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4"/>
  </p:notesMasterIdLst>
  <p:sldIdLst>
    <p:sldId id="374" r:id="rId2"/>
    <p:sldId id="402" r:id="rId3"/>
    <p:sldId id="403" r:id="rId4"/>
    <p:sldId id="404" r:id="rId5"/>
    <p:sldId id="405" r:id="rId6"/>
    <p:sldId id="406" r:id="rId7"/>
    <p:sldId id="407" r:id="rId8"/>
    <p:sldId id="408" r:id="rId9"/>
    <p:sldId id="409" r:id="rId10"/>
    <p:sldId id="410" r:id="rId11"/>
    <p:sldId id="411" r:id="rId12"/>
    <p:sldId id="412" r:id="rId13"/>
    <p:sldId id="413" r:id="rId14"/>
    <p:sldId id="414" r:id="rId15"/>
    <p:sldId id="415" r:id="rId16"/>
    <p:sldId id="416" r:id="rId17"/>
    <p:sldId id="417" r:id="rId18"/>
    <p:sldId id="418" r:id="rId19"/>
    <p:sldId id="419" r:id="rId20"/>
    <p:sldId id="420" r:id="rId21"/>
    <p:sldId id="421" r:id="rId22"/>
    <p:sldId id="422" r:id="rId23"/>
    <p:sldId id="423" r:id="rId24"/>
    <p:sldId id="424" r:id="rId25"/>
    <p:sldId id="425" r:id="rId26"/>
    <p:sldId id="426" r:id="rId27"/>
    <p:sldId id="427" r:id="rId28"/>
    <p:sldId id="428" r:id="rId29"/>
    <p:sldId id="429" r:id="rId30"/>
    <p:sldId id="430" r:id="rId31"/>
    <p:sldId id="431" r:id="rId32"/>
    <p:sldId id="433" r:id="rId33"/>
    <p:sldId id="434" r:id="rId34"/>
    <p:sldId id="435" r:id="rId35"/>
    <p:sldId id="436" r:id="rId36"/>
    <p:sldId id="437" r:id="rId37"/>
    <p:sldId id="438" r:id="rId38"/>
    <p:sldId id="439" r:id="rId39"/>
    <p:sldId id="440" r:id="rId40"/>
    <p:sldId id="441" r:id="rId41"/>
    <p:sldId id="442" r:id="rId42"/>
    <p:sldId id="432" r:id="rId4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FF6600"/>
    <a:srgbClr val="333333"/>
    <a:srgbClr val="292929"/>
    <a:srgbClr val="4D4D4D"/>
    <a:srgbClr val="1C1C1C"/>
    <a:srgbClr val="6600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77" autoAdjust="0"/>
    <p:restoredTop sz="97365" autoAdjust="0"/>
  </p:normalViewPr>
  <p:slideViewPr>
    <p:cSldViewPr>
      <p:cViewPr varScale="1">
        <p:scale>
          <a:sx n="81" d="100"/>
          <a:sy n="81" d="100"/>
        </p:scale>
        <p:origin x="154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7C49EEF1-8C1C-4589-BD92-F343F34199A5}" type="datetimeFigureOut">
              <a:rPr lang="zh-CN" altLang="en-US"/>
              <a:pPr>
                <a:defRPr/>
              </a:pPr>
              <a:t>2025/5/18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5C5DC12B-8B4A-4606-BE05-6D4CE2FB6C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7571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795085D-96DC-47D5-843F-226C8E9488F7}" type="slidenum">
              <a:rPr lang="zh-CN" altLang="en-US">
                <a:latin typeface="Times New Roman" pitchFamily="18" charset="0"/>
              </a:rPr>
              <a:pPr eaLnBrk="1" hangingPunct="1"/>
              <a:t>3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782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BF39438-1416-47B2-8BFA-A80519A7C66B}" type="slidenum">
              <a:rPr lang="zh-CN" altLang="en-US">
                <a:latin typeface="Times New Roman" pitchFamily="18" charset="0"/>
              </a:rPr>
              <a:pPr eaLnBrk="1" hangingPunct="1"/>
              <a:t>6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575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6E2084C-CD8C-4289-9A77-3B4D41709ADD}" type="slidenum">
              <a:rPr lang="zh-CN" altLang="en-US">
                <a:latin typeface="Times New Roman" pitchFamily="18" charset="0"/>
              </a:rPr>
              <a:pPr eaLnBrk="1" hangingPunct="1"/>
              <a:t>7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4900" y="652463"/>
            <a:ext cx="4646613" cy="348456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688" y="4354513"/>
            <a:ext cx="5000625" cy="4137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797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05BE15C-E9D7-46C5-AD15-786C4728D3EB}" type="slidenum">
              <a:rPr lang="zh-CN" altLang="en-US">
                <a:latin typeface="Times New Roman" pitchFamily="18" charset="0"/>
              </a:rPr>
              <a:pPr eaLnBrk="1" hangingPunct="1"/>
              <a:t>11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4900" y="652463"/>
            <a:ext cx="4646613" cy="348456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688" y="4354513"/>
            <a:ext cx="5000625" cy="4137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161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07085D5-B2D9-47C5-942B-4E3A2C2175EC}" type="slidenum">
              <a:rPr lang="zh-CN" altLang="en-US">
                <a:latin typeface="Times New Roman" pitchFamily="18" charset="0"/>
              </a:rPr>
              <a:pPr eaLnBrk="1" hangingPunct="1"/>
              <a:t>12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4900" y="652463"/>
            <a:ext cx="4646613" cy="348456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688" y="4354513"/>
            <a:ext cx="5000625" cy="4137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866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439F5F8-D03C-477C-B29D-07916A86FE5D}" type="slidenum">
              <a:rPr lang="zh-CN" altLang="en-US">
                <a:latin typeface="Times New Roman" pitchFamily="18" charset="0"/>
              </a:rPr>
              <a:pPr eaLnBrk="1" hangingPunct="1"/>
              <a:t>13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4900" y="652463"/>
            <a:ext cx="4646613" cy="348456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688" y="4354513"/>
            <a:ext cx="5000625" cy="4137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186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3BAE65F-F3DA-45E1-AAC4-A2D9A8E12B88}" type="slidenum">
              <a:rPr lang="zh-CN" altLang="en-US">
                <a:latin typeface="Times New Roman" pitchFamily="18" charset="0"/>
              </a:rPr>
              <a:pPr eaLnBrk="1" hangingPunct="1"/>
              <a:t>14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4900" y="652463"/>
            <a:ext cx="4646613" cy="348456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688" y="4354513"/>
            <a:ext cx="5000625" cy="4137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197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67A9F84-ADFA-4E17-8AA5-9ADE27A9240C}" type="slidenum">
              <a:rPr lang="zh-CN" altLang="en-US">
                <a:latin typeface="Times New Roman" pitchFamily="18" charset="0"/>
              </a:rPr>
              <a:pPr eaLnBrk="1" hangingPunct="1"/>
              <a:t>15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4900" y="652463"/>
            <a:ext cx="4646613" cy="348456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688" y="4354513"/>
            <a:ext cx="5000625" cy="4137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563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5668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668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EA615-7BF1-4D41-AC28-E1E05C0B38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9003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A5E77-9E77-47FB-85FB-B1CBB9C2D8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3989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602E9F-974F-4348-A435-E70094A2A4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0160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E1726E-E160-4085-972F-8543585B20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7933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80D302-D5EE-4003-8AD4-C1416B8FD6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126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906D3-BC17-4472-95E8-56F9DF23B2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4891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6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6B215-CF6F-46FD-B780-A5F8FD25B1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5085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841E2-5BD7-4A00-AC24-5C8F661C07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1710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C17B0-AE5F-4744-BC24-89DF979AA66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244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F4DC8-811B-4220-A010-37CA3AF9C7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5538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E3F07-3E04-4696-8DC1-0C9B967A29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9275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26140-628B-45F3-AEB5-4AEDE08076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269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FFCBF-1E1C-47C0-8A5E-D300428EE9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5246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2D2B7-715D-4F76-9644-4F786C896F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740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4FDDC-F29A-4C09-9A21-B9F1C34AA4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476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F43A5-3303-4221-A6F4-640D1717CE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171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D4FA5-ECCE-44D9-9CB3-16F2AD3811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3685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565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565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565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925EED04-A0CE-435B-B4C2-8EC264CEA0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1" r:id="rId1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0.wmf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oleObject" Target="../embeddings/oleObject18.bin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7.wmf"/><Relationship Id="rId9" Type="http://schemas.openxmlformats.org/officeDocument/2006/relationships/image" Target="../media/image3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2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7.xml"/><Relationship Id="rId4" Type="http://schemas.openxmlformats.org/officeDocument/2006/relationships/slide" Target="slide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40.wmf"/><Relationship Id="rId3" Type="http://schemas.openxmlformats.org/officeDocument/2006/relationships/image" Target="../media/image10.wmf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30.bin"/><Relationship Id="rId2" Type="http://schemas.openxmlformats.org/officeDocument/2006/relationships/oleObject" Target="../embeddings/oleObject25.bin"/><Relationship Id="rId16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9.wmf"/><Relationship Id="rId5" Type="http://schemas.openxmlformats.org/officeDocument/2006/relationships/oleObject" Target="../embeddings/oleObject26.bin"/><Relationship Id="rId15" Type="http://schemas.openxmlformats.org/officeDocument/2006/relationships/image" Target="../media/image41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23.bin"/><Relationship Id="rId14" Type="http://schemas.openxmlformats.org/officeDocument/2006/relationships/oleObject" Target="../embeddings/oleObject3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47.wmf"/><Relationship Id="rId3" Type="http://schemas.openxmlformats.org/officeDocument/2006/relationships/image" Target="../media/image42.wmf"/><Relationship Id="rId21" Type="http://schemas.openxmlformats.org/officeDocument/2006/relationships/oleObject" Target="../embeddings/oleObject42.bin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37.bin"/><Relationship Id="rId17" Type="http://schemas.openxmlformats.org/officeDocument/2006/relationships/oleObject" Target="../embeddings/oleObject40.bin"/><Relationship Id="rId2" Type="http://schemas.openxmlformats.org/officeDocument/2006/relationships/oleObject" Target="../embeddings/oleObject32.bin"/><Relationship Id="rId16" Type="http://schemas.openxmlformats.org/officeDocument/2006/relationships/oleObject" Target="../embeddings/oleObject39.bin"/><Relationship Id="rId20" Type="http://schemas.openxmlformats.org/officeDocument/2006/relationships/image" Target="../media/image48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45.wmf"/><Relationship Id="rId24" Type="http://schemas.openxmlformats.org/officeDocument/2006/relationships/image" Target="../media/image50.wmf"/><Relationship Id="rId5" Type="http://schemas.openxmlformats.org/officeDocument/2006/relationships/image" Target="../media/image10.wmf"/><Relationship Id="rId15" Type="http://schemas.openxmlformats.org/officeDocument/2006/relationships/oleObject" Target="../embeddings/oleObject20.bin"/><Relationship Id="rId23" Type="http://schemas.openxmlformats.org/officeDocument/2006/relationships/oleObject" Target="../embeddings/oleObject43.bin"/><Relationship Id="rId10" Type="http://schemas.openxmlformats.org/officeDocument/2006/relationships/oleObject" Target="../embeddings/oleObject36.bin"/><Relationship Id="rId19" Type="http://schemas.openxmlformats.org/officeDocument/2006/relationships/oleObject" Target="../embeddings/oleObject41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44.wmf"/><Relationship Id="rId14" Type="http://schemas.openxmlformats.org/officeDocument/2006/relationships/image" Target="../media/image46.wmf"/><Relationship Id="rId22" Type="http://schemas.openxmlformats.org/officeDocument/2006/relationships/image" Target="../media/image49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49.bin"/><Relationship Id="rId18" Type="http://schemas.openxmlformats.org/officeDocument/2006/relationships/oleObject" Target="../embeddings/oleObject53.bin"/><Relationship Id="rId3" Type="http://schemas.openxmlformats.org/officeDocument/2006/relationships/image" Target="../media/image10.wmf"/><Relationship Id="rId21" Type="http://schemas.openxmlformats.org/officeDocument/2006/relationships/oleObject" Target="../embeddings/oleObject5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52.bin"/><Relationship Id="rId2" Type="http://schemas.openxmlformats.org/officeDocument/2006/relationships/oleObject" Target="../embeddings/oleObject44.bin"/><Relationship Id="rId16" Type="http://schemas.openxmlformats.org/officeDocument/2006/relationships/oleObject" Target="../embeddings/oleObject51.bin"/><Relationship Id="rId20" Type="http://schemas.openxmlformats.org/officeDocument/2006/relationships/oleObject" Target="../embeddings/oleObject54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6.bin"/><Relationship Id="rId15" Type="http://schemas.openxmlformats.org/officeDocument/2006/relationships/image" Target="../media/image55.wmf"/><Relationship Id="rId10" Type="http://schemas.openxmlformats.org/officeDocument/2006/relationships/image" Target="../media/image53.wmf"/><Relationship Id="rId19" Type="http://schemas.openxmlformats.org/officeDocument/2006/relationships/image" Target="../media/image56.wmf"/><Relationship Id="rId4" Type="http://schemas.openxmlformats.org/officeDocument/2006/relationships/oleObject" Target="../embeddings/oleObject45.bin"/><Relationship Id="rId9" Type="http://schemas.openxmlformats.org/officeDocument/2006/relationships/oleObject" Target="../embeddings/oleObject31.bin"/><Relationship Id="rId14" Type="http://schemas.openxmlformats.org/officeDocument/2006/relationships/oleObject" Target="../embeddings/oleObject50.bin"/><Relationship Id="rId22" Type="http://schemas.openxmlformats.org/officeDocument/2006/relationships/image" Target="../media/image57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oleObject" Target="../embeddings/oleObject61.bin"/><Relationship Id="rId18" Type="http://schemas.openxmlformats.org/officeDocument/2006/relationships/image" Target="../media/image61.wmf"/><Relationship Id="rId3" Type="http://schemas.openxmlformats.org/officeDocument/2006/relationships/image" Target="../media/image44.wmf"/><Relationship Id="rId7" Type="http://schemas.openxmlformats.org/officeDocument/2006/relationships/image" Target="../media/image58.wmf"/><Relationship Id="rId12" Type="http://schemas.openxmlformats.org/officeDocument/2006/relationships/image" Target="../media/image60.wmf"/><Relationship Id="rId17" Type="http://schemas.openxmlformats.org/officeDocument/2006/relationships/oleObject" Target="../embeddings/oleObject64.bin"/><Relationship Id="rId2" Type="http://schemas.openxmlformats.org/officeDocument/2006/relationships/oleObject" Target="../embeddings/oleObject56.bin"/><Relationship Id="rId16" Type="http://schemas.openxmlformats.org/officeDocument/2006/relationships/image" Target="../media/image42.wmf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7.bin"/><Relationship Id="rId11" Type="http://schemas.openxmlformats.org/officeDocument/2006/relationships/oleObject" Target="../embeddings/oleObject60.bin"/><Relationship Id="rId5" Type="http://schemas.openxmlformats.org/officeDocument/2006/relationships/image" Target="../media/image10.wmf"/><Relationship Id="rId15" Type="http://schemas.openxmlformats.org/officeDocument/2006/relationships/oleObject" Target="../embeddings/oleObject63.bin"/><Relationship Id="rId10" Type="http://schemas.openxmlformats.org/officeDocument/2006/relationships/oleObject" Target="../embeddings/oleObject59.bin"/><Relationship Id="rId19" Type="http://schemas.openxmlformats.org/officeDocument/2006/relationships/oleObject" Target="../embeddings/oleObject65.bin"/><Relationship Id="rId4" Type="http://schemas.openxmlformats.org/officeDocument/2006/relationships/oleObject" Target="../embeddings/oleObject54.bin"/><Relationship Id="rId9" Type="http://schemas.openxmlformats.org/officeDocument/2006/relationships/image" Target="../media/image59.wmf"/><Relationship Id="rId14" Type="http://schemas.openxmlformats.org/officeDocument/2006/relationships/oleObject" Target="../embeddings/oleObject62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13" Type="http://schemas.openxmlformats.org/officeDocument/2006/relationships/oleObject" Target="../embeddings/oleObject72.bin"/><Relationship Id="rId18" Type="http://schemas.openxmlformats.org/officeDocument/2006/relationships/oleObject" Target="../embeddings/oleObject75.bin"/><Relationship Id="rId26" Type="http://schemas.openxmlformats.org/officeDocument/2006/relationships/image" Target="../media/image69.wmf"/><Relationship Id="rId3" Type="http://schemas.openxmlformats.org/officeDocument/2006/relationships/image" Target="../media/image44.wmf"/><Relationship Id="rId21" Type="http://schemas.openxmlformats.org/officeDocument/2006/relationships/image" Target="../media/image59.wmf"/><Relationship Id="rId7" Type="http://schemas.openxmlformats.org/officeDocument/2006/relationships/image" Target="../media/image58.wmf"/><Relationship Id="rId12" Type="http://schemas.openxmlformats.org/officeDocument/2006/relationships/image" Target="../media/image64.wmf"/><Relationship Id="rId17" Type="http://schemas.openxmlformats.org/officeDocument/2006/relationships/oleObject" Target="../embeddings/oleObject74.bin"/><Relationship Id="rId25" Type="http://schemas.openxmlformats.org/officeDocument/2006/relationships/oleObject" Target="../embeddings/oleObject79.bin"/><Relationship Id="rId2" Type="http://schemas.openxmlformats.org/officeDocument/2006/relationships/oleObject" Target="../embeddings/oleObject66.bin"/><Relationship Id="rId16" Type="http://schemas.openxmlformats.org/officeDocument/2006/relationships/image" Target="../media/image66.wmf"/><Relationship Id="rId20" Type="http://schemas.openxmlformats.org/officeDocument/2006/relationships/oleObject" Target="../embeddings/oleObject7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8.bin"/><Relationship Id="rId11" Type="http://schemas.openxmlformats.org/officeDocument/2006/relationships/oleObject" Target="../embeddings/oleObject71.bin"/><Relationship Id="rId24" Type="http://schemas.openxmlformats.org/officeDocument/2006/relationships/image" Target="../media/image68.wmf"/><Relationship Id="rId5" Type="http://schemas.openxmlformats.org/officeDocument/2006/relationships/image" Target="../media/image10.wmf"/><Relationship Id="rId15" Type="http://schemas.openxmlformats.org/officeDocument/2006/relationships/oleObject" Target="../embeddings/oleObject73.bin"/><Relationship Id="rId23" Type="http://schemas.openxmlformats.org/officeDocument/2006/relationships/oleObject" Target="../embeddings/oleObject78.bin"/><Relationship Id="rId10" Type="http://schemas.openxmlformats.org/officeDocument/2006/relationships/image" Target="../media/image63.wmf"/><Relationship Id="rId19" Type="http://schemas.openxmlformats.org/officeDocument/2006/relationships/image" Target="../media/image67.wmf"/><Relationship Id="rId4" Type="http://schemas.openxmlformats.org/officeDocument/2006/relationships/oleObject" Target="../embeddings/oleObject67.bin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65.wmf"/><Relationship Id="rId22" Type="http://schemas.openxmlformats.org/officeDocument/2006/relationships/oleObject" Target="../embeddings/oleObject77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oleObject" Target="../embeddings/oleObject80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13" Type="http://schemas.openxmlformats.org/officeDocument/2006/relationships/oleObject" Target="../embeddings/oleObject88.bin"/><Relationship Id="rId18" Type="http://schemas.openxmlformats.org/officeDocument/2006/relationships/oleObject" Target="../embeddings/oleObject91.bin"/><Relationship Id="rId26" Type="http://schemas.openxmlformats.org/officeDocument/2006/relationships/image" Target="../media/image79.wmf"/><Relationship Id="rId3" Type="http://schemas.openxmlformats.org/officeDocument/2006/relationships/image" Target="../media/image59.wmf"/><Relationship Id="rId21" Type="http://schemas.openxmlformats.org/officeDocument/2006/relationships/oleObject" Target="../embeddings/oleObject93.bin"/><Relationship Id="rId7" Type="http://schemas.openxmlformats.org/officeDocument/2006/relationships/image" Target="../media/image73.wmf"/><Relationship Id="rId12" Type="http://schemas.openxmlformats.org/officeDocument/2006/relationships/oleObject" Target="../embeddings/oleObject87.bin"/><Relationship Id="rId17" Type="http://schemas.openxmlformats.org/officeDocument/2006/relationships/image" Target="../media/image75.wmf"/><Relationship Id="rId25" Type="http://schemas.openxmlformats.org/officeDocument/2006/relationships/oleObject" Target="../embeddings/oleObject95.bin"/><Relationship Id="rId2" Type="http://schemas.openxmlformats.org/officeDocument/2006/relationships/oleObject" Target="../embeddings/oleObject81.bin"/><Relationship Id="rId16" Type="http://schemas.openxmlformats.org/officeDocument/2006/relationships/oleObject" Target="../embeddings/oleObject90.bin"/><Relationship Id="rId20" Type="http://schemas.openxmlformats.org/officeDocument/2006/relationships/image" Target="../media/image76.wmf"/><Relationship Id="rId29" Type="http://schemas.openxmlformats.org/officeDocument/2006/relationships/image" Target="../media/image80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3.bin"/><Relationship Id="rId11" Type="http://schemas.openxmlformats.org/officeDocument/2006/relationships/oleObject" Target="../embeddings/oleObject86.bin"/><Relationship Id="rId24" Type="http://schemas.openxmlformats.org/officeDocument/2006/relationships/image" Target="../media/image78.wmf"/><Relationship Id="rId5" Type="http://schemas.openxmlformats.org/officeDocument/2006/relationships/image" Target="../media/image10.wmf"/><Relationship Id="rId15" Type="http://schemas.openxmlformats.org/officeDocument/2006/relationships/oleObject" Target="../embeddings/oleObject89.bin"/><Relationship Id="rId23" Type="http://schemas.openxmlformats.org/officeDocument/2006/relationships/oleObject" Target="../embeddings/oleObject94.bin"/><Relationship Id="rId28" Type="http://schemas.openxmlformats.org/officeDocument/2006/relationships/oleObject" Target="../embeddings/oleObject97.bin"/><Relationship Id="rId10" Type="http://schemas.openxmlformats.org/officeDocument/2006/relationships/image" Target="../media/image44.wmf"/><Relationship Id="rId19" Type="http://schemas.openxmlformats.org/officeDocument/2006/relationships/oleObject" Target="../embeddings/oleObject92.bin"/><Relationship Id="rId31" Type="http://schemas.openxmlformats.org/officeDocument/2006/relationships/image" Target="../media/image62.png"/><Relationship Id="rId4" Type="http://schemas.openxmlformats.org/officeDocument/2006/relationships/oleObject" Target="../embeddings/oleObject82.bin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74.wmf"/><Relationship Id="rId22" Type="http://schemas.openxmlformats.org/officeDocument/2006/relationships/image" Target="../media/image77.wmf"/><Relationship Id="rId27" Type="http://schemas.openxmlformats.org/officeDocument/2006/relationships/oleObject" Target="../embeddings/oleObject96.bin"/><Relationship Id="rId30" Type="http://schemas.openxmlformats.org/officeDocument/2006/relationships/oleObject" Target="../embeddings/oleObject98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10.wmf"/><Relationship Id="rId7" Type="http://schemas.openxmlformats.org/officeDocument/2006/relationships/oleObject" Target="../embeddings/oleObject102.bin"/><Relationship Id="rId2" Type="http://schemas.openxmlformats.org/officeDocument/2006/relationships/oleObject" Target="../embeddings/oleObject9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101.bin"/><Relationship Id="rId4" Type="http://schemas.openxmlformats.org/officeDocument/2006/relationships/oleObject" Target="../embeddings/oleObject100.bin"/><Relationship Id="rId9" Type="http://schemas.openxmlformats.org/officeDocument/2006/relationships/oleObject" Target="../embeddings/oleObject103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3" Type="http://schemas.openxmlformats.org/officeDocument/2006/relationships/image" Target="../media/image83.wmf"/><Relationship Id="rId7" Type="http://schemas.openxmlformats.org/officeDocument/2006/relationships/image" Target="../media/image85.wmf"/><Relationship Id="rId2" Type="http://schemas.openxmlformats.org/officeDocument/2006/relationships/oleObject" Target="../embeddings/oleObject104.bin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106.bin"/><Relationship Id="rId5" Type="http://schemas.openxmlformats.org/officeDocument/2006/relationships/image" Target="../media/image84.png"/><Relationship Id="rId4" Type="http://schemas.openxmlformats.org/officeDocument/2006/relationships/oleObject" Target="../embeddings/oleObject105.bin"/><Relationship Id="rId9" Type="http://schemas.openxmlformats.org/officeDocument/2006/relationships/image" Target="../media/image86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oleObject" Target="../embeddings/oleObject108.bin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oleObject" Target="../embeddings/oleObject109.bin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oleObject" Target="../embeddings/oleObject110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0.wmf"/><Relationship Id="rId4" Type="http://schemas.openxmlformats.org/officeDocument/2006/relationships/oleObject" Target="../embeddings/oleObject111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3" Type="http://schemas.openxmlformats.org/officeDocument/2006/relationships/image" Target="../media/image91.wmf"/><Relationship Id="rId7" Type="http://schemas.openxmlformats.org/officeDocument/2006/relationships/image" Target="../media/image92.wmf"/><Relationship Id="rId2" Type="http://schemas.openxmlformats.org/officeDocument/2006/relationships/oleObject" Target="../embeddings/oleObject112.bin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114.bin"/><Relationship Id="rId5" Type="http://schemas.openxmlformats.org/officeDocument/2006/relationships/image" Target="../media/image83.wmf"/><Relationship Id="rId4" Type="http://schemas.openxmlformats.org/officeDocument/2006/relationships/oleObject" Target="../embeddings/oleObject113.bin"/><Relationship Id="rId9" Type="http://schemas.openxmlformats.org/officeDocument/2006/relationships/image" Target="../media/image93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oleObject" Target="../embeddings/oleObject116.bin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6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计算方法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19</a:t>
            </a:r>
            <a:r>
              <a:rPr lang="zh-CN" altLang="en-US" dirty="0"/>
              <a:t>日</a:t>
            </a:r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332A57E-5706-4F73-B3AC-6A9BFC080F96}" type="slidenum">
              <a:rPr lang="en-US" altLang="zh-CN" smtClean="0"/>
              <a:pPr eaLnBrk="1" hangingPunct="1"/>
              <a:t>1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400"/>
              <a:t>用二分法求解方程</a:t>
            </a:r>
            <a:br>
              <a:rPr lang="zh-CN" altLang="en-US" sz="3400"/>
            </a:br>
            <a:endParaRPr lang="zh-CN" altLang="en-US" sz="3400"/>
          </a:p>
        </p:txBody>
      </p:sp>
      <p:graphicFrame>
        <p:nvGraphicFramePr>
          <p:cNvPr id="22531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684213" y="1125538"/>
          <a:ext cx="7416800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13000" imgH="228600" progId="Equation.3">
                  <p:embed/>
                </p:oleObj>
              </mc:Choice>
              <mc:Fallback>
                <p:oleObj name="Equation" r:id="rId2" imgW="24130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125538"/>
                        <a:ext cx="7416800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3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4" b="6172"/>
          <a:stretch>
            <a:fillRect/>
          </a:stretch>
        </p:blipFill>
        <p:spPr bwMode="auto">
          <a:xfrm>
            <a:off x="2124075" y="2133600"/>
            <a:ext cx="4681538" cy="410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D057A13-54FD-4B1A-8683-607236F11237}" type="slidenum">
              <a:rPr lang="en-US" altLang="zh-CN" smtClean="0"/>
              <a:pPr eaLnBrk="1" hangingPunct="1"/>
              <a:t>10</a:t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首先确定有根区间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6308725" y="28527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2400">
              <a:latin typeface="Tahoma" pitchFamily="34" charset="0"/>
            </a:endParaRPr>
          </a:p>
        </p:txBody>
      </p:sp>
      <p:graphicFrame>
        <p:nvGraphicFramePr>
          <p:cNvPr id="23556" name="Object 5"/>
          <p:cNvGraphicFramePr>
            <a:graphicFrameLocks noChangeAspect="1"/>
          </p:cNvGraphicFramePr>
          <p:nvPr/>
        </p:nvGraphicFramePr>
        <p:xfrm>
          <a:off x="5508625" y="2451100"/>
          <a:ext cx="3332163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409700" imgH="914400" progId="Equation.3">
                  <p:embed/>
                </p:oleObj>
              </mc:Choice>
              <mc:Fallback>
                <p:oleObj name="公式" r:id="rId3" imgW="140970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2451100"/>
                        <a:ext cx="3332163" cy="216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5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0" b="16045"/>
          <a:stretch>
            <a:fillRect/>
          </a:stretch>
        </p:blipFill>
        <p:spPr bwMode="auto">
          <a:xfrm>
            <a:off x="250825" y="1700213"/>
            <a:ext cx="52578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4C5B558-4A52-4B55-A191-CA2D17FF5528}" type="slidenum">
              <a:rPr lang="en-US" altLang="zh-CN" smtClean="0"/>
              <a:pPr eaLnBrk="1" hangingPunct="1"/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第一次迭代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333750" y="2443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7239000" y="20574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2400">
              <a:latin typeface="Tahoma" pitchFamily="34" charset="0"/>
            </a:endParaRPr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6121400" y="2159000"/>
          <a:ext cx="26162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308100" imgH="609600" progId="Equation.3">
                  <p:embed/>
                </p:oleObj>
              </mc:Choice>
              <mc:Fallback>
                <p:oleObj name="公式" r:id="rId3" imgW="1308100" imgH="609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400" y="2159000"/>
                        <a:ext cx="26162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5995988" y="3429000"/>
          <a:ext cx="2868612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447800" imgH="736600" progId="Equation.3">
                  <p:embed/>
                </p:oleObj>
              </mc:Choice>
              <mc:Fallback>
                <p:oleObj name="公式" r:id="rId5" imgW="1447800" imgH="736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5988" y="3429000"/>
                        <a:ext cx="2868612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6537325" y="39957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2400">
              <a:latin typeface="Tahoma" pitchFamily="34" charset="0"/>
            </a:endParaRPr>
          </a:p>
        </p:txBody>
      </p:sp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6392863" y="5021263"/>
          <a:ext cx="1690687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622030" imgH="406224" progId="Equation.3">
                  <p:embed/>
                </p:oleObj>
              </mc:Choice>
              <mc:Fallback>
                <p:oleObj name="公式" r:id="rId7" imgW="622030" imgH="40622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2863" y="5021263"/>
                        <a:ext cx="1690687" cy="1103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00" b="18839"/>
          <a:stretch>
            <a:fillRect/>
          </a:stretch>
        </p:blipFill>
        <p:spPr bwMode="auto">
          <a:xfrm>
            <a:off x="0" y="1916113"/>
            <a:ext cx="5486400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B57EA1A-C41B-4B80-A635-66F9621889D8}" type="slidenum">
              <a:rPr lang="en-US" altLang="zh-CN" smtClean="0"/>
              <a:pPr eaLnBrk="1" hangingPunct="1"/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第二次迭代</a:t>
            </a:r>
            <a:endParaRPr lang="en-US" altLang="zh-CN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333750" y="2443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6156325" y="19383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2400">
              <a:latin typeface="Tahoma" pitchFamily="34" charset="0"/>
            </a:endParaRPr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5746750" y="1992313"/>
          <a:ext cx="2830513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638300" imgH="1054100" progId="Equation.3">
                  <p:embed/>
                </p:oleObj>
              </mc:Choice>
              <mc:Fallback>
                <p:oleObj name="公式" r:id="rId3" imgW="1638300" imgH="1054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0" y="1992313"/>
                        <a:ext cx="2830513" cy="181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7"/>
          <p:cNvGraphicFramePr>
            <a:graphicFrameLocks noChangeAspect="1"/>
          </p:cNvGraphicFramePr>
          <p:nvPr/>
        </p:nvGraphicFramePr>
        <p:xfrm>
          <a:off x="5613400" y="4064000"/>
          <a:ext cx="3556000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765300" imgH="939800" progId="Equation.3">
                  <p:embed/>
                </p:oleObj>
              </mc:Choice>
              <mc:Fallback>
                <p:oleObj name="公式" r:id="rId5" imgW="1765300" imgH="93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4064000"/>
                        <a:ext cx="3556000" cy="189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07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74" b="19450"/>
          <a:stretch>
            <a:fillRect/>
          </a:stretch>
        </p:blipFill>
        <p:spPr bwMode="auto">
          <a:xfrm>
            <a:off x="179388" y="2276475"/>
            <a:ext cx="525780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1605DD5-E1E7-4AD6-9BB7-70C4813CDB19}" type="slidenum">
              <a:rPr lang="en-US" altLang="zh-CN" smtClean="0"/>
              <a:pPr eaLnBrk="1" hangingPunct="1"/>
              <a:t>13</a:t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第三次迭代</a:t>
            </a:r>
            <a:endParaRPr lang="en-US" altLang="zh-CN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333750" y="2443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156325" y="20145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2400">
              <a:latin typeface="Tahoma" pitchFamily="34" charset="0"/>
            </a:endParaRPr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5715000" y="2057400"/>
          <a:ext cx="32766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16868" imgH="634725" progId="Equation.3">
                  <p:embed/>
                </p:oleObj>
              </mc:Choice>
              <mc:Fallback>
                <p:oleObj name="Equation" r:id="rId3" imgW="1916868" imgH="63472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057400"/>
                        <a:ext cx="327660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6689725" y="30813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2400">
              <a:latin typeface="Tahoma" pitchFamily="34" charset="0"/>
            </a:endParaRPr>
          </a:p>
        </p:txBody>
      </p:sp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5768975" y="3346450"/>
          <a:ext cx="3170238" cy="209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765300" imgH="1168400" progId="Equation.3">
                  <p:embed/>
                </p:oleObj>
              </mc:Choice>
              <mc:Fallback>
                <p:oleObj name="公式" r:id="rId5" imgW="1765300" imgH="1168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8975" y="3346450"/>
                        <a:ext cx="3170238" cy="209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81" b="18620"/>
          <a:stretch>
            <a:fillRect/>
          </a:stretch>
        </p:blipFill>
        <p:spPr bwMode="auto">
          <a:xfrm>
            <a:off x="838200" y="2492375"/>
            <a:ext cx="480060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6633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4514850" y="3802063"/>
          <a:ext cx="1143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14102" imgH="126780" progId="Equation.3">
                  <p:embed/>
                </p:oleObj>
              </mc:Choice>
              <mc:Fallback>
                <p:oleObj name="公式" r:id="rId8" imgW="114102" imgH="1267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802063"/>
                        <a:ext cx="114300" cy="12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4F8273B-5645-48D8-9898-9093F31A868D}" type="slidenum">
              <a:rPr lang="en-US" altLang="zh-CN" smtClean="0"/>
              <a:pPr eaLnBrk="1" hangingPunct="1"/>
              <a:t>14</a:t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793038" cy="1143000"/>
          </a:xfrm>
        </p:spPr>
        <p:txBody>
          <a:bodyPr/>
          <a:lstStyle/>
          <a:p>
            <a:pPr eaLnBrk="1" hangingPunct="1"/>
            <a:r>
              <a:rPr lang="zh-CN" altLang="en-US"/>
              <a:t>收敛过程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371600" y="1371600"/>
            <a:ext cx="1400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800" b="1">
                <a:solidFill>
                  <a:srgbClr val="CCCC00"/>
                </a:solidFill>
                <a:cs typeface="Times New Roman" pitchFamily="18" charset="0"/>
              </a:rPr>
              <a:t>bsct.m</a:t>
            </a:r>
            <a:endParaRPr lang="en-US" altLang="zh-CN" sz="2800" b="1">
              <a:solidFill>
                <a:srgbClr val="CCCC00"/>
              </a:solidFill>
            </a:endParaRPr>
          </a:p>
        </p:txBody>
      </p:sp>
      <p:graphicFrame>
        <p:nvGraphicFramePr>
          <p:cNvPr id="2765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446213" y="2220913"/>
          <a:ext cx="6705600" cy="458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3" imgW="5213990" imgH="3550256" progId="Word.Document.8">
                  <p:embed/>
                </p:oleObj>
              </mc:Choice>
              <mc:Fallback>
                <p:oleObj name="文档" r:id="rId3" imgW="5213990" imgH="355025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213" y="2220913"/>
                        <a:ext cx="6705600" cy="458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9F87CC1-CBDB-4DC1-B282-E6382FC99583}" type="slidenum">
              <a:rPr lang="en-US" altLang="zh-CN" smtClean="0"/>
              <a:pPr eaLnBrk="1" hangingPunct="1"/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二分法的优点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简单易行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含义直观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肯定收敛（每次取一半，区间总是越来越小的）</a:t>
            </a:r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1EBD9BB-637F-4915-A683-5A4E09F8CFB9}" type="slidenum">
              <a:rPr lang="en-US" altLang="zh-CN" smtClean="0"/>
              <a:pPr eaLnBrk="1" hangingPunct="1"/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二分法的缺点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4530725"/>
          </a:xfrm>
        </p:spPr>
        <p:txBody>
          <a:bodyPr/>
          <a:lstStyle/>
          <a:p>
            <a:pPr eaLnBrk="1" hangingPunct="1"/>
            <a:r>
              <a:rPr lang="zh-CN" altLang="en-US" sz="2800"/>
              <a:t>收敛得慢，特别是解靠近一侧的时候</a:t>
            </a:r>
          </a:p>
          <a:p>
            <a:pPr eaLnBrk="1" hangingPunct="1"/>
            <a:endParaRPr lang="zh-CN" altLang="en-US" sz="2800"/>
          </a:p>
          <a:p>
            <a:pPr eaLnBrk="1" hangingPunct="1"/>
            <a:r>
              <a:rPr lang="zh-CN" altLang="en-US" sz="2800"/>
              <a:t>局限性：不适用</a:t>
            </a:r>
          </a:p>
          <a:p>
            <a:pPr eaLnBrk="1" hangingPunct="1"/>
            <a:endParaRPr lang="zh-CN" altLang="en-US" sz="2800"/>
          </a:p>
          <a:p>
            <a:pPr eaLnBrk="1" hangingPunct="1"/>
            <a:endParaRPr lang="zh-CN" altLang="en-US" sz="2800"/>
          </a:p>
          <a:p>
            <a:pPr eaLnBrk="1" hangingPunct="1"/>
            <a:r>
              <a:rPr lang="zh-CN" altLang="en-US" sz="2800"/>
              <a:t>盲目性：预判不足</a:t>
            </a:r>
          </a:p>
        </p:txBody>
      </p:sp>
      <p:graphicFrame>
        <p:nvGraphicFramePr>
          <p:cNvPr id="2970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419475" y="2276475"/>
          <a:ext cx="4038600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495925" imgH="2600325" progId="Excel.Chart.8">
                  <p:embed/>
                </p:oleObj>
              </mc:Choice>
              <mc:Fallback>
                <p:oleObj r:id="rId2" imgW="5495925" imgH="2600325" progId="Excel.Char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276475"/>
                        <a:ext cx="4038600" cy="191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700338" y="4652963"/>
          <a:ext cx="4398962" cy="209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200650" imgH="2476500" progId="Excel.Chart.8">
                  <p:embed/>
                </p:oleObj>
              </mc:Choice>
              <mc:Fallback>
                <p:oleObj r:id="rId4" imgW="5200650" imgH="2476500" progId="Excel.Char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652963"/>
                        <a:ext cx="4398962" cy="209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340DD56-FA2F-4FF4-AEAE-E0A3EAF9F503}" type="slidenum">
              <a:rPr lang="en-US" altLang="zh-CN" smtClean="0"/>
              <a:pPr eaLnBrk="1" hangingPunct="1"/>
              <a:t>17</a:t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迭代法</a:t>
            </a:r>
          </a:p>
        </p:txBody>
      </p:sp>
      <p:sp>
        <p:nvSpPr>
          <p:cNvPr id="30723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611188" y="1557338"/>
            <a:ext cx="7777162" cy="4530725"/>
          </a:xfrm>
        </p:spPr>
        <p:txBody>
          <a:bodyPr/>
          <a:lstStyle/>
          <a:p>
            <a:pPr eaLnBrk="1" hangingPunct="1"/>
            <a:r>
              <a:rPr kumimoji="1" lang="zh-CN" altLang="en-US" dirty="0"/>
              <a:t>迭代法是求解非线性方程</a:t>
            </a:r>
            <a:r>
              <a:rPr kumimoji="1" lang="zh-CN" altLang="en-US" b="1" dirty="0">
                <a:solidFill>
                  <a:schemeClr val="folHlink"/>
                </a:solidFill>
              </a:rPr>
              <a:t>近似</a:t>
            </a:r>
            <a:r>
              <a:rPr kumimoji="1" lang="zh-CN" altLang="en-US" dirty="0"/>
              <a:t>根的一种方法</a:t>
            </a:r>
          </a:p>
          <a:p>
            <a:pPr eaLnBrk="1" hangingPunct="1"/>
            <a:endParaRPr kumimoji="1" lang="zh-CN" altLang="en-US" dirty="0"/>
          </a:p>
          <a:p>
            <a:pPr eaLnBrk="1" hangingPunct="1"/>
            <a:r>
              <a:rPr kumimoji="1" lang="zh-CN" altLang="en-US" dirty="0"/>
              <a:t>关键是确定</a:t>
            </a:r>
            <a:r>
              <a:rPr kumimoji="1" lang="zh-CN" altLang="en-US" b="1" dirty="0">
                <a:solidFill>
                  <a:schemeClr val="folHlink"/>
                </a:solidFill>
              </a:rPr>
              <a:t>迭代方程</a:t>
            </a:r>
            <a:r>
              <a:rPr kumimoji="1" lang="en-US" altLang="zh-CN" b="1" i="1" dirty="0">
                <a:latin typeface="Times New Roman" pitchFamily="18" charset="0"/>
              </a:rPr>
              <a:t>x=</a:t>
            </a:r>
            <a:r>
              <a:rPr kumimoji="1" lang="en-US" altLang="zh-CN" b="1" i="1" dirty="0">
                <a:latin typeface="Times New Roman" pitchFamily="18" charset="0"/>
                <a:sym typeface="Symbol" pitchFamily="18" charset="2"/>
              </a:rPr>
              <a:t>(x)</a:t>
            </a:r>
          </a:p>
          <a:p>
            <a:pPr eaLnBrk="1" hangingPunct="1"/>
            <a:endParaRPr kumimoji="1" lang="en-US" altLang="zh-CN" dirty="0">
              <a:sym typeface="Symbol" pitchFamily="18" charset="2"/>
            </a:endParaRPr>
          </a:p>
          <a:p>
            <a:pPr eaLnBrk="1" hangingPunct="1"/>
            <a:r>
              <a:rPr kumimoji="1" lang="zh-CN" altLang="en-US" dirty="0">
                <a:sym typeface="Symbol" pitchFamily="18" charset="2"/>
              </a:rPr>
              <a:t>简单迭代法</a:t>
            </a:r>
            <a:r>
              <a:rPr kumimoji="1" lang="zh-CN" altLang="en-US" b="1" dirty="0">
                <a:solidFill>
                  <a:schemeClr val="folHlink"/>
                </a:solidFill>
                <a:sym typeface="Symbol" pitchFamily="18" charset="2"/>
              </a:rPr>
              <a:t>收敛速度较慢，迭代次数多</a:t>
            </a:r>
            <a:r>
              <a:rPr kumimoji="1" lang="zh-CN" altLang="en-US" dirty="0">
                <a:sym typeface="Symbol" pitchFamily="18" charset="2"/>
              </a:rPr>
              <a:t>，因此常用于理论中</a:t>
            </a:r>
          </a:p>
        </p:txBody>
      </p:sp>
      <p:sp>
        <p:nvSpPr>
          <p:cNvPr id="3072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BA7D1CB-0DE9-4281-B33C-EFE08E965234}" type="slidenum">
              <a:rPr lang="en-US" altLang="zh-CN" smtClean="0"/>
              <a:pPr eaLnBrk="1" hangingPunct="1"/>
              <a:t>18</a:t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简单迭代法</a:t>
            </a:r>
          </a:p>
        </p:txBody>
      </p:sp>
      <p:graphicFrame>
        <p:nvGraphicFramePr>
          <p:cNvPr id="31747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476375" y="1412875"/>
          <a:ext cx="6121400" cy="493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425700" imgH="1955800" progId="Equation.3">
                  <p:embed/>
                </p:oleObj>
              </mc:Choice>
              <mc:Fallback>
                <p:oleObj name="公式" r:id="rId2" imgW="2425700" imgH="1955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412875"/>
                        <a:ext cx="6121400" cy="493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4" name="Line 6"/>
          <p:cNvSpPr>
            <a:spLocks noChangeShapeType="1"/>
          </p:cNvSpPr>
          <p:nvPr/>
        </p:nvSpPr>
        <p:spPr bwMode="auto">
          <a:xfrm>
            <a:off x="5148263" y="3789363"/>
            <a:ext cx="1223962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15" name="Line 7"/>
          <p:cNvSpPr>
            <a:spLocks noChangeShapeType="1"/>
          </p:cNvSpPr>
          <p:nvPr/>
        </p:nvSpPr>
        <p:spPr bwMode="auto">
          <a:xfrm>
            <a:off x="5867400" y="5589588"/>
            <a:ext cx="720725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16" name="Line 8"/>
          <p:cNvSpPr>
            <a:spLocks noChangeShapeType="1"/>
          </p:cNvSpPr>
          <p:nvPr/>
        </p:nvSpPr>
        <p:spPr bwMode="auto">
          <a:xfrm>
            <a:off x="4643438" y="2492375"/>
            <a:ext cx="1584325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17" name="Line 9"/>
          <p:cNvSpPr>
            <a:spLocks noChangeShapeType="1"/>
          </p:cNvSpPr>
          <p:nvPr/>
        </p:nvSpPr>
        <p:spPr bwMode="auto">
          <a:xfrm>
            <a:off x="4572000" y="6308725"/>
            <a:ext cx="230505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B4FD451-043E-45AB-BA19-6FCFFE8C0B26}" type="slidenum">
              <a:rPr lang="en-US" altLang="zh-CN" smtClean="0"/>
              <a:pPr eaLnBrk="1" hangingPunct="1"/>
              <a:t>19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1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1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4" grpId="0" animBg="1"/>
      <p:bldP spid="119815" grpId="0" animBg="1"/>
      <p:bldP spid="119816" grpId="0" animBg="1"/>
      <p:bldP spid="1198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 非线性方程（组）求根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方程求根与二分法</a:t>
            </a:r>
          </a:p>
          <a:p>
            <a:pPr eaLnBrk="1" hangingPunct="1"/>
            <a:r>
              <a:rPr lang="zh-CN" altLang="en-US" dirty="0"/>
              <a:t>不动点迭代法及其收敛性</a:t>
            </a:r>
          </a:p>
          <a:p>
            <a:pPr eaLnBrk="1" hangingPunct="1"/>
            <a:r>
              <a:rPr lang="zh-CN" altLang="en-US" dirty="0"/>
              <a:t>迭代收敛的加速方法</a:t>
            </a:r>
          </a:p>
          <a:p>
            <a:pPr eaLnBrk="1" hangingPunct="1"/>
            <a:r>
              <a:rPr lang="zh-CN" altLang="en-US" dirty="0">
                <a:solidFill>
                  <a:schemeClr val="bg2"/>
                </a:solidFill>
              </a:rPr>
              <a:t>牛顿法</a:t>
            </a:r>
          </a:p>
          <a:p>
            <a:pPr eaLnBrk="1" hangingPunct="1"/>
            <a:r>
              <a:rPr lang="zh-CN" altLang="en-US" dirty="0">
                <a:solidFill>
                  <a:schemeClr val="bg2"/>
                </a:solidFill>
              </a:rPr>
              <a:t>弦截法与抛物线法</a:t>
            </a:r>
          </a:p>
          <a:p>
            <a:pPr eaLnBrk="1" hangingPunct="1"/>
            <a:r>
              <a:rPr lang="zh-CN" altLang="en-US" dirty="0">
                <a:solidFill>
                  <a:schemeClr val="bg2"/>
                </a:solidFill>
              </a:rPr>
              <a:t>求根问题的敏感性与多项式的零点</a:t>
            </a:r>
            <a:endParaRPr lang="en-US" altLang="zh-CN" dirty="0">
              <a:solidFill>
                <a:schemeClr val="bg2"/>
              </a:solidFill>
            </a:endParaRPr>
          </a:p>
          <a:p>
            <a:pPr eaLnBrk="1" hangingPunct="1"/>
            <a:r>
              <a:rPr lang="zh-CN" altLang="en-US" dirty="0">
                <a:solidFill>
                  <a:schemeClr val="bg2"/>
                </a:solidFill>
              </a:rPr>
              <a:t>非线性方程组的数值解法</a:t>
            </a:r>
          </a:p>
        </p:txBody>
      </p:sp>
      <p:sp>
        <p:nvSpPr>
          <p:cNvPr id="1434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1F26570-A81E-41F6-A2E7-4D3118865E19}" type="slidenum">
              <a:rPr lang="en-US" altLang="zh-CN" smtClean="0"/>
              <a:pPr eaLnBrk="1" hangingPunct="1"/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简单迭代法的几何意义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zh-CN" altLang="en-US" sz="2800"/>
              <a:t>目标是</a:t>
            </a:r>
            <a:r>
              <a:rPr lang="en-US" altLang="zh-CN" sz="2800" b="1" i="1">
                <a:latin typeface="Times New Roman" pitchFamily="18" charset="0"/>
              </a:rPr>
              <a:t>x*= </a:t>
            </a:r>
            <a:r>
              <a:rPr kumimoji="1" lang="en-US" altLang="zh-CN" sz="2800" b="1" i="1"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 sz="2800" b="1" i="1">
                <a:latin typeface="Times New Roman" pitchFamily="18" charset="0"/>
              </a:rPr>
              <a:t> (x*)</a:t>
            </a:r>
          </a:p>
        </p:txBody>
      </p:sp>
      <p:pic>
        <p:nvPicPr>
          <p:cNvPr id="32772" name="Picture 4" descr="迭代几何意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349500"/>
            <a:ext cx="4897438" cy="392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861" name="Picture 5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11" t="32805" r="29740" b="31074"/>
          <a:stretch/>
        </p:blipFill>
        <p:spPr bwMode="auto">
          <a:xfrm rot="21011754">
            <a:off x="2530114" y="2209357"/>
            <a:ext cx="2250337" cy="3700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右箭头 6">
            <a:hlinkClick r:id="rId4" action="ppaction://hlinksldjump"/>
          </p:cNvPr>
          <p:cNvSpPr/>
          <p:nvPr/>
        </p:nvSpPr>
        <p:spPr>
          <a:xfrm>
            <a:off x="8358188" y="6286500"/>
            <a:ext cx="571500" cy="42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77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F183BC0-D084-4EA6-8FCC-8FDCAA3DB818}" type="slidenum">
              <a:rPr lang="zh-CN" altLang="en-US" smtClean="0"/>
              <a:pPr eaLnBrk="1" hangingPunct="1"/>
              <a:t>20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400"/>
              <a:t>例</a:t>
            </a:r>
            <a:r>
              <a:rPr lang="en-US" altLang="zh-CN" sz="3400"/>
              <a:t>3	</a:t>
            </a:r>
            <a:r>
              <a:rPr lang="zh-CN" altLang="en-US" sz="3400"/>
              <a:t>求方程</a:t>
            </a:r>
            <a:r>
              <a:rPr lang="en-US" altLang="zh-CN" sz="3400" b="1" i="1">
                <a:latin typeface="Times New Roman" pitchFamily="18" charset="0"/>
              </a:rPr>
              <a:t>f(x)=x</a:t>
            </a:r>
            <a:r>
              <a:rPr lang="en-US" altLang="zh-CN" sz="3400" b="1" i="1" baseline="30000">
                <a:latin typeface="Times New Roman" pitchFamily="18" charset="0"/>
              </a:rPr>
              <a:t>3</a:t>
            </a:r>
            <a:r>
              <a:rPr lang="en-US" altLang="zh-CN" sz="3400" b="1" i="1">
                <a:latin typeface="Times New Roman" pitchFamily="18" charset="0"/>
              </a:rPr>
              <a:t>-x-1=0</a:t>
            </a:r>
            <a:r>
              <a:rPr lang="zh-CN" altLang="en-US" sz="3400"/>
              <a:t>在</a:t>
            </a:r>
            <a:r>
              <a:rPr lang="en-US" altLang="zh-CN" sz="3400" b="1" i="1">
                <a:latin typeface="Times New Roman" pitchFamily="18" charset="0"/>
              </a:rPr>
              <a:t>x</a:t>
            </a:r>
            <a:r>
              <a:rPr lang="en-US" altLang="zh-CN" sz="3400" b="1" i="1" baseline="-25000">
                <a:latin typeface="Times New Roman" pitchFamily="18" charset="0"/>
              </a:rPr>
              <a:t>0</a:t>
            </a:r>
            <a:r>
              <a:rPr lang="en-US" altLang="zh-CN" sz="3400" b="1" i="1">
                <a:latin typeface="Times New Roman" pitchFamily="18" charset="0"/>
              </a:rPr>
              <a:t>=1.5</a:t>
            </a:r>
            <a:r>
              <a:rPr lang="zh-CN" altLang="en-US" sz="3400"/>
              <a:t>附近的根</a:t>
            </a:r>
            <a:r>
              <a:rPr lang="en-US" altLang="zh-CN" sz="3400" b="1" i="1">
                <a:latin typeface="Times New Roman" pitchFamily="18" charset="0"/>
              </a:rPr>
              <a:t>x*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63938" y="1557338"/>
            <a:ext cx="4038600" cy="4530725"/>
          </a:xfrm>
        </p:spPr>
        <p:txBody>
          <a:bodyPr/>
          <a:lstStyle/>
          <a:p>
            <a:pPr eaLnBrk="1" hangingPunct="1"/>
            <a:r>
              <a:rPr lang="zh-CN" altLang="en-US" sz="2800"/>
              <a:t>不同的</a:t>
            </a:r>
            <a:r>
              <a:rPr kumimoji="1" lang="en-US" altLang="zh-CN" sz="2800" b="1" i="1">
                <a:latin typeface="Times New Roman" pitchFamily="18" charset="0"/>
                <a:sym typeface="Symbol" pitchFamily="18" charset="2"/>
              </a:rPr>
              <a:t>(x)</a:t>
            </a:r>
            <a:r>
              <a:rPr kumimoji="1" lang="zh-CN" altLang="en-US" sz="2800">
                <a:latin typeface="Times New Roman" pitchFamily="18" charset="0"/>
                <a:sym typeface="Symbol" pitchFamily="18" charset="2"/>
              </a:rPr>
              <a:t>得到不同的结果</a:t>
            </a:r>
            <a:endParaRPr kumimoji="1" lang="zh-CN" altLang="en-US" sz="2800" b="1" i="1">
              <a:latin typeface="Times New Roman" pitchFamily="18" charset="0"/>
              <a:sym typeface="Symbol" pitchFamily="18" charset="2"/>
            </a:endParaRPr>
          </a:p>
          <a:p>
            <a:pPr lvl="1" eaLnBrk="1" hangingPunct="1"/>
            <a:endParaRPr kumimoji="1" lang="en-US" altLang="zh-CN" sz="2300" b="1" i="1">
              <a:latin typeface="Times New Roman" pitchFamily="18" charset="0"/>
              <a:sym typeface="Symbol" pitchFamily="18" charset="2"/>
            </a:endParaRPr>
          </a:p>
          <a:p>
            <a:pPr lvl="1" eaLnBrk="1" hangingPunct="1"/>
            <a:r>
              <a:rPr kumimoji="1" lang="en-US" altLang="zh-CN" sz="2300" b="1" i="1">
                <a:latin typeface="Times New Roman" pitchFamily="18" charset="0"/>
                <a:sym typeface="Symbol" pitchFamily="18" charset="2"/>
              </a:rPr>
              <a:t>(x)=(x+1)</a:t>
            </a:r>
            <a:r>
              <a:rPr kumimoji="1" lang="en-US" altLang="zh-CN" sz="2300" b="1" i="1" baseline="30000">
                <a:latin typeface="Times New Roman" pitchFamily="18" charset="0"/>
                <a:sym typeface="Symbol" pitchFamily="18" charset="2"/>
              </a:rPr>
              <a:t>1/3</a:t>
            </a:r>
          </a:p>
          <a:p>
            <a:pPr lvl="1" eaLnBrk="1" hangingPunct="1"/>
            <a:endParaRPr kumimoji="1" lang="zh-CN" altLang="en-US" sz="2300" b="1" i="1" baseline="30000">
              <a:latin typeface="Times New Roman" pitchFamily="18" charset="0"/>
              <a:sym typeface="Symbol" pitchFamily="18" charset="2"/>
            </a:endParaRPr>
          </a:p>
          <a:p>
            <a:pPr lvl="1" eaLnBrk="1" hangingPunct="1"/>
            <a:r>
              <a:rPr kumimoji="1" lang="en-US" altLang="zh-CN" sz="2300" b="1" i="1">
                <a:latin typeface="Times New Roman" pitchFamily="18" charset="0"/>
                <a:sym typeface="Symbol" pitchFamily="18" charset="2"/>
              </a:rPr>
              <a:t>(x)=x</a:t>
            </a:r>
            <a:r>
              <a:rPr kumimoji="1" lang="en-US" altLang="zh-CN" sz="2300" b="1" i="1" baseline="30000">
                <a:latin typeface="Times New Roman" pitchFamily="18" charset="0"/>
                <a:sym typeface="Symbol" pitchFamily="18" charset="2"/>
              </a:rPr>
              <a:t>3</a:t>
            </a:r>
            <a:r>
              <a:rPr kumimoji="1" lang="en-US" altLang="zh-CN" sz="2300" b="1" i="1">
                <a:latin typeface="Times New Roman" pitchFamily="18" charset="0"/>
                <a:sym typeface="Symbol" pitchFamily="18" charset="2"/>
              </a:rPr>
              <a:t>-1</a:t>
            </a:r>
            <a:endParaRPr kumimoji="1" lang="zh-CN" altLang="en-US" sz="2300" b="1" i="1" baseline="30000">
              <a:latin typeface="Times New Roman" pitchFamily="18" charset="0"/>
              <a:sym typeface="Symbol" pitchFamily="18" charset="2"/>
            </a:endParaRPr>
          </a:p>
          <a:p>
            <a:pPr lvl="1" eaLnBrk="1" hangingPunct="1"/>
            <a:endParaRPr kumimoji="1" lang="zh-CN" altLang="en-US" sz="2300" b="1" i="1" baseline="30000">
              <a:latin typeface="Times New Roman" pitchFamily="18" charset="0"/>
              <a:sym typeface="Symbol" pitchFamily="18" charset="2"/>
            </a:endParaRPr>
          </a:p>
          <a:p>
            <a:pPr lvl="1" eaLnBrk="1" hangingPunct="1"/>
            <a:endParaRPr kumimoji="1" lang="zh-CN" altLang="en-US" sz="2300" b="1" i="1" baseline="300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4572000" y="4941888"/>
            <a:ext cx="1584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800" b="1">
                <a:solidFill>
                  <a:srgbClr val="CCCC00"/>
                </a:solidFill>
                <a:cs typeface="Times New Roman" pitchFamily="18" charset="0"/>
              </a:rPr>
              <a:t>bdd1.m</a:t>
            </a:r>
            <a:endParaRPr lang="en-US" altLang="zh-CN" sz="2800" b="1">
              <a:solidFill>
                <a:srgbClr val="CCCC00"/>
              </a:solidFill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27088" y="1700213"/>
            <a:ext cx="2232025" cy="4999037"/>
            <a:chOff x="521" y="1071"/>
            <a:chExt cx="1406" cy="3149"/>
          </a:xfrm>
        </p:grpSpPr>
        <p:graphicFrame>
          <p:nvGraphicFramePr>
            <p:cNvPr id="33799" name="Object 5"/>
            <p:cNvGraphicFramePr>
              <a:graphicFrameLocks noChangeAspect="1"/>
            </p:cNvGraphicFramePr>
            <p:nvPr/>
          </p:nvGraphicFramePr>
          <p:xfrm>
            <a:off x="521" y="1071"/>
            <a:ext cx="1170" cy="2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剪辑" r:id="rId2" imgW="1857375" imgH="3995738" progId="MS_ClipArt_Gallery.2">
                    <p:embed/>
                  </p:oleObj>
                </mc:Choice>
                <mc:Fallback>
                  <p:oleObj name="剪辑" r:id="rId2" imgW="1857375" imgH="3995738" progId="MS_ClipArt_Gallery.2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1071"/>
                          <a:ext cx="1170" cy="25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0" name="Text Box 7"/>
            <p:cNvSpPr txBox="1">
              <a:spLocks noChangeArrowheads="1"/>
            </p:cNvSpPr>
            <p:nvPr/>
          </p:nvSpPr>
          <p:spPr bwMode="auto">
            <a:xfrm>
              <a:off x="521" y="3702"/>
              <a:ext cx="1406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rgbClr val="FF0000"/>
                  </a:solidFill>
                </a:rPr>
                <a:t>迭代法什么时候收敛呢？</a:t>
              </a:r>
            </a:p>
          </p:txBody>
        </p:sp>
      </p:grpSp>
      <p:sp>
        <p:nvSpPr>
          <p:cNvPr id="33798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7153D4A-C673-415A-86C2-791F885DB89F}" type="slidenum">
              <a:rPr lang="zh-CN" altLang="en-US" smtClean="0"/>
              <a:pPr eaLnBrk="1" hangingPunct="1"/>
              <a:t>21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468313" y="1314450"/>
            <a:ext cx="9144000" cy="438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3200" b="1">
                <a:solidFill>
                  <a:schemeClr val="folHlink"/>
                </a:solidFill>
                <a:latin typeface="Times New Roman" pitchFamily="18" charset="0"/>
              </a:rPr>
              <a:t>定理</a:t>
            </a:r>
            <a:r>
              <a:rPr kumimoji="1" lang="en-US" altLang="zh-CN" sz="3200" b="1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kumimoji="1" lang="zh-CN" altLang="en-US" sz="3200" b="1">
                <a:solidFill>
                  <a:schemeClr val="folHlink"/>
                </a:solidFill>
                <a:latin typeface="Times New Roman" pitchFamily="18" charset="0"/>
              </a:rPr>
              <a:t>、</a:t>
            </a:r>
            <a:r>
              <a:rPr kumimoji="1" lang="en-US" altLang="zh-CN" sz="3200" b="1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kumimoji="1" lang="en-US" altLang="zh-CN" sz="2400" b="1">
                <a:solidFill>
                  <a:schemeClr val="bg2"/>
                </a:solidFill>
                <a:latin typeface="Times New Roman" pitchFamily="18" charset="0"/>
              </a:rPr>
              <a:t>    </a:t>
            </a:r>
            <a:r>
              <a:rPr kumimoji="1" lang="zh-CN" altLang="en-US" sz="2400" b="1">
                <a:solidFill>
                  <a:srgbClr val="0000D6"/>
                </a:solidFill>
                <a:latin typeface="Times New Roman" pitchFamily="18" charset="0"/>
              </a:rPr>
              <a:t>假定函数</a:t>
            </a:r>
            <a:r>
              <a:rPr kumimoji="1" lang="en-US" altLang="zh-CN" sz="2400" b="1" i="1">
                <a:solidFill>
                  <a:srgbClr val="0000D6"/>
                </a:solidFill>
                <a:sym typeface="Symbol" pitchFamily="18" charset="2"/>
              </a:rPr>
              <a:t>(x)</a:t>
            </a:r>
            <a:r>
              <a:rPr kumimoji="1" lang="zh-CN" altLang="en-US" sz="2400" b="1">
                <a:solidFill>
                  <a:srgbClr val="0000D6"/>
                </a:solidFill>
                <a:latin typeface="Times New Roman" pitchFamily="18" charset="0"/>
              </a:rPr>
              <a:t>满足下列条件：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400" b="1">
                <a:solidFill>
                  <a:srgbClr val="0000D6"/>
                </a:solidFill>
                <a:latin typeface="Times New Roman" pitchFamily="18" charset="0"/>
              </a:rPr>
              <a:t>1</a:t>
            </a:r>
            <a:r>
              <a:rPr kumimoji="1" lang="zh-CN" altLang="en-US" sz="2400" b="1">
                <a:solidFill>
                  <a:srgbClr val="0000D6"/>
                </a:solidFill>
                <a:latin typeface="Times New Roman" pitchFamily="18" charset="0"/>
              </a:rPr>
              <a:t>、对任意</a:t>
            </a:r>
            <a:r>
              <a:rPr kumimoji="1" lang="en-US" altLang="zh-CN" sz="2400" b="1" i="1">
                <a:solidFill>
                  <a:srgbClr val="0000D6"/>
                </a:solidFill>
                <a:latin typeface="Times New Roman" pitchFamily="18" charset="0"/>
              </a:rPr>
              <a:t>x∈</a:t>
            </a:r>
            <a:r>
              <a:rPr kumimoji="1" lang="en-US" altLang="zh-CN" sz="2400" b="1">
                <a:solidFill>
                  <a:srgbClr val="0000D6"/>
                </a:solidFill>
                <a:latin typeface="Times New Roman" pitchFamily="18" charset="0"/>
              </a:rPr>
              <a:t>[</a:t>
            </a:r>
            <a:r>
              <a:rPr kumimoji="1" lang="en-US" altLang="zh-CN" sz="2400" b="1" i="1">
                <a:solidFill>
                  <a:srgbClr val="0000D6"/>
                </a:solidFill>
                <a:latin typeface="Times New Roman" pitchFamily="18" charset="0"/>
              </a:rPr>
              <a:t>a,b</a:t>
            </a:r>
            <a:r>
              <a:rPr kumimoji="1" lang="en-US" altLang="zh-CN" sz="2400" b="1">
                <a:solidFill>
                  <a:srgbClr val="0000D6"/>
                </a:solidFill>
                <a:latin typeface="Times New Roman" pitchFamily="18" charset="0"/>
              </a:rPr>
              <a:t>]</a:t>
            </a:r>
            <a:r>
              <a:rPr kumimoji="1" lang="zh-CN" altLang="en-US" sz="2400" b="1">
                <a:solidFill>
                  <a:srgbClr val="0000D6"/>
                </a:solidFill>
                <a:latin typeface="Times New Roman" pitchFamily="18" charset="0"/>
              </a:rPr>
              <a:t>有</a:t>
            </a:r>
            <a:r>
              <a:rPr kumimoji="1" lang="en-US" altLang="zh-CN" sz="2400" b="1" i="1">
                <a:solidFill>
                  <a:srgbClr val="0000D6"/>
                </a:solidFill>
                <a:latin typeface="Times New Roman" pitchFamily="18" charset="0"/>
              </a:rPr>
              <a:t>a≤ </a:t>
            </a:r>
            <a:r>
              <a:rPr kumimoji="1" lang="en-US" altLang="zh-CN" sz="2400" b="1" i="1">
                <a:solidFill>
                  <a:srgbClr val="0000D6"/>
                </a:solidFill>
                <a:sym typeface="Symbol" pitchFamily="18" charset="2"/>
              </a:rPr>
              <a:t>(x)</a:t>
            </a:r>
            <a:r>
              <a:rPr kumimoji="1" lang="en-US" altLang="zh-CN" b="1" i="1">
                <a:solidFill>
                  <a:srgbClr val="0000D6"/>
                </a:solidFill>
              </a:rPr>
              <a:t> </a:t>
            </a:r>
            <a:r>
              <a:rPr kumimoji="1" lang="en-US" altLang="zh-CN" sz="2400" b="1" i="1">
                <a:solidFill>
                  <a:srgbClr val="0000D6"/>
                </a:solidFill>
                <a:latin typeface="Times New Roman" pitchFamily="18" charset="0"/>
              </a:rPr>
              <a:t>≤b</a:t>
            </a:r>
            <a:r>
              <a:rPr kumimoji="1" lang="zh-CN" altLang="en-US" sz="2400" b="1">
                <a:solidFill>
                  <a:srgbClr val="0000D6"/>
                </a:solidFill>
                <a:latin typeface="Times New Roman" pitchFamily="18" charset="0"/>
              </a:rPr>
              <a:t>；                        </a:t>
            </a:r>
            <a:r>
              <a:rPr kumimoji="1" lang="en-US" altLang="zh-CN" sz="2400" b="1">
                <a:solidFill>
                  <a:srgbClr val="0000D6"/>
                </a:solidFill>
                <a:latin typeface="Times New Roman" pitchFamily="18" charset="0"/>
              </a:rPr>
              <a:t>(2)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400" b="1">
                <a:solidFill>
                  <a:srgbClr val="0000D6"/>
                </a:solidFill>
                <a:latin typeface="Times New Roman" pitchFamily="18" charset="0"/>
              </a:rPr>
              <a:t>2</a:t>
            </a:r>
            <a:r>
              <a:rPr kumimoji="1" lang="zh-CN" altLang="en-US" sz="2400" b="1">
                <a:solidFill>
                  <a:srgbClr val="0000D6"/>
                </a:solidFill>
                <a:latin typeface="Times New Roman" pitchFamily="18" charset="0"/>
              </a:rPr>
              <a:t>、存在正数 </a:t>
            </a:r>
            <a:r>
              <a:rPr kumimoji="1" lang="en-US" altLang="zh-CN" sz="2400" b="1" i="1">
                <a:solidFill>
                  <a:srgbClr val="0000D6"/>
                </a:solidFill>
                <a:latin typeface="Times New Roman" pitchFamily="18" charset="0"/>
              </a:rPr>
              <a:t>L&lt;1</a:t>
            </a:r>
            <a:r>
              <a:rPr kumimoji="1" lang="zh-CN" altLang="en-US" sz="2400" b="1">
                <a:solidFill>
                  <a:srgbClr val="0000D6"/>
                </a:solidFill>
                <a:latin typeface="Times New Roman" pitchFamily="18" charset="0"/>
              </a:rPr>
              <a:t>，使对任意</a:t>
            </a:r>
            <a:r>
              <a:rPr kumimoji="1" lang="en-US" altLang="zh-CN" sz="2400" b="1" i="1">
                <a:solidFill>
                  <a:srgbClr val="0000D6"/>
                </a:solidFill>
                <a:latin typeface="Times New Roman" pitchFamily="18" charset="0"/>
              </a:rPr>
              <a:t>x</a:t>
            </a:r>
            <a:r>
              <a:rPr kumimoji="1" lang="en-US" altLang="zh-CN" sz="2400" b="1" baseline="-25000">
                <a:solidFill>
                  <a:srgbClr val="0000D6"/>
                </a:solidFill>
                <a:latin typeface="Times New Roman" pitchFamily="18" charset="0"/>
              </a:rPr>
              <a:t>1</a:t>
            </a:r>
            <a:r>
              <a:rPr kumimoji="1" lang="en-US" altLang="zh-CN" sz="2400" b="1">
                <a:solidFill>
                  <a:srgbClr val="0000D6"/>
                </a:solidFill>
                <a:latin typeface="Times New Roman" pitchFamily="18" charset="0"/>
              </a:rPr>
              <a:t>, </a:t>
            </a:r>
            <a:r>
              <a:rPr kumimoji="1" lang="en-US" altLang="zh-CN" sz="2400" b="1" i="1">
                <a:solidFill>
                  <a:srgbClr val="0000D6"/>
                </a:solidFill>
                <a:latin typeface="Times New Roman" pitchFamily="18" charset="0"/>
              </a:rPr>
              <a:t>x</a:t>
            </a:r>
            <a:r>
              <a:rPr kumimoji="1" lang="en-US" altLang="zh-CN" sz="2400" b="1" baseline="-25000">
                <a:solidFill>
                  <a:srgbClr val="0000D6"/>
                </a:solidFill>
                <a:latin typeface="Times New Roman" pitchFamily="18" charset="0"/>
              </a:rPr>
              <a:t>2</a:t>
            </a:r>
            <a:r>
              <a:rPr kumimoji="1" lang="en-US" altLang="zh-CN" sz="2400" b="1">
                <a:solidFill>
                  <a:srgbClr val="0000D6"/>
                </a:solidFill>
                <a:latin typeface="Times New Roman" pitchFamily="18" charset="0"/>
                <a:sym typeface="Symbol" pitchFamily="18" charset="2"/>
              </a:rPr>
              <a:t>[a, b]</a:t>
            </a:r>
            <a:r>
              <a:rPr kumimoji="1" lang="zh-CN" altLang="en-US" sz="2400" b="1">
                <a:solidFill>
                  <a:srgbClr val="0000D6"/>
                </a:solidFill>
                <a:latin typeface="Times New Roman" pitchFamily="18" charset="0"/>
              </a:rPr>
              <a:t> 有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400" b="1">
                <a:solidFill>
                  <a:srgbClr val="0000D6"/>
                </a:solidFill>
                <a:latin typeface="Times New Roman" pitchFamily="18" charset="0"/>
              </a:rPr>
              <a:t>                                                                                      </a:t>
            </a:r>
            <a:r>
              <a:rPr kumimoji="1" lang="en-US" altLang="zh-CN" sz="2400" b="1">
                <a:solidFill>
                  <a:srgbClr val="0000D6"/>
                </a:solidFill>
                <a:latin typeface="Times New Roman" pitchFamily="18" charset="0"/>
              </a:rPr>
              <a:t>(3)</a:t>
            </a:r>
            <a:endParaRPr kumimoji="1" lang="zh-CN" altLang="en-US" sz="2400" b="1">
              <a:solidFill>
                <a:srgbClr val="0000D6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800" b="1">
                <a:latin typeface="Times New Roman" pitchFamily="18" charset="0"/>
              </a:rPr>
              <a:t>则</a:t>
            </a:r>
            <a:r>
              <a:rPr kumimoji="1" lang="zh-CN" altLang="en-US" sz="2400" b="1">
                <a:solidFill>
                  <a:srgbClr val="0000D6"/>
                </a:solidFill>
                <a:latin typeface="Times New Roman" pitchFamily="18" charset="0"/>
              </a:rPr>
              <a:t>迭代过程</a:t>
            </a:r>
            <a:r>
              <a:rPr kumimoji="1" lang="en-US" altLang="zh-CN" sz="2400" b="1" i="1">
                <a:solidFill>
                  <a:srgbClr val="0000D6"/>
                </a:solidFill>
                <a:latin typeface="Times New Roman" pitchFamily="18" charset="0"/>
              </a:rPr>
              <a:t>x</a:t>
            </a:r>
            <a:r>
              <a:rPr kumimoji="1" lang="en-US" altLang="zh-CN" sz="2400" b="1" i="1" baseline="-25000">
                <a:solidFill>
                  <a:srgbClr val="0000D6"/>
                </a:solidFill>
                <a:latin typeface="Times New Roman" pitchFamily="18" charset="0"/>
              </a:rPr>
              <a:t>k+1</a:t>
            </a:r>
            <a:r>
              <a:rPr kumimoji="1" lang="en-US" altLang="zh-CN" sz="2400" b="1" i="1">
                <a:solidFill>
                  <a:srgbClr val="0000D6"/>
                </a:solidFill>
                <a:latin typeface="Times New Roman" pitchFamily="18" charset="0"/>
              </a:rPr>
              <a:t>= </a:t>
            </a:r>
            <a:r>
              <a:rPr kumimoji="1" lang="en-US" altLang="zh-CN" sz="2400" b="1" i="1">
                <a:solidFill>
                  <a:srgbClr val="0000D6"/>
                </a:solidFill>
                <a:latin typeface="Times New Roman" pitchFamily="18" charset="0"/>
                <a:sym typeface="Symbol" pitchFamily="18" charset="2"/>
              </a:rPr>
              <a:t>(x</a:t>
            </a:r>
            <a:r>
              <a:rPr kumimoji="1" lang="en-US" altLang="zh-CN" sz="2400" b="1" i="1" baseline="-25000">
                <a:solidFill>
                  <a:srgbClr val="0000D6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kumimoji="1" lang="en-US" altLang="zh-CN" sz="2400" b="1" i="1">
                <a:solidFill>
                  <a:srgbClr val="0000D6"/>
                </a:solidFill>
                <a:latin typeface="Times New Roman" pitchFamily="18" charset="0"/>
                <a:sym typeface="Symbol" pitchFamily="18" charset="2"/>
              </a:rPr>
              <a:t>)</a:t>
            </a:r>
            <a:r>
              <a:rPr kumimoji="1" lang="zh-CN" altLang="en-US" sz="2400" b="1">
                <a:solidFill>
                  <a:srgbClr val="0000D6"/>
                </a:solidFill>
                <a:latin typeface="Times New Roman" pitchFamily="18" charset="0"/>
              </a:rPr>
              <a:t>对于任意初值</a:t>
            </a:r>
            <a:r>
              <a:rPr kumimoji="1" lang="en-US" altLang="zh-CN" sz="2400" b="1" i="1">
                <a:solidFill>
                  <a:srgbClr val="0000D6"/>
                </a:solidFill>
                <a:latin typeface="Times New Roman" pitchFamily="18" charset="0"/>
              </a:rPr>
              <a:t>x</a:t>
            </a:r>
            <a:r>
              <a:rPr kumimoji="1" lang="en-US" altLang="zh-CN" sz="2400" b="1" i="1" baseline="-25000">
                <a:solidFill>
                  <a:srgbClr val="0000D6"/>
                </a:solidFill>
                <a:latin typeface="Times New Roman" pitchFamily="18" charset="0"/>
              </a:rPr>
              <a:t>0</a:t>
            </a:r>
            <a:r>
              <a:rPr kumimoji="1" lang="en-US" altLang="zh-CN" sz="2400" b="1" i="1">
                <a:solidFill>
                  <a:srgbClr val="0000D6"/>
                </a:solidFill>
                <a:latin typeface="Times New Roman" pitchFamily="18" charset="0"/>
              </a:rPr>
              <a:t>∈</a:t>
            </a:r>
            <a:r>
              <a:rPr kumimoji="1" lang="en-US" altLang="zh-CN" sz="2400" b="1">
                <a:solidFill>
                  <a:srgbClr val="0000D6"/>
                </a:solidFill>
                <a:latin typeface="Times New Roman" pitchFamily="18" charset="0"/>
              </a:rPr>
              <a:t>[</a:t>
            </a:r>
            <a:r>
              <a:rPr kumimoji="1" lang="en-US" altLang="zh-CN" sz="2400" b="1" i="1">
                <a:solidFill>
                  <a:srgbClr val="0000D6"/>
                </a:solidFill>
                <a:latin typeface="Times New Roman" pitchFamily="18" charset="0"/>
              </a:rPr>
              <a:t>a,b</a:t>
            </a:r>
            <a:r>
              <a:rPr kumimoji="1" lang="en-US" altLang="zh-CN" sz="2400" b="1">
                <a:solidFill>
                  <a:srgbClr val="0000D6"/>
                </a:solidFill>
                <a:latin typeface="Times New Roman" pitchFamily="18" charset="0"/>
              </a:rPr>
              <a:t>]</a:t>
            </a:r>
            <a:r>
              <a:rPr kumimoji="1" lang="zh-CN" altLang="en-US" sz="2400" b="1">
                <a:solidFill>
                  <a:srgbClr val="0000D6"/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400" b="1">
                <a:solidFill>
                  <a:srgbClr val="0000D6"/>
                </a:solidFill>
                <a:latin typeface="Times New Roman" pitchFamily="18" charset="0"/>
              </a:rPr>
              <a:t>均收敛于方程</a:t>
            </a:r>
            <a:r>
              <a:rPr kumimoji="1" lang="en-US" altLang="zh-CN" sz="2400" b="1" i="1">
                <a:solidFill>
                  <a:srgbClr val="0000D6"/>
                </a:solidFill>
                <a:latin typeface="Times New Roman" pitchFamily="18" charset="0"/>
              </a:rPr>
              <a:t>x=</a:t>
            </a:r>
            <a:r>
              <a:rPr kumimoji="1" lang="en-US" altLang="zh-CN" sz="2400" b="1" i="1">
                <a:solidFill>
                  <a:srgbClr val="0000D6"/>
                </a:solidFill>
                <a:latin typeface="Times New Roman" pitchFamily="18" charset="0"/>
                <a:sym typeface="Symbol" pitchFamily="18" charset="2"/>
              </a:rPr>
              <a:t>(x)</a:t>
            </a:r>
            <a:r>
              <a:rPr kumimoji="1" lang="zh-CN" altLang="en-US" sz="2400" b="1">
                <a:solidFill>
                  <a:srgbClr val="0000D6"/>
                </a:solidFill>
                <a:latin typeface="Times New Roman" pitchFamily="18" charset="0"/>
              </a:rPr>
              <a:t>的根</a:t>
            </a:r>
            <a:r>
              <a:rPr kumimoji="1" lang="en-US" altLang="zh-CN" sz="2400" b="1" i="1">
                <a:solidFill>
                  <a:srgbClr val="0000D6"/>
                </a:solidFill>
                <a:latin typeface="Times New Roman" pitchFamily="18" charset="0"/>
              </a:rPr>
              <a:t>x</a:t>
            </a:r>
            <a:r>
              <a:rPr kumimoji="1" lang="en-US" altLang="zh-CN" sz="2400" b="1">
                <a:solidFill>
                  <a:srgbClr val="0000D6"/>
                </a:solidFill>
                <a:latin typeface="Times New Roman" pitchFamily="18" charset="0"/>
              </a:rPr>
              <a:t>* </a:t>
            </a:r>
            <a:r>
              <a:rPr kumimoji="1" lang="zh-CN" altLang="en-US" sz="2400" b="1">
                <a:solidFill>
                  <a:srgbClr val="0000D6"/>
                </a:solidFill>
                <a:latin typeface="Times New Roman" pitchFamily="18" charset="0"/>
              </a:rPr>
              <a:t>，且有如下的误差估计式：</a:t>
            </a:r>
          </a:p>
          <a:p>
            <a:pPr eaLnBrk="1" hangingPunct="1"/>
            <a:r>
              <a:rPr kumimoji="1" lang="zh-CN" altLang="en-US" sz="2400" b="1">
                <a:solidFill>
                  <a:srgbClr val="0000D6"/>
                </a:solidFill>
                <a:latin typeface="Times New Roman" pitchFamily="18" charset="0"/>
              </a:rPr>
              <a:t>                                                         </a:t>
            </a:r>
          </a:p>
          <a:p>
            <a:pPr eaLnBrk="1" hangingPunct="1"/>
            <a:r>
              <a:rPr kumimoji="1" lang="zh-CN" altLang="en-US" sz="2400" b="1">
                <a:solidFill>
                  <a:srgbClr val="0000D6"/>
                </a:solidFill>
                <a:latin typeface="Times New Roman" pitchFamily="18" charset="0"/>
              </a:rPr>
              <a:t>                                                                                         </a:t>
            </a:r>
            <a:r>
              <a:rPr kumimoji="1" lang="en-US" altLang="zh-CN" sz="2400" b="1">
                <a:solidFill>
                  <a:srgbClr val="0000D6"/>
                </a:solidFill>
                <a:latin typeface="Times New Roman" pitchFamily="18" charset="0"/>
              </a:rPr>
              <a:t>(4)</a:t>
            </a: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4983163" y="4230688"/>
          <a:ext cx="112712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4151" imgH="215619" progId="Equation.3">
                  <p:embed/>
                </p:oleObj>
              </mc:Choice>
              <mc:Fallback>
                <p:oleObj name="公式" r:id="rId2" imgW="114151" imgH="21561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3163" y="4230688"/>
                        <a:ext cx="112712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5"/>
          <p:cNvGraphicFramePr>
            <a:graphicFrameLocks noChangeAspect="1"/>
          </p:cNvGraphicFramePr>
          <p:nvPr/>
        </p:nvGraphicFramePr>
        <p:xfrm>
          <a:off x="4983163" y="4230688"/>
          <a:ext cx="112712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4151" imgH="215619" progId="Equation.3">
                  <p:embed/>
                </p:oleObj>
              </mc:Choice>
              <mc:Fallback>
                <p:oleObj name="公式" r:id="rId4" imgW="114151" imgH="21561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3163" y="4230688"/>
                        <a:ext cx="112712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7"/>
          <p:cNvGraphicFramePr>
            <a:graphicFrameLocks noChangeAspect="1"/>
          </p:cNvGraphicFramePr>
          <p:nvPr/>
        </p:nvGraphicFramePr>
        <p:xfrm>
          <a:off x="4983163" y="4230688"/>
          <a:ext cx="112712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4151" imgH="215619" progId="Equation.3">
                  <p:embed/>
                </p:oleObj>
              </mc:Choice>
              <mc:Fallback>
                <p:oleObj name="公式" r:id="rId2" imgW="114151" imgH="21561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3163" y="4230688"/>
                        <a:ext cx="112712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10"/>
          <p:cNvGraphicFramePr>
            <a:graphicFrameLocks noChangeAspect="1"/>
          </p:cNvGraphicFramePr>
          <p:nvPr/>
        </p:nvGraphicFramePr>
        <p:xfrm>
          <a:off x="4983163" y="4230688"/>
          <a:ext cx="112712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14151" imgH="215619" progId="Equation.3">
                  <p:embed/>
                </p:oleObj>
              </mc:Choice>
              <mc:Fallback>
                <p:oleObj name="公式" r:id="rId5" imgW="114151" imgH="21561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3163" y="4230688"/>
                        <a:ext cx="112712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11"/>
          <p:cNvGraphicFramePr>
            <a:graphicFrameLocks noChangeAspect="1"/>
          </p:cNvGraphicFramePr>
          <p:nvPr/>
        </p:nvGraphicFramePr>
        <p:xfrm>
          <a:off x="1008063" y="3348038"/>
          <a:ext cx="5059362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489200" imgH="254000" progId="Equation.3">
                  <p:embed/>
                </p:oleObj>
              </mc:Choice>
              <mc:Fallback>
                <p:oleObj name="公式" r:id="rId6" imgW="2489200" imgH="254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3348038"/>
                        <a:ext cx="5059362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12"/>
          <p:cNvGraphicFramePr>
            <a:graphicFrameLocks noChangeAspect="1"/>
          </p:cNvGraphicFramePr>
          <p:nvPr/>
        </p:nvGraphicFramePr>
        <p:xfrm>
          <a:off x="4983163" y="4230688"/>
          <a:ext cx="112712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14151" imgH="215619" progId="Equation.3">
                  <p:embed/>
                </p:oleObj>
              </mc:Choice>
              <mc:Fallback>
                <p:oleObj name="公式" r:id="rId8" imgW="114151" imgH="21561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3163" y="4230688"/>
                        <a:ext cx="112712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14"/>
          <p:cNvGraphicFramePr>
            <a:graphicFrameLocks noChangeAspect="1"/>
          </p:cNvGraphicFramePr>
          <p:nvPr/>
        </p:nvGraphicFramePr>
        <p:xfrm>
          <a:off x="4983163" y="4230688"/>
          <a:ext cx="112712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14151" imgH="215619" progId="Equation.3">
                  <p:embed/>
                </p:oleObj>
              </mc:Choice>
              <mc:Fallback>
                <p:oleObj name="公式" r:id="rId9" imgW="114151" imgH="21561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3163" y="4230688"/>
                        <a:ext cx="112712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17"/>
          <p:cNvGraphicFramePr>
            <a:graphicFrameLocks noChangeAspect="1"/>
          </p:cNvGraphicFramePr>
          <p:nvPr/>
        </p:nvGraphicFramePr>
        <p:xfrm>
          <a:off x="4983163" y="4230688"/>
          <a:ext cx="112712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4151" imgH="215619" progId="Equation.3">
                  <p:embed/>
                </p:oleObj>
              </mc:Choice>
              <mc:Fallback>
                <p:oleObj name="公式" r:id="rId2" imgW="114151" imgH="21561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3163" y="4230688"/>
                        <a:ext cx="112712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7" name="Object 19"/>
          <p:cNvGraphicFramePr>
            <a:graphicFrameLocks noChangeAspect="1"/>
          </p:cNvGraphicFramePr>
          <p:nvPr/>
        </p:nvGraphicFramePr>
        <p:xfrm>
          <a:off x="4983163" y="4230688"/>
          <a:ext cx="112712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14151" imgH="215619" progId="Equation.3">
                  <p:embed/>
                </p:oleObj>
              </mc:Choice>
              <mc:Fallback>
                <p:oleObj name="公式" r:id="rId5" imgW="114151" imgH="21561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3163" y="4230688"/>
                        <a:ext cx="112712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8" name="Object 20"/>
          <p:cNvGraphicFramePr>
            <a:graphicFrameLocks noChangeAspect="1"/>
          </p:cNvGraphicFramePr>
          <p:nvPr/>
        </p:nvGraphicFramePr>
        <p:xfrm>
          <a:off x="1223963" y="5013325"/>
          <a:ext cx="45370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473200" imgH="419100" progId="Equation.3">
                  <p:embed/>
                </p:oleObj>
              </mc:Choice>
              <mc:Fallback>
                <p:oleObj name="公式" r:id="rId10" imgW="1473200" imgH="4191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5013325"/>
                        <a:ext cx="453707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3" name="Object 23"/>
          <p:cNvGraphicFramePr>
            <a:graphicFrameLocks noChangeAspect="1"/>
          </p:cNvGraphicFramePr>
          <p:nvPr/>
        </p:nvGraphicFramePr>
        <p:xfrm>
          <a:off x="7596188" y="1976438"/>
          <a:ext cx="129540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12" imgW="1296063" imgH="3934305" progId="MS_ClipArt_Gallery.2">
                  <p:embed/>
                </p:oleObj>
              </mc:Choice>
              <mc:Fallback>
                <p:oleObj name="剪辑" r:id="rId12" imgW="1296063" imgH="3934305" progId="MS_ClipArt_Gallery.2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1976438"/>
                        <a:ext cx="1295400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611188" y="6067425"/>
            <a:ext cx="7346950" cy="530225"/>
            <a:chOff x="385" y="3657"/>
            <a:chExt cx="4628" cy="334"/>
          </a:xfrm>
        </p:grpSpPr>
        <p:sp>
          <p:nvSpPr>
            <p:cNvPr id="34834" name="Text Box 25"/>
            <p:cNvSpPr txBox="1">
              <a:spLocks noChangeArrowheads="1"/>
            </p:cNvSpPr>
            <p:nvPr/>
          </p:nvSpPr>
          <p:spPr bwMode="auto">
            <a:xfrm>
              <a:off x="385" y="3657"/>
              <a:ext cx="23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FF0000"/>
                  </a:solidFill>
                  <a:latin typeface="Times New Roman" pitchFamily="18" charset="0"/>
                </a:rPr>
                <a:t>实际应用中</a:t>
              </a:r>
              <a:r>
                <a:rPr kumimoji="1" lang="en-US" altLang="zh-CN" sz="2800" b="1">
                  <a:solidFill>
                    <a:srgbClr val="FF0000"/>
                  </a:solidFill>
                  <a:latin typeface="Times New Roman" pitchFamily="18" charset="0"/>
                </a:rPr>
                <a:t>(3)</a:t>
              </a:r>
              <a:r>
                <a:rPr kumimoji="1" lang="zh-CN" altLang="en-US" sz="2800" b="1">
                  <a:solidFill>
                    <a:srgbClr val="FF0000"/>
                  </a:solidFill>
                  <a:latin typeface="Times New Roman" pitchFamily="18" charset="0"/>
                </a:rPr>
                <a:t>式常用</a:t>
              </a:r>
              <a:r>
                <a:rPr kumimoji="1" lang="zh-CN" altLang="en-US" sz="2400">
                  <a:solidFill>
                    <a:srgbClr val="FF0000"/>
                  </a:solidFill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34835" name="Object 26"/>
            <p:cNvGraphicFramePr>
              <a:graphicFrameLocks noChangeAspect="1"/>
            </p:cNvGraphicFramePr>
            <p:nvPr/>
          </p:nvGraphicFramePr>
          <p:xfrm>
            <a:off x="2517" y="3657"/>
            <a:ext cx="2496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1612900" imgH="203200" progId="Equation.3">
                    <p:embed/>
                  </p:oleObj>
                </mc:Choice>
                <mc:Fallback>
                  <p:oleObj name="公式" r:id="rId14" imgW="1612900" imgH="2032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3657"/>
                          <a:ext cx="2496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31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收敛的条件</a:t>
            </a:r>
          </a:p>
        </p:txBody>
      </p:sp>
      <p:sp>
        <p:nvSpPr>
          <p:cNvPr id="34832" name="Text Box 30">
            <a:hlinkClick r:id="rId16" action="ppaction://hlinksldjump"/>
          </p:cNvPr>
          <p:cNvSpPr txBox="1">
            <a:spLocks noChangeArrowheads="1"/>
          </p:cNvSpPr>
          <p:nvPr/>
        </p:nvSpPr>
        <p:spPr bwMode="auto">
          <a:xfrm>
            <a:off x="6227763" y="3213100"/>
            <a:ext cx="647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folHlink"/>
                </a:solidFill>
              </a:rPr>
              <a:t>几何意义</a:t>
            </a:r>
          </a:p>
        </p:txBody>
      </p:sp>
      <p:sp>
        <p:nvSpPr>
          <p:cNvPr id="34833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B8FAAF0-6605-465F-A109-F6D4D607BBAD}" type="slidenum">
              <a:rPr lang="en-US" altLang="zh-CN" smtClean="0"/>
              <a:pPr eaLnBrk="1" hangingPunct="1"/>
              <a:t>22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33400" y="620713"/>
            <a:ext cx="7394575" cy="55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2800" b="1">
                <a:latin typeface="Times New Roman" pitchFamily="18" charset="0"/>
              </a:rPr>
              <a:t>证明：</a:t>
            </a:r>
            <a:r>
              <a:rPr kumimoji="1" lang="zh-CN" altLang="en-US" sz="2800" b="1">
                <a:solidFill>
                  <a:srgbClr val="0000D6"/>
                </a:solidFill>
                <a:latin typeface="Times New Roman" pitchFamily="18" charset="0"/>
              </a:rPr>
              <a:t>设方程              在区间          内有根     ，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800" b="1">
                <a:solidFill>
                  <a:srgbClr val="0000D6"/>
                </a:solidFill>
                <a:latin typeface="Times New Roman" pitchFamily="18" charset="0"/>
              </a:rPr>
              <a:t>  则有                                  由</a:t>
            </a:r>
          </a:p>
          <a:p>
            <a:pPr eaLnBrk="1" hangingPunct="1">
              <a:lnSpc>
                <a:spcPct val="150000"/>
              </a:lnSpc>
            </a:pPr>
            <a:endParaRPr kumimoji="1" lang="zh-CN" altLang="en-US" sz="2800" b="1">
              <a:solidFill>
                <a:srgbClr val="0000D6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kumimoji="1" lang="zh-CN" altLang="en-US" sz="2800" b="1">
              <a:solidFill>
                <a:srgbClr val="0000D6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800" b="1">
                <a:solidFill>
                  <a:srgbClr val="0000D6"/>
                </a:solidFill>
                <a:latin typeface="Times New Roman" pitchFamily="18" charset="0"/>
              </a:rPr>
              <a:t>故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800" b="1">
                <a:solidFill>
                  <a:srgbClr val="0000D6"/>
                </a:solidFill>
                <a:latin typeface="Times New Roman" pitchFamily="18" charset="0"/>
              </a:rPr>
              <a:t>据此反复递推有</a:t>
            </a:r>
          </a:p>
          <a:p>
            <a:pPr eaLnBrk="1" hangingPunct="1">
              <a:lnSpc>
                <a:spcPct val="150000"/>
              </a:lnSpc>
            </a:pPr>
            <a:endParaRPr kumimoji="1" lang="zh-CN" altLang="en-US" sz="2800" b="1">
              <a:solidFill>
                <a:srgbClr val="0000D6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800" b="1">
                <a:solidFill>
                  <a:srgbClr val="0000D6"/>
                </a:solidFill>
                <a:latin typeface="Times New Roman" pitchFamily="18" charset="0"/>
              </a:rPr>
              <a:t>所以</a:t>
            </a:r>
            <a:r>
              <a:rPr kumimoji="1" lang="en-US" altLang="zh-CN" sz="2800" b="1">
                <a:solidFill>
                  <a:srgbClr val="0000D6"/>
                </a:solidFill>
                <a:latin typeface="Times New Roman" pitchFamily="18" charset="0"/>
              </a:rPr>
              <a:t>,</a:t>
            </a:r>
            <a:r>
              <a:rPr kumimoji="1" lang="en-US" altLang="zh-CN" sz="2800" b="1">
                <a:solidFill>
                  <a:srgbClr val="008000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>
                <a:latin typeface="Times New Roman" pitchFamily="18" charset="0"/>
              </a:rPr>
              <a:t>lim</a:t>
            </a:r>
            <a:r>
              <a:rPr kumimoji="1" lang="en-US" altLang="zh-CN" sz="2800" b="1" baseline="-25000">
                <a:latin typeface="Times New Roman" pitchFamily="18" charset="0"/>
              </a:rPr>
              <a:t>k</a:t>
            </a:r>
            <a:r>
              <a:rPr kumimoji="1" lang="en-US" altLang="zh-CN" sz="2800" b="1" baseline="-25000">
                <a:latin typeface="Times New Roman" pitchFamily="18" charset="0"/>
                <a:sym typeface="Symbol" pitchFamily="18" charset="2"/>
              </a:rPr>
              <a:t></a:t>
            </a:r>
            <a:r>
              <a:rPr kumimoji="1" lang="en-US" altLang="zh-CN" sz="2800" b="1" i="1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800" b="1" baseline="-25000">
                <a:latin typeface="Times New Roman" pitchFamily="18" charset="0"/>
                <a:sym typeface="Symbol" pitchFamily="18" charset="2"/>
              </a:rPr>
              <a:t>k </a:t>
            </a:r>
            <a:r>
              <a:rPr kumimoji="1" lang="en-US" altLang="zh-CN" sz="2800" b="1">
                <a:latin typeface="Times New Roman" pitchFamily="18" charset="0"/>
                <a:sym typeface="Symbol" pitchFamily="18" charset="2"/>
              </a:rPr>
              <a:t>= </a:t>
            </a:r>
            <a:r>
              <a:rPr kumimoji="1" lang="en-US" altLang="zh-CN" sz="2800" b="1" i="1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800" b="1">
                <a:latin typeface="Times New Roman" pitchFamily="18" charset="0"/>
                <a:sym typeface="Symbol" pitchFamily="18" charset="2"/>
              </a:rPr>
              <a:t>*.</a:t>
            </a:r>
          </a:p>
          <a:p>
            <a:pPr eaLnBrk="1" hangingPunct="1"/>
            <a:endParaRPr kumimoji="1" lang="zh-CN" altLang="en-US" sz="2400" b="1">
              <a:latin typeface="Times New Roman" pitchFamily="18" charset="0"/>
            </a:endParaRPr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2843213" y="838200"/>
          <a:ext cx="10668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558558" imgH="203112" progId="Equation.3">
                  <p:embed/>
                </p:oleObj>
              </mc:Choice>
              <mc:Fallback>
                <p:oleObj name="公式" r:id="rId2" imgW="558558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838200"/>
                        <a:ext cx="10668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4151" imgH="215619" progId="Equation.3">
                  <p:embed/>
                </p:oleObj>
              </mc:Choice>
              <mc:Fallback>
                <p:oleObj name="公式" r:id="rId4" imgW="114151" imgH="21561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4151" imgH="215619" progId="Equation.3">
                  <p:embed/>
                </p:oleObj>
              </mc:Choice>
              <mc:Fallback>
                <p:oleObj name="公式" r:id="rId4" imgW="114151" imgH="21561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4151" imgH="215619" progId="Equation.3">
                  <p:embed/>
                </p:oleObj>
              </mc:Choice>
              <mc:Fallback>
                <p:oleObj name="公式" r:id="rId4" imgW="114151" imgH="2156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5148263" y="855663"/>
          <a:ext cx="8509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30057" imgH="215806" progId="Equation.3">
                  <p:embed/>
                </p:oleObj>
              </mc:Choice>
              <mc:Fallback>
                <p:oleObj name="公式" r:id="rId6" imgW="330057" imgH="21580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855663"/>
                        <a:ext cx="8509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4151" imgH="215619" progId="Equation.3">
                  <p:embed/>
                </p:oleObj>
              </mc:Choice>
              <mc:Fallback>
                <p:oleObj name="公式" r:id="rId4" imgW="114151" imgH="21561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Object 9"/>
          <p:cNvGraphicFramePr>
            <a:graphicFrameLocks noChangeAspect="1"/>
          </p:cNvGraphicFramePr>
          <p:nvPr/>
        </p:nvGraphicFramePr>
        <p:xfrm>
          <a:off x="7019925" y="765175"/>
          <a:ext cx="4222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77569" imgH="202936" progId="Equation.3">
                  <p:embed/>
                </p:oleObj>
              </mc:Choice>
              <mc:Fallback>
                <p:oleObj name="公式" r:id="rId8" imgW="177569" imgH="20293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765175"/>
                        <a:ext cx="4222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Object 10"/>
          <p:cNvGraphicFramePr>
            <a:graphicFrameLocks noChangeAspect="1"/>
          </p:cNvGraphicFramePr>
          <p:nvPr/>
        </p:nvGraphicFramePr>
        <p:xfrm>
          <a:off x="5076825" y="1412875"/>
          <a:ext cx="20129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800100" imgH="228600" progId="Equation.3">
                  <p:embed/>
                </p:oleObj>
              </mc:Choice>
              <mc:Fallback>
                <p:oleObj name="公式" r:id="rId10" imgW="8001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1412875"/>
                        <a:ext cx="20129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1" name="Object 11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14151" imgH="215619" progId="Equation.3">
                  <p:embed/>
                </p:oleObj>
              </mc:Choice>
              <mc:Fallback>
                <p:oleObj name="公式" r:id="rId12" imgW="114151" imgH="21561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2" name="Object 12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14151" imgH="215619" progId="Equation.3">
                  <p:embed/>
                </p:oleObj>
              </mc:Choice>
              <mc:Fallback>
                <p:oleObj name="公式" r:id="rId12" imgW="114151" imgH="21561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3" name="Object 13"/>
          <p:cNvGraphicFramePr>
            <a:graphicFrameLocks noChangeAspect="1"/>
          </p:cNvGraphicFramePr>
          <p:nvPr/>
        </p:nvGraphicFramePr>
        <p:xfrm>
          <a:off x="900113" y="2133600"/>
          <a:ext cx="5745162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2527300" imgH="241300" progId="Equation.3">
                  <p:embed/>
                </p:oleObj>
              </mc:Choice>
              <mc:Fallback>
                <p:oleObj name="公式" r:id="rId13" imgW="2527300" imgH="241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133600"/>
                        <a:ext cx="5745162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4" name="Object 14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114151" imgH="215619" progId="Equation.3">
                  <p:embed/>
                </p:oleObj>
              </mc:Choice>
              <mc:Fallback>
                <p:oleObj name="公式" r:id="rId15" imgW="114151" imgH="21561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5" name="Object 15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14151" imgH="215619" progId="Equation.3">
                  <p:embed/>
                </p:oleObj>
              </mc:Choice>
              <mc:Fallback>
                <p:oleObj name="公式" r:id="rId16" imgW="114151" imgH="21561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6" name="Object 16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14151" imgH="215619" progId="Equation.3">
                  <p:embed/>
                </p:oleObj>
              </mc:Choice>
              <mc:Fallback>
                <p:oleObj name="公式" r:id="rId16" imgW="114151" imgH="21561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7" name="Object 17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14151" imgH="215619" progId="Equation.3">
                  <p:embed/>
                </p:oleObj>
              </mc:Choice>
              <mc:Fallback>
                <p:oleObj name="公式" r:id="rId12" imgW="114151" imgH="21561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4" name="Object 20"/>
          <p:cNvGraphicFramePr>
            <a:graphicFrameLocks noChangeAspect="1"/>
          </p:cNvGraphicFramePr>
          <p:nvPr/>
        </p:nvGraphicFramePr>
        <p:xfrm>
          <a:off x="6516688" y="3789363"/>
          <a:ext cx="19812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17" imgW="3467100" imgH="5018088" progId="MS_ClipArt_Gallery.2">
                  <p:embed/>
                </p:oleObj>
              </mc:Choice>
              <mc:Fallback>
                <p:oleObj name="剪辑" r:id="rId17" imgW="3467100" imgH="5018088" progId="MS_ClipArt_Gallery.2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3789363"/>
                        <a:ext cx="198120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9" name="Text Box 21"/>
          <p:cNvSpPr txBox="1">
            <a:spLocks noChangeArrowheads="1"/>
          </p:cNvSpPr>
          <p:nvPr/>
        </p:nvSpPr>
        <p:spPr bwMode="auto">
          <a:xfrm>
            <a:off x="914400" y="381000"/>
            <a:ext cx="647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2400">
              <a:latin typeface="Times New Roman" pitchFamily="18" charset="0"/>
            </a:endParaRPr>
          </a:p>
        </p:txBody>
      </p:sp>
      <p:graphicFrame>
        <p:nvGraphicFramePr>
          <p:cNvPr id="35860" name="Object 22"/>
          <p:cNvGraphicFramePr>
            <a:graphicFrameLocks noChangeAspect="1"/>
          </p:cNvGraphicFramePr>
          <p:nvPr/>
        </p:nvGraphicFramePr>
        <p:xfrm>
          <a:off x="1692275" y="1412875"/>
          <a:ext cx="1828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9" imgW="711200" imgH="228600" progId="Equation.3">
                  <p:embed/>
                </p:oleObj>
              </mc:Choice>
              <mc:Fallback>
                <p:oleObj name="公式" r:id="rId19" imgW="711200" imgH="228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412875"/>
                        <a:ext cx="1828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1" name="Object 23"/>
          <p:cNvGraphicFramePr>
            <a:graphicFrameLocks noChangeAspect="1"/>
          </p:cNvGraphicFramePr>
          <p:nvPr/>
        </p:nvGraphicFramePr>
        <p:xfrm>
          <a:off x="1187450" y="3357563"/>
          <a:ext cx="32004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1" imgW="1346200" imgH="279400" progId="Equation.3">
                  <p:embed/>
                </p:oleObj>
              </mc:Choice>
              <mc:Fallback>
                <p:oleObj name="公式" r:id="rId21" imgW="1346200" imgH="2794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357563"/>
                        <a:ext cx="320040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2" name="Object 24"/>
          <p:cNvGraphicFramePr>
            <a:graphicFrameLocks noChangeAspect="1"/>
          </p:cNvGraphicFramePr>
          <p:nvPr/>
        </p:nvGraphicFramePr>
        <p:xfrm>
          <a:off x="3203575" y="3976688"/>
          <a:ext cx="252095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3" imgW="1320227" imgH="279279" progId="Equation.3">
                  <p:embed/>
                </p:oleObj>
              </mc:Choice>
              <mc:Fallback>
                <p:oleObj name="公式" r:id="rId23" imgW="1320227" imgH="27927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976688"/>
                        <a:ext cx="2520950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53E094F-5346-4B4F-916E-14E2C00BA778}" type="slidenum">
              <a:rPr lang="en-US" altLang="zh-CN" smtClean="0"/>
              <a:pPr eaLnBrk="1" hangingPunct="1"/>
              <a:t>23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474663" y="1270000"/>
            <a:ext cx="8489950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2800" b="1">
                <a:solidFill>
                  <a:srgbClr val="0000D6"/>
                </a:solidFill>
                <a:latin typeface="Times New Roman" pitchFamily="18" charset="0"/>
              </a:rPr>
              <a:t>故当           时迭代值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800" b="1">
                <a:solidFill>
                  <a:srgbClr val="0000D6"/>
                </a:solidFill>
                <a:latin typeface="Times New Roman" pitchFamily="18" charset="0"/>
              </a:rPr>
              <a:t>按</a:t>
            </a:r>
            <a:r>
              <a:rPr kumimoji="1" lang="en-US" altLang="zh-CN" sz="2800" b="1">
                <a:solidFill>
                  <a:srgbClr val="0000D6"/>
                </a:solidFill>
                <a:latin typeface="Times New Roman" pitchFamily="18" charset="0"/>
              </a:rPr>
              <a:t>(3)</a:t>
            </a:r>
            <a:r>
              <a:rPr kumimoji="1" lang="zh-CN" altLang="en-US" sz="2800" b="1">
                <a:solidFill>
                  <a:srgbClr val="0000D6"/>
                </a:solidFill>
                <a:latin typeface="Times New Roman" pitchFamily="18" charset="0"/>
              </a:rPr>
              <a:t>式 有                                                                   </a:t>
            </a:r>
            <a:r>
              <a:rPr kumimoji="1" lang="en-US" altLang="zh-CN" sz="2800" b="1">
                <a:solidFill>
                  <a:srgbClr val="0000D6"/>
                </a:solidFill>
                <a:latin typeface="Times New Roman" pitchFamily="18" charset="0"/>
              </a:rPr>
              <a:t>(5)</a:t>
            </a:r>
            <a:r>
              <a:rPr kumimoji="1" lang="zh-CN" altLang="en-US" sz="2800" b="1">
                <a:solidFill>
                  <a:srgbClr val="0000D6"/>
                </a:solidFill>
                <a:latin typeface="Times New Roman" pitchFamily="18" charset="0"/>
              </a:rPr>
              <a:t>，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800" b="1">
                <a:solidFill>
                  <a:srgbClr val="0000D6"/>
                </a:solidFill>
                <a:latin typeface="Times New Roman" pitchFamily="18" charset="0"/>
              </a:rPr>
              <a:t>据此反复递推得：                               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800" b="1">
                <a:solidFill>
                  <a:srgbClr val="0000D6"/>
                </a:solidFill>
                <a:latin typeface="Times New Roman" pitchFamily="18" charset="0"/>
              </a:rPr>
              <a:t>于是对任意正整数</a:t>
            </a:r>
            <a:r>
              <a:rPr kumimoji="1" lang="en-US" altLang="zh-CN" sz="2800" b="1" i="1">
                <a:solidFill>
                  <a:srgbClr val="0000D6"/>
                </a:solidFill>
                <a:latin typeface="Times New Roman" pitchFamily="18" charset="0"/>
              </a:rPr>
              <a:t>p</a:t>
            </a:r>
            <a:r>
              <a:rPr kumimoji="1" lang="zh-CN" altLang="en-US" sz="2800" b="1">
                <a:solidFill>
                  <a:srgbClr val="0000D6"/>
                </a:solidFill>
                <a:latin typeface="Times New Roman" pitchFamily="18" charset="0"/>
              </a:rPr>
              <a:t>有                                                                          </a:t>
            </a:r>
          </a:p>
          <a:p>
            <a:pPr eaLnBrk="1" hangingPunct="1">
              <a:lnSpc>
                <a:spcPct val="150000"/>
              </a:lnSpc>
            </a:pPr>
            <a:endParaRPr kumimoji="1" lang="zh-CN" altLang="en-US" sz="2800" b="1">
              <a:solidFill>
                <a:srgbClr val="0000D6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kumimoji="1" lang="zh-CN" altLang="en-US" sz="2800" b="1">
              <a:solidFill>
                <a:srgbClr val="0000D6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800" b="1">
                <a:solidFill>
                  <a:srgbClr val="0000D6"/>
                </a:solidFill>
                <a:latin typeface="Times New Roman" pitchFamily="18" charset="0"/>
              </a:rPr>
              <a:t>在上式令 </a:t>
            </a:r>
            <a:r>
              <a:rPr kumimoji="1" lang="en-US" altLang="zh-CN" sz="2800" b="1" i="1">
                <a:latin typeface="Times New Roman" pitchFamily="18" charset="0"/>
              </a:rPr>
              <a:t>p</a:t>
            </a:r>
            <a:r>
              <a:rPr kumimoji="1" lang="en-US" altLang="zh-CN" sz="2800" b="1" i="1">
                <a:latin typeface="Times New Roman" pitchFamily="18" charset="0"/>
                <a:sym typeface="Wingdings" pitchFamily="2" charset="2"/>
              </a:rPr>
              <a:t></a:t>
            </a:r>
            <a:r>
              <a:rPr kumimoji="1" lang="en-US" altLang="zh-CN" sz="2800" b="1" i="1">
                <a:latin typeface="Times New Roman" pitchFamily="18" charset="0"/>
                <a:sym typeface="Symbol" pitchFamily="18" charset="2"/>
              </a:rPr>
              <a:t></a:t>
            </a:r>
            <a:r>
              <a:rPr kumimoji="1" lang="zh-CN" altLang="en-US" sz="2800" b="1">
                <a:solidFill>
                  <a:srgbClr val="0000D6"/>
                </a:solidFill>
                <a:latin typeface="Times New Roman" pitchFamily="18" charset="0"/>
              </a:rPr>
              <a:t>，注意到                      即得式</a:t>
            </a:r>
            <a:r>
              <a:rPr kumimoji="1" lang="en-US" altLang="zh-CN" sz="2800" b="1">
                <a:solidFill>
                  <a:srgbClr val="0000D6"/>
                </a:solidFill>
                <a:latin typeface="Times New Roman" pitchFamily="18" charset="0"/>
              </a:rPr>
              <a:t>(4)</a:t>
            </a:r>
            <a:r>
              <a:rPr kumimoji="1" lang="zh-CN" altLang="en-US" sz="2800" b="1">
                <a:solidFill>
                  <a:srgbClr val="0000D6"/>
                </a:solidFill>
                <a:latin typeface="Times New Roman" pitchFamily="18" charset="0"/>
              </a:rPr>
              <a:t>。证毕</a:t>
            </a:r>
            <a:r>
              <a:rPr kumimoji="1" lang="zh-CN" altLang="en-US" sz="2000" b="1">
                <a:solidFill>
                  <a:srgbClr val="0000D6"/>
                </a:solidFill>
                <a:latin typeface="Times New Roman" pitchFamily="18" charset="0"/>
              </a:rPr>
              <a:t>。</a:t>
            </a:r>
          </a:p>
          <a:p>
            <a:pPr eaLnBrk="1" hangingPunct="1"/>
            <a:endParaRPr kumimoji="1" lang="zh-CN" altLang="en-US" sz="2400" b="1">
              <a:latin typeface="Times New Roman" pitchFamily="18" charset="0"/>
            </a:endParaRPr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4802188" y="3321050"/>
          <a:ext cx="114300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4151" imgH="215619" progId="Equation.3">
                  <p:embed/>
                </p:oleObj>
              </mc:Choice>
              <mc:Fallback>
                <p:oleObj name="公式" r:id="rId2" imgW="114151" imgH="21561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2188" y="3321050"/>
                        <a:ext cx="114300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4802188" y="3321050"/>
          <a:ext cx="114300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4151" imgH="215619" progId="Equation.3">
                  <p:embed/>
                </p:oleObj>
              </mc:Choice>
              <mc:Fallback>
                <p:oleObj name="公式" r:id="rId2" imgW="114151" imgH="21561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2188" y="3321050"/>
                        <a:ext cx="114300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4802188" y="3321050"/>
          <a:ext cx="114300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4151" imgH="215619" progId="Equation.3">
                  <p:embed/>
                </p:oleObj>
              </mc:Choice>
              <mc:Fallback>
                <p:oleObj name="公式" r:id="rId4" imgW="114151" imgH="21561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2188" y="3321050"/>
                        <a:ext cx="114300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1277938" y="1524000"/>
          <a:ext cx="922337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457002" imgH="177723" progId="Equation.3">
                  <p:embed/>
                </p:oleObj>
              </mc:Choice>
              <mc:Fallback>
                <p:oleObj name="公式" r:id="rId5" imgW="457002" imgH="17772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1524000"/>
                        <a:ext cx="922337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/>
        </p:nvGraphicFramePr>
        <p:xfrm>
          <a:off x="4802188" y="3321050"/>
          <a:ext cx="114300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4151" imgH="215619" progId="Equation.3">
                  <p:embed/>
                </p:oleObj>
              </mc:Choice>
              <mc:Fallback>
                <p:oleObj name="公式" r:id="rId2" imgW="114151" imgH="21561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2188" y="3321050"/>
                        <a:ext cx="114300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8"/>
          <p:cNvGraphicFramePr>
            <a:graphicFrameLocks noChangeAspect="1"/>
          </p:cNvGraphicFramePr>
          <p:nvPr/>
        </p:nvGraphicFramePr>
        <p:xfrm>
          <a:off x="3944938" y="1447800"/>
          <a:ext cx="13747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545863" imgH="241195" progId="Equation.3">
                  <p:embed/>
                </p:oleObj>
              </mc:Choice>
              <mc:Fallback>
                <p:oleObj name="公式" r:id="rId7" imgW="545863" imgH="24119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4938" y="1447800"/>
                        <a:ext cx="137477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9"/>
          <p:cNvGraphicFramePr>
            <a:graphicFrameLocks noChangeAspect="1"/>
          </p:cNvGraphicFramePr>
          <p:nvPr/>
        </p:nvGraphicFramePr>
        <p:xfrm>
          <a:off x="4802188" y="3321050"/>
          <a:ext cx="114300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4151" imgH="215619" progId="Equation.3">
                  <p:embed/>
                </p:oleObj>
              </mc:Choice>
              <mc:Fallback>
                <p:oleObj name="公式" r:id="rId2" imgW="114151" imgH="21561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2188" y="3321050"/>
                        <a:ext cx="114300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Object 10"/>
          <p:cNvGraphicFramePr>
            <a:graphicFrameLocks noChangeAspect="1"/>
          </p:cNvGraphicFramePr>
          <p:nvPr/>
        </p:nvGraphicFramePr>
        <p:xfrm>
          <a:off x="4802188" y="3321050"/>
          <a:ext cx="114300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4151" imgH="215619" progId="Equation.3">
                  <p:embed/>
                </p:oleObj>
              </mc:Choice>
              <mc:Fallback>
                <p:oleObj name="公式" r:id="rId4" imgW="114151" imgH="21561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2188" y="3321050"/>
                        <a:ext cx="114300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5" name="Object 11"/>
          <p:cNvGraphicFramePr>
            <a:graphicFrameLocks noChangeAspect="1"/>
          </p:cNvGraphicFramePr>
          <p:nvPr/>
        </p:nvGraphicFramePr>
        <p:xfrm>
          <a:off x="2649538" y="2133600"/>
          <a:ext cx="52117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2565400" imgH="254000" progId="Equation.3">
                  <p:embed/>
                </p:oleObj>
              </mc:Choice>
              <mc:Fallback>
                <p:oleObj name="公式" r:id="rId9" imgW="2565400" imgH="254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538" y="2133600"/>
                        <a:ext cx="521176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6" name="Object 12"/>
          <p:cNvGraphicFramePr>
            <a:graphicFrameLocks noChangeAspect="1"/>
          </p:cNvGraphicFramePr>
          <p:nvPr/>
        </p:nvGraphicFramePr>
        <p:xfrm>
          <a:off x="4802188" y="3321050"/>
          <a:ext cx="114300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4151" imgH="215619" progId="Equation.3">
                  <p:embed/>
                </p:oleObj>
              </mc:Choice>
              <mc:Fallback>
                <p:oleObj name="公式" r:id="rId4" imgW="114151" imgH="21561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2188" y="3321050"/>
                        <a:ext cx="114300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7" name="Object 13"/>
          <p:cNvGraphicFramePr>
            <a:graphicFrameLocks noChangeAspect="1"/>
          </p:cNvGraphicFramePr>
          <p:nvPr/>
        </p:nvGraphicFramePr>
        <p:xfrm>
          <a:off x="3259138" y="2667000"/>
          <a:ext cx="28432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396394" imgH="253890" progId="Equation.3">
                  <p:embed/>
                </p:oleObj>
              </mc:Choice>
              <mc:Fallback>
                <p:oleObj name="公式" r:id="rId11" imgW="1396394" imgH="25389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9138" y="2667000"/>
                        <a:ext cx="284321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8" name="Object 14"/>
          <p:cNvGraphicFramePr>
            <a:graphicFrameLocks noChangeAspect="1"/>
          </p:cNvGraphicFramePr>
          <p:nvPr/>
        </p:nvGraphicFramePr>
        <p:xfrm>
          <a:off x="4802188" y="3321050"/>
          <a:ext cx="114300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114151" imgH="215619" progId="Equation.3">
                  <p:embed/>
                </p:oleObj>
              </mc:Choice>
              <mc:Fallback>
                <p:oleObj name="公式" r:id="rId13" imgW="114151" imgH="21561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2188" y="3321050"/>
                        <a:ext cx="114300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9" name="Object 15"/>
          <p:cNvGraphicFramePr>
            <a:graphicFrameLocks noChangeAspect="1"/>
          </p:cNvGraphicFramePr>
          <p:nvPr/>
        </p:nvGraphicFramePr>
        <p:xfrm>
          <a:off x="1201738" y="3886200"/>
          <a:ext cx="68389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3657600" imgH="279400" progId="Equation.3">
                  <p:embed/>
                </p:oleObj>
              </mc:Choice>
              <mc:Fallback>
                <p:oleObj name="公式" r:id="rId14" imgW="3657600" imgH="279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738" y="3886200"/>
                        <a:ext cx="68389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0" name="Object 16"/>
          <p:cNvGraphicFramePr>
            <a:graphicFrameLocks noChangeAspect="1"/>
          </p:cNvGraphicFramePr>
          <p:nvPr/>
        </p:nvGraphicFramePr>
        <p:xfrm>
          <a:off x="4802188" y="3321050"/>
          <a:ext cx="114300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14151" imgH="215619" progId="Equation.3">
                  <p:embed/>
                </p:oleObj>
              </mc:Choice>
              <mc:Fallback>
                <p:oleObj name="公式" r:id="rId16" imgW="114151" imgH="21561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2188" y="3321050"/>
                        <a:ext cx="114300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1" name="Object 17"/>
          <p:cNvGraphicFramePr>
            <a:graphicFrameLocks noChangeAspect="1"/>
          </p:cNvGraphicFramePr>
          <p:nvPr/>
        </p:nvGraphicFramePr>
        <p:xfrm>
          <a:off x="4802188" y="3321050"/>
          <a:ext cx="114300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114151" imgH="215619" progId="Equation.3">
                  <p:embed/>
                </p:oleObj>
              </mc:Choice>
              <mc:Fallback>
                <p:oleObj name="公式" r:id="rId17" imgW="114151" imgH="21561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2188" y="3321050"/>
                        <a:ext cx="114300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2" name="Object 18"/>
          <p:cNvGraphicFramePr>
            <a:graphicFrameLocks noChangeAspect="1"/>
          </p:cNvGraphicFramePr>
          <p:nvPr/>
        </p:nvGraphicFramePr>
        <p:xfrm>
          <a:off x="2497138" y="4419600"/>
          <a:ext cx="530225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3136900" imgH="419100" progId="Equation.3">
                  <p:embed/>
                </p:oleObj>
              </mc:Choice>
              <mc:Fallback>
                <p:oleObj name="公式" r:id="rId18" imgW="3136900" imgH="4191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38" y="4419600"/>
                        <a:ext cx="530225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3" name="Object 19"/>
          <p:cNvGraphicFramePr>
            <a:graphicFrameLocks noChangeAspect="1"/>
          </p:cNvGraphicFramePr>
          <p:nvPr/>
        </p:nvGraphicFramePr>
        <p:xfrm>
          <a:off x="4802188" y="3321050"/>
          <a:ext cx="114300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114151" imgH="215619" progId="Equation.3">
                  <p:embed/>
                </p:oleObj>
              </mc:Choice>
              <mc:Fallback>
                <p:oleObj name="公式" r:id="rId20" imgW="114151" imgH="21561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2188" y="3321050"/>
                        <a:ext cx="114300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4" name="Object 20"/>
          <p:cNvGraphicFramePr>
            <a:graphicFrameLocks noChangeAspect="1"/>
          </p:cNvGraphicFramePr>
          <p:nvPr/>
        </p:nvGraphicFramePr>
        <p:xfrm>
          <a:off x="4802188" y="3321050"/>
          <a:ext cx="114300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114151" imgH="215619" progId="Equation.3">
                  <p:embed/>
                </p:oleObj>
              </mc:Choice>
              <mc:Fallback>
                <p:oleObj name="公式" r:id="rId20" imgW="114151" imgH="21561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2188" y="3321050"/>
                        <a:ext cx="114300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5" name="Object 22"/>
          <p:cNvGraphicFramePr>
            <a:graphicFrameLocks noChangeAspect="1"/>
          </p:cNvGraphicFramePr>
          <p:nvPr/>
        </p:nvGraphicFramePr>
        <p:xfrm>
          <a:off x="4283075" y="5300663"/>
          <a:ext cx="1997075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1" imgW="837836" imgH="304668" progId="Equation.3">
                  <p:embed/>
                </p:oleObj>
              </mc:Choice>
              <mc:Fallback>
                <p:oleObj name="公式" r:id="rId21" imgW="837836" imgH="304668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075" y="5300663"/>
                        <a:ext cx="1997075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B4A9373-B460-4EA3-A6A9-188343EE5586}" type="slidenum">
              <a:rPr lang="en-US" altLang="zh-CN" smtClean="0"/>
              <a:pPr eaLnBrk="1" hangingPunct="1"/>
              <a:t>24</a:t>
            </a:fld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0" y="1338263"/>
            <a:ext cx="9144000" cy="540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3200" b="1">
                <a:solidFill>
                  <a:srgbClr val="FF33CC"/>
                </a:solidFill>
              </a:rPr>
              <a:t>定义</a:t>
            </a:r>
            <a:r>
              <a:rPr lang="en-US" altLang="zh-CN" sz="3200" b="1">
                <a:solidFill>
                  <a:srgbClr val="FF33CC"/>
                </a:solidFill>
              </a:rPr>
              <a:t>1</a:t>
            </a:r>
            <a:r>
              <a:rPr kumimoji="1" lang="en-US" altLang="zh-CN" sz="2800" b="1">
                <a:latin typeface="Times New Roman" pitchFamily="18" charset="0"/>
              </a:rPr>
              <a:t>   </a:t>
            </a:r>
            <a:r>
              <a:rPr kumimoji="1" lang="zh-CN" altLang="en-US" sz="2800" b="1">
                <a:solidFill>
                  <a:srgbClr val="0000D6"/>
                </a:solidFill>
                <a:latin typeface="Times New Roman" pitchFamily="18" charset="0"/>
              </a:rPr>
              <a:t>设</a:t>
            </a:r>
            <a:r>
              <a:rPr kumimoji="1" lang="zh-CN" altLang="en-US" sz="2800" b="1" i="1">
                <a:latin typeface="Times New Roman" pitchFamily="18" charset="0"/>
                <a:sym typeface="Symbol" pitchFamily="18" charset="2"/>
              </a:rPr>
              <a:t></a:t>
            </a:r>
            <a:r>
              <a:rPr kumimoji="1" lang="en-US" altLang="zh-CN" sz="2800" b="1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800" b="1" i="1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800" b="1">
                <a:latin typeface="Times New Roman" pitchFamily="18" charset="0"/>
                <a:sym typeface="Symbol" pitchFamily="18" charset="2"/>
              </a:rPr>
              <a:t>)</a:t>
            </a:r>
            <a:r>
              <a:rPr kumimoji="1" lang="zh-CN" altLang="en-US" sz="2800" b="1">
                <a:solidFill>
                  <a:srgbClr val="0000D6"/>
                </a:solidFill>
                <a:latin typeface="Times New Roman" pitchFamily="18" charset="0"/>
                <a:sym typeface="Symbol" pitchFamily="18" charset="2"/>
              </a:rPr>
              <a:t>有不动点</a:t>
            </a:r>
            <a:r>
              <a:rPr kumimoji="1" lang="en-US" altLang="zh-CN" sz="2400" b="1" i="1">
                <a:latin typeface="Times New Roman" pitchFamily="18" charset="0"/>
                <a:sym typeface="Symbol" pitchFamily="18" charset="2"/>
              </a:rPr>
              <a:t>x*</a:t>
            </a:r>
            <a:r>
              <a:rPr kumimoji="1" lang="en-US" altLang="zh-CN" sz="2800" b="1">
                <a:solidFill>
                  <a:srgbClr val="0000D6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kumimoji="1" lang="zh-CN" altLang="en-US" sz="2800" b="1">
                <a:solidFill>
                  <a:srgbClr val="0000D6"/>
                </a:solidFill>
                <a:latin typeface="Times New Roman" pitchFamily="18" charset="0"/>
              </a:rPr>
              <a:t>如果存在    的某个邻域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800" b="1">
                <a:solidFill>
                  <a:srgbClr val="0000D6"/>
                </a:solidFill>
                <a:latin typeface="Times New Roman" pitchFamily="18" charset="0"/>
              </a:rPr>
              <a:t>                   ，使迭代过程                  对于任意初值          均收敛，则称迭代过程                   在根     邻近具有局部收敛性。</a:t>
            </a:r>
          </a:p>
          <a:p>
            <a:pPr eaLnBrk="1" hangingPunct="1">
              <a:lnSpc>
                <a:spcPct val="150000"/>
              </a:lnSpc>
            </a:pPr>
            <a:endParaRPr kumimoji="1" lang="zh-CN" altLang="en-US" sz="2800" b="1">
              <a:solidFill>
                <a:srgbClr val="0000D6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3200" b="1">
                <a:solidFill>
                  <a:schemeClr val="folHlink"/>
                </a:solidFill>
                <a:latin typeface="Times New Roman" pitchFamily="18" charset="0"/>
              </a:rPr>
              <a:t>定理</a:t>
            </a:r>
            <a:r>
              <a:rPr kumimoji="1" lang="en-US" altLang="zh-CN" sz="3200" b="1">
                <a:solidFill>
                  <a:schemeClr val="folHlink"/>
                </a:solidFill>
                <a:latin typeface="Times New Roman" pitchFamily="18" charset="0"/>
              </a:rPr>
              <a:t>3</a:t>
            </a:r>
            <a:r>
              <a:rPr kumimoji="1" lang="en-US" altLang="zh-CN" sz="2800" b="1">
                <a:solidFill>
                  <a:srgbClr val="008000"/>
                </a:solidFill>
                <a:latin typeface="Times New Roman" pitchFamily="18" charset="0"/>
              </a:rPr>
              <a:t>    </a:t>
            </a:r>
            <a:r>
              <a:rPr kumimoji="1" lang="zh-CN" altLang="en-US" sz="2800" b="1">
                <a:solidFill>
                  <a:srgbClr val="0000D6"/>
                </a:solidFill>
                <a:latin typeface="Times New Roman" pitchFamily="18" charset="0"/>
              </a:rPr>
              <a:t>设   为方程              的根，       在     的邻近连续。且</a:t>
            </a:r>
            <a:r>
              <a:rPr kumimoji="1" lang="en-US" altLang="zh-CN" sz="2800" b="1">
                <a:solidFill>
                  <a:srgbClr val="0000D6"/>
                </a:solidFill>
                <a:latin typeface="Times New Roman" pitchFamily="18" charset="0"/>
              </a:rPr>
              <a:t>|</a:t>
            </a:r>
            <a:r>
              <a:rPr kumimoji="1" lang="zh-CN" altLang="en-US" sz="2400" b="1" i="1">
                <a:solidFill>
                  <a:srgbClr val="0000D6"/>
                </a:solidFill>
                <a:latin typeface="Times New Roman" pitchFamily="18" charset="0"/>
                <a:sym typeface="Symbol" pitchFamily="18" charset="2"/>
              </a:rPr>
              <a:t></a:t>
            </a:r>
            <a:r>
              <a:rPr kumimoji="1" lang="en-US" altLang="zh-CN" sz="2400" b="1" i="1">
                <a:solidFill>
                  <a:srgbClr val="0000D6"/>
                </a:solidFill>
                <a:cs typeface="Arial" charset="0"/>
                <a:sym typeface="Symbol" pitchFamily="18" charset="2"/>
              </a:rPr>
              <a:t>'</a:t>
            </a:r>
            <a:r>
              <a:rPr kumimoji="1" lang="en-US" altLang="zh-CN" sz="2400" b="1">
                <a:solidFill>
                  <a:srgbClr val="0000D6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400" b="1" i="1">
                <a:solidFill>
                  <a:srgbClr val="0000D6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400" b="1">
                <a:solidFill>
                  <a:srgbClr val="0000D6"/>
                </a:solidFill>
                <a:latin typeface="Times New Roman" pitchFamily="18" charset="0"/>
                <a:sym typeface="Symbol" pitchFamily="18" charset="2"/>
              </a:rPr>
              <a:t>)</a:t>
            </a:r>
            <a:r>
              <a:rPr kumimoji="1" lang="en-US" altLang="zh-CN" sz="2800" b="1">
                <a:solidFill>
                  <a:srgbClr val="0000D6"/>
                </a:solidFill>
                <a:latin typeface="Times New Roman" pitchFamily="18" charset="0"/>
              </a:rPr>
              <a:t>|&lt;1, </a:t>
            </a:r>
            <a:r>
              <a:rPr kumimoji="1" lang="zh-CN" altLang="en-US" sz="2800" b="1">
                <a:solidFill>
                  <a:srgbClr val="0000D6"/>
                </a:solidFill>
                <a:latin typeface="Times New Roman" pitchFamily="18" charset="0"/>
              </a:rPr>
              <a:t>则迭代过程                   在 </a:t>
            </a:r>
            <a:r>
              <a:rPr kumimoji="1" lang="en-US" altLang="zh-CN" sz="2800" b="1" i="1">
                <a:latin typeface="Times New Roman" pitchFamily="18" charset="0"/>
              </a:rPr>
              <a:t>x</a:t>
            </a:r>
            <a:r>
              <a:rPr kumimoji="1" lang="en-US" altLang="zh-CN" sz="2800" b="1">
                <a:latin typeface="Times New Roman" pitchFamily="18" charset="0"/>
              </a:rPr>
              <a:t>*</a:t>
            </a:r>
            <a:r>
              <a:rPr kumimoji="1" lang="en-US" altLang="zh-CN" sz="2800" b="1">
                <a:solidFill>
                  <a:srgbClr val="0000D6"/>
                </a:solidFill>
                <a:latin typeface="Times New Roman" pitchFamily="18" charset="0"/>
              </a:rPr>
              <a:t> </a:t>
            </a:r>
            <a:r>
              <a:rPr kumimoji="1" lang="zh-CN" altLang="en-US" sz="2800" b="1">
                <a:solidFill>
                  <a:srgbClr val="0000D6"/>
                </a:solidFill>
                <a:latin typeface="Times New Roman" pitchFamily="18" charset="0"/>
              </a:rPr>
              <a:t>邻近具有局部收敛性。</a:t>
            </a:r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5786438" y="1571625"/>
          <a:ext cx="400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77569" imgH="202936" progId="Equation.3">
                  <p:embed/>
                </p:oleObj>
              </mc:Choice>
              <mc:Fallback>
                <p:oleObj name="公式" r:id="rId2" imgW="177569" imgH="20293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38" y="1571625"/>
                        <a:ext cx="4000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4514850" y="382270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4151" imgH="215619" progId="Equation.3">
                  <p:embed/>
                </p:oleObj>
              </mc:Choice>
              <mc:Fallback>
                <p:oleObj name="公式" r:id="rId4" imgW="114151" imgH="21561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82270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179388" y="2251075"/>
          <a:ext cx="15208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889000" imgH="279400" progId="Equation.3">
                  <p:embed/>
                </p:oleObj>
              </mc:Choice>
              <mc:Fallback>
                <p:oleObj name="公式" r:id="rId6" imgW="889000" imgH="279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251075"/>
                        <a:ext cx="152082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3938588" y="2241550"/>
          <a:ext cx="16002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787400" imgH="228600" progId="Equation.3">
                  <p:embed/>
                </p:oleObj>
              </mc:Choice>
              <mc:Fallback>
                <p:oleObj name="公式" r:id="rId8" imgW="7874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588" y="2241550"/>
                        <a:ext cx="16002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4514850" y="382270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14151" imgH="215619" progId="Equation.3">
                  <p:embed/>
                </p:oleObj>
              </mc:Choice>
              <mc:Fallback>
                <p:oleObj name="公式" r:id="rId10" imgW="114151" imgH="21561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82270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8"/>
          <p:cNvGraphicFramePr>
            <a:graphicFrameLocks noChangeAspect="1"/>
          </p:cNvGraphicFramePr>
          <p:nvPr/>
        </p:nvGraphicFramePr>
        <p:xfrm>
          <a:off x="7634288" y="2243138"/>
          <a:ext cx="9620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444307" imgH="228501" progId="Equation.3">
                  <p:embed/>
                </p:oleObj>
              </mc:Choice>
              <mc:Fallback>
                <p:oleObj name="公式" r:id="rId11" imgW="444307" imgH="22850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4288" y="2243138"/>
                        <a:ext cx="9620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9"/>
          <p:cNvGraphicFramePr>
            <a:graphicFrameLocks noChangeAspect="1"/>
          </p:cNvGraphicFramePr>
          <p:nvPr/>
        </p:nvGraphicFramePr>
        <p:xfrm>
          <a:off x="3343275" y="2879725"/>
          <a:ext cx="16002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787400" imgH="228600" progId="Equation.DSMT4">
                  <p:embed/>
                </p:oleObj>
              </mc:Choice>
              <mc:Fallback>
                <p:oleObj name="Equation" r:id="rId13" imgW="7874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3275" y="2879725"/>
                        <a:ext cx="16002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8" name="Object 10"/>
          <p:cNvGraphicFramePr>
            <a:graphicFrameLocks noChangeAspect="1"/>
          </p:cNvGraphicFramePr>
          <p:nvPr/>
        </p:nvGraphicFramePr>
        <p:xfrm>
          <a:off x="5743575" y="2868613"/>
          <a:ext cx="400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77569" imgH="202936" progId="Equation.3">
                  <p:embed/>
                </p:oleObj>
              </mc:Choice>
              <mc:Fallback>
                <p:oleObj name="公式" r:id="rId14" imgW="177569" imgH="20293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3575" y="2868613"/>
                        <a:ext cx="4000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9" name="Object 11"/>
          <p:cNvGraphicFramePr>
            <a:graphicFrameLocks noChangeAspect="1"/>
          </p:cNvGraphicFramePr>
          <p:nvPr/>
        </p:nvGraphicFramePr>
        <p:xfrm>
          <a:off x="1795463" y="4867275"/>
          <a:ext cx="400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77569" imgH="202936" progId="Equation.3">
                  <p:embed/>
                </p:oleObj>
              </mc:Choice>
              <mc:Fallback>
                <p:oleObj name="公式" r:id="rId14" imgW="177569" imgH="20293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463" y="4867275"/>
                        <a:ext cx="4000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0" name="Object 12"/>
          <p:cNvGraphicFramePr>
            <a:graphicFrameLocks noChangeAspect="1"/>
          </p:cNvGraphicFramePr>
          <p:nvPr/>
        </p:nvGraphicFramePr>
        <p:xfrm>
          <a:off x="4514850" y="382270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14151" imgH="215619" progId="Equation.3">
                  <p:embed/>
                </p:oleObj>
              </mc:Choice>
              <mc:Fallback>
                <p:oleObj name="公式" r:id="rId10" imgW="114151" imgH="21561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82270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1" name="Object 13"/>
          <p:cNvGraphicFramePr>
            <a:graphicFrameLocks noChangeAspect="1"/>
          </p:cNvGraphicFramePr>
          <p:nvPr/>
        </p:nvGraphicFramePr>
        <p:xfrm>
          <a:off x="3203575" y="4892675"/>
          <a:ext cx="11938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558558" imgH="203112" progId="Equation.3">
                  <p:embed/>
                </p:oleObj>
              </mc:Choice>
              <mc:Fallback>
                <p:oleObj name="公式" r:id="rId15" imgW="558558" imgH="20311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892675"/>
                        <a:ext cx="11938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2" name="Object 14"/>
          <p:cNvGraphicFramePr>
            <a:graphicFrameLocks noChangeAspect="1"/>
          </p:cNvGraphicFramePr>
          <p:nvPr/>
        </p:nvGraphicFramePr>
        <p:xfrm>
          <a:off x="4514850" y="382270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14151" imgH="215619" progId="Equation.3">
                  <p:embed/>
                </p:oleObj>
              </mc:Choice>
              <mc:Fallback>
                <p:oleObj name="公式" r:id="rId10" imgW="114151" imgH="21561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82270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3" name="Object 15"/>
          <p:cNvGraphicFramePr>
            <a:graphicFrameLocks noChangeAspect="1"/>
          </p:cNvGraphicFramePr>
          <p:nvPr/>
        </p:nvGraphicFramePr>
        <p:xfrm>
          <a:off x="5297488" y="4921250"/>
          <a:ext cx="7874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355292" imgH="203024" progId="Equation.3">
                  <p:embed/>
                </p:oleObj>
              </mc:Choice>
              <mc:Fallback>
                <p:oleObj name="公式" r:id="rId17" imgW="355292" imgH="203024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7488" y="4921250"/>
                        <a:ext cx="7874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4" name="Object 16"/>
          <p:cNvGraphicFramePr>
            <a:graphicFrameLocks noChangeAspect="1"/>
          </p:cNvGraphicFramePr>
          <p:nvPr/>
        </p:nvGraphicFramePr>
        <p:xfrm>
          <a:off x="6477000" y="4837113"/>
          <a:ext cx="400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77569" imgH="202936" progId="Equation.3">
                  <p:embed/>
                </p:oleObj>
              </mc:Choice>
              <mc:Fallback>
                <p:oleObj name="公式" r:id="rId14" imgW="177569" imgH="20293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837113"/>
                        <a:ext cx="4000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5" name="Object 20"/>
          <p:cNvGraphicFramePr>
            <a:graphicFrameLocks noChangeAspect="1"/>
          </p:cNvGraphicFramePr>
          <p:nvPr/>
        </p:nvGraphicFramePr>
        <p:xfrm>
          <a:off x="3614738" y="5538788"/>
          <a:ext cx="16002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787400" imgH="228600" progId="Equation.DSMT4">
                  <p:embed/>
                </p:oleObj>
              </mc:Choice>
              <mc:Fallback>
                <p:oleObj name="Equation" r:id="rId19" imgW="787400" imgH="2286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738" y="5538788"/>
                        <a:ext cx="1600200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6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局部收敛性</a:t>
            </a:r>
          </a:p>
        </p:txBody>
      </p:sp>
      <p:sp>
        <p:nvSpPr>
          <p:cNvPr id="3790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D339F94-AABB-4C98-8718-E7A3F5F21645}" type="slidenum">
              <a:rPr lang="en-US" altLang="zh-CN" smtClean="0"/>
              <a:pPr eaLnBrk="1" hangingPunct="1"/>
              <a:t>25</a:t>
            </a:fld>
            <a:endParaRPr lang="en-US" altLang="zh-CN"/>
          </a:p>
        </p:txBody>
      </p:sp>
      <p:pic>
        <p:nvPicPr>
          <p:cNvPr id="37908" name="Picture 17" descr="C:\Users\fifo\AppData\Local\Microsoft\Windows\Temporary Internet Files\Content.IE5\U5O9S8V7\MC900442128[1]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063" y="3357563"/>
            <a:ext cx="1638300" cy="16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0" y="765175"/>
            <a:ext cx="882015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2800" b="1" dirty="0">
                <a:latin typeface="Times New Roman" pitchFamily="18" charset="0"/>
              </a:rPr>
              <a:t>证明：</a:t>
            </a:r>
            <a:r>
              <a:rPr kumimoji="1" lang="zh-CN" altLang="en-US" sz="2800" b="1" dirty="0">
                <a:solidFill>
                  <a:srgbClr val="0000D6"/>
                </a:solidFill>
                <a:latin typeface="Times New Roman" pitchFamily="18" charset="0"/>
              </a:rPr>
              <a:t>由连续函数的性质，存在    的某个邻域 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800" b="1" dirty="0">
                <a:solidFill>
                  <a:srgbClr val="0000D6"/>
                </a:solidFill>
                <a:latin typeface="Times New Roman" pitchFamily="18" charset="0"/>
              </a:rPr>
              <a:t>                      ，使对于任意          成立                    。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800" b="1" dirty="0">
                <a:solidFill>
                  <a:srgbClr val="0000D6"/>
                </a:solidFill>
                <a:latin typeface="Times New Roman" pitchFamily="18" charset="0"/>
              </a:rPr>
              <a:t>此外</a:t>
            </a:r>
            <a:r>
              <a:rPr kumimoji="1" lang="en-US" altLang="zh-CN" sz="2800" b="1" dirty="0">
                <a:solidFill>
                  <a:srgbClr val="0000D6"/>
                </a:solidFill>
                <a:latin typeface="Times New Roman" pitchFamily="18" charset="0"/>
              </a:rPr>
              <a:t>,</a:t>
            </a:r>
            <a:r>
              <a:rPr kumimoji="1" lang="zh-CN" altLang="en-US" sz="2800" b="1" dirty="0">
                <a:solidFill>
                  <a:srgbClr val="0000D6"/>
                </a:solidFill>
                <a:latin typeface="Times New Roman" pitchFamily="18" charset="0"/>
              </a:rPr>
              <a:t>对于任意            总有              。这是因为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800" b="1" dirty="0">
                <a:solidFill>
                  <a:srgbClr val="0000D6"/>
                </a:solidFill>
                <a:latin typeface="Times New Roman" pitchFamily="18" charset="0"/>
              </a:rPr>
              <a:t>                                                                                </a:t>
            </a:r>
            <a:r>
              <a:rPr kumimoji="1" lang="en-US" altLang="zh-CN" sz="2800" b="1" dirty="0">
                <a:solidFill>
                  <a:srgbClr val="0000D6"/>
                </a:solidFill>
                <a:latin typeface="Times New Roman" pitchFamily="18" charset="0"/>
              </a:rPr>
              <a:t>,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800" b="1" dirty="0">
                <a:solidFill>
                  <a:srgbClr val="0000D6"/>
                </a:solidFill>
                <a:latin typeface="Times New Roman" pitchFamily="18" charset="0"/>
              </a:rPr>
              <a:t>依据定理</a:t>
            </a:r>
            <a:r>
              <a:rPr kumimoji="1" lang="en-US" altLang="zh-CN" sz="2800" b="1" dirty="0">
                <a:solidFill>
                  <a:srgbClr val="0000D6"/>
                </a:solidFill>
                <a:latin typeface="Times New Roman" pitchFamily="18" charset="0"/>
              </a:rPr>
              <a:t>1</a:t>
            </a:r>
            <a:r>
              <a:rPr kumimoji="1" lang="zh-CN" altLang="en-US" sz="2800" b="1" dirty="0">
                <a:solidFill>
                  <a:srgbClr val="0000D6"/>
                </a:solidFill>
                <a:latin typeface="Times New Roman" pitchFamily="18" charset="0"/>
              </a:rPr>
              <a:t>，可以断定，迭代过程                   对于任意初值             均收敛。证毕。</a:t>
            </a:r>
          </a:p>
          <a:p>
            <a:pPr eaLnBrk="1" hangingPunct="1"/>
            <a:endParaRPr kumimoji="1" lang="zh-CN" altLang="en-US" sz="2400" b="1" dirty="0">
              <a:latin typeface="Times New Roman" pitchFamily="18" charset="0"/>
            </a:endParaRPr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5086350" y="928688"/>
          <a:ext cx="400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77569" imgH="202936" progId="Equation.3">
                  <p:embed/>
                </p:oleObj>
              </mc:Choice>
              <mc:Fallback>
                <p:oleObj name="公式" r:id="rId2" imgW="177569" imgH="20293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6350" y="928688"/>
                        <a:ext cx="4000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4151" imgH="215619" progId="Equation.3">
                  <p:embed/>
                </p:oleObj>
              </mc:Choice>
              <mc:Fallback>
                <p:oleObj name="公式" r:id="rId4" imgW="114151" imgH="21561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395288" y="1557338"/>
          <a:ext cx="1739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889000" imgH="279400" progId="Equation.3">
                  <p:embed/>
                </p:oleObj>
              </mc:Choice>
              <mc:Fallback>
                <p:oleObj name="公式" r:id="rId6" imgW="889000" imgH="279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557338"/>
                        <a:ext cx="17399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14151" imgH="215619" progId="Equation.3">
                  <p:embed/>
                </p:oleObj>
              </mc:Choice>
              <mc:Fallback>
                <p:oleObj name="公式" r:id="rId8" imgW="114151" imgH="2156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4216400" y="1628775"/>
          <a:ext cx="8382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380670" imgH="177646" progId="Equation.3">
                  <p:embed/>
                </p:oleObj>
              </mc:Choice>
              <mc:Fallback>
                <p:oleObj name="公式" r:id="rId9" imgW="380670" imgH="17764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1628775"/>
                        <a:ext cx="83820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4151" imgH="215619" progId="Equation.3">
                  <p:embed/>
                </p:oleObj>
              </mc:Choice>
              <mc:Fallback>
                <p:oleObj name="公式" r:id="rId4" imgW="114151" imgH="21561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9"/>
          <p:cNvGraphicFramePr>
            <a:graphicFrameLocks noChangeAspect="1"/>
          </p:cNvGraphicFramePr>
          <p:nvPr/>
        </p:nvGraphicFramePr>
        <p:xfrm>
          <a:off x="5772150" y="1547813"/>
          <a:ext cx="19050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863225" imgH="253890" progId="Equation.3">
                  <p:embed/>
                </p:oleObj>
              </mc:Choice>
              <mc:Fallback>
                <p:oleObj name="公式" r:id="rId11" imgW="863225" imgH="25389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2150" y="1547813"/>
                        <a:ext cx="19050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2" name="Object 10"/>
          <p:cNvGraphicFramePr>
            <a:graphicFrameLocks noChangeAspect="1"/>
          </p:cNvGraphicFramePr>
          <p:nvPr/>
        </p:nvGraphicFramePr>
        <p:xfrm>
          <a:off x="2411413" y="2276475"/>
          <a:ext cx="8382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380670" imgH="177646" progId="Equation.3">
                  <p:embed/>
                </p:oleObj>
              </mc:Choice>
              <mc:Fallback>
                <p:oleObj name="公式" r:id="rId13" imgW="380670" imgH="17764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276475"/>
                        <a:ext cx="83820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3" name="Object 11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14151" imgH="215619" progId="Equation.3">
                  <p:embed/>
                </p:oleObj>
              </mc:Choice>
              <mc:Fallback>
                <p:oleObj name="公式" r:id="rId8" imgW="114151" imgH="21561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4" name="Object 12"/>
          <p:cNvGraphicFramePr>
            <a:graphicFrameLocks noChangeAspect="1"/>
          </p:cNvGraphicFramePr>
          <p:nvPr/>
        </p:nvGraphicFramePr>
        <p:xfrm>
          <a:off x="4067175" y="2238375"/>
          <a:ext cx="1358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583947" imgH="203112" progId="Equation.3">
                  <p:embed/>
                </p:oleObj>
              </mc:Choice>
              <mc:Fallback>
                <p:oleObj name="公式" r:id="rId15" imgW="583947" imgH="20311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2238375"/>
                        <a:ext cx="1358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5" name="Object 13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114151" imgH="215619" progId="Equation.3">
                  <p:embed/>
                </p:oleObj>
              </mc:Choice>
              <mc:Fallback>
                <p:oleObj name="公式" r:id="rId17" imgW="114151" imgH="21561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6" name="Object 14"/>
          <p:cNvGraphicFramePr>
            <a:graphicFrameLocks noChangeAspect="1"/>
          </p:cNvGraphicFramePr>
          <p:nvPr/>
        </p:nvGraphicFramePr>
        <p:xfrm>
          <a:off x="541338" y="2852738"/>
          <a:ext cx="66579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3619500" imgH="279400" progId="Equation.3">
                  <p:embed/>
                </p:oleObj>
              </mc:Choice>
              <mc:Fallback>
                <p:oleObj name="公式" r:id="rId18" imgW="3619500" imgH="279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2852738"/>
                        <a:ext cx="66579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7" name="Object 15"/>
          <p:cNvGraphicFramePr>
            <a:graphicFrameLocks noChangeAspect="1"/>
          </p:cNvGraphicFramePr>
          <p:nvPr/>
        </p:nvGraphicFramePr>
        <p:xfrm>
          <a:off x="5292725" y="3500438"/>
          <a:ext cx="16002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787400" imgH="228600" progId="Equation.3">
                  <p:embed/>
                </p:oleObj>
              </mc:Choice>
              <mc:Fallback>
                <p:oleObj name="公式" r:id="rId20" imgW="78740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3500438"/>
                        <a:ext cx="1600200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8" name="Object 16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114151" imgH="215619" progId="Equation.3">
                  <p:embed/>
                </p:oleObj>
              </mc:Choice>
              <mc:Fallback>
                <p:oleObj name="公式" r:id="rId22" imgW="114151" imgH="21561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9" name="Object 17"/>
          <p:cNvGraphicFramePr>
            <a:graphicFrameLocks noChangeAspect="1"/>
          </p:cNvGraphicFramePr>
          <p:nvPr/>
        </p:nvGraphicFramePr>
        <p:xfrm>
          <a:off x="846138" y="4092575"/>
          <a:ext cx="106045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3" imgW="444307" imgH="228501" progId="Equation.3">
                  <p:embed/>
                </p:oleObj>
              </mc:Choice>
              <mc:Fallback>
                <p:oleObj name="公式" r:id="rId23" imgW="444307" imgH="22850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38" y="4092575"/>
                        <a:ext cx="106045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0" name="Object 20"/>
          <p:cNvGraphicFramePr>
            <a:graphicFrameLocks noChangeAspect="1"/>
          </p:cNvGraphicFramePr>
          <p:nvPr/>
        </p:nvGraphicFramePr>
        <p:xfrm>
          <a:off x="304800" y="5562600"/>
          <a:ext cx="33528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25" imgW="6545263" imgH="1706563" progId="MS_ClipArt_Gallery.2">
                  <p:embed/>
                </p:oleObj>
              </mc:Choice>
              <mc:Fallback>
                <p:oleObj name="剪辑" r:id="rId25" imgW="6545263" imgH="1706563" progId="MS_ClipArt_Gallery.2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562600"/>
                        <a:ext cx="335280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C259E8D-7F20-42F1-AFEF-5EB6353AACF6}" type="slidenum">
              <a:rPr lang="en-US" altLang="zh-CN" smtClean="0"/>
              <a:pPr eaLnBrk="1" hangingPunct="1"/>
              <a:t>26</a:t>
            </a:fld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7772400" cy="4754562"/>
          </a:xfrm>
        </p:spPr>
        <p:txBody>
          <a:bodyPr/>
          <a:lstStyle/>
          <a:p>
            <a:pPr eaLnBrk="1" hangingPunct="1"/>
            <a:r>
              <a:rPr lang="zh-CN" altLang="en-US" sz="2800" b="1"/>
              <a:t>解：这里取４种不同的迭代公式如下：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b="1"/>
              <a:t>		</a:t>
            </a:r>
            <a:endParaRPr lang="zh-CN" altLang="en-US" sz="2800" b="1"/>
          </a:p>
        </p:txBody>
      </p:sp>
      <p:sp>
        <p:nvSpPr>
          <p:cNvPr id="3993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09900"/>
                </a:solidFill>
              </a:rPr>
              <a:t>例</a:t>
            </a:r>
            <a:r>
              <a:rPr lang="en-US" altLang="zh-CN">
                <a:solidFill>
                  <a:srgbClr val="009900"/>
                </a:solidFill>
              </a:rPr>
              <a:t>4</a:t>
            </a:r>
            <a:r>
              <a:rPr lang="en-US" altLang="zh-CN"/>
              <a:t> </a:t>
            </a:r>
            <a:r>
              <a:rPr lang="zh-CN" altLang="en-US"/>
              <a:t>用不同迭代公式求方程</a:t>
            </a:r>
            <a:r>
              <a:rPr lang="en-US" altLang="zh-CN" b="1" i="1">
                <a:latin typeface="Times New Roman" pitchFamily="18" charset="0"/>
              </a:rPr>
              <a:t>x</a:t>
            </a:r>
            <a:r>
              <a:rPr lang="en-US" altLang="zh-CN" b="1" i="1" baseline="30000">
                <a:latin typeface="Times New Roman" pitchFamily="18" charset="0"/>
              </a:rPr>
              <a:t>2</a:t>
            </a:r>
            <a:r>
              <a:rPr lang="en-US" altLang="zh-CN" b="1" i="1">
                <a:latin typeface="Times New Roman" pitchFamily="18" charset="0"/>
              </a:rPr>
              <a:t>-3=0</a:t>
            </a:r>
            <a:r>
              <a:rPr lang="zh-CN" altLang="en-US"/>
              <a:t>的根</a:t>
            </a:r>
            <a:r>
              <a:rPr lang="en-US" altLang="zh-CN"/>
              <a:t>.</a:t>
            </a:r>
            <a:endParaRPr lang="zh-CN" altLang="en-US"/>
          </a:p>
        </p:txBody>
      </p:sp>
      <p:pic>
        <p:nvPicPr>
          <p:cNvPr id="39940" name="图片 4" descr="不动点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1928813"/>
            <a:ext cx="6500812" cy="476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4381500" y="2786063"/>
            <a:ext cx="42862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215063" y="3286125"/>
            <a:ext cx="642937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143375" y="5214938"/>
            <a:ext cx="357188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572125" y="6500813"/>
            <a:ext cx="357188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4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7EF7AD6-354A-4C31-A181-01DA7073B3EA}" type="slidenum">
              <a:rPr lang="en-US" altLang="zh-CN" smtClean="0"/>
              <a:pPr eaLnBrk="1" hangingPunct="1"/>
              <a:t>27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四种迭代计算结果</a:t>
            </a:r>
            <a:r>
              <a:rPr lang="en-US" altLang="zh-CN" b="1">
                <a:solidFill>
                  <a:srgbClr val="CCCC00"/>
                </a:solidFill>
              </a:rPr>
              <a:t>bdd2.m</a:t>
            </a:r>
            <a:endParaRPr lang="zh-CN" altLang="en-US" b="1">
              <a:solidFill>
                <a:srgbClr val="CCCC00"/>
              </a:solidFill>
            </a:endParaRPr>
          </a:p>
        </p:txBody>
      </p:sp>
      <p:pic>
        <p:nvPicPr>
          <p:cNvPr id="40963" name="Picture 6" descr="例四-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12875"/>
            <a:ext cx="8137525" cy="322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07" name="Text Box 7"/>
          <p:cNvSpPr txBox="1">
            <a:spLocks noChangeArrowheads="1"/>
          </p:cNvSpPr>
          <p:nvPr/>
        </p:nvSpPr>
        <p:spPr bwMode="auto">
          <a:xfrm>
            <a:off x="1476375" y="4941888"/>
            <a:ext cx="6985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>
                <a:solidFill>
                  <a:srgbClr val="FF0000"/>
                </a:solidFill>
              </a:rPr>
              <a:t>导数与收敛与否有关</a:t>
            </a:r>
            <a:br>
              <a:rPr lang="zh-CN" altLang="en-US" sz="4000" b="1">
                <a:solidFill>
                  <a:srgbClr val="FF0000"/>
                </a:solidFill>
              </a:rPr>
            </a:br>
            <a:r>
              <a:rPr lang="zh-CN" altLang="en-US" sz="4000" b="1">
                <a:solidFill>
                  <a:srgbClr val="FF0000"/>
                </a:solidFill>
              </a:rPr>
              <a:t>导数也与收敛的快慢有关么？</a:t>
            </a:r>
          </a:p>
        </p:txBody>
      </p:sp>
      <p:sp>
        <p:nvSpPr>
          <p:cNvPr id="4096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CD51B4A-E82B-4FBB-9C4E-F5773170A56F}" type="slidenum">
              <a:rPr lang="en-US" altLang="zh-CN" smtClean="0"/>
              <a:pPr eaLnBrk="1" hangingPunct="1"/>
              <a:t>28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收敛速度评价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b="1">
                <a:solidFill>
                  <a:srgbClr val="FF33CC"/>
                </a:solidFill>
              </a:rPr>
              <a:t>定义</a:t>
            </a:r>
            <a:r>
              <a:rPr lang="en-US" altLang="zh-CN" b="1">
                <a:solidFill>
                  <a:srgbClr val="FF33CC"/>
                </a:solidFill>
              </a:rPr>
              <a:t>2</a:t>
            </a:r>
            <a:r>
              <a:rPr kumimoji="1" lang="en-US" altLang="zh-CN" sz="2800" b="1"/>
              <a:t>   </a:t>
            </a:r>
            <a:r>
              <a:rPr kumimoji="1" lang="zh-CN" altLang="en-US" sz="2800" b="1">
                <a:solidFill>
                  <a:srgbClr val="0000D6"/>
                </a:solidFill>
              </a:rPr>
              <a:t>设迭代过程</a:t>
            </a:r>
            <a:r>
              <a:rPr kumimoji="1" lang="en-US" altLang="zh-CN" sz="2800" b="1" i="1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800" b="1" i="1" baseline="-25000">
                <a:latin typeface="Times New Roman" pitchFamily="18" charset="0"/>
                <a:sym typeface="Symbol" pitchFamily="18" charset="2"/>
              </a:rPr>
              <a:t>k+1</a:t>
            </a:r>
            <a:r>
              <a:rPr kumimoji="1" lang="zh-CN" altLang="en-US" sz="2800" b="1" i="1">
                <a:latin typeface="Times New Roman" pitchFamily="18" charset="0"/>
              </a:rPr>
              <a:t> </a:t>
            </a:r>
            <a:r>
              <a:rPr kumimoji="1" lang="en-US" altLang="zh-CN" sz="2800" b="1" i="1">
                <a:latin typeface="Times New Roman" pitchFamily="18" charset="0"/>
              </a:rPr>
              <a:t>= </a:t>
            </a:r>
            <a:r>
              <a:rPr kumimoji="1" lang="en-US" altLang="zh-CN" sz="2800" b="1" i="1">
                <a:latin typeface="Times New Roman" pitchFamily="18" charset="0"/>
                <a:sym typeface="Symbol" pitchFamily="18" charset="2"/>
              </a:rPr>
              <a:t>(x</a:t>
            </a:r>
            <a:r>
              <a:rPr kumimoji="1" lang="en-US" altLang="zh-CN" sz="2800" b="1" i="1" baseline="-25000">
                <a:latin typeface="Times New Roman" pitchFamily="18" charset="0"/>
                <a:sym typeface="Symbol" pitchFamily="18" charset="2"/>
              </a:rPr>
              <a:t>k</a:t>
            </a:r>
            <a:r>
              <a:rPr kumimoji="1" lang="en-US" altLang="zh-CN" sz="2800" b="1" i="1">
                <a:latin typeface="Times New Roman" pitchFamily="18" charset="0"/>
                <a:sym typeface="Symbol" pitchFamily="18" charset="2"/>
              </a:rPr>
              <a:t>)</a:t>
            </a:r>
            <a:r>
              <a:rPr kumimoji="1" lang="zh-CN" altLang="en-US" sz="2800" b="1">
                <a:solidFill>
                  <a:srgbClr val="0000D6"/>
                </a:solidFill>
                <a:sym typeface="Symbol" pitchFamily="18" charset="2"/>
              </a:rPr>
              <a:t>收敛于方程</a:t>
            </a:r>
            <a:r>
              <a:rPr kumimoji="1" lang="en-US" altLang="zh-CN" sz="2800" b="1" i="1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zh-CN" altLang="en-US" sz="2800" b="1" i="1">
                <a:latin typeface="Times New Roman" pitchFamily="18" charset="0"/>
              </a:rPr>
              <a:t> </a:t>
            </a:r>
            <a:r>
              <a:rPr kumimoji="1" lang="en-US" altLang="zh-CN" sz="2800" b="1" i="1">
                <a:latin typeface="Times New Roman" pitchFamily="18" charset="0"/>
              </a:rPr>
              <a:t>= </a:t>
            </a:r>
            <a:r>
              <a:rPr kumimoji="1" lang="en-US" altLang="zh-CN" sz="2800" b="1" i="1">
                <a:latin typeface="Times New Roman" pitchFamily="18" charset="0"/>
                <a:sym typeface="Symbol" pitchFamily="18" charset="2"/>
              </a:rPr>
              <a:t>(x)</a:t>
            </a:r>
            <a:r>
              <a:rPr kumimoji="1" lang="zh-CN" altLang="en-US" sz="2800" b="1">
                <a:solidFill>
                  <a:srgbClr val="0000D6"/>
                </a:solidFill>
                <a:sym typeface="Symbol" pitchFamily="18" charset="2"/>
              </a:rPr>
              <a:t>的根</a:t>
            </a:r>
            <a:r>
              <a:rPr kumimoji="1" lang="en-US" altLang="zh-CN" sz="2800" b="1" i="1">
                <a:latin typeface="Times New Roman" pitchFamily="18" charset="0"/>
                <a:sym typeface="Symbol" pitchFamily="18" charset="2"/>
              </a:rPr>
              <a:t>x*</a:t>
            </a:r>
            <a:r>
              <a:rPr kumimoji="1" lang="zh-CN" altLang="en-US" sz="2800" b="1">
                <a:solidFill>
                  <a:srgbClr val="0000D6"/>
                </a:solidFill>
                <a:sym typeface="Symbol" pitchFamily="18" charset="2"/>
              </a:rPr>
              <a:t>．</a:t>
            </a:r>
            <a:r>
              <a:rPr kumimoji="1" lang="zh-CN" altLang="en-US" sz="2800" b="1">
                <a:solidFill>
                  <a:srgbClr val="0000D6"/>
                </a:solidFill>
              </a:rPr>
              <a:t>如果迭代误差</a:t>
            </a:r>
            <a:r>
              <a:rPr kumimoji="1" lang="en-US" altLang="zh-CN" sz="2800" b="1" i="1">
                <a:latin typeface="Times New Roman" pitchFamily="18" charset="0"/>
              </a:rPr>
              <a:t>e</a:t>
            </a:r>
            <a:r>
              <a:rPr kumimoji="1" lang="en-US" altLang="zh-CN" sz="2800" b="1" i="1" baseline="-25000">
                <a:latin typeface="Times New Roman" pitchFamily="18" charset="0"/>
              </a:rPr>
              <a:t>k</a:t>
            </a:r>
            <a:r>
              <a:rPr kumimoji="1" lang="en-US" altLang="zh-CN" sz="2800" b="1" i="1">
                <a:latin typeface="Times New Roman" pitchFamily="18" charset="0"/>
              </a:rPr>
              <a:t>=</a:t>
            </a:r>
            <a:r>
              <a:rPr kumimoji="1" lang="en-US" altLang="zh-CN" sz="2800" b="1" i="1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800" b="1" i="1" baseline="-25000">
                <a:latin typeface="Times New Roman" pitchFamily="18" charset="0"/>
              </a:rPr>
              <a:t>k </a:t>
            </a:r>
            <a:r>
              <a:rPr kumimoji="1" lang="en-US" altLang="zh-CN" sz="2800" b="1" i="1">
                <a:latin typeface="Times New Roman" pitchFamily="18" charset="0"/>
              </a:rPr>
              <a:t>- </a:t>
            </a:r>
            <a:r>
              <a:rPr kumimoji="1" lang="en-US" altLang="zh-CN" sz="2800" b="1" i="1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800" b="1" i="1">
                <a:latin typeface="Times New Roman" pitchFamily="18" charset="0"/>
              </a:rPr>
              <a:t>*</a:t>
            </a:r>
            <a:r>
              <a:rPr kumimoji="1" lang="zh-CN" altLang="en-US" sz="2800" b="1">
                <a:solidFill>
                  <a:srgbClr val="0000D6"/>
                </a:solidFill>
              </a:rPr>
              <a:t>当</a:t>
            </a:r>
            <a:r>
              <a:rPr kumimoji="1" lang="en-US" altLang="zh-CN" sz="2800" b="1" i="1">
                <a:latin typeface="Times New Roman" pitchFamily="18" charset="0"/>
              </a:rPr>
              <a:t>k</a:t>
            </a:r>
            <a:r>
              <a:rPr kumimoji="1" lang="en-US" altLang="zh-CN" sz="2800" b="1" i="1">
                <a:latin typeface="Times New Roman" pitchFamily="18" charset="0"/>
                <a:sym typeface="Symbol" pitchFamily="18" charset="2"/>
              </a:rPr>
              <a:t></a:t>
            </a:r>
            <a:r>
              <a:rPr kumimoji="1" lang="zh-CN" altLang="en-US" sz="2800" b="1">
                <a:solidFill>
                  <a:srgbClr val="0000D6"/>
                </a:solidFill>
                <a:sym typeface="Symbol" pitchFamily="18" charset="2"/>
              </a:rPr>
              <a:t>时成立下列渐进关系式</a:t>
            </a:r>
          </a:p>
          <a:p>
            <a:pPr eaLnBrk="1" hangingPunct="1">
              <a:lnSpc>
                <a:spcPct val="150000"/>
              </a:lnSpc>
            </a:pPr>
            <a:endParaRPr kumimoji="1" lang="zh-CN" altLang="en-US" sz="2800" b="1">
              <a:solidFill>
                <a:srgbClr val="0000D6"/>
              </a:solidFill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1" lang="zh-CN" altLang="en-US" sz="2800" b="1">
                <a:solidFill>
                  <a:srgbClr val="0000D6"/>
                </a:solidFill>
              </a:rPr>
              <a:t>	则称该迭代过程是</a:t>
            </a:r>
            <a:r>
              <a:rPr kumimoji="1" lang="en-US" altLang="zh-CN" sz="2800" b="1" i="1">
                <a:latin typeface="Times New Roman" pitchFamily="18" charset="0"/>
              </a:rPr>
              <a:t>p</a:t>
            </a:r>
            <a:r>
              <a:rPr kumimoji="1" lang="zh-CN" altLang="en-US" sz="2800" b="1">
                <a:solidFill>
                  <a:srgbClr val="0000D6"/>
                </a:solidFill>
              </a:rPr>
              <a:t>阶收敛的。特别地，</a:t>
            </a:r>
            <a:r>
              <a:rPr kumimoji="1" lang="en-US" altLang="zh-CN" sz="2800" b="1" i="1">
                <a:latin typeface="Times New Roman" pitchFamily="18" charset="0"/>
              </a:rPr>
              <a:t>p = 1</a:t>
            </a:r>
            <a:r>
              <a:rPr kumimoji="1" lang="zh-CN" altLang="en-US" sz="2800" b="1">
                <a:solidFill>
                  <a:srgbClr val="0000D6"/>
                </a:solidFill>
              </a:rPr>
              <a:t>时</a:t>
            </a:r>
            <a:r>
              <a:rPr kumimoji="1" lang="zh-CN" altLang="en-US" sz="2800" b="1">
                <a:solidFill>
                  <a:schemeClr val="folHlink"/>
                </a:solidFill>
              </a:rPr>
              <a:t>线性收敛</a:t>
            </a:r>
            <a:r>
              <a:rPr kumimoji="1" lang="zh-CN" altLang="en-US" sz="2800" b="1">
                <a:solidFill>
                  <a:srgbClr val="0000D6"/>
                </a:solidFill>
              </a:rPr>
              <a:t>，</a:t>
            </a:r>
            <a:r>
              <a:rPr kumimoji="1" lang="en-US" altLang="zh-CN" sz="2800" b="1" i="1">
                <a:latin typeface="Times New Roman" pitchFamily="18" charset="0"/>
              </a:rPr>
              <a:t>p &gt; 1</a:t>
            </a:r>
            <a:r>
              <a:rPr kumimoji="1" lang="zh-CN" altLang="en-US" sz="2800" b="1">
                <a:solidFill>
                  <a:srgbClr val="0000D6"/>
                </a:solidFill>
              </a:rPr>
              <a:t>时</a:t>
            </a:r>
            <a:r>
              <a:rPr kumimoji="1" lang="zh-CN" altLang="en-US" sz="2800" b="1">
                <a:solidFill>
                  <a:schemeClr val="folHlink"/>
                </a:solidFill>
              </a:rPr>
              <a:t>超线性收敛</a:t>
            </a:r>
            <a:r>
              <a:rPr kumimoji="1" lang="zh-CN" altLang="en-US" sz="2800" b="1">
                <a:solidFill>
                  <a:srgbClr val="0000D6"/>
                </a:solidFill>
              </a:rPr>
              <a:t>，</a:t>
            </a:r>
            <a:r>
              <a:rPr kumimoji="1" lang="en-US" altLang="zh-CN" sz="2800" b="1" i="1">
                <a:latin typeface="Times New Roman" pitchFamily="18" charset="0"/>
              </a:rPr>
              <a:t>p = 2</a:t>
            </a:r>
            <a:r>
              <a:rPr kumimoji="1" lang="zh-CN" altLang="en-US" sz="2800" b="1">
                <a:solidFill>
                  <a:srgbClr val="0000D6"/>
                </a:solidFill>
              </a:rPr>
              <a:t>时</a:t>
            </a:r>
            <a:r>
              <a:rPr kumimoji="1" lang="zh-CN" altLang="en-US" sz="2800" b="1">
                <a:solidFill>
                  <a:schemeClr val="folHlink"/>
                </a:solidFill>
              </a:rPr>
              <a:t>平方收敛</a:t>
            </a:r>
            <a:r>
              <a:rPr kumimoji="1" lang="zh-CN" altLang="en-US" sz="2800" b="1">
                <a:solidFill>
                  <a:srgbClr val="0000D6"/>
                </a:solidFill>
              </a:rPr>
              <a:t>．</a:t>
            </a:r>
          </a:p>
        </p:txBody>
      </p:sp>
      <p:graphicFrame>
        <p:nvGraphicFramePr>
          <p:cNvPr id="41988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627313" y="3644900"/>
          <a:ext cx="2287587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00100" imgH="508000" progId="Equation.DSMT4">
                  <p:embed/>
                </p:oleObj>
              </mc:Choice>
              <mc:Fallback>
                <p:oleObj name="Equation" r:id="rId2" imgW="800100" imgH="508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644900"/>
                        <a:ext cx="2287587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Text Box 7"/>
          <p:cNvSpPr txBox="1">
            <a:spLocks noChangeArrowheads="1"/>
          </p:cNvSpPr>
          <p:nvPr/>
        </p:nvSpPr>
        <p:spPr bwMode="auto">
          <a:xfrm>
            <a:off x="5292725" y="3716338"/>
            <a:ext cx="2016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itchFamily="18" charset="0"/>
              </a:rPr>
              <a:t>(</a:t>
            </a:r>
            <a:r>
              <a:rPr lang="zh-CN" altLang="en-US" sz="2800">
                <a:latin typeface="Times New Roman" pitchFamily="18" charset="0"/>
              </a:rPr>
              <a:t>常数</a:t>
            </a:r>
            <a:r>
              <a:rPr lang="en-US" altLang="zh-CN" sz="2800" i="1">
                <a:latin typeface="Times New Roman" pitchFamily="18" charset="0"/>
              </a:rPr>
              <a:t>C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≠</a:t>
            </a:r>
            <a:r>
              <a:rPr lang="en-US" altLang="zh-CN" sz="2800">
                <a:latin typeface="Times New Roman" pitchFamily="18" charset="0"/>
              </a:rPr>
              <a:t>0)</a:t>
            </a:r>
          </a:p>
        </p:txBody>
      </p:sp>
      <p:sp>
        <p:nvSpPr>
          <p:cNvPr id="4199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A2E28CE-5618-497D-A93C-FEA566A298FA}" type="slidenum">
              <a:rPr lang="en-US" altLang="zh-CN" smtClean="0"/>
              <a:pPr eaLnBrk="1" hangingPunct="1"/>
              <a:t>29</a:t>
            </a:fld>
            <a:endParaRPr lang="en-US" altLang="zh-CN"/>
          </a:p>
        </p:txBody>
      </p:sp>
      <p:pic>
        <p:nvPicPr>
          <p:cNvPr id="7" name="Picture 17" descr="C:\Users\fifo\AppData\Local\Microsoft\Windows\Temporary Internet Files\Content.IE5\U5O9S8V7\MC900442128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873351"/>
            <a:ext cx="818357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611188" y="1557338"/>
            <a:ext cx="7924800" cy="443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</a:rPr>
              <a:t>                          </a:t>
            </a:r>
            <a:r>
              <a:rPr kumimoji="1" lang="zh-CN" altLang="en-US" sz="2400" b="1" dirty="0">
                <a:latin typeface="Times New Roman" pitchFamily="18" charset="0"/>
              </a:rPr>
              <a:t>函数方程    </a:t>
            </a:r>
            <a:r>
              <a:rPr kumimoji="1" lang="en-US" altLang="zh-CN" sz="2400" b="1" i="1" dirty="0">
                <a:latin typeface="Times New Roman" pitchFamily="18" charset="0"/>
              </a:rPr>
              <a:t>f</a:t>
            </a:r>
            <a:r>
              <a:rPr kumimoji="1" lang="en-US" altLang="zh-CN" sz="2400" b="1" dirty="0">
                <a:latin typeface="Times New Roman" pitchFamily="18" charset="0"/>
              </a:rPr>
              <a:t>(</a:t>
            </a:r>
            <a:r>
              <a:rPr kumimoji="1" lang="en-US" altLang="zh-CN" sz="2400" b="1" i="1" dirty="0">
                <a:latin typeface="Times New Roman" pitchFamily="18" charset="0"/>
              </a:rPr>
              <a:t>x</a:t>
            </a:r>
            <a:r>
              <a:rPr kumimoji="1" lang="en-US" altLang="zh-CN" sz="2400" b="1" dirty="0">
                <a:latin typeface="Times New Roman" pitchFamily="18" charset="0"/>
              </a:rPr>
              <a:t>)=0    		 (1)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</a:rPr>
              <a:t>它的解</a:t>
            </a:r>
            <a:r>
              <a:rPr kumimoji="1" lang="en-US" altLang="zh-CN" sz="2400" b="1" i="1" dirty="0">
                <a:latin typeface="Times New Roman" pitchFamily="18" charset="0"/>
              </a:rPr>
              <a:t>x</a:t>
            </a:r>
            <a:r>
              <a:rPr kumimoji="1" lang="en-US" altLang="zh-CN" sz="2400" dirty="0">
                <a:latin typeface="Times New Roman" pitchFamily="18" charset="0"/>
              </a:rPr>
              <a:t>=</a:t>
            </a:r>
            <a:r>
              <a:rPr kumimoji="1" lang="en-US" altLang="zh-CN" sz="2400" b="1" i="1" dirty="0">
                <a:latin typeface="Times New Roman" pitchFamily="18" charset="0"/>
              </a:rPr>
              <a:t>x*</a:t>
            </a:r>
            <a:r>
              <a:rPr kumimoji="1" lang="zh-CN" altLang="en-US" sz="2400" dirty="0">
                <a:latin typeface="Times New Roman" pitchFamily="18" charset="0"/>
              </a:rPr>
              <a:t>称为方程</a:t>
            </a:r>
            <a:r>
              <a:rPr kumimoji="1" lang="en-US" altLang="zh-CN" sz="2400" dirty="0">
                <a:latin typeface="Times New Roman" pitchFamily="18" charset="0"/>
              </a:rPr>
              <a:t>(1)</a:t>
            </a:r>
            <a:r>
              <a:rPr kumimoji="1" lang="zh-CN" altLang="en-US" sz="2400" dirty="0">
                <a:latin typeface="Times New Roman" pitchFamily="18" charset="0"/>
              </a:rPr>
              <a:t>的</a:t>
            </a:r>
            <a:r>
              <a:rPr kumimoji="1" lang="zh-CN" altLang="en-US" sz="2400" b="1" dirty="0">
                <a:solidFill>
                  <a:schemeClr val="folHlink"/>
                </a:solidFill>
                <a:latin typeface="Times New Roman" pitchFamily="18" charset="0"/>
              </a:rPr>
              <a:t>根</a:t>
            </a:r>
            <a:r>
              <a:rPr kumimoji="1" lang="zh-CN" altLang="en-US" sz="2400" dirty="0">
                <a:latin typeface="Times New Roman" pitchFamily="18" charset="0"/>
              </a:rPr>
              <a:t>，或称为函数</a:t>
            </a:r>
            <a:r>
              <a:rPr kumimoji="1" lang="en-US" altLang="zh-CN" sz="2400" b="1" i="1" dirty="0">
                <a:latin typeface="Times New Roman" pitchFamily="18" charset="0"/>
              </a:rPr>
              <a:t>f</a:t>
            </a:r>
            <a:r>
              <a:rPr kumimoji="1" lang="en-US" altLang="zh-CN" sz="2400" dirty="0">
                <a:latin typeface="Times New Roman" pitchFamily="18" charset="0"/>
              </a:rPr>
              <a:t>(</a:t>
            </a:r>
            <a:r>
              <a:rPr kumimoji="1" lang="en-US" altLang="zh-CN" sz="2400" b="1" i="1" dirty="0">
                <a:latin typeface="Times New Roman" pitchFamily="18" charset="0"/>
              </a:rPr>
              <a:t>x</a:t>
            </a:r>
            <a:r>
              <a:rPr kumimoji="1" lang="en-US" altLang="zh-CN" sz="2400" dirty="0">
                <a:latin typeface="Times New Roman" pitchFamily="18" charset="0"/>
              </a:rPr>
              <a:t>)</a:t>
            </a:r>
            <a:r>
              <a:rPr kumimoji="1" lang="zh-CN" altLang="en-US" sz="2400" dirty="0">
                <a:latin typeface="Times New Roman" pitchFamily="18" charset="0"/>
              </a:rPr>
              <a:t>的</a:t>
            </a:r>
            <a:r>
              <a:rPr kumimoji="1" lang="zh-CN" altLang="en-US" sz="2400" b="1" dirty="0">
                <a:solidFill>
                  <a:schemeClr val="folHlink"/>
                </a:solidFill>
                <a:latin typeface="Times New Roman" pitchFamily="18" charset="0"/>
              </a:rPr>
              <a:t>零点</a:t>
            </a:r>
          </a:p>
          <a:p>
            <a:pPr>
              <a:lnSpc>
                <a:spcPct val="120000"/>
              </a:lnSpc>
            </a:pPr>
            <a:r>
              <a:rPr kumimoji="1" lang="zh-CN" altLang="en-US" sz="2400" dirty="0">
                <a:latin typeface="Times New Roman" pitchFamily="18" charset="0"/>
              </a:rPr>
              <a:t>如果函数</a:t>
            </a:r>
            <a:r>
              <a:rPr kumimoji="1" lang="en-US" altLang="zh-CN" sz="2400" b="1" i="1" dirty="0">
                <a:latin typeface="Times New Roman" pitchFamily="18" charset="0"/>
              </a:rPr>
              <a:t>f</a:t>
            </a:r>
            <a:r>
              <a:rPr kumimoji="1" lang="en-US" altLang="zh-CN" sz="2400" dirty="0">
                <a:latin typeface="Times New Roman" pitchFamily="18" charset="0"/>
              </a:rPr>
              <a:t>(</a:t>
            </a:r>
            <a:r>
              <a:rPr kumimoji="1" lang="en-US" altLang="zh-CN" sz="2400" b="1" i="1" dirty="0">
                <a:latin typeface="Times New Roman" pitchFamily="18" charset="0"/>
              </a:rPr>
              <a:t>x</a:t>
            </a:r>
            <a:r>
              <a:rPr kumimoji="1" lang="en-US" altLang="zh-CN" sz="2400" dirty="0">
                <a:latin typeface="Times New Roman" pitchFamily="18" charset="0"/>
              </a:rPr>
              <a:t>)</a:t>
            </a:r>
            <a:r>
              <a:rPr kumimoji="1" lang="zh-CN" altLang="en-US" sz="2400" dirty="0">
                <a:latin typeface="Times New Roman" pitchFamily="18" charset="0"/>
              </a:rPr>
              <a:t>可分解为</a:t>
            </a:r>
          </a:p>
          <a:p>
            <a:pPr>
              <a:lnSpc>
                <a:spcPct val="120000"/>
              </a:lnSpc>
            </a:pPr>
            <a:r>
              <a:rPr kumimoji="1" lang="zh-CN" altLang="en-US" sz="2400" dirty="0">
                <a:latin typeface="Times New Roman" pitchFamily="18" charset="0"/>
              </a:rPr>
              <a:t>                        </a:t>
            </a:r>
            <a:r>
              <a:rPr kumimoji="1" lang="zh-CN" altLang="en-US" sz="2400" dirty="0">
                <a:latin typeface="Times New Roman" pitchFamily="18" charset="0"/>
                <a:sym typeface="Symbol" pitchFamily="18" charset="2"/>
              </a:rPr>
              <a:t></a:t>
            </a:r>
            <a:r>
              <a:rPr kumimoji="1" lang="en-US" altLang="zh-CN" sz="2400" dirty="0">
                <a:latin typeface="Times New Roman" pitchFamily="18" charset="0"/>
              </a:rPr>
              <a:t>(</a:t>
            </a:r>
            <a:r>
              <a:rPr kumimoji="1" lang="en-US" altLang="zh-CN" sz="2400" b="1" i="1" dirty="0">
                <a:latin typeface="Times New Roman" pitchFamily="18" charset="0"/>
              </a:rPr>
              <a:t>x</a:t>
            </a:r>
            <a:r>
              <a:rPr kumimoji="1" lang="en-US" altLang="zh-CN" sz="2400" dirty="0">
                <a:latin typeface="Times New Roman" pitchFamily="18" charset="0"/>
              </a:rPr>
              <a:t>)=(</a:t>
            </a:r>
            <a:r>
              <a:rPr kumimoji="1" lang="en-US" altLang="zh-CN" sz="2400" b="1" i="1" dirty="0" err="1">
                <a:latin typeface="Times New Roman" pitchFamily="18" charset="0"/>
              </a:rPr>
              <a:t>x</a:t>
            </a:r>
            <a:r>
              <a:rPr kumimoji="1" lang="en-US" altLang="zh-CN" sz="2400" dirty="0" err="1">
                <a:latin typeface="Times New Roman" pitchFamily="18" charset="0"/>
                <a:sym typeface="Symbol" pitchFamily="18" charset="2"/>
              </a:rPr>
              <a:t></a:t>
            </a:r>
            <a:r>
              <a:rPr kumimoji="1" lang="en-US" altLang="zh-CN" sz="2400" b="1" i="1" dirty="0" err="1">
                <a:latin typeface="Times New Roman" pitchFamily="18" charset="0"/>
              </a:rPr>
              <a:t>x</a:t>
            </a:r>
            <a:r>
              <a:rPr kumimoji="1" lang="en-US" altLang="zh-CN" sz="2400" b="1" i="1" dirty="0">
                <a:latin typeface="Times New Roman" pitchFamily="18" charset="0"/>
              </a:rPr>
              <a:t>*</a:t>
            </a:r>
            <a:r>
              <a:rPr kumimoji="1" lang="en-US" altLang="zh-CN" sz="2400" dirty="0">
                <a:latin typeface="Times New Roman" pitchFamily="18" charset="0"/>
                <a:sym typeface="Symbol" pitchFamily="18" charset="2"/>
              </a:rPr>
              <a:t>)</a:t>
            </a:r>
            <a:r>
              <a:rPr kumimoji="1" lang="en-US" altLang="zh-CN" sz="2400" b="1" i="1" baseline="30000" dirty="0">
                <a:latin typeface="Times New Roman" pitchFamily="18" charset="0"/>
              </a:rPr>
              <a:t>m</a:t>
            </a:r>
            <a:r>
              <a:rPr kumimoji="1" lang="en-US" altLang="zh-CN" sz="2400" i="1" dirty="0">
                <a:latin typeface="Times New Roman" pitchFamily="18" charset="0"/>
              </a:rPr>
              <a:t>g</a:t>
            </a:r>
            <a:r>
              <a:rPr kumimoji="1" lang="en-US" altLang="zh-CN" sz="2400" dirty="0">
                <a:latin typeface="Times New Roman" pitchFamily="18" charset="0"/>
              </a:rPr>
              <a:t>(</a:t>
            </a:r>
            <a:r>
              <a:rPr kumimoji="1" lang="en-US" altLang="zh-CN" sz="2400" b="1" i="1" dirty="0">
                <a:latin typeface="Times New Roman" pitchFamily="18" charset="0"/>
              </a:rPr>
              <a:t>x</a:t>
            </a:r>
            <a:r>
              <a:rPr kumimoji="1" lang="en-US" altLang="zh-CN" sz="2400" dirty="0">
                <a:latin typeface="Times New Roman" pitchFamily="18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 dirty="0">
                <a:latin typeface="Times New Roman" pitchFamily="18" charset="0"/>
              </a:rPr>
              <a:t> </a:t>
            </a:r>
            <a:r>
              <a:rPr kumimoji="1" lang="zh-CN" altLang="en-US" sz="2400" dirty="0">
                <a:latin typeface="Times New Roman" pitchFamily="18" charset="0"/>
              </a:rPr>
              <a:t>且</a:t>
            </a:r>
            <a:r>
              <a:rPr kumimoji="1" lang="en-US" altLang="zh-CN" sz="2400" b="1" i="1" dirty="0">
                <a:latin typeface="Times New Roman" pitchFamily="18" charset="0"/>
              </a:rPr>
              <a:t>g(x*)</a:t>
            </a:r>
            <a:r>
              <a:rPr kumimoji="1" lang="en-US" altLang="zh-CN" sz="2400" b="1" i="1" dirty="0">
                <a:latin typeface="Times New Roman" pitchFamily="18" charset="0"/>
                <a:sym typeface="Symbol" pitchFamily="18" charset="2"/>
              </a:rPr>
              <a:t></a:t>
            </a:r>
            <a:r>
              <a:rPr kumimoji="1" lang="en-US" altLang="zh-CN" sz="2400" b="1" i="1" dirty="0">
                <a:latin typeface="Times New Roman" pitchFamily="18" charset="0"/>
              </a:rPr>
              <a:t>0</a:t>
            </a:r>
            <a:r>
              <a:rPr kumimoji="1" lang="en-US" altLang="zh-CN" sz="2400" dirty="0">
                <a:latin typeface="Times New Roman" pitchFamily="18" charset="0"/>
              </a:rPr>
              <a:t>,  </a:t>
            </a:r>
            <a:r>
              <a:rPr kumimoji="1" lang="zh-CN" altLang="en-US" sz="2400" dirty="0">
                <a:latin typeface="Times New Roman" pitchFamily="18" charset="0"/>
              </a:rPr>
              <a:t>则称</a:t>
            </a:r>
            <a:r>
              <a:rPr kumimoji="1" lang="en-US" altLang="zh-CN" sz="2400" b="1" i="1" dirty="0">
                <a:latin typeface="Times New Roman" pitchFamily="18" charset="0"/>
              </a:rPr>
              <a:t>x*</a:t>
            </a:r>
            <a:r>
              <a:rPr kumimoji="1" lang="zh-CN" altLang="en-US" sz="2400" dirty="0">
                <a:latin typeface="Times New Roman" pitchFamily="18" charset="0"/>
              </a:rPr>
              <a:t>是</a:t>
            </a:r>
            <a:r>
              <a:rPr kumimoji="1" lang="en-US" altLang="zh-CN" sz="2400" b="1" i="1" dirty="0">
                <a:latin typeface="Times New Roman" pitchFamily="18" charset="0"/>
              </a:rPr>
              <a:t>f</a:t>
            </a:r>
            <a:r>
              <a:rPr kumimoji="1" lang="en-US" altLang="zh-CN" sz="2400" dirty="0">
                <a:latin typeface="Times New Roman" pitchFamily="18" charset="0"/>
              </a:rPr>
              <a:t>(</a:t>
            </a:r>
            <a:r>
              <a:rPr kumimoji="1" lang="en-US" altLang="zh-CN" sz="2400" b="1" i="1" dirty="0">
                <a:latin typeface="Times New Roman" pitchFamily="18" charset="0"/>
              </a:rPr>
              <a:t>x</a:t>
            </a:r>
            <a:r>
              <a:rPr kumimoji="1" lang="en-US" altLang="zh-CN" sz="2400" dirty="0">
                <a:latin typeface="Times New Roman" pitchFamily="18" charset="0"/>
              </a:rPr>
              <a:t>)</a:t>
            </a:r>
            <a:r>
              <a:rPr kumimoji="1" lang="zh-CN" altLang="en-US" sz="2400" dirty="0">
                <a:latin typeface="Times New Roman" pitchFamily="18" charset="0"/>
              </a:rPr>
              <a:t>的</a:t>
            </a:r>
            <a:r>
              <a:rPr kumimoji="1" lang="en-US" altLang="zh-CN" sz="2400" b="1" i="1" dirty="0">
                <a:latin typeface="Times New Roman" pitchFamily="18" charset="0"/>
              </a:rPr>
              <a:t>m</a:t>
            </a:r>
            <a:r>
              <a:rPr kumimoji="1" lang="zh-CN" altLang="en-US" sz="2400" b="1" dirty="0">
                <a:solidFill>
                  <a:schemeClr val="folHlink"/>
                </a:solidFill>
                <a:latin typeface="Times New Roman" pitchFamily="18" charset="0"/>
              </a:rPr>
              <a:t>重零点</a:t>
            </a:r>
            <a:r>
              <a:rPr kumimoji="1" lang="zh-CN" altLang="en-US" sz="2400" dirty="0">
                <a:latin typeface="Times New Roman" pitchFamily="18" charset="0"/>
              </a:rPr>
              <a:t>或</a:t>
            </a:r>
            <a:r>
              <a:rPr kumimoji="1" lang="en-US" altLang="zh-CN" sz="2400" b="1" i="1" dirty="0">
                <a:latin typeface="Times New Roman" pitchFamily="18" charset="0"/>
              </a:rPr>
              <a:t>f(x)=0</a:t>
            </a:r>
            <a:r>
              <a:rPr kumimoji="1" lang="zh-CN" altLang="en-US" sz="2400" dirty="0">
                <a:latin typeface="Times New Roman" pitchFamily="18" charset="0"/>
              </a:rPr>
              <a:t>的</a:t>
            </a:r>
            <a:r>
              <a:rPr kumimoji="1" lang="en-US" altLang="zh-CN" sz="2400" b="1" i="1" dirty="0">
                <a:latin typeface="Times New Roman" pitchFamily="18" charset="0"/>
              </a:rPr>
              <a:t>m</a:t>
            </a:r>
            <a:r>
              <a:rPr kumimoji="1" lang="zh-CN" altLang="en-US" sz="2400" b="1" dirty="0">
                <a:solidFill>
                  <a:schemeClr val="folHlink"/>
                </a:solidFill>
                <a:latin typeface="Times New Roman" pitchFamily="18" charset="0"/>
              </a:rPr>
              <a:t>重根</a:t>
            </a:r>
            <a:r>
              <a:rPr kumimoji="1" lang="zh-CN" altLang="en-US" sz="2400" dirty="0">
                <a:latin typeface="Times New Roman" pitchFamily="18" charset="0"/>
              </a:rPr>
              <a:t>。</a:t>
            </a:r>
          </a:p>
          <a:p>
            <a:pPr>
              <a:lnSpc>
                <a:spcPct val="120000"/>
              </a:lnSpc>
            </a:pPr>
            <a:r>
              <a:rPr kumimoji="1" lang="zh-CN" altLang="en-US" sz="2400" dirty="0">
                <a:latin typeface="Times New Roman" pitchFamily="18" charset="0"/>
              </a:rPr>
              <a:t> 当</a:t>
            </a:r>
            <a:r>
              <a:rPr kumimoji="1" lang="en-US" altLang="zh-CN" sz="2400" b="1" i="1" dirty="0">
                <a:latin typeface="Times New Roman" pitchFamily="18" charset="0"/>
              </a:rPr>
              <a:t>m=1</a:t>
            </a:r>
            <a:r>
              <a:rPr kumimoji="1" lang="zh-CN" altLang="en-US" sz="2400" dirty="0">
                <a:latin typeface="Times New Roman" pitchFamily="18" charset="0"/>
              </a:rPr>
              <a:t>时，称</a:t>
            </a:r>
            <a:r>
              <a:rPr kumimoji="1" lang="en-US" altLang="zh-CN" sz="2400" b="1" i="1" dirty="0">
                <a:latin typeface="Times New Roman" pitchFamily="18" charset="0"/>
              </a:rPr>
              <a:t>x*</a:t>
            </a:r>
            <a:r>
              <a:rPr kumimoji="1" lang="zh-CN" altLang="en-US" sz="2400" dirty="0">
                <a:latin typeface="Times New Roman" pitchFamily="18" charset="0"/>
              </a:rPr>
              <a:t>是</a:t>
            </a:r>
            <a:r>
              <a:rPr kumimoji="1" lang="en-US" altLang="zh-CN" sz="2400" b="1" i="1" dirty="0">
                <a:latin typeface="Times New Roman" pitchFamily="18" charset="0"/>
              </a:rPr>
              <a:t>f(x)</a:t>
            </a:r>
            <a:r>
              <a:rPr kumimoji="1" lang="zh-CN" altLang="en-US" sz="2400" dirty="0">
                <a:latin typeface="Times New Roman" pitchFamily="18" charset="0"/>
              </a:rPr>
              <a:t>的单根或单零点。</a:t>
            </a:r>
            <a:endParaRPr kumimoji="1" lang="zh-CN" altLang="en-US" sz="2400" u="sng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</a:rPr>
              <a:t>若</a:t>
            </a:r>
            <a:r>
              <a:rPr kumimoji="1" lang="en-US" altLang="zh-CN" sz="2400" b="1" i="1" dirty="0">
                <a:latin typeface="Times New Roman" pitchFamily="18" charset="0"/>
              </a:rPr>
              <a:t>f(x)</a:t>
            </a:r>
            <a:r>
              <a:rPr kumimoji="1" lang="zh-CN" altLang="zh-CN" sz="2400" dirty="0">
                <a:latin typeface="Times New Roman" pitchFamily="18" charset="0"/>
              </a:rPr>
              <a:t>不</a:t>
            </a:r>
            <a:r>
              <a:rPr kumimoji="1" lang="zh-CN" altLang="en-US" sz="2400" dirty="0">
                <a:latin typeface="Times New Roman" pitchFamily="18" charset="0"/>
              </a:rPr>
              <a:t>是</a:t>
            </a:r>
            <a:r>
              <a:rPr kumimoji="1" lang="en-US" altLang="zh-CN" sz="2400" b="1" i="1" dirty="0">
                <a:latin typeface="Times New Roman" pitchFamily="18" charset="0"/>
              </a:rPr>
              <a:t>x</a:t>
            </a:r>
            <a:r>
              <a:rPr kumimoji="1" lang="zh-CN" altLang="en-US" sz="2400" dirty="0">
                <a:latin typeface="Times New Roman" pitchFamily="18" charset="0"/>
              </a:rPr>
              <a:t>的线性函数</a:t>
            </a:r>
            <a:r>
              <a:rPr kumimoji="1" lang="en-US" altLang="zh-CN" sz="2400" dirty="0">
                <a:latin typeface="Times New Roman" pitchFamily="18" charset="0"/>
              </a:rPr>
              <a:t>, </a:t>
            </a:r>
            <a:r>
              <a:rPr kumimoji="1" lang="zh-CN" altLang="en-US" sz="2400" dirty="0">
                <a:latin typeface="Times New Roman" pitchFamily="18" charset="0"/>
              </a:rPr>
              <a:t>则称</a:t>
            </a:r>
            <a:r>
              <a:rPr kumimoji="1" lang="en-US" altLang="zh-CN" sz="2400" dirty="0">
                <a:latin typeface="Times New Roman" pitchFamily="18" charset="0"/>
              </a:rPr>
              <a:t>(1)</a:t>
            </a:r>
            <a:r>
              <a:rPr kumimoji="1" lang="zh-CN" altLang="en-US" sz="2400" dirty="0">
                <a:latin typeface="Times New Roman" pitchFamily="18" charset="0"/>
              </a:rPr>
              <a:t>为</a:t>
            </a:r>
            <a:r>
              <a:rPr kumimoji="1" lang="zh-CN" altLang="en-US" sz="2400" b="1" dirty="0">
                <a:solidFill>
                  <a:schemeClr val="folHlink"/>
                </a:solidFill>
                <a:latin typeface="Times New Roman" pitchFamily="18" charset="0"/>
              </a:rPr>
              <a:t>非线性方程</a:t>
            </a:r>
            <a:r>
              <a:rPr kumimoji="1" lang="en-US" altLang="zh-CN" sz="2400" dirty="0">
                <a:latin typeface="Times New Roman" pitchFamily="18" charset="0"/>
              </a:rPr>
              <a:t>, </a:t>
            </a:r>
            <a:r>
              <a:rPr kumimoji="1" lang="zh-CN" altLang="en-US" sz="2400" dirty="0">
                <a:latin typeface="Times New Roman" pitchFamily="18" charset="0"/>
              </a:rPr>
              <a:t>特别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</a:rPr>
              <a:t>若</a:t>
            </a:r>
            <a:r>
              <a:rPr kumimoji="1" lang="en-US" altLang="zh-CN" sz="2400" b="1" i="1" dirty="0">
                <a:latin typeface="Times New Roman" pitchFamily="18" charset="0"/>
              </a:rPr>
              <a:t>f(x)</a:t>
            </a:r>
            <a:r>
              <a:rPr kumimoji="1" lang="zh-CN" altLang="en-US" sz="2400" dirty="0">
                <a:latin typeface="Times New Roman" pitchFamily="18" charset="0"/>
              </a:rPr>
              <a:t>是</a:t>
            </a:r>
            <a:r>
              <a:rPr kumimoji="1" lang="en-US" altLang="zh-CN" sz="2400" b="1" i="1" dirty="0">
                <a:latin typeface="Times New Roman" pitchFamily="18" charset="0"/>
              </a:rPr>
              <a:t>n</a:t>
            </a:r>
            <a:r>
              <a:rPr kumimoji="1" lang="zh-CN" altLang="en-US" sz="2400" dirty="0">
                <a:latin typeface="Times New Roman" pitchFamily="18" charset="0"/>
              </a:rPr>
              <a:t>次多项式，则称</a:t>
            </a:r>
            <a:r>
              <a:rPr kumimoji="1" lang="en-US" altLang="zh-CN" sz="2400" dirty="0">
                <a:latin typeface="Times New Roman" pitchFamily="18" charset="0"/>
              </a:rPr>
              <a:t>(1)</a:t>
            </a:r>
            <a:r>
              <a:rPr kumimoji="1" lang="zh-CN" altLang="en-US" sz="2400" dirty="0">
                <a:latin typeface="Times New Roman" pitchFamily="18" charset="0"/>
              </a:rPr>
              <a:t>为</a:t>
            </a:r>
            <a:r>
              <a:rPr kumimoji="1" lang="en-US" altLang="zh-CN" sz="2400" b="1" i="1" dirty="0">
                <a:latin typeface="Times New Roman" pitchFamily="18" charset="0"/>
              </a:rPr>
              <a:t>n</a:t>
            </a:r>
            <a:r>
              <a:rPr kumimoji="1" lang="zh-CN" altLang="en-US" sz="2400" dirty="0">
                <a:latin typeface="Times New Roman" pitchFamily="18" charset="0"/>
              </a:rPr>
              <a:t>次</a:t>
            </a:r>
            <a:r>
              <a:rPr kumimoji="1" lang="zh-CN" altLang="en-US" sz="2400" b="1" dirty="0">
                <a:solidFill>
                  <a:schemeClr val="folHlink"/>
                </a:solidFill>
                <a:latin typeface="Times New Roman" pitchFamily="18" charset="0"/>
              </a:rPr>
              <a:t>多项式方程</a:t>
            </a:r>
            <a:r>
              <a:rPr kumimoji="1" lang="zh-CN" altLang="en-US" sz="2400" dirty="0">
                <a:latin typeface="Times New Roman" pitchFamily="18" charset="0"/>
              </a:rPr>
              <a:t>或</a:t>
            </a:r>
            <a:r>
              <a:rPr kumimoji="1" lang="zh-CN" altLang="en-US" sz="2400" b="1" dirty="0">
                <a:solidFill>
                  <a:schemeClr val="folHlink"/>
                </a:solidFill>
                <a:latin typeface="Times New Roman" pitchFamily="18" charset="0"/>
              </a:rPr>
              <a:t>代数方程</a:t>
            </a:r>
            <a:r>
              <a:rPr kumimoji="1" lang="zh-CN" altLang="en-US" sz="2400" dirty="0">
                <a:latin typeface="Times New Roman" pitchFamily="18" charset="0"/>
              </a:rPr>
              <a:t>；若</a:t>
            </a:r>
            <a:r>
              <a:rPr kumimoji="1" lang="en-US" altLang="zh-CN" sz="2400" b="1" i="1" dirty="0">
                <a:latin typeface="Times New Roman" pitchFamily="18" charset="0"/>
              </a:rPr>
              <a:t>f(x)</a:t>
            </a:r>
            <a:r>
              <a:rPr kumimoji="1" lang="zh-CN" altLang="en-US" sz="2400" dirty="0">
                <a:latin typeface="Times New Roman" pitchFamily="18" charset="0"/>
              </a:rPr>
              <a:t>是超越函数，则称</a:t>
            </a:r>
            <a:r>
              <a:rPr kumimoji="1" lang="en-US" altLang="zh-CN" sz="2400" dirty="0">
                <a:latin typeface="Times New Roman" pitchFamily="18" charset="0"/>
              </a:rPr>
              <a:t>(1)</a:t>
            </a:r>
            <a:r>
              <a:rPr kumimoji="1" lang="zh-CN" altLang="en-US" sz="2400" dirty="0">
                <a:latin typeface="Times New Roman" pitchFamily="18" charset="0"/>
              </a:rPr>
              <a:t>为</a:t>
            </a:r>
            <a:r>
              <a:rPr kumimoji="1" lang="zh-CN" altLang="en-US" sz="2400" b="1" dirty="0">
                <a:solidFill>
                  <a:schemeClr val="folHlink"/>
                </a:solidFill>
                <a:latin typeface="Times New Roman" pitchFamily="18" charset="0"/>
              </a:rPr>
              <a:t>超越方程</a:t>
            </a:r>
            <a:r>
              <a:rPr kumimoji="1" lang="zh-CN" altLang="en-US" sz="2400" dirty="0">
                <a:latin typeface="Times New Roman" pitchFamily="18" charset="0"/>
              </a:rPr>
              <a:t>。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问题的提出</a:t>
            </a:r>
          </a:p>
        </p:txBody>
      </p:sp>
      <p:sp>
        <p:nvSpPr>
          <p:cNvPr id="1536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B0C68A9-91D8-4F0A-BF8F-5E8C21520D62}" type="slidenum">
              <a:rPr lang="en-US" altLang="zh-CN" smtClean="0"/>
              <a:pPr eaLnBrk="1" hangingPunct="1"/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650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2800" b="1" dirty="0">
                <a:solidFill>
                  <a:schemeClr val="folHlink"/>
                </a:solidFill>
                <a:latin typeface="Times New Roman" pitchFamily="18" charset="0"/>
              </a:rPr>
              <a:t>定理</a:t>
            </a:r>
            <a:r>
              <a:rPr kumimoji="1" lang="en-US" altLang="zh-CN" sz="2800" b="1" dirty="0">
                <a:solidFill>
                  <a:schemeClr val="folHlink"/>
                </a:solidFill>
                <a:latin typeface="Times New Roman" pitchFamily="18" charset="0"/>
              </a:rPr>
              <a:t>4</a:t>
            </a:r>
            <a:r>
              <a:rPr kumimoji="1" lang="en-US" altLang="zh-CN" sz="2800" b="1" dirty="0">
                <a:latin typeface="Times New Roman" pitchFamily="18" charset="0"/>
              </a:rPr>
              <a:t>    </a:t>
            </a:r>
            <a:r>
              <a:rPr kumimoji="1" lang="zh-CN" altLang="en-US" sz="2800" b="1" dirty="0">
                <a:solidFill>
                  <a:srgbClr val="0000D6"/>
                </a:solidFill>
                <a:latin typeface="Times New Roman" pitchFamily="18" charset="0"/>
              </a:rPr>
              <a:t>对于迭代过程                  ，如果            在所求根     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800" b="1" dirty="0">
                <a:solidFill>
                  <a:srgbClr val="0000D6"/>
                </a:solidFill>
                <a:latin typeface="Times New Roman" pitchFamily="18" charset="0"/>
              </a:rPr>
              <a:t>的邻近连续，并且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0000D6"/>
                </a:solidFill>
                <a:latin typeface="Times New Roman" pitchFamily="18" charset="0"/>
              </a:rPr>
              <a:t>         </a:t>
            </a:r>
            <a:r>
              <a:rPr kumimoji="1" lang="zh-CN" altLang="en-US" sz="2400" b="1" i="1" dirty="0">
                <a:latin typeface="Times New Roman" pitchFamily="18" charset="0"/>
                <a:sym typeface="Symbol" pitchFamily="18" charset="2"/>
              </a:rPr>
              <a:t></a:t>
            </a:r>
            <a:r>
              <a:rPr kumimoji="1" lang="en-US" altLang="zh-CN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'</a:t>
            </a:r>
            <a:r>
              <a:rPr kumimoji="1" lang="en-US" altLang="zh-CN" sz="2400" b="1" i="1" dirty="0">
                <a:latin typeface="Times New Roman" pitchFamily="18" charset="0"/>
                <a:sym typeface="Symbol" pitchFamily="18" charset="2"/>
              </a:rPr>
              <a:t>(x*) =</a:t>
            </a:r>
            <a:r>
              <a:rPr kumimoji="1" lang="en-US" altLang="zh-CN" sz="2800" b="1" i="1" dirty="0">
                <a:latin typeface="Times New Roman" pitchFamily="18" charset="0"/>
              </a:rPr>
              <a:t> </a:t>
            </a:r>
            <a:r>
              <a:rPr kumimoji="1" lang="zh-CN" altLang="en-US" sz="2400" b="1" i="1" dirty="0">
                <a:latin typeface="Times New Roman" pitchFamily="18" charset="0"/>
                <a:sym typeface="Symbol" pitchFamily="18" charset="2"/>
              </a:rPr>
              <a:t></a:t>
            </a:r>
            <a:r>
              <a:rPr kumimoji="1" lang="en-US" altLang="zh-CN" sz="2400" b="1" i="1" dirty="0">
                <a:latin typeface="Times New Roman" pitchFamily="18" charset="0"/>
                <a:sym typeface="Symbol" pitchFamily="18" charset="2"/>
              </a:rPr>
              <a:t>''(x*) =… = </a:t>
            </a:r>
            <a:r>
              <a:rPr kumimoji="1" lang="zh-CN" altLang="en-US" sz="2400" b="1" i="1" dirty="0">
                <a:latin typeface="Times New Roman" pitchFamily="18" charset="0"/>
                <a:sym typeface="Symbol" pitchFamily="18" charset="2"/>
              </a:rPr>
              <a:t></a:t>
            </a:r>
            <a:r>
              <a:rPr kumimoji="1" lang="en-US" altLang="zh-CN" sz="2400" b="1" i="1" baseline="30000" dirty="0">
                <a:latin typeface="Times New Roman" pitchFamily="18" charset="0"/>
                <a:sym typeface="Symbol" pitchFamily="18" charset="2"/>
              </a:rPr>
              <a:t>(p-1)</a:t>
            </a:r>
            <a:r>
              <a:rPr kumimoji="1" lang="en-US" altLang="zh-CN" sz="2400" b="1" i="1" dirty="0">
                <a:latin typeface="Times New Roman" pitchFamily="18" charset="0"/>
                <a:sym typeface="Symbol" pitchFamily="18" charset="2"/>
              </a:rPr>
              <a:t>(x*)=0;   </a:t>
            </a:r>
            <a:r>
              <a:rPr kumimoji="1" lang="zh-CN" altLang="en-US" sz="2400" b="1" i="1" dirty="0">
                <a:latin typeface="Times New Roman" pitchFamily="18" charset="0"/>
                <a:sym typeface="Symbol" pitchFamily="18" charset="2"/>
              </a:rPr>
              <a:t> </a:t>
            </a:r>
            <a:r>
              <a:rPr kumimoji="1" lang="en-US" altLang="zh-CN" sz="2400" b="1" i="1" baseline="30000" dirty="0">
                <a:latin typeface="Times New Roman" pitchFamily="18" charset="0"/>
                <a:sym typeface="Symbol" pitchFamily="18" charset="2"/>
              </a:rPr>
              <a:t>(p)</a:t>
            </a:r>
            <a:r>
              <a:rPr kumimoji="1" lang="en-US" altLang="zh-CN" sz="2400" b="1" i="1" dirty="0">
                <a:latin typeface="Times New Roman" pitchFamily="18" charset="0"/>
                <a:sym typeface="Symbol" pitchFamily="18" charset="2"/>
              </a:rPr>
              <a:t>(x*) </a:t>
            </a:r>
            <a:r>
              <a:rPr kumimoji="1" lang="en-US" altLang="zh-CN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≠ </a:t>
            </a:r>
            <a:r>
              <a:rPr kumimoji="1" lang="en-US" altLang="zh-CN" sz="2400" b="1" i="1" dirty="0">
                <a:latin typeface="Times New Roman" pitchFamily="18" charset="0"/>
                <a:sym typeface="Symbol" pitchFamily="18" charset="2"/>
              </a:rPr>
              <a:t>0</a:t>
            </a:r>
            <a:r>
              <a:rPr kumimoji="1" lang="en-US" altLang="zh-CN" sz="2800" dirty="0">
                <a:solidFill>
                  <a:srgbClr val="0000D6"/>
                </a:solidFill>
                <a:latin typeface="Times New Roman" pitchFamily="18" charset="0"/>
              </a:rPr>
              <a:t>        </a:t>
            </a:r>
            <a:r>
              <a:rPr kumimoji="1" lang="en-US" altLang="zh-CN" sz="2400" b="1" dirty="0">
                <a:solidFill>
                  <a:srgbClr val="0000D6"/>
                </a:solidFill>
                <a:latin typeface="Times New Roman" pitchFamily="18" charset="0"/>
              </a:rPr>
              <a:t>(6)</a:t>
            </a:r>
            <a:r>
              <a:rPr kumimoji="1" lang="en-US" altLang="zh-CN" sz="2800" dirty="0">
                <a:solidFill>
                  <a:srgbClr val="0000D6"/>
                </a:solidFill>
                <a:latin typeface="Times New Roman" pitchFamily="18" charset="0"/>
              </a:rPr>
              <a:t>                                              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800" b="1" dirty="0">
                <a:solidFill>
                  <a:srgbClr val="0000D6"/>
                </a:solidFill>
                <a:latin typeface="Times New Roman" pitchFamily="18" charset="0"/>
              </a:rPr>
              <a:t>则该迭代过程在点    邻近是</a:t>
            </a:r>
            <a:r>
              <a:rPr kumimoji="1" lang="en-US" altLang="zh-CN" sz="2800" b="1" i="1" dirty="0">
                <a:latin typeface="Times New Roman" pitchFamily="18" charset="0"/>
              </a:rPr>
              <a:t>p</a:t>
            </a:r>
            <a:r>
              <a:rPr kumimoji="1" lang="zh-CN" altLang="en-US" sz="2800" b="1" dirty="0">
                <a:solidFill>
                  <a:srgbClr val="0000D6"/>
                </a:solidFill>
                <a:latin typeface="Times New Roman" pitchFamily="18" charset="0"/>
              </a:rPr>
              <a:t>阶收敛的。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证明：</a:t>
            </a:r>
            <a:r>
              <a:rPr kumimoji="1" lang="zh-CN" altLang="en-US" sz="2800" b="1" dirty="0">
                <a:solidFill>
                  <a:srgbClr val="0000D6"/>
                </a:solidFill>
                <a:latin typeface="Times New Roman" pitchFamily="18" charset="0"/>
              </a:rPr>
              <a:t>由于              。据定理</a:t>
            </a:r>
            <a:r>
              <a:rPr kumimoji="1" lang="en-US" altLang="zh-CN" sz="2800" b="1" dirty="0">
                <a:solidFill>
                  <a:srgbClr val="0000D6"/>
                </a:solidFill>
                <a:latin typeface="Times New Roman" pitchFamily="18" charset="0"/>
              </a:rPr>
              <a:t>3</a:t>
            </a:r>
            <a:r>
              <a:rPr kumimoji="1" lang="zh-CN" altLang="en-US" sz="2800" b="1" dirty="0">
                <a:solidFill>
                  <a:srgbClr val="0000D6"/>
                </a:solidFill>
                <a:latin typeface="Times New Roman" pitchFamily="18" charset="0"/>
              </a:rPr>
              <a:t>，立即可以断定迭 代过程  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800" b="1" dirty="0">
                <a:solidFill>
                  <a:srgbClr val="0000D6"/>
                </a:solidFill>
                <a:latin typeface="Times New Roman" pitchFamily="18" charset="0"/>
              </a:rPr>
              <a:t>                 具有局部收敛性。再将        在根    处展开，利用条件</a:t>
            </a:r>
            <a:r>
              <a:rPr kumimoji="1" lang="en-US" altLang="zh-CN" sz="2800" b="1" dirty="0">
                <a:solidFill>
                  <a:srgbClr val="0000D6"/>
                </a:solidFill>
                <a:latin typeface="Times New Roman" pitchFamily="18" charset="0"/>
              </a:rPr>
              <a:t>(6)</a:t>
            </a:r>
            <a:r>
              <a:rPr kumimoji="1" lang="zh-CN" altLang="en-US" sz="2800" b="1" dirty="0">
                <a:solidFill>
                  <a:srgbClr val="0000D6"/>
                </a:solidFill>
                <a:latin typeface="Times New Roman" pitchFamily="18" charset="0"/>
              </a:rPr>
              <a:t>，则有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800" b="1" dirty="0">
                <a:solidFill>
                  <a:srgbClr val="0000D6"/>
                </a:solidFill>
                <a:latin typeface="Times New Roman" pitchFamily="18" charset="0"/>
              </a:rPr>
              <a:t>注意到                  ，               由上式得</a:t>
            </a:r>
            <a:r>
              <a:rPr kumimoji="1" lang="zh-CN" altLang="en-US" sz="2800" dirty="0">
                <a:latin typeface="Times New Roman" pitchFamily="18" charset="0"/>
              </a:rPr>
              <a:t>                                   </a:t>
            </a:r>
          </a:p>
          <a:p>
            <a:pPr eaLnBrk="1" hangingPunct="1"/>
            <a:endParaRPr kumimoji="1" lang="zh-CN" altLang="en-US" sz="2800" b="1" dirty="0">
              <a:solidFill>
                <a:srgbClr val="0000D6"/>
              </a:solidFill>
              <a:latin typeface="Times New Roman" pitchFamily="18" charset="0"/>
            </a:endParaRPr>
          </a:p>
          <a:p>
            <a:pPr eaLnBrk="1" hangingPunct="1"/>
            <a:r>
              <a:rPr kumimoji="1" lang="zh-CN" altLang="en-US" sz="2800" b="1" dirty="0">
                <a:solidFill>
                  <a:srgbClr val="0000D6"/>
                </a:solidFill>
                <a:latin typeface="Times New Roman" pitchFamily="18" charset="0"/>
              </a:rPr>
              <a:t>因此对迭代误差有</a:t>
            </a:r>
            <a:r>
              <a:rPr kumimoji="1" lang="en-US" altLang="zh-CN" sz="2800" b="1" dirty="0">
                <a:solidFill>
                  <a:srgbClr val="0000D6"/>
                </a:solidFill>
                <a:latin typeface="Times New Roman" pitchFamily="18" charset="0"/>
              </a:rPr>
              <a:t>:                  </a:t>
            </a:r>
            <a:r>
              <a:rPr kumimoji="1" lang="zh-CN" altLang="en-US" sz="2800" b="1" dirty="0">
                <a:solidFill>
                  <a:srgbClr val="0000D6"/>
                </a:solidFill>
                <a:latin typeface="Times New Roman" pitchFamily="18" charset="0"/>
              </a:rPr>
              <a:t>。这表明迭代过程</a:t>
            </a:r>
          </a:p>
          <a:p>
            <a:pPr eaLnBrk="1" hangingPunct="1"/>
            <a:r>
              <a:rPr kumimoji="1" lang="zh-CN" altLang="en-US" sz="2800" b="1" dirty="0">
                <a:solidFill>
                  <a:srgbClr val="0000D6"/>
                </a:solidFill>
                <a:latin typeface="Times New Roman" pitchFamily="18" charset="0"/>
              </a:rPr>
              <a:t>确实为</a:t>
            </a:r>
            <a:r>
              <a:rPr kumimoji="1" lang="en-US" altLang="zh-CN" sz="2800" b="1" i="1" dirty="0">
                <a:latin typeface="Times New Roman" pitchFamily="18" charset="0"/>
              </a:rPr>
              <a:t>p</a:t>
            </a:r>
            <a:r>
              <a:rPr kumimoji="1" lang="zh-CN" altLang="en-US" sz="2800" b="1" dirty="0">
                <a:solidFill>
                  <a:srgbClr val="0000D6"/>
                </a:solidFill>
                <a:latin typeface="Times New Roman" pitchFamily="18" charset="0"/>
              </a:rPr>
              <a:t>阶收敛，证毕。</a:t>
            </a:r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3419475" y="228600"/>
          <a:ext cx="1752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87400" imgH="228600" progId="Equation.3">
                  <p:embed/>
                </p:oleObj>
              </mc:Choice>
              <mc:Fallback>
                <p:oleObj name="公式" r:id="rId2" imgW="7874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28600"/>
                        <a:ext cx="1752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4514850" y="2887663"/>
          <a:ext cx="1127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4151" imgH="215619" progId="Equation.3">
                  <p:embed/>
                </p:oleObj>
              </mc:Choice>
              <mc:Fallback>
                <p:oleObj name="公式" r:id="rId4" imgW="114151" imgH="21561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887663"/>
                        <a:ext cx="112713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6156325" y="287338"/>
          <a:ext cx="10033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482391" imgH="228501" progId="Equation.3">
                  <p:embed/>
                </p:oleObj>
              </mc:Choice>
              <mc:Fallback>
                <p:oleObj name="公式" r:id="rId6" imgW="482391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287338"/>
                        <a:ext cx="10033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4514850" y="2887663"/>
          <a:ext cx="1127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14151" imgH="215619" progId="Equation.3">
                  <p:embed/>
                </p:oleObj>
              </mc:Choice>
              <mc:Fallback>
                <p:oleObj name="公式" r:id="rId8" imgW="114151" imgH="2156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887663"/>
                        <a:ext cx="112713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8604250" y="258763"/>
          <a:ext cx="400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77569" imgH="202936" progId="Equation.3">
                  <p:embed/>
                </p:oleObj>
              </mc:Choice>
              <mc:Fallback>
                <p:oleObj name="公式" r:id="rId9" imgW="177569" imgH="20293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258763"/>
                        <a:ext cx="4000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8"/>
          <p:cNvGraphicFramePr>
            <a:graphicFrameLocks noChangeAspect="1"/>
          </p:cNvGraphicFramePr>
          <p:nvPr/>
        </p:nvGraphicFramePr>
        <p:xfrm>
          <a:off x="4514850" y="2887663"/>
          <a:ext cx="1127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14151" imgH="215619" progId="Equation.3">
                  <p:embed/>
                </p:oleObj>
              </mc:Choice>
              <mc:Fallback>
                <p:oleObj name="公式" r:id="rId8" imgW="114151" imgH="21561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887663"/>
                        <a:ext cx="112713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9"/>
          <p:cNvGraphicFramePr>
            <a:graphicFrameLocks noChangeAspect="1"/>
          </p:cNvGraphicFramePr>
          <p:nvPr/>
        </p:nvGraphicFramePr>
        <p:xfrm>
          <a:off x="4514850" y="2887663"/>
          <a:ext cx="1127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14151" imgH="215619" progId="Equation.3">
                  <p:embed/>
                </p:oleObj>
              </mc:Choice>
              <mc:Fallback>
                <p:oleObj name="公式" r:id="rId11" imgW="114151" imgH="21561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887663"/>
                        <a:ext cx="112713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8" name="Object 10"/>
          <p:cNvGraphicFramePr>
            <a:graphicFrameLocks noChangeAspect="1"/>
          </p:cNvGraphicFramePr>
          <p:nvPr/>
        </p:nvGraphicFramePr>
        <p:xfrm>
          <a:off x="4514850" y="2887663"/>
          <a:ext cx="1127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14151" imgH="215619" progId="Equation.3">
                  <p:embed/>
                </p:oleObj>
              </mc:Choice>
              <mc:Fallback>
                <p:oleObj name="公式" r:id="rId11" imgW="114151" imgH="21561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887663"/>
                        <a:ext cx="112713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9" name="Object 11"/>
          <p:cNvGraphicFramePr>
            <a:graphicFrameLocks noChangeAspect="1"/>
          </p:cNvGraphicFramePr>
          <p:nvPr/>
        </p:nvGraphicFramePr>
        <p:xfrm>
          <a:off x="2916238" y="2203450"/>
          <a:ext cx="400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77569" imgH="202936" progId="Equation.3">
                  <p:embed/>
                </p:oleObj>
              </mc:Choice>
              <mc:Fallback>
                <p:oleObj name="公式" r:id="rId12" imgW="177569" imgH="20293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203450"/>
                        <a:ext cx="4000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0" name="Object 12"/>
          <p:cNvGraphicFramePr>
            <a:graphicFrameLocks noChangeAspect="1"/>
          </p:cNvGraphicFramePr>
          <p:nvPr/>
        </p:nvGraphicFramePr>
        <p:xfrm>
          <a:off x="4514850" y="2887663"/>
          <a:ext cx="1127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14151" imgH="215619" progId="Equation.3">
                  <p:embed/>
                </p:oleObj>
              </mc:Choice>
              <mc:Fallback>
                <p:oleObj name="公式" r:id="rId8" imgW="114151" imgH="21561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887663"/>
                        <a:ext cx="112713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1" name="Object 13"/>
          <p:cNvGraphicFramePr>
            <a:graphicFrameLocks noChangeAspect="1"/>
          </p:cNvGraphicFramePr>
          <p:nvPr/>
        </p:nvGraphicFramePr>
        <p:xfrm>
          <a:off x="1873250" y="2924175"/>
          <a:ext cx="1195388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647419" imgH="203112" progId="Equation.DSMT4">
                  <p:embed/>
                </p:oleObj>
              </mc:Choice>
              <mc:Fallback>
                <p:oleObj name="Equation" r:id="rId13" imgW="647419" imgH="203112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0" y="2924175"/>
                        <a:ext cx="1195388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2" name="Object 14"/>
          <p:cNvGraphicFramePr>
            <a:graphicFrameLocks noChangeAspect="1"/>
          </p:cNvGraphicFramePr>
          <p:nvPr/>
        </p:nvGraphicFramePr>
        <p:xfrm>
          <a:off x="4514850" y="2887663"/>
          <a:ext cx="1127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14151" imgH="215619" progId="Equation.3">
                  <p:embed/>
                </p:oleObj>
              </mc:Choice>
              <mc:Fallback>
                <p:oleObj name="公式" r:id="rId11" imgW="114151" imgH="21561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887663"/>
                        <a:ext cx="112713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3" name="Object 15"/>
          <p:cNvGraphicFramePr>
            <a:graphicFrameLocks noChangeAspect="1"/>
          </p:cNvGraphicFramePr>
          <p:nvPr/>
        </p:nvGraphicFramePr>
        <p:xfrm>
          <a:off x="0" y="3500438"/>
          <a:ext cx="16002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787400" imgH="228600" progId="Equation.3">
                  <p:embed/>
                </p:oleObj>
              </mc:Choice>
              <mc:Fallback>
                <p:oleObj name="公式" r:id="rId15" imgW="78740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500438"/>
                        <a:ext cx="1600200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4" name="Object 16"/>
          <p:cNvGraphicFramePr>
            <a:graphicFrameLocks noChangeAspect="1"/>
          </p:cNvGraphicFramePr>
          <p:nvPr/>
        </p:nvGraphicFramePr>
        <p:xfrm>
          <a:off x="4514850" y="2887663"/>
          <a:ext cx="1127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14151" imgH="215619" progId="Equation.3">
                  <p:embed/>
                </p:oleObj>
              </mc:Choice>
              <mc:Fallback>
                <p:oleObj name="公式" r:id="rId11" imgW="114151" imgH="21561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887663"/>
                        <a:ext cx="112713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5" name="Object 17"/>
          <p:cNvGraphicFramePr>
            <a:graphicFrameLocks noChangeAspect="1"/>
          </p:cNvGraphicFramePr>
          <p:nvPr/>
        </p:nvGraphicFramePr>
        <p:xfrm>
          <a:off x="5186363" y="3468688"/>
          <a:ext cx="762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393529" imgH="228501" progId="Equation.3">
                  <p:embed/>
                </p:oleObj>
              </mc:Choice>
              <mc:Fallback>
                <p:oleObj name="公式" r:id="rId16" imgW="393529" imgH="22850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6363" y="3468688"/>
                        <a:ext cx="762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6" name="Object 18"/>
          <p:cNvGraphicFramePr>
            <a:graphicFrameLocks noChangeAspect="1"/>
          </p:cNvGraphicFramePr>
          <p:nvPr/>
        </p:nvGraphicFramePr>
        <p:xfrm>
          <a:off x="4514850" y="2887663"/>
          <a:ext cx="1127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114151" imgH="215619" progId="Equation.3">
                  <p:embed/>
                </p:oleObj>
              </mc:Choice>
              <mc:Fallback>
                <p:oleObj name="公式" r:id="rId18" imgW="114151" imgH="21561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887663"/>
                        <a:ext cx="112713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7" name="Object 19"/>
          <p:cNvGraphicFramePr>
            <a:graphicFrameLocks noChangeAspect="1"/>
          </p:cNvGraphicFramePr>
          <p:nvPr/>
        </p:nvGraphicFramePr>
        <p:xfrm>
          <a:off x="2627313" y="3932238"/>
          <a:ext cx="43211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9" imgW="2094591" imgH="444307" progId="Equation.3">
                  <p:embed/>
                </p:oleObj>
              </mc:Choice>
              <mc:Fallback>
                <p:oleObj name="公式" r:id="rId19" imgW="2094591" imgH="444307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932238"/>
                        <a:ext cx="43211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8" name="Object 20"/>
          <p:cNvGraphicFramePr>
            <a:graphicFrameLocks noChangeAspect="1"/>
          </p:cNvGraphicFramePr>
          <p:nvPr/>
        </p:nvGraphicFramePr>
        <p:xfrm>
          <a:off x="4514850" y="2887663"/>
          <a:ext cx="1127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114151" imgH="215619" progId="Equation.3">
                  <p:embed/>
                </p:oleObj>
              </mc:Choice>
              <mc:Fallback>
                <p:oleObj name="公式" r:id="rId18" imgW="114151" imgH="21561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887663"/>
                        <a:ext cx="112713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9" name="Object 22"/>
          <p:cNvGraphicFramePr>
            <a:graphicFrameLocks noChangeAspect="1"/>
          </p:cNvGraphicFramePr>
          <p:nvPr/>
        </p:nvGraphicFramePr>
        <p:xfrm>
          <a:off x="4514850" y="2887663"/>
          <a:ext cx="1127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114151" imgH="215619" progId="Equation.3">
                  <p:embed/>
                </p:oleObj>
              </mc:Choice>
              <mc:Fallback>
                <p:oleObj name="公式" r:id="rId18" imgW="114151" imgH="21561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887663"/>
                        <a:ext cx="112713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0" name="Object 23"/>
          <p:cNvGraphicFramePr>
            <a:graphicFrameLocks noChangeAspect="1"/>
          </p:cNvGraphicFramePr>
          <p:nvPr/>
        </p:nvGraphicFramePr>
        <p:xfrm>
          <a:off x="1116013" y="4795838"/>
          <a:ext cx="16764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1" imgW="774364" imgH="228501" progId="Equation.3">
                  <p:embed/>
                </p:oleObj>
              </mc:Choice>
              <mc:Fallback>
                <p:oleObj name="公式" r:id="rId21" imgW="774364" imgH="228501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795838"/>
                        <a:ext cx="167640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1" name="Object 24"/>
          <p:cNvGraphicFramePr>
            <a:graphicFrameLocks noChangeAspect="1"/>
          </p:cNvGraphicFramePr>
          <p:nvPr/>
        </p:nvGraphicFramePr>
        <p:xfrm>
          <a:off x="4514850" y="2887663"/>
          <a:ext cx="1127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114151" imgH="215619" progId="Equation.3">
                  <p:embed/>
                </p:oleObj>
              </mc:Choice>
              <mc:Fallback>
                <p:oleObj name="公式" r:id="rId18" imgW="114151" imgH="21561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887663"/>
                        <a:ext cx="112713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2" name="Object 25"/>
          <p:cNvGraphicFramePr>
            <a:graphicFrameLocks noChangeAspect="1"/>
          </p:cNvGraphicFramePr>
          <p:nvPr/>
        </p:nvGraphicFramePr>
        <p:xfrm>
          <a:off x="2987675" y="4795838"/>
          <a:ext cx="14478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3" imgW="672808" imgH="228501" progId="Equation.3">
                  <p:embed/>
                </p:oleObj>
              </mc:Choice>
              <mc:Fallback>
                <p:oleObj name="公式" r:id="rId23" imgW="672808" imgH="228501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795838"/>
                        <a:ext cx="14478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3" name="Object 26"/>
          <p:cNvGraphicFramePr>
            <a:graphicFrameLocks noChangeAspect="1"/>
          </p:cNvGraphicFramePr>
          <p:nvPr/>
        </p:nvGraphicFramePr>
        <p:xfrm>
          <a:off x="5867400" y="4651375"/>
          <a:ext cx="3030538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5" imgW="1828800" imgH="444500" progId="Equation.3">
                  <p:embed/>
                </p:oleObj>
              </mc:Choice>
              <mc:Fallback>
                <p:oleObj name="公式" r:id="rId25" imgW="1828800" imgH="4445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651375"/>
                        <a:ext cx="3030538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4" name="Object 27"/>
          <p:cNvGraphicFramePr>
            <a:graphicFrameLocks noChangeAspect="1"/>
          </p:cNvGraphicFramePr>
          <p:nvPr/>
        </p:nvGraphicFramePr>
        <p:xfrm>
          <a:off x="6588125" y="3500438"/>
          <a:ext cx="400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7" imgW="177569" imgH="202936" progId="Equation.3">
                  <p:embed/>
                </p:oleObj>
              </mc:Choice>
              <mc:Fallback>
                <p:oleObj name="公式" r:id="rId27" imgW="177569" imgH="202936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3500438"/>
                        <a:ext cx="4000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5" name="Object 28"/>
          <p:cNvGraphicFramePr>
            <a:graphicFrameLocks noChangeAspect="1"/>
          </p:cNvGraphicFramePr>
          <p:nvPr/>
        </p:nvGraphicFramePr>
        <p:xfrm>
          <a:off x="3059113" y="5445125"/>
          <a:ext cx="168275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016000" imgH="457200" progId="Equation.DSMT4">
                  <p:embed/>
                </p:oleObj>
              </mc:Choice>
              <mc:Fallback>
                <p:oleObj name="Equation" r:id="rId28" imgW="1016000" imgH="4572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445125"/>
                        <a:ext cx="1682750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6" name="Object 29"/>
          <p:cNvGraphicFramePr>
            <a:graphicFrameLocks noChangeAspect="1"/>
          </p:cNvGraphicFramePr>
          <p:nvPr/>
        </p:nvGraphicFramePr>
        <p:xfrm>
          <a:off x="7543800" y="5661025"/>
          <a:ext cx="16002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0" imgW="787400" imgH="228600" progId="Equation.3">
                  <p:embed/>
                </p:oleObj>
              </mc:Choice>
              <mc:Fallback>
                <p:oleObj name="公式" r:id="rId30" imgW="787400" imgH="2286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5661025"/>
                        <a:ext cx="16002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7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84168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C025FFD-7021-4199-AD74-F4C4251B7336}" type="slidenum">
              <a:rPr lang="en-US" altLang="zh-CN" smtClean="0"/>
              <a:pPr eaLnBrk="1" hangingPunct="1"/>
              <a:t>30</a:t>
            </a:fld>
            <a:endParaRPr lang="en-US" altLang="zh-CN"/>
          </a:p>
        </p:txBody>
      </p:sp>
      <p:pic>
        <p:nvPicPr>
          <p:cNvPr id="43038" name="Picture 17" descr="C:\Users\fifo\AppData\Local\Microsoft\Windows\Temporary Internet Files\Content.IE5\U5O9S8V7\MC900442128[1].png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537" y="1070620"/>
            <a:ext cx="818357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/>
              <a:t>上述定理告诉我们，迭代过程的收敛速度依赖于迭代函数</a:t>
            </a:r>
            <a:r>
              <a:rPr kumimoji="1" lang="en-US" altLang="zh-CN"/>
              <a:t>. </a:t>
            </a:r>
            <a:r>
              <a:rPr kumimoji="1" lang="zh-CN" altLang="en-US"/>
              <a:t>如果选取当             时              </a:t>
            </a:r>
            <a:r>
              <a:rPr kumimoji="1" lang="en-US" altLang="zh-CN"/>
              <a:t>,</a:t>
            </a:r>
            <a:r>
              <a:rPr kumimoji="1" lang="zh-CN" altLang="en-US"/>
              <a:t>则该迭代过程只能是线性收敛。</a:t>
            </a:r>
          </a:p>
          <a:p>
            <a:pPr eaLnBrk="1" hangingPunct="1">
              <a:lnSpc>
                <a:spcPct val="90000"/>
              </a:lnSpc>
            </a:pPr>
            <a:endParaRPr kumimoji="1" lang="zh-CN" altLang="en-US"/>
          </a:p>
          <a:p>
            <a:pPr eaLnBrk="1" hangingPunct="1">
              <a:lnSpc>
                <a:spcPct val="90000"/>
              </a:lnSpc>
            </a:pPr>
            <a:r>
              <a:rPr kumimoji="1" lang="zh-CN" altLang="en-US"/>
              <a:t>例</a:t>
            </a:r>
            <a:r>
              <a:rPr kumimoji="1" lang="en-US" altLang="zh-CN"/>
              <a:t>4</a:t>
            </a:r>
            <a:r>
              <a:rPr kumimoji="1" lang="zh-CN" altLang="en-US"/>
              <a:t>中（</a:t>
            </a:r>
            <a:r>
              <a:rPr kumimoji="1" lang="en-US" altLang="zh-CN"/>
              <a:t>1</a:t>
            </a:r>
            <a:r>
              <a:rPr kumimoji="1" lang="zh-CN" altLang="en-US"/>
              <a:t>）和（</a:t>
            </a:r>
            <a:r>
              <a:rPr kumimoji="1" lang="en-US" altLang="zh-CN"/>
              <a:t>2</a:t>
            </a:r>
            <a:r>
              <a:rPr kumimoji="1" lang="zh-CN" altLang="en-US"/>
              <a:t>）迭代函数的一阶导数不符合收敛条件；（</a:t>
            </a:r>
            <a:r>
              <a:rPr kumimoji="1" lang="en-US" altLang="zh-CN"/>
              <a:t>3</a:t>
            </a:r>
            <a:r>
              <a:rPr kumimoji="1" lang="zh-CN" altLang="en-US"/>
              <a:t>）符合收敛条件，（</a:t>
            </a:r>
            <a:r>
              <a:rPr kumimoji="1" lang="en-US" altLang="zh-CN"/>
              <a:t>4</a:t>
            </a:r>
            <a:r>
              <a:rPr kumimoji="1" lang="zh-CN" altLang="en-US"/>
              <a:t>）迭代函数的一阶导数等于</a:t>
            </a:r>
            <a:r>
              <a:rPr kumimoji="1" lang="en-US" altLang="zh-CN"/>
              <a:t>0</a:t>
            </a:r>
            <a:r>
              <a:rPr kumimoji="1" lang="zh-CN" altLang="en-US"/>
              <a:t>，所以是</a:t>
            </a:r>
            <a:r>
              <a:rPr kumimoji="1" lang="en-US" altLang="zh-CN"/>
              <a:t>2</a:t>
            </a:r>
            <a:r>
              <a:rPr kumimoji="1" lang="zh-CN" altLang="en-US"/>
              <a:t>阶收敛的，收敛得快</a:t>
            </a:r>
            <a:r>
              <a:rPr kumimoji="1" lang="zh-CN" altLang="en-US">
                <a:sym typeface="Wingdings" pitchFamily="2" charset="2"/>
              </a:rPr>
              <a:t></a:t>
            </a:r>
            <a:endParaRPr kumimoji="1" lang="zh-CN" altLang="en-US"/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0" y="2060575"/>
            <a:ext cx="91440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kumimoji="1" lang="zh-CN" altLang="en-US" sz="2800">
              <a:solidFill>
                <a:srgbClr val="0000D6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kumimoji="1" lang="zh-CN" altLang="en-US" sz="2800">
              <a:solidFill>
                <a:srgbClr val="0000D6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kumimoji="1" lang="zh-CN" altLang="en-US" sz="2800">
              <a:solidFill>
                <a:srgbClr val="0000D6"/>
              </a:solidFill>
              <a:latin typeface="Times New Roman" pitchFamily="18" charset="0"/>
            </a:endParaRPr>
          </a:p>
        </p:txBody>
      </p:sp>
      <p:graphicFrame>
        <p:nvGraphicFramePr>
          <p:cNvPr id="44036" name="Object 3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4151" imgH="215619" progId="Equation.3">
                  <p:embed/>
                </p:oleObj>
              </mc:Choice>
              <mc:Fallback>
                <p:oleObj name="公式" r:id="rId2" imgW="114151" imgH="21561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6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4151" imgH="215619" progId="Equation.3">
                  <p:embed/>
                </p:oleObj>
              </mc:Choice>
              <mc:Fallback>
                <p:oleObj name="公式" r:id="rId4" imgW="114151" imgH="2156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7"/>
          <p:cNvGraphicFramePr>
            <a:graphicFrameLocks noChangeAspect="1"/>
          </p:cNvGraphicFramePr>
          <p:nvPr/>
        </p:nvGraphicFramePr>
        <p:xfrm>
          <a:off x="6084888" y="2060575"/>
          <a:ext cx="11176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558558" imgH="215806" progId="Equation.3">
                  <p:embed/>
                </p:oleObj>
              </mc:Choice>
              <mc:Fallback>
                <p:oleObj name="公式" r:id="rId5" imgW="558558" imgH="21580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2060575"/>
                        <a:ext cx="11176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8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4151" imgH="215619" progId="Equation.3">
                  <p:embed/>
                </p:oleObj>
              </mc:Choice>
              <mc:Fallback>
                <p:oleObj name="公式" r:id="rId4" imgW="114151" imgH="21561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Object 9"/>
          <p:cNvGraphicFramePr>
            <a:graphicFrameLocks noChangeAspect="1"/>
          </p:cNvGraphicFramePr>
          <p:nvPr/>
        </p:nvGraphicFramePr>
        <p:xfrm>
          <a:off x="1403350" y="2492375"/>
          <a:ext cx="13716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596641" imgH="203112" progId="Equation.3">
                  <p:embed/>
                </p:oleObj>
              </mc:Choice>
              <mc:Fallback>
                <p:oleObj name="公式" r:id="rId7" imgW="596641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492375"/>
                        <a:ext cx="13716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Object 10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4151" imgH="215619" progId="Equation.3">
                  <p:embed/>
                </p:oleObj>
              </mc:Choice>
              <mc:Fallback>
                <p:oleObj name="公式" r:id="rId2" imgW="114151" imgH="21561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2" name="Object 12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4151" imgH="215619" progId="Equation.3">
                  <p:embed/>
                </p:oleObj>
              </mc:Choice>
              <mc:Fallback>
                <p:oleObj name="公式" r:id="rId2" imgW="114151" imgH="21561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3" name="Object 14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4151" imgH="215619" progId="Equation.3">
                  <p:embed/>
                </p:oleObj>
              </mc:Choice>
              <mc:Fallback>
                <p:oleObj name="公式" r:id="rId4" imgW="114151" imgH="21561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4" name="Object 16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4151" imgH="215619" progId="Equation.3">
                  <p:embed/>
                </p:oleObj>
              </mc:Choice>
              <mc:Fallback>
                <p:oleObj name="公式" r:id="rId2" imgW="114151" imgH="21561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5" name="Object 17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4151" imgH="215619" progId="Equation.3">
                  <p:embed/>
                </p:oleObj>
              </mc:Choice>
              <mc:Fallback>
                <p:oleObj name="公式" r:id="rId4" imgW="114151" imgH="21561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6" name="Object 20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4151" imgH="215619" progId="Equation.3">
                  <p:embed/>
                </p:oleObj>
              </mc:Choice>
              <mc:Fallback>
                <p:oleObj name="公式" r:id="rId4" imgW="114151" imgH="21561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7" name="Object 22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14151" imgH="215619" progId="Equation.3">
                  <p:embed/>
                </p:oleObj>
              </mc:Choice>
              <mc:Fallback>
                <p:oleObj name="公式" r:id="rId9" imgW="114151" imgH="21561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8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结论</a:t>
            </a:r>
          </a:p>
        </p:txBody>
      </p:sp>
      <p:sp>
        <p:nvSpPr>
          <p:cNvPr id="4404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4CCF3A5-94B2-4A09-A0D2-B95BB84949B4}" type="slidenum">
              <a:rPr lang="en-US" altLang="zh-CN" smtClean="0"/>
              <a:pPr eaLnBrk="1" hangingPunct="1"/>
              <a:t>31</a:t>
            </a:fld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加速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预估当前步可能还有的误差</a:t>
            </a:r>
          </a:p>
          <a:p>
            <a:pPr lvl="1" eaLnBrk="1" hangingPunct="1"/>
            <a:r>
              <a:rPr lang="zh-CN" altLang="en-US"/>
              <a:t>根据相邻两步之间的改进进行估计</a:t>
            </a:r>
          </a:p>
          <a:p>
            <a:pPr lvl="1" eaLnBrk="1" hangingPunct="1"/>
            <a:r>
              <a:rPr lang="zh-CN" altLang="en-US"/>
              <a:t>根据上一步的误差进行估计</a:t>
            </a:r>
          </a:p>
          <a:p>
            <a:pPr lvl="1"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对预计到的误差进行补偿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6588125" y="2349500"/>
            <a:ext cx="18716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龙贝格</a:t>
            </a:r>
            <a:r>
              <a:rPr lang="zh-CN" altLang="en-US">
                <a:sym typeface="Wingdings" pitchFamily="2" charset="2"/>
              </a:rPr>
              <a:t></a:t>
            </a:r>
            <a:endParaRPr lang="zh-CN" altLang="en-US"/>
          </a:p>
        </p:txBody>
      </p:sp>
      <p:sp>
        <p:nvSpPr>
          <p:cNvPr id="614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7FFDECD-DFD4-489D-972D-C2E54051C877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32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4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迭代过程的加速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362950" cy="5111750"/>
          </a:xfrm>
        </p:spPr>
        <p:txBody>
          <a:bodyPr/>
          <a:lstStyle/>
          <a:p>
            <a:pPr marL="228600" indent="-228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/>
              <a:t>         设</a:t>
            </a:r>
            <a:r>
              <a:rPr lang="en-US" altLang="zh-CN" sz="2400" b="1" i="1" dirty="0" err="1">
                <a:latin typeface="Times New Roman" pitchFamily="18" charset="0"/>
              </a:rPr>
              <a:t>x</a:t>
            </a:r>
            <a:r>
              <a:rPr lang="en-US" altLang="zh-CN" sz="2400" b="1" i="1" baseline="-25000" dirty="0" err="1">
                <a:latin typeface="Times New Roman" pitchFamily="18" charset="0"/>
              </a:rPr>
              <a:t>k</a:t>
            </a:r>
            <a:r>
              <a:rPr lang="zh-CN" altLang="en-US" sz="2400" dirty="0"/>
              <a:t>是根</a:t>
            </a:r>
            <a:r>
              <a:rPr lang="en-US" altLang="zh-CN" sz="2400" b="1" i="1" dirty="0">
                <a:latin typeface="Times New Roman" pitchFamily="18" charset="0"/>
              </a:rPr>
              <a:t>x*</a:t>
            </a:r>
            <a:r>
              <a:rPr lang="zh-CN" altLang="en-US" sz="2400" dirty="0"/>
              <a:t>的第</a:t>
            </a:r>
            <a:r>
              <a:rPr lang="en-US" altLang="zh-CN" sz="2400" b="1" i="1" dirty="0">
                <a:latin typeface="Times New Roman" pitchFamily="18" charset="0"/>
              </a:rPr>
              <a:t>k</a:t>
            </a:r>
            <a:r>
              <a:rPr lang="zh-CN" altLang="en-US" sz="2400" dirty="0"/>
              <a:t>步迭代近似值，再用迭代公式一次得：</a:t>
            </a:r>
          </a:p>
          <a:p>
            <a:pPr marL="228600" indent="-228600" eaLnBrk="1" hangingPunct="1">
              <a:lnSpc>
                <a:spcPct val="80000"/>
              </a:lnSpc>
            </a:pPr>
            <a:endParaRPr lang="zh-CN" altLang="en-US" sz="2400" dirty="0"/>
          </a:p>
          <a:p>
            <a:pPr marL="228600" indent="-228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/>
              <a:t>假设</a:t>
            </a:r>
            <a:r>
              <a:rPr kumimoji="1" lang="en-US" altLang="zh-CN" sz="2400" b="1" i="1" dirty="0">
                <a:latin typeface="Times New Roman" pitchFamily="18" charset="0"/>
                <a:sym typeface="Symbol" pitchFamily="18" charset="2"/>
              </a:rPr>
              <a:t>’(x)</a:t>
            </a:r>
            <a:r>
              <a:rPr lang="zh-CN" altLang="en-US" sz="2400" dirty="0"/>
              <a:t>在所考察的范围内改变不大，其估计值为</a:t>
            </a:r>
            <a:r>
              <a:rPr lang="en-US" altLang="zh-CN" sz="2400" b="1" i="1" dirty="0">
                <a:latin typeface="Times New Roman" pitchFamily="18" charset="0"/>
              </a:rPr>
              <a:t>L</a:t>
            </a:r>
            <a:r>
              <a:rPr lang="zh-CN" altLang="en-US" sz="2400" dirty="0"/>
              <a:t>， 则有</a:t>
            </a:r>
          </a:p>
          <a:p>
            <a:pPr marL="228600" indent="-228600"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2400" dirty="0"/>
          </a:p>
          <a:p>
            <a:pPr marL="228600" indent="-228600"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2400" dirty="0"/>
          </a:p>
          <a:p>
            <a:pPr marL="228600" indent="-228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/>
              <a:t>据此可导出如下加速公式：</a:t>
            </a:r>
          </a:p>
          <a:p>
            <a:pPr marL="228600" indent="-228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/>
              <a:t> </a:t>
            </a:r>
          </a:p>
          <a:p>
            <a:pPr marL="228600" indent="-228600"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2400" dirty="0"/>
          </a:p>
          <a:p>
            <a:pPr marL="228600" indent="-22860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/>
              <a:t>其一步分为两个环节：</a:t>
            </a:r>
          </a:p>
          <a:p>
            <a:pPr marL="228600" indent="-22860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/>
              <a:t>       迭代</a:t>
            </a:r>
            <a:r>
              <a:rPr lang="en-US" altLang="zh-CN" sz="2400" dirty="0"/>
              <a:t>:           </a:t>
            </a:r>
          </a:p>
          <a:p>
            <a:pPr marL="228600" indent="-22860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/>
              <a:t>       </a:t>
            </a:r>
            <a:r>
              <a:rPr lang="zh-CN" altLang="en-US" sz="2400" dirty="0"/>
              <a:t>改进</a:t>
            </a:r>
            <a:r>
              <a:rPr lang="en-US" altLang="zh-CN" sz="2400" dirty="0"/>
              <a:t>:</a:t>
            </a:r>
            <a:endParaRPr lang="zh-CN" altLang="en-US" sz="2400" dirty="0"/>
          </a:p>
        </p:txBody>
      </p:sp>
      <p:graphicFrame>
        <p:nvGraphicFramePr>
          <p:cNvPr id="7172" name="Object 7"/>
          <p:cNvGraphicFramePr>
            <a:graphicFrameLocks noChangeAspect="1"/>
          </p:cNvGraphicFramePr>
          <p:nvPr/>
        </p:nvGraphicFramePr>
        <p:xfrm>
          <a:off x="3708400" y="1773238"/>
          <a:ext cx="1223963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74364" imgH="253890" progId="Equation.DSMT4">
                  <p:embed/>
                </p:oleObj>
              </mc:Choice>
              <mc:Fallback>
                <p:oleObj name="Equation" r:id="rId2" imgW="774364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1773238"/>
                        <a:ext cx="1223963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11"/>
          <p:cNvGraphicFramePr>
            <a:graphicFrameLocks noChangeAspect="1"/>
          </p:cNvGraphicFramePr>
          <p:nvPr/>
        </p:nvGraphicFramePr>
        <p:xfrm>
          <a:off x="2052638" y="5157788"/>
          <a:ext cx="1204912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74364" imgH="253890" progId="Equation.DSMT4">
                  <p:embed/>
                </p:oleObj>
              </mc:Choice>
              <mc:Fallback>
                <p:oleObj name="Equation" r:id="rId4" imgW="774364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5157788"/>
                        <a:ext cx="1204912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174" name="Object 12"/>
              <p:cNvSpPr txBox="1"/>
              <p:nvPr/>
            </p:nvSpPr>
            <p:spPr bwMode="auto">
              <a:xfrm>
                <a:off x="2052638" y="5661025"/>
                <a:ext cx="5759722" cy="6524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66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66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zh-CN" altLang="en-US" i="1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6600CC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6600CC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6600CC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66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6600CC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6600CC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i="1">
                              <a:solidFill>
                                <a:srgbClr val="6600CC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rgbClr val="6600C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66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zh-CN" altLang="en-US" i="1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6600CC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6600CC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6600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66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6600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6600CC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6600CC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174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2638" y="5661025"/>
                <a:ext cx="5759722" cy="6524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175" name="Object 14"/>
          <p:cNvGraphicFramePr>
            <a:graphicFrameLocks noChangeAspect="1"/>
          </p:cNvGraphicFramePr>
          <p:nvPr/>
        </p:nvGraphicFramePr>
        <p:xfrm>
          <a:off x="468313" y="3532188"/>
          <a:ext cx="7056437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289300" imgH="393700" progId="Equation.3">
                  <p:embed/>
                </p:oleObj>
              </mc:Choice>
              <mc:Fallback>
                <p:oleObj name="公式" r:id="rId6" imgW="3289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532188"/>
                        <a:ext cx="7056437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2339975" y="2924175"/>
            <a:ext cx="3995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/>
              <a:t>根据前一步的误差估计当前步的误差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4140200" y="4221163"/>
            <a:ext cx="3311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dirty="0"/>
              <a:t>根据前一步的误差修正当前步</a:t>
            </a:r>
          </a:p>
        </p:txBody>
      </p:sp>
      <p:graphicFrame>
        <p:nvGraphicFramePr>
          <p:cNvPr id="7178" name="Object 19"/>
          <p:cNvGraphicFramePr>
            <a:graphicFrameLocks noGrp="1" noChangeAspect="1"/>
          </p:cNvGraphicFramePr>
          <p:nvPr>
            <p:ph sz="half" idx="2"/>
          </p:nvPr>
        </p:nvGraphicFramePr>
        <p:xfrm>
          <a:off x="1979613" y="2492375"/>
          <a:ext cx="597693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3263900" imgH="241300" progId="Equation.3">
                  <p:embed/>
                </p:oleObj>
              </mc:Choice>
              <mc:Fallback>
                <p:oleObj name="公式" r:id="rId8" imgW="32639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492375"/>
                        <a:ext cx="5976937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7286D15-85DE-4BB7-8870-A1BA02E1B454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33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  <p:sp>
        <p:nvSpPr>
          <p:cNvPr id="4" name="Text Box 17">
            <a:extLst>
              <a:ext uri="{FF2B5EF4-FFF2-40B4-BE49-F238E27FC236}">
                <a16:creationId xmlns:a16="http://schemas.microsoft.com/office/drawing/2014/main" id="{AB88A75D-E83F-9BB4-3F61-B879EB057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6283547"/>
            <a:ext cx="54723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dirty="0">
                <a:solidFill>
                  <a:srgbClr val="6600CC"/>
                </a:solidFill>
              </a:rPr>
              <a:t>根据两步之间的改进误差修正当前步的估计误差</a:t>
            </a:r>
          </a:p>
        </p:txBody>
      </p:sp>
    </p:spTree>
    <p:extLst>
      <p:ext uri="{BB962C8B-B14F-4D97-AF65-F5344CB8AC3E}">
        <p14:creationId xmlns:p14="http://schemas.microsoft.com/office/powerpoint/2010/main" val="38377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8" grpId="0"/>
      <p:bldP spid="33809" grpId="0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消去</a:t>
            </a:r>
            <a:r>
              <a:rPr lang="en-US" altLang="zh-CN" b="1" i="1">
                <a:latin typeface="Times New Roman" pitchFamily="18" charset="0"/>
              </a:rPr>
              <a:t>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47050" cy="4530725"/>
          </a:xfrm>
        </p:spPr>
        <p:txBody>
          <a:bodyPr/>
          <a:lstStyle/>
          <a:p>
            <a:pPr eaLnBrk="1" hangingPunct="1"/>
            <a:r>
              <a:rPr lang="zh-CN" altLang="en-US" sz="2800"/>
              <a:t>前面加速方案有个缺点是其中含有导数</a:t>
            </a:r>
            <a:r>
              <a:rPr kumimoji="1" lang="en-US" altLang="zh-CN" sz="2800" b="1" i="1">
                <a:latin typeface="Times New Roman" pitchFamily="18" charset="0"/>
                <a:sym typeface="Symbol" pitchFamily="18" charset="2"/>
              </a:rPr>
              <a:t>’(x)</a:t>
            </a:r>
            <a:r>
              <a:rPr kumimoji="1" lang="zh-CN" altLang="en-US" sz="2800" b="1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800"/>
              <a:t>的有关信息</a:t>
            </a:r>
            <a:r>
              <a:rPr kumimoji="1" lang="zh-CN" altLang="en-US" sz="2800" b="1">
                <a:latin typeface="Times New Roman" pitchFamily="18" charset="0"/>
                <a:sym typeface="Symbol" pitchFamily="18" charset="2"/>
              </a:rPr>
              <a:t>（</a:t>
            </a:r>
            <a:r>
              <a:rPr kumimoji="1" lang="en-US" altLang="zh-CN" sz="2800" b="1" i="1">
                <a:latin typeface="Times New Roman" pitchFamily="18" charset="0"/>
                <a:sym typeface="Symbol" pitchFamily="18" charset="2"/>
              </a:rPr>
              <a:t>L</a:t>
            </a:r>
            <a:r>
              <a:rPr kumimoji="1" lang="zh-CN" altLang="en-US" sz="2800" b="1">
                <a:latin typeface="Times New Roman" pitchFamily="18" charset="0"/>
                <a:sym typeface="Symbol" pitchFamily="18" charset="2"/>
              </a:rPr>
              <a:t>）</a:t>
            </a:r>
            <a:r>
              <a:rPr lang="zh-CN" altLang="en-US" sz="2800"/>
              <a:t>而不便于实际应用</a:t>
            </a:r>
          </a:p>
        </p:txBody>
      </p:sp>
      <p:graphicFrame>
        <p:nvGraphicFramePr>
          <p:cNvPr id="819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195513" y="2636838"/>
          <a:ext cx="5184775" cy="380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955800" imgH="1435100" progId="Equation.3">
                  <p:embed/>
                </p:oleObj>
              </mc:Choice>
              <mc:Fallback>
                <p:oleObj name="公式" r:id="rId2" imgW="1955800" imgH="143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636838"/>
                        <a:ext cx="5184775" cy="380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1446D2-0E7E-428F-9C42-7BBC11084052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34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C2AB4F2-A79C-429F-83BF-0C1876542AF7}"/>
                  </a:ext>
                </a:extLst>
              </p:cNvPr>
              <p:cNvSpPr txBox="1"/>
              <p:nvPr/>
            </p:nvSpPr>
            <p:spPr>
              <a:xfrm>
                <a:off x="3995936" y="5617151"/>
                <a:ext cx="288032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C2AB4F2-A79C-429F-83BF-0C1876542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5617151"/>
                <a:ext cx="28803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749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导出一个更接近的公式</a:t>
            </a:r>
          </a:p>
        </p:txBody>
      </p:sp>
      <p:graphicFrame>
        <p:nvGraphicFramePr>
          <p:cNvPr id="9219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611188" y="1863725"/>
          <a:ext cx="7921625" cy="379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073400" imgH="1473200" progId="Equation.3">
                  <p:embed/>
                </p:oleObj>
              </mc:Choice>
              <mc:Fallback>
                <p:oleObj name="公式" r:id="rId2" imgW="3073400" imgH="147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863725"/>
                        <a:ext cx="7921625" cy="379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D203F0B-0B58-4041-97B2-0E1259CE1547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35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2960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468313" y="476250"/>
          <a:ext cx="82804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374900" imgH="254000" progId="Equation.3">
                  <p:embed/>
                </p:oleObj>
              </mc:Choice>
              <mc:Fallback>
                <p:oleObj name="公式" r:id="rId2" imgW="23749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76250"/>
                        <a:ext cx="8280400" cy="882650"/>
                      </a:xfrm>
                      <a:prstGeom prst="rect">
                        <a:avLst/>
                      </a:prstGeom>
                      <a:noFill/>
                      <a:ln w="31750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468313" y="1628775"/>
          <a:ext cx="8280400" cy="473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489200" imgH="1422400" progId="Equation.3">
                  <p:embed/>
                </p:oleObj>
              </mc:Choice>
              <mc:Fallback>
                <p:oleObj name="公式" r:id="rId4" imgW="2489200" imgH="142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628775"/>
                        <a:ext cx="8280400" cy="473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2233FAC-8BDC-40A9-8C58-BDFDEE5D01E2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36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3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埃特金加速收敛方法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786688" cy="453072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/>
              <a:t>据此构造出不含导数信息的加速公式：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/>
              <a:t>            迭代</a:t>
            </a:r>
            <a:r>
              <a:rPr lang="en-US" altLang="zh-CN" sz="2800"/>
              <a:t>: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/>
              <a:t>            </a:t>
            </a:r>
            <a:r>
              <a:rPr lang="zh-CN" altLang="en-US" sz="2800"/>
              <a:t>迭代</a:t>
            </a:r>
            <a:r>
              <a:rPr lang="en-US" altLang="zh-CN" sz="2800"/>
              <a:t>:        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/>
              <a:t>            改进</a:t>
            </a:r>
            <a:r>
              <a:rPr lang="en-US" altLang="zh-CN" sz="2800"/>
              <a:t>: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/>
              <a:t>		       </a:t>
            </a:r>
            <a:r>
              <a:rPr lang="zh-CN" altLang="en-US" sz="2800"/>
              <a:t>或</a:t>
            </a:r>
            <a:endParaRPr lang="en-US" altLang="zh-CN" sz="2800"/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endParaRPr lang="en-US" altLang="zh-CN" sz="2800"/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/>
              <a:t>    这一加速方法称为</a:t>
            </a:r>
            <a:r>
              <a:rPr lang="zh-CN" altLang="en-US" sz="2800" b="1">
                <a:solidFill>
                  <a:srgbClr val="FF0000"/>
                </a:solidFill>
              </a:rPr>
              <a:t>埃特金算法</a:t>
            </a:r>
            <a:r>
              <a:rPr lang="zh-CN" altLang="en-US" sz="2800">
                <a:solidFill>
                  <a:srgbClr val="FF0000"/>
                </a:solidFill>
              </a:rPr>
              <a:t>。</a:t>
            </a:r>
            <a:endParaRPr lang="en-US" altLang="zh-CN" sz="2800">
              <a:solidFill>
                <a:srgbClr val="FF0000"/>
              </a:solidFill>
            </a:endParaRPr>
          </a:p>
        </p:txBody>
      </p:sp>
      <p:graphicFrame>
        <p:nvGraphicFramePr>
          <p:cNvPr id="11268" name="Object 5"/>
          <p:cNvGraphicFramePr>
            <a:graphicFrameLocks noChangeAspect="1"/>
          </p:cNvGraphicFramePr>
          <p:nvPr/>
        </p:nvGraphicFramePr>
        <p:xfrm>
          <a:off x="2700338" y="3068638"/>
          <a:ext cx="165576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50531" imgH="253890" progId="Equation.DSMT4">
                  <p:embed/>
                </p:oleObj>
              </mc:Choice>
              <mc:Fallback>
                <p:oleObj name="Equation" r:id="rId2" imgW="850531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068638"/>
                        <a:ext cx="1655762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7"/>
          <p:cNvGraphicFramePr>
            <a:graphicFrameLocks noChangeAspect="1"/>
          </p:cNvGraphicFramePr>
          <p:nvPr/>
        </p:nvGraphicFramePr>
        <p:xfrm>
          <a:off x="2700338" y="2349500"/>
          <a:ext cx="158432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74364" imgH="253890" progId="Equation.DSMT4">
                  <p:embed/>
                </p:oleObj>
              </mc:Choice>
              <mc:Fallback>
                <p:oleObj name="Equation" r:id="rId4" imgW="774364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349500"/>
                        <a:ext cx="158432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9"/>
          <p:cNvGraphicFramePr>
            <a:graphicFrameLocks noChangeAspect="1"/>
          </p:cNvGraphicFramePr>
          <p:nvPr/>
        </p:nvGraphicFramePr>
        <p:xfrm>
          <a:off x="2700338" y="3644900"/>
          <a:ext cx="5040312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79700" imgH="279400" progId="Equation.DSMT4">
                  <p:embed/>
                </p:oleObj>
              </mc:Choice>
              <mc:Fallback>
                <p:oleObj name="Equation" r:id="rId6" imgW="26797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644900"/>
                        <a:ext cx="5040312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2627313" y="5013325"/>
            <a:ext cx="3311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/>
              <a:t>根据前</a:t>
            </a:r>
            <a:r>
              <a:rPr lang="en-US" altLang="zh-CN" sz="1800">
                <a:solidFill>
                  <a:schemeClr val="folHlink"/>
                </a:solidFill>
              </a:rPr>
              <a:t>2</a:t>
            </a:r>
            <a:r>
              <a:rPr lang="zh-CN" altLang="en-US" sz="1800"/>
              <a:t>步的误差修正当前步</a:t>
            </a:r>
          </a:p>
        </p:txBody>
      </p:sp>
      <p:graphicFrame>
        <p:nvGraphicFramePr>
          <p:cNvPr id="11272" name="Object 17"/>
          <p:cNvGraphicFramePr>
            <a:graphicFrameLocks noGrp="1" noChangeAspect="1"/>
          </p:cNvGraphicFramePr>
          <p:nvPr>
            <p:ph sz="half" idx="2"/>
          </p:nvPr>
        </p:nvGraphicFramePr>
        <p:xfrm>
          <a:off x="2700338" y="4292600"/>
          <a:ext cx="49672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489200" imgH="241300" progId="Equation.3">
                  <p:embed/>
                </p:oleObj>
              </mc:Choice>
              <mc:Fallback>
                <p:oleObj name="公式" r:id="rId8" imgW="24892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292600"/>
                        <a:ext cx="496728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6FEA2EA-6553-457C-8BF7-53550466CF06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37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19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斯蒂芬森迭代法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2988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/>
              <a:t>把</a:t>
            </a:r>
            <a:r>
              <a:rPr lang="zh-CN" altLang="en-US" b="1">
                <a:solidFill>
                  <a:schemeClr val="tx2"/>
                </a:solidFill>
              </a:rPr>
              <a:t>埃特金加速技巧</a:t>
            </a:r>
            <a:r>
              <a:rPr lang="zh-CN" altLang="en-US"/>
              <a:t>与不动点迭代相结合</a:t>
            </a:r>
            <a:r>
              <a:rPr lang="en-US" altLang="zh-CN"/>
              <a:t>,</a:t>
            </a:r>
            <a:r>
              <a:rPr lang="zh-CN" altLang="en-US"/>
              <a:t>可得到如下迭代法</a:t>
            </a:r>
            <a:r>
              <a:rPr lang="en-US" altLang="zh-CN"/>
              <a:t>:</a:t>
            </a:r>
          </a:p>
          <a:p>
            <a:pPr eaLnBrk="1" hangingPunct="1">
              <a:lnSpc>
                <a:spcPct val="150000"/>
              </a:lnSpc>
            </a:pPr>
            <a:endParaRPr lang="en-US" altLang="zh-CN"/>
          </a:p>
          <a:p>
            <a:pPr eaLnBrk="1" hangingPunct="1">
              <a:lnSpc>
                <a:spcPct val="150000"/>
              </a:lnSpc>
            </a:pPr>
            <a:endParaRPr lang="en-US" altLang="zh-CN"/>
          </a:p>
          <a:p>
            <a:pPr eaLnBrk="1" hangingPunct="1">
              <a:lnSpc>
                <a:spcPct val="150000"/>
              </a:lnSpc>
            </a:pPr>
            <a:endParaRPr lang="en-US" altLang="zh-CN"/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/>
              <a:t>	称为</a:t>
            </a:r>
            <a:r>
              <a:rPr lang="zh-CN" altLang="en-US" b="1">
                <a:solidFill>
                  <a:srgbClr val="FF0000"/>
                </a:solidFill>
              </a:rPr>
              <a:t>斯蒂芬森迭代法</a:t>
            </a:r>
            <a:endParaRPr lang="en-US" altLang="zh-CN"/>
          </a:p>
        </p:txBody>
      </p:sp>
      <p:graphicFrame>
        <p:nvGraphicFramePr>
          <p:cNvPr id="12292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001713" y="3238500"/>
          <a:ext cx="6810375" cy="220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40000" imgH="977900" progId="Equation.DSMT4">
                  <p:embed/>
                </p:oleObj>
              </mc:Choice>
              <mc:Fallback>
                <p:oleObj name="Equation" r:id="rId2" imgW="2540000" imgH="977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3238500"/>
                        <a:ext cx="6810375" cy="220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9"/>
          <p:cNvSpPr txBox="1">
            <a:spLocks noChangeArrowheads="1"/>
          </p:cNvSpPr>
          <p:nvPr/>
        </p:nvSpPr>
        <p:spPr bwMode="auto">
          <a:xfrm>
            <a:off x="7164388" y="3860800"/>
            <a:ext cx="1258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</a:rPr>
              <a:t>（</a:t>
            </a:r>
            <a:r>
              <a:rPr lang="en-US" altLang="zh-CN" sz="2400">
                <a:solidFill>
                  <a:schemeClr val="tx1"/>
                </a:solidFill>
              </a:rPr>
              <a:t>3.3</a:t>
            </a:r>
            <a:r>
              <a:rPr lang="zh-CN" altLang="en-US" sz="240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229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579AE1B-751E-4A8D-9CC7-F10D6EED5F92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38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4723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400" b="1"/>
              <a:t>斯蒂芬森迭代法相当于构造了一个新的迭代函数：</a:t>
            </a:r>
          </a:p>
        </p:txBody>
      </p:sp>
      <p:pic>
        <p:nvPicPr>
          <p:cNvPr id="13315" name="Picture 4" descr="斯蒂芬森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628775"/>
            <a:ext cx="82804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1403350" y="5373688"/>
            <a:ext cx="5616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/>
              <a:t>对</a:t>
            </a:r>
            <a:r>
              <a:rPr kumimoji="1" lang="en-US" altLang="zh-CN" sz="2400" i="1"/>
              <a:t>x=</a:t>
            </a:r>
            <a:r>
              <a:rPr kumimoji="1" lang="en-US" altLang="zh-CN" sz="2400" i="1">
                <a:sym typeface="Symbol" pitchFamily="18" charset="2"/>
              </a:rPr>
              <a:t>(x)</a:t>
            </a:r>
            <a:r>
              <a:rPr kumimoji="1" lang="zh-CN" altLang="en-US" sz="2400">
                <a:sym typeface="Symbol" pitchFamily="18" charset="2"/>
              </a:rPr>
              <a:t>进行了加速，收敛阶数增加了</a:t>
            </a:r>
          </a:p>
        </p:txBody>
      </p:sp>
      <p:sp>
        <p:nvSpPr>
          <p:cNvPr id="1331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407EF31-C88E-49C7-A7B0-5686D753CACB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39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05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方程的分类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/>
              <a:t>代数方程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600"/>
              <a:t>有理方程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100"/>
              <a:t>整式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100"/>
              <a:t>分式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600"/>
              <a:t>无理方程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100"/>
              <a:t>根式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/>
              <a:t>超越方程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100"/>
              <a:t>指数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100"/>
              <a:t>对数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100"/>
              <a:t>三角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100"/>
              <a:t>反三角</a:t>
            </a:r>
          </a:p>
        </p:txBody>
      </p:sp>
      <p:graphicFrame>
        <p:nvGraphicFramePr>
          <p:cNvPr id="9626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843213" y="2276475"/>
          <a:ext cx="554513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070100" imgH="241300" progId="Equation.3">
                  <p:embed/>
                </p:oleObj>
              </mc:Choice>
              <mc:Fallback>
                <p:oleObj name="公式" r:id="rId2" imgW="20701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276475"/>
                        <a:ext cx="5545137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2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771775" y="2565400"/>
          <a:ext cx="44640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019300" imgH="393700" progId="Equation.3">
                  <p:embed/>
                </p:oleObj>
              </mc:Choice>
              <mc:Fallback>
                <p:oleObj name="公式" r:id="rId4" imgW="20193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565400"/>
                        <a:ext cx="446405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4" name="Object 8"/>
          <p:cNvGraphicFramePr>
            <a:graphicFrameLocks noChangeAspect="1"/>
          </p:cNvGraphicFramePr>
          <p:nvPr/>
        </p:nvGraphicFramePr>
        <p:xfrm>
          <a:off x="2627313" y="3500438"/>
          <a:ext cx="36734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460500" imgH="228600" progId="Equation.3">
                  <p:embed/>
                </p:oleObj>
              </mc:Choice>
              <mc:Fallback>
                <p:oleObj name="公式" r:id="rId6" imgW="14605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500438"/>
                        <a:ext cx="367347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5" name="Object 9"/>
          <p:cNvGraphicFramePr>
            <a:graphicFrameLocks noChangeAspect="1"/>
          </p:cNvGraphicFramePr>
          <p:nvPr/>
        </p:nvGraphicFramePr>
        <p:xfrm>
          <a:off x="2484438" y="4076700"/>
          <a:ext cx="360045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384300" imgH="304800" progId="Equation.3">
                  <p:embed/>
                </p:oleObj>
              </mc:Choice>
              <mc:Fallback>
                <p:oleObj name="公式" r:id="rId8" imgW="1384300" imgH="304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076700"/>
                        <a:ext cx="360045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6" name="Object 10"/>
          <p:cNvGraphicFramePr>
            <a:graphicFrameLocks noChangeAspect="1"/>
          </p:cNvGraphicFramePr>
          <p:nvPr/>
        </p:nvGraphicFramePr>
        <p:xfrm>
          <a:off x="2484438" y="4652963"/>
          <a:ext cx="367188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371600" imgH="215900" progId="Equation.3">
                  <p:embed/>
                </p:oleObj>
              </mc:Choice>
              <mc:Fallback>
                <p:oleObj name="公式" r:id="rId10" imgW="1371600" imgH="215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652963"/>
                        <a:ext cx="3671887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7" name="Object 11"/>
          <p:cNvGraphicFramePr>
            <a:graphicFrameLocks noChangeAspect="1"/>
          </p:cNvGraphicFramePr>
          <p:nvPr/>
        </p:nvGraphicFramePr>
        <p:xfrm>
          <a:off x="2555875" y="4967288"/>
          <a:ext cx="36004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333500" imgH="203200" progId="Equation.3">
                  <p:embed/>
                </p:oleObj>
              </mc:Choice>
              <mc:Fallback>
                <p:oleObj name="公式" r:id="rId12" imgW="1333500" imgH="203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967288"/>
                        <a:ext cx="360045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8" name="Object 12"/>
          <p:cNvGraphicFramePr>
            <a:graphicFrameLocks noChangeAspect="1"/>
          </p:cNvGraphicFramePr>
          <p:nvPr/>
        </p:nvGraphicFramePr>
        <p:xfrm>
          <a:off x="2700338" y="5300663"/>
          <a:ext cx="2735262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396394" imgH="393529" progId="Equation.3">
                  <p:embed/>
                </p:oleObj>
              </mc:Choice>
              <mc:Fallback>
                <p:oleObj name="公式" r:id="rId14" imgW="1396394" imgH="39352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300663"/>
                        <a:ext cx="2735262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4F03F65-0E35-4A21-BB1C-CA8E422CBC24}" type="slidenum">
              <a:rPr lang="en-US" altLang="zh-CN" smtClean="0"/>
              <a:pPr eaLnBrk="1" hangingPunct="1"/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62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16025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3400"/>
              <a:t>例</a:t>
            </a:r>
            <a:r>
              <a:rPr lang="en-US" altLang="zh-CN" sz="3400"/>
              <a:t>3	</a:t>
            </a:r>
            <a:r>
              <a:rPr lang="zh-CN" altLang="en-US" sz="3400"/>
              <a:t>求方程</a:t>
            </a:r>
            <a:r>
              <a:rPr lang="en-US" altLang="zh-CN" sz="3400" b="1" i="1">
                <a:latin typeface="Times New Roman" pitchFamily="18" charset="0"/>
              </a:rPr>
              <a:t>f(x)=x</a:t>
            </a:r>
            <a:r>
              <a:rPr lang="en-US" altLang="zh-CN" sz="3400" b="1" i="1" baseline="30000">
                <a:latin typeface="Times New Roman" pitchFamily="18" charset="0"/>
              </a:rPr>
              <a:t>3</a:t>
            </a:r>
            <a:r>
              <a:rPr lang="en-US" altLang="zh-CN" sz="3400" b="1" i="1">
                <a:latin typeface="Times New Roman" pitchFamily="18" charset="0"/>
              </a:rPr>
              <a:t>-x-1=0</a:t>
            </a:r>
            <a:r>
              <a:rPr lang="zh-CN" altLang="en-US" sz="3400"/>
              <a:t>在</a:t>
            </a:r>
            <a:r>
              <a:rPr lang="en-US" altLang="zh-CN" sz="3400" b="1" i="1">
                <a:latin typeface="Times New Roman" pitchFamily="18" charset="0"/>
              </a:rPr>
              <a:t>x</a:t>
            </a:r>
            <a:r>
              <a:rPr lang="en-US" altLang="zh-CN" sz="3400" b="1" i="1" baseline="-25000">
                <a:latin typeface="Times New Roman" pitchFamily="18" charset="0"/>
              </a:rPr>
              <a:t>0</a:t>
            </a:r>
            <a:r>
              <a:rPr lang="en-US" altLang="zh-CN" sz="3400" b="1" i="1">
                <a:latin typeface="Times New Roman" pitchFamily="18" charset="0"/>
              </a:rPr>
              <a:t>=1.5</a:t>
            </a:r>
            <a:r>
              <a:rPr lang="zh-CN" altLang="en-US" sz="3400"/>
              <a:t>附近的根</a:t>
            </a:r>
            <a:r>
              <a:rPr lang="en-US" altLang="zh-CN" sz="3400" b="1" i="1">
                <a:latin typeface="Times New Roman" pitchFamily="18" charset="0"/>
              </a:rPr>
              <a:t>x*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7450" y="2498725"/>
            <a:ext cx="4038600" cy="2801938"/>
          </a:xfrm>
        </p:spPr>
        <p:txBody>
          <a:bodyPr/>
          <a:lstStyle/>
          <a:p>
            <a:pPr eaLnBrk="1" hangingPunct="1"/>
            <a:r>
              <a:rPr lang="zh-CN" altLang="en-US" sz="2800"/>
              <a:t>不同的</a:t>
            </a:r>
            <a:r>
              <a:rPr kumimoji="1" lang="en-US" altLang="zh-CN" sz="2800" b="1" i="1">
                <a:latin typeface="Times New Roman" pitchFamily="18" charset="0"/>
                <a:sym typeface="Symbol" pitchFamily="18" charset="2"/>
              </a:rPr>
              <a:t>(x)</a:t>
            </a:r>
            <a:r>
              <a:rPr kumimoji="1" lang="zh-CN" altLang="en-US" sz="2800">
                <a:latin typeface="Times New Roman" pitchFamily="18" charset="0"/>
                <a:sym typeface="Symbol" pitchFamily="18" charset="2"/>
              </a:rPr>
              <a:t>得到不同的结果</a:t>
            </a:r>
            <a:endParaRPr kumimoji="1" lang="zh-CN" altLang="en-US" sz="2800" b="1" i="1">
              <a:latin typeface="Times New Roman" pitchFamily="18" charset="0"/>
              <a:sym typeface="Symbol" pitchFamily="18" charset="2"/>
            </a:endParaRPr>
          </a:p>
          <a:p>
            <a:pPr lvl="1" eaLnBrk="1" hangingPunct="1"/>
            <a:endParaRPr kumimoji="1" lang="en-US" altLang="zh-CN" sz="2300" b="1" i="1">
              <a:latin typeface="Times New Roman" pitchFamily="18" charset="0"/>
              <a:sym typeface="Symbol" pitchFamily="18" charset="2"/>
            </a:endParaRPr>
          </a:p>
          <a:p>
            <a:pPr lvl="1" eaLnBrk="1" hangingPunct="1"/>
            <a:r>
              <a:rPr kumimoji="1" lang="en-US" altLang="zh-CN" sz="2300" b="1" i="1">
                <a:latin typeface="Times New Roman" pitchFamily="18" charset="0"/>
                <a:sym typeface="Symbol" pitchFamily="18" charset="2"/>
              </a:rPr>
              <a:t>(x)=(x+1)</a:t>
            </a:r>
            <a:r>
              <a:rPr kumimoji="1" lang="en-US" altLang="zh-CN" sz="2300" b="1" i="1" baseline="30000">
                <a:latin typeface="Times New Roman" pitchFamily="18" charset="0"/>
                <a:sym typeface="Symbol" pitchFamily="18" charset="2"/>
              </a:rPr>
              <a:t>1/3</a:t>
            </a:r>
          </a:p>
          <a:p>
            <a:pPr lvl="1" eaLnBrk="1" hangingPunct="1"/>
            <a:endParaRPr kumimoji="1" lang="zh-CN" altLang="en-US" sz="2300" b="1" i="1" baseline="30000">
              <a:latin typeface="Times New Roman" pitchFamily="18" charset="0"/>
              <a:sym typeface="Symbol" pitchFamily="18" charset="2"/>
            </a:endParaRPr>
          </a:p>
          <a:p>
            <a:pPr lvl="1" eaLnBrk="1" hangingPunct="1"/>
            <a:r>
              <a:rPr kumimoji="1" lang="en-US" altLang="zh-CN" sz="2300" b="1" i="1">
                <a:latin typeface="Times New Roman" pitchFamily="18" charset="0"/>
                <a:sym typeface="Symbol" pitchFamily="18" charset="2"/>
              </a:rPr>
              <a:t>(x)=x</a:t>
            </a:r>
            <a:r>
              <a:rPr kumimoji="1" lang="en-US" altLang="zh-CN" sz="2300" b="1" i="1" baseline="30000">
                <a:latin typeface="Times New Roman" pitchFamily="18" charset="0"/>
                <a:sym typeface="Symbol" pitchFamily="18" charset="2"/>
              </a:rPr>
              <a:t>3</a:t>
            </a:r>
            <a:r>
              <a:rPr kumimoji="1" lang="en-US" altLang="zh-CN" sz="2300" b="1" i="1">
                <a:latin typeface="Times New Roman" pitchFamily="18" charset="0"/>
                <a:sym typeface="Symbol" pitchFamily="18" charset="2"/>
              </a:rPr>
              <a:t>-1</a:t>
            </a:r>
            <a:endParaRPr kumimoji="1" lang="zh-CN" altLang="en-US" sz="2300" b="1" i="1" baseline="30000">
              <a:latin typeface="Times New Roman" pitchFamily="18" charset="0"/>
              <a:sym typeface="Symbol" pitchFamily="18" charset="2"/>
            </a:endParaRPr>
          </a:p>
          <a:p>
            <a:pPr lvl="1" eaLnBrk="1" hangingPunct="1"/>
            <a:endParaRPr kumimoji="1" lang="zh-CN" altLang="en-US" sz="2300" b="1" i="1" baseline="300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195513" y="5883275"/>
            <a:ext cx="1584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800">
                <a:solidFill>
                  <a:srgbClr val="CCCC00"/>
                </a:solidFill>
                <a:cs typeface="Times New Roman" pitchFamily="18" charset="0"/>
              </a:rPr>
              <a:t>bdd1.m</a:t>
            </a:r>
            <a:endParaRPr lang="en-US" altLang="zh-CN" sz="2800">
              <a:solidFill>
                <a:srgbClr val="CCCC00"/>
              </a:solidFill>
            </a:endParaRPr>
          </a:p>
        </p:txBody>
      </p:sp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3924300" y="3865563"/>
            <a:ext cx="1871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/>
              <a:t>收敛</a:t>
            </a:r>
          </a:p>
        </p:txBody>
      </p:sp>
      <p:sp>
        <p:nvSpPr>
          <p:cNvPr id="73737" name="Text Box 9"/>
          <p:cNvSpPr txBox="1">
            <a:spLocks noChangeArrowheads="1"/>
          </p:cNvSpPr>
          <p:nvPr/>
        </p:nvSpPr>
        <p:spPr bwMode="auto">
          <a:xfrm>
            <a:off x="3924300" y="4586288"/>
            <a:ext cx="1871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/>
              <a:t>不收敛</a:t>
            </a:r>
          </a:p>
        </p:txBody>
      </p:sp>
      <p:sp>
        <p:nvSpPr>
          <p:cNvPr id="14343" name="Text Box 10"/>
          <p:cNvSpPr txBox="1">
            <a:spLocks noChangeArrowheads="1"/>
          </p:cNvSpPr>
          <p:nvPr/>
        </p:nvSpPr>
        <p:spPr bwMode="auto">
          <a:xfrm>
            <a:off x="468313" y="404813"/>
            <a:ext cx="2663825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300"/>
              <a:t>回忆</a:t>
            </a:r>
            <a:r>
              <a:rPr lang="en-US" altLang="zh-CN" sz="3300"/>
              <a:t>……</a:t>
            </a:r>
          </a:p>
        </p:txBody>
      </p:sp>
      <p:sp>
        <p:nvSpPr>
          <p:cNvPr id="1434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2080E24-A757-476B-A135-1987A5B50A06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40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25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6" grpId="0"/>
      <p:bldP spid="7373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5 </a:t>
            </a:r>
            <a:r>
              <a:rPr lang="zh-CN" altLang="en-US"/>
              <a:t>用斯蒂芬森迭代法解例</a:t>
            </a:r>
            <a:r>
              <a:rPr lang="en-US" altLang="zh-CN"/>
              <a:t>3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zh-CN" altLang="en-US">
                <a:latin typeface="Times New Roman" pitchFamily="18" charset="0"/>
                <a:sym typeface="Symbol" pitchFamily="18" charset="2"/>
              </a:rPr>
              <a:t>选择</a:t>
            </a:r>
            <a:r>
              <a:rPr kumimoji="1" lang="zh-CN" altLang="en-US" b="1" i="1">
                <a:latin typeface="Times New Roman" pitchFamily="18" charset="0"/>
                <a:sym typeface="Symbol" pitchFamily="18" charset="2"/>
              </a:rPr>
              <a:t></a:t>
            </a:r>
            <a:r>
              <a:rPr kumimoji="1" lang="en-US" altLang="zh-CN" b="1" i="1">
                <a:latin typeface="Times New Roman" pitchFamily="18" charset="0"/>
                <a:sym typeface="Symbol" pitchFamily="18" charset="2"/>
              </a:rPr>
              <a:t>(x)=x</a:t>
            </a:r>
            <a:r>
              <a:rPr kumimoji="1" lang="en-US" altLang="zh-CN" b="1" i="1" baseline="30000">
                <a:latin typeface="Times New Roman" pitchFamily="18" charset="0"/>
                <a:sym typeface="Symbol" pitchFamily="18" charset="2"/>
              </a:rPr>
              <a:t>3</a:t>
            </a:r>
            <a:r>
              <a:rPr kumimoji="1" lang="en-US" altLang="zh-CN" b="1" i="1">
                <a:latin typeface="Times New Roman" pitchFamily="18" charset="0"/>
                <a:sym typeface="Symbol" pitchFamily="18" charset="2"/>
              </a:rPr>
              <a:t>-1</a:t>
            </a:r>
          </a:p>
          <a:p>
            <a:pPr eaLnBrk="1" hangingPunct="1"/>
            <a:endParaRPr kumimoji="1" lang="en-US" altLang="zh-CN" b="1" i="1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altLang="zh-CN" sz="2800" b="1">
                <a:solidFill>
                  <a:srgbClr val="CCCC00"/>
                </a:solidFill>
                <a:cs typeface="Times New Roman" pitchFamily="18" charset="0"/>
                <a:sym typeface="Symbol" pitchFamily="18" charset="2"/>
              </a:rPr>
              <a:t>stfs.m</a:t>
            </a:r>
          </a:p>
          <a:p>
            <a:pPr eaLnBrk="1" hangingPunct="1"/>
            <a:endParaRPr lang="en-US" altLang="zh-CN" sz="2800" b="1">
              <a:solidFill>
                <a:srgbClr val="CCCC00"/>
              </a:solidFill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zh-CN" altLang="en-US" sz="2800" b="1">
                <a:cs typeface="Times New Roman" pitchFamily="18" charset="0"/>
                <a:sym typeface="Symbol" pitchFamily="18" charset="2"/>
              </a:rPr>
              <a:t>现在收敛了</a:t>
            </a:r>
            <a:r>
              <a:rPr lang="zh-CN" altLang="en-US" sz="2800" b="1">
                <a:cs typeface="Times New Roman" pitchFamily="18" charset="0"/>
                <a:sym typeface="Wingdings" pitchFamily="2" charset="2"/>
              </a:rPr>
              <a:t></a:t>
            </a:r>
            <a:endParaRPr lang="zh-CN" altLang="en-US" sz="2800" b="1">
              <a:cs typeface="Times New Roman" pitchFamily="18" charset="0"/>
              <a:sym typeface="Symbol" pitchFamily="18" charset="2"/>
            </a:endParaRPr>
          </a:p>
          <a:p>
            <a:pPr eaLnBrk="1" hangingPunct="1"/>
            <a:endParaRPr kumimoji="1" lang="en-US" altLang="zh-CN" b="1" i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536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DEC7DF7-67ED-4CAC-AD97-F63B4F243CC5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41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241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习题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844824"/>
                <a:ext cx="8229600" cy="4286101"/>
              </a:xfrm>
            </p:spPr>
            <p:txBody>
              <a:bodyPr/>
              <a:lstStyle/>
              <a:p>
                <a:pPr eaLnBrk="1" hangingPunct="1"/>
                <a:r>
                  <a:rPr lang="en-US" altLang="zh-CN" sz="2400" dirty="0"/>
                  <a:t>P238</a:t>
                </a:r>
              </a:p>
              <a:p>
                <a:pPr lvl="1" eaLnBrk="1" hangingPunct="1"/>
                <a:r>
                  <a:rPr lang="en-US" altLang="zh-CN" sz="2000" dirty="0"/>
                  <a:t>1.</a:t>
                </a:r>
                <a:r>
                  <a:rPr lang="zh-CN" altLang="en-US" sz="2000" dirty="0"/>
                  <a:t>用二分法求方程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r>
                  <a:rPr lang="zh-CN" altLang="en-US" sz="2000" dirty="0"/>
                  <a:t>的正根，要求误差小于</a:t>
                </a:r>
                <a:r>
                  <a:rPr lang="en-US" altLang="zh-CN" sz="2000" dirty="0"/>
                  <a:t>0.05.</a:t>
                </a:r>
              </a:p>
              <a:p>
                <a:pPr lvl="1" eaLnBrk="1" hangingPunct="1"/>
                <a:r>
                  <a:rPr lang="en-US" altLang="zh-CN" sz="2000" dirty="0"/>
                  <a:t>2.</a:t>
                </a:r>
                <a:r>
                  <a:rPr lang="zh-CN" altLang="en-US" sz="2000" dirty="0"/>
                  <a:t>为求方程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r>
                  <a:rPr lang="zh-CN" altLang="en-US" sz="2000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=1.5</m:t>
                    </m:r>
                  </m:oMath>
                </a14:m>
                <a:r>
                  <a:rPr lang="zh-CN" altLang="en-US" sz="2000" dirty="0"/>
                  <a:t>附近的一个根，设将方程改写成下列等价形式，并建立相应的迭代公式：</a:t>
                </a:r>
                <a:endParaRPr lang="en-US" altLang="zh-CN" sz="2000" dirty="0"/>
              </a:p>
              <a:p>
                <a:pPr lvl="2" eaLnBrk="1" hangingPunct="1"/>
                <a:r>
                  <a:rPr lang="en-US" altLang="zh-CN" sz="1800" dirty="0"/>
                  <a:t>(1)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=1+1/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1800" dirty="0"/>
                  <a:t>，迭代公式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=1+1/</m:t>
                    </m:r>
                    <m:sSubSup>
                      <m:sSub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1800" dirty="0"/>
                  <a:t>；</a:t>
                </a:r>
                <a:endParaRPr lang="en-US" altLang="zh-CN" sz="1800" dirty="0"/>
              </a:p>
              <a:p>
                <a:pPr lvl="2" eaLnBrk="1" hangingPunct="1"/>
                <a:r>
                  <a:rPr lang="en-US" altLang="zh-CN" sz="1800" dirty="0"/>
                  <a:t>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=1+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1800" dirty="0"/>
                  <a:t>，迭代公式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sz="180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bSup>
                          <m:sSub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r>
                  <a:rPr lang="zh-CN" altLang="en-US" sz="1800" dirty="0"/>
                  <a:t>；</a:t>
                </a:r>
                <a:endParaRPr lang="en-US" altLang="zh-CN" sz="1800" dirty="0"/>
              </a:p>
              <a:p>
                <a:pPr lvl="2" eaLnBrk="1" hangingPunct="1"/>
                <a:r>
                  <a:rPr lang="en-US" altLang="zh-CN" sz="1800" dirty="0"/>
                  <a:t>(3)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zh-CN" altLang="en-US" sz="1800" dirty="0"/>
                  <a:t>，迭代公式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r>
                  <a:rPr lang="zh-CN" altLang="en-US" sz="1800" dirty="0"/>
                  <a:t>；</a:t>
                </a:r>
                <a:endParaRPr lang="en-US" altLang="zh-CN" sz="1800" dirty="0"/>
              </a:p>
              <a:p>
                <a:pPr marL="719138" lvl="2" indent="0" eaLnBrk="1" hangingPunct="1">
                  <a:buNone/>
                </a:pPr>
                <a:r>
                  <a:rPr lang="zh-CN" altLang="en-US" sz="2000" dirty="0"/>
                  <a:t>试分析每种迭代公式的收敛性。</a:t>
                </a:r>
                <a:endParaRPr lang="en-US" altLang="zh-CN" sz="2000" dirty="0"/>
              </a:p>
              <a:p>
                <a:pPr lvl="1" eaLnBrk="1" hangingPunct="1"/>
                <a:r>
                  <a:rPr lang="en-US" altLang="zh-CN" sz="2000" dirty="0"/>
                  <a:t>4.</a:t>
                </a:r>
                <a:r>
                  <a:rPr lang="zh-CN" altLang="en-US" sz="2000" dirty="0"/>
                  <a:t>给定函数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，设对一切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存在且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sz="2000" dirty="0"/>
                  <a:t>，证明对于范围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&lt;2/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sz="2000" dirty="0"/>
                  <a:t>内的任意定数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2000" dirty="0"/>
                  <a:t>，迭代过程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均收敛于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dirty="0"/>
                  <a:t>的根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000" dirty="0"/>
                  <a:t>.</a:t>
                </a:r>
              </a:p>
              <a:p>
                <a:pPr lvl="1" eaLnBrk="1" hangingPunct="1"/>
                <a:r>
                  <a:rPr lang="en-US" altLang="zh-CN" sz="2000" dirty="0"/>
                  <a:t>5.</a:t>
                </a:r>
                <a:r>
                  <a:rPr lang="zh-CN" altLang="en-US" sz="2000" dirty="0"/>
                  <a:t>用史蒂芬森迭代计算第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题中（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）的近似根，精确到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844824"/>
                <a:ext cx="8229600" cy="4286101"/>
              </a:xfrm>
              <a:blipFill>
                <a:blip r:embed="rId2"/>
                <a:stretch>
                  <a:fillRect l="-963" t="-996" b="-103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06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E8472B0-750E-4C9F-AE8E-08CEB60C0DD5}" type="slidenum">
              <a:rPr lang="en-US" altLang="zh-CN" smtClean="0"/>
              <a:pPr eaLnBrk="1" hangingPunct="1"/>
              <a:t>42</a:t>
            </a:fld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求解的几何意义：</a:t>
            </a:r>
            <a:r>
              <a:rPr lang="zh-CN" altLang="en-US" b="1">
                <a:solidFill>
                  <a:schemeClr val="folHlink"/>
                </a:solidFill>
              </a:rPr>
              <a:t>求曲线跟</a:t>
            </a:r>
            <a:r>
              <a:rPr lang="en-US" altLang="zh-CN" b="1" i="1">
                <a:solidFill>
                  <a:schemeClr val="folHlink"/>
                </a:solidFill>
                <a:latin typeface="Times New Roman" pitchFamily="18" charset="0"/>
              </a:rPr>
              <a:t>x</a:t>
            </a:r>
            <a:r>
              <a:rPr lang="zh-CN" altLang="en-US" b="1">
                <a:solidFill>
                  <a:schemeClr val="folHlink"/>
                </a:solidFill>
              </a:rPr>
              <a:t>轴的交点</a:t>
            </a:r>
          </a:p>
        </p:txBody>
      </p:sp>
      <p:pic>
        <p:nvPicPr>
          <p:cNvPr id="17411" name="Picture 4" descr="求解几何意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484313"/>
            <a:ext cx="5472112" cy="431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412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1763713" y="5876925"/>
          <a:ext cx="6096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286000" imgH="228600" progId="Equation.3">
                  <p:embed/>
                </p:oleObj>
              </mc:Choice>
              <mc:Fallback>
                <p:oleObj name="公式" r:id="rId3" imgW="22860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876925"/>
                        <a:ext cx="6096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D9B3D1-785E-400D-A559-95CB2E928861}" type="slidenum">
              <a:rPr lang="en-US" altLang="zh-CN" smtClean="0"/>
              <a:pPr eaLnBrk="1" hangingPunct="1"/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965325" y="8588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95288" y="1773238"/>
            <a:ext cx="8304212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定理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zh-CN" altLang="en-US" sz="2400">
                <a:latin typeface="Times New Roman" pitchFamily="18" charset="0"/>
              </a:rPr>
              <a:t>根的存在定理</a:t>
            </a:r>
            <a:r>
              <a:rPr kumimoji="1" lang="en-US" altLang="zh-CN" sz="2400">
                <a:latin typeface="Times New Roman" pitchFamily="18" charset="0"/>
              </a:rPr>
              <a:t>)</a:t>
            </a:r>
            <a:r>
              <a:rPr kumimoji="1" lang="zh-CN" altLang="en-US" sz="2400">
                <a:latin typeface="Times New Roman" pitchFamily="18" charset="0"/>
              </a:rPr>
              <a:t>	假设函数</a:t>
            </a:r>
            <a:r>
              <a:rPr kumimoji="1" lang="en-US" altLang="zh-CN" sz="2400" b="1" i="1">
                <a:latin typeface="Times New Roman" pitchFamily="18" charset="0"/>
              </a:rPr>
              <a:t>y = f(x) </a:t>
            </a:r>
            <a:r>
              <a:rPr kumimoji="1" lang="en-US" altLang="zh-CN" sz="2400" b="1" i="1">
                <a:latin typeface="Times New Roman" pitchFamily="18" charset="0"/>
                <a:sym typeface="Symbol" pitchFamily="18" charset="2"/>
              </a:rPr>
              <a:t>C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</a:t>
            </a:r>
            <a:r>
              <a:rPr kumimoji="1" lang="en-US" altLang="zh-CN" sz="2400" b="1" i="1">
                <a:latin typeface="Times New Roman" pitchFamily="18" charset="0"/>
                <a:sym typeface="Symbol" pitchFamily="18" charset="2"/>
              </a:rPr>
              <a:t>a,b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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,</a:t>
            </a:r>
            <a:r>
              <a:rPr kumimoji="1" lang="zh-CN" altLang="en-US" sz="2400">
                <a:latin typeface="Times New Roman" pitchFamily="18" charset="0"/>
                <a:sym typeface="Symbol" pitchFamily="18" charset="2"/>
              </a:rPr>
              <a:t>且</a:t>
            </a:r>
            <a:r>
              <a:rPr kumimoji="1" lang="en-US" altLang="zh-CN" sz="2400" b="1" i="1">
                <a:latin typeface="Times New Roman" pitchFamily="18" charset="0"/>
                <a:sym typeface="Symbol" pitchFamily="18" charset="2"/>
              </a:rPr>
              <a:t>f(a)·f(b)&lt;0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, </a:t>
            </a:r>
            <a:r>
              <a:rPr kumimoji="1" lang="zh-CN" altLang="zh-CN" sz="2400">
                <a:latin typeface="Times New Roman" pitchFamily="18" charset="0"/>
                <a:sym typeface="Symbol" pitchFamily="18" charset="2"/>
              </a:rPr>
              <a:t>则至少存在一点</a:t>
            </a:r>
            <a:r>
              <a:rPr kumimoji="1" lang="en-US" altLang="zh-CN" sz="2400" b="1" i="1">
                <a:latin typeface="Times New Roman" pitchFamily="18" charset="0"/>
                <a:sym typeface="Symbol" pitchFamily="18" charset="2"/>
              </a:rPr>
              <a:t>x*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400" b="1" i="1">
                <a:latin typeface="Times New Roman" pitchFamily="18" charset="0"/>
                <a:sym typeface="Symbol" pitchFamily="18" charset="2"/>
              </a:rPr>
              <a:t>a,b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)</a:t>
            </a:r>
            <a:r>
              <a:rPr kumimoji="1" lang="zh-CN" altLang="zh-CN" sz="2400">
                <a:latin typeface="Times New Roman" pitchFamily="18" charset="0"/>
                <a:sym typeface="Symbol" pitchFamily="18" charset="2"/>
              </a:rPr>
              <a:t>使得</a:t>
            </a:r>
            <a:r>
              <a:rPr kumimoji="1" lang="en-US" altLang="zh-CN" sz="2400" b="1" i="1">
                <a:latin typeface="Times New Roman" pitchFamily="18" charset="0"/>
              </a:rPr>
              <a:t>f(x*) </a:t>
            </a:r>
            <a:r>
              <a:rPr kumimoji="1" lang="en-US" altLang="zh-CN" sz="2400" b="1" i="1">
                <a:latin typeface="Times New Roman" pitchFamily="18" charset="0"/>
                <a:sym typeface="Symbol" pitchFamily="18" charset="2"/>
              </a:rPr>
              <a:t>= 0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.</a:t>
            </a:r>
            <a:endParaRPr kumimoji="1" lang="en-US" altLang="zh-CN" sz="2400">
              <a:latin typeface="Times New Roman" pitchFamily="18" charset="0"/>
            </a:endParaRPr>
          </a:p>
          <a:p>
            <a:pPr eaLnBrk="1" hangingPunct="1"/>
            <a:endParaRPr kumimoji="1" lang="zh-CN" altLang="en-US" sz="240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定理</a:t>
            </a:r>
            <a:r>
              <a:rPr kumimoji="1" lang="en-US" altLang="zh-CN" sz="2400">
                <a:latin typeface="Times New Roman" pitchFamily="18" charset="0"/>
              </a:rPr>
              <a:t>	</a:t>
            </a:r>
            <a:r>
              <a:rPr kumimoji="1" lang="zh-CN" altLang="en-US" sz="2400">
                <a:latin typeface="Times New Roman" pitchFamily="18" charset="0"/>
              </a:rPr>
              <a:t>假设函数</a:t>
            </a:r>
            <a:r>
              <a:rPr kumimoji="1" lang="en-US" altLang="zh-CN" sz="2400" b="1" i="1">
                <a:latin typeface="Times New Roman" pitchFamily="18" charset="0"/>
              </a:rPr>
              <a:t>y = f(x)</a:t>
            </a:r>
            <a:r>
              <a:rPr kumimoji="1" lang="zh-CN" altLang="en-US" sz="2400">
                <a:latin typeface="Times New Roman" pitchFamily="18" charset="0"/>
                <a:sym typeface="Symbol" pitchFamily="18" charset="2"/>
              </a:rPr>
              <a:t>在</a:t>
            </a:r>
            <a:r>
              <a:rPr kumimoji="1" lang="zh-CN" altLang="en-US" sz="2400" b="1">
                <a:latin typeface="Times New Roman" pitchFamily="18" charset="0"/>
                <a:sym typeface="Symbol" pitchFamily="18" charset="2"/>
              </a:rPr>
              <a:t></a:t>
            </a:r>
            <a:r>
              <a:rPr kumimoji="1" lang="en-US" altLang="zh-CN" sz="2400" b="1" i="1">
                <a:latin typeface="Times New Roman" pitchFamily="18" charset="0"/>
                <a:sym typeface="Symbol" pitchFamily="18" charset="2"/>
              </a:rPr>
              <a:t>a,b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</a:t>
            </a:r>
            <a:r>
              <a:rPr kumimoji="1" lang="zh-CN" altLang="en-US" sz="2400">
                <a:latin typeface="Times New Roman" pitchFamily="18" charset="0"/>
                <a:sym typeface="Symbol" pitchFamily="18" charset="2"/>
              </a:rPr>
              <a:t>上单调连续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,</a:t>
            </a:r>
            <a:r>
              <a:rPr kumimoji="1" lang="zh-CN" altLang="en-US" sz="2400">
                <a:latin typeface="Times New Roman" pitchFamily="18" charset="0"/>
                <a:sym typeface="Symbol" pitchFamily="18" charset="2"/>
              </a:rPr>
              <a:t>且</a:t>
            </a:r>
            <a:r>
              <a:rPr kumimoji="1" lang="en-US" altLang="zh-CN" sz="2400" b="1" i="1">
                <a:latin typeface="Times New Roman" pitchFamily="18" charset="0"/>
                <a:sym typeface="Symbol" pitchFamily="18" charset="2"/>
              </a:rPr>
              <a:t>f(a)·f(b)&lt;0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, </a:t>
            </a:r>
            <a:r>
              <a:rPr kumimoji="1" lang="zh-CN" altLang="zh-CN" sz="2400">
                <a:latin typeface="Times New Roman" pitchFamily="18" charset="0"/>
                <a:sym typeface="Symbol" pitchFamily="18" charset="2"/>
              </a:rPr>
              <a:t>则恰好只存在一点</a:t>
            </a:r>
            <a:r>
              <a:rPr kumimoji="1" lang="en-US" altLang="zh-CN" sz="2400" b="1" i="1">
                <a:latin typeface="Times New Roman" pitchFamily="18" charset="0"/>
                <a:sym typeface="Symbol" pitchFamily="18" charset="2"/>
              </a:rPr>
              <a:t>x* 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400" b="1" i="1">
                <a:latin typeface="Times New Roman" pitchFamily="18" charset="0"/>
                <a:sym typeface="Symbol" pitchFamily="18" charset="2"/>
              </a:rPr>
              <a:t>a,b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)</a:t>
            </a:r>
            <a:r>
              <a:rPr kumimoji="1" lang="zh-CN" altLang="zh-CN" sz="2400">
                <a:latin typeface="Times New Roman" pitchFamily="18" charset="0"/>
                <a:sym typeface="Symbol" pitchFamily="18" charset="2"/>
              </a:rPr>
              <a:t>使得</a:t>
            </a:r>
            <a:r>
              <a:rPr kumimoji="1" lang="en-US" altLang="zh-CN" sz="2400" b="1" i="1">
                <a:latin typeface="Times New Roman" pitchFamily="18" charset="0"/>
              </a:rPr>
              <a:t>f(x*)</a:t>
            </a:r>
            <a:r>
              <a:rPr kumimoji="1" lang="en-US" altLang="zh-CN" sz="2400" b="1" i="1">
                <a:latin typeface="Times New Roman" pitchFamily="18" charset="0"/>
                <a:sym typeface="Symbol" pitchFamily="18" charset="2"/>
              </a:rPr>
              <a:t> = 0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.</a:t>
            </a:r>
            <a:endParaRPr kumimoji="1" lang="en-US" altLang="zh-CN" sz="2400">
              <a:latin typeface="Times New Roman" pitchFamily="18" charset="0"/>
            </a:endParaRPr>
          </a:p>
          <a:p>
            <a:pPr eaLnBrk="1" hangingPunct="1"/>
            <a:endParaRPr kumimoji="1" lang="en-US" altLang="zh-CN" sz="240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定理</a:t>
            </a:r>
            <a:r>
              <a:rPr kumimoji="1" lang="en-US" altLang="zh-CN" sz="2400">
                <a:latin typeface="Times New Roman" pitchFamily="18" charset="0"/>
              </a:rPr>
              <a:t>	</a:t>
            </a:r>
            <a:r>
              <a:rPr kumimoji="1" lang="zh-CN" altLang="en-US" sz="2400">
                <a:latin typeface="Times New Roman" pitchFamily="18" charset="0"/>
              </a:rPr>
              <a:t>假设函数</a:t>
            </a:r>
            <a:r>
              <a:rPr kumimoji="1" lang="en-US" altLang="zh-CN" sz="2400" b="1" i="1">
                <a:latin typeface="Times New Roman" pitchFamily="18" charset="0"/>
              </a:rPr>
              <a:t>y = f(x)</a:t>
            </a:r>
            <a:r>
              <a:rPr kumimoji="1" lang="zh-CN" altLang="en-US" sz="2400">
                <a:latin typeface="Times New Roman" pitchFamily="18" charset="0"/>
                <a:sym typeface="Symbol" pitchFamily="18" charset="2"/>
              </a:rPr>
              <a:t>在</a:t>
            </a:r>
            <a:r>
              <a:rPr kumimoji="1" lang="en-US" altLang="zh-CN" sz="2400" b="1" i="1">
                <a:latin typeface="Times New Roman" pitchFamily="18" charset="0"/>
              </a:rPr>
              <a:t>x </a:t>
            </a:r>
            <a:r>
              <a:rPr kumimoji="1" lang="en-US" altLang="zh-CN" sz="2400" b="1" i="1">
                <a:latin typeface="Times New Roman" pitchFamily="18" charset="0"/>
                <a:sym typeface="Symbol" pitchFamily="18" charset="2"/>
              </a:rPr>
              <a:t>= </a:t>
            </a:r>
            <a:r>
              <a:rPr kumimoji="1" lang="en-US" altLang="zh-CN" sz="2400" b="1" i="1">
                <a:latin typeface="Times New Roman" pitchFamily="18" charset="0"/>
              </a:rPr>
              <a:t>x</a:t>
            </a:r>
            <a:r>
              <a:rPr kumimoji="1" lang="en-US" altLang="zh-CN" sz="2400" b="1" i="1">
                <a:latin typeface="Times New Roman" pitchFamily="18" charset="0"/>
                <a:sym typeface="Symbol" pitchFamily="18" charset="2"/>
              </a:rPr>
              <a:t>*</a:t>
            </a:r>
            <a:r>
              <a:rPr kumimoji="1" lang="zh-CN" altLang="en-US" sz="2400">
                <a:latin typeface="Times New Roman" pitchFamily="18" charset="0"/>
                <a:sym typeface="Symbol" pitchFamily="18" charset="2"/>
              </a:rPr>
              <a:t>的某一邻域内充分可微，则</a:t>
            </a:r>
            <a:r>
              <a:rPr kumimoji="1" lang="en-US" altLang="zh-CN" sz="2400" b="1" i="1">
                <a:latin typeface="Times New Roman" pitchFamily="18" charset="0"/>
              </a:rPr>
              <a:t>x*</a:t>
            </a:r>
            <a:r>
              <a:rPr kumimoji="1" lang="zh-CN" altLang="en-US" sz="2400">
                <a:latin typeface="Times New Roman" pitchFamily="18" charset="0"/>
                <a:sym typeface="Symbol" pitchFamily="18" charset="2"/>
              </a:rPr>
              <a:t>是方程</a:t>
            </a:r>
            <a:r>
              <a:rPr kumimoji="1" lang="en-US" altLang="zh-CN" sz="2400" b="1" i="1">
                <a:latin typeface="Times New Roman" pitchFamily="18" charset="0"/>
              </a:rPr>
              <a:t>f(x)</a:t>
            </a:r>
            <a:r>
              <a:rPr kumimoji="1" lang="en-US" altLang="zh-CN" sz="2400" b="1" i="1">
                <a:latin typeface="Times New Roman" pitchFamily="18" charset="0"/>
                <a:sym typeface="Symbol" pitchFamily="18" charset="2"/>
              </a:rPr>
              <a:t> = 0</a:t>
            </a:r>
            <a:r>
              <a:rPr kumimoji="1" lang="zh-CN" altLang="en-US" sz="2400">
                <a:latin typeface="Times New Roman" pitchFamily="18" charset="0"/>
                <a:sym typeface="Symbol" pitchFamily="18" charset="2"/>
              </a:rPr>
              <a:t>的</a:t>
            </a:r>
            <a:r>
              <a:rPr kumimoji="1" lang="en-US" altLang="zh-CN" sz="2400" b="1" i="1">
                <a:latin typeface="Times New Roman" pitchFamily="18" charset="0"/>
                <a:sym typeface="Symbol" pitchFamily="18" charset="2"/>
              </a:rPr>
              <a:t>m</a:t>
            </a:r>
            <a:r>
              <a:rPr kumimoji="1" lang="zh-CN" altLang="en-US" sz="2400">
                <a:latin typeface="Times New Roman" pitchFamily="18" charset="0"/>
                <a:sym typeface="Symbol" pitchFamily="18" charset="2"/>
              </a:rPr>
              <a:t>重根的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  <a:sym typeface="Symbol" pitchFamily="18" charset="2"/>
              </a:rPr>
              <a:t>充分必要条件</a:t>
            </a:r>
            <a:r>
              <a:rPr kumimoji="1" lang="zh-CN" altLang="en-US" sz="2400">
                <a:latin typeface="Times New Roman" pitchFamily="18" charset="0"/>
                <a:sym typeface="Symbol" pitchFamily="18" charset="2"/>
              </a:rPr>
              <a:t>是</a:t>
            </a:r>
            <a:r>
              <a:rPr kumimoji="1" lang="zh-CN" altLang="en-US" sz="2400">
                <a:latin typeface="Times New Roman" pitchFamily="18" charset="0"/>
              </a:rPr>
              <a:t>                        </a:t>
            </a: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14151" imgH="215619" progId="Equation.3">
                  <p:embed/>
                </p:oleObj>
              </mc:Choice>
              <mc:Fallback>
                <p:oleObj name="公式" r:id="rId3" imgW="114151" imgH="21561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151" imgH="215619" progId="Equation.3">
                  <p:embed/>
                </p:oleObj>
              </mc:Choice>
              <mc:Fallback>
                <p:oleObj name="Equation" r:id="rId5" imgW="114151" imgH="21561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827088" y="5589588"/>
          <a:ext cx="74453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000367" imgH="218970" progId="Equation.DSMT4">
                  <p:embed/>
                </p:oleObj>
              </mc:Choice>
              <mc:Fallback>
                <p:oleObj name="Equation" r:id="rId7" imgW="3000367" imgH="21897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589588"/>
                        <a:ext cx="744537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有解的条件</a:t>
            </a:r>
          </a:p>
        </p:txBody>
      </p:sp>
      <p:sp>
        <p:nvSpPr>
          <p:cNvPr id="1844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AA681BC-4125-4C11-AE32-2F19DAD4B1B0}" type="slidenum">
              <a:rPr lang="en-US" altLang="zh-CN" smtClean="0"/>
              <a:pPr eaLnBrk="1" hangingPunct="1"/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400">
                <a:cs typeface="Times New Roman" pitchFamily="18" charset="0"/>
              </a:rPr>
              <a:t>二分法（</a:t>
            </a:r>
            <a:r>
              <a:rPr lang="en-US" altLang="zh-CN" sz="3400" b="1" i="1">
                <a:latin typeface="Times New Roman" pitchFamily="18" charset="0"/>
                <a:cs typeface="Times New Roman" pitchFamily="18" charset="0"/>
              </a:rPr>
              <a:t>Algorithm for Bisection Method</a:t>
            </a:r>
            <a:r>
              <a:rPr lang="zh-CN" altLang="en-US" sz="3400">
                <a:cs typeface="Times New Roman" pitchFamily="18" charset="0"/>
              </a:rPr>
              <a:t>）</a:t>
            </a:r>
          </a:p>
        </p:txBody>
      </p:sp>
      <p:pic>
        <p:nvPicPr>
          <p:cNvPr id="19459" name="Picture 6" descr="二分法步骤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557338"/>
            <a:ext cx="8064500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97513D6-8B63-4F03-A34A-E5E5BDE601A9}" type="slidenum">
              <a:rPr lang="en-US" altLang="zh-CN" smtClean="0"/>
              <a:pPr eaLnBrk="1" hangingPunct="1"/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二分法几何意义</a:t>
            </a:r>
          </a:p>
        </p:txBody>
      </p:sp>
      <p:pic>
        <p:nvPicPr>
          <p:cNvPr id="20483" name="Picture 4" descr="图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557338"/>
            <a:ext cx="554355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07B9C35-38B0-40E7-AF09-F2531126F8B8}" type="slidenum">
              <a:rPr lang="en-US" altLang="zh-CN" smtClean="0"/>
              <a:pPr eaLnBrk="1" hangingPunct="1"/>
              <a:t>8</a:t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b="1">
                <a:solidFill>
                  <a:srgbClr val="0E9F03"/>
                </a:solidFill>
              </a:rPr>
              <a:t>实例</a:t>
            </a:r>
            <a:r>
              <a:rPr lang="zh-CN" altLang="en-US" sz="3400"/>
              <a:t>：浮球重</a:t>
            </a:r>
            <a:r>
              <a:rPr lang="en-US" altLang="zh-CN" sz="3400" b="1" i="1">
                <a:latin typeface="Times New Roman" pitchFamily="18" charset="0"/>
              </a:rPr>
              <a:t>0.41815Kg</a:t>
            </a:r>
            <a:r>
              <a:rPr lang="zh-CN" altLang="en-US" sz="3400"/>
              <a:t>，半径</a:t>
            </a:r>
            <a:r>
              <a:rPr lang="en-US" altLang="zh-CN" sz="3400" b="1" i="1">
                <a:latin typeface="Times New Roman" pitchFamily="18" charset="0"/>
              </a:rPr>
              <a:t>5.5cm</a:t>
            </a:r>
            <a:r>
              <a:rPr lang="zh-CN" altLang="en-US" sz="3400">
                <a:latin typeface="Times New Roman" pitchFamily="18" charset="0"/>
              </a:rPr>
              <a:t>，求</a:t>
            </a:r>
            <a:r>
              <a:rPr lang="zh-CN" altLang="en-US" sz="3400"/>
              <a:t>其浮在水面时没入水中的深度。</a:t>
            </a:r>
          </a:p>
        </p:txBody>
      </p:sp>
      <p:sp>
        <p:nvSpPr>
          <p:cNvPr id="21507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47050" cy="4530725"/>
          </a:xfrm>
        </p:spPr>
        <p:txBody>
          <a:bodyPr/>
          <a:lstStyle/>
          <a:p>
            <a:pPr eaLnBrk="1" hangingPunct="1"/>
            <a:r>
              <a:rPr lang="zh-CN" altLang="en-US" sz="2800"/>
              <a:t>设浮球没入水中的深度为</a:t>
            </a:r>
            <a:r>
              <a:rPr lang="en-US" altLang="zh-CN" sz="2800" b="1" i="1">
                <a:latin typeface="Times New Roman" pitchFamily="18" charset="0"/>
              </a:rPr>
              <a:t>x</a:t>
            </a:r>
          </a:p>
          <a:p>
            <a:pPr eaLnBrk="1" hangingPunct="1"/>
            <a:r>
              <a:rPr lang="zh-CN" altLang="en-US" sz="2800">
                <a:latin typeface="Times New Roman" pitchFamily="18" charset="0"/>
              </a:rPr>
              <a:t>则浮球没入水中的体积为：</a:t>
            </a:r>
            <a:br>
              <a:rPr lang="zh-CN" altLang="en-US" sz="2800">
                <a:latin typeface="Times New Roman" pitchFamily="18" charset="0"/>
              </a:rPr>
            </a:br>
            <a:r>
              <a:rPr lang="en-US" altLang="zh-CN" sz="2800" b="1" i="1">
                <a:latin typeface="Times New Roman" pitchFamily="18" charset="0"/>
              </a:rPr>
              <a:t>π*x</a:t>
            </a:r>
            <a:r>
              <a:rPr lang="en-US" altLang="zh-CN" sz="2800" b="1" i="1" baseline="30000">
                <a:latin typeface="Times New Roman" pitchFamily="18" charset="0"/>
              </a:rPr>
              <a:t>2</a:t>
            </a:r>
            <a:r>
              <a:rPr lang="en-US" altLang="zh-CN" sz="2800" b="1" i="1">
                <a:latin typeface="Times New Roman" pitchFamily="18" charset="0"/>
              </a:rPr>
              <a:t>(3*R-x)/3</a:t>
            </a:r>
            <a:r>
              <a:rPr lang="en-US" altLang="zh-CN" sz="2800"/>
              <a:t> </a:t>
            </a:r>
            <a:r>
              <a:rPr lang="zh-CN" altLang="en-US" sz="2800"/>
              <a:t>（球缺公式</a:t>
            </a:r>
            <a:r>
              <a:rPr lang="zh-CN" altLang="en-US" sz="2800">
                <a:sym typeface="Wingdings" pitchFamily="2" charset="2"/>
              </a:rPr>
              <a:t></a:t>
            </a:r>
            <a:r>
              <a:rPr lang="zh-CN" altLang="en-US" sz="2800"/>
              <a:t>）</a:t>
            </a:r>
            <a:endParaRPr lang="zh-CN" altLang="en-US" sz="2800">
              <a:latin typeface="Times New Roman" pitchFamily="18" charset="0"/>
            </a:endParaRPr>
          </a:p>
          <a:p>
            <a:pPr eaLnBrk="1" hangingPunct="1"/>
            <a:r>
              <a:rPr lang="zh-CN" altLang="en-US" sz="2800">
                <a:latin typeface="Times New Roman" pitchFamily="18" charset="0"/>
              </a:rPr>
              <a:t>被排开水的质量与球的质量相等，得</a:t>
            </a:r>
            <a:br>
              <a:rPr lang="zh-CN" altLang="en-US" sz="2800">
                <a:latin typeface="Times New Roman" pitchFamily="18" charset="0"/>
              </a:rPr>
            </a:br>
            <a:r>
              <a:rPr lang="zh-CN" altLang="en-US" sz="2800">
                <a:latin typeface="Times New Roman" pitchFamily="18" charset="0"/>
              </a:rPr>
              <a:t> </a:t>
            </a:r>
            <a:r>
              <a:rPr lang="en-US" altLang="zh-CN" sz="2800" b="1" i="1">
                <a:latin typeface="Times New Roman" pitchFamily="18" charset="0"/>
              </a:rPr>
              <a:t>(π*x</a:t>
            </a:r>
            <a:r>
              <a:rPr lang="en-US" altLang="zh-CN" sz="2800" b="1" i="1" baseline="30000">
                <a:latin typeface="Times New Roman" pitchFamily="18" charset="0"/>
              </a:rPr>
              <a:t>2</a:t>
            </a:r>
            <a:r>
              <a:rPr lang="en-US" altLang="zh-CN" sz="2800" b="1" i="1">
                <a:latin typeface="Times New Roman" pitchFamily="18" charset="0"/>
              </a:rPr>
              <a:t>(3*R-x)/3)</a:t>
            </a:r>
            <a:r>
              <a:rPr lang="en-US" altLang="zh-CN" sz="2800"/>
              <a:t> *1000=0.41815</a:t>
            </a:r>
          </a:p>
          <a:p>
            <a:pPr eaLnBrk="1" hangingPunct="1"/>
            <a:r>
              <a:rPr lang="zh-CN" altLang="en-US" sz="2800"/>
              <a:t>整理可得</a:t>
            </a:r>
          </a:p>
        </p:txBody>
      </p:sp>
      <p:pic>
        <p:nvPicPr>
          <p:cNvPr id="2150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4149725"/>
            <a:ext cx="3684588" cy="248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509" name="Object 10"/>
          <p:cNvGraphicFramePr>
            <a:graphicFrameLocks noGrp="1" noChangeAspect="1"/>
          </p:cNvGraphicFramePr>
          <p:nvPr>
            <p:ph sz="half" idx="2"/>
          </p:nvPr>
        </p:nvGraphicFramePr>
        <p:xfrm>
          <a:off x="179388" y="5229225"/>
          <a:ext cx="48958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13000" imgH="228600" progId="Equation.3">
                  <p:embed/>
                </p:oleObj>
              </mc:Choice>
              <mc:Fallback>
                <p:oleObj name="Equation" r:id="rId3" imgW="24130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5229225"/>
                        <a:ext cx="48958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9783E22-5466-455F-98EC-0B6D20F8C624}" type="slidenum">
              <a:rPr lang="en-US" altLang="zh-CN" smtClean="0"/>
              <a:pPr eaLnBrk="1" hangingPunct="1"/>
              <a:t>9</a:t>
            </a:fld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7165</TotalTime>
  <Words>1935</Words>
  <Application>Microsoft Office PowerPoint</Application>
  <PresentationFormat>全屏显示(4:3)</PresentationFormat>
  <Paragraphs>265</Paragraphs>
  <Slides>42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42</vt:i4>
      </vt:variant>
    </vt:vector>
  </HeadingPairs>
  <TitlesOfParts>
    <vt:vector size="55" baseType="lpstr">
      <vt:lpstr>Arial</vt:lpstr>
      <vt:lpstr>Calibri</vt:lpstr>
      <vt:lpstr>Cambria Math</vt:lpstr>
      <vt:lpstr>Symbol</vt:lpstr>
      <vt:lpstr>Tahoma</vt:lpstr>
      <vt:lpstr>Times New Roman</vt:lpstr>
      <vt:lpstr>Wingdings</vt:lpstr>
      <vt:lpstr>Watermark</vt:lpstr>
      <vt:lpstr>公式</vt:lpstr>
      <vt:lpstr>Equation</vt:lpstr>
      <vt:lpstr>文档</vt:lpstr>
      <vt:lpstr>Microsoft Excel Chart</vt:lpstr>
      <vt:lpstr>剪辑</vt:lpstr>
      <vt:lpstr>计算方法</vt:lpstr>
      <vt:lpstr>第7章 非线性方程（组）求根</vt:lpstr>
      <vt:lpstr>问题的提出</vt:lpstr>
      <vt:lpstr>方程的分类</vt:lpstr>
      <vt:lpstr>求解的几何意义：求曲线跟x轴的交点</vt:lpstr>
      <vt:lpstr>有解的条件</vt:lpstr>
      <vt:lpstr>二分法（Algorithm for Bisection Method）</vt:lpstr>
      <vt:lpstr>二分法几何意义</vt:lpstr>
      <vt:lpstr>实例：浮球重0.41815Kg，半径5.5cm，求其浮在水面时没入水中的深度。</vt:lpstr>
      <vt:lpstr>用二分法求解方程 </vt:lpstr>
      <vt:lpstr>首先确定有根区间</vt:lpstr>
      <vt:lpstr>第一次迭代</vt:lpstr>
      <vt:lpstr>第二次迭代</vt:lpstr>
      <vt:lpstr>第三次迭代</vt:lpstr>
      <vt:lpstr>收敛过程</vt:lpstr>
      <vt:lpstr>二分法的优点</vt:lpstr>
      <vt:lpstr>二分法的缺点</vt:lpstr>
      <vt:lpstr>迭代法</vt:lpstr>
      <vt:lpstr>简单迭代法</vt:lpstr>
      <vt:lpstr>简单迭代法的几何意义</vt:lpstr>
      <vt:lpstr>例3 求方程f(x)=x3-x-1=0在x0=1.5附近的根x*</vt:lpstr>
      <vt:lpstr>收敛的条件</vt:lpstr>
      <vt:lpstr>PowerPoint 演示文稿</vt:lpstr>
      <vt:lpstr>PowerPoint 演示文稿</vt:lpstr>
      <vt:lpstr>局部收敛性</vt:lpstr>
      <vt:lpstr>PowerPoint 演示文稿</vt:lpstr>
      <vt:lpstr>例4 用不同迭代公式求方程x2-3=0的根.</vt:lpstr>
      <vt:lpstr>四种迭代计算结果bdd2.m</vt:lpstr>
      <vt:lpstr>收敛速度评价</vt:lpstr>
      <vt:lpstr>PowerPoint 演示文稿</vt:lpstr>
      <vt:lpstr>结论</vt:lpstr>
      <vt:lpstr>加速</vt:lpstr>
      <vt:lpstr>迭代过程的加速</vt:lpstr>
      <vt:lpstr>消去L</vt:lpstr>
      <vt:lpstr>导出一个更接近的公式</vt:lpstr>
      <vt:lpstr>PowerPoint 演示文稿</vt:lpstr>
      <vt:lpstr>埃特金加速收敛方法</vt:lpstr>
      <vt:lpstr>斯蒂芬森迭代法</vt:lpstr>
      <vt:lpstr>斯蒂芬森迭代法相当于构造了一个新的迭代函数：</vt:lpstr>
      <vt:lpstr>例3 求方程f(x)=x3-x-1=0在x0=1.5附近的根x*</vt:lpstr>
      <vt:lpstr>例5 用斯蒂芬森迭代法解例3</vt:lpstr>
      <vt:lpstr>习题</vt:lpstr>
    </vt:vector>
  </TitlesOfParts>
  <Company>ww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fmzou</dc:creator>
  <cp:lastModifiedBy>颖 鞠</cp:lastModifiedBy>
  <cp:revision>766</cp:revision>
  <dcterms:created xsi:type="dcterms:W3CDTF">2003-10-30T10:30:42Z</dcterms:created>
  <dcterms:modified xsi:type="dcterms:W3CDTF">2025-05-18T14:37:41Z</dcterms:modified>
</cp:coreProperties>
</file>