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45"/>
  </p:notesMasterIdLst>
  <p:sldIdLst>
    <p:sldId id="292" r:id="rId2"/>
    <p:sldId id="301" r:id="rId3"/>
    <p:sldId id="327" r:id="rId4"/>
    <p:sldId id="310" r:id="rId5"/>
    <p:sldId id="311" r:id="rId6"/>
    <p:sldId id="312" r:id="rId7"/>
    <p:sldId id="313" r:id="rId8"/>
    <p:sldId id="314" r:id="rId9"/>
    <p:sldId id="315" r:id="rId10"/>
    <p:sldId id="316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  <p:sldId id="326" r:id="rId21"/>
    <p:sldId id="302" r:id="rId22"/>
    <p:sldId id="294" r:id="rId23"/>
    <p:sldId id="296" r:id="rId24"/>
    <p:sldId id="297" r:id="rId25"/>
    <p:sldId id="289" r:id="rId26"/>
    <p:sldId id="290" r:id="rId27"/>
    <p:sldId id="298" r:id="rId28"/>
    <p:sldId id="299" r:id="rId29"/>
    <p:sldId id="291" r:id="rId30"/>
    <p:sldId id="300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269" r:id="rId39"/>
    <p:sldId id="270" r:id="rId40"/>
    <p:sldId id="271" r:id="rId41"/>
    <p:sldId id="272" r:id="rId42"/>
    <p:sldId id="280" r:id="rId43"/>
    <p:sldId id="279" r:id="rId4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660033"/>
    <a:srgbClr val="660066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178" autoAdjust="0"/>
    <p:restoredTop sz="94660"/>
  </p:normalViewPr>
  <p:slideViewPr>
    <p:cSldViewPr>
      <p:cViewPr varScale="1">
        <p:scale>
          <a:sx n="85" d="100"/>
          <a:sy n="85" d="100"/>
        </p:scale>
        <p:origin x="133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2910E442-8C48-4FDF-B6D8-823725EB2CB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6469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5DB82C-E1A5-4DBC-BF54-090E84059993}" type="slidenum">
              <a:rPr lang="zh-CN" altLang="en-US" sz="1200" b="0" smtClean="0">
                <a:solidFill>
                  <a:schemeClr val="tx1"/>
                </a:solidFill>
                <a:latin typeface="Times New Roman" pitchFamily="18" charset="0"/>
              </a:rPr>
              <a:pPr eaLnBrk="1" hangingPunct="1"/>
              <a:t>6</a:t>
            </a:fld>
            <a:endParaRPr lang="en-US" altLang="zh-CN" sz="1200" b="0">
              <a:solidFill>
                <a:schemeClr val="tx1"/>
              </a:solidFill>
              <a:latin typeface="Times New Roman" pitchFamily="18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348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4284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4285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DF8-3161-466C-8299-A271675845A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5991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64DD53-56F4-4505-A0CA-5FAA0E6F20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029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7A46D-D47C-40C0-83DC-D0D5879A803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81743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标题，一项大型内容和两项小型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83870-B69A-4C3A-B10A-25C4600B36B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6376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AEA6FA-7813-4665-AA90-749D716377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55731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5</a:t>
            </a: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B92020-AD41-4CF6-AD98-E465F59C24E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40081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39B77B4-5448-41A0-A5A4-8FA88F519781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627552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AC3CF-5E55-46DD-9D2D-EBA354EE19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457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DD7B68-C414-4490-A9BC-6CA38C50E64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152078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86563E-FC18-470D-BADA-7D7433871A8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1500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37A2DB-04CC-4F6E-9EEB-50C877D183A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5130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375912B-4AD2-4445-B975-2C12C9AD1E2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6549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3532E2-462D-43CB-94D0-93F0BF639D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26818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02EF72-B666-4A28-962B-646AC25B7E8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1549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3257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8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259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C46FC583-013D-4995-820B-E8ACDA048B6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3" r:id="rId14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.gif"/><Relationship Id="rId4" Type="http://schemas.openxmlformats.org/officeDocument/2006/relationships/image" Target="../media/image4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7.jpe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w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53.wmf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6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.bin"/><Relationship Id="rId13" Type="http://schemas.openxmlformats.org/officeDocument/2006/relationships/image" Target="../media/image55.wmf"/><Relationship Id="rId3" Type="http://schemas.openxmlformats.org/officeDocument/2006/relationships/image" Target="../media/image56.wmf"/><Relationship Id="rId7" Type="http://schemas.openxmlformats.org/officeDocument/2006/relationships/image" Target="../media/image58.wmf"/><Relationship Id="rId12" Type="http://schemas.openxmlformats.org/officeDocument/2006/relationships/oleObject" Target="../embeddings/oleObject5.bin"/><Relationship Id="rId2" Type="http://schemas.openxmlformats.org/officeDocument/2006/relationships/oleObject" Target="../embeddings/oleObject6.bin"/><Relationship Id="rId16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oleObject" Target="../embeddings/oleObject8.bin"/><Relationship Id="rId11" Type="http://schemas.openxmlformats.org/officeDocument/2006/relationships/image" Target="../media/image60.emf"/><Relationship Id="rId5" Type="http://schemas.openxmlformats.org/officeDocument/2006/relationships/image" Target="../media/image57.wmf"/><Relationship Id="rId15" Type="http://schemas.openxmlformats.org/officeDocument/2006/relationships/image" Target="../media/image61.wmf"/><Relationship Id="rId10" Type="http://schemas.openxmlformats.org/officeDocument/2006/relationships/oleObject" Target="../embeddings/oleObject10.bin"/><Relationship Id="rId4" Type="http://schemas.openxmlformats.org/officeDocument/2006/relationships/oleObject" Target="../embeddings/oleObject7.bin"/><Relationship Id="rId9" Type="http://schemas.openxmlformats.org/officeDocument/2006/relationships/image" Target="../media/image59.emf"/><Relationship Id="rId14" Type="http://schemas.openxmlformats.org/officeDocument/2006/relationships/oleObject" Target="../embeddings/oleObject11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62.wmf"/><Relationship Id="rId7" Type="http://schemas.openxmlformats.org/officeDocument/2006/relationships/image" Target="../media/image6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63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65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2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slide" Target="slide4.xml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.w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5</a:t>
            </a:r>
            <a:r>
              <a:rPr lang="zh-CN" altLang="en-US" dirty="0"/>
              <a:t>月</a:t>
            </a:r>
            <a:r>
              <a:rPr lang="en-US" altLang="zh-CN" dirty="0"/>
              <a:t>21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2E65809-5308-46E6-81FB-4B406E39131E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ffff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213" y="620713"/>
            <a:ext cx="8153400" cy="613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5B9AB7D-C77C-45B0-B5B9-326867B8B04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8351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AutoShape 2" descr="再生纸"/>
          <p:cNvSpPr>
            <a:spLocks noChangeArrowheads="1"/>
          </p:cNvSpPr>
          <p:nvPr/>
        </p:nvSpPr>
        <p:spPr bwMode="auto">
          <a:xfrm>
            <a:off x="533400" y="838200"/>
            <a:ext cx="7947025" cy="685800"/>
          </a:xfrm>
          <a:prstGeom prst="roundRect">
            <a:avLst>
              <a:gd name="adj" fmla="val 16667"/>
            </a:avLst>
          </a:prstGeom>
          <a:blipFill dpi="0" rotWithShape="0">
            <a:blip r:embed="rId2" cstate="print"/>
            <a:srcRect/>
            <a:tile tx="0" ty="0" sx="100000" sy="100000" flip="none" algn="tl"/>
          </a:blipFill>
          <a:ln w="9525">
            <a:noFill/>
            <a:round/>
            <a:headEnd/>
            <a:tailEnd/>
          </a:ln>
          <a:effectLst>
            <a:prstShdw prst="shdw17" dist="17961" dir="2700000">
              <a:srgbClr val="FFFFFF">
                <a:gamma/>
                <a:shade val="60000"/>
                <a:invGamma/>
              </a:srgbClr>
            </a:prstShdw>
          </a:effectLst>
        </p:spPr>
        <p:txBody>
          <a:bodyPr anchor="ctr"/>
          <a:lstStyle/>
          <a:p>
            <a:pPr>
              <a:defRPr/>
            </a:pPr>
            <a:r>
              <a:rPr kumimoji="1" lang="zh-CN" altLang="en-US" sz="240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  <a:ea typeface="楷体_GB2312" pitchFamily="49" charset="-122"/>
              </a:rPr>
              <a:t>注：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Newton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法的收敛性依赖于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的选取。</a:t>
            </a:r>
          </a:p>
        </p:txBody>
      </p:sp>
      <p:sp>
        <p:nvSpPr>
          <p:cNvPr id="11267" name="Line 3"/>
          <p:cNvSpPr>
            <a:spLocks noChangeShapeType="1"/>
          </p:cNvSpPr>
          <p:nvPr/>
        </p:nvSpPr>
        <p:spPr bwMode="auto">
          <a:xfrm>
            <a:off x="762000" y="3733800"/>
            <a:ext cx="7620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 type="triangl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143000" y="2590800"/>
            <a:ext cx="6781800" cy="2298700"/>
            <a:chOff x="720" y="1384"/>
            <a:chExt cx="4272" cy="1448"/>
          </a:xfrm>
        </p:grpSpPr>
        <p:sp>
          <p:nvSpPr>
            <p:cNvPr id="23613" name="Freeform 5"/>
            <p:cNvSpPr>
              <a:spLocks/>
            </p:cNvSpPr>
            <p:nvPr/>
          </p:nvSpPr>
          <p:spPr bwMode="auto">
            <a:xfrm>
              <a:off x="720" y="211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720"/>
                <a:gd name="T14" fmla="*/ 1200 w 120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4" name="Freeform 6"/>
            <p:cNvSpPr>
              <a:spLocks/>
            </p:cNvSpPr>
            <p:nvPr/>
          </p:nvSpPr>
          <p:spPr bwMode="auto">
            <a:xfrm flipH="1" flipV="1">
              <a:off x="1920" y="1392"/>
              <a:ext cx="1200" cy="720"/>
            </a:xfrm>
            <a:custGeom>
              <a:avLst/>
              <a:gdLst>
                <a:gd name="T0" fmla="*/ 0 w 1200"/>
                <a:gd name="T1" fmla="*/ 720 h 720"/>
                <a:gd name="T2" fmla="*/ 384 w 1200"/>
                <a:gd name="T3" fmla="*/ 672 h 720"/>
                <a:gd name="T4" fmla="*/ 816 w 1200"/>
                <a:gd name="T5" fmla="*/ 480 h 720"/>
                <a:gd name="T6" fmla="*/ 1200 w 1200"/>
                <a:gd name="T7" fmla="*/ 0 h 72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200"/>
                <a:gd name="T13" fmla="*/ 0 h 720"/>
                <a:gd name="T14" fmla="*/ 1200 w 1200"/>
                <a:gd name="T15" fmla="*/ 720 h 72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200" h="720">
                  <a:moveTo>
                    <a:pt x="0" y="720"/>
                  </a:moveTo>
                  <a:cubicBezTo>
                    <a:pt x="124" y="716"/>
                    <a:pt x="248" y="712"/>
                    <a:pt x="384" y="672"/>
                  </a:cubicBezTo>
                  <a:cubicBezTo>
                    <a:pt x="520" y="632"/>
                    <a:pt x="680" y="592"/>
                    <a:pt x="816" y="480"/>
                  </a:cubicBezTo>
                  <a:cubicBezTo>
                    <a:pt x="952" y="368"/>
                    <a:pt x="1076" y="184"/>
                    <a:pt x="1200" y="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15" name="Freeform 7"/>
            <p:cNvSpPr>
              <a:spLocks/>
            </p:cNvSpPr>
            <p:nvPr/>
          </p:nvSpPr>
          <p:spPr bwMode="auto">
            <a:xfrm>
              <a:off x="3120" y="1384"/>
              <a:ext cx="1872" cy="680"/>
            </a:xfrm>
            <a:custGeom>
              <a:avLst/>
              <a:gdLst>
                <a:gd name="T0" fmla="*/ 0 w 1872"/>
                <a:gd name="T1" fmla="*/ 8 h 680"/>
                <a:gd name="T2" fmla="*/ 144 w 1872"/>
                <a:gd name="T3" fmla="*/ 8 h 680"/>
                <a:gd name="T4" fmla="*/ 432 w 1872"/>
                <a:gd name="T5" fmla="*/ 56 h 680"/>
                <a:gd name="T6" fmla="*/ 768 w 1872"/>
                <a:gd name="T7" fmla="*/ 296 h 680"/>
                <a:gd name="T8" fmla="*/ 1056 w 1872"/>
                <a:gd name="T9" fmla="*/ 536 h 680"/>
                <a:gd name="T10" fmla="*/ 1296 w 1872"/>
                <a:gd name="T11" fmla="*/ 632 h 680"/>
                <a:gd name="T12" fmla="*/ 1872 w 1872"/>
                <a:gd name="T13" fmla="*/ 680 h 680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w 1872"/>
                <a:gd name="T22" fmla="*/ 0 h 680"/>
                <a:gd name="T23" fmla="*/ 1872 w 1872"/>
                <a:gd name="T24" fmla="*/ 680 h 680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T21" t="T22" r="T23" b="T24"/>
              <a:pathLst>
                <a:path w="1872" h="680">
                  <a:moveTo>
                    <a:pt x="0" y="8"/>
                  </a:moveTo>
                  <a:cubicBezTo>
                    <a:pt x="36" y="4"/>
                    <a:pt x="72" y="0"/>
                    <a:pt x="144" y="8"/>
                  </a:cubicBezTo>
                  <a:cubicBezTo>
                    <a:pt x="216" y="16"/>
                    <a:pt x="328" y="8"/>
                    <a:pt x="432" y="56"/>
                  </a:cubicBezTo>
                  <a:cubicBezTo>
                    <a:pt x="536" y="104"/>
                    <a:pt x="664" y="216"/>
                    <a:pt x="768" y="296"/>
                  </a:cubicBezTo>
                  <a:cubicBezTo>
                    <a:pt x="872" y="376"/>
                    <a:pt x="968" y="480"/>
                    <a:pt x="1056" y="536"/>
                  </a:cubicBezTo>
                  <a:cubicBezTo>
                    <a:pt x="1144" y="592"/>
                    <a:pt x="1160" y="608"/>
                    <a:pt x="1296" y="632"/>
                  </a:cubicBezTo>
                  <a:cubicBezTo>
                    <a:pt x="1432" y="656"/>
                    <a:pt x="1652" y="668"/>
                    <a:pt x="1872" y="680"/>
                  </a:cubicBezTo>
                </a:path>
              </a:pathLst>
            </a:cu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2" name="Text Box 8"/>
          <p:cNvSpPr txBox="1">
            <a:spLocks noChangeArrowheads="1"/>
          </p:cNvSpPr>
          <p:nvPr/>
        </p:nvSpPr>
        <p:spPr bwMode="auto">
          <a:xfrm>
            <a:off x="2895600" y="3657600"/>
            <a:ext cx="533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rgbClr val="FF3300"/>
                </a:solidFill>
                <a:latin typeface="Times New Roman" pitchFamily="18" charset="0"/>
              </a:rPr>
              <a:t>x</a:t>
            </a:r>
            <a:r>
              <a:rPr lang="en-US" altLang="zh-CN" sz="2400">
                <a:solidFill>
                  <a:srgbClr val="FF3300"/>
                </a:solidFill>
                <a:latin typeface="Times New Roman" pitchFamily="18" charset="0"/>
              </a:rPr>
              <a:t>*</a:t>
            </a:r>
            <a:endParaRPr lang="en-US" altLang="zh-CN" sz="2400" i="1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133600" y="3276600"/>
            <a:ext cx="457200" cy="1335088"/>
            <a:chOff x="1344" y="1824"/>
            <a:chExt cx="288" cy="841"/>
          </a:xfrm>
        </p:grpSpPr>
        <p:sp>
          <p:nvSpPr>
            <p:cNvPr id="23611" name="Text Box 10"/>
            <p:cNvSpPr txBox="1">
              <a:spLocks noChangeArrowheads="1"/>
            </p:cNvSpPr>
            <p:nvPr/>
          </p:nvSpPr>
          <p:spPr bwMode="auto">
            <a:xfrm>
              <a:off x="1344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008000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rgbClr val="008000"/>
                  </a:solidFill>
                  <a:latin typeface="Times New Roman" pitchFamily="18" charset="0"/>
                </a:rPr>
                <a:t>0</a:t>
              </a:r>
              <a:endParaRPr lang="en-US" altLang="zh-CN" sz="2400" i="1">
                <a:solidFill>
                  <a:srgbClr val="008000"/>
                </a:solidFill>
                <a:latin typeface="Times New Roman" pitchFamily="18" charset="0"/>
              </a:endParaRPr>
            </a:p>
          </p:txBody>
        </p:sp>
        <p:sp>
          <p:nvSpPr>
            <p:cNvPr id="23612" name="Line 11"/>
            <p:cNvSpPr>
              <a:spLocks noChangeShapeType="1"/>
            </p:cNvSpPr>
            <p:nvPr/>
          </p:nvSpPr>
          <p:spPr bwMode="auto">
            <a:xfrm>
              <a:off x="1440" y="2112"/>
              <a:ext cx="0" cy="553"/>
            </a:xfrm>
            <a:prstGeom prst="line">
              <a:avLst/>
            </a:prstGeom>
            <a:noFill/>
            <a:ln w="15875">
              <a:solidFill>
                <a:srgbClr val="008000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76" name="Line 12"/>
          <p:cNvSpPr>
            <a:spLocks noChangeShapeType="1"/>
          </p:cNvSpPr>
          <p:nvPr/>
        </p:nvSpPr>
        <p:spPr bwMode="auto">
          <a:xfrm flipV="1">
            <a:off x="2286000" y="3733800"/>
            <a:ext cx="1295400" cy="877888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 flipV="1">
            <a:off x="3581400" y="3048000"/>
            <a:ext cx="0" cy="685800"/>
          </a:xfrm>
          <a:prstGeom prst="line">
            <a:avLst/>
          </a:prstGeom>
          <a:noFill/>
          <a:ln w="15875">
            <a:solidFill>
              <a:srgbClr val="008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 flipH="1">
            <a:off x="2957513" y="3048000"/>
            <a:ext cx="609600" cy="685800"/>
          </a:xfrm>
          <a:prstGeom prst="line">
            <a:avLst/>
          </a:prstGeom>
          <a:noFill/>
          <a:ln w="15875">
            <a:solidFill>
              <a:srgbClr val="008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79" name="Text Box 15"/>
          <p:cNvSpPr txBox="1">
            <a:spLocks noChangeArrowheads="1"/>
          </p:cNvSpPr>
          <p:nvPr/>
        </p:nvSpPr>
        <p:spPr bwMode="auto">
          <a:xfrm>
            <a:off x="2209800" y="3048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</a:t>
            </a:r>
            <a:endParaRPr lang="zh-CN" altLang="en-US" sz="3200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1219200" y="3276600"/>
            <a:ext cx="457200" cy="1600200"/>
            <a:chOff x="768" y="1824"/>
            <a:chExt cx="288" cy="1008"/>
          </a:xfrm>
        </p:grpSpPr>
        <p:sp>
          <p:nvSpPr>
            <p:cNvPr id="23609" name="Text Box 17"/>
            <p:cNvSpPr txBox="1">
              <a:spLocks noChangeArrowheads="1"/>
            </p:cNvSpPr>
            <p:nvPr/>
          </p:nvSpPr>
          <p:spPr bwMode="auto">
            <a:xfrm>
              <a:off x="768" y="1824"/>
              <a:ext cx="288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endParaRPr lang="en-US" altLang="zh-CN" sz="2400" i="1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3610" name="Line 18"/>
            <p:cNvSpPr>
              <a:spLocks noChangeShapeType="1"/>
            </p:cNvSpPr>
            <p:nvPr/>
          </p:nvSpPr>
          <p:spPr bwMode="auto">
            <a:xfrm>
              <a:off x="864" y="2112"/>
              <a:ext cx="0" cy="7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3" name="Line 19"/>
          <p:cNvSpPr>
            <a:spLocks noChangeShapeType="1"/>
          </p:cNvSpPr>
          <p:nvPr/>
        </p:nvSpPr>
        <p:spPr bwMode="auto">
          <a:xfrm flipV="1">
            <a:off x="1371600" y="3733800"/>
            <a:ext cx="6705600" cy="114300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4" name="Text Box 20"/>
          <p:cNvSpPr txBox="1">
            <a:spLocks noChangeArrowheads="1"/>
          </p:cNvSpPr>
          <p:nvPr/>
        </p:nvSpPr>
        <p:spPr bwMode="auto">
          <a:xfrm>
            <a:off x="914400" y="3048000"/>
            <a:ext cx="6096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3200">
                <a:solidFill>
                  <a:srgbClr val="FF3300"/>
                </a:solidFill>
                <a:latin typeface="Times New Roman" pitchFamily="18" charset="0"/>
                <a:sym typeface="Wingdings" pitchFamily="2" charset="2"/>
              </a:rPr>
              <a:t></a:t>
            </a:r>
            <a:endParaRPr lang="zh-CN" altLang="en-US" sz="3200">
              <a:solidFill>
                <a:srgbClr val="FF3300"/>
              </a:solidFill>
              <a:latin typeface="Times New Roman" pitchFamily="18" charset="0"/>
            </a:endParaRPr>
          </a:p>
        </p:txBody>
      </p:sp>
      <p:grpSp>
        <p:nvGrpSpPr>
          <p:cNvPr id="5" name="Group 21"/>
          <p:cNvGrpSpPr>
            <a:grpSpLocks/>
          </p:cNvGrpSpPr>
          <p:nvPr/>
        </p:nvGrpSpPr>
        <p:grpSpPr bwMode="auto">
          <a:xfrm>
            <a:off x="1752600" y="3276600"/>
            <a:ext cx="457200" cy="1482725"/>
            <a:chOff x="1104" y="1824"/>
            <a:chExt cx="288" cy="934"/>
          </a:xfrm>
        </p:grpSpPr>
        <p:sp>
          <p:nvSpPr>
            <p:cNvPr id="23607" name="Text Box 22"/>
            <p:cNvSpPr txBox="1">
              <a:spLocks noChangeArrowheads="1"/>
            </p:cNvSpPr>
            <p:nvPr/>
          </p:nvSpPr>
          <p:spPr bwMode="auto">
            <a:xfrm>
              <a:off x="1104" y="1824"/>
              <a:ext cx="288" cy="294"/>
            </a:xfrm>
            <a:prstGeom prst="rect">
              <a:avLst/>
            </a:prstGeom>
            <a:noFill/>
            <a:ln w="9525">
              <a:solidFill>
                <a:srgbClr val="660066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rgbClr val="660066"/>
                  </a:solidFill>
                  <a:latin typeface="Times New Roman" pitchFamily="18" charset="0"/>
                </a:rPr>
                <a:t>x</a:t>
              </a:r>
              <a:r>
                <a:rPr lang="en-US" altLang="zh-CN" sz="2400" baseline="-25000">
                  <a:solidFill>
                    <a:srgbClr val="660066"/>
                  </a:solidFill>
                  <a:latin typeface="Times New Roman" pitchFamily="18" charset="0"/>
                </a:rPr>
                <a:t>0</a:t>
              </a:r>
              <a:endParaRPr lang="en-US" altLang="zh-CN" sz="2400" i="1">
                <a:solidFill>
                  <a:srgbClr val="660066"/>
                </a:solidFill>
                <a:latin typeface="Times New Roman" pitchFamily="18" charset="0"/>
              </a:endParaRPr>
            </a:p>
          </p:txBody>
        </p:sp>
        <p:sp>
          <p:nvSpPr>
            <p:cNvPr id="23608" name="Line 23"/>
            <p:cNvSpPr>
              <a:spLocks noChangeShapeType="1"/>
            </p:cNvSpPr>
            <p:nvPr/>
          </p:nvSpPr>
          <p:spPr bwMode="auto">
            <a:xfrm>
              <a:off x="1200" y="2112"/>
              <a:ext cx="0" cy="646"/>
            </a:xfrm>
            <a:prstGeom prst="line">
              <a:avLst/>
            </a:prstGeom>
            <a:noFill/>
            <a:ln w="15875">
              <a:solidFill>
                <a:srgbClr val="6600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288" name="Line 24"/>
          <p:cNvSpPr>
            <a:spLocks noChangeShapeType="1"/>
          </p:cNvSpPr>
          <p:nvPr/>
        </p:nvSpPr>
        <p:spPr bwMode="auto">
          <a:xfrm flipV="1">
            <a:off x="1905000" y="3730625"/>
            <a:ext cx="2403475" cy="1042988"/>
          </a:xfrm>
          <a:prstGeom prst="line">
            <a:avLst/>
          </a:prstGeom>
          <a:noFill/>
          <a:ln w="15875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89" name="Line 25"/>
          <p:cNvSpPr>
            <a:spLocks noChangeShapeType="1"/>
          </p:cNvSpPr>
          <p:nvPr/>
        </p:nvSpPr>
        <p:spPr bwMode="auto">
          <a:xfrm flipV="1">
            <a:off x="1905000" y="2651125"/>
            <a:ext cx="2403475" cy="1062038"/>
          </a:xfrm>
          <a:prstGeom prst="line">
            <a:avLst/>
          </a:prstGeom>
          <a:noFill/>
          <a:ln w="15875">
            <a:solidFill>
              <a:srgbClr val="66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290" name="Line 26"/>
          <p:cNvSpPr>
            <a:spLocks noChangeShapeType="1"/>
          </p:cNvSpPr>
          <p:nvPr/>
        </p:nvSpPr>
        <p:spPr bwMode="auto">
          <a:xfrm flipV="1">
            <a:off x="4295775" y="2667000"/>
            <a:ext cx="0" cy="1066800"/>
          </a:xfrm>
          <a:prstGeom prst="line">
            <a:avLst/>
          </a:prstGeom>
          <a:noFill/>
          <a:ln w="15875">
            <a:solidFill>
              <a:srgbClr val="660066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6" name="Group 27"/>
          <p:cNvGrpSpPr>
            <a:grpSpLocks/>
          </p:cNvGrpSpPr>
          <p:nvPr/>
        </p:nvGrpSpPr>
        <p:grpSpPr bwMode="auto">
          <a:xfrm>
            <a:off x="1371600" y="2438400"/>
            <a:ext cx="1095375" cy="946150"/>
            <a:chOff x="2430" y="438"/>
            <a:chExt cx="878" cy="878"/>
          </a:xfrm>
        </p:grpSpPr>
        <p:grpSp>
          <p:nvGrpSpPr>
            <p:cNvPr id="23572" name="Group 28"/>
            <p:cNvGrpSpPr>
              <a:grpSpLocks/>
            </p:cNvGrpSpPr>
            <p:nvPr/>
          </p:nvGrpSpPr>
          <p:grpSpPr bwMode="auto">
            <a:xfrm>
              <a:off x="2661" y="979"/>
              <a:ext cx="417" cy="107"/>
              <a:chOff x="2661" y="979"/>
              <a:chExt cx="417" cy="107"/>
            </a:xfrm>
          </p:grpSpPr>
          <p:sp>
            <p:nvSpPr>
              <p:cNvPr id="23605" name="Freeform 29"/>
              <p:cNvSpPr>
                <a:spLocks/>
              </p:cNvSpPr>
              <p:nvPr/>
            </p:nvSpPr>
            <p:spPr bwMode="auto">
              <a:xfrm>
                <a:off x="3041" y="979"/>
                <a:ext cx="37" cy="107"/>
              </a:xfrm>
              <a:custGeom>
                <a:avLst/>
                <a:gdLst>
                  <a:gd name="T0" fmla="*/ 1 w 37"/>
                  <a:gd name="T1" fmla="*/ 7 h 107"/>
                  <a:gd name="T2" fmla="*/ 15 w 37"/>
                  <a:gd name="T3" fmla="*/ 1 h 107"/>
                  <a:gd name="T4" fmla="*/ 22 w 37"/>
                  <a:gd name="T5" fmla="*/ 0 h 107"/>
                  <a:gd name="T6" fmla="*/ 27 w 37"/>
                  <a:gd name="T7" fmla="*/ 0 h 107"/>
                  <a:gd name="T8" fmla="*/ 30 w 37"/>
                  <a:gd name="T9" fmla="*/ 1 h 107"/>
                  <a:gd name="T10" fmla="*/ 33 w 37"/>
                  <a:gd name="T11" fmla="*/ 3 h 107"/>
                  <a:gd name="T12" fmla="*/ 36 w 37"/>
                  <a:gd name="T13" fmla="*/ 9 h 107"/>
                  <a:gd name="T14" fmla="*/ 37 w 37"/>
                  <a:gd name="T15" fmla="*/ 15 h 107"/>
                  <a:gd name="T16" fmla="*/ 36 w 37"/>
                  <a:gd name="T17" fmla="*/ 23 h 107"/>
                  <a:gd name="T18" fmla="*/ 35 w 37"/>
                  <a:gd name="T19" fmla="*/ 29 h 107"/>
                  <a:gd name="T20" fmla="*/ 31 w 37"/>
                  <a:gd name="T21" fmla="*/ 36 h 107"/>
                  <a:gd name="T22" fmla="*/ 28 w 37"/>
                  <a:gd name="T23" fmla="*/ 41 h 107"/>
                  <a:gd name="T24" fmla="*/ 24 w 37"/>
                  <a:gd name="T25" fmla="*/ 46 h 107"/>
                  <a:gd name="T26" fmla="*/ 22 w 37"/>
                  <a:gd name="T27" fmla="*/ 53 h 107"/>
                  <a:gd name="T28" fmla="*/ 22 w 37"/>
                  <a:gd name="T29" fmla="*/ 58 h 107"/>
                  <a:gd name="T30" fmla="*/ 22 w 37"/>
                  <a:gd name="T31" fmla="*/ 68 h 107"/>
                  <a:gd name="T32" fmla="*/ 22 w 37"/>
                  <a:gd name="T33" fmla="*/ 76 h 107"/>
                  <a:gd name="T34" fmla="*/ 23 w 37"/>
                  <a:gd name="T35" fmla="*/ 83 h 107"/>
                  <a:gd name="T36" fmla="*/ 22 w 37"/>
                  <a:gd name="T37" fmla="*/ 89 h 107"/>
                  <a:gd name="T38" fmla="*/ 19 w 37"/>
                  <a:gd name="T39" fmla="*/ 96 h 107"/>
                  <a:gd name="T40" fmla="*/ 15 w 37"/>
                  <a:gd name="T41" fmla="*/ 100 h 107"/>
                  <a:gd name="T42" fmla="*/ 9 w 37"/>
                  <a:gd name="T43" fmla="*/ 104 h 107"/>
                  <a:gd name="T44" fmla="*/ 0 w 37"/>
                  <a:gd name="T45" fmla="*/ 107 h 107"/>
                  <a:gd name="T46" fmla="*/ 1 w 37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7"/>
                  <a:gd name="T73" fmla="*/ 0 h 107"/>
                  <a:gd name="T74" fmla="*/ 37 w 37"/>
                  <a:gd name="T75" fmla="*/ 107 h 10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7" h="107">
                    <a:moveTo>
                      <a:pt x="1" y="7"/>
                    </a:moveTo>
                    <a:lnTo>
                      <a:pt x="15" y="1"/>
                    </a:lnTo>
                    <a:lnTo>
                      <a:pt x="22" y="0"/>
                    </a:lnTo>
                    <a:lnTo>
                      <a:pt x="27" y="0"/>
                    </a:lnTo>
                    <a:lnTo>
                      <a:pt x="30" y="1"/>
                    </a:lnTo>
                    <a:lnTo>
                      <a:pt x="33" y="3"/>
                    </a:lnTo>
                    <a:lnTo>
                      <a:pt x="36" y="9"/>
                    </a:lnTo>
                    <a:lnTo>
                      <a:pt x="37" y="15"/>
                    </a:lnTo>
                    <a:lnTo>
                      <a:pt x="36" y="23"/>
                    </a:lnTo>
                    <a:lnTo>
                      <a:pt x="35" y="29"/>
                    </a:lnTo>
                    <a:lnTo>
                      <a:pt x="31" y="36"/>
                    </a:lnTo>
                    <a:lnTo>
                      <a:pt x="28" y="41"/>
                    </a:lnTo>
                    <a:lnTo>
                      <a:pt x="24" y="46"/>
                    </a:lnTo>
                    <a:lnTo>
                      <a:pt x="22" y="53"/>
                    </a:lnTo>
                    <a:lnTo>
                      <a:pt x="22" y="58"/>
                    </a:lnTo>
                    <a:lnTo>
                      <a:pt x="22" y="68"/>
                    </a:lnTo>
                    <a:lnTo>
                      <a:pt x="22" y="76"/>
                    </a:lnTo>
                    <a:lnTo>
                      <a:pt x="23" y="83"/>
                    </a:lnTo>
                    <a:lnTo>
                      <a:pt x="22" y="89"/>
                    </a:lnTo>
                    <a:lnTo>
                      <a:pt x="19" y="96"/>
                    </a:lnTo>
                    <a:lnTo>
                      <a:pt x="15" y="100"/>
                    </a:lnTo>
                    <a:lnTo>
                      <a:pt x="9" y="104"/>
                    </a:lnTo>
                    <a:lnTo>
                      <a:pt x="0" y="107"/>
                    </a:lnTo>
                    <a:lnTo>
                      <a:pt x="1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606" name="Freeform 30"/>
              <p:cNvSpPr>
                <a:spLocks/>
              </p:cNvSpPr>
              <p:nvPr/>
            </p:nvSpPr>
            <p:spPr bwMode="auto">
              <a:xfrm>
                <a:off x="2661" y="979"/>
                <a:ext cx="36" cy="107"/>
              </a:xfrm>
              <a:custGeom>
                <a:avLst/>
                <a:gdLst>
                  <a:gd name="T0" fmla="*/ 36 w 36"/>
                  <a:gd name="T1" fmla="*/ 7 h 107"/>
                  <a:gd name="T2" fmla="*/ 21 w 36"/>
                  <a:gd name="T3" fmla="*/ 1 h 107"/>
                  <a:gd name="T4" fmla="*/ 15 w 36"/>
                  <a:gd name="T5" fmla="*/ 0 h 107"/>
                  <a:gd name="T6" fmla="*/ 9 w 36"/>
                  <a:gd name="T7" fmla="*/ 0 h 107"/>
                  <a:gd name="T8" fmla="*/ 6 w 36"/>
                  <a:gd name="T9" fmla="*/ 1 h 107"/>
                  <a:gd name="T10" fmla="*/ 3 w 36"/>
                  <a:gd name="T11" fmla="*/ 3 h 107"/>
                  <a:gd name="T12" fmla="*/ 1 w 36"/>
                  <a:gd name="T13" fmla="*/ 9 h 107"/>
                  <a:gd name="T14" fmla="*/ 0 w 36"/>
                  <a:gd name="T15" fmla="*/ 15 h 107"/>
                  <a:gd name="T16" fmla="*/ 0 w 36"/>
                  <a:gd name="T17" fmla="*/ 23 h 107"/>
                  <a:gd name="T18" fmla="*/ 1 w 36"/>
                  <a:gd name="T19" fmla="*/ 29 h 107"/>
                  <a:gd name="T20" fmla="*/ 5 w 36"/>
                  <a:gd name="T21" fmla="*/ 36 h 107"/>
                  <a:gd name="T22" fmla="*/ 9 w 36"/>
                  <a:gd name="T23" fmla="*/ 41 h 107"/>
                  <a:gd name="T24" fmla="*/ 12 w 36"/>
                  <a:gd name="T25" fmla="*/ 46 h 107"/>
                  <a:gd name="T26" fmla="*/ 14 w 36"/>
                  <a:gd name="T27" fmla="*/ 53 h 107"/>
                  <a:gd name="T28" fmla="*/ 15 w 36"/>
                  <a:gd name="T29" fmla="*/ 58 h 107"/>
                  <a:gd name="T30" fmla="*/ 14 w 36"/>
                  <a:gd name="T31" fmla="*/ 68 h 107"/>
                  <a:gd name="T32" fmla="*/ 14 w 36"/>
                  <a:gd name="T33" fmla="*/ 76 h 107"/>
                  <a:gd name="T34" fmla="*/ 13 w 36"/>
                  <a:gd name="T35" fmla="*/ 83 h 107"/>
                  <a:gd name="T36" fmla="*/ 14 w 36"/>
                  <a:gd name="T37" fmla="*/ 89 h 107"/>
                  <a:gd name="T38" fmla="*/ 17 w 36"/>
                  <a:gd name="T39" fmla="*/ 96 h 107"/>
                  <a:gd name="T40" fmla="*/ 21 w 36"/>
                  <a:gd name="T41" fmla="*/ 100 h 107"/>
                  <a:gd name="T42" fmla="*/ 27 w 36"/>
                  <a:gd name="T43" fmla="*/ 104 h 107"/>
                  <a:gd name="T44" fmla="*/ 36 w 36"/>
                  <a:gd name="T45" fmla="*/ 107 h 107"/>
                  <a:gd name="T46" fmla="*/ 36 w 36"/>
                  <a:gd name="T47" fmla="*/ 7 h 107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w 36"/>
                  <a:gd name="T73" fmla="*/ 0 h 107"/>
                  <a:gd name="T74" fmla="*/ 36 w 36"/>
                  <a:gd name="T75" fmla="*/ 107 h 107"/>
                </a:gdLst>
                <a:ahLst/>
                <a:cxnLst>
                  <a:cxn ang="T48">
                    <a:pos x="T0" y="T1"/>
                  </a:cxn>
                  <a:cxn ang="T49">
                    <a:pos x="T2" y="T3"/>
                  </a:cxn>
                  <a:cxn ang="T50">
                    <a:pos x="T4" y="T5"/>
                  </a:cxn>
                  <a:cxn ang="T51">
                    <a:pos x="T6" y="T7"/>
                  </a:cxn>
                  <a:cxn ang="T52">
                    <a:pos x="T8" y="T9"/>
                  </a:cxn>
                  <a:cxn ang="T53">
                    <a:pos x="T10" y="T11"/>
                  </a:cxn>
                  <a:cxn ang="T54">
                    <a:pos x="T12" y="T13"/>
                  </a:cxn>
                  <a:cxn ang="T55">
                    <a:pos x="T14" y="T15"/>
                  </a:cxn>
                  <a:cxn ang="T56">
                    <a:pos x="T16" y="T17"/>
                  </a:cxn>
                  <a:cxn ang="T57">
                    <a:pos x="T18" y="T19"/>
                  </a:cxn>
                  <a:cxn ang="T58">
                    <a:pos x="T20" y="T21"/>
                  </a:cxn>
                  <a:cxn ang="T59">
                    <a:pos x="T22" y="T23"/>
                  </a:cxn>
                  <a:cxn ang="T60">
                    <a:pos x="T24" y="T25"/>
                  </a:cxn>
                  <a:cxn ang="T61">
                    <a:pos x="T26" y="T27"/>
                  </a:cxn>
                  <a:cxn ang="T62">
                    <a:pos x="T28" y="T29"/>
                  </a:cxn>
                  <a:cxn ang="T63">
                    <a:pos x="T30" y="T31"/>
                  </a:cxn>
                  <a:cxn ang="T64">
                    <a:pos x="T32" y="T33"/>
                  </a:cxn>
                  <a:cxn ang="T65">
                    <a:pos x="T34" y="T35"/>
                  </a:cxn>
                  <a:cxn ang="T66">
                    <a:pos x="T36" y="T37"/>
                  </a:cxn>
                  <a:cxn ang="T67">
                    <a:pos x="T38" y="T39"/>
                  </a:cxn>
                  <a:cxn ang="T68">
                    <a:pos x="T40" y="T41"/>
                  </a:cxn>
                  <a:cxn ang="T69">
                    <a:pos x="T42" y="T43"/>
                  </a:cxn>
                  <a:cxn ang="T70">
                    <a:pos x="T44" y="T45"/>
                  </a:cxn>
                  <a:cxn ang="T71">
                    <a:pos x="T46" y="T47"/>
                  </a:cxn>
                </a:cxnLst>
                <a:rect l="T72" t="T73" r="T74" b="T75"/>
                <a:pathLst>
                  <a:path w="36" h="107">
                    <a:moveTo>
                      <a:pt x="36" y="7"/>
                    </a:moveTo>
                    <a:lnTo>
                      <a:pt x="21" y="1"/>
                    </a:lnTo>
                    <a:lnTo>
                      <a:pt x="15" y="0"/>
                    </a:lnTo>
                    <a:lnTo>
                      <a:pt x="9" y="0"/>
                    </a:lnTo>
                    <a:lnTo>
                      <a:pt x="6" y="1"/>
                    </a:lnTo>
                    <a:lnTo>
                      <a:pt x="3" y="3"/>
                    </a:lnTo>
                    <a:lnTo>
                      <a:pt x="1" y="9"/>
                    </a:lnTo>
                    <a:lnTo>
                      <a:pt x="0" y="15"/>
                    </a:lnTo>
                    <a:lnTo>
                      <a:pt x="0" y="23"/>
                    </a:lnTo>
                    <a:lnTo>
                      <a:pt x="1" y="29"/>
                    </a:lnTo>
                    <a:lnTo>
                      <a:pt x="5" y="36"/>
                    </a:lnTo>
                    <a:lnTo>
                      <a:pt x="9" y="41"/>
                    </a:lnTo>
                    <a:lnTo>
                      <a:pt x="12" y="46"/>
                    </a:lnTo>
                    <a:lnTo>
                      <a:pt x="14" y="53"/>
                    </a:lnTo>
                    <a:lnTo>
                      <a:pt x="15" y="58"/>
                    </a:lnTo>
                    <a:lnTo>
                      <a:pt x="14" y="68"/>
                    </a:lnTo>
                    <a:lnTo>
                      <a:pt x="14" y="76"/>
                    </a:lnTo>
                    <a:lnTo>
                      <a:pt x="13" y="83"/>
                    </a:lnTo>
                    <a:lnTo>
                      <a:pt x="14" y="89"/>
                    </a:lnTo>
                    <a:lnTo>
                      <a:pt x="17" y="96"/>
                    </a:lnTo>
                    <a:lnTo>
                      <a:pt x="21" y="100"/>
                    </a:lnTo>
                    <a:lnTo>
                      <a:pt x="27" y="104"/>
                    </a:lnTo>
                    <a:lnTo>
                      <a:pt x="36" y="107"/>
                    </a:lnTo>
                    <a:lnTo>
                      <a:pt x="36" y="7"/>
                    </a:lnTo>
                    <a:close/>
                  </a:path>
                </a:pathLst>
              </a:custGeom>
              <a:solidFill>
                <a:srgbClr val="FFC080"/>
              </a:solidFill>
              <a:ln w="12700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73" name="Freeform 31"/>
            <p:cNvSpPr>
              <a:spLocks/>
            </p:cNvSpPr>
            <p:nvPr/>
          </p:nvSpPr>
          <p:spPr bwMode="auto">
            <a:xfrm>
              <a:off x="2690" y="781"/>
              <a:ext cx="364" cy="535"/>
            </a:xfrm>
            <a:custGeom>
              <a:avLst/>
              <a:gdLst>
                <a:gd name="T0" fmla="*/ 24 w 364"/>
                <a:gd name="T1" fmla="*/ 109 h 535"/>
                <a:gd name="T2" fmla="*/ 9 w 364"/>
                <a:gd name="T3" fmla="*/ 156 h 535"/>
                <a:gd name="T4" fmla="*/ 2 w 364"/>
                <a:gd name="T5" fmla="*/ 217 h 535"/>
                <a:gd name="T6" fmla="*/ 0 w 364"/>
                <a:gd name="T7" fmla="*/ 275 h 535"/>
                <a:gd name="T8" fmla="*/ 2 w 364"/>
                <a:gd name="T9" fmla="*/ 340 h 535"/>
                <a:gd name="T10" fmla="*/ 11 w 364"/>
                <a:gd name="T11" fmla="*/ 390 h 535"/>
                <a:gd name="T12" fmla="*/ 32 w 364"/>
                <a:gd name="T13" fmla="*/ 435 h 535"/>
                <a:gd name="T14" fmla="*/ 60 w 364"/>
                <a:gd name="T15" fmla="*/ 472 h 535"/>
                <a:gd name="T16" fmla="*/ 99 w 364"/>
                <a:gd name="T17" fmla="*/ 506 h 535"/>
                <a:gd name="T18" fmla="*/ 141 w 364"/>
                <a:gd name="T19" fmla="*/ 526 h 535"/>
                <a:gd name="T20" fmla="*/ 164 w 364"/>
                <a:gd name="T21" fmla="*/ 534 h 535"/>
                <a:gd name="T22" fmla="*/ 191 w 364"/>
                <a:gd name="T23" fmla="*/ 534 h 535"/>
                <a:gd name="T24" fmla="*/ 223 w 364"/>
                <a:gd name="T25" fmla="*/ 527 h 535"/>
                <a:gd name="T26" fmla="*/ 252 w 364"/>
                <a:gd name="T27" fmla="*/ 514 h 535"/>
                <a:gd name="T28" fmla="*/ 280 w 364"/>
                <a:gd name="T29" fmla="*/ 494 h 535"/>
                <a:gd name="T30" fmla="*/ 304 w 364"/>
                <a:gd name="T31" fmla="*/ 470 h 535"/>
                <a:gd name="T32" fmla="*/ 326 w 364"/>
                <a:gd name="T33" fmla="*/ 443 h 535"/>
                <a:gd name="T34" fmla="*/ 342 w 364"/>
                <a:gd name="T35" fmla="*/ 418 h 535"/>
                <a:gd name="T36" fmla="*/ 350 w 364"/>
                <a:gd name="T37" fmla="*/ 398 h 535"/>
                <a:gd name="T38" fmla="*/ 358 w 364"/>
                <a:gd name="T39" fmla="*/ 367 h 535"/>
                <a:gd name="T40" fmla="*/ 363 w 364"/>
                <a:gd name="T41" fmla="*/ 327 h 535"/>
                <a:gd name="T42" fmla="*/ 364 w 364"/>
                <a:gd name="T43" fmla="*/ 287 h 535"/>
                <a:gd name="T44" fmla="*/ 362 w 364"/>
                <a:gd name="T45" fmla="*/ 238 h 535"/>
                <a:gd name="T46" fmla="*/ 359 w 364"/>
                <a:gd name="T47" fmla="*/ 195 h 535"/>
                <a:gd name="T48" fmla="*/ 355 w 364"/>
                <a:gd name="T49" fmla="*/ 159 h 535"/>
                <a:gd name="T50" fmla="*/ 347 w 364"/>
                <a:gd name="T51" fmla="*/ 128 h 535"/>
                <a:gd name="T52" fmla="*/ 337 w 364"/>
                <a:gd name="T53" fmla="*/ 105 h 535"/>
                <a:gd name="T54" fmla="*/ 323 w 364"/>
                <a:gd name="T55" fmla="*/ 80 h 535"/>
                <a:gd name="T56" fmla="*/ 308 w 364"/>
                <a:gd name="T57" fmla="*/ 61 h 535"/>
                <a:gd name="T58" fmla="*/ 289 w 364"/>
                <a:gd name="T59" fmla="*/ 43 h 535"/>
                <a:gd name="T60" fmla="*/ 266 w 364"/>
                <a:gd name="T61" fmla="*/ 27 h 535"/>
                <a:gd name="T62" fmla="*/ 237 w 364"/>
                <a:gd name="T63" fmla="*/ 12 h 535"/>
                <a:gd name="T64" fmla="*/ 201 w 364"/>
                <a:gd name="T65" fmla="*/ 3 h 535"/>
                <a:gd name="T66" fmla="*/ 155 w 364"/>
                <a:gd name="T67" fmla="*/ 3 h 535"/>
                <a:gd name="T68" fmla="*/ 108 w 364"/>
                <a:gd name="T69" fmla="*/ 20 h 535"/>
                <a:gd name="T70" fmla="*/ 69 w 364"/>
                <a:gd name="T71" fmla="*/ 46 h 535"/>
                <a:gd name="T72" fmla="*/ 36 w 364"/>
                <a:gd name="T73" fmla="*/ 86 h 535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w 364"/>
                <a:gd name="T112" fmla="*/ 0 h 535"/>
                <a:gd name="T113" fmla="*/ 364 w 364"/>
                <a:gd name="T114" fmla="*/ 535 h 535"/>
              </a:gdLst>
              <a:ahLst/>
              <a:cxnLst>
                <a:cxn ang="T74">
                  <a:pos x="T0" y="T1"/>
                </a:cxn>
                <a:cxn ang="T75">
                  <a:pos x="T2" y="T3"/>
                </a:cxn>
                <a:cxn ang="T76">
                  <a:pos x="T4" y="T5"/>
                </a:cxn>
                <a:cxn ang="T77">
                  <a:pos x="T6" y="T7"/>
                </a:cxn>
                <a:cxn ang="T78">
                  <a:pos x="T8" y="T9"/>
                </a:cxn>
                <a:cxn ang="T79">
                  <a:pos x="T10" y="T11"/>
                </a:cxn>
                <a:cxn ang="T80">
                  <a:pos x="T12" y="T13"/>
                </a:cxn>
                <a:cxn ang="T81">
                  <a:pos x="T14" y="T15"/>
                </a:cxn>
                <a:cxn ang="T82">
                  <a:pos x="T16" y="T17"/>
                </a:cxn>
                <a:cxn ang="T83">
                  <a:pos x="T18" y="T19"/>
                </a:cxn>
                <a:cxn ang="T84">
                  <a:pos x="T20" y="T21"/>
                </a:cxn>
                <a:cxn ang="T85">
                  <a:pos x="T22" y="T23"/>
                </a:cxn>
                <a:cxn ang="T86">
                  <a:pos x="T24" y="T25"/>
                </a:cxn>
                <a:cxn ang="T87">
                  <a:pos x="T26" y="T27"/>
                </a:cxn>
                <a:cxn ang="T88">
                  <a:pos x="T28" y="T29"/>
                </a:cxn>
                <a:cxn ang="T89">
                  <a:pos x="T30" y="T31"/>
                </a:cxn>
                <a:cxn ang="T90">
                  <a:pos x="T32" y="T33"/>
                </a:cxn>
                <a:cxn ang="T91">
                  <a:pos x="T34" y="T35"/>
                </a:cxn>
                <a:cxn ang="T92">
                  <a:pos x="T36" y="T37"/>
                </a:cxn>
                <a:cxn ang="T93">
                  <a:pos x="T38" y="T39"/>
                </a:cxn>
                <a:cxn ang="T94">
                  <a:pos x="T40" y="T41"/>
                </a:cxn>
                <a:cxn ang="T95">
                  <a:pos x="T42" y="T43"/>
                </a:cxn>
                <a:cxn ang="T96">
                  <a:pos x="T44" y="T45"/>
                </a:cxn>
                <a:cxn ang="T97">
                  <a:pos x="T46" y="T47"/>
                </a:cxn>
                <a:cxn ang="T98">
                  <a:pos x="T48" y="T49"/>
                </a:cxn>
                <a:cxn ang="T99">
                  <a:pos x="T50" y="T51"/>
                </a:cxn>
                <a:cxn ang="T100">
                  <a:pos x="T52" y="T53"/>
                </a:cxn>
                <a:cxn ang="T101">
                  <a:pos x="T54" y="T55"/>
                </a:cxn>
                <a:cxn ang="T102">
                  <a:pos x="T56" y="T57"/>
                </a:cxn>
                <a:cxn ang="T103">
                  <a:pos x="T58" y="T59"/>
                </a:cxn>
                <a:cxn ang="T104">
                  <a:pos x="T60" y="T61"/>
                </a:cxn>
                <a:cxn ang="T105">
                  <a:pos x="T62" y="T63"/>
                </a:cxn>
                <a:cxn ang="T106">
                  <a:pos x="T64" y="T65"/>
                </a:cxn>
                <a:cxn ang="T107">
                  <a:pos x="T66" y="T67"/>
                </a:cxn>
                <a:cxn ang="T108">
                  <a:pos x="T68" y="T69"/>
                </a:cxn>
                <a:cxn ang="T109">
                  <a:pos x="T70" y="T71"/>
                </a:cxn>
                <a:cxn ang="T110">
                  <a:pos x="T72" y="T73"/>
                </a:cxn>
              </a:cxnLst>
              <a:rect l="T111" t="T112" r="T113" b="T114"/>
              <a:pathLst>
                <a:path w="364" h="535">
                  <a:moveTo>
                    <a:pt x="36" y="86"/>
                  </a:moveTo>
                  <a:lnTo>
                    <a:pt x="24" y="109"/>
                  </a:lnTo>
                  <a:lnTo>
                    <a:pt x="15" y="133"/>
                  </a:lnTo>
                  <a:lnTo>
                    <a:pt x="9" y="156"/>
                  </a:lnTo>
                  <a:lnTo>
                    <a:pt x="5" y="185"/>
                  </a:lnTo>
                  <a:lnTo>
                    <a:pt x="2" y="217"/>
                  </a:lnTo>
                  <a:lnTo>
                    <a:pt x="1" y="246"/>
                  </a:lnTo>
                  <a:lnTo>
                    <a:pt x="0" y="275"/>
                  </a:lnTo>
                  <a:lnTo>
                    <a:pt x="0" y="311"/>
                  </a:lnTo>
                  <a:lnTo>
                    <a:pt x="2" y="340"/>
                  </a:lnTo>
                  <a:lnTo>
                    <a:pt x="6" y="369"/>
                  </a:lnTo>
                  <a:lnTo>
                    <a:pt x="11" y="390"/>
                  </a:lnTo>
                  <a:lnTo>
                    <a:pt x="20" y="415"/>
                  </a:lnTo>
                  <a:lnTo>
                    <a:pt x="32" y="435"/>
                  </a:lnTo>
                  <a:lnTo>
                    <a:pt x="43" y="452"/>
                  </a:lnTo>
                  <a:lnTo>
                    <a:pt x="60" y="472"/>
                  </a:lnTo>
                  <a:lnTo>
                    <a:pt x="78" y="489"/>
                  </a:lnTo>
                  <a:lnTo>
                    <a:pt x="99" y="506"/>
                  </a:lnTo>
                  <a:lnTo>
                    <a:pt x="120" y="517"/>
                  </a:lnTo>
                  <a:lnTo>
                    <a:pt x="141" y="526"/>
                  </a:lnTo>
                  <a:lnTo>
                    <a:pt x="151" y="530"/>
                  </a:lnTo>
                  <a:lnTo>
                    <a:pt x="164" y="534"/>
                  </a:lnTo>
                  <a:lnTo>
                    <a:pt x="181" y="535"/>
                  </a:lnTo>
                  <a:lnTo>
                    <a:pt x="191" y="534"/>
                  </a:lnTo>
                  <a:lnTo>
                    <a:pt x="206" y="532"/>
                  </a:lnTo>
                  <a:lnTo>
                    <a:pt x="223" y="527"/>
                  </a:lnTo>
                  <a:lnTo>
                    <a:pt x="237" y="522"/>
                  </a:lnTo>
                  <a:lnTo>
                    <a:pt x="252" y="514"/>
                  </a:lnTo>
                  <a:lnTo>
                    <a:pt x="267" y="504"/>
                  </a:lnTo>
                  <a:lnTo>
                    <a:pt x="280" y="494"/>
                  </a:lnTo>
                  <a:lnTo>
                    <a:pt x="293" y="482"/>
                  </a:lnTo>
                  <a:lnTo>
                    <a:pt x="304" y="470"/>
                  </a:lnTo>
                  <a:lnTo>
                    <a:pt x="313" y="458"/>
                  </a:lnTo>
                  <a:lnTo>
                    <a:pt x="326" y="443"/>
                  </a:lnTo>
                  <a:lnTo>
                    <a:pt x="334" y="431"/>
                  </a:lnTo>
                  <a:lnTo>
                    <a:pt x="342" y="418"/>
                  </a:lnTo>
                  <a:lnTo>
                    <a:pt x="346" y="408"/>
                  </a:lnTo>
                  <a:lnTo>
                    <a:pt x="350" y="398"/>
                  </a:lnTo>
                  <a:lnTo>
                    <a:pt x="354" y="384"/>
                  </a:lnTo>
                  <a:lnTo>
                    <a:pt x="358" y="367"/>
                  </a:lnTo>
                  <a:lnTo>
                    <a:pt x="361" y="345"/>
                  </a:lnTo>
                  <a:lnTo>
                    <a:pt x="363" y="327"/>
                  </a:lnTo>
                  <a:lnTo>
                    <a:pt x="364" y="307"/>
                  </a:lnTo>
                  <a:lnTo>
                    <a:pt x="364" y="287"/>
                  </a:lnTo>
                  <a:lnTo>
                    <a:pt x="363" y="259"/>
                  </a:lnTo>
                  <a:lnTo>
                    <a:pt x="362" y="238"/>
                  </a:lnTo>
                  <a:lnTo>
                    <a:pt x="360" y="218"/>
                  </a:lnTo>
                  <a:lnTo>
                    <a:pt x="359" y="195"/>
                  </a:lnTo>
                  <a:lnTo>
                    <a:pt x="358" y="178"/>
                  </a:lnTo>
                  <a:lnTo>
                    <a:pt x="355" y="159"/>
                  </a:lnTo>
                  <a:lnTo>
                    <a:pt x="352" y="144"/>
                  </a:lnTo>
                  <a:lnTo>
                    <a:pt x="347" y="128"/>
                  </a:lnTo>
                  <a:lnTo>
                    <a:pt x="342" y="115"/>
                  </a:lnTo>
                  <a:lnTo>
                    <a:pt x="337" y="105"/>
                  </a:lnTo>
                  <a:lnTo>
                    <a:pt x="332" y="96"/>
                  </a:lnTo>
                  <a:lnTo>
                    <a:pt x="323" y="80"/>
                  </a:lnTo>
                  <a:lnTo>
                    <a:pt x="316" y="70"/>
                  </a:lnTo>
                  <a:lnTo>
                    <a:pt x="308" y="61"/>
                  </a:lnTo>
                  <a:lnTo>
                    <a:pt x="298" y="51"/>
                  </a:lnTo>
                  <a:lnTo>
                    <a:pt x="289" y="43"/>
                  </a:lnTo>
                  <a:lnTo>
                    <a:pt x="279" y="35"/>
                  </a:lnTo>
                  <a:lnTo>
                    <a:pt x="266" y="27"/>
                  </a:lnTo>
                  <a:lnTo>
                    <a:pt x="253" y="19"/>
                  </a:lnTo>
                  <a:lnTo>
                    <a:pt x="237" y="12"/>
                  </a:lnTo>
                  <a:lnTo>
                    <a:pt x="220" y="7"/>
                  </a:lnTo>
                  <a:lnTo>
                    <a:pt x="201" y="3"/>
                  </a:lnTo>
                  <a:lnTo>
                    <a:pt x="182" y="0"/>
                  </a:lnTo>
                  <a:lnTo>
                    <a:pt x="155" y="3"/>
                  </a:lnTo>
                  <a:lnTo>
                    <a:pt x="132" y="10"/>
                  </a:lnTo>
                  <a:lnTo>
                    <a:pt x="108" y="20"/>
                  </a:lnTo>
                  <a:lnTo>
                    <a:pt x="88" y="32"/>
                  </a:lnTo>
                  <a:lnTo>
                    <a:pt x="69" y="46"/>
                  </a:lnTo>
                  <a:lnTo>
                    <a:pt x="51" y="65"/>
                  </a:lnTo>
                  <a:lnTo>
                    <a:pt x="36" y="86"/>
                  </a:lnTo>
                  <a:close/>
                </a:path>
              </a:pathLst>
            </a:custGeom>
            <a:solidFill>
              <a:srgbClr val="FFC08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4" name="Freeform 32"/>
            <p:cNvSpPr>
              <a:spLocks/>
            </p:cNvSpPr>
            <p:nvPr/>
          </p:nvSpPr>
          <p:spPr bwMode="auto">
            <a:xfrm>
              <a:off x="2798" y="1185"/>
              <a:ext cx="148" cy="32"/>
            </a:xfrm>
            <a:custGeom>
              <a:avLst/>
              <a:gdLst>
                <a:gd name="T0" fmla="*/ 0 w 148"/>
                <a:gd name="T1" fmla="*/ 22 h 32"/>
                <a:gd name="T2" fmla="*/ 5 w 148"/>
                <a:gd name="T3" fmla="*/ 18 h 32"/>
                <a:gd name="T4" fmla="*/ 12 w 148"/>
                <a:gd name="T5" fmla="*/ 12 h 32"/>
                <a:gd name="T6" fmla="*/ 25 w 148"/>
                <a:gd name="T7" fmla="*/ 6 h 32"/>
                <a:gd name="T8" fmla="*/ 40 w 148"/>
                <a:gd name="T9" fmla="*/ 2 h 32"/>
                <a:gd name="T10" fmla="*/ 55 w 148"/>
                <a:gd name="T11" fmla="*/ 0 h 32"/>
                <a:gd name="T12" fmla="*/ 68 w 148"/>
                <a:gd name="T13" fmla="*/ 0 h 32"/>
                <a:gd name="T14" fmla="*/ 77 w 148"/>
                <a:gd name="T15" fmla="*/ 1 h 32"/>
                <a:gd name="T16" fmla="*/ 84 w 148"/>
                <a:gd name="T17" fmla="*/ 0 h 32"/>
                <a:gd name="T18" fmla="*/ 91 w 148"/>
                <a:gd name="T19" fmla="*/ 0 h 32"/>
                <a:gd name="T20" fmla="*/ 100 w 148"/>
                <a:gd name="T21" fmla="*/ 1 h 32"/>
                <a:gd name="T22" fmla="*/ 111 w 148"/>
                <a:gd name="T23" fmla="*/ 3 h 32"/>
                <a:gd name="T24" fmla="*/ 121 w 148"/>
                <a:gd name="T25" fmla="*/ 6 h 32"/>
                <a:gd name="T26" fmla="*/ 133 w 148"/>
                <a:gd name="T27" fmla="*/ 10 h 32"/>
                <a:gd name="T28" fmla="*/ 139 w 148"/>
                <a:gd name="T29" fmla="*/ 14 h 32"/>
                <a:gd name="T30" fmla="*/ 144 w 148"/>
                <a:gd name="T31" fmla="*/ 18 h 32"/>
                <a:gd name="T32" fmla="*/ 148 w 148"/>
                <a:gd name="T33" fmla="*/ 24 h 32"/>
                <a:gd name="T34" fmla="*/ 147 w 148"/>
                <a:gd name="T35" fmla="*/ 26 h 32"/>
                <a:gd name="T36" fmla="*/ 133 w 148"/>
                <a:gd name="T37" fmla="*/ 30 h 32"/>
                <a:gd name="T38" fmla="*/ 109 w 148"/>
                <a:gd name="T39" fmla="*/ 32 h 32"/>
                <a:gd name="T40" fmla="*/ 86 w 148"/>
                <a:gd name="T41" fmla="*/ 32 h 32"/>
                <a:gd name="T42" fmla="*/ 62 w 148"/>
                <a:gd name="T43" fmla="*/ 32 h 32"/>
                <a:gd name="T44" fmla="*/ 30 w 148"/>
                <a:gd name="T45" fmla="*/ 30 h 32"/>
                <a:gd name="T46" fmla="*/ 9 w 148"/>
                <a:gd name="T47" fmla="*/ 28 h 32"/>
                <a:gd name="T48" fmla="*/ 3 w 148"/>
                <a:gd name="T49" fmla="*/ 26 h 32"/>
                <a:gd name="T50" fmla="*/ 0 w 148"/>
                <a:gd name="T51" fmla="*/ 22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w 148"/>
                <a:gd name="T79" fmla="*/ 0 h 32"/>
                <a:gd name="T80" fmla="*/ 148 w 148"/>
                <a:gd name="T81" fmla="*/ 32 h 32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T78" t="T79" r="T80" b="T81"/>
              <a:pathLst>
                <a:path w="148" h="32">
                  <a:moveTo>
                    <a:pt x="0" y="22"/>
                  </a:moveTo>
                  <a:lnTo>
                    <a:pt x="5" y="18"/>
                  </a:lnTo>
                  <a:lnTo>
                    <a:pt x="12" y="12"/>
                  </a:lnTo>
                  <a:lnTo>
                    <a:pt x="25" y="6"/>
                  </a:lnTo>
                  <a:lnTo>
                    <a:pt x="40" y="2"/>
                  </a:lnTo>
                  <a:lnTo>
                    <a:pt x="55" y="0"/>
                  </a:lnTo>
                  <a:lnTo>
                    <a:pt x="68" y="0"/>
                  </a:lnTo>
                  <a:lnTo>
                    <a:pt x="77" y="1"/>
                  </a:lnTo>
                  <a:lnTo>
                    <a:pt x="84" y="0"/>
                  </a:lnTo>
                  <a:lnTo>
                    <a:pt x="91" y="0"/>
                  </a:lnTo>
                  <a:lnTo>
                    <a:pt x="100" y="1"/>
                  </a:lnTo>
                  <a:lnTo>
                    <a:pt x="111" y="3"/>
                  </a:lnTo>
                  <a:lnTo>
                    <a:pt x="121" y="6"/>
                  </a:lnTo>
                  <a:lnTo>
                    <a:pt x="133" y="10"/>
                  </a:lnTo>
                  <a:lnTo>
                    <a:pt x="139" y="14"/>
                  </a:lnTo>
                  <a:lnTo>
                    <a:pt x="144" y="18"/>
                  </a:lnTo>
                  <a:lnTo>
                    <a:pt x="148" y="24"/>
                  </a:lnTo>
                  <a:lnTo>
                    <a:pt x="147" y="26"/>
                  </a:lnTo>
                  <a:lnTo>
                    <a:pt x="133" y="30"/>
                  </a:lnTo>
                  <a:lnTo>
                    <a:pt x="109" y="32"/>
                  </a:lnTo>
                  <a:lnTo>
                    <a:pt x="86" y="32"/>
                  </a:lnTo>
                  <a:lnTo>
                    <a:pt x="62" y="32"/>
                  </a:lnTo>
                  <a:lnTo>
                    <a:pt x="30" y="30"/>
                  </a:lnTo>
                  <a:lnTo>
                    <a:pt x="9" y="28"/>
                  </a:lnTo>
                  <a:lnTo>
                    <a:pt x="3" y="26"/>
                  </a:lnTo>
                  <a:lnTo>
                    <a:pt x="0" y="22"/>
                  </a:lnTo>
                  <a:close/>
                </a:path>
              </a:pathLst>
            </a:custGeom>
            <a:solidFill>
              <a:srgbClr val="FFE0C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5" name="Freeform 33"/>
            <p:cNvSpPr>
              <a:spLocks/>
            </p:cNvSpPr>
            <p:nvPr/>
          </p:nvSpPr>
          <p:spPr bwMode="auto">
            <a:xfrm>
              <a:off x="2667" y="731"/>
              <a:ext cx="421" cy="288"/>
            </a:xfrm>
            <a:custGeom>
              <a:avLst/>
              <a:gdLst>
                <a:gd name="T0" fmla="*/ 13 w 421"/>
                <a:gd name="T1" fmla="*/ 274 h 288"/>
                <a:gd name="T2" fmla="*/ 11 w 421"/>
                <a:gd name="T3" fmla="*/ 253 h 288"/>
                <a:gd name="T4" fmla="*/ 15 w 421"/>
                <a:gd name="T5" fmla="*/ 238 h 288"/>
                <a:gd name="T6" fmla="*/ 12 w 421"/>
                <a:gd name="T7" fmla="*/ 218 h 288"/>
                <a:gd name="T8" fmla="*/ 11 w 421"/>
                <a:gd name="T9" fmla="*/ 202 h 288"/>
                <a:gd name="T10" fmla="*/ 10 w 421"/>
                <a:gd name="T11" fmla="*/ 191 h 288"/>
                <a:gd name="T12" fmla="*/ 19 w 421"/>
                <a:gd name="T13" fmla="*/ 181 h 288"/>
                <a:gd name="T14" fmla="*/ 12 w 421"/>
                <a:gd name="T15" fmla="*/ 154 h 288"/>
                <a:gd name="T16" fmla="*/ 21 w 421"/>
                <a:gd name="T17" fmla="*/ 150 h 288"/>
                <a:gd name="T18" fmla="*/ 32 w 421"/>
                <a:gd name="T19" fmla="*/ 142 h 288"/>
                <a:gd name="T20" fmla="*/ 30 w 421"/>
                <a:gd name="T21" fmla="*/ 127 h 288"/>
                <a:gd name="T22" fmla="*/ 39 w 421"/>
                <a:gd name="T23" fmla="*/ 120 h 288"/>
                <a:gd name="T24" fmla="*/ 36 w 421"/>
                <a:gd name="T25" fmla="*/ 101 h 288"/>
                <a:gd name="T26" fmla="*/ 38 w 421"/>
                <a:gd name="T27" fmla="*/ 89 h 288"/>
                <a:gd name="T28" fmla="*/ 47 w 421"/>
                <a:gd name="T29" fmla="*/ 70 h 288"/>
                <a:gd name="T30" fmla="*/ 52 w 421"/>
                <a:gd name="T31" fmla="*/ 55 h 288"/>
                <a:gd name="T32" fmla="*/ 73 w 421"/>
                <a:gd name="T33" fmla="*/ 63 h 288"/>
                <a:gd name="T34" fmla="*/ 80 w 421"/>
                <a:gd name="T35" fmla="*/ 37 h 288"/>
                <a:gd name="T36" fmla="*/ 93 w 421"/>
                <a:gd name="T37" fmla="*/ 52 h 288"/>
                <a:gd name="T38" fmla="*/ 111 w 421"/>
                <a:gd name="T39" fmla="*/ 31 h 288"/>
                <a:gd name="T40" fmla="*/ 141 w 421"/>
                <a:gd name="T41" fmla="*/ 14 h 288"/>
                <a:gd name="T42" fmla="*/ 195 w 421"/>
                <a:gd name="T43" fmla="*/ 2 h 288"/>
                <a:gd name="T44" fmla="*/ 233 w 421"/>
                <a:gd name="T45" fmla="*/ 0 h 288"/>
                <a:gd name="T46" fmla="*/ 245 w 421"/>
                <a:gd name="T47" fmla="*/ 11 h 288"/>
                <a:gd name="T48" fmla="*/ 265 w 421"/>
                <a:gd name="T49" fmla="*/ 18 h 288"/>
                <a:gd name="T50" fmla="*/ 297 w 421"/>
                <a:gd name="T51" fmla="*/ 14 h 288"/>
                <a:gd name="T52" fmla="*/ 294 w 421"/>
                <a:gd name="T53" fmla="*/ 26 h 288"/>
                <a:gd name="T54" fmla="*/ 323 w 421"/>
                <a:gd name="T55" fmla="*/ 27 h 288"/>
                <a:gd name="T56" fmla="*/ 321 w 421"/>
                <a:gd name="T57" fmla="*/ 37 h 288"/>
                <a:gd name="T58" fmla="*/ 338 w 421"/>
                <a:gd name="T59" fmla="*/ 44 h 288"/>
                <a:gd name="T60" fmla="*/ 367 w 421"/>
                <a:gd name="T61" fmla="*/ 55 h 288"/>
                <a:gd name="T62" fmla="*/ 366 w 421"/>
                <a:gd name="T63" fmla="*/ 68 h 288"/>
                <a:gd name="T64" fmla="*/ 367 w 421"/>
                <a:gd name="T65" fmla="*/ 78 h 288"/>
                <a:gd name="T66" fmla="*/ 395 w 421"/>
                <a:gd name="T67" fmla="*/ 88 h 288"/>
                <a:gd name="T68" fmla="*/ 395 w 421"/>
                <a:gd name="T69" fmla="*/ 107 h 288"/>
                <a:gd name="T70" fmla="*/ 404 w 421"/>
                <a:gd name="T71" fmla="*/ 134 h 288"/>
                <a:gd name="T72" fmla="*/ 400 w 421"/>
                <a:gd name="T73" fmla="*/ 162 h 288"/>
                <a:gd name="T74" fmla="*/ 400 w 421"/>
                <a:gd name="T75" fmla="*/ 194 h 288"/>
                <a:gd name="T76" fmla="*/ 400 w 421"/>
                <a:gd name="T77" fmla="*/ 228 h 288"/>
                <a:gd name="T78" fmla="*/ 381 w 421"/>
                <a:gd name="T79" fmla="*/ 286 h 288"/>
                <a:gd name="T80" fmla="*/ 345 w 421"/>
                <a:gd name="T81" fmla="*/ 141 h 288"/>
                <a:gd name="T82" fmla="*/ 277 w 421"/>
                <a:gd name="T83" fmla="*/ 118 h 288"/>
                <a:gd name="T84" fmla="*/ 194 w 421"/>
                <a:gd name="T85" fmla="*/ 98 h 288"/>
                <a:gd name="T86" fmla="*/ 111 w 421"/>
                <a:gd name="T87" fmla="*/ 100 h 288"/>
                <a:gd name="T88" fmla="*/ 89 w 421"/>
                <a:gd name="T89" fmla="*/ 111 h 288"/>
                <a:gd name="T90" fmla="*/ 67 w 421"/>
                <a:gd name="T91" fmla="*/ 140 h 288"/>
                <a:gd name="T92" fmla="*/ 53 w 421"/>
                <a:gd name="T93" fmla="*/ 184 h 288"/>
                <a:gd name="T94" fmla="*/ 36 w 421"/>
                <a:gd name="T95" fmla="*/ 218 h 288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w 421"/>
                <a:gd name="T145" fmla="*/ 0 h 288"/>
                <a:gd name="T146" fmla="*/ 421 w 421"/>
                <a:gd name="T147" fmla="*/ 288 h 288"/>
              </a:gdLst>
              <a:ahLst/>
              <a:cxnLst>
                <a:cxn ang="T96">
                  <a:pos x="T0" y="T1"/>
                </a:cxn>
                <a:cxn ang="T97">
                  <a:pos x="T2" y="T3"/>
                </a:cxn>
                <a:cxn ang="T98">
                  <a:pos x="T4" y="T5"/>
                </a:cxn>
                <a:cxn ang="T99">
                  <a:pos x="T6" y="T7"/>
                </a:cxn>
                <a:cxn ang="T100">
                  <a:pos x="T8" y="T9"/>
                </a:cxn>
                <a:cxn ang="T101">
                  <a:pos x="T10" y="T11"/>
                </a:cxn>
                <a:cxn ang="T102">
                  <a:pos x="T12" y="T13"/>
                </a:cxn>
                <a:cxn ang="T103">
                  <a:pos x="T14" y="T15"/>
                </a:cxn>
                <a:cxn ang="T104">
                  <a:pos x="T16" y="T17"/>
                </a:cxn>
                <a:cxn ang="T105">
                  <a:pos x="T18" y="T19"/>
                </a:cxn>
                <a:cxn ang="T106">
                  <a:pos x="T20" y="T21"/>
                </a:cxn>
                <a:cxn ang="T107">
                  <a:pos x="T22" y="T23"/>
                </a:cxn>
                <a:cxn ang="T108">
                  <a:pos x="T24" y="T25"/>
                </a:cxn>
                <a:cxn ang="T109">
                  <a:pos x="T26" y="T27"/>
                </a:cxn>
                <a:cxn ang="T110">
                  <a:pos x="T28" y="T29"/>
                </a:cxn>
                <a:cxn ang="T111">
                  <a:pos x="T30" y="T31"/>
                </a:cxn>
                <a:cxn ang="T112">
                  <a:pos x="T32" y="T33"/>
                </a:cxn>
                <a:cxn ang="T113">
                  <a:pos x="T34" y="T35"/>
                </a:cxn>
                <a:cxn ang="T114">
                  <a:pos x="T36" y="T37"/>
                </a:cxn>
                <a:cxn ang="T115">
                  <a:pos x="T38" y="T39"/>
                </a:cxn>
                <a:cxn ang="T116">
                  <a:pos x="T40" y="T41"/>
                </a:cxn>
                <a:cxn ang="T117">
                  <a:pos x="T42" y="T43"/>
                </a:cxn>
                <a:cxn ang="T118">
                  <a:pos x="T44" y="T45"/>
                </a:cxn>
                <a:cxn ang="T119">
                  <a:pos x="T46" y="T47"/>
                </a:cxn>
                <a:cxn ang="T120">
                  <a:pos x="T48" y="T49"/>
                </a:cxn>
                <a:cxn ang="T121">
                  <a:pos x="T50" y="T51"/>
                </a:cxn>
                <a:cxn ang="T122">
                  <a:pos x="T52" y="T53"/>
                </a:cxn>
                <a:cxn ang="T123">
                  <a:pos x="T54" y="T55"/>
                </a:cxn>
                <a:cxn ang="T124">
                  <a:pos x="T56" y="T57"/>
                </a:cxn>
                <a:cxn ang="T125">
                  <a:pos x="T58" y="T59"/>
                </a:cxn>
                <a:cxn ang="T126">
                  <a:pos x="T60" y="T61"/>
                </a:cxn>
                <a:cxn ang="T127">
                  <a:pos x="T62" y="T63"/>
                </a:cxn>
                <a:cxn ang="T128">
                  <a:pos x="T64" y="T65"/>
                </a:cxn>
                <a:cxn ang="T129">
                  <a:pos x="T66" y="T67"/>
                </a:cxn>
                <a:cxn ang="T130">
                  <a:pos x="T68" y="T69"/>
                </a:cxn>
                <a:cxn ang="T131">
                  <a:pos x="T70" y="T71"/>
                </a:cxn>
                <a:cxn ang="T132">
                  <a:pos x="T72" y="T73"/>
                </a:cxn>
                <a:cxn ang="T133">
                  <a:pos x="T74" y="T75"/>
                </a:cxn>
                <a:cxn ang="T134">
                  <a:pos x="T76" y="T77"/>
                </a:cxn>
                <a:cxn ang="T135">
                  <a:pos x="T78" y="T79"/>
                </a:cxn>
                <a:cxn ang="T136">
                  <a:pos x="T80" y="T81"/>
                </a:cxn>
                <a:cxn ang="T137">
                  <a:pos x="T82" y="T83"/>
                </a:cxn>
                <a:cxn ang="T138">
                  <a:pos x="T84" y="T85"/>
                </a:cxn>
                <a:cxn ang="T139">
                  <a:pos x="T86" y="T87"/>
                </a:cxn>
                <a:cxn ang="T140">
                  <a:pos x="T88" y="T89"/>
                </a:cxn>
                <a:cxn ang="T141">
                  <a:pos x="T90" y="T91"/>
                </a:cxn>
                <a:cxn ang="T142">
                  <a:pos x="T92" y="T93"/>
                </a:cxn>
                <a:cxn ang="T143">
                  <a:pos x="T94" y="T95"/>
                </a:cxn>
              </a:cxnLst>
              <a:rect l="T144" t="T145" r="T146" b="T147"/>
              <a:pathLst>
                <a:path w="421" h="288">
                  <a:moveTo>
                    <a:pt x="25" y="288"/>
                  </a:moveTo>
                  <a:lnTo>
                    <a:pt x="21" y="283"/>
                  </a:lnTo>
                  <a:lnTo>
                    <a:pt x="13" y="274"/>
                  </a:lnTo>
                  <a:lnTo>
                    <a:pt x="21" y="270"/>
                  </a:lnTo>
                  <a:lnTo>
                    <a:pt x="16" y="262"/>
                  </a:lnTo>
                  <a:lnTo>
                    <a:pt x="11" y="253"/>
                  </a:lnTo>
                  <a:lnTo>
                    <a:pt x="7" y="247"/>
                  </a:lnTo>
                  <a:lnTo>
                    <a:pt x="18" y="247"/>
                  </a:lnTo>
                  <a:lnTo>
                    <a:pt x="15" y="238"/>
                  </a:lnTo>
                  <a:lnTo>
                    <a:pt x="9" y="228"/>
                  </a:lnTo>
                  <a:lnTo>
                    <a:pt x="0" y="219"/>
                  </a:lnTo>
                  <a:lnTo>
                    <a:pt x="12" y="218"/>
                  </a:lnTo>
                  <a:lnTo>
                    <a:pt x="9" y="210"/>
                  </a:lnTo>
                  <a:lnTo>
                    <a:pt x="4" y="200"/>
                  </a:lnTo>
                  <a:lnTo>
                    <a:pt x="11" y="202"/>
                  </a:lnTo>
                  <a:lnTo>
                    <a:pt x="17" y="204"/>
                  </a:lnTo>
                  <a:lnTo>
                    <a:pt x="15" y="198"/>
                  </a:lnTo>
                  <a:lnTo>
                    <a:pt x="10" y="191"/>
                  </a:lnTo>
                  <a:lnTo>
                    <a:pt x="16" y="191"/>
                  </a:lnTo>
                  <a:lnTo>
                    <a:pt x="13" y="180"/>
                  </a:lnTo>
                  <a:lnTo>
                    <a:pt x="19" y="181"/>
                  </a:lnTo>
                  <a:lnTo>
                    <a:pt x="19" y="173"/>
                  </a:lnTo>
                  <a:lnTo>
                    <a:pt x="17" y="166"/>
                  </a:lnTo>
                  <a:lnTo>
                    <a:pt x="12" y="154"/>
                  </a:lnTo>
                  <a:lnTo>
                    <a:pt x="19" y="156"/>
                  </a:lnTo>
                  <a:lnTo>
                    <a:pt x="26" y="158"/>
                  </a:lnTo>
                  <a:lnTo>
                    <a:pt x="21" y="150"/>
                  </a:lnTo>
                  <a:lnTo>
                    <a:pt x="31" y="151"/>
                  </a:lnTo>
                  <a:lnTo>
                    <a:pt x="39" y="152"/>
                  </a:lnTo>
                  <a:lnTo>
                    <a:pt x="32" y="142"/>
                  </a:lnTo>
                  <a:lnTo>
                    <a:pt x="28" y="136"/>
                  </a:lnTo>
                  <a:lnTo>
                    <a:pt x="22" y="128"/>
                  </a:lnTo>
                  <a:lnTo>
                    <a:pt x="30" y="127"/>
                  </a:lnTo>
                  <a:lnTo>
                    <a:pt x="38" y="127"/>
                  </a:lnTo>
                  <a:lnTo>
                    <a:pt x="45" y="126"/>
                  </a:lnTo>
                  <a:lnTo>
                    <a:pt x="39" y="120"/>
                  </a:lnTo>
                  <a:lnTo>
                    <a:pt x="32" y="114"/>
                  </a:lnTo>
                  <a:lnTo>
                    <a:pt x="40" y="111"/>
                  </a:lnTo>
                  <a:lnTo>
                    <a:pt x="36" y="101"/>
                  </a:lnTo>
                  <a:lnTo>
                    <a:pt x="32" y="94"/>
                  </a:lnTo>
                  <a:lnTo>
                    <a:pt x="29" y="88"/>
                  </a:lnTo>
                  <a:lnTo>
                    <a:pt x="38" y="89"/>
                  </a:lnTo>
                  <a:lnTo>
                    <a:pt x="46" y="91"/>
                  </a:lnTo>
                  <a:lnTo>
                    <a:pt x="48" y="81"/>
                  </a:lnTo>
                  <a:lnTo>
                    <a:pt x="47" y="70"/>
                  </a:lnTo>
                  <a:lnTo>
                    <a:pt x="45" y="60"/>
                  </a:lnTo>
                  <a:lnTo>
                    <a:pt x="38" y="48"/>
                  </a:lnTo>
                  <a:lnTo>
                    <a:pt x="52" y="55"/>
                  </a:lnTo>
                  <a:lnTo>
                    <a:pt x="58" y="58"/>
                  </a:lnTo>
                  <a:lnTo>
                    <a:pt x="65" y="63"/>
                  </a:lnTo>
                  <a:lnTo>
                    <a:pt x="73" y="63"/>
                  </a:lnTo>
                  <a:lnTo>
                    <a:pt x="73" y="55"/>
                  </a:lnTo>
                  <a:lnTo>
                    <a:pt x="75" y="47"/>
                  </a:lnTo>
                  <a:lnTo>
                    <a:pt x="80" y="37"/>
                  </a:lnTo>
                  <a:lnTo>
                    <a:pt x="84" y="44"/>
                  </a:lnTo>
                  <a:lnTo>
                    <a:pt x="87" y="48"/>
                  </a:lnTo>
                  <a:lnTo>
                    <a:pt x="93" y="52"/>
                  </a:lnTo>
                  <a:lnTo>
                    <a:pt x="97" y="45"/>
                  </a:lnTo>
                  <a:lnTo>
                    <a:pt x="102" y="38"/>
                  </a:lnTo>
                  <a:lnTo>
                    <a:pt x="111" y="31"/>
                  </a:lnTo>
                  <a:lnTo>
                    <a:pt x="119" y="23"/>
                  </a:lnTo>
                  <a:lnTo>
                    <a:pt x="129" y="17"/>
                  </a:lnTo>
                  <a:lnTo>
                    <a:pt x="141" y="14"/>
                  </a:lnTo>
                  <a:lnTo>
                    <a:pt x="157" y="11"/>
                  </a:lnTo>
                  <a:lnTo>
                    <a:pt x="180" y="5"/>
                  </a:lnTo>
                  <a:lnTo>
                    <a:pt x="195" y="2"/>
                  </a:lnTo>
                  <a:lnTo>
                    <a:pt x="208" y="1"/>
                  </a:lnTo>
                  <a:lnTo>
                    <a:pt x="218" y="0"/>
                  </a:lnTo>
                  <a:lnTo>
                    <a:pt x="233" y="0"/>
                  </a:lnTo>
                  <a:lnTo>
                    <a:pt x="261" y="1"/>
                  </a:lnTo>
                  <a:lnTo>
                    <a:pt x="251" y="5"/>
                  </a:lnTo>
                  <a:lnTo>
                    <a:pt x="245" y="11"/>
                  </a:lnTo>
                  <a:lnTo>
                    <a:pt x="243" y="14"/>
                  </a:lnTo>
                  <a:lnTo>
                    <a:pt x="253" y="17"/>
                  </a:lnTo>
                  <a:lnTo>
                    <a:pt x="265" y="18"/>
                  </a:lnTo>
                  <a:lnTo>
                    <a:pt x="277" y="17"/>
                  </a:lnTo>
                  <a:lnTo>
                    <a:pt x="288" y="16"/>
                  </a:lnTo>
                  <a:lnTo>
                    <a:pt x="297" y="14"/>
                  </a:lnTo>
                  <a:lnTo>
                    <a:pt x="314" y="15"/>
                  </a:lnTo>
                  <a:lnTo>
                    <a:pt x="303" y="19"/>
                  </a:lnTo>
                  <a:lnTo>
                    <a:pt x="294" y="26"/>
                  </a:lnTo>
                  <a:lnTo>
                    <a:pt x="303" y="27"/>
                  </a:lnTo>
                  <a:lnTo>
                    <a:pt x="311" y="26"/>
                  </a:lnTo>
                  <a:lnTo>
                    <a:pt x="323" y="27"/>
                  </a:lnTo>
                  <a:lnTo>
                    <a:pt x="342" y="33"/>
                  </a:lnTo>
                  <a:lnTo>
                    <a:pt x="331" y="35"/>
                  </a:lnTo>
                  <a:lnTo>
                    <a:pt x="321" y="37"/>
                  </a:lnTo>
                  <a:lnTo>
                    <a:pt x="315" y="40"/>
                  </a:lnTo>
                  <a:lnTo>
                    <a:pt x="328" y="42"/>
                  </a:lnTo>
                  <a:lnTo>
                    <a:pt x="338" y="44"/>
                  </a:lnTo>
                  <a:lnTo>
                    <a:pt x="345" y="45"/>
                  </a:lnTo>
                  <a:lnTo>
                    <a:pt x="355" y="49"/>
                  </a:lnTo>
                  <a:lnTo>
                    <a:pt x="367" y="55"/>
                  </a:lnTo>
                  <a:lnTo>
                    <a:pt x="385" y="61"/>
                  </a:lnTo>
                  <a:lnTo>
                    <a:pt x="374" y="64"/>
                  </a:lnTo>
                  <a:lnTo>
                    <a:pt x="366" y="68"/>
                  </a:lnTo>
                  <a:lnTo>
                    <a:pt x="360" y="72"/>
                  </a:lnTo>
                  <a:lnTo>
                    <a:pt x="359" y="77"/>
                  </a:lnTo>
                  <a:lnTo>
                    <a:pt x="367" y="78"/>
                  </a:lnTo>
                  <a:lnTo>
                    <a:pt x="375" y="81"/>
                  </a:lnTo>
                  <a:lnTo>
                    <a:pt x="383" y="85"/>
                  </a:lnTo>
                  <a:lnTo>
                    <a:pt x="395" y="88"/>
                  </a:lnTo>
                  <a:lnTo>
                    <a:pt x="404" y="87"/>
                  </a:lnTo>
                  <a:lnTo>
                    <a:pt x="397" y="95"/>
                  </a:lnTo>
                  <a:lnTo>
                    <a:pt x="395" y="107"/>
                  </a:lnTo>
                  <a:lnTo>
                    <a:pt x="399" y="117"/>
                  </a:lnTo>
                  <a:lnTo>
                    <a:pt x="402" y="126"/>
                  </a:lnTo>
                  <a:lnTo>
                    <a:pt x="404" y="134"/>
                  </a:lnTo>
                  <a:lnTo>
                    <a:pt x="397" y="149"/>
                  </a:lnTo>
                  <a:lnTo>
                    <a:pt x="421" y="148"/>
                  </a:lnTo>
                  <a:lnTo>
                    <a:pt x="400" y="162"/>
                  </a:lnTo>
                  <a:lnTo>
                    <a:pt x="393" y="171"/>
                  </a:lnTo>
                  <a:lnTo>
                    <a:pt x="390" y="187"/>
                  </a:lnTo>
                  <a:lnTo>
                    <a:pt x="400" y="194"/>
                  </a:lnTo>
                  <a:lnTo>
                    <a:pt x="396" y="204"/>
                  </a:lnTo>
                  <a:lnTo>
                    <a:pt x="393" y="217"/>
                  </a:lnTo>
                  <a:lnTo>
                    <a:pt x="400" y="228"/>
                  </a:lnTo>
                  <a:lnTo>
                    <a:pt x="390" y="244"/>
                  </a:lnTo>
                  <a:lnTo>
                    <a:pt x="386" y="254"/>
                  </a:lnTo>
                  <a:lnTo>
                    <a:pt x="381" y="286"/>
                  </a:lnTo>
                  <a:lnTo>
                    <a:pt x="373" y="211"/>
                  </a:lnTo>
                  <a:lnTo>
                    <a:pt x="364" y="183"/>
                  </a:lnTo>
                  <a:lnTo>
                    <a:pt x="345" y="141"/>
                  </a:lnTo>
                  <a:lnTo>
                    <a:pt x="329" y="127"/>
                  </a:lnTo>
                  <a:lnTo>
                    <a:pt x="304" y="120"/>
                  </a:lnTo>
                  <a:lnTo>
                    <a:pt x="277" y="118"/>
                  </a:lnTo>
                  <a:lnTo>
                    <a:pt x="248" y="111"/>
                  </a:lnTo>
                  <a:lnTo>
                    <a:pt x="223" y="105"/>
                  </a:lnTo>
                  <a:lnTo>
                    <a:pt x="194" y="98"/>
                  </a:lnTo>
                  <a:lnTo>
                    <a:pt x="167" y="96"/>
                  </a:lnTo>
                  <a:lnTo>
                    <a:pt x="117" y="94"/>
                  </a:lnTo>
                  <a:lnTo>
                    <a:pt x="111" y="100"/>
                  </a:lnTo>
                  <a:lnTo>
                    <a:pt x="103" y="106"/>
                  </a:lnTo>
                  <a:lnTo>
                    <a:pt x="95" y="111"/>
                  </a:lnTo>
                  <a:lnTo>
                    <a:pt x="89" y="111"/>
                  </a:lnTo>
                  <a:lnTo>
                    <a:pt x="82" y="114"/>
                  </a:lnTo>
                  <a:lnTo>
                    <a:pt x="75" y="127"/>
                  </a:lnTo>
                  <a:lnTo>
                    <a:pt x="67" y="140"/>
                  </a:lnTo>
                  <a:lnTo>
                    <a:pt x="65" y="158"/>
                  </a:lnTo>
                  <a:lnTo>
                    <a:pt x="59" y="170"/>
                  </a:lnTo>
                  <a:lnTo>
                    <a:pt x="53" y="184"/>
                  </a:lnTo>
                  <a:lnTo>
                    <a:pt x="46" y="194"/>
                  </a:lnTo>
                  <a:lnTo>
                    <a:pt x="40" y="205"/>
                  </a:lnTo>
                  <a:lnTo>
                    <a:pt x="36" y="218"/>
                  </a:lnTo>
                  <a:lnTo>
                    <a:pt x="33" y="233"/>
                  </a:lnTo>
                  <a:lnTo>
                    <a:pt x="25" y="288"/>
                  </a:lnTo>
                  <a:close/>
                </a:path>
              </a:pathLst>
            </a:custGeom>
            <a:solidFill>
              <a:srgbClr val="201000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6" name="Group 34"/>
            <p:cNvGrpSpPr>
              <a:grpSpLocks/>
            </p:cNvGrpSpPr>
            <p:nvPr/>
          </p:nvGrpSpPr>
          <p:grpSpPr bwMode="auto">
            <a:xfrm>
              <a:off x="2778" y="1013"/>
              <a:ext cx="177" cy="29"/>
              <a:chOff x="2778" y="1013"/>
              <a:chExt cx="177" cy="29"/>
            </a:xfrm>
          </p:grpSpPr>
          <p:grpSp>
            <p:nvGrpSpPr>
              <p:cNvPr id="23599" name="Group 35"/>
              <p:cNvGrpSpPr>
                <a:grpSpLocks/>
              </p:cNvGrpSpPr>
              <p:nvPr/>
            </p:nvGrpSpPr>
            <p:grpSpPr bwMode="auto">
              <a:xfrm>
                <a:off x="2778" y="1013"/>
                <a:ext cx="29" cy="29"/>
                <a:chOff x="2778" y="1013"/>
                <a:chExt cx="29" cy="29"/>
              </a:xfrm>
            </p:grpSpPr>
            <p:sp>
              <p:nvSpPr>
                <p:cNvPr id="23603" name="Oval 36"/>
                <p:cNvSpPr>
                  <a:spLocks noChangeArrowheads="1"/>
                </p:cNvSpPr>
                <p:nvPr/>
              </p:nvSpPr>
              <p:spPr bwMode="auto">
                <a:xfrm>
                  <a:off x="2778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4" name="Oval 37"/>
                <p:cNvSpPr>
                  <a:spLocks noChangeArrowheads="1"/>
                </p:cNvSpPr>
                <p:nvPr/>
              </p:nvSpPr>
              <p:spPr bwMode="auto">
                <a:xfrm>
                  <a:off x="2786" y="1017"/>
                  <a:ext cx="13" cy="15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23600" name="Group 38"/>
              <p:cNvGrpSpPr>
                <a:grpSpLocks/>
              </p:cNvGrpSpPr>
              <p:nvPr/>
            </p:nvGrpSpPr>
            <p:grpSpPr bwMode="auto">
              <a:xfrm>
                <a:off x="2926" y="1013"/>
                <a:ext cx="29" cy="29"/>
                <a:chOff x="2926" y="1013"/>
                <a:chExt cx="29" cy="29"/>
              </a:xfrm>
            </p:grpSpPr>
            <p:sp>
              <p:nvSpPr>
                <p:cNvPr id="23601" name="Oval 39"/>
                <p:cNvSpPr>
                  <a:spLocks noChangeArrowheads="1"/>
                </p:cNvSpPr>
                <p:nvPr/>
              </p:nvSpPr>
              <p:spPr bwMode="auto">
                <a:xfrm>
                  <a:off x="2926" y="1013"/>
                  <a:ext cx="29" cy="29"/>
                </a:xfrm>
                <a:prstGeom prst="ellipse">
                  <a:avLst/>
                </a:prstGeom>
                <a:solidFill>
                  <a:srgbClr val="4040FF"/>
                </a:solidFill>
                <a:ln w="12700">
                  <a:solidFill>
                    <a:srgbClr val="000080"/>
                  </a:solidFill>
                  <a:round/>
                  <a:headEnd/>
                  <a:tailEnd/>
                </a:ln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602" name="Oval 40"/>
                <p:cNvSpPr>
                  <a:spLocks noChangeArrowheads="1"/>
                </p:cNvSpPr>
                <p:nvPr/>
              </p:nvSpPr>
              <p:spPr bwMode="auto">
                <a:xfrm>
                  <a:off x="2933" y="1017"/>
                  <a:ext cx="13" cy="17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  <a:extLs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</p:grpSp>
        <p:sp>
          <p:nvSpPr>
            <p:cNvPr id="23577" name="Arc 41"/>
            <p:cNvSpPr>
              <a:spLocks/>
            </p:cNvSpPr>
            <p:nvPr/>
          </p:nvSpPr>
          <p:spPr bwMode="auto">
            <a:xfrm>
              <a:off x="2829" y="1110"/>
              <a:ext cx="81" cy="41"/>
            </a:xfrm>
            <a:custGeom>
              <a:avLst/>
              <a:gdLst>
                <a:gd name="T0" fmla="*/ 0 w 43200"/>
                <a:gd name="T1" fmla="*/ 0 h 21600"/>
                <a:gd name="T2" fmla="*/ 0 w 43200"/>
                <a:gd name="T3" fmla="*/ 0 h 21600"/>
                <a:gd name="T4" fmla="*/ 0 w 43200"/>
                <a:gd name="T5" fmla="*/ 0 h 21600"/>
                <a:gd name="T6" fmla="*/ 0 60000 65536"/>
                <a:gd name="T7" fmla="*/ 0 60000 65536"/>
                <a:gd name="T8" fmla="*/ 0 60000 65536"/>
                <a:gd name="T9" fmla="*/ 0 w 43200"/>
                <a:gd name="T10" fmla="*/ 0 h 21600"/>
                <a:gd name="T11" fmla="*/ 43200 w 432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43200" h="21600" fill="none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</a:path>
                <a:path w="43200" h="21600" stroke="0" extrusionOk="0">
                  <a:moveTo>
                    <a:pt x="43200" y="0"/>
                  </a:moveTo>
                  <a:cubicBezTo>
                    <a:pt x="43200" y="11929"/>
                    <a:pt x="33529" y="21600"/>
                    <a:pt x="21600" y="21600"/>
                  </a:cubicBezTo>
                  <a:cubicBezTo>
                    <a:pt x="9670" y="21600"/>
                    <a:pt x="0" y="11929"/>
                    <a:pt x="0" y="0"/>
                  </a:cubicBezTo>
                  <a:lnTo>
                    <a:pt x="21600" y="0"/>
                  </a:lnTo>
                  <a:lnTo>
                    <a:pt x="43200" y="0"/>
                  </a:lnTo>
                  <a:close/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78" name="Group 42"/>
            <p:cNvGrpSpPr>
              <a:grpSpLocks/>
            </p:cNvGrpSpPr>
            <p:nvPr/>
          </p:nvGrpSpPr>
          <p:grpSpPr bwMode="auto">
            <a:xfrm>
              <a:off x="2746" y="917"/>
              <a:ext cx="255" cy="71"/>
              <a:chOff x="2746" y="917"/>
              <a:chExt cx="255" cy="71"/>
            </a:xfrm>
          </p:grpSpPr>
          <p:sp>
            <p:nvSpPr>
              <p:cNvPr id="23597" name="Freeform 43"/>
              <p:cNvSpPr>
                <a:spLocks/>
              </p:cNvSpPr>
              <p:nvPr/>
            </p:nvSpPr>
            <p:spPr bwMode="auto">
              <a:xfrm>
                <a:off x="2746" y="917"/>
                <a:ext cx="78" cy="66"/>
              </a:xfrm>
              <a:custGeom>
                <a:avLst/>
                <a:gdLst>
                  <a:gd name="T0" fmla="*/ 67 w 78"/>
                  <a:gd name="T1" fmla="*/ 5 h 66"/>
                  <a:gd name="T2" fmla="*/ 59 w 78"/>
                  <a:gd name="T3" fmla="*/ 8 h 66"/>
                  <a:gd name="T4" fmla="*/ 51 w 78"/>
                  <a:gd name="T5" fmla="*/ 12 h 66"/>
                  <a:gd name="T6" fmla="*/ 45 w 78"/>
                  <a:gd name="T7" fmla="*/ 16 h 66"/>
                  <a:gd name="T8" fmla="*/ 40 w 78"/>
                  <a:gd name="T9" fmla="*/ 20 h 66"/>
                  <a:gd name="T10" fmla="*/ 35 w 78"/>
                  <a:gd name="T11" fmla="*/ 28 h 66"/>
                  <a:gd name="T12" fmla="*/ 30 w 78"/>
                  <a:gd name="T13" fmla="*/ 37 h 66"/>
                  <a:gd name="T14" fmla="*/ 26 w 78"/>
                  <a:gd name="T15" fmla="*/ 44 h 66"/>
                  <a:gd name="T16" fmla="*/ 22 w 78"/>
                  <a:gd name="T17" fmla="*/ 49 h 66"/>
                  <a:gd name="T18" fmla="*/ 17 w 78"/>
                  <a:gd name="T19" fmla="*/ 55 h 66"/>
                  <a:gd name="T20" fmla="*/ 0 w 78"/>
                  <a:gd name="T21" fmla="*/ 66 h 66"/>
                  <a:gd name="T22" fmla="*/ 11 w 78"/>
                  <a:gd name="T23" fmla="*/ 63 h 66"/>
                  <a:gd name="T24" fmla="*/ 18 w 78"/>
                  <a:gd name="T25" fmla="*/ 61 h 66"/>
                  <a:gd name="T26" fmla="*/ 25 w 78"/>
                  <a:gd name="T27" fmla="*/ 57 h 66"/>
                  <a:gd name="T28" fmla="*/ 33 w 78"/>
                  <a:gd name="T29" fmla="*/ 50 h 66"/>
                  <a:gd name="T30" fmla="*/ 37 w 78"/>
                  <a:gd name="T31" fmla="*/ 45 h 66"/>
                  <a:gd name="T32" fmla="*/ 43 w 78"/>
                  <a:gd name="T33" fmla="*/ 37 h 66"/>
                  <a:gd name="T34" fmla="*/ 46 w 78"/>
                  <a:gd name="T35" fmla="*/ 30 h 66"/>
                  <a:gd name="T36" fmla="*/ 50 w 78"/>
                  <a:gd name="T37" fmla="*/ 24 h 66"/>
                  <a:gd name="T38" fmla="*/ 55 w 78"/>
                  <a:gd name="T39" fmla="*/ 17 h 66"/>
                  <a:gd name="T40" fmla="*/ 60 w 78"/>
                  <a:gd name="T41" fmla="*/ 14 h 66"/>
                  <a:gd name="T42" fmla="*/ 68 w 78"/>
                  <a:gd name="T43" fmla="*/ 10 h 66"/>
                  <a:gd name="T44" fmla="*/ 74 w 78"/>
                  <a:gd name="T45" fmla="*/ 7 h 66"/>
                  <a:gd name="T46" fmla="*/ 78 w 78"/>
                  <a:gd name="T47" fmla="*/ 0 h 66"/>
                  <a:gd name="T48" fmla="*/ 67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8"/>
                  <a:gd name="T76" fmla="*/ 0 h 66"/>
                  <a:gd name="T77" fmla="*/ 78 w 78"/>
                  <a:gd name="T78" fmla="*/ 66 h 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8" h="66">
                    <a:moveTo>
                      <a:pt x="67" y="5"/>
                    </a:moveTo>
                    <a:lnTo>
                      <a:pt x="59" y="8"/>
                    </a:lnTo>
                    <a:lnTo>
                      <a:pt x="51" y="12"/>
                    </a:lnTo>
                    <a:lnTo>
                      <a:pt x="45" y="16"/>
                    </a:lnTo>
                    <a:lnTo>
                      <a:pt x="40" y="20"/>
                    </a:lnTo>
                    <a:lnTo>
                      <a:pt x="35" y="28"/>
                    </a:lnTo>
                    <a:lnTo>
                      <a:pt x="30" y="37"/>
                    </a:lnTo>
                    <a:lnTo>
                      <a:pt x="26" y="44"/>
                    </a:lnTo>
                    <a:lnTo>
                      <a:pt x="22" y="49"/>
                    </a:lnTo>
                    <a:lnTo>
                      <a:pt x="17" y="55"/>
                    </a:lnTo>
                    <a:lnTo>
                      <a:pt x="0" y="66"/>
                    </a:lnTo>
                    <a:lnTo>
                      <a:pt x="11" y="63"/>
                    </a:lnTo>
                    <a:lnTo>
                      <a:pt x="18" y="61"/>
                    </a:lnTo>
                    <a:lnTo>
                      <a:pt x="25" y="57"/>
                    </a:lnTo>
                    <a:lnTo>
                      <a:pt x="33" y="50"/>
                    </a:lnTo>
                    <a:lnTo>
                      <a:pt x="37" y="45"/>
                    </a:lnTo>
                    <a:lnTo>
                      <a:pt x="43" y="37"/>
                    </a:lnTo>
                    <a:lnTo>
                      <a:pt x="46" y="30"/>
                    </a:lnTo>
                    <a:lnTo>
                      <a:pt x="50" y="24"/>
                    </a:lnTo>
                    <a:lnTo>
                      <a:pt x="55" y="17"/>
                    </a:lnTo>
                    <a:lnTo>
                      <a:pt x="60" y="14"/>
                    </a:lnTo>
                    <a:lnTo>
                      <a:pt x="68" y="10"/>
                    </a:lnTo>
                    <a:lnTo>
                      <a:pt x="74" y="7"/>
                    </a:lnTo>
                    <a:lnTo>
                      <a:pt x="78" y="0"/>
                    </a:lnTo>
                    <a:lnTo>
                      <a:pt x="67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8" name="Freeform 44"/>
              <p:cNvSpPr>
                <a:spLocks/>
              </p:cNvSpPr>
              <p:nvPr/>
            </p:nvSpPr>
            <p:spPr bwMode="auto">
              <a:xfrm>
                <a:off x="2923" y="922"/>
                <a:ext cx="78" cy="66"/>
              </a:xfrm>
              <a:custGeom>
                <a:avLst/>
                <a:gdLst>
                  <a:gd name="T0" fmla="*/ 11 w 78"/>
                  <a:gd name="T1" fmla="*/ 5 h 66"/>
                  <a:gd name="T2" fmla="*/ 20 w 78"/>
                  <a:gd name="T3" fmla="*/ 8 h 66"/>
                  <a:gd name="T4" fmla="*/ 27 w 78"/>
                  <a:gd name="T5" fmla="*/ 11 h 66"/>
                  <a:gd name="T6" fmla="*/ 33 w 78"/>
                  <a:gd name="T7" fmla="*/ 15 h 66"/>
                  <a:gd name="T8" fmla="*/ 38 w 78"/>
                  <a:gd name="T9" fmla="*/ 20 h 66"/>
                  <a:gd name="T10" fmla="*/ 43 w 78"/>
                  <a:gd name="T11" fmla="*/ 28 h 66"/>
                  <a:gd name="T12" fmla="*/ 48 w 78"/>
                  <a:gd name="T13" fmla="*/ 37 h 66"/>
                  <a:gd name="T14" fmla="*/ 52 w 78"/>
                  <a:gd name="T15" fmla="*/ 44 h 66"/>
                  <a:gd name="T16" fmla="*/ 56 w 78"/>
                  <a:gd name="T17" fmla="*/ 49 h 66"/>
                  <a:gd name="T18" fmla="*/ 61 w 78"/>
                  <a:gd name="T19" fmla="*/ 55 h 66"/>
                  <a:gd name="T20" fmla="*/ 78 w 78"/>
                  <a:gd name="T21" fmla="*/ 66 h 66"/>
                  <a:gd name="T22" fmla="*/ 67 w 78"/>
                  <a:gd name="T23" fmla="*/ 63 h 66"/>
                  <a:gd name="T24" fmla="*/ 60 w 78"/>
                  <a:gd name="T25" fmla="*/ 60 h 66"/>
                  <a:gd name="T26" fmla="*/ 53 w 78"/>
                  <a:gd name="T27" fmla="*/ 56 h 66"/>
                  <a:gd name="T28" fmla="*/ 45 w 78"/>
                  <a:gd name="T29" fmla="*/ 50 h 66"/>
                  <a:gd name="T30" fmla="*/ 41 w 78"/>
                  <a:gd name="T31" fmla="*/ 45 h 66"/>
                  <a:gd name="T32" fmla="*/ 35 w 78"/>
                  <a:gd name="T33" fmla="*/ 36 h 66"/>
                  <a:gd name="T34" fmla="*/ 32 w 78"/>
                  <a:gd name="T35" fmla="*/ 30 h 66"/>
                  <a:gd name="T36" fmla="*/ 28 w 78"/>
                  <a:gd name="T37" fmla="*/ 24 h 66"/>
                  <a:gd name="T38" fmla="*/ 23 w 78"/>
                  <a:gd name="T39" fmla="*/ 17 h 66"/>
                  <a:gd name="T40" fmla="*/ 18 w 78"/>
                  <a:gd name="T41" fmla="*/ 14 h 66"/>
                  <a:gd name="T42" fmla="*/ 10 w 78"/>
                  <a:gd name="T43" fmla="*/ 10 h 66"/>
                  <a:gd name="T44" fmla="*/ 4 w 78"/>
                  <a:gd name="T45" fmla="*/ 7 h 66"/>
                  <a:gd name="T46" fmla="*/ 0 w 78"/>
                  <a:gd name="T47" fmla="*/ 0 h 66"/>
                  <a:gd name="T48" fmla="*/ 11 w 78"/>
                  <a:gd name="T49" fmla="*/ 5 h 6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w 78"/>
                  <a:gd name="T76" fmla="*/ 0 h 66"/>
                  <a:gd name="T77" fmla="*/ 78 w 78"/>
                  <a:gd name="T78" fmla="*/ 66 h 66"/>
                </a:gdLst>
                <a:ahLst/>
                <a:cxnLst>
                  <a:cxn ang="T50">
                    <a:pos x="T0" y="T1"/>
                  </a:cxn>
                  <a:cxn ang="T51">
                    <a:pos x="T2" y="T3"/>
                  </a:cxn>
                  <a:cxn ang="T52">
                    <a:pos x="T4" y="T5"/>
                  </a:cxn>
                  <a:cxn ang="T53">
                    <a:pos x="T6" y="T7"/>
                  </a:cxn>
                  <a:cxn ang="T54">
                    <a:pos x="T8" y="T9"/>
                  </a:cxn>
                  <a:cxn ang="T55">
                    <a:pos x="T10" y="T11"/>
                  </a:cxn>
                  <a:cxn ang="T56">
                    <a:pos x="T12" y="T13"/>
                  </a:cxn>
                  <a:cxn ang="T57">
                    <a:pos x="T14" y="T15"/>
                  </a:cxn>
                  <a:cxn ang="T58">
                    <a:pos x="T16" y="T17"/>
                  </a:cxn>
                  <a:cxn ang="T59">
                    <a:pos x="T18" y="T19"/>
                  </a:cxn>
                  <a:cxn ang="T60">
                    <a:pos x="T20" y="T21"/>
                  </a:cxn>
                  <a:cxn ang="T61">
                    <a:pos x="T22" y="T23"/>
                  </a:cxn>
                  <a:cxn ang="T62">
                    <a:pos x="T24" y="T25"/>
                  </a:cxn>
                  <a:cxn ang="T63">
                    <a:pos x="T26" y="T27"/>
                  </a:cxn>
                  <a:cxn ang="T64">
                    <a:pos x="T28" y="T29"/>
                  </a:cxn>
                  <a:cxn ang="T65">
                    <a:pos x="T30" y="T31"/>
                  </a:cxn>
                  <a:cxn ang="T66">
                    <a:pos x="T32" y="T33"/>
                  </a:cxn>
                  <a:cxn ang="T67">
                    <a:pos x="T34" y="T35"/>
                  </a:cxn>
                  <a:cxn ang="T68">
                    <a:pos x="T36" y="T37"/>
                  </a:cxn>
                  <a:cxn ang="T69">
                    <a:pos x="T38" y="T39"/>
                  </a:cxn>
                  <a:cxn ang="T70">
                    <a:pos x="T40" y="T41"/>
                  </a:cxn>
                  <a:cxn ang="T71">
                    <a:pos x="T42" y="T43"/>
                  </a:cxn>
                  <a:cxn ang="T72">
                    <a:pos x="T44" y="T45"/>
                  </a:cxn>
                  <a:cxn ang="T73">
                    <a:pos x="T46" y="T47"/>
                  </a:cxn>
                  <a:cxn ang="T74">
                    <a:pos x="T48" y="T49"/>
                  </a:cxn>
                </a:cxnLst>
                <a:rect l="T75" t="T76" r="T77" b="T78"/>
                <a:pathLst>
                  <a:path w="78" h="66">
                    <a:moveTo>
                      <a:pt x="11" y="5"/>
                    </a:moveTo>
                    <a:lnTo>
                      <a:pt x="20" y="8"/>
                    </a:lnTo>
                    <a:lnTo>
                      <a:pt x="27" y="11"/>
                    </a:lnTo>
                    <a:lnTo>
                      <a:pt x="33" y="15"/>
                    </a:lnTo>
                    <a:lnTo>
                      <a:pt x="38" y="20"/>
                    </a:lnTo>
                    <a:lnTo>
                      <a:pt x="43" y="28"/>
                    </a:lnTo>
                    <a:lnTo>
                      <a:pt x="48" y="37"/>
                    </a:lnTo>
                    <a:lnTo>
                      <a:pt x="52" y="44"/>
                    </a:lnTo>
                    <a:lnTo>
                      <a:pt x="56" y="49"/>
                    </a:lnTo>
                    <a:lnTo>
                      <a:pt x="61" y="55"/>
                    </a:lnTo>
                    <a:lnTo>
                      <a:pt x="78" y="66"/>
                    </a:lnTo>
                    <a:lnTo>
                      <a:pt x="67" y="63"/>
                    </a:lnTo>
                    <a:lnTo>
                      <a:pt x="60" y="60"/>
                    </a:lnTo>
                    <a:lnTo>
                      <a:pt x="53" y="56"/>
                    </a:lnTo>
                    <a:lnTo>
                      <a:pt x="45" y="50"/>
                    </a:lnTo>
                    <a:lnTo>
                      <a:pt x="41" y="45"/>
                    </a:lnTo>
                    <a:lnTo>
                      <a:pt x="35" y="36"/>
                    </a:lnTo>
                    <a:lnTo>
                      <a:pt x="32" y="30"/>
                    </a:lnTo>
                    <a:lnTo>
                      <a:pt x="28" y="24"/>
                    </a:lnTo>
                    <a:lnTo>
                      <a:pt x="23" y="17"/>
                    </a:lnTo>
                    <a:lnTo>
                      <a:pt x="18" y="14"/>
                    </a:lnTo>
                    <a:lnTo>
                      <a:pt x="10" y="10"/>
                    </a:lnTo>
                    <a:lnTo>
                      <a:pt x="4" y="7"/>
                    </a:lnTo>
                    <a:lnTo>
                      <a:pt x="0" y="0"/>
                    </a:lnTo>
                    <a:lnTo>
                      <a:pt x="11" y="5"/>
                    </a:lnTo>
                    <a:close/>
                  </a:path>
                </a:pathLst>
              </a:custGeom>
              <a:solidFill>
                <a:srgbClr val="201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79" name="Group 45"/>
            <p:cNvGrpSpPr>
              <a:grpSpLocks/>
            </p:cNvGrpSpPr>
            <p:nvPr/>
          </p:nvGrpSpPr>
          <p:grpSpPr bwMode="auto">
            <a:xfrm>
              <a:off x="2691" y="977"/>
              <a:ext cx="371" cy="104"/>
              <a:chOff x="2691" y="977"/>
              <a:chExt cx="371" cy="104"/>
            </a:xfrm>
          </p:grpSpPr>
          <p:grpSp>
            <p:nvGrpSpPr>
              <p:cNvPr id="23591" name="Group 46"/>
              <p:cNvGrpSpPr>
                <a:grpSpLocks/>
              </p:cNvGrpSpPr>
              <p:nvPr/>
            </p:nvGrpSpPr>
            <p:grpSpPr bwMode="auto">
              <a:xfrm>
                <a:off x="2741" y="977"/>
                <a:ext cx="258" cy="104"/>
                <a:chOff x="2741" y="977"/>
                <a:chExt cx="258" cy="104"/>
              </a:xfrm>
            </p:grpSpPr>
            <p:sp>
              <p:nvSpPr>
                <p:cNvPr id="23595" name="Oval 47"/>
                <p:cNvSpPr>
                  <a:spLocks noChangeArrowheads="1"/>
                </p:cNvSpPr>
                <p:nvPr/>
              </p:nvSpPr>
              <p:spPr bwMode="auto">
                <a:xfrm>
                  <a:off x="2895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23596" name="Oval 48"/>
                <p:cNvSpPr>
                  <a:spLocks noChangeArrowheads="1"/>
                </p:cNvSpPr>
                <p:nvPr/>
              </p:nvSpPr>
              <p:spPr bwMode="auto">
                <a:xfrm>
                  <a:off x="2741" y="977"/>
                  <a:ext cx="104" cy="104"/>
                </a:xfrm>
                <a:prstGeom prst="ellips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23592" name="Arc 49"/>
              <p:cNvSpPr>
                <a:spLocks/>
              </p:cNvSpPr>
              <p:nvPr/>
            </p:nvSpPr>
            <p:spPr bwMode="auto">
              <a:xfrm>
                <a:off x="2846" y="1006"/>
                <a:ext cx="46" cy="29"/>
              </a:xfrm>
              <a:custGeom>
                <a:avLst/>
                <a:gdLst>
                  <a:gd name="T0" fmla="*/ 0 w 34033"/>
                  <a:gd name="T1" fmla="*/ 0 h 21600"/>
                  <a:gd name="T2" fmla="*/ 0 w 34033"/>
                  <a:gd name="T3" fmla="*/ 0 h 21600"/>
                  <a:gd name="T4" fmla="*/ 0 w 34033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34033"/>
                  <a:gd name="T10" fmla="*/ 0 h 21600"/>
                  <a:gd name="T11" fmla="*/ 34033 w 34033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4033" h="21600" fill="none" extrusionOk="0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</a:path>
                  <a:path w="34033" h="21600" stroke="0" extrusionOk="0">
                    <a:moveTo>
                      <a:pt x="0" y="10537"/>
                    </a:moveTo>
                    <a:cubicBezTo>
                      <a:pt x="3896" y="4002"/>
                      <a:pt x="10943" y="-1"/>
                      <a:pt x="18552" y="0"/>
                    </a:cubicBezTo>
                    <a:cubicBezTo>
                      <a:pt x="24383" y="0"/>
                      <a:pt x="29966" y="2357"/>
                      <a:pt x="34033" y="6536"/>
                    </a:cubicBezTo>
                    <a:lnTo>
                      <a:pt x="18552" y="21600"/>
                    </a:lnTo>
                    <a:lnTo>
                      <a:pt x="0" y="10537"/>
                    </a:lnTo>
                    <a:close/>
                  </a:path>
                </a:pathLst>
              </a:cu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50"/>
              <p:cNvSpPr>
                <a:spLocks noChangeShapeType="1"/>
              </p:cNvSpPr>
              <p:nvPr/>
            </p:nvSpPr>
            <p:spPr bwMode="auto">
              <a:xfrm>
                <a:off x="2691" y="1004"/>
                <a:ext cx="59" cy="1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4" name="Line 51"/>
              <p:cNvSpPr>
                <a:spLocks noChangeShapeType="1"/>
              </p:cNvSpPr>
              <p:nvPr/>
            </p:nvSpPr>
            <p:spPr bwMode="auto">
              <a:xfrm flipV="1">
                <a:off x="2999" y="988"/>
                <a:ext cx="63" cy="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0" name="Freeform 52"/>
            <p:cNvSpPr>
              <a:spLocks/>
            </p:cNvSpPr>
            <p:nvPr/>
          </p:nvSpPr>
          <p:spPr bwMode="auto">
            <a:xfrm>
              <a:off x="2862" y="1243"/>
              <a:ext cx="21" cy="3"/>
            </a:xfrm>
            <a:custGeom>
              <a:avLst/>
              <a:gdLst>
                <a:gd name="T0" fmla="*/ 0 w 21"/>
                <a:gd name="T1" fmla="*/ 2 h 3"/>
                <a:gd name="T2" fmla="*/ 8 w 21"/>
                <a:gd name="T3" fmla="*/ 0 h 3"/>
                <a:gd name="T4" fmla="*/ 15 w 21"/>
                <a:gd name="T5" fmla="*/ 2 h 3"/>
                <a:gd name="T6" fmla="*/ 21 w 21"/>
                <a:gd name="T7" fmla="*/ 3 h 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1"/>
                <a:gd name="T13" fmla="*/ 0 h 3"/>
                <a:gd name="T14" fmla="*/ 21 w 21"/>
                <a:gd name="T15" fmla="*/ 3 h 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" h="3">
                  <a:moveTo>
                    <a:pt x="0" y="2"/>
                  </a:moveTo>
                  <a:lnTo>
                    <a:pt x="8" y="0"/>
                  </a:lnTo>
                  <a:lnTo>
                    <a:pt x="15" y="2"/>
                  </a:lnTo>
                  <a:lnTo>
                    <a:pt x="21" y="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23581" name="Group 53"/>
            <p:cNvGrpSpPr>
              <a:grpSpLocks/>
            </p:cNvGrpSpPr>
            <p:nvPr/>
          </p:nvGrpSpPr>
          <p:grpSpPr bwMode="auto">
            <a:xfrm>
              <a:off x="2430" y="438"/>
              <a:ext cx="878" cy="670"/>
              <a:chOff x="2430" y="438"/>
              <a:chExt cx="878" cy="670"/>
            </a:xfrm>
          </p:grpSpPr>
          <p:sp>
            <p:nvSpPr>
              <p:cNvPr id="23582" name="Line 54"/>
              <p:cNvSpPr>
                <a:spLocks noChangeShapeType="1"/>
              </p:cNvSpPr>
              <p:nvPr/>
            </p:nvSpPr>
            <p:spPr bwMode="auto">
              <a:xfrm>
                <a:off x="2430" y="868"/>
                <a:ext cx="95" cy="3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3" name="Line 55"/>
              <p:cNvSpPr>
                <a:spLocks noChangeShapeType="1"/>
              </p:cNvSpPr>
              <p:nvPr/>
            </p:nvSpPr>
            <p:spPr bwMode="auto">
              <a:xfrm flipV="1">
                <a:off x="3219" y="912"/>
                <a:ext cx="89" cy="19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4" name="Line 56"/>
              <p:cNvSpPr>
                <a:spLocks noChangeShapeType="1"/>
              </p:cNvSpPr>
              <p:nvPr/>
            </p:nvSpPr>
            <p:spPr bwMode="auto">
              <a:xfrm>
                <a:off x="2600" y="504"/>
                <a:ext cx="51" cy="6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5" name="Line 57"/>
              <p:cNvSpPr>
                <a:spLocks noChangeShapeType="1"/>
              </p:cNvSpPr>
              <p:nvPr/>
            </p:nvSpPr>
            <p:spPr bwMode="auto">
              <a:xfrm flipH="1">
                <a:off x="3100" y="525"/>
                <a:ext cx="42" cy="51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6" name="Line 58"/>
              <p:cNvSpPr>
                <a:spLocks noChangeShapeType="1"/>
              </p:cNvSpPr>
              <p:nvPr/>
            </p:nvSpPr>
            <p:spPr bwMode="auto">
              <a:xfrm>
                <a:off x="2876" y="438"/>
                <a:ext cx="2" cy="8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7" name="Line 59"/>
              <p:cNvSpPr>
                <a:spLocks noChangeShapeType="1"/>
              </p:cNvSpPr>
              <p:nvPr/>
            </p:nvSpPr>
            <p:spPr bwMode="auto">
              <a:xfrm>
                <a:off x="2478" y="687"/>
                <a:ext cx="70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8" name="Line 60"/>
              <p:cNvSpPr>
                <a:spLocks noChangeShapeType="1"/>
              </p:cNvSpPr>
              <p:nvPr/>
            </p:nvSpPr>
            <p:spPr bwMode="auto">
              <a:xfrm flipH="1">
                <a:off x="3231" y="709"/>
                <a:ext cx="68" cy="1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89" name="Line 61"/>
              <p:cNvSpPr>
                <a:spLocks noChangeShapeType="1"/>
              </p:cNvSpPr>
              <p:nvPr/>
            </p:nvSpPr>
            <p:spPr bwMode="auto">
              <a:xfrm flipH="1">
                <a:off x="2487" y="1088"/>
                <a:ext cx="64" cy="20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0" name="Line 62"/>
              <p:cNvSpPr>
                <a:spLocks noChangeShapeType="1"/>
              </p:cNvSpPr>
              <p:nvPr/>
            </p:nvSpPr>
            <p:spPr bwMode="auto">
              <a:xfrm>
                <a:off x="3211" y="1085"/>
                <a:ext cx="79" cy="2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3571" name="灯片编号占位符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9561987-76BA-4170-902A-B2136FC34701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11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529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1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112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2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23" presetClass="entr" presetSubtype="28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 animBg="1" autoUpdateAnimBg="0"/>
      <p:bldP spid="11267" grpId="0" animBg="1"/>
      <p:bldP spid="11272" grpId="0" autoUpdateAnimBg="0"/>
      <p:bldP spid="11276" grpId="0" animBg="1"/>
      <p:bldP spid="11277" grpId="0" animBg="1"/>
      <p:bldP spid="11278" grpId="0" animBg="1"/>
      <p:bldP spid="11279" grpId="0" autoUpdateAnimBg="0"/>
      <p:bldP spid="11283" grpId="0" animBg="1"/>
      <p:bldP spid="11284" grpId="0" autoUpdateAnimBg="0"/>
      <p:bldP spid="11288" grpId="0" animBg="1"/>
      <p:bldP spid="11289" grpId="0" animBg="1"/>
      <p:bldP spid="1129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5175"/>
            <a:ext cx="7772400" cy="5330825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0E9F03"/>
                </a:solidFill>
              </a:rPr>
              <a:t>例</a:t>
            </a:r>
            <a:r>
              <a:rPr kumimoji="1" lang="en-US" altLang="zh-CN" b="1" dirty="0"/>
              <a:t>  </a:t>
            </a:r>
            <a:r>
              <a:rPr kumimoji="1" lang="zh-CN" altLang="en-US" b="1" dirty="0"/>
              <a:t>用牛顿法求方程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en-US" altLang="zh-CN" b="1" i="1" dirty="0"/>
              <a:t>		</a:t>
            </a:r>
            <a:r>
              <a:rPr kumimoji="1" lang="en-US" altLang="zh-CN" b="1" i="1" dirty="0">
                <a:latin typeface="Times New Roman" pitchFamily="18" charset="0"/>
              </a:rPr>
              <a:t>f (x) = x</a:t>
            </a:r>
            <a:r>
              <a:rPr kumimoji="1" lang="en-US" altLang="zh-CN" b="1" i="1" baseline="30000" dirty="0">
                <a:latin typeface="Times New Roman" pitchFamily="18" charset="0"/>
              </a:rPr>
              <a:t>3</a:t>
            </a:r>
            <a:r>
              <a:rPr kumimoji="1" lang="en-US" altLang="zh-CN" b="1" i="1" dirty="0">
                <a:latin typeface="Times New Roman" pitchFamily="18" charset="0"/>
              </a:rPr>
              <a:t> – x – 1 = 0</a:t>
            </a:r>
            <a:r>
              <a:rPr kumimoji="1" lang="en-US" altLang="zh-CN" b="1" dirty="0"/>
              <a:t> </a:t>
            </a:r>
          </a:p>
          <a:p>
            <a:pPr eaLnBrk="1" hangingPunct="1">
              <a:buFont typeface="Wingdings" pitchFamily="2" charset="2"/>
              <a:buNone/>
            </a:pPr>
            <a:r>
              <a:rPr kumimoji="1" lang="zh-CN" altLang="en-US" b="1" dirty="0"/>
              <a:t>	在</a:t>
            </a:r>
            <a:r>
              <a:rPr kumimoji="1" lang="en-US" altLang="zh-CN" b="1" i="1" dirty="0">
                <a:latin typeface="Times New Roman" pitchFamily="18" charset="0"/>
              </a:rPr>
              <a:t>x = 1.5</a:t>
            </a:r>
            <a:r>
              <a:rPr kumimoji="1" lang="zh-CN" altLang="en-US" b="1" dirty="0"/>
              <a:t>附近的根</a:t>
            </a:r>
            <a:r>
              <a:rPr kumimoji="1" lang="en-US" altLang="zh-CN" b="1" dirty="0"/>
              <a:t>.</a:t>
            </a:r>
          </a:p>
          <a:p>
            <a:pPr eaLnBrk="1" hangingPunct="1">
              <a:buFont typeface="Wingdings" pitchFamily="2" charset="2"/>
              <a:buNone/>
            </a:pPr>
            <a:endParaRPr kumimoji="1" lang="en-US" altLang="zh-CN" b="1" dirty="0"/>
          </a:p>
          <a:p>
            <a:pPr eaLnBrk="1" hangingPunct="1"/>
            <a:r>
              <a:rPr lang="en-US" altLang="zh-CN" sz="2800" b="1" dirty="0" err="1">
                <a:solidFill>
                  <a:srgbClr val="CCCC00"/>
                </a:solidFill>
                <a:cs typeface="Times New Roman" pitchFamily="18" charset="0"/>
              </a:rPr>
              <a:t>nwtn.m</a:t>
            </a:r>
            <a:endParaRPr lang="en-US" altLang="zh-CN" sz="2800" b="1" dirty="0">
              <a:solidFill>
                <a:srgbClr val="CCCC00"/>
              </a:solidFill>
              <a:cs typeface="Times New Roman" pitchFamily="18" charset="0"/>
            </a:endParaRPr>
          </a:p>
          <a:p>
            <a:pPr eaLnBrk="1" hangingPunct="1"/>
            <a:endParaRPr lang="en-US" altLang="zh-CN" sz="2800" b="1" dirty="0">
              <a:solidFill>
                <a:srgbClr val="CCCC00"/>
              </a:solidFill>
              <a:cs typeface="Times New Roman" pitchFamily="18" charset="0"/>
            </a:endParaRPr>
          </a:p>
          <a:p>
            <a:pPr eaLnBrk="1" hangingPunct="1"/>
            <a:r>
              <a:rPr lang="zh-CN" altLang="en-US" sz="2800" b="1" dirty="0">
                <a:cs typeface="Times New Roman" pitchFamily="18" charset="0"/>
              </a:rPr>
              <a:t>与</a:t>
            </a:r>
            <a:r>
              <a:rPr lang="en-US" altLang="zh-CN" b="1" dirty="0">
                <a:solidFill>
                  <a:srgbClr val="CCCC00"/>
                </a:solidFill>
              </a:rPr>
              <a:t>bdd1.m</a:t>
            </a:r>
            <a:r>
              <a:rPr lang="zh-CN" altLang="en-US" b="1" dirty="0"/>
              <a:t>结果比较</a:t>
            </a:r>
            <a:r>
              <a:rPr lang="zh-CN" altLang="en-US" b="1" dirty="0">
                <a:sym typeface="Wingdings" pitchFamily="2" charset="2"/>
              </a:rPr>
              <a:t></a:t>
            </a:r>
            <a:endParaRPr lang="en-US" altLang="zh-CN" b="1" dirty="0">
              <a:sym typeface="Wingdings" pitchFamily="2" charset="2"/>
            </a:endParaRPr>
          </a:p>
          <a:p>
            <a:pPr eaLnBrk="1" hangingPunct="1"/>
            <a:endParaRPr lang="en-US" altLang="zh-CN" b="1" dirty="0">
              <a:sym typeface="Wingdings" pitchFamily="2" charset="2"/>
            </a:endParaRPr>
          </a:p>
          <a:p>
            <a:pPr eaLnBrk="1" hangingPunct="1"/>
            <a:r>
              <a:rPr lang="zh-CN" altLang="en-US" b="1" dirty="0">
                <a:sym typeface="Wingdings" pitchFamily="2" charset="2"/>
              </a:rPr>
              <a:t>不过牛顿法依赖初值</a:t>
            </a:r>
            <a:endParaRPr lang="zh-CN" altLang="en-US" b="1" dirty="0"/>
          </a:p>
        </p:txBody>
      </p:sp>
      <p:sp>
        <p:nvSpPr>
          <p:cNvPr id="2457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2B30A29-62DE-4A52-A4A3-9CB31348EF44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12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674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牛顿法的特点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优点：速度快（有多快？）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缺点：</a:t>
            </a:r>
          </a:p>
          <a:p>
            <a:pPr lvl="1" eaLnBrk="1" hangingPunct="1"/>
            <a:r>
              <a:rPr lang="zh-CN" altLang="en-US"/>
              <a:t>每一步都需要计算</a:t>
            </a:r>
            <a:r>
              <a:rPr lang="en-US" altLang="zh-CN" b="1" i="1">
                <a:latin typeface="Times New Roman" pitchFamily="18" charset="0"/>
              </a:rPr>
              <a:t>f(x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zh-CN" altLang="en-US"/>
              <a:t>和</a:t>
            </a:r>
            <a:r>
              <a:rPr lang="en-US" altLang="zh-CN" b="1" i="1">
                <a:latin typeface="Times New Roman" pitchFamily="18" charset="0"/>
              </a:rPr>
              <a:t>f’(x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</a:rPr>
              <a:t>)</a:t>
            </a:r>
            <a:br>
              <a:rPr lang="en-US" altLang="zh-CN" b="1" i="1">
                <a:latin typeface="Times New Roman" pitchFamily="18" charset="0"/>
              </a:rPr>
            </a:br>
            <a:r>
              <a:rPr lang="zh-CN" altLang="en-US"/>
              <a:t>改进方法：</a:t>
            </a:r>
            <a:r>
              <a:rPr lang="zh-CN" altLang="en-US" b="1">
                <a:solidFill>
                  <a:schemeClr val="folHlink"/>
                </a:solidFill>
              </a:rPr>
              <a:t>简化牛顿法</a:t>
            </a:r>
          </a:p>
          <a:p>
            <a:pPr lvl="1" eaLnBrk="1" hangingPunct="1"/>
            <a:endParaRPr lang="zh-CN" altLang="en-US">
              <a:solidFill>
                <a:schemeClr val="folHlink"/>
              </a:solidFill>
            </a:endParaRPr>
          </a:p>
          <a:p>
            <a:pPr lvl="1" eaLnBrk="1" hangingPunct="1"/>
            <a:r>
              <a:rPr lang="zh-CN" altLang="en-US"/>
              <a:t>依赖初值</a:t>
            </a:r>
            <a:r>
              <a:rPr lang="en-US" altLang="zh-CN" b="1" i="1">
                <a:latin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zh-CN" altLang="en-US"/>
              <a:t>的选择</a:t>
            </a:r>
            <a:br>
              <a:rPr lang="zh-CN" altLang="en-US"/>
            </a:br>
            <a:r>
              <a:rPr lang="zh-CN" altLang="en-US"/>
              <a:t>改进方法：</a:t>
            </a:r>
            <a:r>
              <a:rPr lang="zh-CN" altLang="en-US" b="1">
                <a:solidFill>
                  <a:schemeClr val="folHlink"/>
                </a:solidFill>
              </a:rPr>
              <a:t>牛顿下山法</a:t>
            </a:r>
          </a:p>
        </p:txBody>
      </p:sp>
      <p:sp>
        <p:nvSpPr>
          <p:cNvPr id="2560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6202EE0-B2DA-4E1E-AD29-21D8D2AC8E53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13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54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简化牛顿法（平行弦法）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用第一次的导数（斜率）代替后面所有的导数（斜率）</a:t>
            </a:r>
            <a:endParaRPr lang="en-US" altLang="zh-CN" sz="28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628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971550" y="3429000"/>
                <a:ext cx="2374900" cy="13874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62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6628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971550" y="3429000"/>
                <a:ext cx="2374900" cy="1387475"/>
              </a:xfrm>
              <a:prstGeom prst="rect">
                <a:avLst/>
              </a:prstGeom>
              <a:blipFill>
                <a:blip r:embed="rId2"/>
                <a:stretch>
                  <a:fillRect r="-51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629" name="Picture 6" descr="简单牛顿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2492375"/>
            <a:ext cx="3148012" cy="3889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6807" name="Text Box 7"/>
          <p:cNvSpPr txBox="1">
            <a:spLocks noChangeArrowheads="1"/>
          </p:cNvSpPr>
          <p:nvPr/>
        </p:nvSpPr>
        <p:spPr bwMode="auto">
          <a:xfrm>
            <a:off x="827088" y="5229225"/>
            <a:ext cx="295116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900"/>
              <a:t>算的少了，</a:t>
            </a:r>
            <a:br>
              <a:rPr lang="zh-CN" altLang="en-US" sz="2900"/>
            </a:br>
            <a:r>
              <a:rPr lang="zh-CN" altLang="en-US" sz="2900"/>
              <a:t>但是可能会慢！</a:t>
            </a:r>
          </a:p>
        </p:txBody>
      </p:sp>
      <p:sp>
        <p:nvSpPr>
          <p:cNvPr id="266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5DA249-6C9A-4DBC-BC4C-529B2C7655A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7386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68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7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484313"/>
            <a:ext cx="8135937" cy="496887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为了防止发散，通常对迭代过程再附加一项要求，即保证</a:t>
            </a:r>
            <a:r>
              <a:rPr lang="zh-CN" altLang="en-US" sz="2800" b="1">
                <a:solidFill>
                  <a:schemeClr val="folHlink"/>
                </a:solidFill>
              </a:rPr>
              <a:t>函数值单调下降</a:t>
            </a:r>
            <a:r>
              <a:rPr lang="zh-CN" altLang="en-US" sz="2800"/>
              <a:t>：</a:t>
            </a:r>
            <a:endParaRPr lang="en-US" altLang="zh-CN" sz="2800"/>
          </a:p>
          <a:p>
            <a:pPr eaLnBrk="1" hangingPunct="1">
              <a:buFont typeface="Wingdings" pitchFamily="2" charset="2"/>
              <a:buNone/>
            </a:pPr>
            <a:r>
              <a:rPr lang="en-US" altLang="zh-CN" sz="2800"/>
              <a:t>    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满足这项要求的算法称为</a:t>
            </a:r>
            <a:r>
              <a:rPr lang="zh-CN" altLang="en-US" sz="2800" b="1">
                <a:solidFill>
                  <a:srgbClr val="FF0000"/>
                </a:solidFill>
              </a:rPr>
              <a:t>下山法</a:t>
            </a:r>
            <a:r>
              <a:rPr lang="zh-CN" altLang="en-US" sz="2800"/>
              <a:t>。</a:t>
            </a:r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lnSpc>
                <a:spcPct val="130000"/>
              </a:lnSpc>
              <a:buFont typeface="Wingdings" pitchFamily="2" charset="2"/>
              <a:buNone/>
            </a:pPr>
            <a:r>
              <a:rPr lang="zh-CN" altLang="en-US" sz="2800"/>
              <a:t>       </a:t>
            </a:r>
            <a:r>
              <a:rPr lang="zh-CN" altLang="en-US" sz="2800" b="1">
                <a:solidFill>
                  <a:srgbClr val="FF0000"/>
                </a:solidFill>
              </a:rPr>
              <a:t>牛顿下山法</a:t>
            </a:r>
            <a:r>
              <a:rPr lang="zh-CN" altLang="en-US" sz="2800"/>
              <a:t>采用以下迭代公式：</a:t>
            </a:r>
            <a:endParaRPr lang="en-US" altLang="zh-CN" sz="2800"/>
          </a:p>
          <a:p>
            <a:pPr eaLnBrk="1" hangingPunct="1">
              <a:buFont typeface="Wingdings" pitchFamily="2" charset="2"/>
              <a:buNone/>
            </a:pPr>
            <a:endParaRPr lang="en-US" altLang="zh-CN" sz="28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    其中                 称为</a:t>
            </a:r>
            <a:r>
              <a:rPr lang="zh-CN" altLang="en-US" sz="2800" b="1">
                <a:solidFill>
                  <a:srgbClr val="FF0000"/>
                </a:solidFill>
              </a:rPr>
              <a:t>下山因子，不断调整</a:t>
            </a:r>
            <a:r>
              <a:rPr lang="zh-CN" altLang="en-US" sz="3600"/>
              <a:t>。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1" name="Object 4"/>
              <p:cNvSpPr txBox="1"/>
              <p:nvPr/>
            </p:nvSpPr>
            <p:spPr bwMode="auto">
              <a:xfrm>
                <a:off x="2557463" y="2651125"/>
                <a:ext cx="2590800" cy="6334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651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57463" y="2651125"/>
                <a:ext cx="2590800" cy="63341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2" name="Object 5"/>
          <p:cNvSpPr txBox="1"/>
          <p:nvPr/>
        </p:nvSpPr>
        <p:spPr bwMode="auto">
          <a:xfrm>
            <a:off x="0" y="0"/>
            <a:ext cx="914400" cy="198438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40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653" name="Object 6"/>
              <p:cNvSpPr txBox="1"/>
              <p:nvPr/>
            </p:nvSpPr>
            <p:spPr bwMode="auto">
              <a:xfrm>
                <a:off x="1857375" y="5786438"/>
                <a:ext cx="1368425" cy="4889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≤1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653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7375" y="5786438"/>
                <a:ext cx="1368425" cy="488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654" name="Object 7"/>
              <p:cNvSpPr txBox="1"/>
              <p:nvPr/>
            </p:nvSpPr>
            <p:spPr bwMode="auto">
              <a:xfrm>
                <a:off x="2484438" y="4941888"/>
                <a:ext cx="2374900" cy="8651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  <m:d>
                            <m:d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den>
                      </m:f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7654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84438" y="4941888"/>
                <a:ext cx="2374900" cy="8651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5" name="Rectangle 12"/>
          <p:cNvSpPr>
            <a:spLocks noChangeArrowheads="1"/>
          </p:cNvSpPr>
          <p:nvPr/>
        </p:nvSpPr>
        <p:spPr bwMode="auto">
          <a:xfrm>
            <a:off x="539750" y="549275"/>
            <a:ext cx="7772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800" b="0">
                <a:solidFill>
                  <a:schemeClr val="tx2"/>
                </a:solidFill>
              </a:rPr>
              <a:t>牛顿下山法</a:t>
            </a:r>
          </a:p>
        </p:txBody>
      </p:sp>
      <p:sp>
        <p:nvSpPr>
          <p:cNvPr id="276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3F4820F-A145-4D68-8ED6-8C73CAFB7567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8949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18"/>
          <p:cNvGrpSpPr>
            <a:grpSpLocks/>
          </p:cNvGrpSpPr>
          <p:nvPr/>
        </p:nvGrpSpPr>
        <p:grpSpPr bwMode="auto">
          <a:xfrm>
            <a:off x="755650" y="4508500"/>
            <a:ext cx="8377239" cy="498475"/>
            <a:chOff x="518" y="2782"/>
            <a:chExt cx="5277" cy="3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92" name="Object 19"/>
                <p:cNvSpPr txBox="1"/>
                <p:nvPr/>
              </p:nvSpPr>
              <p:spPr bwMode="auto">
                <a:xfrm>
                  <a:off x="1104" y="2832"/>
                  <a:ext cx="1002" cy="264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+1)</m:t>
                                </m:r>
                              </m:sub>
                            </m:sSub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692" name="Object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104" y="2832"/>
                  <a:ext cx="1002" cy="26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93" name="Text Box 20"/>
            <p:cNvSpPr txBox="1">
              <a:spLocks noChangeArrowheads="1"/>
            </p:cNvSpPr>
            <p:nvPr/>
          </p:nvSpPr>
          <p:spPr bwMode="auto">
            <a:xfrm>
              <a:off x="518" y="2782"/>
              <a:ext cx="5277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）若                               ，则①当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宋体" pitchFamily="2" charset="-122"/>
                </a:rPr>
                <a:t>≤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kumimoji="1" lang="en-US" altLang="zh-CN" sz="1800" baseline="-30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且</a:t>
              </a:r>
              <a:r>
                <a:rPr kumimoji="1" lang="en-US" altLang="zh-CN" sz="1800" dirty="0">
                  <a:solidFill>
                    <a:srgbClr val="0070C0"/>
                  </a:solidFill>
                  <a:latin typeface="Times New Roman" pitchFamily="18" charset="0"/>
                </a:rPr>
                <a:t>I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：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|</a:t>
              </a:r>
              <a:r>
                <a:rPr kumimoji="1"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(</a:t>
              </a:r>
              <a:r>
                <a:rPr kumimoji="1" lang="en-US" altLang="zh-CN" sz="18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baseline="-25000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)|&lt;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kumimoji="1" lang="en-US" altLang="zh-CN" sz="1800" baseline="-25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1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，取</a:t>
              </a:r>
              <a:r>
                <a:rPr kumimoji="1"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baseline="30000" dirty="0">
                  <a:solidFill>
                    <a:schemeClr val="tx1"/>
                  </a:solidFill>
                  <a:latin typeface="Times New Roman" pitchFamily="18" charset="0"/>
                </a:rPr>
                <a:t>*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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kumimoji="1" lang="en-US" altLang="zh-CN" sz="18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i="1" baseline="-30000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，计算过程结束；</a:t>
              </a:r>
            </a:p>
          </p:txBody>
        </p:sp>
      </p:grpSp>
      <p:sp>
        <p:nvSpPr>
          <p:cNvPr id="28675" name="Text Box 26"/>
          <p:cNvSpPr txBox="1">
            <a:spLocks noChangeArrowheads="1"/>
          </p:cNvSpPr>
          <p:nvPr/>
        </p:nvSpPr>
        <p:spPr bwMode="auto">
          <a:xfrm>
            <a:off x="1042988" y="5516563"/>
            <a:ext cx="8138766" cy="8707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即取</a:t>
            </a:r>
            <a:r>
              <a:rPr kumimoji="1" lang="en-US" altLang="zh-CN" sz="18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 baseline="-30000" dirty="0">
                <a:solidFill>
                  <a:schemeClr val="tx1"/>
                </a:solidFill>
                <a:latin typeface="Times New Roman" pitchFamily="18" charset="0"/>
              </a:rPr>
              <a:t>+1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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作为新的</a:t>
            </a:r>
            <a:r>
              <a:rPr kumimoji="1" lang="en-US" altLang="zh-CN" sz="1800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 dirty="0" err="1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值，并转向（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）重复计算；②当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＞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zh-CN" altLang="en-US" sz="1800" baseline="-300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, 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且                      ，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则将下山因子缩小一半，取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/2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代入，并转向（</a:t>
            </a:r>
            <a:r>
              <a:rPr kumimoji="1"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zh-CN" altLang="en-US" sz="1800" dirty="0">
                <a:solidFill>
                  <a:schemeClr val="tx1"/>
                </a:solidFill>
                <a:latin typeface="Times New Roman" pitchFamily="18" charset="0"/>
              </a:rPr>
              <a:t>）重复计算。 </a:t>
            </a:r>
            <a:endParaRPr kumimoji="1" lang="zh-CN" altLang="en-US" sz="2400" b="0" dirty="0">
              <a:solidFill>
                <a:schemeClr val="tx1"/>
              </a:solidFill>
              <a:latin typeface="Times New Roman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676" name="Object 25"/>
              <p:cNvSpPr txBox="1"/>
              <p:nvPr/>
            </p:nvSpPr>
            <p:spPr bwMode="auto">
              <a:xfrm>
                <a:off x="7489576" y="5686896"/>
                <a:ext cx="1258888" cy="406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 fontScale="70000" lnSpcReduction="20000"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>
          <p:sp>
            <p:nvSpPr>
              <p:cNvPr id="28676" name="Object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89576" y="5686896"/>
                <a:ext cx="1258888" cy="406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7" name="Text Box 4"/>
          <p:cNvSpPr txBox="1">
            <a:spLocks noChangeArrowheads="1"/>
          </p:cNvSpPr>
          <p:nvPr/>
        </p:nvSpPr>
        <p:spPr bwMode="auto">
          <a:xfrm>
            <a:off x="228600" y="1371600"/>
            <a:ext cx="2847975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）选取初始近似值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30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； </a:t>
            </a:r>
          </a:p>
        </p:txBody>
      </p:sp>
      <p:sp>
        <p:nvSpPr>
          <p:cNvPr id="28678" name="Text Box 5"/>
          <p:cNvSpPr txBox="1">
            <a:spLocks noChangeArrowheads="1"/>
          </p:cNvSpPr>
          <p:nvPr/>
        </p:nvSpPr>
        <p:spPr bwMode="auto">
          <a:xfrm>
            <a:off x="228600" y="1828800"/>
            <a:ext cx="3695700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（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）取下山因子 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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= 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；</a:t>
            </a:r>
            <a:endParaRPr kumimoji="1" lang="zh-CN" altLang="en-US" sz="2400" b="0">
              <a:solidFill>
                <a:schemeClr val="tx1"/>
              </a:solidFill>
              <a:latin typeface="Times New Roman" pitchFamily="18" charset="0"/>
            </a:endParaRPr>
          </a:p>
        </p:txBody>
      </p:sp>
      <p:grpSp>
        <p:nvGrpSpPr>
          <p:cNvPr id="28679" name="Group 6"/>
          <p:cNvGrpSpPr>
            <a:grpSpLocks/>
          </p:cNvGrpSpPr>
          <p:nvPr/>
        </p:nvGrpSpPr>
        <p:grpSpPr bwMode="auto">
          <a:xfrm>
            <a:off x="228600" y="2209800"/>
            <a:ext cx="4724400" cy="838200"/>
            <a:chOff x="384" y="1488"/>
            <a:chExt cx="2784" cy="5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90" name="Object 7"/>
                <p:cNvSpPr txBox="1"/>
                <p:nvPr/>
              </p:nvSpPr>
              <p:spPr bwMode="auto">
                <a:xfrm>
                  <a:off x="1536" y="1488"/>
                  <a:ext cx="1632" cy="52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690" name="Object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36" y="1488"/>
                  <a:ext cx="1632" cy="528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91" name="Text Box 8"/>
            <p:cNvSpPr txBox="1">
              <a:spLocks noChangeArrowheads="1"/>
            </p:cNvSpPr>
            <p:nvPr/>
          </p:nvSpPr>
          <p:spPr bwMode="auto">
            <a:xfrm>
              <a:off x="384" y="1584"/>
              <a:ext cx="718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）计算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8680" name="Group 9"/>
          <p:cNvGrpSpPr>
            <a:grpSpLocks/>
          </p:cNvGrpSpPr>
          <p:nvPr/>
        </p:nvGrpSpPr>
        <p:grpSpPr bwMode="auto">
          <a:xfrm>
            <a:off x="244475" y="3044825"/>
            <a:ext cx="7804150" cy="504825"/>
            <a:chOff x="460" y="2160"/>
            <a:chExt cx="4916" cy="3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7" name="Object 10"/>
                <p:cNvSpPr txBox="1"/>
                <p:nvPr/>
              </p:nvSpPr>
              <p:spPr bwMode="auto">
                <a:xfrm>
                  <a:off x="2208" y="2208"/>
                  <a:ext cx="543" cy="25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687" name="Object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208" y="2208"/>
                  <a:ext cx="543" cy="252"/>
                </a:xfrm>
                <a:prstGeom prst="rect">
                  <a:avLst/>
                </a:prstGeom>
                <a:blipFill>
                  <a:blip r:embed="rId5"/>
                  <a:stretch>
                    <a:fillRect r="-28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8" name="Object 11"/>
                <p:cNvSpPr txBox="1"/>
                <p:nvPr/>
              </p:nvSpPr>
              <p:spPr bwMode="auto">
                <a:xfrm>
                  <a:off x="2976" y="2208"/>
                  <a:ext cx="459" cy="24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688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976" y="2208"/>
                  <a:ext cx="459" cy="249"/>
                </a:xfrm>
                <a:prstGeom prst="rect">
                  <a:avLst/>
                </a:prstGeom>
                <a:blipFill>
                  <a:blip r:embed="rId6"/>
                  <a:stretch>
                    <a:fillRect r="-8333" b="-153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89" name="Text Box 12"/>
            <p:cNvSpPr txBox="1">
              <a:spLocks noChangeArrowheads="1"/>
            </p:cNvSpPr>
            <p:nvPr/>
          </p:nvSpPr>
          <p:spPr bwMode="auto">
            <a:xfrm>
              <a:off x="460" y="2160"/>
              <a:ext cx="4916" cy="3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（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）计算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 (</a:t>
              </a:r>
              <a:r>
                <a:rPr kumimoji="1" lang="en-US" altLang="zh-CN" sz="18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i="1" baseline="-3000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1800" baseline="-30000">
                  <a:solidFill>
                    <a:schemeClr val="tx1"/>
                  </a:solidFill>
                  <a:latin typeface="Times New Roman" pitchFamily="18" charset="0"/>
                </a:rPr>
                <a:t>+1</a:t>
              </a:r>
              <a:r>
                <a:rPr kumimoji="1" lang="en-US" altLang="zh-CN" sz="1800">
                  <a:solidFill>
                    <a:schemeClr val="tx1"/>
                  </a:solidFill>
                  <a:latin typeface="Times New Roman" pitchFamily="18" charset="0"/>
                </a:rPr>
                <a:t>)</a:t>
              </a:r>
              <a:r>
                <a:rPr kumimoji="1" lang="zh-CN" altLang="en-US" sz="1800">
                  <a:solidFill>
                    <a:schemeClr val="tx1"/>
                  </a:solidFill>
                  <a:latin typeface="Times New Roman" pitchFamily="18" charset="0"/>
                </a:rPr>
                <a:t>，并比较                 与               的大小，分以下二种情况	</a:t>
              </a:r>
              <a:endParaRPr kumimoji="1" lang="zh-CN" altLang="en-US" sz="2400" b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28681" name="Group 21"/>
          <p:cNvGrpSpPr>
            <a:grpSpLocks/>
          </p:cNvGrpSpPr>
          <p:nvPr/>
        </p:nvGrpSpPr>
        <p:grpSpPr bwMode="auto">
          <a:xfrm>
            <a:off x="1042988" y="5013330"/>
            <a:ext cx="7850187" cy="484188"/>
            <a:chOff x="768" y="3312"/>
            <a:chExt cx="4945" cy="30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685" name="Object 22"/>
                <p:cNvSpPr txBox="1"/>
                <p:nvPr/>
              </p:nvSpPr>
              <p:spPr bwMode="auto">
                <a:xfrm>
                  <a:off x="2016" y="3408"/>
                  <a:ext cx="877" cy="2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85000" lnSpcReduction="1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|"/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28685" name="Object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016" y="3408"/>
                  <a:ext cx="877" cy="209"/>
                </a:xfrm>
                <a:prstGeom prst="rect">
                  <a:avLst/>
                </a:prstGeom>
                <a:blipFill>
                  <a:blip r:embed="rId7"/>
                  <a:stretch>
                    <a:fillRect b="-90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686" name="Text Box 23"/>
            <p:cNvSpPr txBox="1">
              <a:spLocks noChangeArrowheads="1"/>
            </p:cNvSpPr>
            <p:nvPr/>
          </p:nvSpPr>
          <p:spPr bwMode="auto">
            <a:xfrm>
              <a:off x="768" y="3312"/>
              <a:ext cx="4945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</a:pP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否则</a:t>
              </a:r>
              <a:r>
                <a:rPr kumimoji="1" lang="en-US" altLang="zh-CN" sz="1800" dirty="0">
                  <a:solidFill>
                    <a:srgbClr val="0070C0"/>
                  </a:solidFill>
                  <a:latin typeface="Times New Roman" pitchFamily="18" charset="0"/>
                </a:rPr>
                <a:t>II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：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宋体" pitchFamily="2" charset="-122"/>
                </a:rPr>
                <a:t>≤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</a:t>
              </a:r>
              <a:r>
                <a:rPr kumimoji="1" lang="en-US" altLang="zh-CN" sz="1800" baseline="-30000" dirty="0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，而                            时，则把</a:t>
              </a:r>
              <a:r>
                <a:rPr kumimoji="1"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800" i="1" baseline="-30000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kumimoji="1" lang="en-US" altLang="zh-CN" sz="1800" baseline="-30000" dirty="0">
                  <a:solidFill>
                    <a:schemeClr val="tx1"/>
                  </a:solidFill>
                  <a:latin typeface="Times New Roman" pitchFamily="18" charset="0"/>
                </a:rPr>
                <a:t>+1</a:t>
              </a:r>
              <a:r>
                <a:rPr kumimoji="1"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加上一个适当选定的小正数</a:t>
              </a:r>
              <a:r>
                <a:rPr kumimoji="1"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,</a:t>
              </a:r>
              <a:endParaRPr kumimoji="1" lang="en-US" altLang="zh-CN" sz="2400" b="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8682" name="Rectangle 27"/>
          <p:cNvSpPr>
            <a:spLocks noChangeArrowheads="1"/>
          </p:cNvSpPr>
          <p:nvPr/>
        </p:nvSpPr>
        <p:spPr bwMode="auto">
          <a:xfrm>
            <a:off x="539750" y="620713"/>
            <a:ext cx="7772400" cy="587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3800" b="0">
                <a:solidFill>
                  <a:schemeClr val="tx2"/>
                </a:solidFill>
              </a:rPr>
              <a:t>牛顿下山法步骤</a:t>
            </a:r>
          </a:p>
        </p:txBody>
      </p:sp>
      <p:sp>
        <p:nvSpPr>
          <p:cNvPr id="28683" name="Text Box 17"/>
          <p:cNvSpPr txBox="1">
            <a:spLocks noChangeArrowheads="1"/>
          </p:cNvSpPr>
          <p:nvPr/>
        </p:nvSpPr>
        <p:spPr bwMode="auto">
          <a:xfrm>
            <a:off x="755650" y="3500438"/>
            <a:ext cx="8080375" cy="1006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）若 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|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itchFamily="18" charset="0"/>
              </a:rPr>
              <a:t>k+1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)| &lt; |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)|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，则当  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|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itchFamily="18" charset="0"/>
              </a:rPr>
              <a:t>k+1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 – 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-25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| &lt; 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时，取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baseline="30000">
                <a:solidFill>
                  <a:schemeClr val="tx1"/>
                </a:solidFill>
                <a:latin typeface="Times New Roman" pitchFamily="18" charset="0"/>
              </a:rPr>
              <a:t>*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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 baseline="-30000">
                <a:solidFill>
                  <a:schemeClr val="tx1"/>
                </a:solidFill>
                <a:latin typeface="Times New Roman" pitchFamily="18" charset="0"/>
              </a:rPr>
              <a:t>+1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，计算过程结束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; </a:t>
            </a: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   当 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|</a:t>
            </a:r>
            <a:r>
              <a:rPr kumimoji="1" lang="en-US" altLang="zh-CN" sz="20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itchFamily="18" charset="0"/>
              </a:rPr>
              <a:t>k+1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000">
                <a:solidFill>
                  <a:schemeClr val="tx1"/>
                </a:solidFill>
              </a:rPr>
              <a:t>–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0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| 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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</a:t>
            </a:r>
            <a:r>
              <a:rPr kumimoji="1" lang="en-US" altLang="zh-CN" sz="2000" baseline="-250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2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 时，则把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1800" baseline="-30000">
                <a:solidFill>
                  <a:schemeClr val="tx1"/>
                </a:solidFill>
                <a:latin typeface="Times New Roman" pitchFamily="18" charset="0"/>
              </a:rPr>
              <a:t>+1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作为新的</a:t>
            </a:r>
            <a:r>
              <a:rPr kumimoji="1" lang="en-US" altLang="zh-CN" sz="18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1800" i="1" baseline="-30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值，并重复回到（</a:t>
            </a:r>
            <a:r>
              <a:rPr kumimoji="1" lang="en-US" altLang="zh-CN" sz="18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zh-CN" altLang="en-US" sz="1800">
                <a:solidFill>
                  <a:schemeClr val="tx1"/>
                </a:solidFill>
                <a:latin typeface="Times New Roman" pitchFamily="18" charset="0"/>
              </a:rPr>
              <a:t>）。</a:t>
            </a:r>
          </a:p>
        </p:txBody>
      </p:sp>
      <p:sp>
        <p:nvSpPr>
          <p:cNvPr id="286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B9D0D24-348B-44B8-9873-91567274887C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13543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593725" y="458788"/>
            <a:ext cx="715803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3200">
                <a:solidFill>
                  <a:srgbClr val="0E9F03"/>
                </a:solidFill>
              </a:rPr>
              <a:t>例</a:t>
            </a:r>
            <a:r>
              <a:rPr kumimoji="1" lang="en-US" altLang="zh-CN" sz="2400">
                <a:solidFill>
                  <a:schemeClr val="tx1"/>
                </a:solidFill>
                <a:latin typeface="宋体" pitchFamily="2" charset="-122"/>
              </a:rPr>
              <a:t>  </a:t>
            </a: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用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牛顿下山法</a:t>
            </a:r>
            <a:r>
              <a:rPr kumimoji="1" lang="zh-CN" altLang="en-US" sz="2400">
                <a:solidFill>
                  <a:schemeClr val="tx1"/>
                </a:solidFill>
                <a:latin typeface="宋体" pitchFamily="2" charset="-122"/>
              </a:rPr>
              <a:t>求方程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 =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–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– 1 = 0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的根．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1600200" y="2286000"/>
            <a:ext cx="5638800" cy="3429000"/>
            <a:chOff x="43" y="0"/>
            <a:chExt cx="1944" cy="2304"/>
          </a:xfrm>
        </p:grpSpPr>
        <p:sp>
          <p:nvSpPr>
            <p:cNvPr id="29702" name="Rectangle 4"/>
            <p:cNvSpPr>
              <a:spLocks noChangeArrowheads="1"/>
            </p:cNvSpPr>
            <p:nvPr/>
          </p:nvSpPr>
          <p:spPr bwMode="auto">
            <a:xfrm>
              <a:off x="43" y="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i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endParaRPr kumimoji="1" lang="en-US" altLang="zh-CN" sz="16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3" name="Rectangle 5"/>
            <p:cNvSpPr>
              <a:spLocks noChangeArrowheads="1"/>
            </p:cNvSpPr>
            <p:nvPr/>
          </p:nvSpPr>
          <p:spPr bwMode="auto">
            <a:xfrm>
              <a:off x="691" y="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zh-CN" altLang="en-US" sz="1600" i="1">
                  <a:solidFill>
                    <a:schemeClr val="tx1"/>
                  </a:solidFill>
                  <a:latin typeface="Times New Roman" pitchFamily="18" charset="0"/>
                  <a:sym typeface="Symbol" pitchFamily="18" charset="2"/>
                </a:rPr>
                <a:t></a:t>
              </a:r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1" lang="zh-CN" altLang="en-US" sz="16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endParaRPr>
            </a:p>
          </p:txBody>
        </p:sp>
        <p:sp>
          <p:nvSpPr>
            <p:cNvPr id="29704" name="Rectangle 6"/>
            <p:cNvSpPr>
              <a:spLocks noChangeArrowheads="1"/>
            </p:cNvSpPr>
            <p:nvPr/>
          </p:nvSpPr>
          <p:spPr bwMode="auto">
            <a:xfrm>
              <a:off x="1339" y="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kumimoji="1" lang="en-US" altLang="zh-CN" sz="1600" i="1" baseline="-3000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endParaRPr kumimoji="1" lang="en-US" altLang="zh-CN" sz="16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5" name="Rectangle 7"/>
            <p:cNvSpPr>
              <a:spLocks noChangeArrowheads="1"/>
            </p:cNvSpPr>
            <p:nvPr/>
          </p:nvSpPr>
          <p:spPr bwMode="auto">
            <a:xfrm>
              <a:off x="43" y="384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6" name="Rectangle 8"/>
            <p:cNvSpPr>
              <a:spLocks noChangeArrowheads="1"/>
            </p:cNvSpPr>
            <p:nvPr/>
          </p:nvSpPr>
          <p:spPr bwMode="auto">
            <a:xfrm>
              <a:off x="691" y="384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7" name="Rectangle 9"/>
            <p:cNvSpPr>
              <a:spLocks noChangeArrowheads="1"/>
            </p:cNvSpPr>
            <p:nvPr/>
          </p:nvSpPr>
          <p:spPr bwMode="auto">
            <a:xfrm>
              <a:off x="1339" y="384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0.6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8" name="Rectangle 10"/>
            <p:cNvSpPr>
              <a:spLocks noChangeArrowheads="1"/>
            </p:cNvSpPr>
            <p:nvPr/>
          </p:nvSpPr>
          <p:spPr bwMode="auto">
            <a:xfrm>
              <a:off x="43" y="768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09" name="Rectangle 11"/>
            <p:cNvSpPr>
              <a:spLocks noChangeArrowheads="1"/>
            </p:cNvSpPr>
            <p:nvPr/>
          </p:nvSpPr>
          <p:spPr bwMode="auto">
            <a:xfrm>
              <a:off x="691" y="768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1/2</a:t>
              </a:r>
              <a:r>
                <a:rPr kumimoji="1" lang="en-US" altLang="zh-CN" sz="1600" baseline="30000">
                  <a:solidFill>
                    <a:schemeClr val="tx1"/>
                  </a:solidFill>
                  <a:latin typeface="Times New Roman" pitchFamily="18" charset="0"/>
                </a:rPr>
                <a:t>5</a:t>
              </a:r>
              <a:endParaRPr kumimoji="1" lang="en-US" altLang="zh-CN" sz="1600">
                <a:solidFill>
                  <a:schemeClr val="tx1"/>
                </a:solidFill>
                <a:latin typeface="Times New Roman" pitchFamily="18" charset="0"/>
              </a:endParaRP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0" name="Rectangle 12"/>
            <p:cNvSpPr>
              <a:spLocks noChangeArrowheads="1"/>
            </p:cNvSpPr>
            <p:nvPr/>
          </p:nvSpPr>
          <p:spPr bwMode="auto">
            <a:xfrm>
              <a:off x="1339" y="768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1.14063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1" name="Rectangle 13"/>
            <p:cNvSpPr>
              <a:spLocks noChangeArrowheads="1"/>
            </p:cNvSpPr>
            <p:nvPr/>
          </p:nvSpPr>
          <p:spPr bwMode="auto">
            <a:xfrm>
              <a:off x="43" y="1152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2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2" name="Rectangle 14"/>
            <p:cNvSpPr>
              <a:spLocks noChangeArrowheads="1"/>
            </p:cNvSpPr>
            <p:nvPr/>
          </p:nvSpPr>
          <p:spPr bwMode="auto">
            <a:xfrm>
              <a:off x="691" y="1152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3" name="Rectangle 15"/>
            <p:cNvSpPr>
              <a:spLocks noChangeArrowheads="1"/>
            </p:cNvSpPr>
            <p:nvPr/>
          </p:nvSpPr>
          <p:spPr bwMode="auto">
            <a:xfrm>
              <a:off x="1339" y="1152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1.36681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4" name="Rectangle 16"/>
            <p:cNvSpPr>
              <a:spLocks noChangeArrowheads="1"/>
            </p:cNvSpPr>
            <p:nvPr/>
          </p:nvSpPr>
          <p:spPr bwMode="auto">
            <a:xfrm>
              <a:off x="43" y="1536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3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5" name="Rectangle 17"/>
            <p:cNvSpPr>
              <a:spLocks noChangeArrowheads="1"/>
            </p:cNvSpPr>
            <p:nvPr/>
          </p:nvSpPr>
          <p:spPr bwMode="auto">
            <a:xfrm>
              <a:off x="691" y="1536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6" name="Rectangle 18"/>
            <p:cNvSpPr>
              <a:spLocks noChangeArrowheads="1"/>
            </p:cNvSpPr>
            <p:nvPr/>
          </p:nvSpPr>
          <p:spPr bwMode="auto">
            <a:xfrm>
              <a:off x="1339" y="1536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1.32628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7" name="Rectangle 19"/>
            <p:cNvSpPr>
              <a:spLocks noChangeArrowheads="1"/>
            </p:cNvSpPr>
            <p:nvPr/>
          </p:nvSpPr>
          <p:spPr bwMode="auto">
            <a:xfrm>
              <a:off x="43" y="192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4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8" name="Rectangle 20"/>
            <p:cNvSpPr>
              <a:spLocks noChangeArrowheads="1"/>
            </p:cNvSpPr>
            <p:nvPr/>
          </p:nvSpPr>
          <p:spPr bwMode="auto">
            <a:xfrm>
              <a:off x="691" y="192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sp>
          <p:nvSpPr>
            <p:cNvPr id="29719" name="Rectangle 21"/>
            <p:cNvSpPr>
              <a:spLocks noChangeArrowheads="1"/>
            </p:cNvSpPr>
            <p:nvPr/>
          </p:nvSpPr>
          <p:spPr bwMode="auto">
            <a:xfrm>
              <a:off x="1339" y="1920"/>
              <a:ext cx="648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pPr algn="ctr"/>
              <a:r>
                <a:rPr kumimoji="1" lang="en-US" altLang="zh-CN" sz="1600">
                  <a:solidFill>
                    <a:schemeClr val="tx1"/>
                  </a:solidFill>
                  <a:latin typeface="Times New Roman" pitchFamily="18" charset="0"/>
                </a:rPr>
                <a:t>1.32472</a:t>
              </a:r>
            </a:p>
            <a:p>
              <a:pPr algn="ctr" eaLnBrk="0" hangingPunct="0"/>
              <a:endParaRPr kumimoji="1" lang="zh-CN" altLang="en-US" sz="160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29700" name="Text Box 22"/>
          <p:cNvSpPr txBox="1">
            <a:spLocks noChangeArrowheads="1"/>
          </p:cNvSpPr>
          <p:nvPr/>
        </p:nvSpPr>
        <p:spPr bwMode="auto">
          <a:xfrm>
            <a:off x="1447800" y="1371600"/>
            <a:ext cx="35544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牛顿下山法的计算结果：</a:t>
            </a:r>
          </a:p>
        </p:txBody>
      </p:sp>
      <p:sp>
        <p:nvSpPr>
          <p:cNvPr id="2970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44140B6-12FD-43AA-99AA-675FA4A82B8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17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87416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牛顿迭代法的收敛速度</a:t>
            </a:r>
          </a:p>
        </p:txBody>
      </p:sp>
      <p:sp>
        <p:nvSpPr>
          <p:cNvPr id="30723" name="内容占位符 4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30725"/>
          </a:xfrm>
        </p:spPr>
        <p:txBody>
          <a:bodyPr/>
          <a:lstStyle/>
          <a:p>
            <a:r>
              <a:rPr lang="zh-CN" altLang="en-US" dirty="0"/>
              <a:t>结论：</a:t>
            </a:r>
            <a:r>
              <a:rPr lang="zh-CN" altLang="en-US" b="1" dirty="0">
                <a:solidFill>
                  <a:srgbClr val="7030A0"/>
                </a:solidFill>
              </a:rPr>
              <a:t>单根</a:t>
            </a:r>
            <a:r>
              <a:rPr lang="zh-CN" altLang="en-US" dirty="0"/>
              <a:t>方程的牛顿迭代法是平方收敛的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724" name="Object 9"/>
              <p:cNvSpPr txBox="1"/>
              <p:nvPr/>
            </p:nvSpPr>
            <p:spPr bwMode="auto">
              <a:xfrm>
                <a:off x="755575" y="2997200"/>
                <a:ext cx="7931225" cy="25749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证明：</m:t>
                      </m:r>
                      <m:r>
                        <m:rPr>
                          <m:nor/>
                        </m:rPr>
                        <a:rPr lang="zh-CN" altLang="en-US" sz="22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Newton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迭代法的迭代函数为：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2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22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22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altLang="zh-CN" sz="2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:br>
                  <a:rPr lang="zh-CN" altLang="en-US" sz="2200" i="1" dirty="0">
                    <a:solidFill>
                      <a:srgbClr val="000000"/>
                    </a:solidFill>
                    <a:latin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sSub>
                        <m:sSub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2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→0</m:t>
                      </m:r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</m:oMathPara>
                </a14:m>
                <a:endParaRPr lang="en-US" altLang="zh-CN" sz="220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即牛顿法在根的邻近是</m:t>
                      </m:r>
                      <m:sSup>
                        <m:sSupPr>
                          <m:ctrlP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2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2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平方收敛的。</m:t>
                      </m:r>
                    </m:oMath>
                  </m:oMathPara>
                </a14:m>
                <a:endParaRPr lang="zh-CN" altLang="en-US" sz="2200" dirty="0"/>
              </a:p>
            </p:txBody>
          </p:sp>
        </mc:Choice>
        <mc:Fallback>
          <p:sp>
            <p:nvSpPr>
              <p:cNvPr id="30724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5575" y="2997200"/>
                <a:ext cx="7931225" cy="2574925"/>
              </a:xfrm>
              <a:prstGeom prst="rect">
                <a:avLst/>
              </a:prstGeom>
              <a:blipFill>
                <a:blip r:embed="rId2"/>
                <a:stretch>
                  <a:fillRect l="-53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直接连接符 6"/>
          <p:cNvCxnSpPr>
            <a:cxnSpLocks noChangeShapeType="1"/>
          </p:cNvCxnSpPr>
          <p:nvPr/>
        </p:nvCxnSpPr>
        <p:spPr bwMode="auto">
          <a:xfrm>
            <a:off x="5832475" y="4508500"/>
            <a:ext cx="720725" cy="0"/>
          </a:xfrm>
          <a:prstGeom prst="line">
            <a:avLst/>
          </a:prstGeom>
          <a:noFill/>
          <a:ln w="57150" algn="ctr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30726" name="Picture 3" descr="C:\Users\fifo\AppData\Local\Microsoft\Windows\Temporary Internet Files\Content.IE5\4AX9XYKO\MM900288869[1].gif"/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5" y="5572125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直接箭头连接符 9"/>
          <p:cNvCxnSpPr>
            <a:cxnSpLocks noChangeShapeType="1"/>
          </p:cNvCxnSpPr>
          <p:nvPr/>
        </p:nvCxnSpPr>
        <p:spPr bwMode="auto">
          <a:xfrm>
            <a:off x="2699794" y="2132856"/>
            <a:ext cx="2952549" cy="2230886"/>
          </a:xfrm>
          <a:prstGeom prst="straightConnector1">
            <a:avLst/>
          </a:prstGeom>
          <a:noFill/>
          <a:ln w="38100" algn="ctr">
            <a:solidFill>
              <a:srgbClr val="7030A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72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5DB9425-DE17-4685-804F-943B46B9B658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0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x*</a:t>
            </a:r>
            <a:r>
              <a:rPr lang="zh-CN" altLang="en-US"/>
              <a:t>是</a:t>
            </a:r>
            <a:r>
              <a:rPr lang="en-US" altLang="zh-CN" b="1" i="1">
                <a:latin typeface="Times New Roman" pitchFamily="18" charset="0"/>
              </a:rPr>
              <a:t>f(x)</a:t>
            </a:r>
            <a:r>
              <a:rPr lang="zh-CN" altLang="en-US"/>
              <a:t>的</a:t>
            </a:r>
            <a:r>
              <a:rPr lang="en-US" altLang="zh-CN" b="1" i="1">
                <a:latin typeface="Times New Roman" pitchFamily="18" charset="0"/>
              </a:rPr>
              <a:t>m</a:t>
            </a:r>
            <a:r>
              <a:rPr lang="zh-CN" altLang="en-US"/>
              <a:t>重根的情况下：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若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未知</a:t>
            </a:r>
          </a:p>
          <a:p>
            <a:pPr lvl="1" eaLnBrk="1" hangingPunct="1"/>
            <a:r>
              <a:rPr lang="zh-CN" altLang="en-US" sz="2300"/>
              <a:t>用正常的老办法</a:t>
            </a:r>
          </a:p>
          <a:p>
            <a:pPr lvl="1" eaLnBrk="1" hangingPunct="1"/>
            <a:r>
              <a:rPr lang="zh-CN" altLang="en-US" sz="2300"/>
              <a:t>线性收敛</a:t>
            </a:r>
          </a:p>
          <a:p>
            <a:pPr lvl="1" eaLnBrk="1" hangingPunct="1"/>
            <a:endParaRPr lang="zh-CN" altLang="en-US" sz="2300"/>
          </a:p>
          <a:p>
            <a:pPr eaLnBrk="1" hangingPunct="1"/>
            <a:r>
              <a:rPr lang="zh-CN" altLang="en-US" sz="2800"/>
              <a:t>若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已知（怎么会已知</a:t>
            </a:r>
            <a:r>
              <a:rPr lang="zh-CN" altLang="en-US" sz="2800">
                <a:sym typeface="Wingdings" pitchFamily="2" charset="2"/>
              </a:rPr>
              <a:t>），可构造出</a:t>
            </a:r>
            <a:r>
              <a:rPr lang="en-US" altLang="zh-CN" sz="2800">
                <a:sym typeface="Wingdings" pitchFamily="2" charset="2"/>
              </a:rPr>
              <a:t>2</a:t>
            </a:r>
            <a:r>
              <a:rPr lang="zh-CN" altLang="en-US" sz="2800">
                <a:sym typeface="Wingdings" pitchFamily="2" charset="2"/>
              </a:rPr>
              <a:t>阶收敛的迭代法</a:t>
            </a:r>
          </a:p>
          <a:p>
            <a:pPr eaLnBrk="1" hangingPunct="1"/>
            <a:endParaRPr lang="zh-CN" altLang="en-US" sz="2800">
              <a:sym typeface="Wingdings" pitchFamily="2" charset="2"/>
            </a:endParaRPr>
          </a:p>
          <a:p>
            <a:pPr eaLnBrk="1" hangingPunct="1"/>
            <a:endParaRPr lang="zh-CN" altLang="en-US" sz="2800">
              <a:sym typeface="Wingdings" pitchFamily="2" charset="2"/>
            </a:endParaRPr>
          </a:p>
          <a:p>
            <a:pPr eaLnBrk="1" hangingPunct="1"/>
            <a:r>
              <a:rPr lang="zh-CN" altLang="en-US" sz="2800"/>
              <a:t>其余自学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748" name="Object 5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3563938" y="1989138"/>
                <a:ext cx="4679950" cy="9366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748" name="Object 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3563938" y="1989138"/>
                <a:ext cx="4679950" cy="93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749" name="Object 11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2339975" y="4221163"/>
                <a:ext cx="5040313" cy="10652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>
          <p:sp>
            <p:nvSpPr>
              <p:cNvPr id="31749" name="Object 11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2339975" y="4221163"/>
                <a:ext cx="5040313" cy="10652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线形标注 1(带强调线) 5"/>
          <p:cNvSpPr/>
          <p:nvPr/>
        </p:nvSpPr>
        <p:spPr bwMode="auto">
          <a:xfrm>
            <a:off x="6000750" y="1357313"/>
            <a:ext cx="2643188" cy="571500"/>
          </a:xfrm>
          <a:prstGeom prst="accentCallout1">
            <a:avLst/>
          </a:prstGeom>
          <a:noFill/>
          <a:ln w="38100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>
              <a:defRPr/>
            </a:pPr>
            <a:r>
              <a:rPr lang="zh-CN" altLang="en-US" dirty="0">
                <a:solidFill>
                  <a:srgbClr val="7030A0"/>
                </a:solidFill>
              </a:rPr>
              <a:t>提示：泰勒展开</a:t>
            </a:r>
          </a:p>
        </p:txBody>
      </p:sp>
      <p:sp>
        <p:nvSpPr>
          <p:cNvPr id="317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420AFF-75B0-4884-BCFF-16416B5816E9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19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83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</a:t>
            </a:r>
            <a:r>
              <a:rPr lang="en-US" altLang="zh-CN"/>
              <a:t>7</a:t>
            </a:r>
            <a:r>
              <a:rPr lang="zh-CN" altLang="en-US"/>
              <a:t>章 非线性方程求根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方程求根与二分法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迭代法及其收敛性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迭代收敛的加速方法</a:t>
            </a:r>
          </a:p>
          <a:p>
            <a:pPr eaLnBrk="1" hangingPunct="1"/>
            <a:r>
              <a:rPr lang="zh-CN" altLang="en-US" dirty="0"/>
              <a:t>牛顿法</a:t>
            </a:r>
          </a:p>
          <a:p>
            <a:pPr eaLnBrk="1" hangingPunct="1"/>
            <a:r>
              <a:rPr lang="zh-CN" altLang="en-US" dirty="0"/>
              <a:t>弦截法与抛物线法</a:t>
            </a:r>
            <a:endParaRPr lang="en-US" altLang="zh-CN" dirty="0"/>
          </a:p>
          <a:p>
            <a:pPr eaLnBrk="1" hangingPunct="1"/>
            <a:r>
              <a:rPr lang="zh-CN" altLang="en-US" dirty="0"/>
              <a:t>求根问题的敏感性与多项式的零点</a:t>
            </a:r>
          </a:p>
          <a:p>
            <a:pPr eaLnBrk="1" hangingPunct="1"/>
            <a:r>
              <a:rPr lang="zh-CN" altLang="en-US" dirty="0"/>
              <a:t>非线性方程组的牛顿迭代法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3069B4C-2550-4E2F-A6ED-B4D8D207990A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前式推导过程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771" name="内容占位符 7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214313" y="1417639"/>
                <a:ext cx="8610600" cy="45831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处泰勒展开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den>
                          </m:f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″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−2)!</m:t>
                              </m:r>
                            </m:den>
                          </m:f>
                        </m:e>
                      </m:nary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p>
                      </m:sSup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因为有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所以有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)=⋯=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  <m:m>
                        <m:mPr>
                          <m:plcHide m:val="on"/>
                          <m:mcs>
                            <m:mc>
                              <m:mcPr>
                                <m:count m:val="3"/>
                                <m:mcJc m:val="center"/>
                              </m:mcPr>
                            </m:mc>
                          </m:mcs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zh-CN" altLang="en-US" sz="20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</m:e>
                          <m:e/>
                        </m:mr>
                      </m:m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)≠0</m:t>
                      </m:r>
                    </m:oMath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所以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−2)!</m:t>
                              </m:r>
                            </m:den>
                          </m:f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20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den>
                          </m:f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)(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−2)!</m:t>
                              </m:r>
                            </m:den>
                          </m:f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f>
                            <m:f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altLang="zh-CN" sz="20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−1)!</m:t>
                              </m:r>
                            </m:den>
                          </m:f>
                          <m:sSup>
                            <m:s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>
          <p:sp>
            <p:nvSpPr>
              <p:cNvPr id="32771" name="内容占位符 7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214313" y="1417639"/>
                <a:ext cx="8610600" cy="4583112"/>
              </a:xfrm>
              <a:prstGeom prst="rect">
                <a:avLst/>
              </a:prstGeom>
              <a:blipFill>
                <a:blip r:embed="rId2"/>
                <a:stretch>
                  <a:fillRect b="-16511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77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52A9A89-916B-456B-AFC4-8371C5F588FB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20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90897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18488" cy="2217737"/>
          </a:xfrm>
        </p:spPr>
        <p:txBody>
          <a:bodyPr/>
          <a:lstStyle/>
          <a:p>
            <a:pPr eaLnBrk="1" hangingPunct="1"/>
            <a:r>
              <a:rPr lang="zh-CN" altLang="en-US" sz="3400"/>
              <a:t>例：利用</a:t>
            </a:r>
            <a:r>
              <a:rPr lang="en-US" altLang="zh-CN" sz="3400"/>
              <a:t>Newton</a:t>
            </a:r>
            <a:r>
              <a:rPr lang="zh-CN" altLang="en-US" sz="3400"/>
              <a:t>迭代法计算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30000">
                <a:latin typeface="Times New Roman" pitchFamily="18" charset="0"/>
              </a:rPr>
              <a:t>2</a:t>
            </a:r>
            <a:r>
              <a:rPr lang="en-US" altLang="zh-CN" sz="3400" b="1" i="1">
                <a:latin typeface="Times New Roman" pitchFamily="18" charset="0"/>
              </a:rPr>
              <a:t>-7=0</a:t>
            </a:r>
            <a:r>
              <a:rPr lang="zh-CN" altLang="en-US" sz="3400"/>
              <a:t>的正根，若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k</a:t>
            </a:r>
            <a:r>
              <a:rPr lang="zh-CN" altLang="en-US" sz="3400"/>
              <a:t>是   的具有</a:t>
            </a:r>
            <a:r>
              <a:rPr lang="en-US" altLang="zh-CN" sz="3400" b="1" i="1">
                <a:latin typeface="Times New Roman" pitchFamily="18" charset="0"/>
              </a:rPr>
              <a:t>n</a:t>
            </a:r>
            <a:r>
              <a:rPr lang="zh-CN" altLang="en-US" sz="3400"/>
              <a:t>位有效数字的近似值， 求证</a:t>
            </a:r>
            <a:r>
              <a:rPr lang="en-US" altLang="zh-CN" sz="3400" b="1" i="1">
                <a:latin typeface="Times New Roman" pitchFamily="18" charset="0"/>
              </a:rPr>
              <a:t>x</a:t>
            </a:r>
            <a:r>
              <a:rPr lang="en-US" altLang="zh-CN" sz="3400" b="1" i="1" baseline="-25000">
                <a:latin typeface="Times New Roman" pitchFamily="18" charset="0"/>
              </a:rPr>
              <a:t>k+1</a:t>
            </a:r>
            <a:r>
              <a:rPr lang="zh-CN" altLang="en-US" sz="3400"/>
              <a:t>是   的具有</a:t>
            </a:r>
            <a:r>
              <a:rPr lang="en-US" altLang="zh-CN" sz="3400" b="1" i="1">
                <a:latin typeface="Times New Roman" pitchFamily="18" charset="0"/>
              </a:rPr>
              <a:t>2n</a:t>
            </a:r>
            <a:r>
              <a:rPr lang="zh-CN" altLang="en-US" sz="3400"/>
              <a:t>位有效数字的近似值。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7" name="Object 4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1985963" y="1704975"/>
                <a:ext cx="503237" cy="47625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7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1985963" y="1704975"/>
                <a:ext cx="503237" cy="4762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Object 6"/>
              <p:cNvSpPr txBox="1">
                <a:spLocks noGrp="1"/>
              </p:cNvSpPr>
              <p:nvPr>
                <p:ph sz="quarter" idx="2"/>
              </p:nvPr>
            </p:nvSpPr>
            <p:spPr bwMode="auto">
              <a:xfrm>
                <a:off x="1695450" y="1190625"/>
                <a:ext cx="503238" cy="476250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8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2"/>
              </p:nvPr>
            </p:nvSpPr>
            <p:spPr bwMode="auto">
              <a:xfrm>
                <a:off x="1695450" y="1190625"/>
                <a:ext cx="503238" cy="476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149" name="Object 9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731044" y="2300288"/>
                <a:ext cx="7670800" cy="4140200"/>
              </a:xfrm>
              <a:prstGeom prst="rect">
                <a:avLst/>
              </a:prstGeom>
              <a:noFill/>
            </p:spPr>
            <p:txBody>
              <a:bodyPr>
                <a:no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证明：</m:t>
                      </m:r>
                      <m:r>
                        <m:rPr>
                          <m:nor/>
                        </m:rPr>
                        <a:rPr lang="zh-CN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Newton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迭代法的迭代函数为：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)=1−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″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zh-CN" altLang="en-US" sz="1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，且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)≠0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)→0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；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或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−7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，这里的牛顿迭代法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+7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  <m:oMath xmlns:m="http://schemas.openxmlformats.org/officeDocument/2006/math"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−2×</m:t>
                          </m:r>
                          <m:d>
                            <m:d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zh-CN" altLang="en-US" sz="1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+7</m:t>
                              </m:r>
                            </m:e>
                          </m:d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−7</m:t>
                          </m:r>
                        </m:num>
                        <m:den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当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在</m:t>
                      </m:r>
                      <m:rad>
                        <m:radPr>
                          <m:degHide m:val="on"/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e>
                      </m:rad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附近时，有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即牛顿法在根的邻近是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平方收敛的，所以有，当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→∞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</m:t>
                      </m:r>
                      <m:f>
                        <m:f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zh-CN" altLang="en-US" sz="1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则当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具有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位有效数字，即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∝1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时，</m:t>
                      </m:r>
                    </m:oMath>
                    <m:oMath xmlns:m="http://schemas.openxmlformats.org/officeDocument/2006/math"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有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具有</m:t>
                      </m:r>
                      <m:r>
                        <a:rPr lang="zh-CN" altLang="en-US" sz="1800" i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位有效数字，即</m:t>
                      </m:r>
                      <m:sSub>
                        <m:sSub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18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∝1</m:t>
                      </m:r>
                      <m:sSup>
                        <m:sSupPr>
                          <m:ctrlP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1800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sz="1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CN" altLang="en-US" sz="1800" dirty="0"/>
              </a:p>
            </p:txBody>
          </p:sp>
        </mc:Choice>
        <mc:Fallback>
          <p:sp>
            <p:nvSpPr>
              <p:cNvPr id="6149" name="Object 9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731044" y="2300288"/>
                <a:ext cx="7670800" cy="4140200"/>
              </a:xfrm>
              <a:prstGeom prst="rect">
                <a:avLst/>
              </a:prstGeom>
              <a:blipFill>
                <a:blip r:embed="rId4"/>
                <a:stretch>
                  <a:fillRect b="-426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150" name="Picture 7" descr="C:\Users\fifo\AppData\Local\Microsoft\Windows\Temporary Internet Files\Content.IE5\1O2IZKPI\MM900288869[1].gif"/>
          <p:cNvPicPr>
            <a:picLocks noChangeAspect="1" noChangeArrowheads="1" noCrop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96275" y="5835650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139BC16-77AF-4A2F-91F2-C16648D2624C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回顾：牛顿法的缺点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4797425"/>
            <a:ext cx="8229600" cy="1333500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f’(x</a:t>
            </a:r>
            <a:r>
              <a:rPr lang="en-US" altLang="zh-CN" b="1" i="1" baseline="-25000">
                <a:latin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</a:rPr>
              <a:t>)</a:t>
            </a:r>
            <a:r>
              <a:rPr lang="zh-CN" altLang="en-US"/>
              <a:t>计算困难</a:t>
            </a:r>
            <a:r>
              <a:rPr lang="en-US" altLang="zh-CN">
                <a:sym typeface="Wingdings" pitchFamily="2" charset="2"/>
              </a:rPr>
              <a:t></a:t>
            </a:r>
            <a:endParaRPr lang="en-US" altLang="zh-CN"/>
          </a:p>
        </p:txBody>
      </p:sp>
      <p:graphicFrame>
        <p:nvGraphicFramePr>
          <p:cNvPr id="7172" name="Object 5"/>
          <p:cNvGraphicFramePr>
            <a:graphicFrameLocks noChangeAspect="1"/>
          </p:cNvGraphicFramePr>
          <p:nvPr/>
        </p:nvGraphicFramePr>
        <p:xfrm>
          <a:off x="1835150" y="2133600"/>
          <a:ext cx="4105275" cy="1443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62640" imgH="483840" progId="">
                  <p:embed/>
                </p:oleObj>
              </mc:Choice>
              <mc:Fallback>
                <p:oleObj name="Equation" r:id="rId2" imgW="962640" imgH="483840" progId="">
                  <p:embed/>
                  <p:pic>
                    <p:nvPicPr>
                      <p:cNvPr id="0" name="Picture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35150" y="2133600"/>
                        <a:ext cx="4105275" cy="1443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9A10CE7-655B-498F-860B-E8BB71126690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另外一种线性化方法</a:t>
            </a:r>
          </a:p>
        </p:txBody>
      </p:sp>
      <p:sp>
        <p:nvSpPr>
          <p:cNvPr id="60421" name="Text Box 5"/>
          <p:cNvSpPr txBox="1">
            <a:spLocks noChangeArrowheads="1"/>
          </p:cNvSpPr>
          <p:nvPr/>
        </p:nvSpPr>
        <p:spPr bwMode="auto">
          <a:xfrm>
            <a:off x="5651500" y="3357563"/>
            <a:ext cx="12239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i="1" baseline="-25000">
                <a:latin typeface="Times New Roman" pitchFamily="18" charset="0"/>
              </a:rPr>
              <a:t>k-1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60422" name="Text Box 6"/>
          <p:cNvSpPr txBox="1">
            <a:spLocks noChangeArrowheads="1"/>
          </p:cNvSpPr>
          <p:nvPr/>
        </p:nvSpPr>
        <p:spPr bwMode="auto">
          <a:xfrm>
            <a:off x="5435600" y="5300663"/>
            <a:ext cx="7794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latin typeface="Times New Roman" pitchFamily="18" charset="0"/>
              </a:rPr>
              <a:t>k-1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8197" name="Line 8"/>
          <p:cNvSpPr>
            <a:spLocks noChangeShapeType="1"/>
          </p:cNvSpPr>
          <p:nvPr/>
        </p:nvSpPr>
        <p:spPr bwMode="auto">
          <a:xfrm>
            <a:off x="2392363" y="5362575"/>
            <a:ext cx="38941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8" name="Line 9"/>
          <p:cNvSpPr>
            <a:spLocks noChangeShapeType="1"/>
          </p:cNvSpPr>
          <p:nvPr/>
        </p:nvSpPr>
        <p:spPr bwMode="auto">
          <a:xfrm flipV="1">
            <a:off x="2503488" y="2125663"/>
            <a:ext cx="0" cy="36544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199" name="Text Box 10"/>
          <p:cNvSpPr txBox="1">
            <a:spLocks noChangeArrowheads="1"/>
          </p:cNvSpPr>
          <p:nvPr/>
        </p:nvSpPr>
        <p:spPr bwMode="auto">
          <a:xfrm>
            <a:off x="1946275" y="5257800"/>
            <a:ext cx="111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O</a:t>
            </a:r>
          </a:p>
        </p:txBody>
      </p:sp>
      <p:sp>
        <p:nvSpPr>
          <p:cNvPr id="8200" name="Text Box 11"/>
          <p:cNvSpPr txBox="1">
            <a:spLocks noChangeArrowheads="1"/>
          </p:cNvSpPr>
          <p:nvPr/>
        </p:nvSpPr>
        <p:spPr bwMode="auto">
          <a:xfrm>
            <a:off x="2947988" y="4840288"/>
            <a:ext cx="1223962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30000">
                <a:latin typeface="Times New Roman" pitchFamily="18" charset="0"/>
              </a:rPr>
              <a:t>*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60428" name="Text Box 12"/>
          <p:cNvSpPr txBox="1">
            <a:spLocks noChangeArrowheads="1"/>
          </p:cNvSpPr>
          <p:nvPr/>
        </p:nvSpPr>
        <p:spPr bwMode="auto">
          <a:xfrm>
            <a:off x="3616325" y="5276850"/>
            <a:ext cx="13350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latin typeface="Times New Roman" pitchFamily="18" charset="0"/>
              </a:rPr>
              <a:t>k+1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8202" name="Freeform 13"/>
          <p:cNvSpPr>
            <a:spLocks/>
          </p:cNvSpPr>
          <p:nvPr/>
        </p:nvSpPr>
        <p:spPr bwMode="auto">
          <a:xfrm>
            <a:off x="2665413" y="2408238"/>
            <a:ext cx="3227387" cy="3027362"/>
          </a:xfrm>
          <a:custGeom>
            <a:avLst/>
            <a:gdLst>
              <a:gd name="T0" fmla="*/ 0 w 1392"/>
              <a:gd name="T1" fmla="*/ 2147483647 h 1392"/>
              <a:gd name="T2" fmla="*/ 2147483647 w 1392"/>
              <a:gd name="T3" fmla="*/ 2147483647 h 1392"/>
              <a:gd name="T4" fmla="*/ 2147483647 w 1392"/>
              <a:gd name="T5" fmla="*/ 2147483647 h 1392"/>
              <a:gd name="T6" fmla="*/ 2147483647 w 1392"/>
              <a:gd name="T7" fmla="*/ 0 h 1392"/>
              <a:gd name="T8" fmla="*/ 0 60000 65536"/>
              <a:gd name="T9" fmla="*/ 0 60000 65536"/>
              <a:gd name="T10" fmla="*/ 0 60000 65536"/>
              <a:gd name="T11" fmla="*/ 0 60000 65536"/>
              <a:gd name="T12" fmla="*/ 0 w 1392"/>
              <a:gd name="T13" fmla="*/ 0 h 1392"/>
              <a:gd name="T14" fmla="*/ 1392 w 1392"/>
              <a:gd name="T15" fmla="*/ 1392 h 139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392" h="1392">
                <a:moveTo>
                  <a:pt x="0" y="1392"/>
                </a:moveTo>
                <a:cubicBezTo>
                  <a:pt x="188" y="1356"/>
                  <a:pt x="376" y="1320"/>
                  <a:pt x="576" y="1200"/>
                </a:cubicBezTo>
                <a:cubicBezTo>
                  <a:pt x="776" y="1080"/>
                  <a:pt x="1064" y="872"/>
                  <a:pt x="1200" y="672"/>
                </a:cubicBezTo>
                <a:cubicBezTo>
                  <a:pt x="1336" y="472"/>
                  <a:pt x="1360" y="112"/>
                  <a:pt x="1392" y="0"/>
                </a:cubicBezTo>
              </a:path>
            </a:pathLst>
          </a:cu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0" name="Line 14"/>
          <p:cNvSpPr>
            <a:spLocks noChangeShapeType="1"/>
          </p:cNvSpPr>
          <p:nvPr/>
        </p:nvSpPr>
        <p:spPr bwMode="auto">
          <a:xfrm rot="241933" flipH="1">
            <a:off x="3281363" y="2646363"/>
            <a:ext cx="2894012" cy="34464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1" name="Line 15"/>
          <p:cNvSpPr>
            <a:spLocks noChangeShapeType="1"/>
          </p:cNvSpPr>
          <p:nvPr/>
        </p:nvSpPr>
        <p:spPr bwMode="auto">
          <a:xfrm>
            <a:off x="4283075" y="4840288"/>
            <a:ext cx="0" cy="522287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0432" name="Text Box 16"/>
          <p:cNvSpPr txBox="1">
            <a:spLocks noChangeArrowheads="1"/>
          </p:cNvSpPr>
          <p:nvPr/>
        </p:nvSpPr>
        <p:spPr bwMode="auto">
          <a:xfrm>
            <a:off x="4140200" y="5300663"/>
            <a:ext cx="8905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x</a:t>
            </a:r>
            <a:r>
              <a:rPr kumimoji="1" lang="en-US" altLang="zh-CN" sz="2400" b="1" i="1" baseline="-25000">
                <a:latin typeface="Times New Roman" pitchFamily="18" charset="0"/>
              </a:rPr>
              <a:t>k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60433" name="Text Box 17"/>
          <p:cNvSpPr txBox="1">
            <a:spLocks noChangeArrowheads="1"/>
          </p:cNvSpPr>
          <p:nvPr/>
        </p:nvSpPr>
        <p:spPr bwMode="auto">
          <a:xfrm>
            <a:off x="3851275" y="4365625"/>
            <a:ext cx="111283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P</a:t>
            </a:r>
            <a:r>
              <a:rPr kumimoji="1" lang="en-US" altLang="zh-CN" sz="2400" b="1" i="1" baseline="-25000">
                <a:latin typeface="Times New Roman" pitchFamily="18" charset="0"/>
              </a:rPr>
              <a:t>k</a:t>
            </a:r>
            <a:endParaRPr kumimoji="1" lang="en-US" altLang="zh-CN" sz="2400" b="1" i="1">
              <a:latin typeface="Times New Roman" pitchFamily="18" charset="0"/>
            </a:endParaRPr>
          </a:p>
        </p:txBody>
      </p:sp>
      <p:sp>
        <p:nvSpPr>
          <p:cNvPr id="60434" name="Line 18"/>
          <p:cNvSpPr>
            <a:spLocks noChangeShapeType="1"/>
          </p:cNvSpPr>
          <p:nvPr/>
        </p:nvSpPr>
        <p:spPr bwMode="auto">
          <a:xfrm>
            <a:off x="5618163" y="3482975"/>
            <a:ext cx="0" cy="1879600"/>
          </a:xfrm>
          <a:prstGeom prst="line">
            <a:avLst/>
          </a:prstGeom>
          <a:noFill/>
          <a:ln w="9525" cap="rnd">
            <a:solidFill>
              <a:schemeClr val="tx1"/>
            </a:solidFill>
            <a:prstDash val="sysDot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9"/>
          <p:cNvSpPr>
            <a:spLocks noChangeShapeType="1"/>
          </p:cNvSpPr>
          <p:nvPr/>
        </p:nvSpPr>
        <p:spPr bwMode="auto">
          <a:xfrm flipH="1">
            <a:off x="1835150" y="5362575"/>
            <a:ext cx="6683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9" name="Text Box 21"/>
          <p:cNvSpPr txBox="1">
            <a:spLocks noChangeArrowheads="1"/>
          </p:cNvSpPr>
          <p:nvPr/>
        </p:nvSpPr>
        <p:spPr bwMode="auto">
          <a:xfrm>
            <a:off x="2503488" y="1916113"/>
            <a:ext cx="12239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y</a:t>
            </a:r>
          </a:p>
        </p:txBody>
      </p:sp>
      <p:sp>
        <p:nvSpPr>
          <p:cNvPr id="8210" name="Text Box 22"/>
          <p:cNvSpPr txBox="1">
            <a:spLocks noChangeArrowheads="1"/>
          </p:cNvSpPr>
          <p:nvPr/>
        </p:nvSpPr>
        <p:spPr bwMode="auto">
          <a:xfrm>
            <a:off x="4932363" y="2420938"/>
            <a:ext cx="22256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i="1">
                <a:latin typeface="Times New Roman" pitchFamily="18" charset="0"/>
              </a:rPr>
              <a:t>y=f(x)</a:t>
            </a:r>
          </a:p>
        </p:txBody>
      </p:sp>
      <p:sp>
        <p:nvSpPr>
          <p:cNvPr id="82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8B54F22-3DB1-469F-BF93-2811F616B32A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0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60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60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0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21" grpId="0"/>
      <p:bldP spid="60422" grpId="0"/>
      <p:bldP spid="60428" grpId="0"/>
      <p:bldP spid="60430" grpId="0" animBg="1"/>
      <p:bldP spid="60431" grpId="0" animBg="1"/>
      <p:bldP spid="60432" grpId="0"/>
      <p:bldP spid="60433" grpId="0"/>
      <p:bldP spid="6043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6" descr="弦截法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1341438"/>
            <a:ext cx="4537075" cy="346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弦截法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4" name="Object 4"/>
              <p:cNvSpPr txBox="1">
                <a:spLocks noGrp="1"/>
              </p:cNvSpPr>
              <p:nvPr>
                <p:ph sz="half" idx="1"/>
              </p:nvPr>
            </p:nvSpPr>
            <p:spPr bwMode="auto">
              <a:xfrm>
                <a:off x="2268538" y="5126038"/>
                <a:ext cx="5184775" cy="98425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)−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6144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 bwMode="auto">
              <a:xfrm>
                <a:off x="2268538" y="5126038"/>
                <a:ext cx="5184775" cy="9842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3"/>
          <p:cNvGrpSpPr>
            <a:grpSpLocks/>
          </p:cNvGrpSpPr>
          <p:nvPr/>
        </p:nvGrpSpPr>
        <p:grpSpPr bwMode="auto">
          <a:xfrm>
            <a:off x="4643437" y="1052513"/>
            <a:ext cx="4308474" cy="1279524"/>
            <a:chOff x="2925" y="663"/>
            <a:chExt cx="2714" cy="806"/>
          </a:xfrm>
        </p:grpSpPr>
        <p:sp>
          <p:nvSpPr>
            <p:cNvPr id="9226" name="AutoShape 7"/>
            <p:cNvSpPr>
              <a:spLocks noChangeArrowheads="1"/>
            </p:cNvSpPr>
            <p:nvPr/>
          </p:nvSpPr>
          <p:spPr bwMode="auto">
            <a:xfrm>
              <a:off x="2925" y="663"/>
              <a:ext cx="2677" cy="771"/>
            </a:xfrm>
            <a:prstGeom prst="wedgeRoundRectCallout">
              <a:avLst>
                <a:gd name="adj1" fmla="val -81343"/>
                <a:gd name="adj2" fmla="val 78014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7" name="Object 8"/>
                <p:cNvSpPr txBox="1"/>
                <p:nvPr/>
              </p:nvSpPr>
              <p:spPr bwMode="auto">
                <a:xfrm>
                  <a:off x="3099" y="755"/>
                  <a:ext cx="2540" cy="714"/>
                </a:xfrm>
                <a:prstGeom prst="rect">
                  <a:avLst/>
                </a:prstGeom>
                <a:noFill/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斜率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zh-CN" altLang="en-US" sz="2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)−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sz="2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sz="2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227" name="Object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099" y="755"/>
                  <a:ext cx="2540" cy="71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" name="Group 15"/>
          <p:cNvGrpSpPr>
            <a:grpSpLocks/>
          </p:cNvGrpSpPr>
          <p:nvPr/>
        </p:nvGrpSpPr>
        <p:grpSpPr bwMode="auto">
          <a:xfrm>
            <a:off x="5795963" y="2781300"/>
            <a:ext cx="1944687" cy="1152525"/>
            <a:chOff x="3651" y="1752"/>
            <a:chExt cx="1225" cy="726"/>
          </a:xfrm>
        </p:grpSpPr>
        <p:sp>
          <p:nvSpPr>
            <p:cNvPr id="9224" name="AutoShape 10"/>
            <p:cNvSpPr>
              <a:spLocks noChangeArrowheads="1"/>
            </p:cNvSpPr>
            <p:nvPr/>
          </p:nvSpPr>
          <p:spPr bwMode="auto">
            <a:xfrm>
              <a:off x="3651" y="1752"/>
              <a:ext cx="1225" cy="726"/>
            </a:xfrm>
            <a:prstGeom prst="wedgeRoundRectCallout">
              <a:avLst>
                <a:gd name="adj1" fmla="val -228694"/>
                <a:gd name="adj2" fmla="val 62810"/>
                <a:gd name="adj3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25" name="Object 11"/>
                <p:cNvSpPr txBox="1"/>
                <p:nvPr/>
              </p:nvSpPr>
              <p:spPr bwMode="auto">
                <a:xfrm>
                  <a:off x="3696" y="1842"/>
                  <a:ext cx="1180" cy="557"/>
                </a:xfrm>
                <a:prstGeom prst="rect">
                  <a:avLst/>
                </a:prstGeom>
                <a:noFill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9225" name="Object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696" y="1842"/>
                  <a:ext cx="1180" cy="55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2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C9D2EB5-43F7-4402-9E92-A67ABFE7199C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弦截法与牛顿法的关系</a:t>
            </a:r>
          </a:p>
        </p:txBody>
      </p:sp>
      <p:sp>
        <p:nvSpPr>
          <p:cNvPr id="10243" name="Rectangle 11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kumimoji="1" lang="zh-CN" altLang="en-US"/>
              <a:t>弦截法与牛顿法都是</a:t>
            </a:r>
            <a:r>
              <a:rPr kumimoji="1" lang="zh-CN" altLang="en-US" b="1">
                <a:solidFill>
                  <a:schemeClr val="folHlink"/>
                </a:solidFill>
              </a:rPr>
              <a:t>迭代法</a:t>
            </a:r>
          </a:p>
          <a:p>
            <a:pPr eaLnBrk="1" hangingPunct="1"/>
            <a:r>
              <a:rPr kumimoji="1" lang="zh-CN" altLang="en-US"/>
              <a:t>弦截法与牛顿法都是</a:t>
            </a:r>
            <a:r>
              <a:rPr kumimoji="1" lang="zh-CN" altLang="en-US" b="1">
                <a:solidFill>
                  <a:schemeClr val="folHlink"/>
                </a:solidFill>
              </a:rPr>
              <a:t>线性化思想</a:t>
            </a:r>
          </a:p>
          <a:p>
            <a:pPr eaLnBrk="1" hangingPunct="1"/>
            <a:r>
              <a:rPr kumimoji="1" lang="zh-CN" altLang="en-US"/>
              <a:t>当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k-1</a:t>
            </a:r>
            <a:r>
              <a:rPr kumimoji="1" lang="zh-CN" altLang="en-US"/>
              <a:t>与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</a:t>
            </a:r>
            <a:r>
              <a:rPr kumimoji="1" lang="zh-CN" altLang="en-US" b="1">
                <a:solidFill>
                  <a:schemeClr val="folHlink"/>
                </a:solidFill>
              </a:rPr>
              <a:t>无限接近</a:t>
            </a:r>
            <a:r>
              <a:rPr kumimoji="1" lang="zh-CN" altLang="en-US"/>
              <a:t>的时候，弦截法就是牛顿法。</a:t>
            </a:r>
          </a:p>
          <a:p>
            <a:pPr eaLnBrk="1" hangingPunct="1"/>
            <a:r>
              <a:rPr kumimoji="1" lang="zh-CN" altLang="en-US"/>
              <a:t>牛顿法是一步迭代。而弦截法则是</a:t>
            </a:r>
            <a:r>
              <a:rPr kumimoji="1" lang="zh-CN" altLang="en-US" b="1">
                <a:solidFill>
                  <a:schemeClr val="folHlink"/>
                </a:solidFill>
              </a:rPr>
              <a:t>两步迭代</a:t>
            </a:r>
            <a:r>
              <a:rPr kumimoji="1" lang="zh-CN" altLang="en-US"/>
              <a:t>：在计算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k+1</a:t>
            </a:r>
            <a:r>
              <a:rPr kumimoji="1" lang="zh-CN" altLang="en-US"/>
              <a:t>时要用到前两步的结果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</a:t>
            </a:r>
            <a:r>
              <a:rPr kumimoji="1" lang="zh-CN" altLang="en-US"/>
              <a:t>和</a:t>
            </a:r>
            <a:r>
              <a:rPr kumimoji="1" lang="en-US" altLang="zh-CN" b="1" i="1">
                <a:latin typeface="Times New Roman" pitchFamily="18" charset="0"/>
              </a:rPr>
              <a:t>x</a:t>
            </a:r>
            <a:r>
              <a:rPr kumimoji="1" lang="en-US" altLang="zh-CN" b="1" i="1" baseline="-25000">
                <a:latin typeface="Times New Roman" pitchFamily="18" charset="0"/>
              </a:rPr>
              <a:t>k-1</a:t>
            </a:r>
            <a:r>
              <a:rPr kumimoji="1" lang="zh-CN" altLang="en-US"/>
              <a:t>，因此在使用快速弦截法时，必须给出</a:t>
            </a:r>
            <a:r>
              <a:rPr kumimoji="1" lang="zh-CN" altLang="en-US" b="1">
                <a:solidFill>
                  <a:schemeClr val="folHlink"/>
                </a:solidFill>
              </a:rPr>
              <a:t>两个</a:t>
            </a:r>
            <a:r>
              <a:rPr kumimoji="1" lang="zh-CN" altLang="en-US"/>
              <a:t>初始近似根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 i="1" baseline="-25000">
                <a:latin typeface="Times New Roman" pitchFamily="18" charset="0"/>
              </a:rPr>
              <a:t>0</a:t>
            </a:r>
            <a:r>
              <a:rPr kumimoji="1" lang="zh-CN" altLang="en-US"/>
              <a:t>和</a:t>
            </a:r>
            <a:r>
              <a:rPr kumimoji="1" lang="en-US" altLang="zh-CN" i="1">
                <a:latin typeface="Times New Roman" pitchFamily="18" charset="0"/>
              </a:rPr>
              <a:t>x</a:t>
            </a:r>
            <a:r>
              <a:rPr kumimoji="1" lang="en-US" altLang="zh-CN" i="1" baseline="-25000">
                <a:latin typeface="Times New Roman" pitchFamily="18" charset="0"/>
              </a:rPr>
              <a:t>1</a:t>
            </a:r>
            <a:endParaRPr kumimoji="1" lang="zh-CN" altLang="en-US" i="1" baseline="-25000">
              <a:latin typeface="Times New Roman" pitchFamily="18" charset="0"/>
            </a:endParaRPr>
          </a:p>
        </p:txBody>
      </p:sp>
      <p:sp>
        <p:nvSpPr>
          <p:cNvPr id="47116" name="Text Box 12"/>
          <p:cNvSpPr txBox="1">
            <a:spLocks noChangeArrowheads="1"/>
          </p:cNvSpPr>
          <p:nvPr/>
        </p:nvSpPr>
        <p:spPr bwMode="auto">
          <a:xfrm>
            <a:off x="2051050" y="6021388"/>
            <a:ext cx="3240088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收敛阶</a:t>
            </a:r>
            <a:r>
              <a:rPr lang="en-US" altLang="zh-CN" sz="3200" b="1">
                <a:solidFill>
                  <a:srgbClr val="FF0000"/>
                </a:solidFill>
              </a:rPr>
              <a:t>p=1.618</a:t>
            </a:r>
          </a:p>
        </p:txBody>
      </p:sp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4CEE7E5-A05A-44E5-A6EA-C8811D6B614D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1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152400" y="304800"/>
            <a:ext cx="8020050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zh-CN" altLang="en-US" sz="3200">
                <a:latin typeface="Times New Roman" pitchFamily="18" charset="0"/>
              </a:rPr>
              <a:t>        </a:t>
            </a:r>
            <a:r>
              <a:rPr kumimoji="1" lang="zh-CN" altLang="en-US" sz="3200" b="1">
                <a:solidFill>
                  <a:srgbClr val="006600"/>
                </a:solidFill>
                <a:latin typeface="Times New Roman" pitchFamily="18" charset="0"/>
              </a:rPr>
              <a:t>例</a:t>
            </a:r>
            <a:r>
              <a:rPr kumimoji="1" lang="en-US" altLang="zh-CN" sz="3200" b="1">
                <a:solidFill>
                  <a:srgbClr val="006600"/>
                </a:solidFill>
                <a:latin typeface="Times New Roman" pitchFamily="18" charset="0"/>
              </a:rPr>
              <a:t>5</a:t>
            </a:r>
            <a:r>
              <a:rPr kumimoji="1" lang="en-US" altLang="zh-CN" sz="2400">
                <a:latin typeface="Times New Roman" pitchFamily="18" charset="0"/>
              </a:rPr>
              <a:t>    </a:t>
            </a:r>
            <a:r>
              <a:rPr kumimoji="1" lang="zh-CN" altLang="en-US" sz="2400">
                <a:latin typeface="Times New Roman" pitchFamily="18" charset="0"/>
              </a:rPr>
              <a:t>用快速弦截法求方程                           的根。</a:t>
            </a:r>
          </a:p>
          <a:p>
            <a:pPr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设方程的两个初始近似根为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0</a:t>
            </a:r>
            <a:r>
              <a:rPr kumimoji="1" lang="en-US" altLang="zh-CN" sz="3200" b="1" i="1">
                <a:latin typeface="Times New Roman" pitchFamily="18" charset="0"/>
              </a:rPr>
              <a:t>=0.5 , x</a:t>
            </a:r>
            <a:r>
              <a:rPr kumimoji="1" lang="en-US" altLang="zh-CN" sz="3200" b="1" i="1" baseline="-25000">
                <a:latin typeface="Times New Roman" pitchFamily="18" charset="0"/>
              </a:rPr>
              <a:t>1</a:t>
            </a:r>
            <a:r>
              <a:rPr kumimoji="1" lang="en-US" altLang="zh-CN" sz="3200" b="1" i="1">
                <a:latin typeface="Times New Roman" pitchFamily="18" charset="0"/>
              </a:rPr>
              <a:t>=0.6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67" name="Object 3"/>
              <p:cNvSpPr txBox="1"/>
              <p:nvPr/>
            </p:nvSpPr>
            <p:spPr bwMode="auto">
              <a:xfrm>
                <a:off x="4788024" y="394899"/>
                <a:ext cx="2016125" cy="5937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−1=0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67" name="Object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788024" y="394899"/>
                <a:ext cx="2016125" cy="5937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1066800" y="16002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kumimoji="1" lang="zh-CN" altLang="en-US" sz="2400">
                <a:latin typeface="Times New Roman" pitchFamily="18" charset="0"/>
              </a:rPr>
              <a:t>表</a:t>
            </a:r>
            <a:r>
              <a:rPr kumimoji="1" lang="en-US" altLang="zh-CN" sz="2400">
                <a:latin typeface="Times New Roman" pitchFamily="18" charset="0"/>
              </a:rPr>
              <a:t>5</a:t>
            </a:r>
          </a:p>
        </p:txBody>
      </p:sp>
      <p:sp>
        <p:nvSpPr>
          <p:cNvPr id="11269" name="Text Box 5"/>
          <p:cNvSpPr txBox="1">
            <a:spLocks noChangeArrowheads="1"/>
          </p:cNvSpPr>
          <p:nvPr/>
        </p:nvSpPr>
        <p:spPr bwMode="auto">
          <a:xfrm>
            <a:off x="533400" y="2209800"/>
            <a:ext cx="4876800" cy="423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k         x</a:t>
            </a:r>
            <a:r>
              <a:rPr kumimoji="1" lang="en-US" altLang="zh-CN" sz="3200" b="1" i="1" baseline="-25000">
                <a:latin typeface="Times New Roman" pitchFamily="18" charset="0"/>
              </a:rPr>
              <a:t>k                   </a:t>
            </a:r>
            <a:r>
              <a:rPr kumimoji="1" lang="en-US" altLang="zh-CN" sz="3200" b="1" i="1">
                <a:latin typeface="Times New Roman" pitchFamily="18" charset="0"/>
              </a:rPr>
              <a:t>x</a:t>
            </a:r>
            <a:r>
              <a:rPr kumimoji="1" lang="en-US" altLang="zh-CN" sz="3200" b="1" i="1" baseline="-25000">
                <a:latin typeface="Times New Roman" pitchFamily="18" charset="0"/>
              </a:rPr>
              <a:t>k</a:t>
            </a:r>
            <a:r>
              <a:rPr kumimoji="1" lang="en-US" altLang="zh-CN" sz="3200" b="1" i="1">
                <a:latin typeface="Times New Roman" pitchFamily="18" charset="0"/>
              </a:rPr>
              <a:t>-x</a:t>
            </a:r>
            <a:r>
              <a:rPr kumimoji="1" lang="en-US" altLang="zh-CN" sz="3200" b="1" i="1" baseline="-25000">
                <a:latin typeface="Times New Roman" pitchFamily="18" charset="0"/>
              </a:rPr>
              <a:t>k-1</a:t>
            </a:r>
            <a:endParaRPr kumimoji="1" lang="en-US" altLang="zh-CN" sz="3200" b="1" i="1">
              <a:latin typeface="Times New Roman" pitchFamily="18" charset="0"/>
            </a:endParaRP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0        0.5         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1        0.6              0.1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2    0.56532     -0.03468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3    0.56709      0.00177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3200" b="1" i="1">
                <a:latin typeface="Times New Roman" pitchFamily="18" charset="0"/>
              </a:rPr>
              <a:t>4    0.56714      0.00005</a:t>
            </a:r>
          </a:p>
        </p:txBody>
      </p:sp>
      <p:sp>
        <p:nvSpPr>
          <p:cNvPr id="11270" name="Line 6"/>
          <p:cNvSpPr>
            <a:spLocks noChangeShapeType="1"/>
          </p:cNvSpPr>
          <p:nvPr/>
        </p:nvSpPr>
        <p:spPr bwMode="auto">
          <a:xfrm>
            <a:off x="457200" y="22098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Line 7"/>
          <p:cNvSpPr>
            <a:spLocks noChangeShapeType="1"/>
          </p:cNvSpPr>
          <p:nvPr/>
        </p:nvSpPr>
        <p:spPr bwMode="auto">
          <a:xfrm>
            <a:off x="990600" y="2209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2" name="Line 8"/>
          <p:cNvSpPr>
            <a:spLocks noChangeShapeType="1"/>
          </p:cNvSpPr>
          <p:nvPr/>
        </p:nvSpPr>
        <p:spPr bwMode="auto">
          <a:xfrm>
            <a:off x="457200" y="220980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9"/>
          <p:cNvSpPr>
            <a:spLocks noChangeShapeType="1"/>
          </p:cNvSpPr>
          <p:nvPr/>
        </p:nvSpPr>
        <p:spPr bwMode="auto">
          <a:xfrm>
            <a:off x="2819400" y="2209800"/>
            <a:ext cx="0" cy="419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Line 10"/>
          <p:cNvSpPr>
            <a:spLocks noChangeShapeType="1"/>
          </p:cNvSpPr>
          <p:nvPr/>
        </p:nvSpPr>
        <p:spPr bwMode="auto">
          <a:xfrm>
            <a:off x="4876800" y="2209800"/>
            <a:ext cx="0" cy="419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5" name="Line 11"/>
          <p:cNvSpPr>
            <a:spLocks noChangeShapeType="1"/>
          </p:cNvSpPr>
          <p:nvPr/>
        </p:nvSpPr>
        <p:spPr bwMode="auto">
          <a:xfrm>
            <a:off x="468313" y="6381750"/>
            <a:ext cx="441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Line 12"/>
          <p:cNvSpPr>
            <a:spLocks noChangeShapeType="1"/>
          </p:cNvSpPr>
          <p:nvPr/>
        </p:nvSpPr>
        <p:spPr bwMode="auto">
          <a:xfrm>
            <a:off x="457200" y="28956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7" name="Line 13"/>
          <p:cNvSpPr>
            <a:spLocks noChangeShapeType="1"/>
          </p:cNvSpPr>
          <p:nvPr/>
        </p:nvSpPr>
        <p:spPr bwMode="auto">
          <a:xfrm>
            <a:off x="457200" y="35814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4"/>
          <p:cNvSpPr>
            <a:spLocks noChangeShapeType="1"/>
          </p:cNvSpPr>
          <p:nvPr/>
        </p:nvSpPr>
        <p:spPr bwMode="auto">
          <a:xfrm>
            <a:off x="468313" y="4365625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Line 15"/>
          <p:cNvSpPr>
            <a:spLocks noChangeShapeType="1"/>
          </p:cNvSpPr>
          <p:nvPr/>
        </p:nvSpPr>
        <p:spPr bwMode="auto">
          <a:xfrm>
            <a:off x="457200" y="5029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16"/>
          <p:cNvSpPr>
            <a:spLocks noChangeShapeType="1"/>
          </p:cNvSpPr>
          <p:nvPr/>
        </p:nvSpPr>
        <p:spPr bwMode="auto">
          <a:xfrm>
            <a:off x="457200" y="5791200"/>
            <a:ext cx="441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Text Box 17"/>
          <p:cNvSpPr txBox="1">
            <a:spLocks noChangeArrowheads="1"/>
          </p:cNvSpPr>
          <p:nvPr/>
        </p:nvSpPr>
        <p:spPr bwMode="auto">
          <a:xfrm>
            <a:off x="5220072" y="2241549"/>
            <a:ext cx="3810000" cy="3471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50000"/>
              </a:spcBef>
            </a:pPr>
            <a:r>
              <a:rPr kumimoji="1" lang="zh-CN" altLang="en-US" sz="2400" b="1">
                <a:latin typeface="Times New Roman" pitchFamily="18" charset="0"/>
              </a:rPr>
              <a:t>与课本例</a:t>
            </a:r>
            <a:r>
              <a:rPr kumimoji="1" lang="en-US" altLang="zh-CN" sz="2400" b="1">
                <a:latin typeface="Times New Roman" pitchFamily="18" charset="0"/>
              </a:rPr>
              <a:t>7</a:t>
            </a:r>
            <a:r>
              <a:rPr kumimoji="1" lang="zh-CN" altLang="en-US" sz="2400" b="1">
                <a:latin typeface="Times New Roman" pitchFamily="18" charset="0"/>
              </a:rPr>
              <a:t>（</a:t>
            </a:r>
            <a:r>
              <a:rPr kumimoji="1" lang="en-US" altLang="zh-CN" sz="2400" b="1">
                <a:latin typeface="Times New Roman" pitchFamily="18" charset="0"/>
              </a:rPr>
              <a:t>P277</a:t>
            </a:r>
            <a:r>
              <a:rPr kumimoji="1" lang="zh-CN" altLang="en-US" sz="2400" b="1">
                <a:latin typeface="Times New Roman" pitchFamily="18" charset="0"/>
              </a:rPr>
              <a:t>）中牛顿法</a:t>
            </a:r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</a:rPr>
              <a:t>ntn7.m</a:t>
            </a:r>
            <a:r>
              <a:rPr kumimoji="1" lang="zh-CN" altLang="en-US" sz="2400" b="1">
                <a:latin typeface="Times New Roman" pitchFamily="18" charset="0"/>
              </a:rPr>
              <a:t>的计算结果相比较，可以看出快速弦截法的收敛速度也是相当快的，迭代到第</a:t>
            </a:r>
            <a:r>
              <a:rPr kumimoji="1" lang="en-US" altLang="zh-CN" sz="2400" b="1">
                <a:latin typeface="Times New Roman" pitchFamily="18" charset="0"/>
              </a:rPr>
              <a:t>4</a:t>
            </a:r>
            <a:r>
              <a:rPr kumimoji="1" lang="zh-CN" altLang="en-US" sz="2400" b="1">
                <a:latin typeface="Times New Roman" pitchFamily="18" charset="0"/>
              </a:rPr>
              <a:t>步就得到精度                的结果。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282" name="Object 18"/>
              <p:cNvSpPr txBox="1"/>
              <p:nvPr/>
            </p:nvSpPr>
            <p:spPr bwMode="auto">
              <a:xfrm>
                <a:off x="6521273" y="5168372"/>
                <a:ext cx="1620837" cy="4476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−4</m:t>
                          </m:r>
                        </m:sup>
                      </m:sSup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1282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1273" y="5168372"/>
                <a:ext cx="1620837" cy="447675"/>
              </a:xfrm>
              <a:prstGeom prst="rect">
                <a:avLst/>
              </a:prstGeom>
              <a:blipFill>
                <a:blip r:embed="rId3"/>
                <a:stretch>
                  <a:fillRect b="-13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283" name="Text Box 19"/>
          <p:cNvSpPr txBox="1">
            <a:spLocks noChangeArrowheads="1"/>
          </p:cNvSpPr>
          <p:nvPr/>
        </p:nvSpPr>
        <p:spPr bwMode="auto">
          <a:xfrm>
            <a:off x="6156325" y="1773238"/>
            <a:ext cx="172720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800" b="1">
                <a:solidFill>
                  <a:srgbClr val="CCCC00"/>
                </a:solidFill>
                <a:cs typeface="Times New Roman" pitchFamily="18" charset="0"/>
              </a:rPr>
              <a:t>stct.m</a:t>
            </a:r>
          </a:p>
        </p:txBody>
      </p:sp>
      <p:sp>
        <p:nvSpPr>
          <p:cNvPr id="1128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EF6DB8-6186-4F28-A5C3-5B7E3817EDAB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进一步扩展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除了直线，还可以用别的线来逼近函数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直线是一次的（线性），</a:t>
            </a:r>
            <a:r>
              <a:rPr lang="zh-CN" altLang="en-US" b="1">
                <a:solidFill>
                  <a:schemeClr val="folHlink"/>
                </a:solidFill>
              </a:rPr>
              <a:t>二次曲线</a:t>
            </a:r>
            <a:r>
              <a:rPr lang="zh-CN" altLang="en-US"/>
              <a:t>也可以用来作为替代么？</a:t>
            </a:r>
          </a:p>
        </p:txBody>
      </p:sp>
      <p:sp>
        <p:nvSpPr>
          <p:cNvPr id="66564" name="Text Box 4"/>
          <p:cNvSpPr txBox="1">
            <a:spLocks noChangeArrowheads="1"/>
          </p:cNvSpPr>
          <p:nvPr/>
        </p:nvSpPr>
        <p:spPr bwMode="auto">
          <a:xfrm>
            <a:off x="3492500" y="4508500"/>
            <a:ext cx="19431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4000" b="1">
                <a:solidFill>
                  <a:srgbClr val="FF0000"/>
                </a:solidFill>
              </a:rPr>
              <a:t>Yes</a:t>
            </a:r>
            <a:r>
              <a:rPr lang="zh-CN" altLang="en-US" sz="4000" b="1">
                <a:solidFill>
                  <a:srgbClr val="FF0000"/>
                </a:solidFill>
              </a:rPr>
              <a:t>！</a:t>
            </a:r>
          </a:p>
        </p:txBody>
      </p:sp>
      <p:sp>
        <p:nvSpPr>
          <p:cNvPr id="1229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FD8EDAD-2BA3-4D43-8990-2D7C04C80FCB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6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二次曲线</a:t>
            </a:r>
            <a:r>
              <a:rPr lang="en-US" altLang="zh-CN"/>
              <a:t>——</a:t>
            </a:r>
            <a:r>
              <a:rPr lang="zh-CN" altLang="en-US"/>
              <a:t>抛物线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决定二次曲线需要</a:t>
            </a:r>
            <a:r>
              <a:rPr lang="zh-CN" altLang="en-US" b="1">
                <a:solidFill>
                  <a:schemeClr val="folHlink"/>
                </a:solidFill>
              </a:rPr>
              <a:t>三个点</a:t>
            </a:r>
          </a:p>
        </p:txBody>
      </p:sp>
      <p:pic>
        <p:nvPicPr>
          <p:cNvPr id="13316" name="Picture 4" descr="抛物线法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276475"/>
            <a:ext cx="5543550" cy="429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DBE72B5-B262-4D96-8F66-FA34D3A6DF40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1488" y="1484313"/>
            <a:ext cx="8132762" cy="5040312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3600"/>
              <a:t>抛物线法以方程</a:t>
            </a:r>
            <a:r>
              <a:rPr lang="en-US" altLang="zh-CN" sz="3600" b="1" i="1">
                <a:latin typeface="Times New Roman" pitchFamily="18" charset="0"/>
              </a:rPr>
              <a:t>f(x)=0</a:t>
            </a:r>
            <a:r>
              <a:rPr lang="zh-CN" altLang="en-US" sz="3600"/>
              <a:t>的三个近似根</a:t>
            </a:r>
            <a:r>
              <a:rPr lang="en-US" altLang="zh-CN" sz="3600" b="1" i="1">
                <a:latin typeface="Times New Roman" pitchFamily="18" charset="0"/>
              </a:rPr>
              <a:t>x</a:t>
            </a:r>
            <a:r>
              <a:rPr lang="en-US" altLang="zh-CN" sz="3600" b="1" i="1" baseline="-25000">
                <a:latin typeface="Times New Roman" pitchFamily="18" charset="0"/>
              </a:rPr>
              <a:t>k</a:t>
            </a:r>
            <a:r>
              <a:rPr lang="en-US" altLang="zh-CN" sz="3600" b="1" i="1">
                <a:latin typeface="Times New Roman" pitchFamily="18" charset="0"/>
              </a:rPr>
              <a:t>, x</a:t>
            </a:r>
            <a:r>
              <a:rPr lang="en-US" altLang="zh-CN" sz="3600" b="1" i="1" baseline="-25000">
                <a:latin typeface="Times New Roman" pitchFamily="18" charset="0"/>
              </a:rPr>
              <a:t>k-1</a:t>
            </a:r>
            <a:r>
              <a:rPr lang="en-US" altLang="zh-CN" sz="3600" b="1" i="1">
                <a:latin typeface="Times New Roman" pitchFamily="18" charset="0"/>
              </a:rPr>
              <a:t>, x</a:t>
            </a:r>
            <a:r>
              <a:rPr lang="en-US" altLang="zh-CN" sz="3600" b="1" i="1" baseline="-25000">
                <a:latin typeface="Times New Roman" pitchFamily="18" charset="0"/>
              </a:rPr>
              <a:t>k-2</a:t>
            </a:r>
            <a:r>
              <a:rPr lang="zh-CN" altLang="en-US" sz="3600"/>
              <a:t>为节点构造二次插值多项式</a:t>
            </a:r>
            <a:r>
              <a:rPr lang="en-US" altLang="zh-CN" sz="3600" b="1" i="1">
                <a:latin typeface="Times New Roman" pitchFamily="18" charset="0"/>
              </a:rPr>
              <a:t>p</a:t>
            </a:r>
            <a:r>
              <a:rPr lang="en-US" altLang="zh-CN" sz="3600" b="1" i="1" baseline="-25000">
                <a:latin typeface="Times New Roman" pitchFamily="18" charset="0"/>
              </a:rPr>
              <a:t>2</a:t>
            </a:r>
            <a:r>
              <a:rPr lang="en-US" altLang="zh-CN" sz="3600" b="1" i="1">
                <a:latin typeface="Times New Roman" pitchFamily="18" charset="0"/>
              </a:rPr>
              <a:t>(x),</a:t>
            </a:r>
            <a:r>
              <a:rPr lang="en-US" altLang="zh-CN" sz="3600"/>
              <a:t> </a:t>
            </a:r>
            <a:r>
              <a:rPr lang="zh-CN" altLang="en-US" sz="3600"/>
              <a:t>并</a:t>
            </a:r>
            <a:r>
              <a:rPr lang="zh-CN" altLang="en-US" sz="3600" b="1">
                <a:solidFill>
                  <a:srgbClr val="FF0000"/>
                </a:solidFill>
              </a:rPr>
              <a:t>适当</a:t>
            </a:r>
            <a:r>
              <a:rPr lang="zh-CN" altLang="en-US" sz="3600"/>
              <a:t>选取</a:t>
            </a:r>
            <a:r>
              <a:rPr lang="en-US" altLang="zh-CN" sz="3600" b="1" i="1">
                <a:latin typeface="Times New Roman" pitchFamily="18" charset="0"/>
              </a:rPr>
              <a:t>p</a:t>
            </a:r>
            <a:r>
              <a:rPr lang="en-US" altLang="zh-CN" sz="3600" b="1" i="1" baseline="-25000">
                <a:latin typeface="Times New Roman" pitchFamily="18" charset="0"/>
              </a:rPr>
              <a:t>2</a:t>
            </a:r>
            <a:r>
              <a:rPr lang="en-US" altLang="zh-CN" sz="3600" b="1" i="1">
                <a:latin typeface="Times New Roman" pitchFamily="18" charset="0"/>
              </a:rPr>
              <a:t>(x)</a:t>
            </a:r>
            <a:r>
              <a:rPr lang="zh-CN" altLang="en-US" sz="3600"/>
              <a:t>的一个零点</a:t>
            </a:r>
            <a:r>
              <a:rPr lang="en-US" altLang="zh-CN" sz="3600" b="1" i="1">
                <a:latin typeface="Times New Roman" pitchFamily="18" charset="0"/>
              </a:rPr>
              <a:t>x</a:t>
            </a:r>
            <a:r>
              <a:rPr lang="en-US" altLang="zh-CN" sz="3600" b="1" i="1" baseline="-25000">
                <a:latin typeface="Times New Roman" pitchFamily="18" charset="0"/>
              </a:rPr>
              <a:t>k+1</a:t>
            </a:r>
            <a:r>
              <a:rPr lang="zh-CN" altLang="en-US" sz="3600"/>
              <a:t>作为新的近似根</a:t>
            </a:r>
            <a:r>
              <a:rPr lang="en-US" altLang="zh-CN" sz="3600"/>
              <a:t>, </a:t>
            </a:r>
            <a:r>
              <a:rPr lang="zh-CN" altLang="en-US" sz="3600"/>
              <a:t>这样确定的迭代方法称为</a:t>
            </a:r>
            <a:r>
              <a:rPr lang="zh-CN" altLang="en-US" sz="3600" b="1">
                <a:solidFill>
                  <a:schemeClr val="folHlink"/>
                </a:solidFill>
              </a:rPr>
              <a:t>抛物线法</a:t>
            </a:r>
            <a:r>
              <a:rPr lang="en-US" altLang="zh-CN" sz="3600"/>
              <a:t>, </a:t>
            </a:r>
            <a:r>
              <a:rPr lang="zh-CN" altLang="en-US" sz="3600"/>
              <a:t>亦称</a:t>
            </a:r>
            <a:r>
              <a:rPr lang="zh-CN" altLang="en-US" sz="3600" b="1">
                <a:solidFill>
                  <a:schemeClr val="folHlink"/>
                </a:solidFill>
              </a:rPr>
              <a:t>密勒</a:t>
            </a:r>
            <a:r>
              <a:rPr lang="en-US" altLang="zh-CN" sz="3600" b="1">
                <a:solidFill>
                  <a:schemeClr val="folHlink"/>
                </a:solidFill>
              </a:rPr>
              <a:t>(M</a:t>
            </a:r>
            <a:r>
              <a:rPr lang="en-US" altLang="zh-CN" sz="3600" b="1">
                <a:solidFill>
                  <a:schemeClr val="folHlink"/>
                </a:solidFill>
                <a:cs typeface="Times New Roman" pitchFamily="18" charset="0"/>
              </a:rPr>
              <a:t>üller</a:t>
            </a:r>
            <a:r>
              <a:rPr lang="en-US" altLang="zh-CN" sz="3600" b="1">
                <a:solidFill>
                  <a:schemeClr val="folHlink"/>
                </a:solidFill>
              </a:rPr>
              <a:t>)</a:t>
            </a:r>
            <a:r>
              <a:rPr lang="zh-CN" altLang="en-US" sz="3600" b="1">
                <a:solidFill>
                  <a:schemeClr val="folHlink"/>
                </a:solidFill>
              </a:rPr>
              <a:t>法</a:t>
            </a:r>
            <a:r>
              <a:rPr lang="en-US" altLang="zh-CN" sz="3600">
                <a:solidFill>
                  <a:schemeClr val="folHlink"/>
                </a:solidFill>
              </a:rPr>
              <a:t>.</a:t>
            </a: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抛物线法</a:t>
            </a:r>
          </a:p>
        </p:txBody>
      </p:sp>
      <p:sp>
        <p:nvSpPr>
          <p:cNvPr id="1434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467940-FE8D-4AD4-9675-FF0F691F5A22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回顾：</a:t>
            </a:r>
            <a:br>
              <a:rPr lang="en-US" altLang="zh-CN" dirty="0"/>
            </a:br>
            <a:r>
              <a:rPr lang="zh-CN" altLang="en-US" dirty="0"/>
              <a:t>求解的几何意义：</a:t>
            </a:r>
            <a:r>
              <a:rPr lang="zh-CN" altLang="en-US" b="1" dirty="0">
                <a:solidFill>
                  <a:schemeClr val="folHlink"/>
                </a:solidFill>
              </a:rPr>
              <a:t>求曲线跟</a:t>
            </a:r>
            <a:r>
              <a:rPr lang="en-US" altLang="zh-CN" b="1" i="1" dirty="0">
                <a:solidFill>
                  <a:schemeClr val="folHlink"/>
                </a:solidFill>
                <a:latin typeface="Times New Roman" pitchFamily="18" charset="0"/>
              </a:rPr>
              <a:t>x</a:t>
            </a:r>
            <a:r>
              <a:rPr lang="zh-CN" altLang="en-US" b="1" dirty="0">
                <a:solidFill>
                  <a:schemeClr val="folHlink"/>
                </a:solidFill>
              </a:rPr>
              <a:t>轴的交点</a:t>
            </a:r>
          </a:p>
        </p:txBody>
      </p:sp>
      <p:pic>
        <p:nvPicPr>
          <p:cNvPr id="17411" name="Picture 4" descr="求解几何意义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613" y="1484313"/>
            <a:ext cx="5472112" cy="431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5"/>
              <p:cNvSpPr txBox="1">
                <a:spLocks noGrp="1"/>
              </p:cNvSpPr>
              <p:nvPr>
                <p:ph idx="1"/>
              </p:nvPr>
            </p:nvSpPr>
            <p:spPr bwMode="auto">
              <a:xfrm>
                <a:off x="1763713" y="5876925"/>
                <a:ext cx="6096000" cy="6096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+2</m:t>
                      </m:r>
                      <m:func>
                        <m:func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zh-CN" altLang="en-US" i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−3=0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7412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 bwMode="auto">
              <a:xfrm>
                <a:off x="1763713" y="5876925"/>
                <a:ext cx="6096000" cy="6096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41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2D9B3D1-785E-400D-A559-95CB2E928861}" type="slidenum">
              <a:rPr lang="en-US" altLang="zh-CN" smtClean="0"/>
              <a:pPr eaLnBrk="1" hangingPunct="1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75023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抛物线法的零点选取问题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68313" y="1628775"/>
            <a:ext cx="8207375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/>
              <a:t>抛物线跟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zh-CN" altLang="en-US" sz="2800"/>
              <a:t>轴的交点有两个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</a:pPr>
            <a:r>
              <a:rPr lang="zh-CN" altLang="en-US" sz="2800"/>
              <a:t>假定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i="1" baseline="-25000">
                <a:latin typeface="Times New Roman" pitchFamily="18" charset="0"/>
              </a:rPr>
              <a:t>k</a:t>
            </a:r>
            <a:r>
              <a:rPr lang="zh-CN" altLang="en-US" sz="2800"/>
              <a:t>更接近所求的根，选取根式前的符号与</a:t>
            </a:r>
            <a:r>
              <a:rPr lang="en-US" altLang="zh-CN" sz="2800" b="1" i="1">
                <a:latin typeface="Times New Roman" pitchFamily="18" charset="0"/>
              </a:rPr>
              <a:t>ω</a:t>
            </a:r>
            <a:r>
              <a:rPr lang="zh-CN" altLang="en-US" sz="2800"/>
              <a:t>的</a:t>
            </a:r>
            <a:r>
              <a:rPr lang="zh-CN" altLang="en-US" sz="2800" b="1">
                <a:solidFill>
                  <a:schemeClr val="folHlink"/>
                </a:solidFill>
              </a:rPr>
              <a:t>符号</a:t>
            </a:r>
            <a:r>
              <a:rPr lang="zh-CN" altLang="en-US" sz="2800"/>
              <a:t>相同。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364" name="Object 4"/>
              <p:cNvSpPr txBox="1">
                <a:spLocks noGrp="1"/>
              </p:cNvSpPr>
              <p:nvPr>
                <p:ph sz="half" idx="2"/>
              </p:nvPr>
            </p:nvSpPr>
            <p:spPr bwMode="auto">
              <a:xfrm>
                <a:off x="971550" y="2349500"/>
                <a:ext cx="7416800" cy="1822450"/>
              </a:xfrm>
              <a:prstGeom prst="rect">
                <a:avLst/>
              </a:prstGeom>
              <a:noFill/>
            </p:spPr>
            <p:txBody>
              <a:bodyPr>
                <a:normAutofit fontScale="775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±</m:t>
                          </m:r>
                          <m:rad>
                            <m:radPr>
                              <m:degHide m:val="on"/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p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zh-CN" alt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</m:e>
                          </m:rad>
                        </m:den>
                      </m:f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其中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536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 bwMode="auto">
              <a:xfrm>
                <a:off x="971550" y="2349500"/>
                <a:ext cx="7416800" cy="18224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8614" name="AutoShape 6"/>
          <p:cNvSpPr>
            <a:spLocks noChangeArrowheads="1"/>
          </p:cNvSpPr>
          <p:nvPr/>
        </p:nvSpPr>
        <p:spPr bwMode="auto">
          <a:xfrm>
            <a:off x="1835150" y="4724400"/>
            <a:ext cx="2016125" cy="504825"/>
          </a:xfrm>
          <a:prstGeom prst="wedgeRoundRectCallout">
            <a:avLst>
              <a:gd name="adj1" fmla="val -3699"/>
              <a:gd name="adj2" fmla="val -18490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/>
              <a:t>一阶均差</a:t>
            </a:r>
          </a:p>
        </p:txBody>
      </p:sp>
      <p:sp>
        <p:nvSpPr>
          <p:cNvPr id="68615" name="AutoShape 7"/>
          <p:cNvSpPr>
            <a:spLocks noChangeArrowheads="1"/>
          </p:cNvSpPr>
          <p:nvPr/>
        </p:nvSpPr>
        <p:spPr bwMode="auto">
          <a:xfrm>
            <a:off x="4427538" y="4724400"/>
            <a:ext cx="2016125" cy="504825"/>
          </a:xfrm>
          <a:prstGeom prst="wedgeRoundRectCallout">
            <a:avLst>
              <a:gd name="adj1" fmla="val -35356"/>
              <a:gd name="adj2" fmla="val -195282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/>
              <a:t>二阶均差</a:t>
            </a:r>
          </a:p>
        </p:txBody>
      </p:sp>
      <p:sp>
        <p:nvSpPr>
          <p:cNvPr id="68616" name="Text Box 8"/>
          <p:cNvSpPr txBox="1">
            <a:spLocks noChangeArrowheads="1"/>
          </p:cNvSpPr>
          <p:nvPr/>
        </p:nvSpPr>
        <p:spPr bwMode="auto">
          <a:xfrm>
            <a:off x="3563938" y="5949950"/>
            <a:ext cx="32400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3200" b="1">
                <a:solidFill>
                  <a:srgbClr val="FF0000"/>
                </a:solidFill>
              </a:rPr>
              <a:t>收敛阶</a:t>
            </a:r>
            <a:r>
              <a:rPr lang="en-US" altLang="zh-CN" sz="3200" b="1">
                <a:solidFill>
                  <a:srgbClr val="FF0000"/>
                </a:solidFill>
              </a:rPr>
              <a:t>p=1.840</a:t>
            </a:r>
          </a:p>
        </p:txBody>
      </p:sp>
      <p:sp>
        <p:nvSpPr>
          <p:cNvPr id="1536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4D7C28-1534-4E8B-9142-CDC0B5B94215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4" grpId="0" animBg="1"/>
      <p:bldP spid="68615" grpId="0" animBg="1"/>
      <p:bldP spid="6861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求根问题的敏感性</a:t>
            </a:r>
          </a:p>
        </p:txBody>
      </p:sp>
      <p:sp>
        <p:nvSpPr>
          <p:cNvPr id="16387" name="内容占位符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Font typeface="Wingdings" pitchFamily="2" charset="2"/>
              <a:buNone/>
            </a:pPr>
            <a:r>
              <a:rPr lang="zh-CN" altLang="en-US" b="1">
                <a:solidFill>
                  <a:srgbClr val="7030A0"/>
                </a:solidFill>
              </a:rPr>
              <a:t>求函数值</a:t>
            </a:r>
            <a:r>
              <a:rPr lang="en-US" altLang="zh-CN" b="1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zh-CN" altLang="en-US" b="1">
                <a:solidFill>
                  <a:srgbClr val="7030A0"/>
                </a:solidFill>
              </a:rPr>
              <a:t>敏感                        求解</a:t>
            </a:r>
            <a:r>
              <a:rPr lang="en-US" altLang="zh-CN" b="1" i="1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b="1">
                <a:solidFill>
                  <a:srgbClr val="7030A0"/>
                </a:solidFill>
              </a:rPr>
              <a:t>敏感</a:t>
            </a:r>
          </a:p>
        </p:txBody>
      </p:sp>
      <p:pic>
        <p:nvPicPr>
          <p:cNvPr id="16388" name="图片 6" descr="231.jpg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5" y="2214563"/>
            <a:ext cx="7643813" cy="3944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3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040B41-7008-4502-9EC4-EE89B70ABB02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病态代数方程</a:t>
            </a:r>
          </a:p>
        </p:txBody>
      </p:sp>
      <p:sp>
        <p:nvSpPr>
          <p:cNvPr id="1741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病态：系数微小扰动会带来解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/>
              <a:t>的很大变化</a:t>
            </a:r>
            <a:endParaRPr lang="en-US" altLang="zh-CN"/>
          </a:p>
          <a:p>
            <a:r>
              <a:rPr lang="zh-CN" altLang="en-US"/>
              <a:t>多项式方程：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p(x)=a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+…+a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n-1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x+a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n</a:t>
            </a:r>
          </a:p>
          <a:p>
            <a:r>
              <a:rPr lang="zh-CN" altLang="en-US"/>
              <a:t>扰动多项式：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q(x)</a:t>
            </a:r>
          </a:p>
          <a:p>
            <a:r>
              <a:rPr lang="zh-CN" altLang="en-US"/>
              <a:t>扰动方程：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l-GR" altLang="zh-CN" b="1" i="1" baseline="-2500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(x)=p(x)+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 ε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q(x)</a:t>
            </a:r>
          </a:p>
          <a:p>
            <a:endParaRPr lang="en-US" altLang="zh-CN"/>
          </a:p>
          <a:p>
            <a:r>
              <a:rPr lang="zh-CN" altLang="en-US"/>
              <a:t>结论：</a:t>
            </a:r>
            <a:endParaRPr lang="en-US" altLang="zh-CN"/>
          </a:p>
          <a:p>
            <a:pPr lvl="1"/>
            <a:endParaRPr lang="en-US" altLang="zh-CN"/>
          </a:p>
          <a:p>
            <a:pPr lvl="1">
              <a:buFont typeface="Wingdings" pitchFamily="2" charset="2"/>
              <a:buNone/>
            </a:pPr>
            <a:r>
              <a:rPr lang="zh-CN" altLang="en-US"/>
              <a:t>其中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/>
              <a:t>是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</a:t>
            </a:r>
            <a:r>
              <a:rPr lang="el-GR" altLang="zh-CN" b="1" i="1" baseline="-25000">
                <a:latin typeface="Times New Roman" pitchFamily="18" charset="0"/>
                <a:cs typeface="Times New Roman" pitchFamily="18" charset="0"/>
              </a:rPr>
              <a:t>ε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的零点，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zh-CN" altLang="en-US"/>
              <a:t>是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p(x)</a:t>
            </a:r>
            <a:r>
              <a:rPr lang="zh-CN" altLang="en-US"/>
              <a:t>的零点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2" name="Object 2"/>
              <p:cNvSpPr txBox="1"/>
              <p:nvPr/>
            </p:nvSpPr>
            <p:spPr bwMode="auto">
              <a:xfrm>
                <a:off x="2000250" y="4357688"/>
                <a:ext cx="3071813" cy="1014412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412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00250" y="4357688"/>
                <a:ext cx="3071813" cy="101441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连接符 5"/>
          <p:cNvCxnSpPr/>
          <p:nvPr/>
        </p:nvCxnSpPr>
        <p:spPr>
          <a:xfrm>
            <a:off x="3673299" y="5382683"/>
            <a:ext cx="1214437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98B166D-B94E-4F0B-BC40-B5B4E2F3BB26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病态方程示例</a:t>
            </a:r>
          </a:p>
        </p:txBody>
      </p:sp>
      <p:pic>
        <p:nvPicPr>
          <p:cNvPr id="18435" name="内容占位符 3" descr="231-2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7188" y="1643063"/>
            <a:ext cx="8377237" cy="3571875"/>
          </a:xfrm>
        </p:spPr>
      </p:pic>
      <p:sp>
        <p:nvSpPr>
          <p:cNvPr id="5" name="线形标注 1(带强调线) 4"/>
          <p:cNvSpPr/>
          <p:nvPr/>
        </p:nvSpPr>
        <p:spPr>
          <a:xfrm>
            <a:off x="3786188" y="5643563"/>
            <a:ext cx="4929187" cy="571500"/>
          </a:xfrm>
          <a:prstGeom prst="accentCallout1">
            <a:avLst>
              <a:gd name="adj1" fmla="val 18750"/>
              <a:gd name="adj2" fmla="val -8333"/>
              <a:gd name="adj3" fmla="val -275126"/>
              <a:gd name="adj4" fmla="val -27335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sz="2800" b="1" dirty="0">
                <a:solidFill>
                  <a:srgbClr val="7030A0"/>
                </a:solidFill>
              </a:rPr>
              <a:t>其实就是考察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800" b="1" i="1" baseline="30000" dirty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6</a:t>
            </a:r>
            <a:r>
              <a:rPr lang="zh-CN" altLang="en-US" sz="2800" b="1" dirty="0">
                <a:solidFill>
                  <a:srgbClr val="7030A0"/>
                </a:solidFill>
              </a:rPr>
              <a:t>项的系数扰动</a:t>
            </a:r>
          </a:p>
        </p:txBody>
      </p:sp>
      <p:sp>
        <p:nvSpPr>
          <p:cNvPr id="18437" name="TextBox 5"/>
          <p:cNvSpPr txBox="1">
            <a:spLocks noChangeArrowheads="1"/>
          </p:cNvSpPr>
          <p:nvPr/>
        </p:nvSpPr>
        <p:spPr bwMode="auto">
          <a:xfrm>
            <a:off x="468313" y="5805488"/>
            <a:ext cx="2087562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000" b="1">
                <a:solidFill>
                  <a:srgbClr val="006600"/>
                </a:solidFill>
              </a:rPr>
              <a:t>example712.m</a:t>
            </a:r>
            <a:endParaRPr lang="zh-CN" altLang="en-US" sz="2000" b="1">
              <a:solidFill>
                <a:srgbClr val="006600"/>
              </a:solidFill>
            </a:endParaRPr>
          </a:p>
        </p:txBody>
      </p:sp>
      <p:sp>
        <p:nvSpPr>
          <p:cNvPr id="1843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A03D76A-F49A-4A33-811C-22D12450DAEC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多项式的零点</a:t>
            </a:r>
          </a:p>
        </p:txBody>
      </p:sp>
      <p:sp>
        <p:nvSpPr>
          <p:cNvPr id="19459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求多项式的</a:t>
            </a:r>
            <a:r>
              <a:rPr lang="zh-CN" altLang="en-US" b="1">
                <a:solidFill>
                  <a:srgbClr val="7030A0"/>
                </a:solidFill>
              </a:rPr>
              <a:t>全部</a:t>
            </a:r>
            <a:r>
              <a:rPr lang="zh-CN" altLang="en-US"/>
              <a:t>零点</a:t>
            </a:r>
            <a:endParaRPr lang="en-US" altLang="zh-CN"/>
          </a:p>
          <a:p>
            <a:r>
              <a:rPr lang="zh-CN" altLang="en-US"/>
              <a:t>求法一：用牛顿法求出一个，提出来</a:t>
            </a:r>
            <a:endParaRPr lang="en-US" altLang="zh-CN"/>
          </a:p>
          <a:p>
            <a:pPr lvl="1"/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q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i-1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(x)=(x-x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)q</a:t>
            </a:r>
            <a:r>
              <a:rPr lang="en-US" altLang="zh-CN" b="1" i="1" baseline="-2500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</a:p>
          <a:p>
            <a:r>
              <a:rPr lang="zh-CN" altLang="en-US"/>
              <a:t>求法二：用抛物线法求出两个（复根），提出来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求法三：特征值法</a:t>
            </a:r>
            <a:r>
              <a:rPr lang="en-US" altLang="zh-CN"/>
              <a:t>……</a:t>
            </a:r>
            <a:r>
              <a:rPr lang="zh-CN" altLang="en-US"/>
              <a:t>⊙</a:t>
            </a:r>
            <a:r>
              <a:rPr lang="en-US" altLang="zh-CN"/>
              <a:t>﹏⊙b</a:t>
            </a:r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0" name="Object 2"/>
              <p:cNvSpPr txBox="1"/>
              <p:nvPr/>
            </p:nvSpPr>
            <p:spPr bwMode="auto">
              <a:xfrm>
                <a:off x="2357438" y="3929063"/>
                <a:ext cx="3857625" cy="936625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𝑎𝑥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60" name="Object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57438" y="3929063"/>
                <a:ext cx="3857625" cy="93662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1E33D8-A065-430F-89B9-89DEDD7BBD0B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非线性方程</a:t>
            </a:r>
            <a:r>
              <a:rPr lang="zh-CN" altLang="en-US" b="1">
                <a:solidFill>
                  <a:srgbClr val="7030A0"/>
                </a:solidFill>
              </a:rPr>
              <a:t>组</a:t>
            </a:r>
          </a:p>
        </p:txBody>
      </p:sp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457200" y="5286375"/>
            <a:ext cx="8229600" cy="844550"/>
          </a:xfrm>
        </p:spPr>
        <p:txBody>
          <a:bodyPr/>
          <a:lstStyle/>
          <a:p>
            <a:r>
              <a:rPr lang="zh-CN" altLang="en-US" b="1">
                <a:solidFill>
                  <a:srgbClr val="7030A0"/>
                </a:solidFill>
              </a:rPr>
              <a:t>类似</a:t>
            </a:r>
            <a:r>
              <a:rPr lang="zh-CN" altLang="en-US"/>
              <a:t>非线性方程</a:t>
            </a:r>
          </a:p>
        </p:txBody>
      </p:sp>
      <p:pic>
        <p:nvPicPr>
          <p:cNvPr id="20484" name="图片 3" descr="23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875" y="1857375"/>
            <a:ext cx="8994775" cy="3357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CAD73C5-A2E4-41B4-B1E4-612607572992}" type="slidenum">
              <a:rPr lang="zh-CN" altLang="en-US" smtClean="0"/>
              <a:pPr eaLnBrk="1" hangingPunct="1"/>
              <a:t>35</a:t>
            </a:fld>
            <a:endParaRPr lang="en-US" altLang="zh-CN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类似</a:t>
            </a:r>
          </a:p>
        </p:txBody>
      </p:sp>
      <p:sp>
        <p:nvSpPr>
          <p:cNvPr id="2150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类似的不动点迭代法</a:t>
            </a:r>
            <a:r>
              <a:rPr lang="en-US" altLang="zh-CN"/>
              <a:t>(</a:t>
            </a:r>
            <a:r>
              <a:rPr lang="zh-CN" altLang="en-US"/>
              <a:t>式</a:t>
            </a:r>
            <a:r>
              <a:rPr lang="en-US" altLang="zh-CN"/>
              <a:t>7.4)</a:t>
            </a:r>
          </a:p>
          <a:p>
            <a:endParaRPr lang="en-US" altLang="zh-CN"/>
          </a:p>
          <a:p>
            <a:r>
              <a:rPr lang="zh-CN" altLang="en-US"/>
              <a:t>类似的区间迭代收敛定理和误差估计</a:t>
            </a:r>
            <a:br>
              <a:rPr lang="en-US" altLang="zh-CN"/>
            </a:br>
            <a:r>
              <a:rPr lang="zh-CN" altLang="en-US"/>
              <a:t>（定理</a:t>
            </a:r>
            <a:r>
              <a:rPr lang="en-US" altLang="zh-CN"/>
              <a:t>7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类似的局部收敛定理（定理</a:t>
            </a:r>
            <a:r>
              <a:rPr lang="en-US" altLang="zh-CN"/>
              <a:t>8</a:t>
            </a:r>
            <a:r>
              <a:rPr lang="zh-CN" altLang="en-US"/>
              <a:t>）</a:t>
            </a:r>
            <a:endParaRPr lang="en-US" altLang="zh-CN"/>
          </a:p>
          <a:p>
            <a:endParaRPr lang="en-US" altLang="zh-CN"/>
          </a:p>
          <a:p>
            <a:r>
              <a:rPr lang="zh-CN" altLang="en-US"/>
              <a:t>类似的收敛阶定义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45960842-7890-4E24-9AC2-307A05121333}" type="slidenum">
              <a:rPr lang="zh-CN" altLang="en-US" smtClean="0"/>
              <a:pPr eaLnBrk="1" hangingPunct="1"/>
              <a:t>36</a:t>
            </a:fld>
            <a:endParaRPr lang="en-US" altLang="zh-CN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区别仅在于导数</a:t>
            </a:r>
          </a:p>
        </p:txBody>
      </p:sp>
      <p:pic>
        <p:nvPicPr>
          <p:cNvPr id="22531" name="内容占位符 3" descr="234.jp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00063" y="2000250"/>
            <a:ext cx="8024812" cy="3286125"/>
          </a:xfrm>
        </p:spPr>
      </p:pic>
      <p:sp>
        <p:nvSpPr>
          <p:cNvPr id="5" name="内容占位符 2"/>
          <p:cNvSpPr txBox="1">
            <a:spLocks/>
          </p:cNvSpPr>
          <p:nvPr/>
        </p:nvSpPr>
        <p:spPr bwMode="auto">
          <a:xfrm>
            <a:off x="457200" y="5572125"/>
            <a:ext cx="8229600" cy="714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  <a:defRPr/>
            </a:pPr>
            <a:r>
              <a:rPr lang="zh-CN" altLang="en-US" sz="3200" kern="0" dirty="0">
                <a:latin typeface="+mn-lt"/>
                <a:ea typeface="+mn-ea"/>
              </a:rPr>
              <a:t>用于</a:t>
            </a:r>
            <a:r>
              <a:rPr lang="el-GR" altLang="zh-CN" sz="32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Φ</a:t>
            </a:r>
            <a:r>
              <a:rPr lang="en-US" altLang="zh-CN" sz="32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(x)</a:t>
            </a:r>
            <a:r>
              <a:rPr lang="zh-CN" altLang="en-US" sz="3200" kern="0" dirty="0">
                <a:latin typeface="+mn-lt"/>
                <a:ea typeface="+mn-ea"/>
              </a:rPr>
              <a:t>，或牛顿法的</a:t>
            </a:r>
            <a:r>
              <a:rPr lang="en-US" altLang="zh-CN" sz="3200" b="1" i="1" kern="0" dirty="0">
                <a:latin typeface="Times New Roman" pitchFamily="18" charset="0"/>
                <a:ea typeface="+mn-ea"/>
                <a:cs typeface="Times New Roman" pitchFamily="18" charset="0"/>
              </a:rPr>
              <a:t>F(x)</a:t>
            </a:r>
            <a:endParaRPr lang="zh-CN" altLang="en-US" sz="3200" b="1" i="1" kern="0" dirty="0"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62FA269-BA62-4BCD-ACE5-1937E47E0F8C}" type="slidenum">
              <a:rPr lang="zh-CN" altLang="en-US" smtClean="0"/>
              <a:pPr eaLnBrk="1" hangingPunct="1"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3"/>
          <p:cNvSpPr>
            <a:spLocks noChangeArrowheads="1"/>
          </p:cNvSpPr>
          <p:nvPr/>
        </p:nvSpPr>
        <p:spPr bwMode="auto">
          <a:xfrm>
            <a:off x="0" y="3949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55" name="Object 4"/>
              <p:cNvSpPr txBox="1"/>
              <p:nvPr/>
            </p:nvSpPr>
            <p:spPr bwMode="auto">
              <a:xfrm>
                <a:off x="2987675" y="1844675"/>
                <a:ext cx="2303463" cy="1143000"/>
              </a:xfrm>
              <a:prstGeom prst="rect">
                <a:avLst/>
              </a:prstGeom>
              <a:noFill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, 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3555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87675" y="1844675"/>
                <a:ext cx="2303463" cy="1143000"/>
              </a:xfrm>
              <a:prstGeom prst="rect">
                <a:avLst/>
              </a:prstGeom>
              <a:blipFill>
                <a:blip r:embed="rId2"/>
                <a:stretch>
                  <a:fillRect l="-7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556" name="Rectangle 6"/>
          <p:cNvSpPr>
            <a:spLocks noChangeArrowheads="1"/>
          </p:cNvSpPr>
          <p:nvPr/>
        </p:nvSpPr>
        <p:spPr bwMode="auto">
          <a:xfrm>
            <a:off x="1116013" y="3371850"/>
            <a:ext cx="14144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在初值</a:t>
            </a:r>
          </a:p>
        </p:txBody>
      </p:sp>
      <p:graphicFrame>
        <p:nvGraphicFramePr>
          <p:cNvPr id="23557" name="Object 7"/>
          <p:cNvGraphicFramePr>
            <a:graphicFrameLocks noChangeAspect="1"/>
          </p:cNvGraphicFramePr>
          <p:nvPr/>
        </p:nvGraphicFramePr>
        <p:xfrm>
          <a:off x="2371725" y="3357563"/>
          <a:ext cx="163036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47700" imgH="241300" progId="">
                  <p:embed/>
                </p:oleObj>
              </mc:Choice>
              <mc:Fallback>
                <p:oleObj name="Equation" r:id="rId3" imgW="647700" imgH="241300" progId="">
                  <p:embed/>
                  <p:pic>
                    <p:nvPicPr>
                      <p:cNvPr id="0" name="Picture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71725" y="3357563"/>
                        <a:ext cx="1630363" cy="542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8" name="Rectangle 8"/>
          <p:cNvSpPr>
            <a:spLocks noChangeArrowheads="1"/>
          </p:cNvSpPr>
          <p:nvPr/>
        </p:nvSpPr>
        <p:spPr bwMode="auto">
          <a:xfrm>
            <a:off x="3792538" y="3371850"/>
            <a:ext cx="48831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附近做一阶多元泰勒展开 </a:t>
            </a:r>
          </a:p>
        </p:txBody>
      </p:sp>
      <p:sp>
        <p:nvSpPr>
          <p:cNvPr id="23559" name="Rectangle 9"/>
          <p:cNvSpPr>
            <a:spLocks noChangeArrowheads="1"/>
          </p:cNvSpPr>
          <p:nvPr/>
        </p:nvSpPr>
        <p:spPr bwMode="auto">
          <a:xfrm>
            <a:off x="0" y="3949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3560" name="Object 10"/>
          <p:cNvGraphicFramePr>
            <a:graphicFrameLocks noChangeAspect="1"/>
          </p:cNvGraphicFramePr>
          <p:nvPr/>
        </p:nvGraphicFramePr>
        <p:xfrm>
          <a:off x="307975" y="4435475"/>
          <a:ext cx="8707438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279900" imgH="431800" progId="">
                  <p:embed/>
                </p:oleObj>
              </mc:Choice>
              <mc:Fallback>
                <p:oleObj name="Equation" r:id="rId5" imgW="4279900" imgH="4318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975" y="4435475"/>
                        <a:ext cx="8707438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11"/>
          <p:cNvGraphicFramePr>
            <a:graphicFrameLocks noChangeAspect="1"/>
          </p:cNvGraphicFramePr>
          <p:nvPr/>
        </p:nvGraphicFramePr>
        <p:xfrm>
          <a:off x="323850" y="5443538"/>
          <a:ext cx="8605838" cy="865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330700" imgH="431800" progId="">
                  <p:embed/>
                </p:oleObj>
              </mc:Choice>
              <mc:Fallback>
                <p:oleObj name="Equation" r:id="rId7" imgW="4330700" imgH="4318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3850" y="5443538"/>
                        <a:ext cx="8605838" cy="8651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2" name="Rectangle 1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二元牛顿迭代法</a:t>
            </a:r>
          </a:p>
        </p:txBody>
      </p:sp>
      <p:sp>
        <p:nvSpPr>
          <p:cNvPr id="2356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4BFC079-8F69-404D-BD23-7F4764E148C9}" type="slidenum">
              <a:rPr lang="zh-CN" altLang="en-US" smtClean="0"/>
              <a:pPr eaLnBrk="1" hangingPunct="1"/>
              <a:t>38</a:t>
            </a:fld>
            <a:endParaRPr lang="en-US" altLang="zh-CN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约定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579" name="Object 22"/>
              <p:cNvSpPr txBox="1">
                <a:spLocks noGrp="1"/>
              </p:cNvSpPr>
              <p:nvPr>
                <p:ph idx="4294967295"/>
              </p:nvPr>
            </p:nvSpPr>
            <p:spPr bwMode="auto">
              <a:xfrm>
                <a:off x="539750" y="1989138"/>
                <a:ext cx="8280400" cy="4016375"/>
              </a:xfrm>
              <a:prstGeom prst="rect">
                <a:avLst/>
              </a:prstGeom>
              <a:noFill/>
            </p:spPr>
            <p:txBody>
              <a:bodyPr>
                <a:normAutofit fontScale="70000" lnSpcReduction="2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若令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</m:mr>
                      </m:m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b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，则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(1)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，其中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  <m:mr>
                              <m:e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</m:e>
                            </m:mr>
                          </m:m>
                        </m:e>
                      </m:d>
                    </m:oMath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令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Sup>
                                  <m:sSubSupPr>
                                    <m:ctrlP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zh-CN" altLang="en-US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(0)</m:t>
                                    </m:r>
                                  </m:sup>
                                </m:sSub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4579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idx="4294967295"/>
              </p:nvPr>
            </p:nvSpPr>
            <p:spPr bwMode="auto">
              <a:xfrm>
                <a:off x="539750" y="1989138"/>
                <a:ext cx="8280400" cy="4016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58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7E9E9B2-0C69-48CA-9BEB-C6F8B2D1956E}" type="slidenum">
              <a:rPr lang="zh-CN" altLang="en-US" smtClean="0"/>
              <a:pPr eaLnBrk="1" hangingPunct="1"/>
              <a:t>39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线性化设想</a:t>
            </a:r>
          </a:p>
        </p:txBody>
      </p:sp>
      <p:sp>
        <p:nvSpPr>
          <p:cNvPr id="7172" name="Text Box 4"/>
          <p:cNvSpPr txBox="1">
            <a:spLocks noChangeArrowheads="1"/>
          </p:cNvSpPr>
          <p:nvPr/>
        </p:nvSpPr>
        <p:spPr bwMode="auto">
          <a:xfrm>
            <a:off x="2895600" y="4724400"/>
            <a:ext cx="113506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800" i="1">
                <a:solidFill>
                  <a:srgbClr val="FF3300"/>
                </a:solidFill>
                <a:latin typeface="Times New Roman" pitchFamily="18" charset="0"/>
              </a:rPr>
              <a:t>x*</a:t>
            </a:r>
          </a:p>
        </p:txBody>
      </p:sp>
      <p:sp>
        <p:nvSpPr>
          <p:cNvPr id="7173" name="Line 5"/>
          <p:cNvSpPr>
            <a:spLocks noChangeShapeType="1"/>
          </p:cNvSpPr>
          <p:nvPr/>
        </p:nvSpPr>
        <p:spPr bwMode="auto">
          <a:xfrm flipH="1" flipV="1">
            <a:off x="5911850" y="2438400"/>
            <a:ext cx="31750" cy="26670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Text Box 6"/>
          <p:cNvSpPr txBox="1">
            <a:spLocks noChangeArrowheads="1"/>
          </p:cNvSpPr>
          <p:nvPr/>
        </p:nvSpPr>
        <p:spPr bwMode="auto">
          <a:xfrm>
            <a:off x="5486400" y="5105400"/>
            <a:ext cx="992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7175" name="Line 7"/>
          <p:cNvSpPr>
            <a:spLocks noChangeShapeType="1"/>
          </p:cNvSpPr>
          <p:nvPr/>
        </p:nvSpPr>
        <p:spPr bwMode="auto">
          <a:xfrm flipH="1">
            <a:off x="4800600" y="2514600"/>
            <a:ext cx="1066800" cy="2646363"/>
          </a:xfrm>
          <a:prstGeom prst="line">
            <a:avLst/>
          </a:prstGeom>
          <a:noFill/>
          <a:ln w="28575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6" name="Line 8"/>
          <p:cNvSpPr>
            <a:spLocks noChangeShapeType="1"/>
          </p:cNvSpPr>
          <p:nvPr/>
        </p:nvSpPr>
        <p:spPr bwMode="auto">
          <a:xfrm flipH="1" flipV="1">
            <a:off x="4800600" y="4267200"/>
            <a:ext cx="15875" cy="860425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7" name="Line 9"/>
          <p:cNvSpPr>
            <a:spLocks noChangeShapeType="1"/>
          </p:cNvSpPr>
          <p:nvPr/>
        </p:nvSpPr>
        <p:spPr bwMode="auto">
          <a:xfrm flipH="1">
            <a:off x="4175125" y="4267200"/>
            <a:ext cx="625475" cy="860425"/>
          </a:xfrm>
          <a:prstGeom prst="line">
            <a:avLst/>
          </a:prstGeom>
          <a:noFill/>
          <a:ln w="38100">
            <a:solidFill>
              <a:srgbClr val="7030A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8" name="Rectangle 10"/>
          <p:cNvSpPr>
            <a:spLocks noChangeArrowheads="1"/>
          </p:cNvSpPr>
          <p:nvPr/>
        </p:nvSpPr>
        <p:spPr bwMode="auto">
          <a:xfrm>
            <a:off x="4572000" y="510540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400" i="1" baseline="-25000">
                <a:solidFill>
                  <a:schemeClr val="tx1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7179" name="Rectangle 11"/>
          <p:cNvSpPr>
            <a:spLocks noChangeArrowheads="1"/>
          </p:cNvSpPr>
          <p:nvPr/>
        </p:nvSpPr>
        <p:spPr bwMode="auto">
          <a:xfrm>
            <a:off x="3962400" y="5056188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400" baseline="-25000">
                <a:solidFill>
                  <a:schemeClr val="tx1"/>
                </a:solidFill>
                <a:latin typeface="Times New Roman" pitchFamily="18" charset="0"/>
              </a:rPr>
              <a:t>2</a:t>
            </a:r>
          </a:p>
        </p:txBody>
      </p:sp>
      <p:grpSp>
        <p:nvGrpSpPr>
          <p:cNvPr id="2" name="Group 12"/>
          <p:cNvGrpSpPr>
            <a:grpSpLocks/>
          </p:cNvGrpSpPr>
          <p:nvPr/>
        </p:nvGrpSpPr>
        <p:grpSpPr bwMode="auto">
          <a:xfrm>
            <a:off x="1981200" y="2090738"/>
            <a:ext cx="6119813" cy="3810000"/>
            <a:chOff x="1248" y="1317"/>
            <a:chExt cx="3855" cy="2400"/>
          </a:xfrm>
        </p:grpSpPr>
        <p:sp>
          <p:nvSpPr>
            <p:cNvPr id="16402" name="Line 13"/>
            <p:cNvSpPr>
              <a:spLocks noChangeShapeType="1"/>
            </p:cNvSpPr>
            <p:nvPr/>
          </p:nvSpPr>
          <p:spPr bwMode="auto">
            <a:xfrm>
              <a:off x="1248" y="3216"/>
              <a:ext cx="375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3" name="Line 14"/>
            <p:cNvSpPr>
              <a:spLocks noChangeShapeType="1"/>
            </p:cNvSpPr>
            <p:nvPr/>
          </p:nvSpPr>
          <p:spPr bwMode="auto">
            <a:xfrm flipV="1">
              <a:off x="1442" y="1488"/>
              <a:ext cx="0" cy="222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4" name="Text Box 15"/>
            <p:cNvSpPr txBox="1">
              <a:spLocks noChangeArrowheads="1"/>
            </p:cNvSpPr>
            <p:nvPr/>
          </p:nvSpPr>
          <p:spPr bwMode="auto">
            <a:xfrm>
              <a:off x="4656" y="2832"/>
              <a:ext cx="447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6405" name="Rectangle 16"/>
            <p:cNvSpPr>
              <a:spLocks noChangeArrowheads="1"/>
            </p:cNvSpPr>
            <p:nvPr/>
          </p:nvSpPr>
          <p:spPr bwMode="auto">
            <a:xfrm>
              <a:off x="1531" y="1317"/>
              <a:ext cx="37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r>
                <a:rPr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438400" y="1600200"/>
            <a:ext cx="3810000" cy="3810000"/>
            <a:chOff x="1536" y="1008"/>
            <a:chExt cx="2400" cy="2400"/>
          </a:xfrm>
        </p:grpSpPr>
        <p:sp>
          <p:nvSpPr>
            <p:cNvPr id="16400" name="Freeform 18"/>
            <p:cNvSpPr>
              <a:spLocks/>
            </p:cNvSpPr>
            <p:nvPr/>
          </p:nvSpPr>
          <p:spPr bwMode="auto">
            <a:xfrm>
              <a:off x="1536" y="1008"/>
              <a:ext cx="2400" cy="2400"/>
            </a:xfrm>
            <a:custGeom>
              <a:avLst/>
              <a:gdLst>
                <a:gd name="T0" fmla="*/ 0 w 1008"/>
                <a:gd name="T1" fmla="*/ 94192 h 1152"/>
                <a:gd name="T2" fmla="*/ 43707 w 1008"/>
                <a:gd name="T3" fmla="*/ 90269 h 1152"/>
                <a:gd name="T4" fmla="*/ 104886 w 1008"/>
                <a:gd name="T5" fmla="*/ 70638 h 1152"/>
                <a:gd name="T6" fmla="*/ 148662 w 1008"/>
                <a:gd name="T7" fmla="*/ 39246 h 1152"/>
                <a:gd name="T8" fmla="*/ 183633 w 1008"/>
                <a:gd name="T9" fmla="*/ 0 h 11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1008"/>
                <a:gd name="T16" fmla="*/ 0 h 1152"/>
                <a:gd name="T17" fmla="*/ 1008 w 1008"/>
                <a:gd name="T18" fmla="*/ 1152 h 1152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1008" h="1152">
                  <a:moveTo>
                    <a:pt x="0" y="1152"/>
                  </a:moveTo>
                  <a:cubicBezTo>
                    <a:pt x="72" y="1152"/>
                    <a:pt x="144" y="1152"/>
                    <a:pt x="240" y="1104"/>
                  </a:cubicBezTo>
                  <a:cubicBezTo>
                    <a:pt x="336" y="1056"/>
                    <a:pt x="480" y="968"/>
                    <a:pt x="576" y="864"/>
                  </a:cubicBezTo>
                  <a:cubicBezTo>
                    <a:pt x="672" y="760"/>
                    <a:pt x="744" y="624"/>
                    <a:pt x="816" y="480"/>
                  </a:cubicBezTo>
                  <a:cubicBezTo>
                    <a:pt x="888" y="336"/>
                    <a:pt x="948" y="168"/>
                    <a:pt x="1008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01" name="Text Box 19"/>
            <p:cNvSpPr txBox="1">
              <a:spLocks noChangeArrowheads="1"/>
            </p:cNvSpPr>
            <p:nvPr/>
          </p:nvSpPr>
          <p:spPr bwMode="auto">
            <a:xfrm>
              <a:off x="3312" y="1056"/>
              <a:ext cx="40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</a:rPr>
                <a:t>f(x)</a:t>
              </a:r>
            </a:p>
          </p:txBody>
        </p:sp>
      </p:grpSp>
      <p:sp>
        <p:nvSpPr>
          <p:cNvPr id="7190" name="Line 22"/>
          <p:cNvSpPr>
            <a:spLocks noChangeShapeType="1"/>
          </p:cNvSpPr>
          <p:nvPr/>
        </p:nvSpPr>
        <p:spPr bwMode="auto">
          <a:xfrm flipV="1">
            <a:off x="4143375" y="4813300"/>
            <a:ext cx="25400" cy="330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6398" name="右箭头 20">
            <a:hlinkClick r:id="rId2" action="ppaction://hlinksldjump"/>
          </p:cNvPr>
          <p:cNvSpPr>
            <a:spLocks noChangeArrowheads="1"/>
          </p:cNvSpPr>
          <p:nvPr/>
        </p:nvSpPr>
        <p:spPr bwMode="auto">
          <a:xfrm>
            <a:off x="8358188" y="6357938"/>
            <a:ext cx="571500" cy="357187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anchor="ctr"/>
          <a:lstStyle/>
          <a:p>
            <a:endParaRPr lang="zh-CN" altLang="en-US"/>
          </a:p>
        </p:txBody>
      </p:sp>
      <p:sp>
        <p:nvSpPr>
          <p:cNvPr id="163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213D37E-AD82-4A4A-9F79-59C4DA1ED501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4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422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 nodeType="clickPar">
                      <p:stCondLst>
                        <p:cond delay="indefinite"/>
                      </p:stCondLst>
                      <p:childTnLst>
                        <p:par>
                          <p:cTn id="4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7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2" grpId="0" autoUpdateAnimBg="0"/>
      <p:bldP spid="7173" grpId="0" animBg="1"/>
      <p:bldP spid="7174" grpId="0" autoUpdateAnimBg="0"/>
      <p:bldP spid="7175" grpId="0" animBg="1"/>
      <p:bldP spid="7176" grpId="0" animBg="1"/>
      <p:bldP spid="7177" grpId="0" animBg="1"/>
      <p:bldP spid="7178" grpId="0" autoUpdateAnimBg="0"/>
      <p:bldP spid="7179" grpId="0" autoUpdateAnimBg="0"/>
      <p:bldP spid="719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1231900" y="3735388"/>
          <a:ext cx="4016375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60500" imgH="228600" progId="">
                  <p:embed/>
                </p:oleObj>
              </mc:Choice>
              <mc:Fallback>
                <p:oleObj name="Equation" r:id="rId2" imgW="1460500" imgH="228600" progId="">
                  <p:embed/>
                  <p:pic>
                    <p:nvPicPr>
                      <p:cNvPr id="0" name="Picture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31900" y="3735388"/>
                        <a:ext cx="4016375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4"/>
          <p:cNvGraphicFramePr>
            <a:graphicFrameLocks noChangeAspect="1"/>
          </p:cNvGraphicFramePr>
          <p:nvPr/>
        </p:nvGraphicFramePr>
        <p:xfrm>
          <a:off x="179388" y="476250"/>
          <a:ext cx="8709025" cy="885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279900" imgH="431800" progId="">
                  <p:embed/>
                </p:oleObj>
              </mc:Choice>
              <mc:Fallback>
                <p:oleObj name="Equation" r:id="rId4" imgW="4279900" imgH="431800" progId="">
                  <p:embed/>
                  <p:pic>
                    <p:nvPicPr>
                      <p:cNvPr id="0" name="Picture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476250"/>
                        <a:ext cx="8709025" cy="885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Rectangle 6"/>
          <p:cNvSpPr>
            <a:spLocks noChangeArrowheads="1"/>
          </p:cNvSpPr>
          <p:nvPr/>
        </p:nvSpPr>
        <p:spPr bwMode="auto">
          <a:xfrm>
            <a:off x="1403350" y="2133600"/>
            <a:ext cx="28638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则可将上式写为 </a:t>
            </a:r>
          </a:p>
        </p:txBody>
      </p:sp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7" name="Object 8"/>
          <p:cNvGraphicFramePr>
            <a:graphicFrameLocks noChangeAspect="1"/>
          </p:cNvGraphicFramePr>
          <p:nvPr/>
        </p:nvGraphicFramePr>
        <p:xfrm>
          <a:off x="1149350" y="4603750"/>
          <a:ext cx="4289425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74800" imgH="228600" progId="">
                  <p:embed/>
                </p:oleObj>
              </mc:Choice>
              <mc:Fallback>
                <p:oleObj name="Equation" r:id="rId6" imgW="1574800" imgH="228600" progId="">
                  <p:embed/>
                  <p:pic>
                    <p:nvPicPr>
                      <p:cNvPr id="0" name="Picture 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9350" y="4603750"/>
                        <a:ext cx="4289425" cy="6254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9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5609" name="Object 10"/>
          <p:cNvGraphicFramePr>
            <a:graphicFrameLocks noChangeAspect="1"/>
          </p:cNvGraphicFramePr>
          <p:nvPr/>
        </p:nvGraphicFramePr>
        <p:xfrm>
          <a:off x="1335088" y="5334000"/>
          <a:ext cx="5037137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38360" imgH="247680" progId="">
                  <p:embed/>
                </p:oleObj>
              </mc:Choice>
              <mc:Fallback>
                <p:oleObj name="Equation" r:id="rId8" imgW="1638360" imgH="247680" progId="">
                  <p:embed/>
                  <p:pic>
                    <p:nvPicPr>
                      <p:cNvPr id="0" name="Picture 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5088" y="5334000"/>
                        <a:ext cx="5037137" cy="61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0" name="Rectangle 11"/>
          <p:cNvSpPr>
            <a:spLocks noChangeArrowheads="1"/>
          </p:cNvSpPr>
          <p:nvPr/>
        </p:nvSpPr>
        <p:spPr bwMode="auto">
          <a:xfrm>
            <a:off x="900113" y="5373688"/>
            <a:ext cx="7207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800" b="1">
                <a:latin typeface="楷体_GB2312" pitchFamily="49" charset="-122"/>
                <a:ea typeface="楷体_GB2312" pitchFamily="49" charset="-122"/>
                <a:cs typeface="Times New Roman" pitchFamily="18" charset="0"/>
              </a:rPr>
              <a:t>则 </a:t>
            </a:r>
          </a:p>
        </p:txBody>
      </p:sp>
      <p:graphicFrame>
        <p:nvGraphicFramePr>
          <p:cNvPr id="21516" name="Object 12"/>
          <p:cNvGraphicFramePr>
            <a:graphicFrameLocks noGrp="1" noChangeAspect="1"/>
          </p:cNvGraphicFramePr>
          <p:nvPr>
            <p:ph sz="half" idx="1"/>
          </p:nvPr>
        </p:nvGraphicFramePr>
        <p:xfrm>
          <a:off x="1619250" y="6102350"/>
          <a:ext cx="4321175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748160" imgH="247680" progId="">
                  <p:embed/>
                </p:oleObj>
              </mc:Choice>
              <mc:Fallback>
                <p:oleObj name="Equation" r:id="rId10" imgW="1748160" imgH="247680" progId="">
                  <p:embed/>
                  <p:pic>
                    <p:nvPicPr>
                      <p:cNvPr id="0" name="Picture 39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6102350"/>
                        <a:ext cx="4321175" cy="495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Object 1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79388" y="1412875"/>
          <a:ext cx="8642350" cy="86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30700" imgH="431800" progId="">
                  <p:embed/>
                </p:oleObj>
              </mc:Choice>
              <mc:Fallback>
                <p:oleObj name="Equation" r:id="rId12" imgW="4330700" imgH="431800" progId="">
                  <p:embed/>
                  <p:pic>
                    <p:nvPicPr>
                      <p:cNvPr id="0" name="Picture 40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8" y="1412875"/>
                        <a:ext cx="8642350" cy="863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7" name="Rectangle 13"/>
          <p:cNvSpPr>
            <a:spLocks noChangeArrowheads="1"/>
          </p:cNvSpPr>
          <p:nvPr/>
        </p:nvSpPr>
        <p:spPr bwMode="auto">
          <a:xfrm>
            <a:off x="1547813" y="5949950"/>
            <a:ext cx="4464050" cy="719138"/>
          </a:xfrm>
          <a:prstGeom prst="rect">
            <a:avLst/>
          </a:prstGeom>
          <a:noFill/>
          <a:ln w="57150" cmpd="thinThick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6300788" y="5229225"/>
            <a:ext cx="2663825" cy="1512888"/>
            <a:chOff x="3969" y="3294"/>
            <a:chExt cx="1678" cy="953"/>
          </a:xfrm>
        </p:grpSpPr>
        <p:graphicFrame>
          <p:nvGraphicFramePr>
            <p:cNvPr id="25617" name="Object 18"/>
            <p:cNvGraphicFramePr>
              <a:graphicFrameLocks noChangeAspect="1"/>
            </p:cNvGraphicFramePr>
            <p:nvPr/>
          </p:nvGraphicFramePr>
          <p:xfrm>
            <a:off x="3969" y="3657"/>
            <a:ext cx="1678" cy="5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4" imgW="1104900" imgH="431800" progId="">
                    <p:embed/>
                  </p:oleObj>
                </mc:Choice>
                <mc:Fallback>
                  <p:oleObj name="Equation" r:id="rId14" imgW="1104900" imgH="431800" progId="">
                    <p:embed/>
                    <p:pic>
                      <p:nvPicPr>
                        <p:cNvPr id="0" name="Picture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69" y="3657"/>
                          <a:ext cx="1678" cy="59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5618" name="Text Box 20"/>
            <p:cNvSpPr txBox="1">
              <a:spLocks noChangeArrowheads="1"/>
            </p:cNvSpPr>
            <p:nvPr/>
          </p:nvSpPr>
          <p:spPr bwMode="auto">
            <a:xfrm>
              <a:off x="3969" y="3294"/>
              <a:ext cx="1678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 sz="2800" b="1">
                  <a:solidFill>
                    <a:srgbClr val="FF0000"/>
                  </a:solidFill>
                </a:rPr>
                <a:t>牛顿法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5615" name="Object 22"/>
              <p:cNvSpPr txBox="1">
                <a:spLocks noGrp="1"/>
              </p:cNvSpPr>
              <p:nvPr>
                <p:ph sz="quarter" idx="3"/>
              </p:nvPr>
            </p:nvSpPr>
            <p:spPr bwMode="auto">
              <a:xfrm>
                <a:off x="1271588" y="2963863"/>
                <a:ext cx="4368800" cy="609600"/>
              </a:xfrm>
              <a:prstGeom prst="rect">
                <a:avLst/>
              </a:prstGeom>
              <a:noFill/>
            </p:spPr>
            <p:txBody>
              <a:bodyPr>
                <a:normAutofit fontScale="85000" lnSpcReduction="10000"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𝐽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(0)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Δ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25615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ph sz="quarter" idx="3"/>
              </p:nvPr>
            </p:nvSpPr>
            <p:spPr bwMode="auto">
              <a:xfrm>
                <a:off x="1271588" y="2963863"/>
                <a:ext cx="4368800" cy="60960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616" name="灯片编号占位符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905E9C5-2B9E-4E9F-9685-5F915F30637B}" type="slidenum">
              <a:rPr lang="zh-CN" altLang="en-US" smtClean="0"/>
              <a:pPr eaLnBrk="1" hangingPunct="1"/>
              <a:t>40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1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4)">
                                      <p:cBhvr>
                                        <p:cTn id="11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 nodeType="clickPar">
                      <p:stCondLst>
                        <p:cond delay="indefinite"/>
                      </p:stCondLst>
                      <p:childTnLst>
                        <p:par>
                          <p:cTn id="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7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3"/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7" name="Object 4"/>
          <p:cNvGraphicFramePr>
            <a:graphicFrameLocks noChangeAspect="1"/>
          </p:cNvGraphicFramePr>
          <p:nvPr/>
        </p:nvGraphicFramePr>
        <p:xfrm>
          <a:off x="1714500" y="1052513"/>
          <a:ext cx="477678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70100" imgH="228600" progId="">
                  <p:embed/>
                </p:oleObj>
              </mc:Choice>
              <mc:Fallback>
                <p:oleObj name="Equation" r:id="rId2" imgW="2070100" imgH="228600" progId="">
                  <p:embed/>
                  <p:pic>
                    <p:nvPicPr>
                      <p:cNvPr id="0" name="Picture 2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14500" y="1052513"/>
                        <a:ext cx="4776788" cy="5286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28" name="Rectangle 5"/>
          <p:cNvSpPr>
            <a:spLocks noChangeArrowheads="1"/>
          </p:cNvSpPr>
          <p:nvPr/>
        </p:nvSpPr>
        <p:spPr bwMode="auto">
          <a:xfrm>
            <a:off x="0" y="18319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26629" name="Object 6"/>
          <p:cNvGraphicFramePr>
            <a:graphicFrameLocks noChangeAspect="1"/>
          </p:cNvGraphicFramePr>
          <p:nvPr/>
        </p:nvGraphicFramePr>
        <p:xfrm>
          <a:off x="622300" y="2338388"/>
          <a:ext cx="3716338" cy="2765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33600" imgH="1587500" progId="">
                  <p:embed/>
                </p:oleObj>
              </mc:Choice>
              <mc:Fallback>
                <p:oleObj name="Equation" r:id="rId4" imgW="2133600" imgH="1587500" progId="">
                  <p:embed/>
                  <p:pic>
                    <p:nvPicPr>
                      <p:cNvPr id="0" name="Picture 2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2300" y="2338388"/>
                        <a:ext cx="3716338" cy="2765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7"/>
          <p:cNvGraphicFramePr>
            <a:graphicFrameLocks noChangeAspect="1"/>
          </p:cNvGraphicFramePr>
          <p:nvPr/>
        </p:nvGraphicFramePr>
        <p:xfrm>
          <a:off x="1593850" y="1758950"/>
          <a:ext cx="3725863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62100" imgH="241300" progId="">
                  <p:embed/>
                </p:oleObj>
              </mc:Choice>
              <mc:Fallback>
                <p:oleObj name="Equation" r:id="rId6" imgW="1562100" imgH="241300" progId="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93850" y="1758950"/>
                        <a:ext cx="3725863" cy="573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1" name="Rectangle 8"/>
          <p:cNvSpPr>
            <a:spLocks noChangeArrowheads="1"/>
          </p:cNvSpPr>
          <p:nvPr/>
        </p:nvSpPr>
        <p:spPr bwMode="auto">
          <a:xfrm>
            <a:off x="0" y="3714750"/>
            <a:ext cx="1098550" cy="24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1000">
                <a:latin typeface="Times New Roman" pitchFamily="18" charset="0"/>
              </a:rPr>
              <a:t>	</a:t>
            </a:r>
            <a:endParaRPr kumimoji="1" lang="zh-CN" altLang="en-US" sz="2400">
              <a:latin typeface="Times New Roman" pitchFamily="18" charset="0"/>
            </a:endParaRPr>
          </a:p>
        </p:txBody>
      </p:sp>
      <p:graphicFrame>
        <p:nvGraphicFramePr>
          <p:cNvPr id="26632" name="Object 9"/>
          <p:cNvGraphicFramePr>
            <a:graphicFrameLocks noChangeAspect="1"/>
          </p:cNvGraphicFramePr>
          <p:nvPr/>
        </p:nvGraphicFramePr>
        <p:xfrm>
          <a:off x="3452813" y="4654550"/>
          <a:ext cx="4759325" cy="220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2000" imgH="939800" progId="">
                  <p:embed/>
                </p:oleObj>
              </mc:Choice>
              <mc:Fallback>
                <p:oleObj name="Equation" r:id="rId8" imgW="2032000" imgH="939800" progId="">
                  <p:embed/>
                  <p:pic>
                    <p:nvPicPr>
                      <p:cNvPr id="0" name="Picture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2813" y="4654550"/>
                        <a:ext cx="4759325" cy="2203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Rectangle 10"/>
          <p:cNvSpPr>
            <a:spLocks noChangeArrowheads="1"/>
          </p:cNvSpPr>
          <p:nvPr/>
        </p:nvSpPr>
        <p:spPr bwMode="auto">
          <a:xfrm>
            <a:off x="0" y="4813300"/>
            <a:ext cx="209550" cy="214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800">
                <a:latin typeface="Times New Roman" pitchFamily="18" charset="0"/>
              </a:rPr>
              <a:t> </a:t>
            </a:r>
            <a:endParaRPr kumimoji="1" lang="zh-CN" altLang="en-US" sz="2400">
              <a:latin typeface="Times New Roman" pitchFamily="18" charset="0"/>
            </a:endParaRPr>
          </a:p>
        </p:txBody>
      </p:sp>
      <p:sp>
        <p:nvSpPr>
          <p:cNvPr id="26634" name="Rectangle 11"/>
          <p:cNvSpPr>
            <a:spLocks noChangeArrowheads="1"/>
          </p:cNvSpPr>
          <p:nvPr/>
        </p:nvSpPr>
        <p:spPr bwMode="auto">
          <a:xfrm>
            <a:off x="4500563" y="3284538"/>
            <a:ext cx="2833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雅可比</a:t>
            </a:r>
            <a:r>
              <a:rPr kumimoji="1" lang="en-US" altLang="zh-CN" sz="2400" b="1">
                <a:solidFill>
                  <a:srgbClr val="0033CC"/>
                </a:solidFill>
                <a:latin typeface="Times New Roman" pitchFamily="18" charset="0"/>
              </a:rPr>
              <a:t>(Jacobi)</a:t>
            </a:r>
            <a:r>
              <a:rPr kumimoji="1" lang="zh-CN" altLang="en-US" sz="2400" b="1">
                <a:solidFill>
                  <a:srgbClr val="0033CC"/>
                </a:solidFill>
                <a:latin typeface="Times New Roman" pitchFamily="18" charset="0"/>
              </a:rPr>
              <a:t>矩阵</a:t>
            </a:r>
            <a:r>
              <a:rPr kumimoji="1" lang="zh-CN" altLang="en-US" sz="2400">
                <a:latin typeface="Times New Roman" pitchFamily="18" charset="0"/>
              </a:rPr>
              <a:t> </a:t>
            </a:r>
          </a:p>
        </p:txBody>
      </p:sp>
      <p:sp>
        <p:nvSpPr>
          <p:cNvPr id="26635" name="Rectangle 12"/>
          <p:cNvSpPr>
            <a:spLocks noChangeArrowheads="1"/>
          </p:cNvSpPr>
          <p:nvPr/>
        </p:nvSpPr>
        <p:spPr bwMode="auto">
          <a:xfrm>
            <a:off x="1692275" y="979488"/>
            <a:ext cx="4824413" cy="720725"/>
          </a:xfrm>
          <a:prstGeom prst="rect">
            <a:avLst/>
          </a:prstGeom>
          <a:noFill/>
          <a:ln w="57150" cmpd="thinThick">
            <a:solidFill>
              <a:srgbClr val="FF66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636" name="Rectangle 13"/>
          <p:cNvSpPr>
            <a:spLocks noChangeArrowheads="1"/>
          </p:cNvSpPr>
          <p:nvPr/>
        </p:nvSpPr>
        <p:spPr bwMode="auto">
          <a:xfrm>
            <a:off x="250825" y="188913"/>
            <a:ext cx="7772400" cy="587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 sz="2500" b="1">
                <a:solidFill>
                  <a:srgbClr val="FF0000"/>
                </a:solidFill>
              </a:rPr>
              <a:t>将</a:t>
            </a:r>
            <a:r>
              <a:rPr lang="en-US" altLang="zh-CN" sz="2500" b="1" i="1">
                <a:solidFill>
                  <a:srgbClr val="FF0000"/>
                </a:solidFill>
              </a:rPr>
              <a:t>N-R</a:t>
            </a:r>
            <a:r>
              <a:rPr lang="zh-CN" altLang="en-US" sz="2500" b="1">
                <a:solidFill>
                  <a:srgbClr val="FF0000"/>
                </a:solidFill>
              </a:rPr>
              <a:t>法推广到高阶</a:t>
            </a:r>
          </a:p>
        </p:txBody>
      </p:sp>
      <p:sp>
        <p:nvSpPr>
          <p:cNvPr id="2663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A307C01-89F3-4A8E-93A4-91B9C8058682}" type="slidenum">
              <a:rPr lang="zh-CN" altLang="en-US" smtClean="0"/>
              <a:pPr eaLnBrk="1" hangingPunct="1"/>
              <a:t>41</a:t>
            </a:fld>
            <a:endParaRPr lang="en-US" altLang="zh-CN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/>
          <a:lstStyle/>
          <a:p>
            <a:pPr eaLnBrk="1" hangingPunct="1"/>
            <a:r>
              <a:rPr lang="zh-CN" altLang="en-US" sz="2500"/>
              <a:t>复习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052513"/>
            <a:ext cx="7772400" cy="5545137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zh-CN" altLang="en-US" sz="2400"/>
              <a:t>非线性方程的求解</a:t>
            </a:r>
          </a:p>
          <a:p>
            <a:pPr lvl="1" eaLnBrk="1" hangingPunct="1"/>
            <a:r>
              <a:rPr lang="zh-CN" altLang="en-US" sz="2300"/>
              <a:t>多项式方程</a:t>
            </a:r>
          </a:p>
          <a:p>
            <a:pPr lvl="1" eaLnBrk="1" hangingPunct="1"/>
            <a:r>
              <a:rPr lang="zh-CN" altLang="en-US" sz="2300"/>
              <a:t>超越方程</a:t>
            </a:r>
          </a:p>
          <a:p>
            <a:pPr eaLnBrk="1" hangingPunct="1"/>
            <a:r>
              <a:rPr lang="zh-CN" altLang="en-US" sz="2400"/>
              <a:t>求解方法</a:t>
            </a:r>
          </a:p>
          <a:p>
            <a:pPr lvl="1" eaLnBrk="1" hangingPunct="1"/>
            <a:r>
              <a:rPr lang="zh-CN" altLang="en-US" sz="2300"/>
              <a:t>区间法</a:t>
            </a:r>
          </a:p>
          <a:p>
            <a:pPr lvl="2" eaLnBrk="1" hangingPunct="1"/>
            <a:r>
              <a:rPr lang="zh-CN" altLang="en-US"/>
              <a:t>二分法</a:t>
            </a:r>
          </a:p>
          <a:p>
            <a:pPr lvl="1" eaLnBrk="1" hangingPunct="1"/>
            <a:r>
              <a:rPr lang="zh-CN" altLang="en-US" sz="2300"/>
              <a:t>迭代法</a:t>
            </a:r>
          </a:p>
          <a:p>
            <a:pPr lvl="2" eaLnBrk="1" hangingPunct="1"/>
            <a:r>
              <a:rPr lang="zh-CN" altLang="en-US" b="1">
                <a:solidFill>
                  <a:srgbClr val="7030A0"/>
                </a:solidFill>
              </a:rPr>
              <a:t>迭代法收敛的条件</a:t>
            </a:r>
          </a:p>
          <a:p>
            <a:pPr lvl="2" eaLnBrk="1" hangingPunct="1"/>
            <a:r>
              <a:rPr lang="zh-CN" altLang="en-US"/>
              <a:t>简单迭代法</a:t>
            </a:r>
          </a:p>
          <a:p>
            <a:pPr lvl="2" eaLnBrk="1" hangingPunct="1"/>
            <a:r>
              <a:rPr lang="zh-CN" altLang="en-US" b="1">
                <a:solidFill>
                  <a:srgbClr val="7030A0"/>
                </a:solidFill>
              </a:rPr>
              <a:t>牛顿迭代法</a:t>
            </a:r>
          </a:p>
          <a:p>
            <a:pPr lvl="2" eaLnBrk="1" hangingPunct="1"/>
            <a:r>
              <a:rPr lang="zh-CN" altLang="en-US"/>
              <a:t>弦截法</a:t>
            </a:r>
          </a:p>
          <a:p>
            <a:pPr lvl="2" eaLnBrk="1" hangingPunct="1"/>
            <a:r>
              <a:rPr lang="zh-CN" altLang="en-US"/>
              <a:t>抛物线法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05A01E7-FAEA-4302-AD11-C7A49140C359}" type="slidenum">
              <a:rPr lang="zh-CN" altLang="en-US" smtClean="0"/>
              <a:pPr eaLnBrk="1" hangingPunct="1"/>
              <a:t>42</a:t>
            </a:fld>
            <a:endParaRPr lang="en-US" altLang="zh-CN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67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713287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P238-239</a:t>
                </a:r>
              </a:p>
              <a:p>
                <a:pPr lvl="1" eaLnBrk="1" hangingPunct="1"/>
                <a:r>
                  <a:rPr lang="en-US" altLang="zh-CN" dirty="0"/>
                  <a:t>7.</a:t>
                </a:r>
                <a:r>
                  <a:rPr lang="zh-CN" altLang="en-US" dirty="0"/>
                  <a:t>用下列方法求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−1=0</m:t>
                    </m:r>
                  </m:oMath>
                </a14:m>
                <a:r>
                  <a:rPr lang="zh-CN" altLang="en-US" dirty="0"/>
                  <a:t>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zh-CN" altLang="en-US" dirty="0"/>
                  <a:t>附近的根。要求每种方法迭代两步。</a:t>
                </a:r>
                <a:endParaRPr lang="en-US" altLang="zh-CN" dirty="0"/>
              </a:p>
              <a:p>
                <a:pPr marL="914400" lvl="2" indent="0" eaLnBrk="1" hangingPunct="1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）用牛顿法；</a:t>
                </a:r>
                <a:endParaRPr lang="en-US" altLang="zh-CN" dirty="0"/>
              </a:p>
              <a:p>
                <a:pPr marL="914400" lvl="2" indent="0" eaLnBrk="1" hangingPunct="1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2</a:t>
                </a:r>
                <a:r>
                  <a:rPr lang="zh-CN" altLang="en-US" dirty="0"/>
                  <a:t>）用弦截法，取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1.9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；</a:t>
                </a:r>
                <a:endParaRPr lang="en-US" altLang="zh-CN" dirty="0"/>
              </a:p>
              <a:p>
                <a:pPr marL="914400" lvl="2" indent="0" eaLnBrk="1" hangingPunct="1">
                  <a:buNone/>
                </a:pPr>
                <a:r>
                  <a:rPr lang="zh-CN" altLang="en-US" dirty="0"/>
                  <a:t>（</a:t>
                </a:r>
                <a:r>
                  <a:rPr lang="en-US" altLang="zh-CN" dirty="0"/>
                  <a:t>3</a:t>
                </a:r>
                <a:r>
                  <a:rPr lang="zh-CN" altLang="en-US" dirty="0"/>
                  <a:t>）用抛物线法，取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dirty="0"/>
                  <a:t>，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i="1" dirty="0">
                        <a:latin typeface="Cambria Math" panose="02040503050406030204" pitchFamily="18" charset="0"/>
                      </a:rPr>
                      <m:t>=2 </m:t>
                    </m:r>
                  </m:oMath>
                </a14:m>
                <a:r>
                  <a:rPr lang="zh-CN" altLang="en-US" dirty="0"/>
                  <a:t>。</a:t>
                </a:r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12.</a:t>
                </a:r>
                <a:r>
                  <a:rPr lang="zh-CN" altLang="en-US" dirty="0"/>
                  <a:t>应用牛顿法于方程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zh-CN" altLang="en-US" dirty="0"/>
                  <a:t>，导出求立方根</a:t>
                </a:r>
                <a14:m>
                  <m:oMath xmlns:m="http://schemas.openxmlformats.org/officeDocument/2006/math">
                    <m:rad>
                      <m:radPr>
                        <m:ctrlPr>
                          <a:rPr lang="zh-CN" altLang="en-US" i="1" smtClean="0">
                            <a:latin typeface="Cambria Math" panose="02040503050406030204" pitchFamily="18" charset="0"/>
                          </a:rPr>
                        </m:ctrlPr>
                      </m:radPr>
                      <m:deg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3</m:t>
                        </m:r>
                      </m:deg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rad>
                  </m:oMath>
                </a14:m>
                <a:r>
                  <a:rPr lang="zh-CN" altLang="en-US" dirty="0"/>
                  <a:t>的迭代公式，并讨论其收敛性。</a:t>
                </a:r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18.</a:t>
                </a:r>
                <a:r>
                  <a:rPr lang="zh-CN" altLang="en-US" dirty="0"/>
                  <a:t>用牛顿法解方程组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altLang="zh-CN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4,</m:t>
                              </m:r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altLang="zh-CN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m:rPr>
                                  <m:brk m:alnAt="7"/>
                                </m:rP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</m:e>
                          </m:mr>
                        </m:m>
                      </m:e>
                    </m:d>
                  </m:oMath>
                </a14:m>
                <a:br>
                  <a:rPr lang="en-US" altLang="zh-CN" dirty="0"/>
                </a:br>
                <a:r>
                  <a:rPr lang="zh-CN" altLang="en-US" dirty="0"/>
                  <a:t>取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(1.6,1.2)</m:t>
                        </m:r>
                      </m:e>
                      <m:sup>
                        <m:r>
                          <a:rPr lang="zh-CN" altLang="en-US" b="0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sup>
                    </m:sSup>
                  </m:oMath>
                </a14:m>
                <a:r>
                  <a:rPr lang="zh-CN" altLang="en-US" dirty="0"/>
                  <a:t>。</a:t>
                </a:r>
              </a:p>
            </p:txBody>
          </p:sp>
        </mc:Choice>
        <mc:Fallback xmlns="">
          <p:sp>
            <p:nvSpPr>
              <p:cNvPr id="2867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7638"/>
                <a:ext cx="8229600" cy="4713287"/>
              </a:xfrm>
              <a:blipFill>
                <a:blip r:embed="rId2"/>
                <a:stretch>
                  <a:fillRect l="-1630" t="-1682" r="-370" b="-130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FA58EE-B4EB-45E3-A5DA-6C2B74000078}" type="slidenum">
              <a:rPr lang="zh-CN" altLang="en-US" smtClean="0"/>
              <a:pPr eaLnBrk="1" hangingPunct="1"/>
              <a:t>43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468313" y="549275"/>
            <a:ext cx="7626350" cy="671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zh-CN" altLang="en-US" sz="3800" b="0">
                <a:solidFill>
                  <a:schemeClr val="tx2"/>
                </a:solidFill>
              </a:rPr>
              <a:t>牛顿法</a:t>
            </a:r>
            <a:r>
              <a:rPr lang="en-US" altLang="zh-CN" sz="3800" b="0">
                <a:solidFill>
                  <a:schemeClr val="tx2"/>
                </a:solidFill>
              </a:rPr>
              <a:t>(Newton-Raphson</a:t>
            </a:r>
            <a:r>
              <a:rPr lang="zh-CN" altLang="en-US" sz="3800" b="0">
                <a:solidFill>
                  <a:schemeClr val="tx2"/>
                </a:solidFill>
              </a:rPr>
              <a:t>方法</a:t>
            </a:r>
            <a:r>
              <a:rPr lang="en-US" altLang="zh-CN" sz="3800" b="0">
                <a:solidFill>
                  <a:schemeClr val="tx2"/>
                </a:solidFill>
              </a:rPr>
              <a:t>)</a:t>
            </a:r>
            <a:endParaRPr lang="zh-CN" altLang="en-US" sz="3800" b="0">
              <a:solidFill>
                <a:schemeClr val="tx2"/>
              </a:solidFill>
            </a:endParaRPr>
          </a:p>
        </p:txBody>
      </p:sp>
      <p:sp>
        <p:nvSpPr>
          <p:cNvPr id="8195" name="Text Box 3"/>
          <p:cNvSpPr txBox="1">
            <a:spLocks noChangeArrowheads="1"/>
          </p:cNvSpPr>
          <p:nvPr/>
        </p:nvSpPr>
        <p:spPr bwMode="auto">
          <a:xfrm>
            <a:off x="827584" y="1905000"/>
            <a:ext cx="7781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取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x*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附近的近似解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，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将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在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做一阶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Taylor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展开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: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271" y="2284412"/>
            <a:ext cx="8210550" cy="762000"/>
            <a:chOff x="396" y="1536"/>
            <a:chExt cx="5172" cy="4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3" name="Object 5"/>
                <p:cNvSpPr txBox="1"/>
                <p:nvPr/>
              </p:nvSpPr>
              <p:spPr bwMode="auto">
                <a:xfrm>
                  <a:off x="396" y="1536"/>
                  <a:ext cx="3481" cy="48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)=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)+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″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𝜉</m:t>
                            </m:r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2!</m:t>
                            </m:r>
                          </m:den>
                        </m:f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zh-CN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sSup>
                          <m:sSupPr>
                            <m:ctrlP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zh-CN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7423" name="Object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96" y="1536"/>
                  <a:ext cx="3481" cy="48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4" name="Text Box 6"/>
            <p:cNvSpPr txBox="1">
              <a:spLocks noChangeArrowheads="1"/>
            </p:cNvSpPr>
            <p:nvPr/>
          </p:nvSpPr>
          <p:spPr bwMode="auto">
            <a:xfrm>
              <a:off x="3792" y="1632"/>
              <a:ext cx="1776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863600" indent="-863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10000"/>
                </a:spcBef>
              </a:pP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，</a:t>
              </a:r>
              <a:r>
                <a:rPr kumimoji="1" lang="zh-CN" altLang="en-US" sz="2400" i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  <a:sym typeface="Symbol" pitchFamily="18" charset="2"/>
                </a:rPr>
                <a:t>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在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 baseline="-250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0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和 </a:t>
              </a:r>
              <a:r>
                <a:rPr kumimoji="1" lang="en-US" altLang="zh-CN" sz="2400" i="1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x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 </a:t>
              </a:r>
              <a:r>
                <a:rPr kumimoji="1" lang="zh-CN" altLang="en-US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之间</a:t>
              </a:r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  <a:ea typeface="楷体_GB2312" pitchFamily="49" charset="-122"/>
                </a:rPr>
                <a:t>.</a:t>
              </a:r>
            </a:p>
          </p:txBody>
        </p:sp>
      </p:grp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914400" y="3124200"/>
            <a:ext cx="81057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10000"/>
              </a:spcBef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将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x*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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baseline="-25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)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看成高阶小量（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次以上的分量忽略），则有：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0" name="Object 8"/>
              <p:cNvSpPr txBox="1"/>
              <p:nvPr/>
            </p:nvSpPr>
            <p:spPr bwMode="auto">
              <a:xfrm>
                <a:off x="990600" y="3886200"/>
                <a:ext cx="4284663" cy="4413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)≈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)+</m:t>
                      </m:r>
                      <m:sSup>
                        <m:sSup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)(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0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0600" y="3886200"/>
                <a:ext cx="4284663" cy="4413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01" name="Object 9"/>
              <p:cNvSpPr txBox="1"/>
              <p:nvPr/>
            </p:nvSpPr>
            <p:spPr bwMode="auto">
              <a:xfrm>
                <a:off x="5486400" y="3733800"/>
                <a:ext cx="2536825" cy="8048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⇒   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0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86400" y="3733800"/>
                <a:ext cx="2536825" cy="8048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2" name="Text Box 10"/>
          <p:cNvSpPr txBox="1">
            <a:spLocks noChangeArrowheads="1"/>
          </p:cNvSpPr>
          <p:nvPr/>
        </p:nvSpPr>
        <p:spPr bwMode="auto">
          <a:xfrm>
            <a:off x="762000" y="5181600"/>
            <a:ext cx="7086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defTabSz="193675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defTabSz="19367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defTabSz="19367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defTabSz="19367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defTabSz="193675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只要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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C</a:t>
            </a:r>
            <a:r>
              <a:rPr kumimoji="1" lang="en-US" altLang="zh-CN" sz="2400" baseline="30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1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，每一步迭代都有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f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cs typeface="Times New Roman" pitchFamily="18" charset="0"/>
                <a:sym typeface="Symbol" pitchFamily="18" charset="2"/>
              </a:rPr>
              <a:t>'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( </a:t>
            </a:r>
            <a:r>
              <a:rPr kumimoji="1" lang="en-US" altLang="zh-CN" sz="2400" i="1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i="1" baseline="-25000" dirty="0" err="1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k</a:t>
            </a:r>
            <a:r>
              <a:rPr kumimoji="1" lang="en-US" altLang="zh-CN" sz="2400" i="1" baseline="-250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 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 0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 而 且 ，</a:t>
            </a:r>
            <a:endParaRPr kumimoji="1" lang="zh-CN" altLang="en-US" sz="2400" dirty="0">
              <a:solidFill>
                <a:schemeClr val="tx1"/>
              </a:solidFill>
              <a:latin typeface="Times New Roman" pitchFamily="18" charset="0"/>
              <a:ea typeface="楷体_GB2312" pitchFamily="49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03" name="Object 11"/>
              <p:cNvSpPr txBox="1"/>
              <p:nvPr/>
            </p:nvSpPr>
            <p:spPr bwMode="auto">
              <a:xfrm>
                <a:off x="1143000" y="5791200"/>
                <a:ext cx="2433638" cy="51276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zh-CN" alt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zh-CN" altLang="en-US" i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sSub>
                            <m:sSubPr>
                              <m:ctrlP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func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altLang="zh-CN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203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143000" y="5791200"/>
                <a:ext cx="2433638" cy="5127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04" name="Text Box 12"/>
          <p:cNvSpPr txBox="1">
            <a:spLocks noChangeArrowheads="1"/>
          </p:cNvSpPr>
          <p:nvPr/>
        </p:nvSpPr>
        <p:spPr bwMode="auto">
          <a:xfrm>
            <a:off x="3810000" y="5791200"/>
            <a:ext cx="339566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  <a:sym typeface="Symbol" pitchFamily="18" charset="2"/>
              </a:rPr>
              <a:t>，则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*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就是 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f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 (</a:t>
            </a:r>
            <a:r>
              <a:rPr kumimoji="1" lang="en-US" altLang="zh-CN" sz="2400" i="1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x</a:t>
            </a:r>
            <a:r>
              <a:rPr kumimoji="1" lang="en-US" altLang="zh-CN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)</a:t>
            </a:r>
            <a:r>
              <a:rPr kumimoji="1" lang="zh-CN" altLang="en-US" sz="2400" dirty="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的根。 </a:t>
            </a:r>
          </a:p>
        </p:txBody>
      </p:sp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2914650" y="4419600"/>
            <a:ext cx="4102100" cy="736600"/>
            <a:chOff x="1836" y="2784"/>
            <a:chExt cx="2584" cy="46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21" name="Object 14"/>
                <p:cNvSpPr txBox="1"/>
                <p:nvPr/>
              </p:nvSpPr>
              <p:spPr bwMode="auto">
                <a:xfrm>
                  <a:off x="1836" y="2784"/>
                  <a:ext cx="1320" cy="464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zh-CN" alt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num>
                          <m:den>
                            <m:sSup>
                              <m:sSup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p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zh-CN" alt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zh-CN" alt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oMath>
                    </m:oMathPara>
                  </a14:m>
                  <a:endParaRPr lang="zh-CN" altLang="en-US"/>
                </a:p>
              </p:txBody>
            </p:sp>
          </mc:Choice>
          <mc:Fallback xmlns="">
            <p:sp>
              <p:nvSpPr>
                <p:cNvPr id="17421" name="Object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836" y="2784"/>
                  <a:ext cx="1320" cy="4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  <a:effectLst/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22" name="Text Box 15"/>
            <p:cNvSpPr txBox="1">
              <a:spLocks noChangeArrowheads="1"/>
            </p:cNvSpPr>
            <p:nvPr/>
          </p:nvSpPr>
          <p:spPr bwMode="auto">
            <a:xfrm>
              <a:off x="4080" y="2832"/>
              <a:ext cx="3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500" b="1">
                  <a:solidFill>
                    <a:srgbClr val="FF0000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solidFill>
                    <a:schemeClr val="tx1"/>
                  </a:solidFill>
                  <a:latin typeface="Times New Roman" pitchFamily="18" charset="0"/>
                </a:rPr>
                <a:t>(*)</a:t>
              </a:r>
            </a:p>
          </p:txBody>
        </p:sp>
      </p:grpSp>
      <p:sp>
        <p:nvSpPr>
          <p:cNvPr id="17420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EBE066F8-E7C7-4498-A64F-0A947F880CD3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5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  <p:pic>
        <p:nvPicPr>
          <p:cNvPr id="17" name="Picture 3" descr="C:\Users\fifo\AppData\Local\Microsoft\Windows\Temporary Internet Files\Content.IE5\4AX9XYKO\MM900288869[1].gif"/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8925" y="5572125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6246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8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4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  <p:bldP spid="8195" grpId="0" autoUpdateAnimBg="0"/>
      <p:bldP spid="8199" grpId="0" autoUpdateAnimBg="0"/>
      <p:bldP spid="8200" grpId="0"/>
      <p:bldP spid="8201" grpId="0"/>
      <p:bldP spid="8202" grpId="0" autoUpdateAnimBg="0"/>
      <p:bldP spid="8203" grpId="0"/>
      <p:bldP spid="8204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7772400" cy="58737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牛顿法的几何意义</a:t>
            </a:r>
          </a:p>
        </p:txBody>
      </p:sp>
      <p:sp>
        <p:nvSpPr>
          <p:cNvPr id="92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4953000"/>
          </a:xfrm>
        </p:spPr>
        <p:txBody>
          <a:bodyPr/>
          <a:lstStyle/>
          <a:p>
            <a:pPr eaLnBrk="1" hangingPunct="1">
              <a:lnSpc>
                <a:spcPct val="150000"/>
              </a:lnSpc>
              <a:defRPr/>
            </a:pPr>
            <a:r>
              <a:rPr lang="zh-CN" altLang="en-US" sz="2800" dirty="0">
                <a:latin typeface="宋体" pitchFamily="2" charset="-122"/>
              </a:rPr>
              <a:t>由（*）式知    是点        处         的切线                         	            与</a:t>
            </a:r>
            <a:r>
              <a:rPr lang="en-US" altLang="zh-CN" sz="2800" i="1" dirty="0">
                <a:latin typeface="宋体" pitchFamily="2" charset="-122"/>
              </a:rPr>
              <a:t>x</a:t>
            </a:r>
            <a:r>
              <a:rPr lang="zh-CN" altLang="en-US" sz="2800" dirty="0">
                <a:latin typeface="宋体" pitchFamily="2" charset="-122"/>
              </a:rPr>
              <a:t>轴的交点的横坐标</a:t>
            </a:r>
            <a:r>
              <a:rPr lang="en-US" altLang="zh-CN" sz="2800" dirty="0">
                <a:latin typeface="宋体" pitchFamily="2" charset="-122"/>
              </a:rPr>
              <a:t>(</a:t>
            </a:r>
            <a:r>
              <a:rPr lang="zh-CN" altLang="en-US" sz="2800" dirty="0">
                <a:latin typeface="宋体" pitchFamily="2" charset="-122"/>
                <a:hlinkClick r:id="rId3" action="ppaction://hlinksldjump"/>
              </a:rPr>
              <a:t>如上图</a:t>
            </a:r>
            <a:r>
              <a:rPr lang="en-US" altLang="zh-CN" sz="2800" dirty="0">
                <a:latin typeface="宋体" pitchFamily="2" charset="-122"/>
              </a:rPr>
              <a:t>)</a:t>
            </a:r>
            <a:r>
              <a:rPr lang="zh-CN" altLang="en-US" sz="2800" dirty="0">
                <a:latin typeface="宋体" pitchFamily="2" charset="-122"/>
              </a:rPr>
              <a:t>。也就是说，新的近似值    是用代替曲线</a:t>
            </a:r>
            <a:r>
              <a:rPr lang="en-US" altLang="zh-CN" sz="2800" b="1" i="1" dirty="0">
                <a:latin typeface="Times New Roman" pitchFamily="18" charset="0"/>
              </a:rPr>
              <a:t>y=f(x)</a:t>
            </a:r>
            <a:r>
              <a:rPr lang="zh-CN" altLang="en-US" sz="2800" dirty="0">
                <a:latin typeface="宋体" pitchFamily="2" charset="-122"/>
              </a:rPr>
              <a:t>的切线与</a:t>
            </a:r>
            <a:r>
              <a:rPr lang="en-US" altLang="zh-CN" sz="2800" b="1" i="1" dirty="0">
                <a:latin typeface="Times New Roman" pitchFamily="18" charset="0"/>
              </a:rPr>
              <a:t>x</a:t>
            </a:r>
            <a:r>
              <a:rPr lang="en-US" altLang="zh-CN" sz="2800" dirty="0">
                <a:latin typeface="宋体" pitchFamily="2" charset="-122"/>
              </a:rPr>
              <a:t> </a:t>
            </a:r>
            <a:r>
              <a:rPr lang="zh-CN" altLang="en-US" sz="2800" dirty="0">
                <a:latin typeface="宋体" pitchFamily="2" charset="-122"/>
              </a:rPr>
              <a:t>轴相交得到的。继续取点          </a:t>
            </a:r>
            <a:r>
              <a:rPr lang="en-US" altLang="zh-CN" sz="2800" dirty="0">
                <a:latin typeface="宋体" pitchFamily="2" charset="-122"/>
              </a:rPr>
              <a:t>,</a:t>
            </a:r>
            <a:r>
              <a:rPr lang="zh-CN" altLang="en-US" sz="2800" dirty="0">
                <a:latin typeface="宋体" pitchFamily="2" charset="-122"/>
              </a:rPr>
              <a:t>再做切线与</a:t>
            </a:r>
            <a:r>
              <a:rPr lang="en-US" altLang="zh-CN" sz="2800" i="1" dirty="0">
                <a:latin typeface="宋体" pitchFamily="2" charset="-122"/>
              </a:rPr>
              <a:t>x</a:t>
            </a:r>
            <a:r>
              <a:rPr lang="zh-CN" altLang="en-US" sz="2800" dirty="0">
                <a:latin typeface="宋体" pitchFamily="2" charset="-122"/>
              </a:rPr>
              <a:t>轴相交，又可得       。由图可见，只要初值取的</a:t>
            </a:r>
            <a:r>
              <a:rPr lang="zh-CN" altLang="en-US" sz="2800" b="1" dirty="0">
                <a:solidFill>
                  <a:schemeClr val="accent5">
                    <a:lumMod val="50000"/>
                  </a:schemeClr>
                </a:solidFill>
                <a:latin typeface="宋体" pitchFamily="2" charset="-122"/>
              </a:rPr>
              <a:t>充分靠近</a:t>
            </a:r>
            <a:r>
              <a:rPr lang="en-US" altLang="zh-CN" sz="2800" b="1" i="1" dirty="0">
                <a:solidFill>
                  <a:schemeClr val="accent5">
                    <a:lumMod val="50000"/>
                  </a:schemeClr>
                </a:solidFill>
                <a:latin typeface="Times New Roman" pitchFamily="18" charset="0"/>
              </a:rPr>
              <a:t>x*</a:t>
            </a:r>
            <a:r>
              <a:rPr lang="en-US" altLang="zh-CN" sz="2800" b="1" i="1" dirty="0">
                <a:latin typeface="Times New Roman" pitchFamily="18" charset="0"/>
              </a:rPr>
              <a:t>,</a:t>
            </a:r>
            <a:r>
              <a:rPr lang="zh-CN" altLang="en-US" sz="2800" dirty="0">
                <a:latin typeface="宋体" pitchFamily="2" charset="-122"/>
              </a:rPr>
              <a:t>这个序列就会很快收敛于</a:t>
            </a:r>
            <a:r>
              <a:rPr lang="en-US" altLang="zh-CN" sz="2800" b="1" i="1" dirty="0">
                <a:latin typeface="Times New Roman" pitchFamily="18" charset="0"/>
              </a:rPr>
              <a:t>x*</a:t>
            </a:r>
            <a:r>
              <a:rPr lang="zh-CN" altLang="en-US" sz="2800" b="1" dirty="0">
                <a:latin typeface="宋体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zh-CN" sz="2800" b="1" dirty="0"/>
              <a:t>Newton</a:t>
            </a:r>
            <a:r>
              <a:rPr lang="zh-CN" altLang="en-US" sz="2800" b="1" dirty="0">
                <a:latin typeface="宋体" pitchFamily="2" charset="-122"/>
              </a:rPr>
              <a:t>迭代法又称</a:t>
            </a:r>
            <a:r>
              <a:rPr lang="zh-CN" altLang="en-US" sz="2800" b="1" dirty="0">
                <a:solidFill>
                  <a:srgbClr val="FF0000"/>
                </a:solidFill>
                <a:latin typeface="宋体" pitchFamily="2" charset="-122"/>
              </a:rPr>
              <a:t>切线法</a:t>
            </a:r>
            <a:r>
              <a:rPr lang="en-US" altLang="zh-CN" sz="2800" b="1" dirty="0">
                <a:latin typeface="宋体" pitchFamily="2" charset="-122"/>
              </a:rPr>
              <a:t>.</a:t>
            </a:r>
          </a:p>
        </p:txBody>
      </p:sp>
      <p:sp>
        <p:nvSpPr>
          <p:cNvPr id="18436" name="Object 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37" name="Object 5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38" name="Object 6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9" name="Object 7"/>
              <p:cNvSpPr txBox="1"/>
              <p:nvPr/>
            </p:nvSpPr>
            <p:spPr bwMode="auto">
              <a:xfrm>
                <a:off x="2438400" y="1708767"/>
                <a:ext cx="685800" cy="363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39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1708767"/>
                <a:ext cx="685800" cy="363538"/>
              </a:xfrm>
              <a:prstGeom prst="rect">
                <a:avLst/>
              </a:prstGeom>
              <a:blipFill>
                <a:blip r:embed="rId4"/>
                <a:stretch>
                  <a:fillRect b="-1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0" name="Object 8"/>
              <p:cNvSpPr txBox="1"/>
              <p:nvPr/>
            </p:nvSpPr>
            <p:spPr bwMode="auto">
              <a:xfrm>
                <a:off x="5829652" y="1734167"/>
                <a:ext cx="1447800" cy="373856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40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29652" y="1734167"/>
                <a:ext cx="1447800" cy="373856"/>
              </a:xfrm>
              <a:prstGeom prst="rect">
                <a:avLst/>
              </a:prstGeom>
              <a:blipFill>
                <a:blip r:embed="rId5"/>
                <a:stretch>
                  <a:fillRect b="-2580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441" name="Object 9"/>
              <p:cNvSpPr txBox="1"/>
              <p:nvPr/>
            </p:nvSpPr>
            <p:spPr bwMode="auto">
              <a:xfrm>
                <a:off x="635000" y="2154943"/>
                <a:ext cx="2590800" cy="7889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41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5000" y="2154943"/>
                <a:ext cx="2590800" cy="7889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2" name="Object 12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3" name="Object 13"/>
              <p:cNvSpPr txBox="1"/>
              <p:nvPr/>
            </p:nvSpPr>
            <p:spPr bwMode="auto">
              <a:xfrm>
                <a:off x="3867150" y="1734168"/>
                <a:ext cx="1295400" cy="464344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43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867150" y="1734168"/>
                <a:ext cx="1295400" cy="464344"/>
              </a:xfrm>
              <a:prstGeom prst="rect">
                <a:avLst/>
              </a:prstGeom>
              <a:blipFill>
                <a:blip r:embed="rId7"/>
                <a:stretch>
                  <a:fillRect l="-2347" r="-7981" b="-1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4" name="Object 1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5" name="Object 15"/>
              <p:cNvSpPr txBox="1"/>
              <p:nvPr/>
            </p:nvSpPr>
            <p:spPr bwMode="auto">
              <a:xfrm>
                <a:off x="3314700" y="2966244"/>
                <a:ext cx="685800" cy="46196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445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14700" y="2966244"/>
                <a:ext cx="685800" cy="461962"/>
              </a:xfrm>
              <a:prstGeom prst="rect">
                <a:avLst/>
              </a:prstGeom>
              <a:blipFill>
                <a:blip r:embed="rId8"/>
                <a:stretch>
                  <a:fillRect r="-10714" b="-5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6" name="Object 16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7" name="Object 17"/>
              <p:cNvSpPr txBox="1"/>
              <p:nvPr/>
            </p:nvSpPr>
            <p:spPr bwMode="auto">
              <a:xfrm>
                <a:off x="4292517" y="3635592"/>
                <a:ext cx="1676400" cy="46434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47" name="Object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2517" y="3635592"/>
                <a:ext cx="1676400" cy="464345"/>
              </a:xfrm>
              <a:prstGeom prst="rect">
                <a:avLst/>
              </a:prstGeom>
              <a:blipFill>
                <a:blip r:embed="rId9"/>
                <a:stretch>
                  <a:fillRect l="-1818" r="-12364" b="-1299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48" name="Object 18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49" name="Object 19"/>
              <p:cNvSpPr txBox="1"/>
              <p:nvPr/>
            </p:nvSpPr>
            <p:spPr bwMode="auto">
              <a:xfrm>
                <a:off x="2238172" y="4287131"/>
                <a:ext cx="1308100" cy="363538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,⋯⋯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8449" name="Object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238172" y="4287131"/>
                <a:ext cx="1308100" cy="363538"/>
              </a:xfrm>
              <a:prstGeom prst="rect">
                <a:avLst/>
              </a:prstGeom>
              <a:blipFill>
                <a:blip r:embed="rId10"/>
                <a:stretch>
                  <a:fillRect b="-15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450" name="Object 20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1" name="Object 21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2" name="Object 22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3" name="Object 23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4" name="Object 2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5" name="Object 25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6" name="Object 26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7" name="Object 27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8" name="Object 28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p:sp>
        <p:nvSpPr>
          <p:cNvPr id="1845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82E7678-B491-41F2-8BE9-6C26CF52E365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6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441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549275"/>
            <a:ext cx="7772400" cy="587375"/>
          </a:xfrm>
          <a:noFill/>
        </p:spPr>
        <p:txBody>
          <a:bodyPr/>
          <a:lstStyle/>
          <a:p>
            <a:pPr eaLnBrk="1" hangingPunct="1"/>
            <a:r>
              <a:rPr lang="zh-CN" altLang="en-US"/>
              <a:t>牛顿迭代法的步骤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0"/>
            <a:ext cx="9144000" cy="5334000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步一、</a:t>
            </a:r>
            <a:r>
              <a:rPr lang="zh-CN" altLang="en-US" sz="2800" b="1" dirty="0">
                <a:solidFill>
                  <a:schemeClr val="folHlink"/>
                </a:solidFill>
              </a:rPr>
              <a:t>准备</a:t>
            </a:r>
            <a:r>
              <a:rPr lang="zh-CN" altLang="en-US" sz="2800" dirty="0"/>
              <a:t>。选定初始近似值   ，计算</a:t>
            </a:r>
          </a:p>
          <a:p>
            <a:pPr eaLnBrk="1" hangingPunct="1">
              <a:lnSpc>
                <a:spcPct val="150000"/>
              </a:lnSpc>
            </a:pPr>
            <a:endParaRPr lang="zh-CN" altLang="en-US" sz="2800" dirty="0"/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步二、</a:t>
            </a:r>
            <a:r>
              <a:rPr lang="zh-CN" altLang="en-US" sz="2800" b="1" dirty="0">
                <a:solidFill>
                  <a:schemeClr val="folHlink"/>
                </a:solidFill>
              </a:rPr>
              <a:t>迭代</a:t>
            </a:r>
            <a:r>
              <a:rPr lang="zh-CN" altLang="en-US" sz="2800" dirty="0"/>
              <a:t>。按公式                   迭代一次，得到新的近似值   ，计算</a:t>
            </a:r>
          </a:p>
          <a:p>
            <a:pPr eaLnBrk="1" hangingPunct="1">
              <a:lnSpc>
                <a:spcPct val="150000"/>
              </a:lnSpc>
            </a:pPr>
            <a:r>
              <a:rPr lang="zh-CN" altLang="en-US" sz="2800" dirty="0"/>
              <a:t>步三、</a:t>
            </a:r>
            <a:r>
              <a:rPr lang="zh-CN" altLang="en-US" sz="2800" b="1" dirty="0">
                <a:solidFill>
                  <a:schemeClr val="folHlink"/>
                </a:solidFill>
              </a:rPr>
              <a:t>控制</a:t>
            </a:r>
            <a:r>
              <a:rPr lang="zh-CN" altLang="en-US" sz="2800" dirty="0"/>
              <a:t>。如果   满足              或              </a:t>
            </a:r>
            <a:r>
              <a:rPr lang="en-US" altLang="zh-CN" sz="2800" dirty="0"/>
              <a:t>.</a:t>
            </a:r>
            <a:r>
              <a:rPr lang="zh-CN" altLang="en-US" sz="2800" dirty="0"/>
              <a:t>则终止迭代，以   作为所求的根；否则转步四。此处         是允许误差</a:t>
            </a:r>
            <a:r>
              <a:rPr lang="en-US" altLang="zh-CN" sz="2800" dirty="0"/>
              <a:t>,          </a:t>
            </a:r>
          </a:p>
        </p:txBody>
      </p:sp>
      <p:sp>
        <p:nvSpPr>
          <p:cNvPr id="19460" name="Object 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1" name="Object 5"/>
              <p:cNvSpPr txBox="1"/>
              <p:nvPr/>
            </p:nvSpPr>
            <p:spPr bwMode="auto">
              <a:xfrm>
                <a:off x="5029200" y="1676400"/>
                <a:ext cx="411163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61" name="Object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9200" y="1676400"/>
                <a:ext cx="411163" cy="53340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2" name="Object 6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3" name="Object 7"/>
              <p:cNvSpPr txBox="1"/>
              <p:nvPr/>
            </p:nvSpPr>
            <p:spPr bwMode="auto">
              <a:xfrm>
                <a:off x="6380163" y="1728788"/>
                <a:ext cx="1504950" cy="47625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63" name="Object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0163" y="1728788"/>
                <a:ext cx="1504950" cy="476250"/>
              </a:xfrm>
              <a:prstGeom prst="rect">
                <a:avLst/>
              </a:prstGeom>
              <a:blipFill>
                <a:blip r:embed="rId3"/>
                <a:stretch>
                  <a:fillRect l="-122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4" name="Object 8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5" name="Object 9"/>
              <p:cNvSpPr txBox="1"/>
              <p:nvPr/>
            </p:nvSpPr>
            <p:spPr bwMode="auto">
              <a:xfrm>
                <a:off x="2590799" y="2438400"/>
                <a:ext cx="2036763" cy="47942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9465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90799" y="2438400"/>
                <a:ext cx="2036763" cy="479425"/>
              </a:xfrm>
              <a:prstGeom prst="rect">
                <a:avLst/>
              </a:prstGeom>
              <a:blipFill>
                <a:blip r:embed="rId4"/>
                <a:stretch>
                  <a:fillRect l="-2395" b="-1519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6" name="Object 10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7" name="Object 11"/>
              <p:cNvSpPr txBox="1"/>
              <p:nvPr/>
            </p:nvSpPr>
            <p:spPr bwMode="auto">
              <a:xfrm>
                <a:off x="3714044" y="3005667"/>
                <a:ext cx="1782763" cy="8540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bSup>
                            <m:sSubSup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467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14044" y="3005667"/>
                <a:ext cx="1782763" cy="8540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68" name="Object 12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69" name="Object 13"/>
              <p:cNvSpPr txBox="1"/>
              <p:nvPr/>
            </p:nvSpPr>
            <p:spPr bwMode="auto">
              <a:xfrm>
                <a:off x="1476375" y="3789363"/>
                <a:ext cx="37465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/>
              </a:p>
            </p:txBody>
          </p:sp>
        </mc:Choice>
        <mc:Fallback xmlns="">
          <p:sp>
            <p:nvSpPr>
              <p:cNvPr id="19469" name="Object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3789363"/>
                <a:ext cx="374650" cy="5334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0" name="Object 14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71" name="Object 15"/>
              <p:cNvSpPr txBox="1"/>
              <p:nvPr/>
            </p:nvSpPr>
            <p:spPr bwMode="auto">
              <a:xfrm>
                <a:off x="2963863" y="3833813"/>
                <a:ext cx="3048000" cy="458787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),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471" name="Object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963863" y="3833813"/>
                <a:ext cx="3048000" cy="458787"/>
              </a:xfrm>
              <a:prstGeom prst="rect">
                <a:avLst/>
              </a:prstGeom>
              <a:blipFill>
                <a:blip r:embed="rId7"/>
                <a:stretch>
                  <a:fillRect l="-800" b="-2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472" name="Object 16"/>
              <p:cNvSpPr txBox="1"/>
              <p:nvPr/>
            </p:nvSpPr>
            <p:spPr bwMode="auto">
              <a:xfrm>
                <a:off x="3200400" y="4495800"/>
                <a:ext cx="37465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472" name="Object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00400" y="4495800"/>
                <a:ext cx="374650" cy="533400"/>
              </a:xfrm>
              <a:prstGeom prst="rect">
                <a:avLst/>
              </a:prstGeom>
              <a:blipFill>
                <a:blip r:embed="rId8"/>
                <a:stretch>
                  <a:fillRect r="-4918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3" name="Object 17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74" name="Object 18"/>
              <p:cNvSpPr txBox="1"/>
              <p:nvPr/>
            </p:nvSpPr>
            <p:spPr bwMode="auto">
              <a:xfrm>
                <a:off x="4284663" y="4572000"/>
                <a:ext cx="147955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474" name="Object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84663" y="4572000"/>
                <a:ext cx="1479550" cy="4572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5" name="Object 19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76" name="Object 20"/>
              <p:cNvSpPr txBox="1"/>
              <p:nvPr/>
            </p:nvSpPr>
            <p:spPr bwMode="auto">
              <a:xfrm>
                <a:off x="6097588" y="4572000"/>
                <a:ext cx="1210716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&lt;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476" name="Object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7588" y="4572000"/>
                <a:ext cx="1210716" cy="457200"/>
              </a:xfrm>
              <a:prstGeom prst="rect">
                <a:avLst/>
              </a:prstGeom>
              <a:blipFill>
                <a:blip r:embed="rId10"/>
                <a:stretch>
                  <a:fillRect b="-266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7" name="Object 21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78" name="Object 22"/>
              <p:cNvSpPr txBox="1"/>
              <p:nvPr/>
            </p:nvSpPr>
            <p:spPr bwMode="auto">
              <a:xfrm>
                <a:off x="1476375" y="5127625"/>
                <a:ext cx="376238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478" name="Object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76375" y="5127625"/>
                <a:ext cx="376238" cy="533400"/>
              </a:xfrm>
              <a:prstGeom prst="rect">
                <a:avLst/>
              </a:prstGeom>
              <a:blipFill>
                <a:blip r:embed="rId11"/>
                <a:stretch>
                  <a:fillRect r="-3226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79" name="Object 23"/>
          <p:cNvSpPr txBox="1"/>
          <p:nvPr/>
        </p:nvSpPr>
        <p:spPr bwMode="auto">
          <a:xfrm>
            <a:off x="4379383" y="3332339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80" name="Object 24"/>
              <p:cNvSpPr txBox="1"/>
              <p:nvPr/>
            </p:nvSpPr>
            <p:spPr bwMode="auto">
              <a:xfrm>
                <a:off x="7200900" y="5144912"/>
                <a:ext cx="838200" cy="506412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19480" name="Object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200900" y="5144912"/>
                <a:ext cx="838200" cy="50641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48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774283C9-C1F9-4573-9DCC-C64083E97D02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7</a:t>
            </a:fld>
            <a:endParaRPr lang="en-US" altLang="zh-CN" sz="10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62426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 Box 2"/>
          <p:cNvSpPr txBox="1">
            <a:spLocks noChangeArrowheads="1"/>
          </p:cNvSpPr>
          <p:nvPr/>
        </p:nvSpPr>
        <p:spPr bwMode="auto">
          <a:xfrm>
            <a:off x="0" y="1600200"/>
            <a:ext cx="9144000" cy="45329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800" b="0" dirty="0">
                <a:solidFill>
                  <a:schemeClr val="tx1"/>
                </a:solidFill>
                <a:latin typeface="宋体" pitchFamily="2" charset="-122"/>
              </a:rPr>
              <a:t>而			         。其中</a:t>
            </a:r>
            <a:r>
              <a:rPr kumimoji="1" lang="en-US" altLang="zh-CN" sz="2800" b="0" i="1" dirty="0">
                <a:solidFill>
                  <a:schemeClr val="tx1"/>
                </a:solidFill>
                <a:latin typeface="宋体" pitchFamily="2" charset="-122"/>
              </a:rPr>
              <a:t>c</a:t>
            </a:r>
            <a:r>
              <a:rPr kumimoji="1" lang="zh-CN" altLang="en-US" sz="2800" b="0" dirty="0">
                <a:solidFill>
                  <a:schemeClr val="tx1"/>
                </a:solidFill>
                <a:latin typeface="宋体" pitchFamily="2" charset="-122"/>
              </a:rPr>
              <a:t>是取绝对值或相对误</a:t>
            </a:r>
          </a:p>
          <a:p>
            <a:pPr eaLnBrk="1" hangingPunct="1">
              <a:lnSpc>
                <a:spcPct val="150000"/>
              </a:lnSpc>
            </a:pPr>
            <a:endParaRPr kumimoji="1" lang="zh-CN" altLang="en-US" sz="2800" b="0" dirty="0">
              <a:solidFill>
                <a:schemeClr val="tx1"/>
              </a:solidFill>
              <a:latin typeface="宋体" pitchFamily="2" charset="-122"/>
            </a:endParaRPr>
          </a:p>
          <a:p>
            <a:pPr eaLnBrk="1" hangingPunct="1">
              <a:lnSpc>
                <a:spcPct val="150000"/>
              </a:lnSpc>
            </a:pPr>
            <a:r>
              <a:rPr kumimoji="1" lang="zh-CN" altLang="en-US" sz="2800" b="0" dirty="0">
                <a:solidFill>
                  <a:schemeClr val="tx1"/>
                </a:solidFill>
                <a:latin typeface="宋体" pitchFamily="2" charset="-122"/>
              </a:rPr>
              <a:t>差的控制常数，一般可取</a:t>
            </a:r>
            <a:r>
              <a:rPr kumimoji="1" lang="en-US" altLang="zh-CN" sz="2800" b="0" i="1" dirty="0">
                <a:solidFill>
                  <a:schemeClr val="tx1"/>
                </a:solidFill>
                <a:latin typeface="宋体" pitchFamily="2" charset="-122"/>
              </a:rPr>
              <a:t>c </a:t>
            </a:r>
            <a:r>
              <a:rPr kumimoji="1" lang="en-US" altLang="zh-CN" sz="2800" b="0" dirty="0">
                <a:solidFill>
                  <a:schemeClr val="tx1"/>
                </a:solidFill>
                <a:latin typeface="宋体" pitchFamily="2" charset="-122"/>
              </a:rPr>
              <a:t>=1</a:t>
            </a:r>
            <a:r>
              <a:rPr kumimoji="1" lang="zh-CN" altLang="en-US" sz="2800" b="0" dirty="0">
                <a:solidFill>
                  <a:schemeClr val="tx1"/>
                </a:solidFill>
                <a:latin typeface="宋体" pitchFamily="2" charset="-122"/>
              </a:rPr>
              <a:t>。</a:t>
            </a: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l"/>
            </a:pPr>
            <a:endParaRPr lang="en-US" altLang="zh-CN" sz="2800" b="0" dirty="0">
              <a:solidFill>
                <a:schemeClr val="tx1"/>
              </a:solidFill>
            </a:endParaRPr>
          </a:p>
          <a:p>
            <a:pPr eaLnBrk="1" hangingPunct="1">
              <a:lnSpc>
                <a:spcPct val="150000"/>
              </a:lnSpc>
              <a:buClr>
                <a:schemeClr val="accent2"/>
              </a:buClr>
              <a:buFont typeface="Wingdings" pitchFamily="2" charset="2"/>
              <a:buChar char="l"/>
            </a:pPr>
            <a:r>
              <a:rPr lang="zh-CN" altLang="en-US" sz="2800" b="0" dirty="0">
                <a:solidFill>
                  <a:schemeClr val="tx1"/>
                </a:solidFill>
              </a:rPr>
              <a:t>步四、</a:t>
            </a:r>
            <a:r>
              <a:rPr lang="zh-CN" altLang="en-US" sz="2800" dirty="0">
                <a:solidFill>
                  <a:schemeClr val="folHlink"/>
                </a:solidFill>
              </a:rPr>
              <a:t>修改</a:t>
            </a:r>
            <a:r>
              <a:rPr lang="zh-CN" altLang="en-US" sz="2800" b="0" dirty="0">
                <a:solidFill>
                  <a:schemeClr val="tx1"/>
                </a:solidFill>
              </a:rPr>
              <a:t>。如果迭代次数达到预定指定的次数</a:t>
            </a:r>
            <a:r>
              <a:rPr lang="en-US" altLang="zh-CN" sz="2800" i="1" dirty="0">
                <a:solidFill>
                  <a:schemeClr val="tx1"/>
                </a:solidFill>
                <a:latin typeface="Times New Roman" pitchFamily="18" charset="0"/>
              </a:rPr>
              <a:t>N</a:t>
            </a:r>
            <a:r>
              <a:rPr lang="zh-CN" altLang="en-US" sz="2800" b="0" dirty="0">
                <a:solidFill>
                  <a:schemeClr val="tx1"/>
                </a:solidFill>
              </a:rPr>
              <a:t>，或者        则方法失败；否则以                   代替                    转步二继续迭代。</a:t>
            </a:r>
          </a:p>
        </p:txBody>
      </p:sp>
      <p:sp>
        <p:nvSpPr>
          <p:cNvPr id="20483" name="Object 3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4" name="Object 4"/>
              <p:cNvSpPr txBox="1"/>
              <p:nvPr/>
            </p:nvSpPr>
            <p:spPr bwMode="auto">
              <a:xfrm>
                <a:off x="502179" y="1366308"/>
                <a:ext cx="4247703" cy="1793875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zh-CN" altLang="en-US" sz="20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当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时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num>
                                  <m:den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zh-CN" altLang="en-US" sz="2000" i="1">
                                                <a:solidFill>
                                                  <a:srgbClr val="0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den>
                                </m:f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，当</m:t>
                                </m:r>
                                <m:r>
                                  <m:rPr>
                                    <m:nor/>
                                  </m:rP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  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zh-CN" altLang="en-US" sz="20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zh-CN" altLang="en-US" sz="20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≥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r>
                                  <a:rPr lang="zh-CN" altLang="en-US" sz="2000" i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zh-CN" altLang="en-US" sz="20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时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48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2179" y="1366308"/>
                <a:ext cx="4247703" cy="17938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5" name="Object 5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6" name="Object 6"/>
              <p:cNvSpPr txBox="1"/>
              <p:nvPr/>
            </p:nvSpPr>
            <p:spPr bwMode="auto">
              <a:xfrm>
                <a:off x="395288" y="5013325"/>
                <a:ext cx="914400" cy="468313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48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5288" y="5013325"/>
                <a:ext cx="914400" cy="468313"/>
              </a:xfrm>
              <a:prstGeom prst="rect">
                <a:avLst/>
              </a:prstGeom>
              <a:blipFill>
                <a:blip r:embed="rId3"/>
                <a:stretch>
                  <a:fillRect l="-3333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7" name="Object 7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88" name="Object 8"/>
              <p:cNvSpPr txBox="1"/>
              <p:nvPr/>
            </p:nvSpPr>
            <p:spPr bwMode="auto">
              <a:xfrm>
                <a:off x="4514850" y="4983163"/>
                <a:ext cx="1905000" cy="4572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48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14850" y="4983163"/>
                <a:ext cx="1905000" cy="457200"/>
              </a:xfrm>
              <a:prstGeom prst="rect">
                <a:avLst/>
              </a:prstGeom>
              <a:blipFill>
                <a:blip r:embed="rId4"/>
                <a:stretch>
                  <a:fillRect l="-1603" b="-4000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489" name="Object 9"/>
          <p:cNvSpPr txBox="1"/>
          <p:nvPr/>
        </p:nvSpPr>
        <p:spPr bwMode="auto">
          <a:xfrm>
            <a:off x="4514850" y="3321050"/>
            <a:ext cx="112713" cy="2143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 fontScale="55000" lnSpcReduction="20000"/>
          </a:bodyPr>
          <a:lstStyle/>
          <a:p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490" name="Object 10"/>
              <p:cNvSpPr txBox="1"/>
              <p:nvPr/>
            </p:nvSpPr>
            <p:spPr bwMode="auto">
              <a:xfrm>
                <a:off x="7092280" y="4983163"/>
                <a:ext cx="1905000" cy="533400"/>
              </a:xfrm>
              <a:prstGeom prst="rect">
                <a:avLst/>
              </a:prstGeom>
              <a:noFill/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Sup>
                        <m:sSubSupPr>
                          <m:ctrlP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en-US" sz="20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zh-CN" altLang="en-US" sz="20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20490" name="Object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92280" y="4983163"/>
                <a:ext cx="1905000" cy="533400"/>
              </a:xfrm>
              <a:prstGeom prst="rect">
                <a:avLst/>
              </a:prstGeom>
              <a:blipFill>
                <a:blip r:embed="rId5"/>
                <a:stretch>
                  <a:fillRect l="-1597"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0491" name="Object 13"/>
          <p:cNvGraphicFramePr>
            <a:graphicFrameLocks noChangeAspect="1"/>
          </p:cNvGraphicFramePr>
          <p:nvPr/>
        </p:nvGraphicFramePr>
        <p:xfrm>
          <a:off x="5638800" y="2497138"/>
          <a:ext cx="2667000" cy="184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6" imgW="3763963" imgH="3535363" progId="MS_ClipArt_Gallery.2">
                  <p:embed/>
                </p:oleObj>
              </mc:Choice>
              <mc:Fallback>
                <p:oleObj name="剪辑" r:id="rId6" imgW="3763963" imgH="3535363" progId="MS_ClipArt_Gallery.2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2497138"/>
                        <a:ext cx="2667000" cy="1846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D9B833A4-5A87-419D-954E-4D0EC44AC74C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8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1838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 Box 3"/>
          <p:cNvSpPr txBox="1">
            <a:spLocks noChangeArrowheads="1"/>
          </p:cNvSpPr>
          <p:nvPr/>
        </p:nvSpPr>
        <p:spPr bwMode="auto">
          <a:xfrm>
            <a:off x="1127125" y="1465263"/>
            <a:ext cx="6242050" cy="4181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folHlink"/>
                </a:solidFill>
                <a:latin typeface="Times New Roman" pitchFamily="18" charset="0"/>
                <a:ea typeface="楷体_GB2312" pitchFamily="49" charset="-122"/>
              </a:rPr>
              <a:t>定理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： 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设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a, b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]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上满足下列条件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：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	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(a)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(b) &lt; 0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	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2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 b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kumimoji="1" lang="en-US" altLang="zh-CN" sz="2400" i="1">
                <a:solidFill>
                  <a:schemeClr val="tx1"/>
                </a:solidFill>
                <a:cs typeface="Arial" charset="0"/>
                <a:sym typeface="Symbol" pitchFamily="18" charset="2"/>
              </a:rPr>
              <a:t>'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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0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	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3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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 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存在且不变号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；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	（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4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）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取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aseline="-30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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[a, b]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使得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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  <a:sym typeface="Symbol" pitchFamily="18" charset="2"/>
              </a:rPr>
              <a:t>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aseline="-3000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 &gt;0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则由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（*）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确定的牛顿迭代序列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{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i="1" baseline="-3000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}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收敛于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f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 (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)</a:t>
            </a:r>
          </a:p>
          <a:p>
            <a:pPr eaLnBrk="1" hangingPunct="1">
              <a:lnSpc>
                <a:spcPct val="160000"/>
              </a:lnSpc>
            </a:pP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在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[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a, b</a:t>
            </a:r>
            <a:r>
              <a:rPr kumimoji="1" lang="en-US" altLang="zh-CN" sz="2400">
                <a:solidFill>
                  <a:schemeClr val="tx1"/>
                </a:solidFill>
                <a:latin typeface="Times New Roman" pitchFamily="18" charset="0"/>
              </a:rPr>
              <a:t>]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  <a:ea typeface="楷体_GB2312" pitchFamily="49" charset="-122"/>
              </a:rPr>
              <a:t>上的唯一根</a:t>
            </a:r>
            <a:r>
              <a:rPr kumimoji="1" lang="en-US" altLang="zh-CN" sz="2400" i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kumimoji="1" lang="en-US" altLang="zh-CN" sz="2400" baseline="30000">
                <a:solidFill>
                  <a:schemeClr val="tx1"/>
                </a:solidFill>
                <a:latin typeface="Times New Roman" pitchFamily="18" charset="0"/>
              </a:rPr>
              <a:t>*</a:t>
            </a:r>
            <a:r>
              <a:rPr kumimoji="1" lang="zh-CN" altLang="en-US" sz="2400">
                <a:solidFill>
                  <a:schemeClr val="tx1"/>
                </a:solidFill>
                <a:latin typeface="Times New Roman" pitchFamily="18" charset="0"/>
              </a:rPr>
              <a:t>。</a:t>
            </a:r>
          </a:p>
        </p:txBody>
      </p:sp>
      <p:sp>
        <p:nvSpPr>
          <p:cNvPr id="21507" name="Rectangle 4"/>
          <p:cNvSpPr>
            <a:spLocks noChangeArrowheads="1"/>
          </p:cNvSpPr>
          <p:nvPr/>
        </p:nvSpPr>
        <p:spPr bwMode="auto">
          <a:xfrm>
            <a:off x="323850" y="765175"/>
            <a:ext cx="7772400" cy="58737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r>
              <a:rPr lang="zh-CN" altLang="en-US"/>
              <a:t>牛顿迭代法的</a:t>
            </a:r>
            <a:r>
              <a:rPr kumimoji="1" lang="zh-CN" altLang="en-US"/>
              <a:t>收敛性</a:t>
            </a:r>
          </a:p>
        </p:txBody>
      </p:sp>
      <p:sp>
        <p:nvSpPr>
          <p:cNvPr id="2150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500" b="1">
                <a:solidFill>
                  <a:srgbClr val="FF0000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A14A64D-5E67-4DC2-8797-25A076BCD3C3}" type="slidenum">
              <a:rPr lang="zh-CN" altLang="en-US" sz="1000" b="0" smtClean="0">
                <a:solidFill>
                  <a:schemeClr val="tx1"/>
                </a:solidFill>
              </a:rPr>
              <a:pPr eaLnBrk="1" hangingPunct="1"/>
              <a:t>9</a:t>
            </a:fld>
            <a:endParaRPr lang="en-US" altLang="zh-CN" sz="1000" b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1739321"/>
      </p:ext>
    </p:extLst>
  </p:cSld>
  <p:clrMapOvr>
    <a:masterClrMapping/>
  </p:clrMapOvr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2925</TotalTime>
  <Words>2921</Words>
  <Application>Microsoft Office PowerPoint</Application>
  <PresentationFormat>全屏显示(4:3)</PresentationFormat>
  <Paragraphs>345</Paragraphs>
  <Slides>43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43</vt:i4>
      </vt:variant>
    </vt:vector>
  </HeadingPairs>
  <TitlesOfParts>
    <vt:vector size="52" baseType="lpstr">
      <vt:lpstr>楷体_GB2312</vt:lpstr>
      <vt:lpstr>宋体</vt:lpstr>
      <vt:lpstr>Arial</vt:lpstr>
      <vt:lpstr>Cambria Math</vt:lpstr>
      <vt:lpstr>Times New Roman</vt:lpstr>
      <vt:lpstr>Wingdings</vt:lpstr>
      <vt:lpstr>Watermark</vt:lpstr>
      <vt:lpstr>剪辑</vt:lpstr>
      <vt:lpstr>Equation</vt:lpstr>
      <vt:lpstr>计算方法</vt:lpstr>
      <vt:lpstr>第7章 非线性方程求根</vt:lpstr>
      <vt:lpstr>回顾： 求解的几何意义：求曲线跟x轴的交点</vt:lpstr>
      <vt:lpstr>线性化设想</vt:lpstr>
      <vt:lpstr>PowerPoint 演示文稿</vt:lpstr>
      <vt:lpstr>牛顿法的几何意义</vt:lpstr>
      <vt:lpstr>牛顿迭代法的步骤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牛顿法的特点</vt:lpstr>
      <vt:lpstr>简化牛顿法（平行弦法）</vt:lpstr>
      <vt:lpstr>PowerPoint 演示文稿</vt:lpstr>
      <vt:lpstr>PowerPoint 演示文稿</vt:lpstr>
      <vt:lpstr>PowerPoint 演示文稿</vt:lpstr>
      <vt:lpstr>牛顿迭代法的收敛速度</vt:lpstr>
      <vt:lpstr>x*是f(x)的m重根的情况下：</vt:lpstr>
      <vt:lpstr>前式推导过程</vt:lpstr>
      <vt:lpstr>例：利用Newton迭代法计算x2-7=0的正根，若xk是   的具有n位有效数字的近似值， 求证xk+1是   的具有2n位有效数字的近似值。 </vt:lpstr>
      <vt:lpstr>回顾：牛顿法的缺点</vt:lpstr>
      <vt:lpstr>另外一种线性化方法</vt:lpstr>
      <vt:lpstr>弦截法</vt:lpstr>
      <vt:lpstr>弦截法与牛顿法的关系</vt:lpstr>
      <vt:lpstr>PowerPoint 演示文稿</vt:lpstr>
      <vt:lpstr>进一步扩展</vt:lpstr>
      <vt:lpstr>二次曲线——抛物线</vt:lpstr>
      <vt:lpstr>抛物线法</vt:lpstr>
      <vt:lpstr>抛物线法的零点选取问题</vt:lpstr>
      <vt:lpstr>求根问题的敏感性</vt:lpstr>
      <vt:lpstr>病态代数方程</vt:lpstr>
      <vt:lpstr>病态方程示例</vt:lpstr>
      <vt:lpstr>多项式的零点</vt:lpstr>
      <vt:lpstr>非线性方程组</vt:lpstr>
      <vt:lpstr>类似</vt:lpstr>
      <vt:lpstr>区别仅在于导数</vt:lpstr>
      <vt:lpstr>二元牛顿迭代法</vt:lpstr>
      <vt:lpstr>约定</vt:lpstr>
      <vt:lpstr>PowerPoint 演示文稿</vt:lpstr>
      <vt:lpstr>PowerPoint 演示文稿</vt:lpstr>
      <vt:lpstr>复习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372</cp:revision>
  <dcterms:created xsi:type="dcterms:W3CDTF">1601-01-01T00:00:00Z</dcterms:created>
  <dcterms:modified xsi:type="dcterms:W3CDTF">2025-05-20T14:53:02Z</dcterms:modified>
</cp:coreProperties>
</file>