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80" r:id="rId9"/>
    <p:sldId id="263" r:id="rId10"/>
    <p:sldId id="264" r:id="rId11"/>
    <p:sldId id="269" r:id="rId12"/>
    <p:sldId id="279" r:id="rId13"/>
    <p:sldId id="265" r:id="rId14"/>
    <p:sldId id="266" r:id="rId15"/>
    <p:sldId id="270" r:id="rId16"/>
    <p:sldId id="268" r:id="rId17"/>
    <p:sldId id="267" r:id="rId18"/>
    <p:sldId id="271" r:id="rId19"/>
    <p:sldId id="273" r:id="rId20"/>
    <p:sldId id="274" r:id="rId21"/>
    <p:sldId id="275" r:id="rId22"/>
    <p:sldId id="276" r:id="rId23"/>
    <p:sldId id="272" r:id="rId24"/>
    <p:sldId id="277" r:id="rId25"/>
    <p:sldId id="278" r:id="rId2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8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42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0A9A4B57-C94D-4B45-8ECA-5CC1F6E6E057}" type="datetimeFigureOut">
              <a:rPr lang="zh-CN" altLang="en-US"/>
              <a:pPr>
                <a:defRPr/>
              </a:pPr>
              <a:t>2025/3/9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B667F447-CBB3-42AD-B5B3-1EE885B3D6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28247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667F447-CBB3-42AD-B5B3-1EE885B3D652}" type="slidenum">
              <a:rPr lang="zh-CN" altLang="en-US" smtClean="0"/>
              <a:pPr>
                <a:defRPr/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285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8763000" cy="5943600"/>
            <a:chOff x="0" y="0"/>
            <a:chExt cx="5520" cy="374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110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6" name="Group 4"/>
            <p:cNvGrpSpPr>
              <a:grpSpLocks/>
            </p:cNvGrpSpPr>
            <p:nvPr userDrawn="1"/>
          </p:nvGrpSpPr>
          <p:grpSpPr bwMode="auto">
            <a:xfrm>
              <a:off x="0" y="2208"/>
              <a:ext cx="5520" cy="1536"/>
              <a:chOff x="0" y="2208"/>
              <a:chExt cx="5520" cy="1536"/>
            </a:xfrm>
          </p:grpSpPr>
          <p:sp>
            <p:nvSpPr>
              <p:cNvPr id="10" name="Rectangle 5"/>
              <p:cNvSpPr>
                <a:spLocks noChangeArrowheads="1"/>
              </p:cNvSpPr>
              <p:nvPr/>
            </p:nvSpPr>
            <p:spPr bwMode="ltGray">
              <a:xfrm>
                <a:off x="624" y="2208"/>
                <a:ext cx="4896" cy="1536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6"/>
              <p:cNvSpPr>
                <a:spLocks noChangeArrowheads="1"/>
              </p:cNvSpPr>
              <p:nvPr/>
            </p:nvSpPr>
            <p:spPr bwMode="white">
              <a:xfrm>
                <a:off x="654" y="2352"/>
                <a:ext cx="4818" cy="134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2" name="Line 7"/>
              <p:cNvSpPr>
                <a:spLocks noChangeShapeType="1"/>
              </p:cNvSpPr>
              <p:nvPr/>
            </p:nvSpPr>
            <p:spPr bwMode="auto">
              <a:xfrm>
                <a:off x="0" y="3072"/>
                <a:ext cx="624" cy="0"/>
              </a:xfrm>
              <a:prstGeom prst="line">
                <a:avLst/>
              </a:prstGeom>
              <a:noFill/>
              <a:ln w="5080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7" name="Group 8"/>
            <p:cNvGrpSpPr>
              <a:grpSpLocks/>
            </p:cNvGrpSpPr>
            <p:nvPr userDrawn="1"/>
          </p:nvGrpSpPr>
          <p:grpSpPr bwMode="auto">
            <a:xfrm>
              <a:off x="400" y="336"/>
              <a:ext cx="5088" cy="192"/>
              <a:chOff x="400" y="336"/>
              <a:chExt cx="5088" cy="192"/>
            </a:xfrm>
          </p:grpSpPr>
          <p:sp>
            <p:nvSpPr>
              <p:cNvPr id="8" name="Rectangle 9"/>
              <p:cNvSpPr>
                <a:spLocks noChangeArrowheads="1"/>
              </p:cNvSpPr>
              <p:nvPr/>
            </p:nvSpPr>
            <p:spPr bwMode="auto">
              <a:xfrm>
                <a:off x="3952" y="336"/>
                <a:ext cx="1536" cy="19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9" name="Line 10"/>
              <p:cNvSpPr>
                <a:spLocks noChangeShapeType="1"/>
              </p:cNvSpPr>
              <p:nvPr/>
            </p:nvSpPr>
            <p:spPr bwMode="auto">
              <a:xfrm>
                <a:off x="400" y="432"/>
                <a:ext cx="5088" cy="0"/>
              </a:xfrm>
              <a:prstGeom prst="line">
                <a:avLst/>
              </a:prstGeom>
              <a:noFill/>
              <a:ln w="444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5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62FEAD-7D15-41A2-88A0-DCA370AB732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3328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A64B3-84C4-4351-9C29-71A51E38A05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0226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3F6748-3449-4BAD-9F93-1FEA6F5970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21690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86421-CB73-4890-AD25-EF1ED370D79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3747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23043-7EA4-48A8-BE34-AF22EFAA81C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207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9492DE-3BE3-4A49-A0E1-0756E1A33F8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04089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062EBA-30A8-4231-AB6F-74BDECCE860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8254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166BED-09C9-45C6-A03A-5D0B246FA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223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F1921-90DA-4CA4-9683-2C5AE89B54F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81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A18F4A-5A9D-4668-B78B-E7A086E560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811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2FB1DD-29C4-4CED-B89F-8387CB44E17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04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8331B6-503B-4F93-B158-5DCC2DC4F86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5015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306DC0-D550-4559-86F2-44DA54EDF8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4914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8686800" cy="4876800"/>
            <a:chOff x="0" y="0"/>
            <a:chExt cx="5472" cy="3072"/>
          </a:xfrm>
        </p:grpSpPr>
        <p:sp>
          <p:nvSpPr>
            <p:cNvPr id="1033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384" cy="307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>
                <a:latin typeface="Times New Roman" pitchFamily="18" charset="0"/>
              </a:endParaRPr>
            </a:p>
          </p:txBody>
        </p:sp>
        <p:grpSp>
          <p:nvGrpSpPr>
            <p:cNvPr id="1034" name="Group 4"/>
            <p:cNvGrpSpPr>
              <a:grpSpLocks/>
            </p:cNvGrpSpPr>
            <p:nvPr/>
          </p:nvGrpSpPr>
          <p:grpSpPr bwMode="auto">
            <a:xfrm>
              <a:off x="240" y="893"/>
              <a:ext cx="5232" cy="115"/>
              <a:chOff x="240" y="893"/>
              <a:chExt cx="5232" cy="115"/>
            </a:xfrm>
          </p:grpSpPr>
          <p:sp>
            <p:nvSpPr>
              <p:cNvPr id="1035" name="Rectangle 5"/>
              <p:cNvSpPr>
                <a:spLocks noChangeArrowheads="1"/>
              </p:cNvSpPr>
              <p:nvPr/>
            </p:nvSpPr>
            <p:spPr bwMode="auto">
              <a:xfrm>
                <a:off x="4320" y="893"/>
                <a:ext cx="1152" cy="11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zh-CN" altLang="zh-CN" sz="2400">
                  <a:latin typeface="Times New Roman" pitchFamily="18" charset="0"/>
                </a:endParaRPr>
              </a:p>
            </p:txBody>
          </p:sp>
          <p:sp>
            <p:nvSpPr>
              <p:cNvPr id="1036" name="Line 6"/>
              <p:cNvSpPr>
                <a:spLocks noChangeShapeType="1"/>
              </p:cNvSpPr>
              <p:nvPr/>
            </p:nvSpPr>
            <p:spPr bwMode="auto">
              <a:xfrm>
                <a:off x="240" y="941"/>
                <a:ext cx="5232" cy="0"/>
              </a:xfrm>
              <a:prstGeom prst="line">
                <a:avLst/>
              </a:prstGeom>
              <a:noFill/>
              <a:ln w="19050">
                <a:solidFill>
                  <a:schemeClr val="bg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1027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8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7075AB66-5686-4CAD-BF1C-6F468AE6AE2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计算方法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3</a:t>
            </a:r>
            <a:r>
              <a:rPr lang="zh-CN" altLang="en-US" dirty="0"/>
              <a:t>月</a:t>
            </a:r>
            <a:r>
              <a:rPr lang="en-US" altLang="zh-CN" dirty="0"/>
              <a:t>10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EEE22EC-652D-402D-9F8A-F8655A6D0890}" type="slidenum">
              <a:rPr lang="en-US" altLang="zh-CN" smtClean="0"/>
              <a:pPr eaLnBrk="1" hangingPunct="1"/>
              <a:t>1</a:t>
            </a:fld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基本概念一：基、空间、坐标</a:t>
            </a:r>
          </a:p>
        </p:txBody>
      </p:sp>
      <p:pic>
        <p:nvPicPr>
          <p:cNvPr id="12292" name="Picture 4" descr="基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17763"/>
            <a:ext cx="7772400" cy="2763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3" name="Line 5"/>
          <p:cNvSpPr>
            <a:spLocks noChangeShapeType="1"/>
          </p:cNvSpPr>
          <p:nvPr/>
        </p:nvSpPr>
        <p:spPr bwMode="auto">
          <a:xfrm>
            <a:off x="4724400" y="3962400"/>
            <a:ext cx="3048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6"/>
          <p:cNvSpPr>
            <a:spLocks noChangeShapeType="1"/>
          </p:cNvSpPr>
          <p:nvPr/>
        </p:nvSpPr>
        <p:spPr bwMode="auto">
          <a:xfrm>
            <a:off x="2895600" y="4343400"/>
            <a:ext cx="533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>
            <a:off x="990600" y="4724400"/>
            <a:ext cx="5334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6" name="Line 8"/>
          <p:cNvSpPr>
            <a:spLocks noChangeShapeType="1"/>
          </p:cNvSpPr>
          <p:nvPr/>
        </p:nvSpPr>
        <p:spPr bwMode="auto">
          <a:xfrm>
            <a:off x="2895600" y="5105400"/>
            <a:ext cx="1905000" cy="0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109372-06E6-4CB6-8B88-8C14641DBD93}" type="slidenum">
              <a:rPr lang="en-US" altLang="zh-CN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例如笛卡尔坐标系</a:t>
            </a:r>
          </a:p>
        </p:txBody>
      </p:sp>
      <p:pic>
        <p:nvPicPr>
          <p:cNvPr id="13315" name="Picture 4" descr="卡笛尔坐标系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676400"/>
            <a:ext cx="5181600" cy="499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Text Box 5"/>
          <p:cNvSpPr txBox="1">
            <a:spLocks noChangeArrowheads="1"/>
          </p:cNvSpPr>
          <p:nvPr/>
        </p:nvSpPr>
        <p:spPr bwMode="auto">
          <a:xfrm>
            <a:off x="6781800" y="39624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[1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0]</a:t>
            </a:r>
          </a:p>
        </p:txBody>
      </p:sp>
      <p:sp>
        <p:nvSpPr>
          <p:cNvPr id="13317" name="Text Box 6"/>
          <p:cNvSpPr txBox="1">
            <a:spLocks noChangeArrowheads="1"/>
          </p:cNvSpPr>
          <p:nvPr/>
        </p:nvSpPr>
        <p:spPr bwMode="auto">
          <a:xfrm>
            <a:off x="6629400" y="2286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[0</a:t>
            </a:r>
            <a:r>
              <a:rPr lang="zh-CN" altLang="en-US"/>
              <a:t>，</a:t>
            </a:r>
            <a:r>
              <a:rPr lang="en-US" altLang="zh-CN"/>
              <a:t>1</a:t>
            </a:r>
            <a:r>
              <a:rPr lang="zh-CN" altLang="en-US"/>
              <a:t>，</a:t>
            </a:r>
            <a:r>
              <a:rPr lang="en-US" altLang="zh-CN"/>
              <a:t>0]</a:t>
            </a:r>
          </a:p>
        </p:txBody>
      </p:sp>
      <p:sp>
        <p:nvSpPr>
          <p:cNvPr id="13318" name="Text Box 7"/>
          <p:cNvSpPr txBox="1">
            <a:spLocks noChangeArrowheads="1"/>
          </p:cNvSpPr>
          <p:nvPr/>
        </p:nvSpPr>
        <p:spPr bwMode="auto">
          <a:xfrm>
            <a:off x="3810000" y="1524000"/>
            <a:ext cx="12954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/>
              <a:t>[0</a:t>
            </a:r>
            <a:r>
              <a:rPr lang="zh-CN" altLang="en-US"/>
              <a:t>，</a:t>
            </a:r>
            <a:r>
              <a:rPr lang="en-US" altLang="zh-CN"/>
              <a:t>0</a:t>
            </a:r>
            <a:r>
              <a:rPr lang="zh-CN" altLang="en-US"/>
              <a:t>，</a:t>
            </a:r>
            <a:r>
              <a:rPr lang="en-US" altLang="zh-CN"/>
              <a:t>1]</a:t>
            </a:r>
          </a:p>
        </p:txBody>
      </p:sp>
      <p:sp>
        <p:nvSpPr>
          <p:cNvPr id="1331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25D476-DAA3-4623-8D1C-583007ABE87A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例如</a:t>
            </a:r>
            <a:r>
              <a:rPr lang="en-US" altLang="zh-CN" b="1" i="1"/>
              <a:t>n</a:t>
            </a:r>
            <a:r>
              <a:rPr lang="zh-CN" altLang="en-US"/>
              <a:t>次多项式空间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如果选择</a:t>
            </a:r>
            <a:r>
              <a:rPr lang="zh-CN" altLang="en-US" b="1" dirty="0">
                <a:solidFill>
                  <a:srgbClr val="FF0000"/>
                </a:solidFill>
              </a:rPr>
              <a:t>基</a:t>
            </a:r>
            <a:r>
              <a:rPr lang="zh-CN" altLang="en-US" dirty="0"/>
              <a:t>为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1</a:t>
            </a:r>
            <a:r>
              <a:rPr lang="zh-CN" altLang="en-US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zh-CN" altLang="en-US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b="1" i="1" baseline="30000" dirty="0">
                <a:latin typeface="Times New Roman" pitchFamily="18" charset="0"/>
                <a:sym typeface="Wingdings" pitchFamily="2" charset="2"/>
              </a:rPr>
              <a:t>2</a:t>
            </a:r>
            <a:r>
              <a:rPr lang="zh-CN" altLang="en-US" b="1" i="1" dirty="0">
                <a:latin typeface="Times New Roman" pitchFamily="18" charset="0"/>
                <a:sym typeface="Wingdings" pitchFamily="2" charset="2"/>
              </a:rPr>
              <a:t>，</a:t>
            </a: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b="1" i="1" baseline="30000" dirty="0">
                <a:latin typeface="Times New Roman" pitchFamily="18" charset="0"/>
                <a:sym typeface="Wingdings" pitchFamily="2" charset="2"/>
              </a:rPr>
              <a:t>3</a:t>
            </a:r>
            <a:r>
              <a:rPr lang="en-US" altLang="zh-CN" b="1" i="1" dirty="0">
                <a:latin typeface="Times New Roman" pitchFamily="18" charset="0"/>
                <a:sym typeface="Wingdings" pitchFamily="2" charset="2"/>
              </a:rPr>
              <a:t>,……, </a:t>
            </a:r>
            <a:r>
              <a:rPr lang="en-US" altLang="zh-CN" b="1" i="1" dirty="0" err="1">
                <a:latin typeface="Times New Roman" pitchFamily="18" charset="0"/>
                <a:sym typeface="Wingdings" pitchFamily="2" charset="2"/>
              </a:rPr>
              <a:t>x</a:t>
            </a:r>
            <a:r>
              <a:rPr lang="en-US" altLang="zh-CN" b="1" i="1" baseline="30000" dirty="0" err="1">
                <a:latin typeface="Times New Roman" pitchFamily="18" charset="0"/>
                <a:sym typeface="Wingdings" pitchFamily="2" charset="2"/>
              </a:rPr>
              <a:t>n</a:t>
            </a:r>
            <a:endParaRPr lang="en-US" altLang="zh-CN" b="1" i="1" baseline="30000" dirty="0">
              <a:latin typeface="Times New Roman" pitchFamily="18" charset="0"/>
            </a:endParaRPr>
          </a:p>
          <a:p>
            <a:pPr lvl="1"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所有的</a:t>
            </a:r>
            <a:r>
              <a:rPr lang="en-US" altLang="zh-CN" b="1" i="1" dirty="0">
                <a:latin typeface="+mj-lt"/>
              </a:rPr>
              <a:t>n</a:t>
            </a:r>
            <a:r>
              <a:rPr lang="zh-CN" altLang="en-US" dirty="0"/>
              <a:t>次多项式共同组成的</a:t>
            </a:r>
            <a:r>
              <a:rPr lang="zh-CN" altLang="en-US" b="1" dirty="0">
                <a:solidFill>
                  <a:srgbClr val="FF0000"/>
                </a:solidFill>
              </a:rPr>
              <a:t>空间是</a:t>
            </a:r>
            <a:r>
              <a:rPr lang="en-US" altLang="zh-CN" b="1" dirty="0">
                <a:solidFill>
                  <a:srgbClr val="FF0000"/>
                </a:solidFill>
              </a:rPr>
              <a:t>n+1</a:t>
            </a:r>
            <a:r>
              <a:rPr lang="zh-CN" altLang="en-US" b="1" dirty="0">
                <a:solidFill>
                  <a:srgbClr val="FF0000"/>
                </a:solidFill>
              </a:rPr>
              <a:t>维的</a:t>
            </a:r>
            <a:endParaRPr lang="en-US" altLang="zh-CN" b="1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zh-CN" altLang="en-US" dirty="0"/>
              <a:t>空间中的某一个</a:t>
            </a:r>
            <a:r>
              <a:rPr lang="zh-CN" altLang="en-US" b="1" dirty="0">
                <a:solidFill>
                  <a:srgbClr val="FF0000"/>
                </a:solidFill>
              </a:rPr>
              <a:t>向量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 eaLnBrk="1" hangingPunct="1">
              <a:defRPr/>
            </a:pPr>
            <a:r>
              <a:rPr lang="en-US" altLang="zh-CN" b="1" i="1" dirty="0">
                <a:latin typeface="+mj-lt"/>
              </a:rPr>
              <a:t>a</a:t>
            </a:r>
            <a:r>
              <a:rPr lang="en-US" altLang="zh-CN" b="1" i="1" baseline="-25000" dirty="0">
                <a:latin typeface="+mj-lt"/>
              </a:rPr>
              <a:t>n</a:t>
            </a: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i="1" baseline="30000" dirty="0">
                <a:latin typeface="+mj-lt"/>
              </a:rPr>
              <a:t>n</a:t>
            </a:r>
            <a:r>
              <a:rPr lang="en-US" altLang="zh-CN" b="1" i="1" dirty="0">
                <a:latin typeface="+mj-lt"/>
              </a:rPr>
              <a:t>+a</a:t>
            </a:r>
            <a:r>
              <a:rPr lang="en-US" altLang="zh-CN" b="1" i="1" baseline="-25000" dirty="0">
                <a:latin typeface="+mj-lt"/>
              </a:rPr>
              <a:t>n-1</a:t>
            </a:r>
            <a:r>
              <a:rPr lang="en-US" altLang="zh-CN" b="1" i="1" dirty="0">
                <a:latin typeface="+mj-lt"/>
              </a:rPr>
              <a:t>x</a:t>
            </a:r>
            <a:r>
              <a:rPr lang="en-US" altLang="zh-CN" b="1" i="1" baseline="30000" dirty="0">
                <a:latin typeface="+mj-lt"/>
              </a:rPr>
              <a:t>n-1</a:t>
            </a:r>
            <a:r>
              <a:rPr lang="en-US" altLang="zh-CN" b="1" i="1" dirty="0">
                <a:latin typeface="+mj-lt"/>
              </a:rPr>
              <a:t>+……+a</a:t>
            </a:r>
            <a:r>
              <a:rPr lang="en-US" altLang="zh-CN" b="1" i="1" baseline="-25000" dirty="0">
                <a:latin typeface="+mj-lt"/>
              </a:rPr>
              <a:t>1</a:t>
            </a:r>
            <a:r>
              <a:rPr lang="en-US" altLang="zh-CN" b="1" i="1" dirty="0">
                <a:latin typeface="+mj-lt"/>
              </a:rPr>
              <a:t>x+a</a:t>
            </a:r>
            <a:r>
              <a:rPr lang="en-US" altLang="zh-CN" b="1" i="1" baseline="-25000" dirty="0">
                <a:latin typeface="+mj-lt"/>
              </a:rPr>
              <a:t>0</a:t>
            </a:r>
          </a:p>
          <a:p>
            <a:pPr eaLnBrk="1" hangingPunct="1">
              <a:defRPr/>
            </a:pPr>
            <a:r>
              <a:rPr lang="zh-CN" altLang="en-US" b="1" dirty="0">
                <a:solidFill>
                  <a:srgbClr val="FF0000"/>
                </a:solidFill>
              </a:rPr>
              <a:t>坐标</a:t>
            </a:r>
            <a:r>
              <a:rPr lang="zh-CN" altLang="en-US" dirty="0"/>
              <a:t>为</a:t>
            </a: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(</a:t>
            </a:r>
            <a:r>
              <a:rPr lang="en-US" altLang="zh-CN" b="1" i="1" dirty="0">
                <a:latin typeface="+mj-lt"/>
              </a:rPr>
              <a:t>a</a:t>
            </a:r>
            <a:r>
              <a:rPr lang="en-US" altLang="zh-CN" b="1" i="1" baseline="-25000" dirty="0">
                <a:latin typeface="+mj-lt"/>
              </a:rPr>
              <a:t>n </a:t>
            </a:r>
            <a:r>
              <a:rPr lang="en-US" altLang="zh-CN" b="1" i="1" dirty="0">
                <a:latin typeface="+mj-lt"/>
              </a:rPr>
              <a:t>, a</a:t>
            </a:r>
            <a:r>
              <a:rPr lang="en-US" altLang="zh-CN" b="1" i="1" baseline="-25000" dirty="0">
                <a:latin typeface="+mj-lt"/>
              </a:rPr>
              <a:t>n-1</a:t>
            </a:r>
            <a:r>
              <a:rPr lang="en-US" altLang="zh-CN" b="1" i="1" dirty="0">
                <a:latin typeface="+mj-lt"/>
              </a:rPr>
              <a:t> , …… , a</a:t>
            </a:r>
            <a:r>
              <a:rPr lang="en-US" altLang="zh-CN" b="1" i="1" baseline="-25000" dirty="0">
                <a:latin typeface="+mj-lt"/>
              </a:rPr>
              <a:t>1</a:t>
            </a:r>
            <a:r>
              <a:rPr lang="en-US" altLang="zh-CN" b="1" i="1" dirty="0">
                <a:latin typeface="+mj-lt"/>
              </a:rPr>
              <a:t> , a</a:t>
            </a:r>
            <a:r>
              <a:rPr lang="en-US" altLang="zh-CN" b="1" i="1" baseline="-25000" dirty="0">
                <a:latin typeface="+mj-lt"/>
              </a:rPr>
              <a:t>0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8A9069D-638C-4F2D-9E68-85E107D3E065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0B7400C-8885-49CC-A068-011B982415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6438900"/>
            <a:ext cx="777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5000"/>
              <a:buFont typeface="Wingdings" pitchFamily="2" charset="2"/>
              <a:buChar char="n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zh-CN" altLang="en-US" kern="0" dirty="0"/>
              <a:t>连续函数空间是无限维的</a:t>
            </a:r>
            <a:r>
              <a:rPr lang="zh-CN" altLang="en-US" kern="0" dirty="0">
                <a:sym typeface="Wingdings" pitchFamily="2" charset="2"/>
              </a:rPr>
              <a:t></a:t>
            </a:r>
            <a:endParaRPr lang="en-US" altLang="zh-CN" b="1" i="1" kern="0" baseline="300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逼近的基本思想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类似于拉格朗日插值多项式的思路，找出一些</a:t>
            </a:r>
            <a:r>
              <a:rPr lang="zh-CN" altLang="en-US" b="1">
                <a:solidFill>
                  <a:schemeClr val="hlink"/>
                </a:solidFill>
              </a:rPr>
              <a:t>基函数</a:t>
            </a:r>
            <a:r>
              <a:rPr lang="zh-CN" altLang="en-US"/>
              <a:t>，把它们“搓”在一起</a:t>
            </a:r>
          </a:p>
        </p:txBody>
      </p:sp>
      <p:pic>
        <p:nvPicPr>
          <p:cNvPr id="15364" name="Picture 6" descr="逼近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620000" cy="2724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A45001-9857-43C6-B7B3-7ACC4A91BE1C}" type="slidenum">
              <a:rPr lang="en-US" altLang="zh-CN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6" name="Line 8"/>
          <p:cNvSpPr>
            <a:spLocks noChangeShapeType="1"/>
          </p:cNvSpPr>
          <p:nvPr/>
        </p:nvSpPr>
        <p:spPr bwMode="auto">
          <a:xfrm>
            <a:off x="5102225" y="4332288"/>
            <a:ext cx="1905000" cy="0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/>
              <a:t>基本概念二：范数与赋范线性空间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欧氏空间</a:t>
            </a:r>
          </a:p>
          <a:p>
            <a:pPr eaLnBrk="1" hangingPunct="1"/>
            <a:r>
              <a:rPr lang="zh-CN" altLang="en-US"/>
              <a:t>欧氏距离</a:t>
            </a:r>
          </a:p>
        </p:txBody>
      </p:sp>
      <p:pic>
        <p:nvPicPr>
          <p:cNvPr id="16388" name="Picture 4" descr="范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772400" cy="287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CF03D94-5CD8-4536-9E9B-824F8B9DB9B4}" type="slidenum">
              <a:rPr lang="en-US" altLang="zh-CN" smtClean="0"/>
              <a:pPr eaLnBrk="1" hangingPunct="1"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向量空间范数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en-US" altLang="zh-CN"/>
              <a:t>example300</a:t>
            </a:r>
          </a:p>
        </p:txBody>
      </p:sp>
      <p:pic>
        <p:nvPicPr>
          <p:cNvPr id="17412" name="Picture 4" descr="实数范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772400" cy="2938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3" name="Picture 5" descr="卡笛尔坐标系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0" y="4065588"/>
            <a:ext cx="2895600" cy="279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C1FF5C6-6C52-45A1-8453-4A52BC223695}" type="slidenum">
              <a:rPr lang="en-US" altLang="zh-CN" smtClean="0"/>
              <a:pPr eaLnBrk="1" hangingPunct="1"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连续函数空间范数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范数能表征大小，后面用来衡量逼近的误差</a:t>
            </a:r>
          </a:p>
        </p:txBody>
      </p:sp>
      <p:pic>
        <p:nvPicPr>
          <p:cNvPr id="18436" name="Picture 4" descr="函数范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7724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200C7CE-F319-41EA-A88D-810892344E8E}" type="slidenum">
              <a:rPr lang="en-US" altLang="zh-CN" smtClean="0"/>
              <a:pPr eaLnBrk="1" hangingPunct="1"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4" descr="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00200"/>
            <a:ext cx="7772400" cy="336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基本概念三：内积与内积空间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5029200"/>
          </a:xfrm>
        </p:spPr>
        <p:txBody>
          <a:bodyPr/>
          <a:lstStyle/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如果</a:t>
            </a:r>
            <a:r>
              <a:rPr lang="en-US" altLang="zh-CN" b="1" i="1" dirty="0">
                <a:latin typeface="Times New Roman" pitchFamily="18" charset="0"/>
              </a:rPr>
              <a:t>(u , v)=0</a:t>
            </a:r>
            <a:r>
              <a:rPr lang="zh-CN" altLang="en-US" dirty="0"/>
              <a:t>，则称</a:t>
            </a:r>
            <a:r>
              <a:rPr lang="en-US" altLang="zh-CN" b="1" i="1" dirty="0">
                <a:latin typeface="Times New Roman" pitchFamily="18" charset="0"/>
              </a:rPr>
              <a:t>u</a:t>
            </a:r>
            <a:r>
              <a:rPr lang="zh-CN" altLang="en-US" dirty="0"/>
              <a:t>与</a:t>
            </a:r>
            <a:r>
              <a:rPr lang="en-US" altLang="zh-CN" b="1" i="1" dirty="0">
                <a:latin typeface="Times New Roman" pitchFamily="18" charset="0"/>
              </a:rPr>
              <a:t>v</a:t>
            </a:r>
            <a:r>
              <a:rPr lang="zh-CN" altLang="en-US" b="1" dirty="0">
                <a:solidFill>
                  <a:srgbClr val="FF0000"/>
                </a:solidFill>
              </a:rPr>
              <a:t>正交</a:t>
            </a:r>
            <a:r>
              <a:rPr lang="zh-CN" altLang="en-US" dirty="0"/>
              <a:t>（垂直）</a:t>
            </a:r>
          </a:p>
          <a:p>
            <a:pPr eaLnBrk="1" hangingPunct="1"/>
            <a:r>
              <a:rPr lang="zh-CN" altLang="en-US" dirty="0"/>
              <a:t>同样适用于多项式空间</a:t>
            </a:r>
          </a:p>
        </p:txBody>
      </p:sp>
      <p:sp>
        <p:nvSpPr>
          <p:cNvPr id="194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11ABEC8-BC39-437D-925F-89E044733940}" type="slidenum">
              <a:rPr lang="en-US" altLang="zh-CN" smtClean="0"/>
              <a:pPr eaLnBrk="1" hangingPunct="1"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Caucy-Schwarz</a:t>
            </a:r>
            <a:r>
              <a:rPr lang="zh-CN" altLang="en-US"/>
              <a:t>不等式</a:t>
            </a:r>
          </a:p>
        </p:txBody>
      </p:sp>
      <p:pic>
        <p:nvPicPr>
          <p:cNvPr id="20483" name="Picture 6" descr="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5316538"/>
            <a:ext cx="1828800" cy="154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7" descr="定理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76400"/>
            <a:ext cx="7543800" cy="411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824665F-5233-41E8-BF46-FB8AA644FED0}" type="slidenum">
              <a:rPr lang="en-US" altLang="zh-CN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内积与</a:t>
            </a:r>
            <a:r>
              <a:rPr lang="en-US" altLang="zh-CN"/>
              <a:t>2</a:t>
            </a:r>
            <a:r>
              <a:rPr lang="zh-CN" altLang="en-US"/>
              <a:t>范数的关系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620000" cy="4530725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400" dirty="0"/>
              <a:t>向量空间上的</a:t>
            </a:r>
            <a:r>
              <a:rPr lang="en-US" altLang="zh-CN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  <a:r>
              <a:rPr lang="zh-CN" altLang="en-US" sz="24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范数就是向量跟自己内积的平方根</a:t>
            </a:r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endParaRPr lang="zh-CN" altLang="en-US" sz="2400" dirty="0"/>
          </a:p>
          <a:p>
            <a:pPr eaLnBrk="1" hangingPunct="1">
              <a:defRPr/>
            </a:pPr>
            <a:r>
              <a:rPr lang="zh-CN" altLang="en-US" sz="2400" dirty="0"/>
              <a:t>三角不等式</a:t>
            </a:r>
          </a:p>
        </p:txBody>
      </p:sp>
      <p:graphicFrame>
        <p:nvGraphicFramePr>
          <p:cNvPr id="2150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051418947"/>
              </p:ext>
            </p:extLst>
          </p:nvPr>
        </p:nvGraphicFramePr>
        <p:xfrm>
          <a:off x="1371600" y="2212975"/>
          <a:ext cx="6096000" cy="278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555720" imgH="1625400" progId="Equation.3">
                  <p:embed/>
                </p:oleObj>
              </mc:Choice>
              <mc:Fallback>
                <p:oleObj name="公式" r:id="rId2" imgW="3555720" imgH="1625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212975"/>
                        <a:ext cx="6096000" cy="2786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Picture 6" descr="三角不等式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4876800"/>
            <a:ext cx="306705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1510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1600" y="5568950"/>
          <a:ext cx="2438400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040948" imgH="253890" progId="Equation.3">
                  <p:embed/>
                </p:oleObj>
              </mc:Choice>
              <mc:Fallback>
                <p:oleObj name="公式" r:id="rId5" imgW="1040948" imgH="25389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568950"/>
                        <a:ext cx="2438400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3" name="Text Box 9"/>
          <p:cNvSpPr txBox="1">
            <a:spLocks noChangeArrowheads="1"/>
          </p:cNvSpPr>
          <p:nvPr/>
        </p:nvSpPr>
        <p:spPr bwMode="auto">
          <a:xfrm>
            <a:off x="5334000" y="3810000"/>
            <a:ext cx="3505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chemeClr val="hlink"/>
                </a:solidFill>
              </a:rPr>
              <a:t>2</a:t>
            </a:r>
            <a:r>
              <a:rPr lang="zh-CN" altLang="en-US" b="1" dirty="0">
                <a:solidFill>
                  <a:schemeClr val="hlink"/>
                </a:solidFill>
              </a:rPr>
              <a:t>范数称为由内积导出的范数</a:t>
            </a:r>
          </a:p>
        </p:txBody>
      </p:sp>
      <p:sp>
        <p:nvSpPr>
          <p:cNvPr id="2151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2957C85-464D-496B-AF68-13D2D310401E}" type="slidenum">
              <a:rPr lang="en-US" altLang="zh-CN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77813"/>
            <a:ext cx="8077200" cy="1143000"/>
          </a:xfrm>
        </p:spPr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 函数逼近与快速傅里叶变换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函数逼近的（相关）基本概念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正交多项式</a:t>
            </a:r>
            <a:endParaRPr lang="en-US" altLang="zh-CN" dirty="0">
              <a:solidFill>
                <a:srgbClr val="8E8C46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最佳一致逼近（多项式）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最佳平方逼近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曲线拟合的最小二乘法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有理逼近</a:t>
            </a:r>
          </a:p>
          <a:p>
            <a:pPr eaLnBrk="1" hangingPunct="1"/>
            <a:r>
              <a:rPr lang="zh-CN" altLang="en-US" dirty="0">
                <a:solidFill>
                  <a:srgbClr val="8E8C46"/>
                </a:solidFill>
              </a:rPr>
              <a:t>三角逼近与</a:t>
            </a:r>
            <a:r>
              <a:rPr lang="en-US" altLang="zh-CN" dirty="0">
                <a:solidFill>
                  <a:srgbClr val="8E8C46"/>
                </a:solidFill>
              </a:rPr>
              <a:t>FFT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56291C-6EF2-4B67-AF78-F54D2EE420B2}" type="slidenum">
              <a:rPr lang="en-US" altLang="zh-CN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数域加权内积</a:t>
            </a:r>
          </a:p>
        </p:txBody>
      </p:sp>
      <p:pic>
        <p:nvPicPr>
          <p:cNvPr id="22531" name="Picture 5" descr="加权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30375"/>
            <a:ext cx="7848600" cy="436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AF30E8-385C-4E93-B3A6-441512E63F31}" type="slidenum">
              <a:rPr lang="en-US" altLang="zh-CN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权函数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为了定义连续函数空间上的加权内积，类似向量空间的</a:t>
            </a:r>
            <a:r>
              <a:rPr lang="zh-CN" altLang="en-US">
                <a:solidFill>
                  <a:schemeClr val="hlink"/>
                </a:solidFill>
              </a:rPr>
              <a:t>权系数</a:t>
            </a:r>
            <a:r>
              <a:rPr lang="zh-CN" altLang="en-US"/>
              <a:t>，定义</a:t>
            </a:r>
            <a:r>
              <a:rPr lang="zh-CN" altLang="en-US" b="1">
                <a:solidFill>
                  <a:schemeClr val="accent2"/>
                </a:solidFill>
              </a:rPr>
              <a:t>权函数</a:t>
            </a:r>
          </a:p>
        </p:txBody>
      </p:sp>
      <p:pic>
        <p:nvPicPr>
          <p:cNvPr id="23556" name="Picture 4" descr="权函数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048000"/>
            <a:ext cx="7620000" cy="296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D788A19-8975-4C7B-8A15-AD4AC5657F01}" type="slidenum">
              <a:rPr lang="en-US" altLang="zh-CN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3800"/>
              <a:t>连续函数空间上的带权内积和范数</a:t>
            </a:r>
          </a:p>
        </p:txBody>
      </p:sp>
      <p:pic>
        <p:nvPicPr>
          <p:cNvPr id="24579" name="Picture 5" descr="带权内积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79588"/>
            <a:ext cx="7848600" cy="4849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B2ACFCE-6BE4-4F53-9118-15D003837DC0}" type="slidenum">
              <a:rPr lang="en-US" altLang="zh-CN" smtClean="0"/>
              <a:pPr eaLnBrk="1" hangingPunct="1"/>
              <a:t>22</a:t>
            </a:fld>
            <a:endParaRPr lang="en-US" altLang="zh-CN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 flipV="1">
            <a:off x="1371600" y="5160963"/>
            <a:ext cx="2867025" cy="20637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pic>
        <p:nvPicPr>
          <p:cNvPr id="2" name="Picture 5" descr="加权内积">
            <a:extLst>
              <a:ext uri="{FF2B5EF4-FFF2-40B4-BE49-F238E27FC236}">
                <a16:creationId xmlns:a16="http://schemas.microsoft.com/office/drawing/2014/main" id="{547E8109-9336-6091-D73B-F5F297F539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068" t="21903" r="32039" b="60474"/>
          <a:stretch/>
        </p:blipFill>
        <p:spPr bwMode="auto">
          <a:xfrm>
            <a:off x="6705600" y="2133600"/>
            <a:ext cx="2362200" cy="627674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5" descr="加权内积">
            <a:extLst>
              <a:ext uri="{FF2B5EF4-FFF2-40B4-BE49-F238E27FC236}">
                <a16:creationId xmlns:a16="http://schemas.microsoft.com/office/drawing/2014/main" id="{C6446362-CAA8-4CBC-4D35-7C3625ADC4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803" t="49478" r="32304" b="34724"/>
          <a:stretch/>
        </p:blipFill>
        <p:spPr bwMode="auto">
          <a:xfrm>
            <a:off x="6705600" y="4280265"/>
            <a:ext cx="2362200" cy="562668"/>
          </a:xfrm>
          <a:prstGeom prst="rect">
            <a:avLst/>
          </a:prstGeom>
          <a:noFill/>
          <a:ln w="38100">
            <a:solidFill>
              <a:schemeClr val="tx2">
                <a:lumMod val="75000"/>
                <a:lumOff val="25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向量空间的</a:t>
            </a:r>
            <a:r>
              <a:rPr lang="en-US" altLang="zh-CN"/>
              <a:t>Gram</a:t>
            </a:r>
            <a:r>
              <a:rPr lang="zh-CN" altLang="en-US"/>
              <a:t>矩阵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endParaRPr lang="en-US" altLang="zh-CN"/>
          </a:p>
          <a:p>
            <a:pPr eaLnBrk="1" hangingPunct="1">
              <a:lnSpc>
                <a:spcPct val="90000"/>
              </a:lnSpc>
            </a:pPr>
            <a:r>
              <a:rPr lang="zh-CN" altLang="en-US"/>
              <a:t>注意这个</a:t>
            </a:r>
            <a:r>
              <a:rPr lang="zh-CN" altLang="en-US" b="1">
                <a:solidFill>
                  <a:schemeClr val="hlink"/>
                </a:solidFill>
              </a:rPr>
              <a:t>充分必要</a:t>
            </a:r>
          </a:p>
        </p:txBody>
      </p:sp>
      <p:pic>
        <p:nvPicPr>
          <p:cNvPr id="25604" name="Picture 4" descr="定理3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05000"/>
            <a:ext cx="777240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E7AB89-DF00-4B49-A0BD-94B91D65F94D}" type="slidenum">
              <a:rPr lang="en-US" altLang="zh-CN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 descr="连续函数Gram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52600"/>
            <a:ext cx="7848600" cy="3833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连续函数空间的</a:t>
            </a:r>
            <a:r>
              <a:rPr lang="en-US" altLang="zh-CN"/>
              <a:t>Gram</a:t>
            </a:r>
            <a:r>
              <a:rPr lang="zh-CN" altLang="en-US"/>
              <a:t>矩阵</a:t>
            </a:r>
          </a:p>
        </p:txBody>
      </p:sp>
      <p:sp>
        <p:nvSpPr>
          <p:cNvPr id="266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68DAC9B-08F8-423E-8443-EB16B29ECB08}" type="slidenum">
              <a:rPr lang="en-US" altLang="zh-CN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作业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6400"/>
            <a:ext cx="7772400" cy="4454525"/>
          </a:xfrm>
        </p:spPr>
        <p:txBody>
          <a:bodyPr/>
          <a:lstStyle/>
          <a:p>
            <a:pPr lvl="1" eaLnBrk="1" hangingPunct="1"/>
            <a:r>
              <a:rPr lang="en-US" altLang="zh-CN" dirty="0"/>
              <a:t>P94</a:t>
            </a:r>
          </a:p>
          <a:p>
            <a:pPr lvl="1" eaLnBrk="1" hangingPunct="1"/>
            <a:r>
              <a:rPr lang="en-US" altLang="zh-CN" dirty="0"/>
              <a:t>3</a:t>
            </a:r>
            <a:r>
              <a:rPr lang="zh-CN" altLang="en-US" dirty="0"/>
              <a:t>、</a:t>
            </a:r>
            <a:r>
              <a:rPr lang="en-US" altLang="zh-CN" dirty="0"/>
              <a:t>4</a:t>
            </a: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）、</a:t>
            </a:r>
            <a:r>
              <a:rPr lang="en-US" altLang="zh-CN" dirty="0"/>
              <a:t>5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9EFA039-55C0-4614-95FD-F6343A6DE4F6}" type="slidenum">
              <a:rPr lang="en-US" altLang="zh-CN" smtClean="0"/>
              <a:pPr eaLnBrk="1" hangingPunct="1"/>
              <a:t>25</a:t>
            </a:fld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4F63D51-29CE-48C9-8DD8-12658A3CD35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2684462"/>
            <a:ext cx="6553200" cy="397163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逼近（拟合）的目标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求一个能体现</a:t>
            </a:r>
            <a:r>
              <a:rPr lang="zh-CN" altLang="en-US" b="1" dirty="0">
                <a:solidFill>
                  <a:schemeClr val="accent2"/>
                </a:solidFill>
              </a:rPr>
              <a:t>规律</a:t>
            </a:r>
            <a:r>
              <a:rPr lang="zh-CN" altLang="en-US" dirty="0"/>
              <a:t>的</a:t>
            </a:r>
            <a:r>
              <a:rPr lang="zh-CN" altLang="en-US" b="1" dirty="0">
                <a:solidFill>
                  <a:schemeClr val="hlink"/>
                </a:solidFill>
              </a:rPr>
              <a:t>近似</a:t>
            </a:r>
            <a:r>
              <a:rPr lang="zh-CN" altLang="en-US" b="1" dirty="0">
                <a:solidFill>
                  <a:srgbClr val="8E8C46"/>
                </a:solidFill>
              </a:rPr>
              <a:t>简单</a:t>
            </a:r>
            <a:r>
              <a:rPr lang="zh-CN" altLang="en-US" dirty="0"/>
              <a:t>函数表达式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插值，是逼近（拟合）的特例</a:t>
            </a:r>
          </a:p>
        </p:txBody>
      </p:sp>
      <p:pic>
        <p:nvPicPr>
          <p:cNvPr id="5124" name="Picture 4" descr="l1img165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23"/>
          <a:stretch>
            <a:fillRect/>
          </a:stretch>
        </p:blipFill>
        <p:spPr bwMode="auto">
          <a:xfrm>
            <a:off x="4949825" y="2362200"/>
            <a:ext cx="373697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20098F3-10AB-4182-A239-88435F8B5683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  <p:pic>
        <p:nvPicPr>
          <p:cNvPr id="5126" name="图片 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362200"/>
            <a:ext cx="3540125" cy="268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逼近（拟合）的数学描述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733800"/>
            <a:ext cx="7772400" cy="23971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这里函数类</a:t>
            </a:r>
            <a:r>
              <a:rPr lang="en-US" altLang="zh-CN" b="1" i="1">
                <a:latin typeface="Times New Roman" pitchFamily="18" charset="0"/>
              </a:rPr>
              <a:t>A</a:t>
            </a:r>
            <a:r>
              <a:rPr lang="zh-CN" altLang="en-US"/>
              <a:t>中给定的函数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通常是区间</a:t>
            </a:r>
            <a:r>
              <a:rPr lang="en-US" altLang="zh-CN"/>
              <a:t>[</a:t>
            </a:r>
            <a:r>
              <a:rPr lang="en-US" altLang="zh-CN" b="1" i="1">
                <a:latin typeface="Times New Roman" pitchFamily="18" charset="0"/>
              </a:rPr>
              <a:t>a, b</a:t>
            </a:r>
            <a:r>
              <a:rPr lang="en-US" altLang="zh-CN"/>
              <a:t>]</a:t>
            </a:r>
            <a:r>
              <a:rPr lang="zh-CN" altLang="en-US"/>
              <a:t>上的</a:t>
            </a:r>
            <a:r>
              <a:rPr lang="zh-CN" altLang="en-US" b="1">
                <a:solidFill>
                  <a:schemeClr val="hlink"/>
                </a:solidFill>
              </a:rPr>
              <a:t>连续函数</a:t>
            </a:r>
            <a:r>
              <a:rPr lang="zh-CN" altLang="en-US"/>
              <a:t>（或是用离散的点表示）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/>
              <a:t>函数类</a:t>
            </a:r>
            <a:r>
              <a:rPr lang="en-US" altLang="zh-CN" b="1" i="1">
                <a:latin typeface="Times New Roman" pitchFamily="18" charset="0"/>
              </a:rPr>
              <a:t>B</a:t>
            </a:r>
            <a:r>
              <a:rPr lang="zh-CN" altLang="en-US"/>
              <a:t>中的函数通常是多项式，（三角）有理函数或分段低次多项式等</a:t>
            </a:r>
          </a:p>
        </p:txBody>
      </p:sp>
      <p:pic>
        <p:nvPicPr>
          <p:cNvPr id="6148" name="Picture 4" descr="插值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920875"/>
            <a:ext cx="7772400" cy="1355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1FBCFD0-0F6C-4EDC-BE70-4542B0CA6B91}" type="slidenum">
              <a:rPr lang="en-US" altLang="zh-CN" smtClean="0"/>
              <a:pPr eaLnBrk="1" hangingPunct="1"/>
              <a:t>4</a:t>
            </a:fld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 flipV="1">
            <a:off x="4267200" y="3187083"/>
            <a:ext cx="1902781" cy="13317"/>
          </a:xfrm>
          <a:prstGeom prst="line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多项式逼近的可行性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00200"/>
            <a:ext cx="7772400" cy="4800600"/>
          </a:xfrm>
        </p:spPr>
        <p:txBody>
          <a:bodyPr/>
          <a:lstStyle/>
          <a:p>
            <a:pPr eaLnBrk="1" hangingPunct="1"/>
            <a:r>
              <a:rPr lang="zh-CN" altLang="en-US" dirty="0"/>
              <a:t>数学分析中有定理</a:t>
            </a:r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即课本</a:t>
            </a:r>
            <a:r>
              <a:rPr lang="en-US" altLang="zh-CN" dirty="0"/>
              <a:t>52</a:t>
            </a:r>
            <a:r>
              <a:rPr lang="zh-CN" altLang="en-US" dirty="0"/>
              <a:t>页定理</a:t>
            </a:r>
            <a:r>
              <a:rPr lang="en-US" altLang="zh-CN" dirty="0"/>
              <a:t>1</a:t>
            </a:r>
          </a:p>
          <a:p>
            <a:pPr eaLnBrk="1" hangingPunct="1"/>
            <a:r>
              <a:rPr lang="zh-CN" altLang="en-US" dirty="0"/>
              <a:t>由定理可知：</a:t>
            </a:r>
          </a:p>
          <a:p>
            <a:pPr lvl="1" eaLnBrk="1" hangingPunct="1"/>
            <a:r>
              <a:rPr lang="zh-CN" altLang="en-US" dirty="0"/>
              <a:t>只要是连续函数就可以用多项式逼近</a:t>
            </a:r>
          </a:p>
          <a:p>
            <a:pPr lvl="1" eaLnBrk="1" hangingPunct="1"/>
            <a:r>
              <a:rPr lang="zh-CN" altLang="en-US" dirty="0"/>
              <a:t>在</a:t>
            </a:r>
            <a:r>
              <a:rPr lang="zh-CN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一定区间内</a:t>
            </a:r>
            <a:r>
              <a:rPr lang="zh-CN" altLang="en-US" dirty="0"/>
              <a:t>，逼近精度可以任意高</a:t>
            </a:r>
          </a:p>
        </p:txBody>
      </p:sp>
      <p:pic>
        <p:nvPicPr>
          <p:cNvPr id="7172" name="Picture 4" descr="weierstrass定理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33600"/>
            <a:ext cx="7924800" cy="185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924C4D1-055C-4844-A006-1C1E8DF58A0F}" type="slidenum">
              <a:rPr lang="en-US" altLang="zh-CN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Weierstrass</a:t>
            </a:r>
            <a:r>
              <a:rPr lang="zh-CN" altLang="en-US"/>
              <a:t>定理的证明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Bernstein</a:t>
            </a:r>
            <a:r>
              <a:rPr lang="zh-CN" altLang="en-US" dirty="0"/>
              <a:t>多项式</a:t>
            </a:r>
          </a:p>
        </p:txBody>
      </p:sp>
      <p:pic>
        <p:nvPicPr>
          <p:cNvPr id="8196" name="Picture 4" descr="伯恩斯坦多项式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2209800"/>
            <a:ext cx="7696200" cy="3414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1828800" y="6172200"/>
            <a:ext cx="2667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chemeClr val="bg2"/>
                </a:solidFill>
              </a:rPr>
              <a:t>bernstein.m</a:t>
            </a:r>
          </a:p>
        </p:txBody>
      </p:sp>
      <p:sp>
        <p:nvSpPr>
          <p:cNvPr id="81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592446-2579-43A7-832F-8AE2B843730C}" type="slidenum">
              <a:rPr lang="en-US" altLang="zh-CN" smtClean="0"/>
              <a:pPr eaLnBrk="1" hangingPunct="1"/>
              <a:t>6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5867400" y="3461084"/>
            <a:ext cx="1588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在区间</a:t>
            </a:r>
            <a:r>
              <a:rPr lang="en-US" altLang="zh-CN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[0,1]</a:t>
            </a:r>
            <a:r>
              <a:rPr lang="zh-CN" alt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上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关于</a:t>
            </a:r>
            <a:r>
              <a:rPr lang="en-US" altLang="zh-CN"/>
              <a:t>Bernstein</a:t>
            </a:r>
            <a:r>
              <a:rPr lang="zh-CN" altLang="en-US"/>
              <a:t>多项式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eaLnBrk="1" hangingPunct="1"/>
            <a:r>
              <a:rPr lang="zh-CN" altLang="en-US" sz="2400" dirty="0"/>
              <a:t>证明了</a:t>
            </a:r>
            <a:r>
              <a:rPr lang="en-US" altLang="zh-CN" sz="2400" dirty="0" err="1"/>
              <a:t>Weierstrass</a:t>
            </a:r>
            <a:r>
              <a:rPr lang="zh-CN" altLang="en-US" sz="2400" dirty="0"/>
              <a:t>定理的正确性</a:t>
            </a:r>
          </a:p>
          <a:p>
            <a:pPr eaLnBrk="1" hangingPunct="1"/>
            <a:r>
              <a:rPr lang="zh-CN" altLang="en-US" sz="2400" dirty="0"/>
              <a:t>类似于拉格朗日插值多项式的形式</a:t>
            </a:r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endParaRPr lang="zh-CN" altLang="en-US" sz="2400" dirty="0"/>
          </a:p>
          <a:p>
            <a:pPr eaLnBrk="1" hangingPunct="1"/>
            <a:r>
              <a:rPr lang="en-US" altLang="zh-CN" sz="2400" b="1" i="1" dirty="0" err="1">
                <a:latin typeface="Times New Roman" pitchFamily="18" charset="0"/>
              </a:rPr>
              <a:t>P</a:t>
            </a:r>
            <a:r>
              <a:rPr lang="en-US" altLang="zh-CN" sz="2400" b="1" i="1" baseline="-25000" dirty="0" err="1">
                <a:latin typeface="Times New Roman" pitchFamily="18" charset="0"/>
              </a:rPr>
              <a:t>k</a:t>
            </a:r>
            <a:r>
              <a:rPr lang="en-US" altLang="zh-CN" sz="2400" b="1" i="1" dirty="0">
                <a:latin typeface="Times New Roman" pitchFamily="18" charset="0"/>
              </a:rPr>
              <a:t>(x)</a:t>
            </a:r>
            <a:r>
              <a:rPr lang="zh-CN" altLang="en-US" sz="2400" dirty="0"/>
              <a:t>是有界的</a:t>
            </a:r>
            <a:r>
              <a:rPr lang="en-US" altLang="zh-CN" sz="2400" dirty="0"/>
              <a:t>[</a:t>
            </a:r>
            <a:r>
              <a:rPr lang="en-US" altLang="zh-CN" sz="2400" b="1" i="1" dirty="0">
                <a:latin typeface="Times New Roman" pitchFamily="18" charset="0"/>
              </a:rPr>
              <a:t>0 , 1</a:t>
            </a:r>
            <a:r>
              <a:rPr lang="en-US" altLang="zh-CN" sz="2400" dirty="0"/>
              <a:t>]</a:t>
            </a:r>
            <a:r>
              <a:rPr lang="zh-CN" altLang="en-US" sz="2400" dirty="0"/>
              <a:t>，所以能保证稳定和收敛。但是拉格朗日插值不行</a:t>
            </a:r>
          </a:p>
          <a:p>
            <a:pPr eaLnBrk="1" hangingPunct="1"/>
            <a:r>
              <a:rPr lang="en-US" altLang="zh-CN" sz="2400" dirty="0"/>
              <a:t>Bernstein</a:t>
            </a:r>
            <a:r>
              <a:rPr lang="zh-CN" altLang="en-US" sz="2400"/>
              <a:t>多项式不好用，但是</a:t>
            </a:r>
            <a:r>
              <a:rPr lang="zh-CN" altLang="en-US" sz="2400">
                <a:sym typeface="Wingdings" pitchFamily="2" charset="2"/>
              </a:rPr>
              <a:t></a:t>
            </a:r>
            <a:endParaRPr lang="zh-CN" altLang="en-US" sz="2400"/>
          </a:p>
        </p:txBody>
      </p:sp>
      <p:graphicFrame>
        <p:nvGraphicFramePr>
          <p:cNvPr id="922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1371600" y="2500313"/>
          <a:ext cx="7315200" cy="153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4229100" imgH="889000" progId="Equation.3">
                  <p:embed/>
                </p:oleObj>
              </mc:Choice>
              <mc:Fallback>
                <p:oleObj name="公式" r:id="rId2" imgW="4229100" imgH="889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500313"/>
                        <a:ext cx="7315200" cy="153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1" name="Picture 6" descr="二次插值基函数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26" t="42317" r="8104"/>
          <a:stretch>
            <a:fillRect/>
          </a:stretch>
        </p:blipFill>
        <p:spPr bwMode="auto">
          <a:xfrm>
            <a:off x="6019800" y="4724400"/>
            <a:ext cx="2895600" cy="1973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BC038E2-5F12-4F2D-A4ED-FC5DDAEDF301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思路</a:t>
            </a:r>
            <a:r>
              <a:rPr lang="en-US" altLang="zh-CN"/>
              <a:t>……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如何获得函数</a:t>
            </a:r>
            <a:r>
              <a:rPr lang="en-US" altLang="zh-CN" b="1" i="1" dirty="0">
                <a:latin typeface="+mj-lt"/>
              </a:rPr>
              <a:t>P(x)</a:t>
            </a:r>
            <a:r>
              <a:rPr lang="zh-CN" altLang="en-US" dirty="0"/>
              <a:t>？</a:t>
            </a:r>
            <a:endParaRPr lang="en-US" altLang="zh-CN" dirty="0"/>
          </a:p>
          <a:p>
            <a:pPr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在函数类</a:t>
            </a:r>
            <a:r>
              <a:rPr lang="en-US" altLang="zh-CN" dirty="0"/>
              <a:t>B</a:t>
            </a:r>
            <a:r>
              <a:rPr lang="zh-CN" altLang="en-US" dirty="0"/>
              <a:t>中挑选一系列函数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zh-CN" altLang="en-US" dirty="0"/>
              <a:t>将这一系列函数（线性）组合在一起</a:t>
            </a:r>
            <a:endParaRPr lang="en-US" altLang="zh-CN" dirty="0"/>
          </a:p>
          <a:p>
            <a:pPr lvl="1">
              <a:defRPr/>
            </a:pPr>
            <a:endParaRPr lang="en-US" altLang="zh-CN" dirty="0"/>
          </a:p>
          <a:p>
            <a:pPr lvl="1">
              <a:defRPr/>
            </a:pPr>
            <a:r>
              <a:rPr lang="en-US" altLang="zh-CN" dirty="0"/>
              <a:t>……</a:t>
            </a:r>
            <a:r>
              <a:rPr lang="zh-CN" altLang="en-US" dirty="0"/>
              <a:t>跟插值有什么不同呢？</a:t>
            </a:r>
          </a:p>
        </p:txBody>
      </p:sp>
      <p:sp>
        <p:nvSpPr>
          <p:cNvPr id="10244" name="灯片编号占位符 4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515E4E-F264-4D32-AC9C-79DF4A4FBD5C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如果线性相关，则可以将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i</a:t>
            </a:r>
            <a:r>
              <a:rPr lang="zh-CN" altLang="en-US"/>
              <a:t>表示成其它各分量的线性组合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基本概念一：线性相（无）关</a:t>
            </a:r>
          </a:p>
        </p:txBody>
      </p:sp>
      <p:pic>
        <p:nvPicPr>
          <p:cNvPr id="11268" name="Picture 4" descr="线性相关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078038"/>
            <a:ext cx="7772400" cy="1960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84324FB-AEFF-4AF6-BC3B-B8FCC2907808}" type="slidenum">
              <a:rPr lang="en-US" altLang="zh-CN" smtClean="0"/>
              <a:pPr eaLnBrk="1" hangingPunct="1"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ayers">
  <a:themeElements>
    <a:clrScheme name="Layers 6">
      <a:dk1>
        <a:srgbClr val="000000"/>
      </a:dk1>
      <a:lt1>
        <a:srgbClr val="FFFFE1"/>
      </a:lt1>
      <a:dk2>
        <a:srgbClr val="330033"/>
      </a:dk2>
      <a:lt2>
        <a:srgbClr val="330033"/>
      </a:lt2>
      <a:accent1>
        <a:srgbClr val="CCCC99"/>
      </a:accent1>
      <a:accent2>
        <a:srgbClr val="FF0000"/>
      </a:accent2>
      <a:accent3>
        <a:srgbClr val="FFFFEE"/>
      </a:accent3>
      <a:accent4>
        <a:srgbClr val="000000"/>
      </a:accent4>
      <a:accent5>
        <a:srgbClr val="E2E2CA"/>
      </a:accent5>
      <a:accent6>
        <a:srgbClr val="E70000"/>
      </a:accent6>
      <a:hlink>
        <a:srgbClr val="990033"/>
      </a:hlink>
      <a:folHlink>
        <a:srgbClr val="B2B2B2"/>
      </a:folHlink>
    </a:clrScheme>
    <a:fontScheme name="Layers">
      <a:majorFont>
        <a:latin typeface="Times New Roman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Layers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ayers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ayers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3137</TotalTime>
  <Words>565</Words>
  <Application>Microsoft Office PowerPoint</Application>
  <PresentationFormat>全屏显示(4:3)</PresentationFormat>
  <Paragraphs>178</Paragraphs>
  <Slides>25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1" baseType="lpstr">
      <vt:lpstr>Arial</vt:lpstr>
      <vt:lpstr>Calibri</vt:lpstr>
      <vt:lpstr>Times New Roman</vt:lpstr>
      <vt:lpstr>Wingdings</vt:lpstr>
      <vt:lpstr>Layers</vt:lpstr>
      <vt:lpstr>公式</vt:lpstr>
      <vt:lpstr>计算方法</vt:lpstr>
      <vt:lpstr>第3章 函数逼近与快速傅里叶变换</vt:lpstr>
      <vt:lpstr>逼近（拟合）的目标</vt:lpstr>
      <vt:lpstr>逼近（拟合）的数学描述</vt:lpstr>
      <vt:lpstr>多项式逼近的可行性</vt:lpstr>
      <vt:lpstr>Weierstrass定理的证明</vt:lpstr>
      <vt:lpstr>关于Bernstein多项式</vt:lpstr>
      <vt:lpstr>思路……</vt:lpstr>
      <vt:lpstr>基本概念一：线性相（无）关</vt:lpstr>
      <vt:lpstr>基本概念一：基、空间、坐标</vt:lpstr>
      <vt:lpstr>例如笛卡尔坐标系</vt:lpstr>
      <vt:lpstr>例如n次多项式空间</vt:lpstr>
      <vt:lpstr>逼近的基本思想</vt:lpstr>
      <vt:lpstr>基本概念二：范数与赋范线性空间</vt:lpstr>
      <vt:lpstr>向量空间范数</vt:lpstr>
      <vt:lpstr>连续函数空间范数</vt:lpstr>
      <vt:lpstr>基本概念三：内积与内积空间</vt:lpstr>
      <vt:lpstr>Caucy-Schwarz不等式</vt:lpstr>
      <vt:lpstr>内积与2范数的关系</vt:lpstr>
      <vt:lpstr>数域加权内积</vt:lpstr>
      <vt:lpstr>权函数</vt:lpstr>
      <vt:lpstr>连续函数空间上的带权内积和范数</vt:lpstr>
      <vt:lpstr>向量空间的Gram矩阵</vt:lpstr>
      <vt:lpstr>连续函数空间的Gram矩阵</vt:lpstr>
      <vt:lpstr>作业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113</cp:revision>
  <cp:lastPrinted>1601-01-01T00:00:00Z</cp:lastPrinted>
  <dcterms:created xsi:type="dcterms:W3CDTF">1601-01-01T00:00:00Z</dcterms:created>
  <dcterms:modified xsi:type="dcterms:W3CDTF">2025-03-09T13:24:46Z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