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6"/>
  </p:notesMasterIdLst>
  <p:sldIdLst>
    <p:sldId id="256" r:id="rId2"/>
    <p:sldId id="289" r:id="rId3"/>
    <p:sldId id="257" r:id="rId4"/>
    <p:sldId id="29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72" r:id="rId15"/>
    <p:sldId id="273" r:id="rId16"/>
    <p:sldId id="274" r:id="rId17"/>
    <p:sldId id="290" r:id="rId18"/>
    <p:sldId id="275" r:id="rId19"/>
    <p:sldId id="276" r:id="rId20"/>
    <p:sldId id="277" r:id="rId21"/>
    <p:sldId id="278" r:id="rId22"/>
    <p:sldId id="279" r:id="rId23"/>
    <p:sldId id="280" r:id="rId24"/>
    <p:sldId id="271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E42C7AF2-84F7-4690-9CED-06E11145665F}" type="datetimeFigureOut">
              <a:rPr lang="zh-CN" altLang="en-US"/>
              <a:pPr>
                <a:defRPr/>
              </a:pPr>
              <a:t>2025/3/18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fld id="{F548F452-FEF4-4391-8EF5-5F8D030C7A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630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400">
                <a:latin typeface="Times New Roman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2400">
                <a:latin typeface="Times New Roman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25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683D04F3-3AC2-4505-8DB3-A870AB22CC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743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21C1D-3189-4D29-86E3-FC0B2E4AA4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801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48CD-392B-408F-BF1D-E24E5DED0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953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42118-FFA8-49FC-8775-11BE1F7A16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3639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0913" y="2362200"/>
            <a:ext cx="3770312" cy="1785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60913" y="4300538"/>
            <a:ext cx="3770312" cy="1785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921B6-30EF-4CEB-B9B2-B459993F47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843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DDD44-9BE6-4B01-A561-E88E1D3372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33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A5330C-03A1-4CF2-9C38-5DEC5CEB42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65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A1745-9AC8-4AE7-8CCD-8F54FE34AD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446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4E727-2F35-415F-9C56-BC10764D08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566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A9EA2-55EA-4B2B-8807-D736523569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44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DCC93-39EF-4AB4-9B5B-8261D24060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457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A9288-533D-4B2D-B4A5-A3640AA67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939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EA29F-DAFF-4A3B-B03C-D42924C50A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0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CE4A1882-203C-4570-A8FD-6934E53A0B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gif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jpe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/>
              <a:t>17</a:t>
            </a:r>
            <a:r>
              <a:rPr lang="zh-CN" altLang="en-US"/>
              <a:t>日</a:t>
            </a:r>
            <a:endParaRPr lang="zh-CN" altLang="en-US" dirty="0"/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28066AB-60DF-4DF1-A53F-85EC9E4DBAFE}" type="slidenum">
              <a:rPr lang="en-US" altLang="zh-CN" smtClean="0">
                <a:solidFill>
                  <a:schemeClr val="bg1"/>
                </a:solidFill>
              </a:rPr>
              <a:pPr eaLnBrk="1" hangingPunct="1"/>
              <a:t>1</a:t>
            </a:fld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衍生的结论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唯一性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切比雪夫多项式是最佳一致逼近的</a:t>
            </a:r>
            <a:r>
              <a:rPr lang="zh-CN" altLang="en-US" b="1">
                <a:solidFill>
                  <a:srgbClr val="660066"/>
                </a:solidFill>
              </a:rPr>
              <a:t>误差</a:t>
            </a:r>
          </a:p>
        </p:txBody>
      </p:sp>
      <p:pic>
        <p:nvPicPr>
          <p:cNvPr id="11268" name="Picture 4" descr="唯一性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52788"/>
            <a:ext cx="81534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 descr="定理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076825"/>
            <a:ext cx="80010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/>
          <p:cNvSpPr/>
          <p:nvPr/>
        </p:nvSpPr>
        <p:spPr>
          <a:xfrm>
            <a:off x="4343400" y="5638800"/>
            <a:ext cx="228600" cy="4572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27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576E47F-DD8C-46A7-9B3B-838FA8669E23}" type="slidenum">
              <a:rPr lang="en-US" altLang="zh-CN" smtClean="0">
                <a:solidFill>
                  <a:schemeClr val="bg1"/>
                </a:solidFill>
              </a:rPr>
              <a:pPr eaLnBrk="1" hangingPunct="1"/>
              <a:t>10</a:t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" name="对话气泡: 椭圆形 1">
            <a:extLst>
              <a:ext uri="{FF2B5EF4-FFF2-40B4-BE49-F238E27FC236}">
                <a16:creationId xmlns:a16="http://schemas.microsoft.com/office/drawing/2014/main" id="{4303BC73-9613-45B1-AE4A-FFC03CA4D1A0}"/>
              </a:ext>
            </a:extLst>
          </p:cNvPr>
          <p:cNvSpPr/>
          <p:nvPr/>
        </p:nvSpPr>
        <p:spPr>
          <a:xfrm>
            <a:off x="7812360" y="1988840"/>
            <a:ext cx="1296144" cy="806748"/>
          </a:xfrm>
          <a:prstGeom prst="wedgeEllipseCallout">
            <a:avLst>
              <a:gd name="adj1" fmla="val -107980"/>
              <a:gd name="adj2" fmla="val 1255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为什么？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4441D0E7-D466-4AEA-A7BD-4499A987C2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45224"/>
            <a:ext cx="10668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Picture 8" descr="二次多项式">
            <a:extLst>
              <a:ext uri="{FF2B5EF4-FFF2-40B4-BE49-F238E27FC236}">
                <a16:creationId xmlns:a16="http://schemas.microsoft.com/office/drawing/2014/main" id="{89E047E8-D3CC-528A-9DD6-E352C76A6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63" y="182563"/>
            <a:ext cx="2687637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定理</a:t>
            </a:r>
            <a:r>
              <a:rPr lang="en-US" altLang="zh-CN"/>
              <a:t>6</a:t>
            </a:r>
            <a:r>
              <a:rPr lang="zh-CN" altLang="en-US"/>
              <a:t>说明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191000"/>
          </a:xfrm>
        </p:spPr>
        <p:txBody>
          <a:bodyPr/>
          <a:lstStyle/>
          <a:p>
            <a:pPr eaLnBrk="1" hangingPunct="1"/>
            <a:r>
              <a:rPr lang="zh-CN" altLang="en-US" dirty="0"/>
              <a:t>切比雪夫多项式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altLang="zh-CN" dirty="0"/>
              <a:t>chbs1</a:t>
            </a:r>
          </a:p>
          <a:p>
            <a:pPr eaLnBrk="1" hangingPunct="1"/>
            <a:r>
              <a:rPr lang="zh-CN" altLang="en-US" b="1" dirty="0"/>
              <a:t>切比雪夫多项式并</a:t>
            </a:r>
            <a:r>
              <a:rPr lang="zh-CN" altLang="en-US" b="1" dirty="0">
                <a:solidFill>
                  <a:srgbClr val="FF0000"/>
                </a:solidFill>
              </a:rPr>
              <a:t>不是</a:t>
            </a:r>
            <a:r>
              <a:rPr lang="en-US" altLang="zh-CN" b="1" i="1" dirty="0">
                <a:latin typeface="Times New Roman" charset="0"/>
              </a:rPr>
              <a:t>n</a:t>
            </a:r>
            <a:r>
              <a:rPr lang="zh-CN" altLang="en-US" b="1" dirty="0"/>
              <a:t>次的最佳逼近！！！</a:t>
            </a:r>
          </a:p>
        </p:txBody>
      </p:sp>
      <p:pic>
        <p:nvPicPr>
          <p:cNvPr id="12292" name="Picture 4" descr="切比雪夫递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6" t="20985" r="27098" b="9686"/>
          <a:stretch>
            <a:fillRect/>
          </a:stretch>
        </p:blipFill>
        <p:spPr bwMode="auto">
          <a:xfrm>
            <a:off x="1295400" y="2819400"/>
            <a:ext cx="4267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714999" y="3200400"/>
            <a:ext cx="267342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i="1" dirty="0">
                <a:solidFill>
                  <a:srgbClr val="660066"/>
                </a:solidFill>
                <a:latin typeface="Times New Roman" charset="0"/>
              </a:rPr>
              <a:t>n+1</a:t>
            </a:r>
            <a:r>
              <a:rPr lang="zh-CN" altLang="en-US" sz="2400" b="1" dirty="0">
                <a:solidFill>
                  <a:srgbClr val="660066"/>
                </a:solidFill>
              </a:rPr>
              <a:t>次切比雪夫多项式是</a:t>
            </a:r>
            <a:r>
              <a:rPr lang="en-US" altLang="zh-CN" sz="2400" b="1" i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sz="2400" b="1" dirty="0">
                <a:solidFill>
                  <a:srgbClr val="660066"/>
                </a:solidFill>
              </a:rPr>
              <a:t>与其</a:t>
            </a:r>
            <a:r>
              <a:rPr lang="en-US" altLang="zh-CN" sz="2400" b="1" i="1" dirty="0">
                <a:solidFill>
                  <a:srgbClr val="660066"/>
                </a:solidFill>
                <a:latin typeface="Times New Roman" charset="0"/>
              </a:rPr>
              <a:t>n</a:t>
            </a:r>
            <a:r>
              <a:rPr lang="zh-CN" altLang="en-US" sz="2400" b="1" dirty="0">
                <a:solidFill>
                  <a:srgbClr val="660066"/>
                </a:solidFill>
              </a:rPr>
              <a:t>次最佳逼近多项式的</a:t>
            </a:r>
            <a:r>
              <a:rPr lang="zh-CN" altLang="en-US" sz="2400" b="1" dirty="0">
                <a:solidFill>
                  <a:srgbClr val="FF0000"/>
                </a:solidFill>
              </a:rPr>
              <a:t>余项</a:t>
            </a:r>
            <a:r>
              <a:rPr lang="zh-CN" altLang="en-US" sz="2400" b="1" dirty="0">
                <a:solidFill>
                  <a:srgbClr val="660066"/>
                </a:solidFill>
              </a:rPr>
              <a:t>进行适当的放缩（乘系数）</a:t>
            </a:r>
          </a:p>
        </p:txBody>
      </p:sp>
      <p:sp>
        <p:nvSpPr>
          <p:cNvPr id="1229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CEC5E49-7FC4-4F01-BEC4-76AB8D2AED05}" type="slidenum">
              <a:rPr lang="en-US" altLang="zh-CN" smtClean="0">
                <a:solidFill>
                  <a:schemeClr val="bg1"/>
                </a:solidFill>
              </a:rPr>
              <a:pPr eaLnBrk="1" hangingPunct="1"/>
              <a:t>11</a:t>
            </a:fld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2" name="Picture 8" descr="二次多项式">
            <a:extLst>
              <a:ext uri="{FF2B5EF4-FFF2-40B4-BE49-F238E27FC236}">
                <a16:creationId xmlns:a16="http://schemas.microsoft.com/office/drawing/2014/main" id="{61805C4A-1F43-6CF2-BD6F-48905B4C8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63" y="182563"/>
            <a:ext cx="2687637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定理</a:t>
            </a:r>
            <a:r>
              <a:rPr lang="en-US" altLang="zh-CN"/>
              <a:t>6</a:t>
            </a:r>
            <a:r>
              <a:rPr lang="zh-CN" altLang="en-US"/>
              <a:t>的一个应用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6334125"/>
            <a:ext cx="3770313" cy="523875"/>
          </a:xfrm>
        </p:spPr>
        <p:txBody>
          <a:bodyPr/>
          <a:lstStyle/>
          <a:p>
            <a:pPr eaLnBrk="1" hangingPunct="1"/>
            <a:r>
              <a:rPr lang="en-US" altLang="zh-CN" sz="2400"/>
              <a:t>example303</a:t>
            </a:r>
          </a:p>
        </p:txBody>
      </p:sp>
      <p:pic>
        <p:nvPicPr>
          <p:cNvPr id="13316" name="Picture 4" descr="例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362200"/>
            <a:ext cx="6096000" cy="402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4038600" y="4038600"/>
            <a:ext cx="304800" cy="533400"/>
          </a:xfrm>
          <a:prstGeom prst="ellips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5334000" y="3657600"/>
            <a:ext cx="3810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511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6400800" y="3810000"/>
          <a:ext cx="17922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016000" imgH="241300" progId="Equation.3">
                  <p:embed/>
                </p:oleObj>
              </mc:Choice>
              <mc:Fallback>
                <p:oleObj name="公式" r:id="rId3" imgW="1016000" imgH="241300" progId="Equation.3">
                  <p:embed/>
                  <p:pic>
                    <p:nvPicPr>
                      <p:cNvPr id="0" name="Picture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810000"/>
                        <a:ext cx="1792288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0" name="Picture 8" descr="C:\Documents and Settings\fifo\Local Settings\Temporary Internet Files\Content.IE5\I6B9CRAI\MMj02888690000[1]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800600"/>
            <a:ext cx="571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2ECCF67-9EC4-4949-92EE-04CA86CD8B56}" type="slidenum">
              <a:rPr lang="en-US" altLang="zh-CN" smtClean="0">
                <a:solidFill>
                  <a:schemeClr val="bg1"/>
                </a:solidFill>
              </a:rPr>
              <a:pPr eaLnBrk="1" hangingPunct="1"/>
              <a:t>12</a:t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0" y="6386513"/>
            <a:ext cx="33528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accent4">
                    <a:lumMod val="75000"/>
                    <a:lumOff val="25000"/>
                  </a:schemeClr>
                </a:solidFill>
                <a:ea typeface="宋体" pitchFamily="2" charset="-122"/>
              </a:rPr>
              <a:t>问题：如果区间不是</a:t>
            </a:r>
            <a:r>
              <a:rPr lang="en-US" altLang="zh-CN" b="1" dirty="0">
                <a:solidFill>
                  <a:schemeClr val="accent4">
                    <a:lumMod val="75000"/>
                    <a:lumOff val="25000"/>
                  </a:schemeClr>
                </a:solidFill>
                <a:ea typeface="宋体" pitchFamily="2" charset="-122"/>
              </a:rPr>
              <a:t>[-1,1]</a:t>
            </a:r>
            <a:r>
              <a:rPr lang="zh-CN" altLang="en-US" b="1" dirty="0">
                <a:solidFill>
                  <a:schemeClr val="accent4">
                    <a:lumMod val="75000"/>
                    <a:lumOff val="25000"/>
                  </a:schemeClr>
                </a:solidFill>
                <a:ea typeface="宋体" pitchFamily="2" charset="-122"/>
              </a:rPr>
              <a:t>呢？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3352800" y="2667000"/>
            <a:ext cx="3962400" cy="12192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10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 descr="插值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7724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对逼近程度的定义方式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在某种意义下最小？</a:t>
            </a:r>
          </a:p>
          <a:p>
            <a:pPr eaLnBrk="1" hangingPunct="1"/>
            <a:r>
              <a:rPr lang="zh-CN" altLang="en-US"/>
              <a:t>大小的度量</a:t>
            </a:r>
            <a:r>
              <a:rPr lang="en-US" altLang="zh-CN"/>
              <a:t>——</a:t>
            </a:r>
            <a:r>
              <a:rPr lang="zh-CN" altLang="en-US"/>
              <a:t>范数</a:t>
            </a:r>
          </a:p>
          <a:p>
            <a:pPr lvl="1" eaLnBrk="1" hangingPunct="1"/>
            <a:r>
              <a:rPr lang="zh-CN" altLang="en-US"/>
              <a:t>∞范数：最佳一致逼近</a:t>
            </a:r>
          </a:p>
          <a:p>
            <a:pPr lvl="1" eaLnBrk="1" hangingPunct="1"/>
            <a:r>
              <a:rPr lang="en-US" altLang="zh-CN"/>
              <a:t>2</a:t>
            </a:r>
            <a:r>
              <a:rPr lang="zh-CN" altLang="en-US"/>
              <a:t>范数怎么样？</a:t>
            </a:r>
          </a:p>
        </p:txBody>
      </p:sp>
      <p:sp>
        <p:nvSpPr>
          <p:cNvPr id="1434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E23A255-4F6A-48F6-BCB9-405BEB54DD0C}" type="slidenum">
              <a:rPr lang="en-US" altLang="zh-CN" smtClean="0">
                <a:solidFill>
                  <a:schemeClr val="bg1"/>
                </a:solidFill>
              </a:rPr>
              <a:pPr eaLnBrk="1" hangingPunct="1"/>
              <a:t>13</a:t>
            </a:fld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最佳平方逼近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114800"/>
          </a:xfrm>
        </p:spPr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这个定义只要求逼近函数是有限维的。</a:t>
            </a:r>
          </a:p>
        </p:txBody>
      </p:sp>
      <p:pic>
        <p:nvPicPr>
          <p:cNvPr id="15364" name="Picture 4" descr="最佳平方逼近函数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6962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7C57E51-8510-4659-BCA7-B5917C4474DF}" type="slidenum">
              <a:rPr lang="en-US" altLang="zh-CN" smtClean="0">
                <a:solidFill>
                  <a:schemeClr val="bg1"/>
                </a:solidFill>
              </a:rPr>
              <a:pPr eaLnBrk="1" hangingPunct="1"/>
              <a:t>14</a:t>
            </a:fld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求解思路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362200"/>
            <a:ext cx="7391400" cy="3724275"/>
          </a:xfrm>
        </p:spPr>
        <p:txBody>
          <a:bodyPr/>
          <a:lstStyle/>
          <a:p>
            <a:pPr eaLnBrk="1" hangingPunct="1"/>
            <a:r>
              <a:rPr lang="zh-CN" altLang="en-US"/>
              <a:t>本质上是一个多元函数求极值的问题</a:t>
            </a:r>
          </a:p>
          <a:p>
            <a:pPr lvl="1" eaLnBrk="1" hangingPunct="1"/>
            <a:r>
              <a:rPr lang="zh-CN" altLang="en-US"/>
              <a:t>目标函数：</a:t>
            </a:r>
          </a:p>
          <a:p>
            <a:pPr lvl="1" eaLnBrk="1" hangingPunct="1"/>
            <a:r>
              <a:rPr lang="zh-CN" altLang="en-US"/>
              <a:t>变元：</a:t>
            </a:r>
            <a:r>
              <a:rPr lang="en-US" altLang="zh-CN" b="1" i="1">
                <a:latin typeface="Times New Roman" charset="0"/>
              </a:rPr>
              <a:t>a</a:t>
            </a:r>
            <a:r>
              <a:rPr lang="en-US" altLang="zh-CN" b="1" i="1" baseline="-25000">
                <a:latin typeface="Times New Roman" charset="0"/>
              </a:rPr>
              <a:t>0</a:t>
            </a:r>
            <a:r>
              <a:rPr lang="zh-CN" altLang="en-US" b="1" i="1">
                <a:latin typeface="Times New Roman" charset="0"/>
              </a:rPr>
              <a:t>，</a:t>
            </a:r>
            <a:r>
              <a:rPr lang="en-US" altLang="zh-CN" b="1" i="1">
                <a:latin typeface="Times New Roman" charset="0"/>
              </a:rPr>
              <a:t>a</a:t>
            </a:r>
            <a:r>
              <a:rPr lang="en-US" altLang="zh-CN" b="1" i="1" baseline="-25000">
                <a:latin typeface="Times New Roman" charset="0"/>
              </a:rPr>
              <a:t>1</a:t>
            </a:r>
            <a:r>
              <a:rPr lang="zh-CN" altLang="en-US" b="1" i="1">
                <a:latin typeface="Times New Roman" charset="0"/>
              </a:rPr>
              <a:t>，</a:t>
            </a:r>
            <a:r>
              <a:rPr lang="en-US" altLang="zh-CN" b="1" i="1">
                <a:latin typeface="Times New Roman" charset="0"/>
              </a:rPr>
              <a:t>…</a:t>
            </a:r>
            <a:r>
              <a:rPr lang="zh-CN" altLang="en-US" b="1" i="1">
                <a:latin typeface="Times New Roman" charset="0"/>
              </a:rPr>
              <a:t>，</a:t>
            </a:r>
            <a:r>
              <a:rPr lang="en-US" altLang="zh-CN" b="1" i="1">
                <a:latin typeface="Times New Roman" charset="0"/>
              </a:rPr>
              <a:t>a</a:t>
            </a:r>
            <a:r>
              <a:rPr lang="en-US" altLang="zh-CN" b="1" i="1" baseline="-25000">
                <a:latin typeface="Times New Roman" charset="0"/>
              </a:rPr>
              <a:t>n</a:t>
            </a:r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r>
              <a:rPr lang="zh-CN" altLang="en-US"/>
              <a:t>可表示为</a:t>
            </a:r>
          </a:p>
        </p:txBody>
      </p:sp>
      <p:graphicFrame>
        <p:nvGraphicFramePr>
          <p:cNvPr id="1638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124200" y="2895600"/>
          <a:ext cx="2362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68400" imgH="330200" progId="Equation.3">
                  <p:embed/>
                </p:oleObj>
              </mc:Choice>
              <mc:Fallback>
                <p:oleObj name="公式" r:id="rId2" imgW="1168400" imgH="330200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2362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76400" y="3733800"/>
          <a:ext cx="4495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806700" imgH="711200" progId="Equation.3">
                  <p:embed/>
                </p:oleObj>
              </mc:Choice>
              <mc:Fallback>
                <p:oleObj name="公式" r:id="rId4" imgW="2806700" imgH="711200" progId="Equation.3">
                  <p:embed/>
                  <p:pic>
                    <p:nvPicPr>
                      <p:cNvPr id="0" name="Picture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733800"/>
                        <a:ext cx="44958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0" name="Picture 8" descr="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105400"/>
            <a:ext cx="5791200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0168356-2B03-4F1A-B5E5-E94B6665A6FC}" type="slidenum">
              <a:rPr lang="en-US" altLang="zh-CN" smtClean="0">
                <a:solidFill>
                  <a:schemeClr val="bg1"/>
                </a:solidFill>
              </a:rPr>
              <a:pPr eaLnBrk="1" hangingPunct="1"/>
              <a:t>15</a:t>
            </a:fld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求解方法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17412" name="Picture 4" descr="解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696200" cy="439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905000" y="4419600"/>
            <a:ext cx="4495800" cy="1371600"/>
            <a:chOff x="1200" y="2784"/>
            <a:chExt cx="2832" cy="864"/>
          </a:xfrm>
        </p:grpSpPr>
        <p:sp>
          <p:nvSpPr>
            <p:cNvPr id="17418" name="Line 5"/>
            <p:cNvSpPr>
              <a:spLocks noChangeShapeType="1"/>
            </p:cNvSpPr>
            <p:nvPr/>
          </p:nvSpPr>
          <p:spPr bwMode="auto">
            <a:xfrm flipH="1">
              <a:off x="1776" y="2784"/>
              <a:ext cx="1008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Line 6"/>
            <p:cNvSpPr>
              <a:spLocks noChangeShapeType="1"/>
            </p:cNvSpPr>
            <p:nvPr/>
          </p:nvSpPr>
          <p:spPr bwMode="auto">
            <a:xfrm flipH="1">
              <a:off x="1200" y="2784"/>
              <a:ext cx="2832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Line 7"/>
            <p:cNvSpPr>
              <a:spLocks noChangeShapeType="1"/>
            </p:cNvSpPr>
            <p:nvPr/>
          </p:nvSpPr>
          <p:spPr bwMode="auto">
            <a:xfrm flipH="1">
              <a:off x="2112" y="2784"/>
              <a:ext cx="48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419600" y="4419600"/>
            <a:ext cx="1981200" cy="1371600"/>
            <a:chOff x="2784" y="2784"/>
            <a:chExt cx="1248" cy="864"/>
          </a:xfrm>
        </p:grpSpPr>
        <p:sp>
          <p:nvSpPr>
            <p:cNvPr id="17416" name="Line 9"/>
            <p:cNvSpPr>
              <a:spLocks noChangeShapeType="1"/>
            </p:cNvSpPr>
            <p:nvPr/>
          </p:nvSpPr>
          <p:spPr bwMode="auto">
            <a:xfrm flipH="1">
              <a:off x="2784" y="2832"/>
              <a:ext cx="768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7" name="Line 10"/>
            <p:cNvSpPr>
              <a:spLocks noChangeShapeType="1"/>
            </p:cNvSpPr>
            <p:nvPr/>
          </p:nvSpPr>
          <p:spPr bwMode="auto">
            <a:xfrm flipH="1">
              <a:off x="3264" y="2784"/>
              <a:ext cx="768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A2409BE-2FAE-452F-B0B8-D84B61ADD795}" type="slidenum">
              <a:rPr lang="en-US" altLang="zh-CN" smtClean="0">
                <a:solidFill>
                  <a:schemeClr val="bg1"/>
                </a:solidFill>
              </a:rPr>
              <a:pPr eaLnBrk="1" hangingPunct="1"/>
              <a:t>16</a:t>
            </a:fld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419600" y="6669360"/>
            <a:ext cx="87248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求最佳平方逼近的法方程（组）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3284984"/>
                <a:ext cx="8382000" cy="280149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</m:t>
                                      </m:r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 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4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4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3284984"/>
                <a:ext cx="8382000" cy="2801491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DDD44-9BE6-4B01-A561-E88E1D3372E0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5" name="Picture 8" descr="C:\Documents and Settings\fifo\Local Settings\Temporary Internet Files\Content.IE5\I6B9CRAI\MMj02888690000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486400"/>
            <a:ext cx="571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869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 descr="连续函数Gra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848600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复习</a:t>
            </a:r>
          </a:p>
        </p:txBody>
      </p:sp>
      <p:sp>
        <p:nvSpPr>
          <p:cNvPr id="1843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313E26D-D1BC-4C7D-9BF0-FC7A9EEB4703}" type="slidenum">
              <a:rPr lang="en-US" altLang="zh-CN" smtClean="0">
                <a:solidFill>
                  <a:schemeClr val="bg1"/>
                </a:solidFill>
              </a:rPr>
              <a:pPr eaLnBrk="1" hangingPunct="1"/>
              <a:t>18</a:t>
            </a:fld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存在性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法方程的系数阵为格拉姆（</a:t>
            </a:r>
            <a:r>
              <a:rPr lang="en-US" altLang="zh-CN"/>
              <a:t>Gram</a:t>
            </a:r>
            <a:r>
              <a:rPr lang="zh-CN" altLang="en-US"/>
              <a:t>）矩阵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根据以上结论可知系数阵满秩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有解，有唯一解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 b="1">
                <a:solidFill>
                  <a:srgbClr val="660066"/>
                </a:solidFill>
              </a:rPr>
              <a:t>注：这里只要求基（线性无关），不要求正交</a:t>
            </a:r>
          </a:p>
        </p:txBody>
      </p:sp>
      <p:sp>
        <p:nvSpPr>
          <p:cNvPr id="1946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A27934B-B602-47EF-8CC4-E0FDDBB99B9D}" type="slidenum">
              <a:rPr lang="en-US" altLang="zh-CN" smtClean="0">
                <a:solidFill>
                  <a:schemeClr val="bg1"/>
                </a:solidFill>
              </a:rPr>
              <a:pPr eaLnBrk="1" hangingPunct="1"/>
              <a:t>19</a:t>
            </a:fld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函数</a:t>
            </a:r>
            <a:r>
              <a:rPr lang="zh-CN" altLang="en-US"/>
              <a:t>逼近与快速傅里叶变换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8E8C46"/>
                </a:solidFill>
              </a:rPr>
              <a:t>函数逼近的基本概念</a:t>
            </a:r>
          </a:p>
          <a:p>
            <a:pPr eaLnBrk="1" hangingPunct="1"/>
            <a:r>
              <a:rPr lang="zh-CN" altLang="en-US">
                <a:solidFill>
                  <a:srgbClr val="8E8C46"/>
                </a:solidFill>
              </a:rPr>
              <a:t>正交多项式</a:t>
            </a:r>
          </a:p>
          <a:p>
            <a:pPr eaLnBrk="1" hangingPunct="1"/>
            <a:r>
              <a:rPr lang="zh-CN" altLang="en-US"/>
              <a:t>最佳一致逼近（多项式）</a:t>
            </a:r>
          </a:p>
          <a:p>
            <a:pPr eaLnBrk="1" hangingPunct="1"/>
            <a:r>
              <a:rPr lang="zh-CN" altLang="en-US"/>
              <a:t>最佳平方逼近</a:t>
            </a:r>
          </a:p>
          <a:p>
            <a:pPr eaLnBrk="1" hangingPunct="1"/>
            <a:r>
              <a:rPr lang="zh-CN" altLang="en-US">
                <a:solidFill>
                  <a:srgbClr val="8E8C46"/>
                </a:solidFill>
              </a:rPr>
              <a:t>最小二乘</a:t>
            </a:r>
          </a:p>
          <a:p>
            <a:pPr eaLnBrk="1" hangingPunct="1"/>
            <a:r>
              <a:rPr lang="zh-CN" altLang="en-US">
                <a:solidFill>
                  <a:srgbClr val="8E8C46"/>
                </a:solidFill>
              </a:rPr>
              <a:t>有理逼近</a:t>
            </a:r>
          </a:p>
          <a:p>
            <a:pPr eaLnBrk="1" hangingPunct="1"/>
            <a:r>
              <a:rPr lang="zh-CN" altLang="en-US">
                <a:solidFill>
                  <a:srgbClr val="8E8C46"/>
                </a:solidFill>
              </a:rPr>
              <a:t>三角逼近与</a:t>
            </a:r>
            <a:r>
              <a:rPr lang="en-US" altLang="zh-CN">
                <a:solidFill>
                  <a:srgbClr val="8E8C46"/>
                </a:solidFill>
              </a:rPr>
              <a:t>FFT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978F1C3-4160-4683-A32C-03798936A561}" type="slidenum">
              <a:rPr lang="en-US" altLang="zh-CN" smtClean="0">
                <a:solidFill>
                  <a:schemeClr val="bg1"/>
                </a:solidFill>
              </a:rPr>
              <a:pPr eaLnBrk="1" hangingPunct="1"/>
              <a:t>2</a:t>
            </a:fld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误差公式</a:t>
            </a:r>
          </a:p>
        </p:txBody>
      </p:sp>
      <p:pic>
        <p:nvPicPr>
          <p:cNvPr id="20483" name="Picture 4" descr="误差公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62275"/>
            <a:ext cx="76962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18C6AD2-8B56-4F55-97CC-1D3999F4E3F4}" type="slidenum">
              <a:rPr lang="en-US" altLang="zh-CN" smtClean="0">
                <a:solidFill>
                  <a:schemeClr val="bg1"/>
                </a:solidFill>
              </a:rPr>
              <a:pPr eaLnBrk="1" hangingPunct="1"/>
              <a:t>20</a:t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0485" name="TextBox 2"/>
          <p:cNvSpPr txBox="1">
            <a:spLocks noChangeArrowheads="1"/>
          </p:cNvSpPr>
          <p:nvPr/>
        </p:nvSpPr>
        <p:spPr bwMode="auto">
          <a:xfrm>
            <a:off x="7391400" y="5715000"/>
            <a:ext cx="91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660066"/>
                </a:solidFill>
              </a:rPr>
              <a:t>P68</a:t>
            </a:r>
            <a:endParaRPr lang="zh-CN" altLang="en-US" sz="2400" b="1">
              <a:solidFill>
                <a:srgbClr val="66006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针对多项式的具体解法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条件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目标</a:t>
            </a:r>
          </a:p>
        </p:txBody>
      </p:sp>
      <p:pic>
        <p:nvPicPr>
          <p:cNvPr id="21508" name="Picture 4" descr="多项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048000"/>
            <a:ext cx="70104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 descr="法方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257800"/>
            <a:ext cx="708660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1752600" y="5791200"/>
            <a:ext cx="1676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4191000" y="5791200"/>
            <a:ext cx="16764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6F80F13-643E-4058-9AE5-926C05813B9D}" type="slidenum">
              <a:rPr lang="en-US" altLang="zh-CN" smtClean="0">
                <a:solidFill>
                  <a:schemeClr val="bg1"/>
                </a:solidFill>
              </a:rPr>
              <a:pPr eaLnBrk="1" hangingPunct="1"/>
              <a:t>21</a:t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362200" y="3349625"/>
            <a:ext cx="3862388" cy="3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animBg="1"/>
      <p:bldP spid="37895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针对以幂函数为基多项式的具体解法</a:t>
            </a:r>
          </a:p>
        </p:txBody>
      </p:sp>
      <p:pic>
        <p:nvPicPr>
          <p:cNvPr id="22531" name="Picture 4" descr="hilbe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6629400" cy="438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8D3C8ED-A9B1-4CDB-A675-6315311CBCFC}" type="slidenum">
              <a:rPr lang="en-US" altLang="zh-CN" smtClean="0">
                <a:solidFill>
                  <a:schemeClr val="bg1"/>
                </a:solidFill>
              </a:rPr>
              <a:pPr eaLnBrk="1" hangingPunct="1"/>
              <a:t>22</a:t>
            </a:fld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>
            <a:stCxn id="22531" idx="0"/>
          </p:cNvCxnSpPr>
          <p:nvPr/>
        </p:nvCxnSpPr>
        <p:spPr>
          <a:xfrm>
            <a:off x="4152900" y="2362200"/>
            <a:ext cx="0" cy="5334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4076700" y="2981325"/>
            <a:ext cx="0" cy="5334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3075" y="2286000"/>
            <a:ext cx="5331849" cy="456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以幂函数为基的最佳平方逼近示例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9800" y="5181600"/>
            <a:ext cx="2511425" cy="904875"/>
          </a:xfrm>
        </p:spPr>
        <p:txBody>
          <a:bodyPr/>
          <a:lstStyle/>
          <a:p>
            <a:pPr eaLnBrk="1" hangingPunct="1"/>
            <a:r>
              <a:rPr lang="en-US" altLang="zh-CN" dirty="0"/>
              <a:t>example306</a:t>
            </a:r>
          </a:p>
        </p:txBody>
      </p:sp>
      <p:sp>
        <p:nvSpPr>
          <p:cNvPr id="2355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70EBCE3-B038-4E2B-A165-CA48CDC2DA1F}" type="slidenum">
              <a:rPr lang="en-US" altLang="zh-CN" smtClean="0">
                <a:solidFill>
                  <a:schemeClr val="bg1"/>
                </a:solidFill>
              </a:rPr>
              <a:pPr eaLnBrk="1" hangingPunct="1"/>
              <a:t>23</a:t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0" y="6386513"/>
            <a:ext cx="33528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chemeClr val="accent4">
                    <a:lumMod val="75000"/>
                    <a:lumOff val="25000"/>
                  </a:schemeClr>
                </a:solidFill>
                <a:ea typeface="宋体" pitchFamily="2" charset="-122"/>
              </a:rPr>
              <a:t>问题：如果区间不是</a:t>
            </a:r>
            <a:r>
              <a:rPr lang="en-US" altLang="zh-CN" b="1" dirty="0">
                <a:solidFill>
                  <a:schemeClr val="accent4">
                    <a:lumMod val="75000"/>
                    <a:lumOff val="25000"/>
                  </a:schemeClr>
                </a:solidFill>
                <a:ea typeface="宋体" pitchFamily="2" charset="-122"/>
              </a:rPr>
              <a:t>[0,1]</a:t>
            </a:r>
            <a:r>
              <a:rPr lang="zh-CN" altLang="en-US" b="1" dirty="0">
                <a:solidFill>
                  <a:schemeClr val="accent4">
                    <a:lumMod val="75000"/>
                    <a:lumOff val="25000"/>
                  </a:schemeClr>
                </a:solidFill>
                <a:ea typeface="宋体" pitchFamily="2" charset="-122"/>
              </a:rPr>
              <a:t>呢？</a:t>
            </a:r>
          </a:p>
        </p:txBody>
      </p:sp>
      <p:sp>
        <p:nvSpPr>
          <p:cNvPr id="2" name="矩形 1"/>
          <p:cNvSpPr/>
          <p:nvPr/>
        </p:nvSpPr>
        <p:spPr>
          <a:xfrm>
            <a:off x="2267744" y="4797152"/>
            <a:ext cx="816832" cy="926992"/>
          </a:xfrm>
          <a:prstGeom prst="rect">
            <a:avLst/>
          </a:prstGeom>
          <a:noFill/>
          <a:ln>
            <a:solidFill>
              <a:schemeClr val="accent4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492896"/>
            <a:ext cx="7693025" cy="3593579"/>
          </a:xfrm>
        </p:spPr>
        <p:txBody>
          <a:bodyPr/>
          <a:lstStyle/>
          <a:p>
            <a:pPr eaLnBrk="1" hangingPunct="1"/>
            <a:r>
              <a:rPr lang="en-US" altLang="zh-CN" dirty="0"/>
              <a:t>P63 </a:t>
            </a:r>
            <a:r>
              <a:rPr lang="zh-CN" altLang="en-US" dirty="0"/>
              <a:t>例</a:t>
            </a:r>
            <a:r>
              <a:rPr lang="en-US" altLang="zh-CN" dirty="0"/>
              <a:t>3 </a:t>
            </a:r>
            <a:r>
              <a:rPr lang="zh-CN" altLang="en-US" dirty="0"/>
              <a:t>（高一次多项式的一致逼近）</a:t>
            </a:r>
            <a:endParaRPr lang="en-US" altLang="zh-CN" dirty="0"/>
          </a:p>
          <a:p>
            <a:pPr eaLnBrk="1" hangingPunct="1"/>
            <a:r>
              <a:rPr lang="en-US" altLang="zh-CN"/>
              <a:t>P94</a:t>
            </a:r>
            <a:endParaRPr lang="en-US" altLang="zh-CN" dirty="0"/>
          </a:p>
          <a:p>
            <a:pPr eaLnBrk="1" hangingPunct="1"/>
            <a:r>
              <a:rPr lang="en-US" altLang="zh-CN" dirty="0"/>
              <a:t>14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）（</a:t>
            </a:r>
            <a:r>
              <a:rPr lang="en-US" altLang="zh-CN" dirty="0"/>
              <a:t>4</a:t>
            </a:r>
            <a:r>
              <a:rPr lang="zh-CN" altLang="en-US" dirty="0"/>
              <a:t>）、</a:t>
            </a:r>
            <a:r>
              <a:rPr lang="en-US" altLang="zh-CN" dirty="0"/>
              <a:t>15</a:t>
            </a:r>
          </a:p>
        </p:txBody>
      </p:sp>
      <p:sp>
        <p:nvSpPr>
          <p:cNvPr id="3277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1479383-0E39-4C24-93F3-11A001D6FE43}" type="slidenum">
              <a:rPr lang="en-US" altLang="zh-CN" smtClean="0">
                <a:solidFill>
                  <a:schemeClr val="bg1"/>
                </a:solidFill>
              </a:rPr>
              <a:pPr eaLnBrk="1" hangingPunct="1"/>
              <a:t>24</a:t>
            </a:fld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C248F5-4C80-4F2D-A313-D3756587CAC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9227"/>
          <a:stretch/>
        </p:blipFill>
        <p:spPr>
          <a:xfrm>
            <a:off x="888003" y="3412302"/>
            <a:ext cx="7643222" cy="174489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746C1C73-E91C-6B3D-F86F-5DC9C742988B}"/>
              </a:ext>
            </a:extLst>
          </p:cNvPr>
          <p:cNvSpPr/>
          <p:nvPr/>
        </p:nvSpPr>
        <p:spPr>
          <a:xfrm>
            <a:off x="3419872" y="3501008"/>
            <a:ext cx="1008112" cy="43204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复习：逼近的精度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114800"/>
          </a:xfrm>
        </p:spPr>
        <p:txBody>
          <a:bodyPr/>
          <a:lstStyle/>
          <a:p>
            <a:pPr eaLnBrk="1" hangingPunct="1"/>
            <a:r>
              <a:rPr lang="en-US" altLang="zh-CN" dirty="0" err="1"/>
              <a:t>Weierstrass</a:t>
            </a:r>
            <a:r>
              <a:rPr lang="zh-CN" altLang="en-US" dirty="0"/>
              <a:t>定理（</a:t>
            </a:r>
            <a:r>
              <a:rPr lang="en-US" altLang="zh-CN" dirty="0"/>
              <a:t>P62</a:t>
            </a:r>
            <a:r>
              <a:rPr lang="zh-CN" altLang="en-US" dirty="0"/>
              <a:t>）：一定会有一个多项式可以达到你需要的任意逼近精度</a:t>
            </a:r>
          </a:p>
          <a:p>
            <a:pPr eaLnBrk="1" hangingPunct="1"/>
            <a:r>
              <a:rPr lang="en-US" altLang="zh-CN" dirty="0"/>
              <a:t>Bernstein</a:t>
            </a:r>
            <a:r>
              <a:rPr lang="zh-CN" altLang="en-US" dirty="0"/>
              <a:t>多项式（</a:t>
            </a:r>
            <a:r>
              <a:rPr lang="en-US" altLang="zh-CN" dirty="0"/>
              <a:t>P63</a:t>
            </a:r>
            <a:r>
              <a:rPr lang="zh-CN" altLang="en-US" dirty="0"/>
              <a:t>）：随着</a:t>
            </a:r>
            <a:r>
              <a:rPr lang="en-US" altLang="zh-CN" b="1" i="1" dirty="0">
                <a:latin typeface="Times New Roman" charset="0"/>
              </a:rPr>
              <a:t>n</a:t>
            </a:r>
            <a:r>
              <a:rPr lang="zh-CN" altLang="en-US" dirty="0"/>
              <a:t>趋近于无穷大可以实现逼近精度无限提高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我们并不希望无限提高多项式次数</a:t>
            </a:r>
            <a:r>
              <a:rPr lang="en-US" altLang="zh-CN" b="1" i="1" dirty="0">
                <a:latin typeface="Times New Roman" charset="0"/>
              </a:rPr>
              <a:t>n</a:t>
            </a:r>
            <a:r>
              <a:rPr lang="zh-CN" altLang="en-US" dirty="0"/>
              <a:t>，希望知道多项式次数固定的情况下如何精度最高</a:t>
            </a:r>
          </a:p>
        </p:txBody>
      </p:sp>
      <p:pic>
        <p:nvPicPr>
          <p:cNvPr id="5124" name="Picture 4" descr="B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343400"/>
            <a:ext cx="70104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255BEF3-7C5E-430F-8897-1E7CBFFD99F9}" type="slidenum">
              <a:rPr lang="en-US" altLang="zh-CN" smtClean="0">
                <a:solidFill>
                  <a:schemeClr val="bg1"/>
                </a:solidFill>
              </a:rPr>
              <a:pPr eaLnBrk="1" hangingPunct="1"/>
              <a:t>3</a:t>
            </a:fld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619672" y="6165304"/>
            <a:ext cx="6048672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复习：逼近（拟合）的数学描述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733800"/>
            <a:ext cx="7772400" cy="23971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这里函数类</a:t>
            </a:r>
            <a:r>
              <a:rPr lang="en-US" altLang="zh-CN" b="1" i="1" dirty="0">
                <a:latin typeface="Times New Roman" pitchFamily="18" charset="0"/>
              </a:rPr>
              <a:t>A</a:t>
            </a:r>
            <a:r>
              <a:rPr lang="zh-CN" altLang="en-US" dirty="0"/>
              <a:t>中给定的函数</a:t>
            </a:r>
            <a:r>
              <a:rPr lang="en-US" altLang="zh-CN" b="1" i="1" dirty="0">
                <a:latin typeface="Times New Roman" pitchFamily="18" charset="0"/>
              </a:rPr>
              <a:t>f(x)</a:t>
            </a:r>
            <a:r>
              <a:rPr lang="zh-CN" altLang="en-US" dirty="0"/>
              <a:t>通常是区间</a:t>
            </a:r>
            <a:r>
              <a:rPr lang="en-US" altLang="zh-CN" dirty="0"/>
              <a:t>[</a:t>
            </a:r>
            <a:r>
              <a:rPr lang="en-US" altLang="zh-CN" b="1" i="1" dirty="0">
                <a:latin typeface="Times New Roman" pitchFamily="18" charset="0"/>
              </a:rPr>
              <a:t>a, b</a:t>
            </a:r>
            <a:r>
              <a:rPr lang="en-US" altLang="zh-CN" dirty="0"/>
              <a:t>]</a:t>
            </a:r>
            <a:r>
              <a:rPr lang="zh-CN" altLang="en-US" dirty="0"/>
              <a:t>上的</a:t>
            </a:r>
            <a:r>
              <a:rPr lang="zh-CN" altLang="en-US" b="1" dirty="0">
                <a:solidFill>
                  <a:schemeClr val="hlink"/>
                </a:solidFill>
              </a:rPr>
              <a:t>连续函数</a:t>
            </a:r>
            <a:r>
              <a:rPr lang="zh-CN" altLang="en-US" dirty="0"/>
              <a:t>（或是用离散的点表示）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函数类</a:t>
            </a:r>
            <a:r>
              <a:rPr lang="en-US" altLang="zh-CN" b="1" i="1" dirty="0">
                <a:latin typeface="Times New Roman" pitchFamily="18" charset="0"/>
              </a:rPr>
              <a:t>B</a:t>
            </a:r>
            <a:r>
              <a:rPr lang="zh-CN" altLang="en-US" dirty="0"/>
              <a:t>中的函数通常是多项式，（三角）有理函数或分段低次多项式等</a:t>
            </a:r>
          </a:p>
        </p:txBody>
      </p:sp>
      <p:pic>
        <p:nvPicPr>
          <p:cNvPr id="6148" name="Picture 4" descr="插值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75" y="2204864"/>
            <a:ext cx="77724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1FBCFD0-0F6C-4EDC-BE70-4542B0CA6B91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211960" y="3518284"/>
            <a:ext cx="1902781" cy="1331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B4A432A0-5988-4955-85DB-11C4B77A0ECC}"/>
              </a:ext>
            </a:extLst>
          </p:cNvPr>
          <p:cNvSpPr/>
          <p:nvPr/>
        </p:nvSpPr>
        <p:spPr>
          <a:xfrm>
            <a:off x="7308304" y="4361408"/>
            <a:ext cx="1512168" cy="508905"/>
          </a:xfrm>
          <a:prstGeom prst="wedgeRoundRectCallout">
            <a:avLst>
              <a:gd name="adj1" fmla="val -128189"/>
              <a:gd name="adj2" fmla="val 9244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确定次数的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最佳一致逼近（切比雪夫逼近）问题</a:t>
            </a: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38200" y="4419600"/>
            <a:ext cx="7693025" cy="1666875"/>
          </a:xfrm>
        </p:spPr>
        <p:txBody>
          <a:bodyPr/>
          <a:lstStyle/>
          <a:p>
            <a:pPr eaLnBrk="1" hangingPunct="1"/>
            <a:r>
              <a:rPr lang="en-US" altLang="zh-CN" dirty="0"/>
              <a:t>max</a:t>
            </a:r>
            <a:r>
              <a:rPr lang="zh-CN" altLang="en-US" dirty="0"/>
              <a:t>：在区间内最大的误差（</a:t>
            </a:r>
            <a:r>
              <a:rPr lang="zh-CN" altLang="en-US" b="1" dirty="0">
                <a:solidFill>
                  <a:srgbClr val="660066"/>
                </a:solidFill>
              </a:rPr>
              <a:t>无穷范数</a:t>
            </a:r>
            <a:r>
              <a:rPr lang="zh-CN" altLang="en-US" dirty="0"/>
              <a:t>）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altLang="zh-CN" dirty="0"/>
              <a:t>min</a:t>
            </a:r>
            <a:r>
              <a:rPr lang="zh-CN" altLang="en-US" dirty="0"/>
              <a:t>：在所有</a:t>
            </a:r>
            <a:r>
              <a:rPr lang="en-US" altLang="zh-CN" b="1" i="1" dirty="0">
                <a:latin typeface="Times New Roman" charset="0"/>
              </a:rPr>
              <a:t>n</a:t>
            </a:r>
            <a:r>
              <a:rPr lang="zh-CN" altLang="en-US" dirty="0"/>
              <a:t>次多项式中最小的偏差</a:t>
            </a:r>
          </a:p>
        </p:txBody>
      </p:sp>
      <p:pic>
        <p:nvPicPr>
          <p:cNvPr id="6148" name="Picture 8" descr="一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7696200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D962A94-C167-4010-8F74-EE3896E9A9EF}" type="slidenum">
              <a:rPr lang="en-US" altLang="zh-CN" smtClean="0">
                <a:solidFill>
                  <a:schemeClr val="bg1"/>
                </a:solidFill>
              </a:rPr>
              <a:pPr eaLnBrk="1" hangingPunct="1"/>
              <a:t>5</a:t>
            </a:fld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偏差和最小偏差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dirty="0"/>
          </a:p>
        </p:txBody>
      </p:sp>
      <p:pic>
        <p:nvPicPr>
          <p:cNvPr id="7172" name="Picture 4" descr="偏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6962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最小偏差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70388"/>
            <a:ext cx="7696200" cy="172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A8A5C54-2CEB-48FE-8C8B-A0A2E1031AF7}" type="slidenum">
              <a:rPr lang="en-US" altLang="zh-CN" smtClean="0">
                <a:solidFill>
                  <a:schemeClr val="bg1"/>
                </a:solidFill>
              </a:rPr>
              <a:pPr eaLnBrk="1" hangingPunct="1"/>
              <a:t>6</a:t>
            </a:fld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8497008" y="3020192"/>
            <a:ext cx="0" cy="28803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最佳一致逼近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772400" cy="4343400"/>
          </a:xfrm>
        </p:spPr>
        <p:txBody>
          <a:bodyPr/>
          <a:lstStyle/>
          <a:p>
            <a:pPr eaLnBrk="1" hangingPunct="1"/>
            <a:r>
              <a:rPr lang="zh-CN" altLang="en-US"/>
              <a:t>定义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存在性定理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怎么确定呢？</a:t>
            </a:r>
          </a:p>
        </p:txBody>
      </p:sp>
      <p:pic>
        <p:nvPicPr>
          <p:cNvPr id="8196" name="Picture 4" descr="定义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95600"/>
            <a:ext cx="68580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定理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953000"/>
            <a:ext cx="67818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073D2C4-DC83-448D-A0E1-42C61F1FD084}" type="slidenum">
              <a:rPr lang="en-US" altLang="zh-CN" smtClean="0">
                <a:solidFill>
                  <a:schemeClr val="bg1"/>
                </a:solidFill>
              </a:rPr>
              <a:pPr eaLnBrk="1" hangingPunct="1"/>
              <a:t>7</a:t>
            </a:fld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偏差点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注意：偏差绝对值</a:t>
            </a:r>
            <a:r>
              <a:rPr lang="zh-CN" altLang="en-US" b="1">
                <a:solidFill>
                  <a:srgbClr val="660066"/>
                </a:solidFill>
              </a:rPr>
              <a:t>最大</a:t>
            </a:r>
            <a:r>
              <a:rPr lang="zh-CN" altLang="en-US"/>
              <a:t>的点才能被定义为偏差点，至少存在一个</a:t>
            </a:r>
          </a:p>
        </p:txBody>
      </p:sp>
      <p:pic>
        <p:nvPicPr>
          <p:cNvPr id="9220" name="Picture 4" descr="定义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696200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8" descr="二次多项式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63" y="182563"/>
            <a:ext cx="2687637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5AA68BF-0D91-49FF-98E2-F9293C51268D}" type="slidenum">
              <a:rPr lang="en-US" altLang="zh-CN" smtClean="0">
                <a:solidFill>
                  <a:schemeClr val="bg1"/>
                </a:solidFill>
              </a:rPr>
              <a:pPr eaLnBrk="1" hangingPunct="1"/>
              <a:t>8</a:t>
            </a:fld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最佳逼近的条件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114800"/>
          </a:xfrm>
        </p:spPr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有</a:t>
            </a:r>
            <a:r>
              <a:rPr lang="en-US" altLang="zh-CN" b="1" i="1" dirty="0">
                <a:solidFill>
                  <a:srgbClr val="660066"/>
                </a:solidFill>
                <a:latin typeface="Times New Roman" charset="0"/>
              </a:rPr>
              <a:t>n+2</a:t>
            </a:r>
            <a:r>
              <a:rPr lang="zh-CN" altLang="en-US" dirty="0"/>
              <a:t>个误差极值点，误差绝对值都一样，只是符号交错出现（均匀分布）</a:t>
            </a:r>
          </a:p>
        </p:txBody>
      </p:sp>
      <p:pic>
        <p:nvPicPr>
          <p:cNvPr id="10244" name="Picture 4" descr="定理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62200"/>
            <a:ext cx="7696200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914400" y="3124200"/>
            <a:ext cx="10668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837A4D2-6E4E-4C7A-8331-58CBB2F3A86B}" type="slidenum">
              <a:rPr lang="en-US" altLang="zh-CN" smtClean="0">
                <a:solidFill>
                  <a:schemeClr val="bg1"/>
                </a:solidFill>
              </a:rPr>
              <a:pPr eaLnBrk="1" hangingPunct="1"/>
              <a:t>9</a:t>
            </a:fld>
            <a:endParaRPr lang="en-US" altLang="zh-CN">
              <a:solidFill>
                <a:schemeClr val="bg1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580112" y="3124200"/>
            <a:ext cx="50405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二次多项式">
            <a:extLst>
              <a:ext uri="{FF2B5EF4-FFF2-40B4-BE49-F238E27FC236}">
                <a16:creationId xmlns:a16="http://schemas.microsoft.com/office/drawing/2014/main" id="{A94168BA-F359-49F1-81B2-33B8500CC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63" y="182563"/>
            <a:ext cx="2687637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</p:bld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3761</TotalTime>
  <Words>506</Words>
  <Application>Microsoft Office PowerPoint</Application>
  <PresentationFormat>全屏显示(4:3)</PresentationFormat>
  <Paragraphs>144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宋体</vt:lpstr>
      <vt:lpstr>幼圆</vt:lpstr>
      <vt:lpstr>Arial</vt:lpstr>
      <vt:lpstr>Calibri</vt:lpstr>
      <vt:lpstr>Cambria Math</vt:lpstr>
      <vt:lpstr>Times New Roman</vt:lpstr>
      <vt:lpstr>Wingdings</vt:lpstr>
      <vt:lpstr>Capsules</vt:lpstr>
      <vt:lpstr>公式</vt:lpstr>
      <vt:lpstr>计算方法</vt:lpstr>
      <vt:lpstr>第3章 函数逼近与快速傅里叶变换</vt:lpstr>
      <vt:lpstr>复习：逼近的精度</vt:lpstr>
      <vt:lpstr>复习：逼近（拟合）的数学描述</vt:lpstr>
      <vt:lpstr>最佳一致逼近（切比雪夫逼近）问题</vt:lpstr>
      <vt:lpstr>偏差和最小偏差</vt:lpstr>
      <vt:lpstr>最佳一致逼近</vt:lpstr>
      <vt:lpstr>偏差点</vt:lpstr>
      <vt:lpstr>最佳逼近的条件</vt:lpstr>
      <vt:lpstr>衍生的结论</vt:lpstr>
      <vt:lpstr>定理6说明</vt:lpstr>
      <vt:lpstr>定理6的一个应用</vt:lpstr>
      <vt:lpstr>对逼近程度的定义方式</vt:lpstr>
      <vt:lpstr>最佳平方逼近</vt:lpstr>
      <vt:lpstr>求解思路</vt:lpstr>
      <vt:lpstr>求解方法</vt:lpstr>
      <vt:lpstr>求最佳平方逼近的法方程（组）</vt:lpstr>
      <vt:lpstr>复习</vt:lpstr>
      <vt:lpstr>存在性</vt:lpstr>
      <vt:lpstr>误差公式</vt:lpstr>
      <vt:lpstr>针对多项式的具体解法</vt:lpstr>
      <vt:lpstr>针对以幂函数为基多项式的具体解法</vt:lpstr>
      <vt:lpstr>以幂函数为基的最佳平方逼近示例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138</cp:revision>
  <cp:lastPrinted>1601-01-01T00:00:00Z</cp:lastPrinted>
  <dcterms:created xsi:type="dcterms:W3CDTF">1601-01-01T00:00:00Z</dcterms:created>
  <dcterms:modified xsi:type="dcterms:W3CDTF">2025-03-18T08:47:28Z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