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5" r:id="rId18"/>
    <p:sldId id="272" r:id="rId19"/>
    <p:sldId id="273" r:id="rId20"/>
    <p:sldId id="27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960" autoAdjust="0"/>
  </p:normalViewPr>
  <p:slideViewPr>
    <p:cSldViewPr snapToGrid="0">
      <p:cViewPr varScale="1">
        <p:scale>
          <a:sx n="77" d="100"/>
          <a:sy n="77" d="100"/>
        </p:scale>
        <p:origin x="78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D9C91-E2B6-420D-A238-E04994B739C3}" type="datetimeFigureOut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25E7DB-8B77-40D1-812E-0AADEAE39C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0436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7B41EF59-D2CC-4BCD-8FB9-38476A1302E9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7449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2F81E1-137A-4B10-901F-8FB04D6DC232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43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BC0B67-62F4-4B1C-989B-119F372F2DC2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5437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6E678-04A9-428C-84A7-7D35F2154CC1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47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22B0-CAE6-4E49-B514-4FDDB05CAD4C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841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3B53-9615-4E74-8AD9-8C568B418936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205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4E040-45CA-4279-A2B2-01F48A4E7AA3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012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97F2F-63EF-4490-A7F0-FFD9E849B7E3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131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8544D-B2C9-4CA9-B08D-E59E5B4971B0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685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69141A-E6E5-4F87-93AC-E0F6A89C9382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923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CDEED6-778F-4C80-915F-30507225448A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719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95EB075-7F48-428B-919F-57B9A5AEB958}" type="datetime1">
              <a:rPr lang="zh-CN" altLang="en-US" smtClean="0"/>
              <a:t>2025/4/13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C75ECB3-C457-4C62-BD1F-6E47264F8A6C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940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image" Target="../media/image28.png"/><Relationship Id="rId7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711F6C-8ABD-4330-B400-59B4101786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插值法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6D954D3-08B5-4865-B8AB-B38CD9B1BD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习题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B08858-4A71-D694-395E-F237CED10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15567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E315AF-5177-4D81-9C10-24BB8780A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0"/>
          <a:stretch/>
        </p:blipFill>
        <p:spPr>
          <a:xfrm>
            <a:off x="990600" y="661988"/>
            <a:ext cx="7597321" cy="150971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A729988E-000B-4C45-B93C-19AB384C297C}"/>
                  </a:ext>
                </a:extLst>
              </p:cNvPr>
              <p:cNvSpPr txBox="1"/>
              <p:nvPr/>
            </p:nvSpPr>
            <p:spPr>
              <a:xfrm>
                <a:off x="990600" y="2877217"/>
                <a:ext cx="10277476" cy="29036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3200" dirty="0" smtClean="0"/>
                        <m:t>关键是要能想得起来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P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30</m:t>
                      </m:r>
                      <m:r>
                        <m:rPr>
                          <m:nor/>
                        </m:rPr>
                        <a:rPr lang="zh-CN" altLang="en-US" sz="3200" dirty="0" smtClean="0"/>
                        <m:t>的均差基本性质</m:t>
                      </m:r>
                      <m:r>
                        <m:rPr>
                          <m:nor/>
                        </m:rPr>
                        <a:rPr lang="en-US" altLang="zh-CN" sz="3200" dirty="0" smtClean="0"/>
                        <m:t>1</m:t>
                      </m:r>
                    </m:oMath>
                  </m:oMathPara>
                </a14:m>
                <a:endParaRPr lang="en-US" altLang="zh-CN" sz="3200" dirty="0"/>
              </a:p>
              <a:p>
                <a:endParaRPr lang="en-US" altLang="zh-CN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  <a:ea typeface="Cambria Math"/>
                                </a:rPr>
                                <m:t>⋯</m:t>
                              </m:r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:r>
                  <a:rPr lang="zh-CN" altLang="en-US" sz="3200" dirty="0"/>
                  <a:t>将两个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3200" dirty="0"/>
                  <a:t>代入，立证。</a:t>
                </a:r>
              </a:p>
            </p:txBody>
          </p:sp>
        </mc:Choice>
        <mc:Fallback xmlns="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A729988E-000B-4C45-B93C-19AB384C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2877217"/>
                <a:ext cx="10277476" cy="2903615"/>
              </a:xfrm>
              <a:prstGeom prst="rect">
                <a:avLst/>
              </a:prstGeom>
              <a:blipFill>
                <a:blip r:embed="rId3"/>
                <a:stretch>
                  <a:fillRect l="-1543" b="-60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66C584D-8AE9-F832-1056-86AE41522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01854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1E315AF-5177-4D81-9C10-24BB8780AB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250" b="500"/>
          <a:stretch/>
        </p:blipFill>
        <p:spPr>
          <a:xfrm>
            <a:off x="990600" y="1066799"/>
            <a:ext cx="7597321" cy="4238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A729988E-000B-4C45-B93C-19AB384C297C}"/>
                  </a:ext>
                </a:extLst>
              </p:cNvPr>
              <p:cNvSpPr txBox="1"/>
              <p:nvPr/>
            </p:nvSpPr>
            <p:spPr>
              <a:xfrm>
                <a:off x="909637" y="2224712"/>
                <a:ext cx="10277476" cy="39358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zh-CN" altLang="en-US" sz="2400" dirty="0" smtClean="0"/>
                        <m:t>关键是要能想得起来</m:t>
                      </m:r>
                      <m:r>
                        <m:rPr>
                          <m:nor/>
                        </m:rPr>
                        <a:rPr lang="en-US" altLang="zh-CN" sz="2400" dirty="0" smtClean="0"/>
                        <m:t>P</m:t>
                      </m:r>
                      <m:r>
                        <m:rPr>
                          <m:nor/>
                        </m:rPr>
                        <a:rPr lang="en-US" altLang="zh-CN" sz="2400" dirty="0" smtClean="0"/>
                        <m:t>30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latin typeface="Cambria Math" panose="02040503050406030204" pitchFamily="18" charset="0"/>
                        </a:rPr>
                        <m:t>31</m:t>
                      </m:r>
                      <m:r>
                        <m:rPr>
                          <m:nor/>
                        </m:rPr>
                        <a:rPr lang="zh-CN" altLang="en-US" sz="2400" dirty="0" smtClean="0"/>
                        <m:t>的均差基本性质</m:t>
                      </m:r>
                      <m:r>
                        <m:rPr>
                          <m:nor/>
                        </m:rPr>
                        <a:rPr lang="en-US" altLang="zh-CN" sz="2400" b="0" i="0" dirty="0" smtClean="0"/>
                        <m:t>3</m:t>
                      </m:r>
                    </m:oMath>
                  </m:oMathPara>
                </a14:m>
                <a:endParaRPr lang="en-US" altLang="zh-CN" sz="24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/>
                        </a:rPr>
                        <m:t>𝑓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/>
                              <a:ea typeface="Cambria Math"/>
                            </a:rPr>
                            <m:t>⋯,</m:t>
                          </m:r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/>
                                  <a:ea typeface="Cambria Math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i="1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400" i="1">
                                  <a:latin typeface="Cambria Math"/>
                                </a:rPr>
                                <m:t>𝑓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en-US" altLang="zh-CN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i="1">
                                      <a:latin typeface="Cambria Math"/>
                                    </a:rPr>
                                    <m:t>𝑛</m:t>
                                  </m:r>
                                </m:e>
                              </m:d>
                            </m:sup>
                          </m:sSup>
                          <m:r>
                            <a:rPr lang="en-US" altLang="zh-CN" sz="2400" i="1">
                              <a:latin typeface="Cambria Math"/>
                            </a:rPr>
                            <m:t>(</m:t>
                          </m:r>
                          <m:r>
                            <a:rPr lang="zh-CN" altLang="en-US" sz="2400" i="1">
                              <a:latin typeface="Cambria Math"/>
                            </a:rPr>
                            <m:t>𝜉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)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/>
                            </a:rPr>
                            <m:t>𝑛</m:t>
                          </m:r>
                          <m:r>
                            <a:rPr lang="en-US" altLang="zh-CN" sz="2400" i="1">
                              <a:latin typeface="Cambria Math"/>
                            </a:rPr>
                            <m:t>!</m:t>
                          </m:r>
                        </m:den>
                      </m:f>
                      <m:r>
                        <a:rPr lang="en-US" altLang="zh-CN" sz="2400" i="1">
                          <a:latin typeface="Cambria Math"/>
                        </a:rPr>
                        <m:t>,  </m:t>
                      </m:r>
                      <m:r>
                        <a:rPr lang="zh-CN" altLang="en-US" sz="2400" i="1">
                          <a:latin typeface="Cambria Math"/>
                        </a:rPr>
                        <m:t>𝜉𝜖</m:t>
                      </m:r>
                      <m:r>
                        <a:rPr lang="en-US" altLang="zh-CN" sz="2400" i="1">
                          <a:latin typeface="Cambria Math"/>
                        </a:rPr>
                        <m:t>[</m:t>
                      </m:r>
                      <m:r>
                        <a:rPr lang="en-US" altLang="zh-CN" sz="2400" i="1">
                          <a:latin typeface="Cambria Math"/>
                        </a:rPr>
                        <m:t>𝑎</m:t>
                      </m:r>
                      <m:r>
                        <a:rPr lang="en-US" altLang="zh-CN" sz="2400" i="1">
                          <a:latin typeface="Cambria Math"/>
                        </a:rPr>
                        <m:t>,</m:t>
                      </m:r>
                      <m:r>
                        <a:rPr lang="en-US" altLang="zh-CN" sz="2400" i="1">
                          <a:latin typeface="Cambria Math"/>
                        </a:rPr>
                        <m:t>𝑏</m:t>
                      </m:r>
                      <m:r>
                        <a:rPr lang="en-US" altLang="zh-CN" sz="2400" i="1">
                          <a:latin typeface="Cambria Math"/>
                        </a:rPr>
                        <m:t>]</m:t>
                      </m:r>
                    </m:oMath>
                  </m:oMathPara>
                </a14:m>
                <a:endParaRPr lang="en-US" altLang="zh-CN" sz="2400" dirty="0"/>
              </a:p>
              <a:p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里面的值不重要，个数才重要。</a:t>
                </a:r>
                <a:endParaRPr lang="en-US" altLang="zh-CN" sz="2400" dirty="0"/>
              </a:p>
              <a:p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8</a:t>
                </a:r>
                <a:r>
                  <a:rPr lang="zh-CN" altLang="en-US" sz="2400" dirty="0"/>
                  <a:t>个数，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lang="en-US" altLang="zh-CN" sz="2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zh-CN" altLang="en-US" sz="2400" dirty="0"/>
                  <a:t>是</a:t>
                </a:r>
                <a:r>
                  <a:rPr lang="en-US" altLang="zh-CN" sz="2400" dirty="0"/>
                  <a:t>9</a:t>
                </a:r>
                <a:r>
                  <a:rPr lang="zh-CN" altLang="en-US" sz="2400" dirty="0"/>
                  <a:t>个数，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=8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altLang="zh-CN" sz="2400" i="1">
                            <a:latin typeface="Cambria Math"/>
                          </a:rPr>
                          <m:t>!</m:t>
                        </m:r>
                      </m:den>
                    </m:f>
                  </m:oMath>
                </a14:m>
                <a:r>
                  <a:rPr lang="zh-CN" altLang="en-US" sz="2400" dirty="0"/>
                  <a:t>；</a:t>
                </a:r>
                <a:endParaRPr lang="en-US" altLang="zh-CN" sz="2400" dirty="0"/>
              </a:p>
              <a:p>
                <a:r>
                  <a:rPr lang="zh-CN" altLang="en-US" sz="2400" dirty="0"/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7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=7!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8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/>
                          </a:rPr>
                          <m:t>𝜉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r>
                  <a:rPr lang="zh-CN" altLang="en-US" sz="2400" dirty="0"/>
                  <a:t>所以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altLang="zh-CN" sz="24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240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TextBox 1">
                <a:extLst>
                  <a:ext uri="{FF2B5EF4-FFF2-40B4-BE49-F238E27FC236}">
                    <a16:creationId xmlns:a16="http://schemas.microsoft.com/office/drawing/2014/main" id="{A729988E-000B-4C45-B93C-19AB384C29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9637" y="2224712"/>
                <a:ext cx="10277476" cy="3935821"/>
              </a:xfrm>
              <a:prstGeom prst="rect">
                <a:avLst/>
              </a:prstGeom>
              <a:blipFill>
                <a:blip r:embed="rId3"/>
                <a:stretch>
                  <a:fillRect l="-890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148E3BE-6B31-C6BC-C549-250364F56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23857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06" b="58125"/>
          <a:stretch/>
        </p:blipFill>
        <p:spPr>
          <a:xfrm>
            <a:off x="938213" y="819150"/>
            <a:ext cx="9116613" cy="7715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2F22E4-7B0B-4CA0-B67A-428958043572}"/>
                  </a:ext>
                </a:extLst>
              </p:cNvPr>
              <p:cNvSpPr txBox="1"/>
              <p:nvPr/>
            </p:nvSpPr>
            <p:spPr>
              <a:xfrm>
                <a:off x="1466849" y="2071687"/>
                <a:ext cx="8543926" cy="47420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关键在于能想起拉格朗日插值余项的来处：反复应用罗尔定理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因为构造出的两点三次埃尔米特插值多项式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已满足在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这两个点的函数值要求和导数值要求，所以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必然满足以下四个条件：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d>
                      <m:dPr>
                        <m:ctrlPr>
                          <a:rPr lang="en-US" altLang="zh-CN" b="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所以，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必然包含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的部分，</a:t>
                </a:r>
                <a:endParaRPr lang="en-US" altLang="zh-CN" dirty="0"/>
              </a:p>
              <a:p>
                <a:r>
                  <a:rPr lang="zh-CN" altLang="en-US" dirty="0"/>
                  <a:t>于是，设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，可表示任意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处的误差</a:t>
                </a:r>
                <a:endParaRPr lang="en-US" altLang="zh-CN" dirty="0"/>
              </a:p>
              <a:p>
                <a:r>
                  <a:rPr lang="zh-CN" altLang="en-US" dirty="0"/>
                  <a:t>现选定某个确定的点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，构造函数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m:rPr>
                        <m:nor/>
                      </m:rPr>
                      <a:rPr lang="en-US" altLang="zh-CN" dirty="0"/>
                      <m:t> 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则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个零点：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，在这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点上应用一次罗尔定理，则可知：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，其中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同时根据定义，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还应该有另外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个零点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zh-CN" altLang="en-US" dirty="0"/>
                  <a:t>，这样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共有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个零点</a:t>
                </a:r>
                <a:endParaRPr lang="en-US" altLang="zh-CN" dirty="0"/>
              </a:p>
              <a:p>
                <a:r>
                  <a:rPr lang="zh-CN" altLang="en-US" dirty="0"/>
                  <a:t>应用一次罗尔定理可得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个零点；再应用一次罗尔定理可得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′′′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个零点；</a:t>
                </a:r>
                <a:endParaRPr lang="en-US" altLang="zh-CN" dirty="0"/>
              </a:p>
              <a:p>
                <a:r>
                  <a:rPr lang="zh-CN" altLang="en-US" dirty="0"/>
                  <a:t>再应用一次罗尔定理可得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zh-CN" altLang="en-US" dirty="0"/>
                  <a:t>有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个零点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zh-CN" altLang="en-US" dirty="0"/>
                  <a:t>。所以有：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(4)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ξ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b="0" i="1" smtClean="0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−4!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，再考虑到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e>
                        </m:d>
                      </m:sup>
                    </m:sSub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</a:t>
                </a:r>
                <a:endParaRPr lang="en-US" altLang="zh-CN" dirty="0"/>
              </a:p>
              <a:p>
                <a:r>
                  <a:rPr lang="zh-CN" altLang="en-US" dirty="0"/>
                  <a:t>从而有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！</m:t>
                        </m:r>
                      </m:den>
                    </m:f>
                  </m:oMath>
                </a14:m>
                <a:r>
                  <a:rPr lang="zh-CN" altLang="en-US" dirty="0"/>
                  <a:t>，原命题得证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792F22E4-7B0B-4CA0-B67A-428958043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849" y="2071687"/>
                <a:ext cx="8543926" cy="4742067"/>
              </a:xfrm>
              <a:prstGeom prst="rect">
                <a:avLst/>
              </a:prstGeom>
              <a:blipFill>
                <a:blip r:embed="rId3"/>
                <a:stretch>
                  <a:fillRect l="-642" t="-643" r="-3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81FE6EB-3DFB-8882-782E-26F259FFD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540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54539" b="4103"/>
          <a:stretch/>
        </p:blipFill>
        <p:spPr>
          <a:xfrm>
            <a:off x="981075" y="857251"/>
            <a:ext cx="9702401" cy="76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zh-CN" altLang="en-US" sz="2400" dirty="0"/>
                  <a:t>方法一：部分待定系数法</a:t>
                </a:r>
                <a:r>
                  <a:rPr lang="en-US" altLang="zh-CN" sz="2400" dirty="0"/>
                  <a:t>1</a:t>
                </a:r>
              </a:p>
              <a:p>
                <a:pPr lvl="1"/>
                <a:r>
                  <a:rPr lang="zh-CN" altLang="en-US" sz="2000" dirty="0"/>
                  <a:t>第一步</a:t>
                </a:r>
                <a:r>
                  <a:rPr lang="en-US" altLang="zh-CN" sz="2000" dirty="0"/>
                  <a:t>——</a:t>
                </a:r>
                <a:r>
                  <a:rPr lang="zh-CN" altLang="en-US" sz="2000" dirty="0"/>
                  <a:t>根据三个函数值条件构造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次牛顿插值多项式</a:t>
                </a:r>
                <a:endParaRPr lang="en-US" altLang="zh-CN" sz="2000" dirty="0"/>
              </a:p>
              <a:p>
                <a:pPr lvl="1"/>
                <a:endParaRPr lang="en-US" altLang="zh-CN" sz="2000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[0]=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(0)=0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[0,1]=1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[1,2]=0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[0,1,2]=−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0+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CN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验证：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2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502" t="-21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4C1E64-63A4-5C51-F5FA-C681C04B5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370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54539" b="4103"/>
          <a:stretch/>
        </p:blipFill>
        <p:spPr>
          <a:xfrm>
            <a:off x="981075" y="857251"/>
            <a:ext cx="9702401" cy="76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6900"/>
                <a:ext cx="10234422" cy="4891088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600" dirty="0"/>
                  <a:t>方法一：部分待定系数法</a:t>
                </a:r>
                <a:r>
                  <a:rPr lang="en-US" altLang="zh-CN" sz="2600" dirty="0"/>
                  <a:t>1</a:t>
                </a:r>
              </a:p>
              <a:p>
                <a:pPr lvl="1"/>
                <a:r>
                  <a:rPr lang="zh-CN" altLang="en-US" sz="2200" dirty="0"/>
                  <a:t>第二步</a:t>
                </a:r>
                <a:r>
                  <a:rPr lang="en-US" altLang="zh-CN" sz="2200" dirty="0"/>
                  <a:t>——</a:t>
                </a:r>
                <a:r>
                  <a:rPr lang="zh-CN" altLang="en-US" sz="2200" dirty="0"/>
                  <a:t>追加两个导数约束条件，构造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次多项式</a:t>
                </a:r>
                <a:endParaRPr lang="en-US" altLang="zh-CN" sz="2200" dirty="0"/>
              </a:p>
              <a:p>
                <a:pPr lvl="1"/>
                <a:endParaRPr lang="en-US" altLang="zh-CN" sz="2200" dirty="0"/>
              </a:p>
              <a:p>
                <a:pPr marL="128016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)=−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</m:t>
                      </m:r>
                    </m:oMath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</m:mr>
                      </m:m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−2)+(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−1)</m:t>
                      </m:r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=0⇒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)=1⇒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验证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9</m:t>
                          </m:r>
                        </m:num>
                        <m:den>
                          <m:r>
                            <a:rPr lang="en-US" altLang="zh-CN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(0)=</m:t>
                      </m:r>
                      <m:r>
                        <a:rPr lang="en-US" altLang="zh-CN" sz="22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bSup>
                        <m:sSub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(1)=1</m:t>
                      </m:r>
                    </m:oMath>
                  </m:oMathPara>
                </a14:m>
                <a:endParaRPr lang="zh-CN" altLang="en-US" sz="2200" dirty="0"/>
              </a:p>
              <a:p>
                <a:pPr marL="128016" lvl="1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6900"/>
                <a:ext cx="10234422" cy="4891088"/>
              </a:xfrm>
              <a:blipFill>
                <a:blip r:embed="rId3"/>
                <a:stretch>
                  <a:fillRect l="-596" t="-19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1726E5F-66E0-4371-C6C5-12D354BCC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4974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54539" b="4103"/>
          <a:stretch/>
        </p:blipFill>
        <p:spPr>
          <a:xfrm>
            <a:off x="981075" y="857251"/>
            <a:ext cx="9702401" cy="76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720073" cy="428625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zh-CN" altLang="en-US" sz="2800" dirty="0"/>
                  <a:t>方法二：部分待定系数法</a:t>
                </a:r>
                <a:r>
                  <a:rPr lang="en-US" altLang="zh-CN" sz="2800" dirty="0"/>
                  <a:t>2</a:t>
                </a:r>
              </a:p>
              <a:p>
                <a:pPr lvl="1"/>
                <a:r>
                  <a:rPr lang="zh-CN" altLang="en-US" sz="2400" dirty="0"/>
                  <a:t>第一步</a:t>
                </a:r>
                <a:r>
                  <a:rPr lang="en-US" altLang="zh-CN" sz="2400" dirty="0"/>
                  <a:t>——</a:t>
                </a:r>
                <a:r>
                  <a:rPr lang="zh-CN" altLang="en-US" sz="2400" dirty="0"/>
                  <a:t>根据两个函数值和两个导数值条件构造两点</a:t>
                </a:r>
                <a:r>
                  <a:rPr lang="en-US" altLang="zh-CN" sz="2400" dirty="0"/>
                  <a:t>3</a:t>
                </a:r>
                <a:r>
                  <a:rPr lang="zh-CN" altLang="en-US" sz="2400" dirty="0"/>
                  <a:t>次埃尔米特插值多项式</a:t>
                </a:r>
                <a:endParaRPr lang="en-US" altLang="zh-CN" sz="2400" dirty="0"/>
              </a:p>
              <a:p>
                <a:pPr lvl="1"/>
                <a:endParaRPr lang="en-US" altLang="zh-CN" sz="2400" dirty="0"/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)=(1−2</m:t>
                    </m:r>
                    <m:f>
                      <m:f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)=(1−2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f>
                          <m:f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dirty="0"/>
              </a:p>
              <a:p>
                <a:pPr marL="128016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 dirty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pPr marL="128016" lvl="1" indent="0">
                  <a:buNone/>
                </a:pPr>
                <a:r>
                  <a:rPr lang="zh-CN" altLang="en-US" sz="2400" dirty="0"/>
                  <a:t>其中：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:pPr marL="128016" lvl="1" indent="0">
                  <a:buNone/>
                </a:pPr>
                <a:r>
                  <a:rPr lang="zh-CN" altLang="en-US" sz="2400" dirty="0"/>
                  <a:t>代入可得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sz="2400" dirty="0"/>
              </a:p>
              <a:p>
                <a:pPr marL="128016" lvl="1" indent="0">
                  <a:buNone/>
                </a:pPr>
                <a:r>
                  <a:rPr lang="zh-CN" altLang="en-US" sz="2400" dirty="0"/>
                  <a:t>验证：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altLang="zh-CN" sz="2400" dirty="0"/>
              </a:p>
              <a:p>
                <a:pPr marL="128016" lvl="1" indent="0">
                  <a:buNone/>
                </a:pP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720073" cy="4286250"/>
              </a:xfrm>
              <a:blipFill>
                <a:blip r:embed="rId3"/>
                <a:stretch>
                  <a:fillRect l="-815" t="-3272" r="-94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49AE940-85C9-A01C-0524-B1AAF4104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606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54539" b="4103"/>
          <a:stretch/>
        </p:blipFill>
        <p:spPr>
          <a:xfrm>
            <a:off x="981075" y="857251"/>
            <a:ext cx="9702401" cy="76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6900"/>
                <a:ext cx="10234422" cy="49911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600" dirty="0"/>
                  <a:t>方法二：部分待定系数法</a:t>
                </a:r>
                <a:r>
                  <a:rPr lang="en-US" altLang="zh-CN" sz="2600" dirty="0"/>
                  <a:t>2</a:t>
                </a:r>
              </a:p>
              <a:p>
                <a:pPr lvl="1"/>
                <a:r>
                  <a:rPr lang="zh-CN" altLang="en-US" sz="2200" dirty="0"/>
                  <a:t>第二步</a:t>
                </a:r>
                <a:r>
                  <a:rPr lang="en-US" altLang="zh-CN" sz="2200" dirty="0"/>
                  <a:t>——</a:t>
                </a:r>
                <a:r>
                  <a:rPr lang="zh-CN" altLang="en-US" sz="2200" dirty="0"/>
                  <a:t>追加一个函数值约束条件，构造</a:t>
                </a:r>
                <a:r>
                  <a:rPr lang="en-US" altLang="zh-CN" sz="2200" dirty="0"/>
                  <a:t>4</a:t>
                </a:r>
                <a:r>
                  <a:rPr lang="zh-CN" altLang="en-US" sz="2200" dirty="0"/>
                  <a:t>次多项式</a:t>
                </a:r>
                <a:endParaRPr lang="en-US" altLang="zh-CN" sz="2200" dirty="0"/>
              </a:p>
              <a:p>
                <a:pPr lvl="1"/>
                <a:endParaRPr lang="en-US" altLang="zh-CN" sz="2200" dirty="0"/>
              </a:p>
              <a:p>
                <a:pPr marL="128016" lvl="1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+2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−1)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代入约束条件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可求出</a:t>
                </a:r>
                <a14:m>
                  <m:oMath xmlns:m="http://schemas.openxmlformats.org/officeDocument/2006/math"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altLang="zh-CN" sz="24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marL="128016" lvl="1" indent="0">
                  <a:buNone/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zh-CN" altLang="en-US" sz="2400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  <a:t>所以有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sz="2000" dirty="0"/>
              </a:p>
              <a:p>
                <a:pPr marL="128016" lvl="1" indent="0">
                  <a:buNone/>
                </a:pPr>
                <a:r>
                  <a:rPr lang="en-US" altLang="zh-CN" sz="2000" dirty="0"/>
                  <a:t>	</a:t>
                </a:r>
                <a:r>
                  <a:rPr lang="zh-CN" altLang="en-US" sz="2400" dirty="0"/>
                  <a:t>验证：</a:t>
                </a:r>
                <a:r>
                  <a:rPr lang="zh-CN" altLang="en-US" sz="200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zh-CN" altLang="en-US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6900"/>
                <a:ext cx="10234422" cy="4991100"/>
              </a:xfrm>
              <a:blipFill>
                <a:blip r:embed="rId3"/>
                <a:stretch>
                  <a:fillRect l="-596" t="-19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1E8955FC-5C59-39C9-1971-F2EAA5297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0399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DF4605C2-0923-48CF-BE0A-FB48D30B1D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4" t="54539" b="4103"/>
          <a:stretch/>
        </p:blipFill>
        <p:spPr>
          <a:xfrm>
            <a:off x="981075" y="857251"/>
            <a:ext cx="9702401" cy="7619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1866900"/>
                <a:ext cx="10234422" cy="4991100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sz="2600" dirty="0"/>
                  <a:t>方法三：牛顿重节点法</a:t>
                </a:r>
                <a:endParaRPr lang="en-US" altLang="zh-CN" sz="2600" dirty="0"/>
              </a:p>
              <a:p>
                <a:endParaRPr lang="en-US" altLang="zh-CN" sz="2600" dirty="0"/>
              </a:p>
              <a:p>
                <a:r>
                  <a:rPr lang="en-US" altLang="zh-CN" sz="2600" dirty="0"/>
                  <a:t>                    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altLang="zh-CN" sz="2600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altLang="zh-CN" sz="2600" b="0" i="1" smtClean="0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26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2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26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altLang="zh-CN" sz="26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num>
                                        <m:den>
                                          <m:r>
                                            <a:rPr lang="en-US" altLang="zh-CN" sz="2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  <m:e>
                                <m:f>
                                  <m:fPr>
                                    <m:ctrlPr>
                                      <a:rPr lang="en-US" altLang="zh-CN" sz="2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2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mr>
                    </m:m>
                  </m:oMath>
                </a14:m>
                <a:endParaRPr lang="en-US" altLang="zh-CN" sz="2600" dirty="0"/>
              </a:p>
              <a:p>
                <a:endParaRPr lang="en-US" altLang="zh-CN" sz="26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=0+0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+1∙</m:t>
                    </m:r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−1∙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</m:num>
                      <m:den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47C1C38-1605-4263-9483-E56BB26F94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1866900"/>
                <a:ext cx="10234422" cy="4991100"/>
              </a:xfrm>
              <a:blipFill>
                <a:blip r:embed="rId3"/>
                <a:stretch>
                  <a:fillRect l="-596" t="-18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9E406DE-8C96-07D7-1D8A-9AC72D0DE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386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0AD112-5DBC-4C53-80BE-5B6D0A9FE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7576947" cy="2667000"/>
          </a:xfrm>
        </p:spPr>
        <p:txBody>
          <a:bodyPr/>
          <a:lstStyle/>
          <a:p>
            <a:r>
              <a:rPr lang="zh-CN" altLang="en-US" dirty="0"/>
              <a:t>分段线性函数：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9959775-30DE-4C85-B3AB-7BD1E48B01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23912"/>
            <a:ext cx="9491395" cy="852488"/>
          </a:xfrm>
          <a:prstGeom prst="rect">
            <a:avLst/>
          </a:prstGeom>
        </p:spPr>
      </p:pic>
      <p:pic>
        <p:nvPicPr>
          <p:cNvPr id="5" name="Picture 4" descr="分段线性插值基">
            <a:extLst>
              <a:ext uri="{FF2B5EF4-FFF2-40B4-BE49-F238E27FC236}">
                <a16:creationId xmlns:a16="http://schemas.microsoft.com/office/drawing/2014/main" id="{A812BF9E-2C6F-494B-98DC-B49458A47E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6271" y="2786063"/>
            <a:ext cx="7848600" cy="388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3E5EBD-D680-2352-7967-5409874CB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70889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0AD112-5DBC-4C53-80BE-5B6D0A9FED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6000"/>
                <a:ext cx="9372141" cy="3824288"/>
              </a:xfrm>
            </p:spPr>
            <p:txBody>
              <a:bodyPr/>
              <a:lstStyle/>
              <a:p>
                <a:r>
                  <a:rPr lang="zh-CN" altLang="en-US" dirty="0"/>
                  <a:t>分段线性插值误差限：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计算时候的一个小问题：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取到极值的地方是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′′′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的地方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搞清楚每个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zh-CN" altLang="en-US" dirty="0"/>
                  <a:t>是啥就可以开始算了</a:t>
                </a:r>
                <a:r>
                  <a:rPr lang="en-US" altLang="zh-CN" dirty="0"/>
                  <a:t>……</a:t>
                </a:r>
                <a:r>
                  <a:rPr lang="zh-CN" altLang="en-US" dirty="0"/>
                  <a:t>实在不该是人干的活儿。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F50AD112-5DBC-4C53-80BE-5B6D0A9FED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6000"/>
                <a:ext cx="9372141" cy="3824288"/>
              </a:xfrm>
              <a:blipFill>
                <a:blip r:embed="rId3"/>
                <a:stretch>
                  <a:fillRect l="-325" t="-19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A9959775-30DE-4C85-B3AB-7BD1E48B01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4" y="823912"/>
            <a:ext cx="9491395" cy="852488"/>
          </a:xfrm>
          <a:prstGeom prst="rect">
            <a:avLst/>
          </a:prstGeo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E413E86-13BB-4DF4-ABCA-371E368AFC7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868816"/>
              </p:ext>
            </p:extLst>
          </p:nvPr>
        </p:nvGraphicFramePr>
        <p:xfrm>
          <a:off x="3586162" y="2630488"/>
          <a:ext cx="36068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606800" imgH="660400" progId="">
                  <p:embed/>
                </p:oleObj>
              </mc:Choice>
              <mc:Fallback>
                <p:oleObj name="Equation" r:id="rId5" imgW="3606800" imgH="660400" progId="">
                  <p:embed/>
                  <p:pic>
                    <p:nvPicPr>
                      <p:cNvPr id="1536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6162" y="2630488"/>
                        <a:ext cx="36068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E28117EF-0D84-4967-8DE4-89ABE243E12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6674523"/>
              </p:ext>
            </p:extLst>
          </p:nvPr>
        </p:nvGraphicFramePr>
        <p:xfrm>
          <a:off x="3281362" y="3367088"/>
          <a:ext cx="54864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521200" imgH="457200" progId="">
                  <p:embed/>
                </p:oleObj>
              </mc:Choice>
              <mc:Fallback>
                <p:oleObj name="Equation" r:id="rId7" imgW="4521200" imgH="457200" progId="">
                  <p:embed/>
                  <p:pic>
                    <p:nvPicPr>
                      <p:cNvPr id="1536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1362" y="3367088"/>
                        <a:ext cx="54864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F610B2E-D029-5F9C-4D79-81B15473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000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CN" dirty="0"/>
              </a:p>
              <a:p>
                <a:r>
                  <a:rPr lang="zh-CN" altLang="en-US" dirty="0"/>
                  <a:t>拉格朗日插值：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线性插值：构造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次多项式，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，需要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个插值节点。理论上其实任意两个节点都是可以的，不过最为合理的选择是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二次插值：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，需要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个插值节点。理论上其实任意三个节点都是可以的，较为合理的选择是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=0.6 </m:t>
                    </m:r>
                  </m:oMath>
                </a14:m>
                <a:r>
                  <a:rPr lang="zh-CN" altLang="en-US" dirty="0"/>
                  <a:t>；或者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=0.6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0" indent="0">
                  <a:buNone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13" r="-10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9"/>
          <a:stretch/>
        </p:blipFill>
        <p:spPr>
          <a:xfrm>
            <a:off x="848514" y="377190"/>
            <a:ext cx="9895687" cy="1961198"/>
          </a:xfrm>
          <a:prstGeom prst="rect">
            <a:avLst/>
          </a:prstGeom>
        </p:spPr>
      </p:pic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610C89C9-ACB2-4BDD-A916-C47D6BC584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9530016"/>
              </p:ext>
            </p:extLst>
          </p:nvPr>
        </p:nvGraphicFramePr>
        <p:xfrm>
          <a:off x="3033713" y="2517776"/>
          <a:ext cx="2438400" cy="920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1143000" imgH="431800" progId="Equation.3">
                  <p:embed/>
                </p:oleObj>
              </mc:Choice>
              <mc:Fallback>
                <p:oleObj name="公式" r:id="rId5" imgW="1143000" imgH="431800" progId="Equation.3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3713" y="2517776"/>
                        <a:ext cx="2438400" cy="920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4" descr="n次插值基函数">
            <a:extLst>
              <a:ext uri="{FF2B5EF4-FFF2-40B4-BE49-F238E27FC236}">
                <a16:creationId xmlns:a16="http://schemas.microsoft.com/office/drawing/2014/main" id="{DA4C5E39-1A53-43B1-98A5-5CCA82278CE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3" t="73228" r="7302"/>
          <a:stretch/>
        </p:blipFill>
        <p:spPr bwMode="auto">
          <a:xfrm>
            <a:off x="5538787" y="2623661"/>
            <a:ext cx="6619875" cy="1133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203ADE3-A7C6-FC31-837E-019746799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7935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55FBD9-2B76-4596-B4F8-07DEF8711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3233738"/>
            <a:ext cx="9991535" cy="321945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这就更不应该是人算的了</a:t>
            </a:r>
            <a:r>
              <a:rPr lang="en-US" altLang="zh-CN" dirty="0"/>
              <a:t>……</a:t>
            </a:r>
          </a:p>
          <a:p>
            <a:endParaRPr lang="en-US" altLang="zh-CN" dirty="0"/>
          </a:p>
          <a:p>
            <a:r>
              <a:rPr lang="zh-CN" altLang="en-US" dirty="0"/>
              <a:t>列方程：有</a:t>
            </a:r>
            <a:r>
              <a:rPr lang="en-US" altLang="zh-CN" dirty="0"/>
              <a:t>4</a:t>
            </a:r>
            <a:r>
              <a:rPr lang="zh-CN" altLang="en-US" dirty="0"/>
              <a:t>段，每段都是</a:t>
            </a:r>
            <a:r>
              <a:rPr lang="en-US" altLang="zh-CN" dirty="0"/>
              <a:t>3</a:t>
            </a:r>
            <a:r>
              <a:rPr lang="zh-CN" altLang="en-US" dirty="0"/>
              <a:t>次多项式，每段都要确定</a:t>
            </a:r>
            <a:r>
              <a:rPr lang="en-US" altLang="zh-CN" dirty="0"/>
              <a:t>4</a:t>
            </a:r>
            <a:r>
              <a:rPr lang="zh-CN" altLang="en-US" dirty="0"/>
              <a:t>个参数</a:t>
            </a:r>
            <a:endParaRPr lang="en-US" altLang="zh-CN" dirty="0"/>
          </a:p>
          <a:p>
            <a:pPr lvl="1"/>
            <a:r>
              <a:rPr lang="zh-CN" altLang="en-US" dirty="0"/>
              <a:t>分段端点的函数值约束：</a:t>
            </a:r>
            <a:r>
              <a:rPr lang="en-US" altLang="zh-CN" dirty="0"/>
              <a:t>8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内部端点的一阶导数值连续：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内部端点的二阶导数值连续：</a:t>
            </a:r>
            <a:r>
              <a:rPr lang="en-US" altLang="zh-CN" dirty="0"/>
              <a:t>3</a:t>
            </a:r>
            <a:r>
              <a:rPr lang="zh-CN" altLang="en-US" dirty="0"/>
              <a:t>个</a:t>
            </a:r>
            <a:endParaRPr lang="en-US" altLang="zh-CN" dirty="0"/>
          </a:p>
          <a:p>
            <a:pPr lvl="1"/>
            <a:r>
              <a:rPr lang="zh-CN" altLang="en-US" dirty="0"/>
              <a:t>题目给出的两种边界条件：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求解</a:t>
            </a:r>
            <a:r>
              <a:rPr lang="en-US" altLang="zh-CN" dirty="0"/>
              <a:t>……</a:t>
            </a:r>
            <a:r>
              <a:rPr lang="zh-CN" altLang="en-US" dirty="0"/>
              <a:t>仿照</a:t>
            </a:r>
            <a:r>
              <a:rPr lang="en-US" altLang="zh-CN" dirty="0"/>
              <a:t>P44</a:t>
            </a:r>
            <a:r>
              <a:rPr lang="zh-CN" altLang="en-US" dirty="0"/>
              <a:t>例</a:t>
            </a:r>
            <a:r>
              <a:rPr lang="en-US" altLang="zh-CN" dirty="0"/>
              <a:t>7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553F94-61F7-4E01-A212-7BE933FD6373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539" y="548640"/>
            <a:ext cx="6678548" cy="2453344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198B836-1DC6-7296-4F63-7BE7B44FB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879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276725"/>
              </a:xfrm>
            </p:spPr>
            <p:txBody>
              <a:bodyPr>
                <a:normAutofit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线性插值：选择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−0.6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0.5−0.6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=−0.693147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510826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0.54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0.54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−0.6202186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≈−0.620219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276725"/>
              </a:xfr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9"/>
          <a:stretch/>
        </p:blipFill>
        <p:spPr>
          <a:xfrm>
            <a:off x="848514" y="377190"/>
            <a:ext cx="9895687" cy="196119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E6AD609-F748-BD43-4736-98290D1E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82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285999"/>
                <a:ext cx="9720073" cy="4276725"/>
              </a:xfrm>
            </p:spPr>
            <p:txBody>
              <a:bodyPr>
                <a:normAutofit lnSpcReduction="10000"/>
              </a:bodyPr>
              <a:lstStyle/>
              <a:p>
                <a:endParaRPr lang="en-US" altLang="zh-CN" dirty="0"/>
              </a:p>
              <a:p>
                <a:r>
                  <a:rPr lang="zh-CN" altLang="en-US" dirty="0"/>
                  <a:t>二次插值：选择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=0.5 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=0.6 </m:t>
                    </m:r>
                  </m:oMath>
                </a14:m>
                <a:r>
                  <a:rPr lang="zh-CN" altLang="en-US" dirty="0"/>
                  <a:t>（另一组选择方法类似）</a:t>
                </a:r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−0.5)(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−0.6)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(0.4−0.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(0.4−0.6)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−0.4)(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−0.6)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)(0.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−0.6)</m:t>
                        </m:r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−0.4)(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−0.5)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(0.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−0.4)(0.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−0.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916291</m:t>
                    </m:r>
                  </m:oMath>
                </a14:m>
                <a:r>
                  <a:rPr lang="zh-CN" altLang="en-US" dirty="0"/>
                  <a:t>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=−0.693147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=−0.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510826</m:t>
                    </m:r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dirty="0"/>
              </a:p>
              <a:p>
                <a:endParaRPr lang="en-US" altLang="zh-CN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0.54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0.54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−0.61531984</m:t>
                    </m:r>
                    <m:r>
                      <a:rPr lang="en-US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≈−0.615320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285999"/>
                <a:ext cx="9720073" cy="4276725"/>
              </a:xfrm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4699"/>
          <a:stretch/>
        </p:blipFill>
        <p:spPr>
          <a:xfrm>
            <a:off x="848514" y="377190"/>
            <a:ext cx="9895687" cy="1961198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3A0C4FB-03F4-F72D-535D-E51A16A26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1209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581275"/>
                <a:ext cx="9720073" cy="39814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唯一性。</a:t>
                </a:r>
                <a:r>
                  <a:rPr lang="zh-CN" altLang="en-US" dirty="0">
                    <a:solidFill>
                      <a:srgbClr val="990033"/>
                    </a:solidFill>
                  </a:rPr>
                  <a:t>定理</a:t>
                </a:r>
                <a:r>
                  <a:rPr lang="en-US" altLang="zh-CN" dirty="0">
                    <a:solidFill>
                      <a:srgbClr val="990033"/>
                    </a:solidFill>
                  </a:rPr>
                  <a:t>1</a:t>
                </a:r>
                <a:r>
                  <a:rPr lang="en-US" altLang="zh-CN" dirty="0"/>
                  <a:t>  </a:t>
                </a:r>
                <a:r>
                  <a:rPr lang="zh-CN" altLang="en-US" dirty="0"/>
                  <a:t>在次数不超过</a:t>
                </a:r>
                <a:r>
                  <a:rPr lang="en-US" altLang="zh-CN" b="1" i="1" dirty="0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的多项式集合</a:t>
                </a:r>
                <a:r>
                  <a:rPr lang="en-US" altLang="zh-CN" b="1" i="1" dirty="0" err="1">
                    <a:latin typeface="Times New Roman" pitchFamily="18" charset="0"/>
                  </a:rPr>
                  <a:t>H</a:t>
                </a:r>
                <a:r>
                  <a:rPr lang="en-US" altLang="zh-CN" b="1" i="1" baseline="-25000" dirty="0" err="1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中，满足</a:t>
                </a:r>
                <a:r>
                  <a:rPr lang="en-US" altLang="zh-CN" b="1" i="1" dirty="0">
                    <a:latin typeface="Times New Roman" pitchFamily="18" charset="0"/>
                  </a:rPr>
                  <a:t>n+1</a:t>
                </a:r>
                <a:r>
                  <a:rPr lang="zh-CN" altLang="en-US" dirty="0"/>
                  <a:t>个插值节点约束条件的插值多项式</a:t>
                </a:r>
                <a:r>
                  <a:rPr lang="en-US" altLang="zh-CN" b="1" i="1" dirty="0">
                    <a:latin typeface="Times New Roman" pitchFamily="18" charset="0"/>
                  </a:rPr>
                  <a:t>L</a:t>
                </a:r>
                <a:r>
                  <a:rPr lang="en-US" altLang="zh-CN" b="1" i="1" baseline="-25000" dirty="0">
                    <a:latin typeface="Times New Roman" pitchFamily="18" charset="0"/>
                  </a:rPr>
                  <a:t>n</a:t>
                </a:r>
                <a:r>
                  <a:rPr lang="en-US" altLang="zh-CN" b="1" i="1" dirty="0">
                    <a:latin typeface="Times New Roman" pitchFamily="18" charset="0"/>
                  </a:rPr>
                  <a:t>(x) ∈</a:t>
                </a:r>
                <a:r>
                  <a:rPr lang="en-US" altLang="zh-CN" b="1" i="1" dirty="0" err="1">
                    <a:latin typeface="Times New Roman" pitchFamily="18" charset="0"/>
                  </a:rPr>
                  <a:t>H</a:t>
                </a:r>
                <a:r>
                  <a:rPr lang="en-US" altLang="zh-CN" b="1" i="1" baseline="-25000" dirty="0" err="1">
                    <a:latin typeface="Times New Roman" pitchFamily="18" charset="0"/>
                  </a:rPr>
                  <a:t>n</a:t>
                </a:r>
                <a:r>
                  <a:rPr lang="zh-CN" altLang="en-US" dirty="0"/>
                  <a:t>是存在唯一的。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本题插值节点有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个，满足条件的次数不超过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次的多项式是唯一的。</a:t>
                </a:r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对于任意一个次数不超过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次的多项式，如果在它上面挑出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dirty="0"/>
                  <a:t>个插值节点来构造插值多项式，构造出来的多项式必然跟原函数一样。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581275"/>
                <a:ext cx="9720073" cy="3981449"/>
              </a:xfrm>
              <a:blipFill>
                <a:blip r:embed="rId2"/>
                <a:stretch>
                  <a:fillRect l="-313" t="-1988" r="-8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3" b="24067"/>
          <a:stretch/>
        </p:blipFill>
        <p:spPr>
          <a:xfrm>
            <a:off x="600864" y="581025"/>
            <a:ext cx="9895687" cy="1938337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9F071E7-8508-986D-DD4F-EC3928D7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5433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3" b="24067"/>
          <a:stretch/>
        </p:blipFill>
        <p:spPr>
          <a:xfrm>
            <a:off x="486564" y="347663"/>
            <a:ext cx="9895687" cy="1938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959745-32E7-4211-A778-BCEE44FAE4F5}"/>
                  </a:ext>
                </a:extLst>
              </p:cNvPr>
              <p:cNvSpPr txBox="1"/>
              <p:nvPr/>
            </p:nvSpPr>
            <p:spPr>
              <a:xfrm>
                <a:off x="923925" y="2424113"/>
                <a:ext cx="9391649" cy="4030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400" dirty="0"/>
                  <a:t>求证的命题</a:t>
                </a:r>
                <a:r>
                  <a:rPr lang="en-US" altLang="zh-CN" sz="2400" dirty="0"/>
                  <a:t>(1)</a:t>
                </a:r>
                <a:r>
                  <a:rPr lang="zh-CN" altLang="en-US" sz="2400" dirty="0"/>
                  <a:t>实际上是我们课本上当做结论给出的式</a:t>
                </a:r>
                <a:r>
                  <a:rPr lang="en-US" altLang="zh-CN" sz="2400" dirty="0"/>
                  <a:t>2.17</a:t>
                </a:r>
                <a:r>
                  <a:rPr lang="zh-CN" altLang="en-US" sz="2400" dirty="0"/>
                  <a:t>（</a:t>
                </a:r>
                <a:r>
                  <a:rPr lang="en-US" altLang="zh-CN" sz="2400" dirty="0"/>
                  <a:t>P27</a:t>
                </a:r>
                <a:r>
                  <a:rPr lang="zh-CN" altLang="en-US" sz="2400" dirty="0"/>
                  <a:t>）</a:t>
                </a:r>
                <a:endParaRPr lang="en-US" altLang="zh-CN" sz="2400" dirty="0"/>
              </a:p>
              <a:p>
                <a:r>
                  <a:rPr lang="zh-CN" altLang="en-US" sz="2400" dirty="0"/>
                  <a:t>令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/>
                  <a:t>，选择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zh-CN" altLang="en-US" sz="2400" dirty="0"/>
                  <a:t>个节点构造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sz="2400" dirty="0"/>
                  <a:t>的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/>
                  <a:t>次插值多项式，有</a:t>
                </a:r>
                <a:endParaRPr lang="en-US" altLang="zh-CN" sz="2400" dirty="0"/>
              </a:p>
              <a:p>
                <a:endParaRPr lang="en-US" altLang="zh-CN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sz="2400" dirty="0"/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它的余项为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2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+1</m:t>
                                </m:r>
                              </m:e>
                            </m:d>
                          </m:sup>
                        </m:s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𝜉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!</m:t>
                        </m:r>
                      </m:den>
                    </m:f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d>
                          <m:d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</m:sup>
                    </m:sSup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，进而使得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=0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所以，也即是当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时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原命题得证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70959745-32E7-4211-A778-BCEE44FAE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5" y="2424113"/>
                <a:ext cx="9391649" cy="4030591"/>
              </a:xfrm>
              <a:prstGeom prst="rect">
                <a:avLst/>
              </a:prstGeom>
              <a:blipFill>
                <a:blip r:embed="rId3"/>
                <a:stretch>
                  <a:fillRect l="-1039" t="-1362" b="-25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A684302-4CD3-8E2C-7037-36C9F593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59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43" b="24067"/>
          <a:stretch/>
        </p:blipFill>
        <p:spPr>
          <a:xfrm>
            <a:off x="600864" y="581025"/>
            <a:ext cx="9895687" cy="19383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28F5E7A-3FB9-4731-9BC5-E7DBE62F3865}"/>
                  </a:ext>
                </a:extLst>
              </p:cNvPr>
              <p:cNvSpPr txBox="1"/>
              <p:nvPr/>
            </p:nvSpPr>
            <p:spPr>
              <a:xfrm>
                <a:off x="885826" y="2585051"/>
                <a:ext cx="5480188" cy="42716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求证的命题</a:t>
                </a:r>
                <a:r>
                  <a:rPr lang="en-US" altLang="zh-CN" dirty="0"/>
                  <a:t>(2)</a:t>
                </a:r>
                <a:r>
                  <a:rPr lang="zh-CN" altLang="en-US" dirty="0"/>
                  <a:t> 是我们课本上</a:t>
                </a:r>
                <a:r>
                  <a:rPr lang="en-US" altLang="zh-CN" dirty="0"/>
                  <a:t>P28</a:t>
                </a:r>
                <a:r>
                  <a:rPr lang="zh-CN" altLang="en-US" dirty="0"/>
                  <a:t>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的扩展和延伸，</a:t>
                </a:r>
                <a:endParaRPr lang="en-US" altLang="zh-CN" dirty="0"/>
              </a:p>
              <a:p>
                <a:r>
                  <a:rPr lang="zh-CN" altLang="en-US" dirty="0"/>
                  <a:t>例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只给出了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的情况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nary>
                            <m:naryPr>
                              <m:chr m:val="∑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(−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其中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zh-CN" altLang="en-US" dirty="0"/>
                  <a:t>是二次项展开系数，上式可进一步整理为：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zh-CN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b="0" dirty="0"/>
              </a:p>
              <a:p>
                <a:r>
                  <a:rPr lang="zh-CN" altLang="en-US" dirty="0"/>
                  <a:t>由命题</a:t>
                </a:r>
                <a:r>
                  <a:rPr lang="en-US" altLang="zh-CN" dirty="0"/>
                  <a:t>(1)</a:t>
                </a:r>
                <a:r>
                  <a:rPr lang="zh-CN" altLang="en-US" dirty="0"/>
                  <a:t>的结论可得，</a:t>
                </a:r>
                <a:endParaRPr lang="en-US" altLang="zh-CN" dirty="0"/>
              </a:p>
              <a:p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28F5E7A-3FB9-4731-9BC5-E7DBE62F3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26" y="2585051"/>
                <a:ext cx="5480188" cy="4271682"/>
              </a:xfrm>
              <a:prstGeom prst="rect">
                <a:avLst/>
              </a:prstGeom>
              <a:blipFill>
                <a:blip r:embed="rId3"/>
                <a:stretch>
                  <a:fillRect l="-890" t="-7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239116-BB83-4E36-B900-F9CDBDA34826}"/>
                  </a:ext>
                </a:extLst>
              </p:cNvPr>
              <p:cNvSpPr txBox="1"/>
              <p:nvPr/>
            </p:nvSpPr>
            <p:spPr>
              <a:xfrm>
                <a:off x="7654373" y="4640140"/>
                <a:ext cx="4065104" cy="20211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dirty="0"/>
                  <a:t>所以可得：</a:t>
                </a:r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zh-CN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zh-CN" altLang="en-US" dirty="0"/>
                  <a:t>所以，原命题得证</a:t>
                </a:r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62239116-BB83-4E36-B900-F9CDBDA34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4373" y="4640140"/>
                <a:ext cx="4065104" cy="2021131"/>
              </a:xfrm>
              <a:prstGeom prst="rect">
                <a:avLst/>
              </a:prstGeom>
              <a:blipFill>
                <a:blip r:embed="rId4"/>
                <a:stretch>
                  <a:fillRect l="-1351" t="-120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箭头: 燕尾形 8">
            <a:extLst>
              <a:ext uri="{FF2B5EF4-FFF2-40B4-BE49-F238E27FC236}">
                <a16:creationId xmlns:a16="http://schemas.microsoft.com/office/drawing/2014/main" id="{6595C79D-F518-4463-9B30-344C03ABF0E9}"/>
              </a:ext>
            </a:extLst>
          </p:cNvPr>
          <p:cNvSpPr/>
          <p:nvPr/>
        </p:nvSpPr>
        <p:spPr>
          <a:xfrm>
            <a:off x="6243638" y="5276850"/>
            <a:ext cx="585788" cy="290513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DF36E56-4971-4042-8F39-407383F29499}"/>
              </a:ext>
            </a:extLst>
          </p:cNvPr>
          <p:cNvSpPr/>
          <p:nvPr/>
        </p:nvSpPr>
        <p:spPr>
          <a:xfrm>
            <a:off x="3376246" y="3270738"/>
            <a:ext cx="1512277" cy="597877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5483CC-C307-5F7E-9C69-3B9DBC601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672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581275"/>
                <a:ext cx="9943910" cy="39814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思路：</a:t>
                </a:r>
                <a:endParaRPr lang="en-US" altLang="zh-CN" dirty="0"/>
              </a:p>
              <a:p>
                <a:r>
                  <a:rPr lang="en-US" altLang="zh-CN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两个点，可以当做插值节点</a:t>
                </a:r>
                <a:endParaRPr lang="en-US" altLang="zh-CN" dirty="0"/>
              </a:p>
              <a:p>
                <a:r>
                  <a:rPr lang="zh-CN" altLang="en-US" dirty="0"/>
                  <a:t>           两个插值节点可构造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的插值多项式，</a:t>
                </a:r>
                <a:endParaRPr lang="en-US" altLang="zh-CN" dirty="0"/>
              </a:p>
              <a:p>
                <a:r>
                  <a:rPr lang="en-US" altLang="zh-CN" dirty="0"/>
                  <a:t>           </a:t>
                </a:r>
                <a:r>
                  <a:rPr lang="zh-CN" altLang="en-US" dirty="0"/>
                  <a:t>看到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“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CN" altLang="en-US" dirty="0"/>
                  <a:t>能想到</a:t>
                </a:r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好像是不大容易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581275"/>
                <a:ext cx="9943910" cy="3981449"/>
              </a:xfrm>
              <a:blipFill>
                <a:blip r:embed="rId2"/>
                <a:stretch>
                  <a:fillRect l="-307" t="-1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9" b="-708"/>
          <a:stretch/>
        </p:blipFill>
        <p:spPr>
          <a:xfrm>
            <a:off x="558002" y="657224"/>
            <a:ext cx="9895687" cy="1171575"/>
          </a:xfrm>
          <a:prstGeom prst="rect">
            <a:avLst/>
          </a:prstGeom>
        </p:spPr>
      </p:pic>
      <p:pic>
        <p:nvPicPr>
          <p:cNvPr id="5" name="Picture 7" descr="余项">
            <a:extLst>
              <a:ext uri="{FF2B5EF4-FFF2-40B4-BE49-F238E27FC236}">
                <a16:creationId xmlns:a16="http://schemas.microsoft.com/office/drawing/2014/main" id="{B4E2E1C4-BF1F-4621-BD2C-55C77F5C69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340"/>
          <a:stretch/>
        </p:blipFill>
        <p:spPr bwMode="auto">
          <a:xfrm>
            <a:off x="1938337" y="4629150"/>
            <a:ext cx="7924800" cy="117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D8269E9-2013-A820-7A83-CF6F9B14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600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24128" y="2581275"/>
                <a:ext cx="9943910" cy="3981449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选择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zh-CN" altLang="en-US" dirty="0"/>
                  <a:t>两个点当做插值节点，构造出的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zh-CN" altLang="en-US" dirty="0"/>
                  <a:t>的插值多项式为：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den>
                    </m:f>
                    <m:r>
                      <a:rPr lang="en-US" altLang="zh-CN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)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r>
                  <a:rPr lang="zh-CN" altLang="en-US" dirty="0"/>
                  <a:t>，它的余项为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又因为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altLang="zh-CN" dirty="0"/>
              </a:p>
              <a:p>
                <a:r>
                  <a:rPr lang="zh-CN" altLang="en-US" dirty="0"/>
                  <a:t>也即是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"</m:t>
                        </m:r>
                      </m:sup>
                    </m:sSup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𝜉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又因为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altLang="zh-CN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</m:den>
                    </m:f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原命题得证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57D265E-9FCD-460C-ADD3-78101E479D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24128" y="2581275"/>
                <a:ext cx="9943910" cy="3981449"/>
              </a:xfrm>
              <a:blipFill>
                <a:blip r:embed="rId2"/>
                <a:stretch>
                  <a:fillRect l="-307" t="-16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B7857C41-52A5-42DE-A960-36CBA86D06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619" b="-708"/>
          <a:stretch/>
        </p:blipFill>
        <p:spPr>
          <a:xfrm>
            <a:off x="558002" y="657224"/>
            <a:ext cx="9895687" cy="1171575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E36E2FFE-73F9-10DE-E04D-A5C97C82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5ECB3-C457-4C62-BD1F-6E47264F8A6C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315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积分">
  <a:themeElements>
    <a:clrScheme name="积分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积分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积分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739</TotalTime>
  <Words>1884</Words>
  <Application>Microsoft Office PowerPoint</Application>
  <PresentationFormat>宽屏</PresentationFormat>
  <Paragraphs>158</Paragraphs>
  <Slides>20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等线</vt:lpstr>
      <vt:lpstr>Cambria Math</vt:lpstr>
      <vt:lpstr>Times New Roman</vt:lpstr>
      <vt:lpstr>Tw Cen MT</vt:lpstr>
      <vt:lpstr>Tw Cen MT Condensed</vt:lpstr>
      <vt:lpstr>Wingdings 3</vt:lpstr>
      <vt:lpstr>积分</vt:lpstr>
      <vt:lpstr>公式</vt:lpstr>
      <vt:lpstr>Equation</vt:lpstr>
      <vt:lpstr>插值法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数值分析与科学计算</dc:title>
  <dc:creator>颖 鞠</dc:creator>
  <cp:lastModifiedBy>颖 鞠</cp:lastModifiedBy>
  <cp:revision>61</cp:revision>
  <dcterms:created xsi:type="dcterms:W3CDTF">2020-04-11T02:49:53Z</dcterms:created>
  <dcterms:modified xsi:type="dcterms:W3CDTF">2025-04-13T15:24:11Z</dcterms:modified>
</cp:coreProperties>
</file>