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279" r:id="rId3"/>
    <p:sldId id="271" r:id="rId4"/>
    <p:sldId id="257" r:id="rId5"/>
    <p:sldId id="258" r:id="rId6"/>
    <p:sldId id="259" r:id="rId7"/>
    <p:sldId id="268" r:id="rId8"/>
    <p:sldId id="269" r:id="rId9"/>
    <p:sldId id="260" r:id="rId10"/>
    <p:sldId id="262" r:id="rId11"/>
    <p:sldId id="261" r:id="rId12"/>
    <p:sldId id="263" r:id="rId13"/>
    <p:sldId id="265" r:id="rId14"/>
    <p:sldId id="275" r:id="rId15"/>
    <p:sldId id="276" r:id="rId16"/>
    <p:sldId id="277" r:id="rId17"/>
    <p:sldId id="266" r:id="rId18"/>
    <p:sldId id="264" r:id="rId19"/>
    <p:sldId id="270" r:id="rId20"/>
    <p:sldId id="273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98" autoAdjust="0"/>
  </p:normalViewPr>
  <p:slideViewPr>
    <p:cSldViewPr>
      <p:cViewPr varScale="1">
        <p:scale>
          <a:sx n="80" d="100"/>
          <a:sy n="80" d="100"/>
        </p:scale>
        <p:origin x="14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13D68C-A1BE-4D16-B9FD-808F4CDA39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5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D54BB2-59BF-4549-8C7A-30BB75576232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731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06EE742-4EB8-473B-8461-0DA45C5C2C78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396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B37CA-8E73-4F10-B72D-20FDBFAC4D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45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F3E93-CFF6-4884-B134-92AA83BDB5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32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A1F49-4386-43F3-A0D6-949E97453E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4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C9F4E-DE85-4F83-8DE9-2600EA9247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9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65B30-6F61-4C5C-A583-E5672E787F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315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5567-E70B-4345-86AA-D0EDEA853A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09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359-A054-4ED7-B457-9911536DE7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79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EFBB5-F150-442E-981C-8D2D4D0A28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64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71B23-FBE4-47B0-8AB9-EDD94B6DBC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01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B5654-3AC9-4659-9BED-53C299968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36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FBA52-D42C-4984-9F9C-C8D2EE0EF0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11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DCA66-F9F9-4B5C-85D6-0FF18E6055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56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F7FDC-BBD9-43FF-8A76-81E4741366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93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D6DCF-43B0-4C62-8135-5FF7324E0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5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9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45302D35-8734-4E21-9682-16B960430C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0E704A0-B896-46FB-BCFA-833E1164E0FA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三次插值（推测）</a:t>
            </a:r>
          </a:p>
        </p:txBody>
      </p:sp>
      <p:graphicFrame>
        <p:nvGraphicFramePr>
          <p:cNvPr id="1229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638176"/>
              </p:ext>
            </p:extLst>
          </p:nvPr>
        </p:nvGraphicFramePr>
        <p:xfrm>
          <a:off x="658813" y="1676400"/>
          <a:ext cx="734853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00714" imgH="963496" progId="Word.Document.8">
                  <p:embed/>
                </p:oleObj>
              </mc:Choice>
              <mc:Fallback>
                <p:oleObj name="Document" r:id="rId2" imgW="5900714" imgH="96349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 r="26212"/>
                      <a:stretch>
                        <a:fillRect/>
                      </a:stretch>
                    </p:blipFill>
                    <p:spPr bwMode="auto">
                      <a:xfrm>
                        <a:off x="658813" y="1676400"/>
                        <a:ext cx="7348537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990600" y="3657600"/>
          <a:ext cx="7472363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5919624" imgH="2282289" progId="Word.Document.8">
                  <p:embed/>
                </p:oleObj>
              </mc:Choice>
              <mc:Fallback>
                <p:oleObj name="文档" r:id="rId4" imgW="5919624" imgH="228228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7472363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C6602EA-746B-43CB-80EF-F4FAF56433F2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/>
              <a:t>次插值的一般形式</a:t>
            </a:r>
          </a:p>
        </p:txBody>
      </p:sp>
      <p:graphicFrame>
        <p:nvGraphicFramePr>
          <p:cNvPr id="1331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050110"/>
              </p:ext>
            </p:extLst>
          </p:nvPr>
        </p:nvGraphicFramePr>
        <p:xfrm>
          <a:off x="482600" y="2081213"/>
          <a:ext cx="7526338" cy="422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532478" imgH="2544211" progId="Word.Document.8">
                  <p:embed/>
                </p:oleObj>
              </mc:Choice>
              <mc:Fallback>
                <p:oleObj name="Document" r:id="rId2" imgW="4532478" imgH="254421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081213"/>
                        <a:ext cx="7526338" cy="422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257800" y="4953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400">
              <a:latin typeface="Tahoma" pitchFamily="34" charset="0"/>
            </a:endParaRPr>
          </a:p>
        </p:txBody>
      </p:sp>
      <p:sp>
        <p:nvSpPr>
          <p:cNvPr id="133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8484D6C-BFE5-4EF7-8477-FCEAFB6F93B4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均差的定义</a:t>
            </a:r>
          </a:p>
        </p:txBody>
      </p:sp>
      <p:pic>
        <p:nvPicPr>
          <p:cNvPr id="14339" name="Picture 3" descr="均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724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26DC3D5-8031-439F-BF48-3176A2330279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  <p:pic>
        <p:nvPicPr>
          <p:cNvPr id="7" name="Picture 14" descr="C:\Documents and Settings\fifo\Local Settings\Temporary Internet Files\Content.IE5\UT3MBPK8\MCj0433883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323216"/>
            <a:ext cx="1066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均差的性质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eaLnBrk="1" hangingPunct="1"/>
                <a:r>
                  <a:rPr lang="zh-CN" altLang="en-US" b="1" dirty="0">
                    <a:solidFill>
                      <a:schemeClr val="folHlink"/>
                    </a:solidFill>
                  </a:rPr>
                  <a:t>对称性</a:t>
                </a:r>
                <a:r>
                  <a:rPr lang="zh-CN" altLang="en-US" dirty="0"/>
                  <a:t>：均差与节点的排列次序无关</a:t>
                </a:r>
              </a:p>
              <a:p>
                <a:pPr eaLnBrk="1" hangingPunct="1"/>
                <a:endParaRPr lang="zh-CN" altLang="en-US" dirty="0"/>
              </a:p>
              <a:p>
                <a:pPr eaLnBrk="1" hangingPunct="1"/>
                <a:endParaRPr lang="zh-CN" altLang="en-US" dirty="0"/>
              </a:p>
              <a:p>
                <a:pPr eaLnBrk="1" hangingPunct="1"/>
                <a:r>
                  <a:rPr lang="zh-CN" altLang="en-US" dirty="0"/>
                  <a:t>基于对称性，可得均差的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改进</a:t>
                </a:r>
                <a:r>
                  <a:rPr lang="zh-CN" altLang="en-US" dirty="0"/>
                  <a:t>表达式</a:t>
                </a:r>
                <a:endParaRPr lang="en-US" altLang="zh-CN" dirty="0"/>
              </a:p>
              <a:p>
                <a:pPr eaLnBrk="1" hangingPunct="1"/>
                <a:endParaRPr lang="en-US" altLang="zh-CN" dirty="0"/>
              </a:p>
              <a:p>
                <a:pPr eaLnBrk="1" hangingPunct="1"/>
                <a:endParaRPr lang="en-US" altLang="zh-CN" dirty="0"/>
              </a:p>
              <a:p>
                <a:pPr eaLnBrk="1" hangingPunct="1"/>
                <a:r>
                  <a:rPr lang="zh-CN" altLang="en-US" dirty="0"/>
                  <a:t>与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阶导</a:t>
                </a:r>
                <a:r>
                  <a:rPr lang="zh-CN" altLang="en-US" dirty="0"/>
                  <a:t>的关系</a:t>
                </a:r>
                <a:endParaRPr lang="en-US" altLang="zh-CN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𝜉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,  </m:t>
                      </m:r>
                      <m:r>
                        <a:rPr lang="zh-CN" altLang="en-US" b="0" i="1" smtClean="0">
                          <a:latin typeface="Cambria Math"/>
                        </a:rPr>
                        <m:t>𝜉𝜖</m:t>
                      </m:r>
                      <m:r>
                        <a:rPr lang="en-US" altLang="zh-CN" b="0" i="1" smtClean="0">
                          <a:latin typeface="Cambria Math"/>
                        </a:rPr>
                        <m:t>[</m:t>
                      </m:r>
                      <m:r>
                        <a:rPr lang="en-US" altLang="zh-CN" b="0" i="1" smtClean="0">
                          <a:latin typeface="Cambria Math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𝑏</m:t>
                      </m:r>
                      <m:r>
                        <a:rPr lang="en-US" altLang="zh-CN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1630" t="-1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8" name="Picture 4" descr="对称性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95500"/>
            <a:ext cx="6324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均差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71628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8D3EA59-AB29-4E98-881F-93442B10ADA6}" type="slidenum">
              <a:rPr lang="en-US" altLang="zh-CN" smtClean="0"/>
              <a:pPr eaLnBrk="1" hangingPunct="1"/>
              <a:t>13</a:t>
            </a:fld>
            <a:endParaRPr lang="en-US" altLang="zh-CN" dirty="0"/>
          </a:p>
        </p:txBody>
      </p:sp>
      <p:pic>
        <p:nvPicPr>
          <p:cNvPr id="7" name="Picture 14" descr="C:\Documents and Settings\fifo\Local Settings\Temporary Internet Files\Content.IE5\UT3MBPK8\MCj04338830000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81000"/>
            <a:ext cx="1066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均差的性质</a:t>
            </a:r>
            <a:r>
              <a:rPr lang="en-US" altLang="zh-CN" dirty="0"/>
              <a:t>1</a:t>
            </a:r>
            <a:r>
              <a:rPr lang="zh-CN" altLang="en-US" dirty="0"/>
              <a:t>：对称性</a:t>
            </a:r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752A713-D0DA-422F-B5C7-0E28EFB2FE7D}" type="slidenum">
              <a:rPr lang="en-US" altLang="zh-CN" smtClean="0"/>
              <a:pPr eaLnBrk="1" hangingPunct="1"/>
              <a:t>14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5672804"/>
                <a:ext cx="6858929" cy="1185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⋯⋯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672804"/>
                <a:ext cx="6858929" cy="11851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8"/>
          <a:stretch/>
        </p:blipFill>
        <p:spPr>
          <a:xfrm>
            <a:off x="685800" y="1524000"/>
            <a:ext cx="7869134" cy="41148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400" y="1524000"/>
                <a:ext cx="8382000" cy="5136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⋯⋯</m:t>
                      </m:r>
                    </m:oMath>
                  </m:oMathPara>
                </a14:m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 b="0" dirty="0"/>
              </a:p>
              <a:p>
                <a:pPr algn="ctr"/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24000"/>
                <a:ext cx="8382000" cy="51360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均差的性质</a:t>
            </a:r>
            <a:r>
              <a:rPr lang="en-US" altLang="zh-CN" dirty="0"/>
              <a:t>2</a:t>
            </a:r>
            <a:r>
              <a:rPr lang="zh-CN" altLang="en-US" dirty="0"/>
              <a:t>：两种递推形式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133600" y="6172200"/>
            <a:ext cx="55626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4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8C81ACA-779D-4312-8596-25A416712508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均差的性质</a:t>
            </a:r>
            <a:r>
              <a:rPr lang="en-US" altLang="zh-CN" dirty="0"/>
              <a:t>3</a:t>
            </a:r>
            <a:r>
              <a:rPr lang="zh-CN" altLang="en-US" dirty="0"/>
              <a:t>：与导数的关系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拉格朗日插值法的余项为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牛顿插值法的余项为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拉格朗日和牛顿插值获得的插值多项式是唯一的，余项是等价的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Object 2"/>
              <p:cNvSpPr txBox="1"/>
              <p:nvPr/>
            </p:nvSpPr>
            <p:spPr bwMode="auto">
              <a:xfrm>
                <a:off x="5334000" y="2701943"/>
                <a:ext cx="2795588" cy="914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+1)!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6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2701943"/>
                <a:ext cx="2795588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544431F-3633-401C-97E0-3AB58DA349C5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3505200" y="4555072"/>
            <a:ext cx="228600" cy="4572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62000" y="1447800"/>
                <a:ext cx="5715000" cy="8595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zh-CN" altLang="en-US" sz="2400" b="0" i="1" smtClean="0">
                              <a:latin typeface="Cambria Math"/>
                            </a:rPr>
                            <m:t>𝜉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/>
                        </a:rPr>
                        <m:t>,  </m:t>
                      </m:r>
                      <m:r>
                        <a:rPr lang="zh-CN" altLang="en-US" sz="2400" b="0" i="1" smtClean="0">
                          <a:latin typeface="Cambria Math"/>
                        </a:rPr>
                        <m:t>𝜉𝜖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5715000" cy="8595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0" y="4550607"/>
                <a:ext cx="440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[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⋯,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]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550607"/>
                <a:ext cx="4407040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编程实现</a:t>
            </a:r>
          </a:p>
        </p:txBody>
      </p:sp>
      <p:pic>
        <p:nvPicPr>
          <p:cNvPr id="20483" name="Picture 3" descr="编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696200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EB6C45F-793D-4809-B2AE-AA04B3A808F5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71600" y="5715000"/>
            <a:ext cx="632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990033"/>
                </a:solidFill>
              </a:rPr>
              <a:t>为了好算，采用第二种形式</a:t>
            </a:r>
            <a:r>
              <a:rPr lang="zh-CN" altLang="en-US" b="1" dirty="0">
                <a:solidFill>
                  <a:srgbClr val="990033"/>
                </a:solidFill>
                <a:sym typeface="Wingdings" pitchFamily="2" charset="2"/>
              </a:rPr>
              <a:t></a:t>
            </a:r>
            <a:endParaRPr lang="zh-CN" altLang="en-US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牛顿均差插值多项式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牛顿插值公式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余项（与拉格朗日插值余项等价）</a:t>
            </a:r>
          </a:p>
        </p:txBody>
      </p:sp>
      <p:pic>
        <p:nvPicPr>
          <p:cNvPr id="15364" name="Picture 4" descr="牛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6934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牛顿余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74676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CCFD26C-4A4B-4B77-BD5B-BCF47E26966D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272088" y="4800600"/>
            <a:ext cx="228600" cy="4572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 </a:t>
            </a:r>
            <a:r>
              <a:rPr lang="zh-CN" altLang="en-US" dirty="0"/>
              <a:t>根据给出的</a:t>
            </a:r>
            <a:r>
              <a:rPr lang="en-US" altLang="zh-CN" b="1" i="1" dirty="0">
                <a:latin typeface="Times New Roman" pitchFamily="18" charset="0"/>
              </a:rPr>
              <a:t>f(x)</a:t>
            </a:r>
            <a:r>
              <a:rPr lang="zh-CN" altLang="en-US" dirty="0"/>
              <a:t>的函数值表，求各次牛顿插值多项式，并由此计算</a:t>
            </a:r>
            <a:r>
              <a:rPr lang="en-US" altLang="zh-CN" b="1" i="1" dirty="0">
                <a:latin typeface="Times New Roman" pitchFamily="18" charset="0"/>
              </a:rPr>
              <a:t>f(0.596)</a:t>
            </a:r>
            <a:r>
              <a:rPr lang="zh-CN" altLang="en-US" dirty="0"/>
              <a:t>的近似值。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229600" cy="3540125"/>
          </a:xfrm>
        </p:spPr>
        <p:txBody>
          <a:bodyPr/>
          <a:lstStyle/>
          <a:p>
            <a:pPr eaLnBrk="1" hangingPunct="1"/>
            <a:r>
              <a:rPr lang="en-US" altLang="zh-CN" dirty="0"/>
              <a:t>exmaple204</a:t>
            </a:r>
          </a:p>
        </p:txBody>
      </p:sp>
      <p:pic>
        <p:nvPicPr>
          <p:cNvPr id="21508" name="Picture 4" descr="例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739140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B0C6C41-3D2C-44F5-B173-1FBD52B54559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插值法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引言</a:t>
            </a:r>
          </a:p>
          <a:p>
            <a:pPr eaLnBrk="1" hangingPunct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拉格朗日插值</a:t>
            </a:r>
          </a:p>
          <a:p>
            <a:pPr eaLnBrk="1" hangingPunct="1"/>
            <a:r>
              <a:rPr lang="zh-CN" altLang="en-US" b="1" dirty="0"/>
              <a:t>均差与牛顿插值多项式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埃尔米特插值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分段低次插值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三次样条插值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660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pPr eaLnBrk="1" hangingPunct="1"/>
            <a:r>
              <a:rPr lang="en-US" altLang="zh-CN" dirty="0"/>
              <a:t>P48</a:t>
            </a:r>
          </a:p>
          <a:p>
            <a:pPr eaLnBrk="1" hangingPunct="1"/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</a:p>
        </p:txBody>
      </p:sp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6B00231-B06C-4C94-BA46-A5CA7371B3F2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148ED8-5B25-4B64-BFF2-4B62A01EB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7597321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拉格朗日插值法复习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600200"/>
                <a:ext cx="8153400" cy="4800600"/>
              </a:xfrm>
            </p:spPr>
            <p:txBody>
              <a:bodyPr/>
              <a:lstStyle/>
              <a:p>
                <a:pPr eaLnBrk="1" hangingPunct="1"/>
                <a:r>
                  <a:rPr lang="zh-CN" altLang="en-US" b="1" dirty="0">
                    <a:solidFill>
                      <a:srgbClr val="7030A0"/>
                    </a:solidFill>
                  </a:rPr>
                  <a:t>多项式</a:t>
                </a:r>
                <a:r>
                  <a:rPr lang="zh-CN" altLang="en-US" dirty="0"/>
                  <a:t>插值，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Times New Roman" pitchFamily="18" charset="0"/>
                  </a:rPr>
                  <a:t>n+1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个节点</a:t>
                </a:r>
                <a:r>
                  <a:rPr lang="zh-CN" altLang="en-US" dirty="0"/>
                  <a:t>确定</a:t>
                </a:r>
                <a:r>
                  <a:rPr lang="en-US" altLang="zh-CN" i="1" dirty="0">
                    <a:solidFill>
                      <a:srgbClr val="7030A0"/>
                    </a:solidFill>
                    <a:latin typeface="Times New Roman" pitchFamily="18" charset="0"/>
                  </a:rPr>
                  <a:t>n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次</a:t>
                </a:r>
                <a:r>
                  <a:rPr lang="zh-CN" altLang="en-US" dirty="0"/>
                  <a:t>多项式</a:t>
                </a:r>
              </a:p>
              <a:p>
                <a:pPr eaLnBrk="1" hangingPunct="1"/>
                <a:r>
                  <a:rPr lang="zh-CN" altLang="en-US" dirty="0"/>
                  <a:t>实现方法为构造插值基函数的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线性组合</a:t>
                </a:r>
              </a:p>
              <a:p>
                <a:pPr eaLnBrk="1" hangingPunct="1"/>
                <a:r>
                  <a:rPr lang="en-US" altLang="zh-CN" b="1" i="1" dirty="0">
                    <a:latin typeface="Times New Roman" pitchFamily="18" charset="0"/>
                  </a:rPr>
                  <a:t>n+1</a:t>
                </a:r>
                <a:r>
                  <a:rPr lang="zh-CN" altLang="en-US" dirty="0"/>
                  <a:t>个插值基函数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对应</a:t>
                </a:r>
                <a:r>
                  <a:rPr lang="en-US" altLang="zh-CN" b="1" i="1" dirty="0">
                    <a:latin typeface="Times New Roman" pitchFamily="18" charset="0"/>
                  </a:rPr>
                  <a:t>n+1</a:t>
                </a:r>
                <a:r>
                  <a:rPr lang="zh-CN" altLang="en-US" dirty="0"/>
                  <a:t>个节点</a:t>
                </a:r>
              </a:p>
              <a:p>
                <a:pPr eaLnBrk="1" hangingPunct="1"/>
                <a:r>
                  <a:rPr lang="zh-CN" altLang="en-US" dirty="0"/>
                  <a:t>组合的线性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系数</a:t>
                </a:r>
                <a:r>
                  <a:rPr lang="zh-CN" altLang="en-US" dirty="0"/>
                  <a:t>为各节点的函数值</a:t>
                </a:r>
              </a:p>
              <a:p>
                <a:pPr eaLnBrk="1" hangingPunct="1"/>
                <a:r>
                  <a:rPr lang="zh-CN" altLang="en-US" b="1" dirty="0">
                    <a:solidFill>
                      <a:srgbClr val="7030A0"/>
                    </a:solidFill>
                  </a:rPr>
                  <a:t>每个</a:t>
                </a:r>
                <a:r>
                  <a:rPr lang="zh-CN" altLang="en-US" dirty="0"/>
                  <a:t>插值基函数都是</a:t>
                </a:r>
                <a:r>
                  <a:rPr lang="en-US" altLang="zh-CN" b="1" i="1" dirty="0">
                    <a:latin typeface="Times New Roman" pitchFamily="18" charset="0"/>
                  </a:rPr>
                  <a:t>n</a:t>
                </a:r>
                <a:r>
                  <a:rPr lang="zh-CN" altLang="en-US" dirty="0"/>
                  <a:t>次的，形式为：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⋯(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)(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)⋯(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⋯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)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⋯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  <a:p>
                <a:pPr eaLnBrk="1" hangingPunct="1"/>
                <a:r>
                  <a:rPr lang="zh-CN" altLang="en-US" dirty="0"/>
                  <a:t>插值基函数在相应节点为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，其它节点为</a:t>
                </a:r>
                <a:r>
                  <a:rPr lang="en-US" altLang="zh-CN" dirty="0"/>
                  <a:t>0</a:t>
                </a: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153400" cy="4800600"/>
              </a:xfrm>
              <a:blipFill>
                <a:blip r:embed="rId3"/>
                <a:stretch>
                  <a:fillRect l="-1644" t="-2160" b="-4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49B5214-51E9-4A79-B43F-DFE6D32028CC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B87F59-8872-491E-992C-C5FFDA919F18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3243738"/>
              </p:ext>
            </p:extLst>
          </p:nvPr>
        </p:nvGraphicFramePr>
        <p:xfrm>
          <a:off x="5257800" y="457200"/>
          <a:ext cx="2438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3000" imgH="431800" progId="Equation.3">
                  <p:embed/>
                </p:oleObj>
              </mc:Choice>
              <mc:Fallback>
                <p:oleObj name="公式" r:id="rId4" imgW="1143000" imgH="43180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7200"/>
                        <a:ext cx="24384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拉格朗日插值法的缺陷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拉格朗日插值法的优点是公式结构紧凑．</a:t>
            </a:r>
            <a:r>
              <a:rPr lang="zh-CN" altLang="en-US" dirty="0">
                <a:solidFill>
                  <a:srgbClr val="990033"/>
                </a:solidFill>
              </a:rPr>
              <a:t>不足</a:t>
            </a:r>
            <a:r>
              <a:rPr lang="zh-CN" altLang="en-US" dirty="0"/>
              <a:t>在于当插值节点增减时全部插值基函数都要重新计算，这在实际计算中很不方便．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有没有其它方法，它可以克服该缺点，即增加节点时，在现有公式的基础上求解，从而降低计算</a:t>
            </a:r>
            <a:r>
              <a:rPr lang="zh-CN" altLang="en-US"/>
              <a:t>量？</a:t>
            </a:r>
            <a:endParaRPr lang="zh-CN" altLang="en-US" dirty="0"/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ADB0453-107C-4411-946D-1B66BBB9A464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pic>
        <p:nvPicPr>
          <p:cNvPr id="5" name="Picture 5" descr="二次插值基函数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17"/>
          <a:stretch/>
        </p:blipFill>
        <p:spPr bwMode="auto">
          <a:xfrm>
            <a:off x="4953000" y="3048000"/>
            <a:ext cx="2612353" cy="153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线性插值基函数性质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0"/>
          <a:stretch/>
        </p:blipFill>
        <p:spPr bwMode="auto">
          <a:xfrm>
            <a:off x="2895600" y="3048001"/>
            <a:ext cx="2527131" cy="153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线性插值（一次）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981200"/>
            <a:ext cx="8077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给定</a:t>
            </a:r>
            <a:r>
              <a:rPr lang="en-US" altLang="zh-CN" sz="2800" dirty="0"/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i="1" baseline="-25000" dirty="0">
                <a:latin typeface="Times New Roman" pitchFamily="18" charset="0"/>
              </a:rPr>
              <a:t>0</a:t>
            </a:r>
            <a:r>
              <a:rPr lang="en-US" altLang="zh-CN" sz="2800" b="1" i="1" dirty="0">
                <a:latin typeface="Times New Roman" pitchFamily="18" charset="0"/>
              </a:rPr>
              <a:t>,y</a:t>
            </a:r>
            <a:r>
              <a:rPr lang="en-US" altLang="zh-CN" sz="2800" b="1" i="1" baseline="-25000" dirty="0">
                <a:latin typeface="Times New Roman" pitchFamily="18" charset="0"/>
              </a:rPr>
              <a:t>0</a:t>
            </a:r>
            <a:r>
              <a:rPr lang="en-US" altLang="zh-CN" sz="2800" dirty="0"/>
              <a:t>)</a:t>
            </a:r>
            <a:r>
              <a:rPr lang="zh-CN" altLang="en-US" sz="2800" dirty="0"/>
              <a:t>和</a:t>
            </a:r>
            <a:r>
              <a:rPr lang="en-US" altLang="zh-CN" sz="2800" dirty="0"/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i="1" baseline="-25000" dirty="0">
                <a:latin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</a:rPr>
              <a:t>,y</a:t>
            </a:r>
            <a:r>
              <a:rPr lang="en-US" altLang="zh-CN" sz="2800" b="1" i="1" baseline="-25000" dirty="0">
                <a:latin typeface="Times New Roman" pitchFamily="18" charset="0"/>
              </a:rPr>
              <a:t>1</a:t>
            </a:r>
            <a:r>
              <a:rPr lang="en-US" altLang="zh-CN" sz="2800" dirty="0"/>
              <a:t>)</a:t>
            </a:r>
            <a:r>
              <a:rPr lang="zh-CN" altLang="en-US" sz="2800" dirty="0"/>
              <a:t>，有且只有一条直线通过这两点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其中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5" name="Object 7"/>
              <p:cNvSpPr txBox="1"/>
              <p:nvPr/>
            </p:nvSpPr>
            <p:spPr bwMode="auto">
              <a:xfrm>
                <a:off x="1423988" y="2743200"/>
                <a:ext cx="2790825" cy="4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7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3988" y="2743200"/>
                <a:ext cx="2790825" cy="469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2824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0" y="3052763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zh-CN" sz="240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8" name="Object 11"/>
              <p:cNvSpPr txBox="1"/>
              <p:nvPr/>
            </p:nvSpPr>
            <p:spPr bwMode="auto">
              <a:xfrm>
                <a:off x="1460500" y="4038600"/>
                <a:ext cx="1408113" cy="452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78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0500" y="4038600"/>
                <a:ext cx="1408113" cy="452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9" name="Object 12"/>
              <p:cNvSpPr txBox="1"/>
              <p:nvPr/>
            </p:nvSpPr>
            <p:spPr bwMode="auto">
              <a:xfrm>
                <a:off x="1487488" y="4681538"/>
                <a:ext cx="2435225" cy="8683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79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7488" y="4681538"/>
                <a:ext cx="2435225" cy="8683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0" name="Rectangle 13"/>
          <p:cNvSpPr>
            <a:spLocks noChangeArrowheads="1"/>
          </p:cNvSpPr>
          <p:nvPr/>
        </p:nvSpPr>
        <p:spPr bwMode="auto">
          <a:xfrm>
            <a:off x="0" y="3775075"/>
            <a:ext cx="2190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100">
                <a:latin typeface="Times New Roman" pitchFamily="18" charset="0"/>
              </a:rPr>
              <a:t> </a:t>
            </a:r>
            <a:endParaRPr lang="en-US" altLang="zh-CN" sz="2400">
              <a:latin typeface="Times New Roman" pitchFamily="18" charset="0"/>
            </a:endParaRPr>
          </a:p>
        </p:txBody>
      </p:sp>
      <p:pic>
        <p:nvPicPr>
          <p:cNvPr id="7181" name="Picture 14" descr="fig2"/>
          <p:cNvPicPr>
            <a:picLocks noGrp="1" noChangeAspect="1" noChangeArrowheads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3124200"/>
            <a:ext cx="4800600" cy="2644775"/>
          </a:xfrm>
          <a:noFill/>
        </p:spPr>
      </p:pic>
      <p:cxnSp>
        <p:nvCxnSpPr>
          <p:cNvPr id="17" name="直接连接符 16"/>
          <p:cNvCxnSpPr/>
          <p:nvPr/>
        </p:nvCxnSpPr>
        <p:spPr>
          <a:xfrm>
            <a:off x="4800600" y="4953000"/>
            <a:ext cx="3352800" cy="1588"/>
          </a:xfrm>
          <a:prstGeom prst="line">
            <a:avLst/>
          </a:prstGeom>
          <a:ln>
            <a:prstDash val="dash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848600" y="4648200"/>
            <a:ext cx="990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600" b="1" i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600" b="1" i="1">
                <a:latin typeface="Times New Roman" pitchFamily="18" charset="0"/>
                <a:cs typeface="Times New Roman" pitchFamily="18" charset="0"/>
              </a:rPr>
              <a:t>(x)=a</a:t>
            </a:r>
            <a:r>
              <a:rPr lang="en-US" altLang="zh-CN" sz="1600" b="1" i="1" baseline="-2500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6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469EED7-2B42-4CAF-8B9F-85EA33DD4856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DB85FA3-42E3-1ADA-95F2-6B2748C78284}"/>
              </a:ext>
            </a:extLst>
          </p:cNvPr>
          <p:cNvCxnSpPr>
            <a:cxnSpLocks/>
          </p:cNvCxnSpPr>
          <p:nvPr/>
        </p:nvCxnSpPr>
        <p:spPr>
          <a:xfrm>
            <a:off x="2868613" y="3115733"/>
            <a:ext cx="10541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68652FC-0A3C-AA31-0E56-D1526573A599}"/>
              </a:ext>
            </a:extLst>
          </p:cNvPr>
          <p:cNvCxnSpPr>
            <a:cxnSpLocks/>
          </p:cNvCxnSpPr>
          <p:nvPr/>
        </p:nvCxnSpPr>
        <p:spPr>
          <a:xfrm>
            <a:off x="2341563" y="3124200"/>
            <a:ext cx="3254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7178" grpId="0"/>
      <p:bldP spid="7179" grpId="0"/>
      <p:bldP spid="18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二次插值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Object 12"/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609600" y="1676400"/>
                <a:ext cx="8001000" cy="500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给定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寻找二次多项式通过这些点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195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609600" y="1676400"/>
                <a:ext cx="8001000" cy="500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1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2895600"/>
            <a:ext cx="3781425" cy="2362200"/>
          </a:xfrm>
          <a:noFill/>
        </p:spPr>
      </p:pic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Object 4"/>
              <p:cNvSpPr txBox="1"/>
              <p:nvPr/>
            </p:nvSpPr>
            <p:spPr bwMode="auto">
              <a:xfrm>
                <a:off x="679450" y="2438400"/>
                <a:ext cx="4735513" cy="423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9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450" y="2438400"/>
                <a:ext cx="4735513" cy="423863"/>
              </a:xfrm>
              <a:prstGeom prst="rect">
                <a:avLst/>
              </a:prstGeom>
              <a:blipFill>
                <a:blip r:embed="rId4"/>
                <a:stretch>
                  <a:fillRect r="-1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0" name="Object 6"/>
              <p:cNvSpPr txBox="1"/>
              <p:nvPr/>
            </p:nvSpPr>
            <p:spPr bwMode="auto">
              <a:xfrm>
                <a:off x="773113" y="3200400"/>
                <a:ext cx="1196975" cy="400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0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3113" y="3200400"/>
                <a:ext cx="1196975" cy="4000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01" name="Object 8"/>
              <p:cNvSpPr txBox="1"/>
              <p:nvPr/>
            </p:nvSpPr>
            <p:spPr bwMode="auto">
              <a:xfrm>
                <a:off x="750888" y="4038600"/>
                <a:ext cx="2139950" cy="795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01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888" y="4038600"/>
                <a:ext cx="2139950" cy="7953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3" name="Object 10"/>
              <p:cNvSpPr txBox="1"/>
              <p:nvPr/>
            </p:nvSpPr>
            <p:spPr bwMode="auto">
              <a:xfrm>
                <a:off x="827088" y="5257800"/>
                <a:ext cx="7631112" cy="1171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03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5257800"/>
                <a:ext cx="7631112" cy="11715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670FFEA-1D19-40C6-BE9A-0EF9583D278C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AAE8444-AE6F-0A59-4E49-ACA5E8942268}"/>
              </a:ext>
            </a:extLst>
          </p:cNvPr>
          <p:cNvCxnSpPr>
            <a:cxnSpLocks/>
          </p:cNvCxnSpPr>
          <p:nvPr/>
        </p:nvCxnSpPr>
        <p:spPr>
          <a:xfrm>
            <a:off x="3441700" y="2862263"/>
            <a:ext cx="197326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D596749-5168-338B-1A4E-096A2A559941}"/>
              </a:ext>
            </a:extLst>
          </p:cNvPr>
          <p:cNvCxnSpPr>
            <a:cxnSpLocks/>
          </p:cNvCxnSpPr>
          <p:nvPr/>
        </p:nvCxnSpPr>
        <p:spPr>
          <a:xfrm>
            <a:off x="1524000" y="2834189"/>
            <a:ext cx="1600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00" grpId="0"/>
      <p:bldP spid="8201" grpId="0"/>
      <p:bldP spid="82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形式一</a:t>
            </a:r>
            <a:endParaRPr lang="zh-CN" altLang="en-US" baseline="-250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76200" y="1381125"/>
                <a:ext cx="8915400" cy="53927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代入以上结论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/>
                        </m:mr>
                      </m:m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可得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19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76200" y="1381125"/>
                <a:ext cx="8915400" cy="5392738"/>
              </a:xfrm>
              <a:prstGeom prst="rect">
                <a:avLst/>
              </a:prstGeom>
              <a:blipFill>
                <a:blip r:embed="rId2"/>
                <a:stretch>
                  <a:fillRect l="-47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946DE6E-E760-4F25-9BE9-51F145AD60B8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形式二</a:t>
            </a:r>
            <a:endParaRPr lang="zh-CN" altLang="en-US" baseline="-2500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Object 3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0" y="1452563"/>
                <a:ext cx="9144000" cy="48847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代入以上结论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/>
                        </m:mr>
                      </m:m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可得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4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0" y="1452563"/>
                <a:ext cx="9144000" cy="4884737"/>
              </a:xfrm>
              <a:prstGeom prst="rect">
                <a:avLst/>
              </a:prstGeom>
              <a:blipFill>
                <a:blip r:embed="rId2"/>
                <a:stretch>
                  <a:fillRect l="-2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967D105-8435-4D38-BC11-A076AD9A62B3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二次插值的一般形式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2144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Object 4"/>
              <p:cNvSpPr txBox="1"/>
              <p:nvPr/>
            </p:nvSpPr>
            <p:spPr bwMode="auto">
              <a:xfrm>
                <a:off x="704850" y="1447800"/>
                <a:ext cx="6362700" cy="569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26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850" y="1447800"/>
                <a:ext cx="6362700" cy="569913"/>
              </a:xfrm>
              <a:prstGeom prst="rect">
                <a:avLst/>
              </a:prstGeom>
              <a:blipFill>
                <a:blip r:embed="rId3"/>
                <a:stretch>
                  <a:fillRect l="-2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09600" y="2057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>
                <a:latin typeface="Tahoma" pitchFamily="34" charset="0"/>
                <a:cs typeface="Times New Roman" pitchFamily="18" charset="0"/>
              </a:rPr>
              <a:t>其中</a:t>
            </a:r>
            <a:r>
              <a:rPr lang="zh-CN" altLang="en-US" sz="1200">
                <a:latin typeface="Times New Roman" pitchFamily="18" charset="0"/>
                <a:cs typeface="Times New Roman" pitchFamily="18" charset="0"/>
              </a:rPr>
              <a:t>     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3059113"/>
            <a:ext cx="132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	      </a:t>
            </a:r>
            <a:endParaRPr lang="en-US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3781425"/>
            <a:ext cx="1289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	     </a:t>
            </a:r>
            <a:endParaRPr lang="en-US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85800" y="60198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即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3" name="Object 9"/>
              <p:cNvSpPr txBox="1"/>
              <p:nvPr/>
            </p:nvSpPr>
            <p:spPr bwMode="auto">
              <a:xfrm>
                <a:off x="1295400" y="6019800"/>
                <a:ext cx="7467600" cy="4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27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6019800"/>
                <a:ext cx="7467600" cy="444500"/>
              </a:xfrm>
              <a:prstGeom prst="rect">
                <a:avLst/>
              </a:prstGeom>
              <a:blipFill>
                <a:blip r:embed="rId4"/>
                <a:stretch>
                  <a:fillRect l="-2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4" name="Rectangle 27"/>
          <p:cNvSpPr>
            <a:spLocks noChangeArrowheads="1"/>
          </p:cNvSpPr>
          <p:nvPr/>
        </p:nvSpPr>
        <p:spPr bwMode="auto">
          <a:xfrm>
            <a:off x="304800" y="31289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  </a:t>
            </a:r>
            <a:endParaRPr lang="en-US" altLang="zh-CN"/>
          </a:p>
        </p:txBody>
      </p:sp>
      <p:grpSp>
        <p:nvGrpSpPr>
          <p:cNvPr id="11275" name="Group 145"/>
          <p:cNvGrpSpPr>
            <a:grpSpLocks/>
          </p:cNvGrpSpPr>
          <p:nvPr/>
        </p:nvGrpSpPr>
        <p:grpSpPr bwMode="auto">
          <a:xfrm>
            <a:off x="792163" y="2555875"/>
            <a:ext cx="7666037" cy="2203450"/>
            <a:chOff x="240" y="1610"/>
            <a:chExt cx="4829" cy="1388"/>
          </a:xfrm>
        </p:grpSpPr>
        <p:sp>
          <p:nvSpPr>
            <p:cNvPr id="11278" name="Rectangle 12"/>
            <p:cNvSpPr>
              <a:spLocks noChangeArrowheads="1"/>
            </p:cNvSpPr>
            <p:nvPr/>
          </p:nvSpPr>
          <p:spPr bwMode="auto">
            <a:xfrm>
              <a:off x="1476" y="16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1279" name="Rectangle 13"/>
            <p:cNvSpPr>
              <a:spLocks noChangeArrowheads="1"/>
            </p:cNvSpPr>
            <p:nvPr/>
          </p:nvSpPr>
          <p:spPr bwMode="auto">
            <a:xfrm>
              <a:off x="1265" y="16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1280" name="Rectangle 14"/>
            <p:cNvSpPr>
              <a:spLocks noChangeArrowheads="1"/>
            </p:cNvSpPr>
            <p:nvPr/>
          </p:nvSpPr>
          <p:spPr bwMode="auto">
            <a:xfrm>
              <a:off x="936" y="16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CN"/>
            </a:p>
          </p:txBody>
        </p:sp>
        <p:sp>
          <p:nvSpPr>
            <p:cNvPr id="11281" name="Rectangle 15"/>
            <p:cNvSpPr>
              <a:spLocks noChangeArrowheads="1"/>
            </p:cNvSpPr>
            <p:nvPr/>
          </p:nvSpPr>
          <p:spPr bwMode="auto">
            <a:xfrm>
              <a:off x="727" y="16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endParaRPr lang="en-US" altLang="zh-CN"/>
            </a:p>
          </p:txBody>
        </p:sp>
        <p:sp>
          <p:nvSpPr>
            <p:cNvPr id="11282" name="Rectangle 19"/>
            <p:cNvSpPr>
              <a:spLocks noChangeArrowheads="1"/>
            </p:cNvSpPr>
            <p:nvPr/>
          </p:nvSpPr>
          <p:spPr bwMode="auto">
            <a:xfrm>
              <a:off x="1330" y="1626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283" name="Rectangle 20"/>
            <p:cNvSpPr>
              <a:spLocks noChangeArrowheads="1"/>
            </p:cNvSpPr>
            <p:nvPr/>
          </p:nvSpPr>
          <p:spPr bwMode="auto">
            <a:xfrm>
              <a:off x="1183" y="1626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284" name="Rectangle 21"/>
            <p:cNvSpPr>
              <a:spLocks noChangeArrowheads="1"/>
            </p:cNvSpPr>
            <p:nvPr/>
          </p:nvSpPr>
          <p:spPr bwMode="auto">
            <a:xfrm>
              <a:off x="791" y="1626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285" name="Rectangle 22"/>
            <p:cNvSpPr>
              <a:spLocks noChangeArrowheads="1"/>
            </p:cNvSpPr>
            <p:nvPr/>
          </p:nvSpPr>
          <p:spPr bwMode="auto">
            <a:xfrm>
              <a:off x="653" y="1626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286" name="Rectangle 23"/>
            <p:cNvSpPr>
              <a:spLocks noChangeArrowheads="1"/>
            </p:cNvSpPr>
            <p:nvPr/>
          </p:nvSpPr>
          <p:spPr bwMode="auto">
            <a:xfrm>
              <a:off x="307" y="162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11287" name="Rectangle 24"/>
            <p:cNvSpPr>
              <a:spLocks noChangeArrowheads="1"/>
            </p:cNvSpPr>
            <p:nvPr/>
          </p:nvSpPr>
          <p:spPr bwMode="auto">
            <a:xfrm>
              <a:off x="1024" y="1610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1288" name="Rectangle 25"/>
            <p:cNvSpPr>
              <a:spLocks noChangeArrowheads="1"/>
            </p:cNvSpPr>
            <p:nvPr/>
          </p:nvSpPr>
          <p:spPr bwMode="auto">
            <a:xfrm>
              <a:off x="494" y="1610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1289" name="Rectangle 26"/>
            <p:cNvSpPr>
              <a:spLocks noChangeArrowheads="1"/>
            </p:cNvSpPr>
            <p:nvPr/>
          </p:nvSpPr>
          <p:spPr bwMode="auto">
            <a:xfrm>
              <a:off x="1552" y="1626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11290" name="Rectangle 16"/>
            <p:cNvSpPr>
              <a:spLocks noChangeArrowheads="1"/>
            </p:cNvSpPr>
            <p:nvPr/>
          </p:nvSpPr>
          <p:spPr bwMode="auto">
            <a:xfrm>
              <a:off x="1405" y="172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291" name="Rectangle 17"/>
            <p:cNvSpPr>
              <a:spLocks noChangeArrowheads="1"/>
            </p:cNvSpPr>
            <p:nvPr/>
          </p:nvSpPr>
          <p:spPr bwMode="auto">
            <a:xfrm>
              <a:off x="866" y="172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292" name="Rectangle 18"/>
            <p:cNvSpPr>
              <a:spLocks noChangeArrowheads="1"/>
            </p:cNvSpPr>
            <p:nvPr/>
          </p:nvSpPr>
          <p:spPr bwMode="auto">
            <a:xfrm>
              <a:off x="385" y="172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293" name="Line 28"/>
            <p:cNvSpPr>
              <a:spLocks noChangeShapeType="1"/>
            </p:cNvSpPr>
            <p:nvPr/>
          </p:nvSpPr>
          <p:spPr bwMode="auto">
            <a:xfrm>
              <a:off x="1317" y="2074"/>
              <a:ext cx="9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Rectangle 29"/>
            <p:cNvSpPr>
              <a:spLocks noChangeArrowheads="1"/>
            </p:cNvSpPr>
            <p:nvPr/>
          </p:nvSpPr>
          <p:spPr bwMode="auto">
            <a:xfrm>
              <a:off x="1921" y="219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295" name="Rectangle 30"/>
            <p:cNvSpPr>
              <a:spLocks noChangeArrowheads="1"/>
            </p:cNvSpPr>
            <p:nvPr/>
          </p:nvSpPr>
          <p:spPr bwMode="auto">
            <a:xfrm>
              <a:off x="1627" y="219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296" name="Rectangle 31"/>
            <p:cNvSpPr>
              <a:spLocks noChangeArrowheads="1"/>
            </p:cNvSpPr>
            <p:nvPr/>
          </p:nvSpPr>
          <p:spPr bwMode="auto">
            <a:xfrm>
              <a:off x="2092" y="196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297" name="Rectangle 32"/>
            <p:cNvSpPr>
              <a:spLocks noChangeArrowheads="1"/>
            </p:cNvSpPr>
            <p:nvPr/>
          </p:nvSpPr>
          <p:spPr bwMode="auto">
            <a:xfrm>
              <a:off x="1571" y="196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298" name="Rectangle 33"/>
            <p:cNvSpPr>
              <a:spLocks noChangeArrowheads="1"/>
            </p:cNvSpPr>
            <p:nvPr/>
          </p:nvSpPr>
          <p:spPr bwMode="auto">
            <a:xfrm>
              <a:off x="1029" y="207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299" name="Rectangle 34"/>
            <p:cNvSpPr>
              <a:spLocks noChangeArrowheads="1"/>
            </p:cNvSpPr>
            <p:nvPr/>
          </p:nvSpPr>
          <p:spPr bwMode="auto">
            <a:xfrm>
              <a:off x="826" y="207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300" name="Rectangle 35"/>
            <p:cNvSpPr>
              <a:spLocks noChangeArrowheads="1"/>
            </p:cNvSpPr>
            <p:nvPr/>
          </p:nvSpPr>
          <p:spPr bwMode="auto">
            <a:xfrm>
              <a:off x="360" y="2070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301" name="Rectangle 36"/>
            <p:cNvSpPr>
              <a:spLocks noChangeArrowheads="1"/>
            </p:cNvSpPr>
            <p:nvPr/>
          </p:nvSpPr>
          <p:spPr bwMode="auto">
            <a:xfrm>
              <a:off x="2160" y="186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1302" name="Rectangle 37"/>
            <p:cNvSpPr>
              <a:spLocks noChangeArrowheads="1"/>
            </p:cNvSpPr>
            <p:nvPr/>
          </p:nvSpPr>
          <p:spPr bwMode="auto">
            <a:xfrm>
              <a:off x="1951" y="186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1303" name="Rectangle 38"/>
            <p:cNvSpPr>
              <a:spLocks noChangeArrowheads="1"/>
            </p:cNvSpPr>
            <p:nvPr/>
          </p:nvSpPr>
          <p:spPr bwMode="auto">
            <a:xfrm>
              <a:off x="1634" y="186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1304" name="Rectangle 39"/>
            <p:cNvSpPr>
              <a:spLocks noChangeArrowheads="1"/>
            </p:cNvSpPr>
            <p:nvPr/>
          </p:nvSpPr>
          <p:spPr bwMode="auto">
            <a:xfrm>
              <a:off x="1440" y="186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1305" name="Rectangle 40"/>
            <p:cNvSpPr>
              <a:spLocks noChangeArrowheads="1"/>
            </p:cNvSpPr>
            <p:nvPr/>
          </p:nvSpPr>
          <p:spPr bwMode="auto">
            <a:xfrm>
              <a:off x="1097" y="1971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CN"/>
            </a:p>
          </p:txBody>
        </p:sp>
        <p:sp>
          <p:nvSpPr>
            <p:cNvPr id="11306" name="Rectangle 41"/>
            <p:cNvSpPr>
              <a:spLocks noChangeArrowheads="1"/>
            </p:cNvSpPr>
            <p:nvPr/>
          </p:nvSpPr>
          <p:spPr bwMode="auto">
            <a:xfrm>
              <a:off x="885" y="1971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11307" name="Rectangle 42"/>
            <p:cNvSpPr>
              <a:spLocks noChangeArrowheads="1"/>
            </p:cNvSpPr>
            <p:nvPr/>
          </p:nvSpPr>
          <p:spPr bwMode="auto">
            <a:xfrm>
              <a:off x="695" y="1971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endParaRPr lang="en-US" altLang="zh-CN"/>
            </a:p>
          </p:txBody>
        </p:sp>
        <p:sp>
          <p:nvSpPr>
            <p:cNvPr id="11308" name="Rectangle 43"/>
            <p:cNvSpPr>
              <a:spLocks noChangeArrowheads="1"/>
            </p:cNvSpPr>
            <p:nvPr/>
          </p:nvSpPr>
          <p:spPr bwMode="auto">
            <a:xfrm>
              <a:off x="1846" y="209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09" name="Rectangle 44"/>
            <p:cNvSpPr>
              <a:spLocks noChangeArrowheads="1"/>
            </p:cNvSpPr>
            <p:nvPr/>
          </p:nvSpPr>
          <p:spPr bwMode="auto">
            <a:xfrm>
              <a:off x="1560" y="209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10" name="Rectangle 45"/>
            <p:cNvSpPr>
              <a:spLocks noChangeArrowheads="1"/>
            </p:cNvSpPr>
            <p:nvPr/>
          </p:nvSpPr>
          <p:spPr bwMode="auto">
            <a:xfrm>
              <a:off x="2015" y="186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11" name="Rectangle 46"/>
            <p:cNvSpPr>
              <a:spLocks noChangeArrowheads="1"/>
            </p:cNvSpPr>
            <p:nvPr/>
          </p:nvSpPr>
          <p:spPr bwMode="auto">
            <a:xfrm>
              <a:off x="1868" y="186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12" name="Rectangle 47"/>
            <p:cNvSpPr>
              <a:spLocks noChangeArrowheads="1"/>
            </p:cNvSpPr>
            <p:nvPr/>
          </p:nvSpPr>
          <p:spPr bwMode="auto">
            <a:xfrm>
              <a:off x="1506" y="186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13" name="Rectangle 48"/>
            <p:cNvSpPr>
              <a:spLocks noChangeArrowheads="1"/>
            </p:cNvSpPr>
            <p:nvPr/>
          </p:nvSpPr>
          <p:spPr bwMode="auto">
            <a:xfrm>
              <a:off x="1357" y="186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14" name="Rectangle 49"/>
            <p:cNvSpPr>
              <a:spLocks noChangeArrowheads="1"/>
            </p:cNvSpPr>
            <p:nvPr/>
          </p:nvSpPr>
          <p:spPr bwMode="auto">
            <a:xfrm>
              <a:off x="954" y="1971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15" name="Rectangle 50"/>
            <p:cNvSpPr>
              <a:spLocks noChangeArrowheads="1"/>
            </p:cNvSpPr>
            <p:nvPr/>
          </p:nvSpPr>
          <p:spPr bwMode="auto">
            <a:xfrm>
              <a:off x="759" y="1971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16" name="Rectangle 51"/>
            <p:cNvSpPr>
              <a:spLocks noChangeArrowheads="1"/>
            </p:cNvSpPr>
            <p:nvPr/>
          </p:nvSpPr>
          <p:spPr bwMode="auto">
            <a:xfrm>
              <a:off x="621" y="1971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17" name="Rectangle 52"/>
            <p:cNvSpPr>
              <a:spLocks noChangeArrowheads="1"/>
            </p:cNvSpPr>
            <p:nvPr/>
          </p:nvSpPr>
          <p:spPr bwMode="auto">
            <a:xfrm>
              <a:off x="291" y="1971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11318" name="Rectangle 53"/>
            <p:cNvSpPr>
              <a:spLocks noChangeArrowheads="1"/>
            </p:cNvSpPr>
            <p:nvPr/>
          </p:nvSpPr>
          <p:spPr bwMode="auto">
            <a:xfrm>
              <a:off x="1718" y="2079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319" name="Rectangle 54"/>
            <p:cNvSpPr>
              <a:spLocks noChangeArrowheads="1"/>
            </p:cNvSpPr>
            <p:nvPr/>
          </p:nvSpPr>
          <p:spPr bwMode="auto">
            <a:xfrm>
              <a:off x="1718" y="1848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320" name="Rectangle 55"/>
            <p:cNvSpPr>
              <a:spLocks noChangeArrowheads="1"/>
            </p:cNvSpPr>
            <p:nvPr/>
          </p:nvSpPr>
          <p:spPr bwMode="auto">
            <a:xfrm>
              <a:off x="1185" y="1955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1321" name="Rectangle 56"/>
            <p:cNvSpPr>
              <a:spLocks noChangeArrowheads="1"/>
            </p:cNvSpPr>
            <p:nvPr/>
          </p:nvSpPr>
          <p:spPr bwMode="auto">
            <a:xfrm>
              <a:off x="462" y="1955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1322" name="Rectangle 57"/>
            <p:cNvSpPr>
              <a:spLocks noChangeArrowheads="1"/>
            </p:cNvSpPr>
            <p:nvPr/>
          </p:nvSpPr>
          <p:spPr bwMode="auto">
            <a:xfrm>
              <a:off x="2255" y="1971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11323" name="Rectangle 58"/>
            <p:cNvSpPr>
              <a:spLocks noChangeArrowheads="1"/>
            </p:cNvSpPr>
            <p:nvPr/>
          </p:nvSpPr>
          <p:spPr bwMode="auto">
            <a:xfrm>
              <a:off x="240" y="266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11324" name="Line 59"/>
            <p:cNvSpPr>
              <a:spLocks noChangeShapeType="1"/>
            </p:cNvSpPr>
            <p:nvPr/>
          </p:nvSpPr>
          <p:spPr bwMode="auto">
            <a:xfrm>
              <a:off x="1554" y="2763"/>
              <a:ext cx="12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Line 60"/>
            <p:cNvSpPr>
              <a:spLocks noChangeShapeType="1"/>
            </p:cNvSpPr>
            <p:nvPr/>
          </p:nvSpPr>
          <p:spPr bwMode="auto">
            <a:xfrm>
              <a:off x="3021" y="2534"/>
              <a:ext cx="90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6" name="Line 61"/>
            <p:cNvSpPr>
              <a:spLocks noChangeShapeType="1"/>
            </p:cNvSpPr>
            <p:nvPr/>
          </p:nvSpPr>
          <p:spPr bwMode="auto">
            <a:xfrm>
              <a:off x="4086" y="2534"/>
              <a:ext cx="90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7" name="Line 62"/>
            <p:cNvSpPr>
              <a:spLocks noChangeShapeType="1"/>
            </p:cNvSpPr>
            <p:nvPr/>
          </p:nvSpPr>
          <p:spPr bwMode="auto">
            <a:xfrm>
              <a:off x="3007" y="2763"/>
              <a:ext cx="199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8" name="Rectangle 63"/>
            <p:cNvSpPr>
              <a:spLocks noChangeArrowheads="1"/>
            </p:cNvSpPr>
            <p:nvPr/>
          </p:nvSpPr>
          <p:spPr bwMode="auto">
            <a:xfrm>
              <a:off x="4166" y="288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329" name="Rectangle 64"/>
            <p:cNvSpPr>
              <a:spLocks noChangeArrowheads="1"/>
            </p:cNvSpPr>
            <p:nvPr/>
          </p:nvSpPr>
          <p:spPr bwMode="auto">
            <a:xfrm>
              <a:off x="3864" y="288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1330" name="Rectangle 65"/>
            <p:cNvSpPr>
              <a:spLocks noChangeArrowheads="1"/>
            </p:cNvSpPr>
            <p:nvPr/>
          </p:nvSpPr>
          <p:spPr bwMode="auto">
            <a:xfrm>
              <a:off x="4689" y="265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331" name="Rectangle 66"/>
            <p:cNvSpPr>
              <a:spLocks noChangeArrowheads="1"/>
            </p:cNvSpPr>
            <p:nvPr/>
          </p:nvSpPr>
          <p:spPr bwMode="auto">
            <a:xfrm>
              <a:off x="4396" y="265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332" name="Rectangle 67"/>
            <p:cNvSpPr>
              <a:spLocks noChangeArrowheads="1"/>
            </p:cNvSpPr>
            <p:nvPr/>
          </p:nvSpPr>
          <p:spPr bwMode="auto">
            <a:xfrm>
              <a:off x="4859" y="242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333" name="Rectangle 68"/>
            <p:cNvSpPr>
              <a:spLocks noChangeArrowheads="1"/>
            </p:cNvSpPr>
            <p:nvPr/>
          </p:nvSpPr>
          <p:spPr bwMode="auto">
            <a:xfrm>
              <a:off x="4340" y="242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334" name="Rectangle 69"/>
            <p:cNvSpPr>
              <a:spLocks noChangeArrowheads="1"/>
            </p:cNvSpPr>
            <p:nvPr/>
          </p:nvSpPr>
          <p:spPr bwMode="auto">
            <a:xfrm>
              <a:off x="3634" y="265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335" name="Rectangle 70"/>
            <p:cNvSpPr>
              <a:spLocks noChangeArrowheads="1"/>
            </p:cNvSpPr>
            <p:nvPr/>
          </p:nvSpPr>
          <p:spPr bwMode="auto">
            <a:xfrm>
              <a:off x="3340" y="265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1336" name="Rectangle 71"/>
            <p:cNvSpPr>
              <a:spLocks noChangeArrowheads="1"/>
            </p:cNvSpPr>
            <p:nvPr/>
          </p:nvSpPr>
          <p:spPr bwMode="auto">
            <a:xfrm>
              <a:off x="3803" y="242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337" name="Rectangle 72"/>
            <p:cNvSpPr>
              <a:spLocks noChangeArrowheads="1"/>
            </p:cNvSpPr>
            <p:nvPr/>
          </p:nvSpPr>
          <p:spPr bwMode="auto">
            <a:xfrm>
              <a:off x="3286" y="242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1338" name="Rectangle 73"/>
            <p:cNvSpPr>
              <a:spLocks noChangeArrowheads="1"/>
            </p:cNvSpPr>
            <p:nvPr/>
          </p:nvSpPr>
          <p:spPr bwMode="auto">
            <a:xfrm>
              <a:off x="2352" y="288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339" name="Rectangle 74"/>
            <p:cNvSpPr>
              <a:spLocks noChangeArrowheads="1"/>
            </p:cNvSpPr>
            <p:nvPr/>
          </p:nvSpPr>
          <p:spPr bwMode="auto">
            <a:xfrm>
              <a:off x="2050" y="288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1340" name="Rectangle 75"/>
            <p:cNvSpPr>
              <a:spLocks noChangeArrowheads="1"/>
            </p:cNvSpPr>
            <p:nvPr/>
          </p:nvSpPr>
          <p:spPr bwMode="auto">
            <a:xfrm>
              <a:off x="2705" y="265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341" name="Rectangle 76"/>
            <p:cNvSpPr>
              <a:spLocks noChangeArrowheads="1"/>
            </p:cNvSpPr>
            <p:nvPr/>
          </p:nvSpPr>
          <p:spPr bwMode="auto">
            <a:xfrm>
              <a:off x="2502" y="265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342" name="Rectangle 77"/>
            <p:cNvSpPr>
              <a:spLocks noChangeArrowheads="1"/>
            </p:cNvSpPr>
            <p:nvPr/>
          </p:nvSpPr>
          <p:spPr bwMode="auto">
            <a:xfrm>
              <a:off x="2009" y="265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343" name="Rectangle 78"/>
            <p:cNvSpPr>
              <a:spLocks noChangeArrowheads="1"/>
            </p:cNvSpPr>
            <p:nvPr/>
          </p:nvSpPr>
          <p:spPr bwMode="auto">
            <a:xfrm>
              <a:off x="1809" y="265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1344" name="Rectangle 79"/>
            <p:cNvSpPr>
              <a:spLocks noChangeArrowheads="1"/>
            </p:cNvSpPr>
            <p:nvPr/>
          </p:nvSpPr>
          <p:spPr bwMode="auto">
            <a:xfrm>
              <a:off x="1265" y="275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1345" name="Rectangle 80"/>
            <p:cNvSpPr>
              <a:spLocks noChangeArrowheads="1"/>
            </p:cNvSpPr>
            <p:nvPr/>
          </p:nvSpPr>
          <p:spPr bwMode="auto">
            <a:xfrm>
              <a:off x="1062" y="275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1346" name="Rectangle 81"/>
            <p:cNvSpPr>
              <a:spLocks noChangeArrowheads="1"/>
            </p:cNvSpPr>
            <p:nvPr/>
          </p:nvSpPr>
          <p:spPr bwMode="auto">
            <a:xfrm>
              <a:off x="861" y="275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1347" name="Rectangle 82"/>
            <p:cNvSpPr>
              <a:spLocks noChangeArrowheads="1"/>
            </p:cNvSpPr>
            <p:nvPr/>
          </p:nvSpPr>
          <p:spPr bwMode="auto">
            <a:xfrm>
              <a:off x="379" y="275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1348" name="Rectangle 83"/>
            <p:cNvSpPr>
              <a:spLocks noChangeArrowheads="1"/>
            </p:cNvSpPr>
            <p:nvPr/>
          </p:nvSpPr>
          <p:spPr bwMode="auto">
            <a:xfrm>
              <a:off x="4929" y="232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1349" name="Rectangle 84"/>
            <p:cNvSpPr>
              <a:spLocks noChangeArrowheads="1"/>
            </p:cNvSpPr>
            <p:nvPr/>
          </p:nvSpPr>
          <p:spPr bwMode="auto">
            <a:xfrm>
              <a:off x="4720" y="232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1350" name="Rectangle 85"/>
            <p:cNvSpPr>
              <a:spLocks noChangeArrowheads="1"/>
            </p:cNvSpPr>
            <p:nvPr/>
          </p:nvSpPr>
          <p:spPr bwMode="auto">
            <a:xfrm>
              <a:off x="4402" y="232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1351" name="Rectangle 86"/>
            <p:cNvSpPr>
              <a:spLocks noChangeArrowheads="1"/>
            </p:cNvSpPr>
            <p:nvPr/>
          </p:nvSpPr>
          <p:spPr bwMode="auto">
            <a:xfrm>
              <a:off x="4209" y="232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1352" name="Rectangle 87"/>
            <p:cNvSpPr>
              <a:spLocks noChangeArrowheads="1"/>
            </p:cNvSpPr>
            <p:nvPr/>
          </p:nvSpPr>
          <p:spPr bwMode="auto">
            <a:xfrm>
              <a:off x="3866" y="23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1353" name="Rectangle 88"/>
            <p:cNvSpPr>
              <a:spLocks noChangeArrowheads="1"/>
            </p:cNvSpPr>
            <p:nvPr/>
          </p:nvSpPr>
          <p:spPr bwMode="auto">
            <a:xfrm>
              <a:off x="3671" y="23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1354" name="Rectangle 89"/>
            <p:cNvSpPr>
              <a:spLocks noChangeArrowheads="1"/>
            </p:cNvSpPr>
            <p:nvPr/>
          </p:nvSpPr>
          <p:spPr bwMode="auto">
            <a:xfrm>
              <a:off x="3355" y="23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1355" name="Rectangle 90"/>
            <p:cNvSpPr>
              <a:spLocks noChangeArrowheads="1"/>
            </p:cNvSpPr>
            <p:nvPr/>
          </p:nvSpPr>
          <p:spPr bwMode="auto">
            <a:xfrm>
              <a:off x="3144" y="2326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1356" name="Rectangle 91"/>
            <p:cNvSpPr>
              <a:spLocks noChangeArrowheads="1"/>
            </p:cNvSpPr>
            <p:nvPr/>
          </p:nvSpPr>
          <p:spPr bwMode="auto">
            <a:xfrm>
              <a:off x="2775" y="2555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CN"/>
            </a:p>
          </p:txBody>
        </p:sp>
        <p:sp>
          <p:nvSpPr>
            <p:cNvPr id="11357" name="Rectangle 92"/>
            <p:cNvSpPr>
              <a:spLocks noChangeArrowheads="1"/>
            </p:cNvSpPr>
            <p:nvPr/>
          </p:nvSpPr>
          <p:spPr bwMode="auto">
            <a:xfrm>
              <a:off x="2563" y="2555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11358" name="Rectangle 93"/>
            <p:cNvSpPr>
              <a:spLocks noChangeArrowheads="1"/>
            </p:cNvSpPr>
            <p:nvPr/>
          </p:nvSpPr>
          <p:spPr bwMode="auto">
            <a:xfrm>
              <a:off x="2371" y="2555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endParaRPr lang="en-US" altLang="zh-CN"/>
            </a:p>
          </p:txBody>
        </p:sp>
        <p:sp>
          <p:nvSpPr>
            <p:cNvPr id="11359" name="Rectangle 94"/>
            <p:cNvSpPr>
              <a:spLocks noChangeArrowheads="1"/>
            </p:cNvSpPr>
            <p:nvPr/>
          </p:nvSpPr>
          <p:spPr bwMode="auto">
            <a:xfrm>
              <a:off x="2071" y="2555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CN"/>
            </a:p>
          </p:txBody>
        </p:sp>
        <p:sp>
          <p:nvSpPr>
            <p:cNvPr id="11360" name="Rectangle 95"/>
            <p:cNvSpPr>
              <a:spLocks noChangeArrowheads="1"/>
            </p:cNvSpPr>
            <p:nvPr/>
          </p:nvSpPr>
          <p:spPr bwMode="auto">
            <a:xfrm>
              <a:off x="1875" y="2555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11361" name="Rectangle 96"/>
            <p:cNvSpPr>
              <a:spLocks noChangeArrowheads="1"/>
            </p:cNvSpPr>
            <p:nvPr/>
          </p:nvSpPr>
          <p:spPr bwMode="auto">
            <a:xfrm>
              <a:off x="1667" y="2555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endParaRPr lang="en-US" altLang="zh-CN"/>
            </a:p>
          </p:txBody>
        </p:sp>
        <p:sp>
          <p:nvSpPr>
            <p:cNvPr id="11362" name="Rectangle 97"/>
            <p:cNvSpPr>
              <a:spLocks noChangeArrowheads="1"/>
            </p:cNvSpPr>
            <p:nvPr/>
          </p:nvSpPr>
          <p:spPr bwMode="auto">
            <a:xfrm>
              <a:off x="1334" y="2660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]</a:t>
              </a:r>
              <a:endParaRPr lang="en-US" altLang="zh-CN"/>
            </a:p>
          </p:txBody>
        </p:sp>
        <p:sp>
          <p:nvSpPr>
            <p:cNvPr id="11363" name="Rectangle 98"/>
            <p:cNvSpPr>
              <a:spLocks noChangeArrowheads="1"/>
            </p:cNvSpPr>
            <p:nvPr/>
          </p:nvSpPr>
          <p:spPr bwMode="auto">
            <a:xfrm>
              <a:off x="1123" y="266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11364" name="Rectangle 99"/>
            <p:cNvSpPr>
              <a:spLocks noChangeArrowheads="1"/>
            </p:cNvSpPr>
            <p:nvPr/>
          </p:nvSpPr>
          <p:spPr bwMode="auto">
            <a:xfrm>
              <a:off x="928" y="266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11365" name="Rectangle 100"/>
            <p:cNvSpPr>
              <a:spLocks noChangeArrowheads="1"/>
            </p:cNvSpPr>
            <p:nvPr/>
          </p:nvSpPr>
          <p:spPr bwMode="auto">
            <a:xfrm>
              <a:off x="721" y="2660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[</a:t>
              </a:r>
              <a:endParaRPr lang="en-US" altLang="zh-CN"/>
            </a:p>
          </p:txBody>
        </p:sp>
        <p:sp>
          <p:nvSpPr>
            <p:cNvPr id="11366" name="Rectangle 101"/>
            <p:cNvSpPr>
              <a:spLocks noChangeArrowheads="1"/>
            </p:cNvSpPr>
            <p:nvPr/>
          </p:nvSpPr>
          <p:spPr bwMode="auto">
            <a:xfrm>
              <a:off x="4105" y="278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67" name="Rectangle 102"/>
            <p:cNvSpPr>
              <a:spLocks noChangeArrowheads="1"/>
            </p:cNvSpPr>
            <p:nvPr/>
          </p:nvSpPr>
          <p:spPr bwMode="auto">
            <a:xfrm>
              <a:off x="3787" y="278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68" name="Rectangle 103"/>
            <p:cNvSpPr>
              <a:spLocks noChangeArrowheads="1"/>
            </p:cNvSpPr>
            <p:nvPr/>
          </p:nvSpPr>
          <p:spPr bwMode="auto">
            <a:xfrm>
              <a:off x="4614" y="255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69" name="Rectangle 104"/>
            <p:cNvSpPr>
              <a:spLocks noChangeArrowheads="1"/>
            </p:cNvSpPr>
            <p:nvPr/>
          </p:nvSpPr>
          <p:spPr bwMode="auto">
            <a:xfrm>
              <a:off x="4329" y="255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70" name="Rectangle 105"/>
            <p:cNvSpPr>
              <a:spLocks noChangeArrowheads="1"/>
            </p:cNvSpPr>
            <p:nvPr/>
          </p:nvSpPr>
          <p:spPr bwMode="auto">
            <a:xfrm>
              <a:off x="4784" y="232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71" name="Rectangle 106"/>
            <p:cNvSpPr>
              <a:spLocks noChangeArrowheads="1"/>
            </p:cNvSpPr>
            <p:nvPr/>
          </p:nvSpPr>
          <p:spPr bwMode="auto">
            <a:xfrm>
              <a:off x="4637" y="232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72" name="Rectangle 107"/>
            <p:cNvSpPr>
              <a:spLocks noChangeArrowheads="1"/>
            </p:cNvSpPr>
            <p:nvPr/>
          </p:nvSpPr>
          <p:spPr bwMode="auto">
            <a:xfrm>
              <a:off x="4274" y="232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73" name="Rectangle 108"/>
            <p:cNvSpPr>
              <a:spLocks noChangeArrowheads="1"/>
            </p:cNvSpPr>
            <p:nvPr/>
          </p:nvSpPr>
          <p:spPr bwMode="auto">
            <a:xfrm>
              <a:off x="4126" y="232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74" name="Rectangle 109"/>
            <p:cNvSpPr>
              <a:spLocks noChangeArrowheads="1"/>
            </p:cNvSpPr>
            <p:nvPr/>
          </p:nvSpPr>
          <p:spPr bwMode="auto">
            <a:xfrm>
              <a:off x="3577" y="255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75" name="Rectangle 110"/>
            <p:cNvSpPr>
              <a:spLocks noChangeArrowheads="1"/>
            </p:cNvSpPr>
            <p:nvPr/>
          </p:nvSpPr>
          <p:spPr bwMode="auto">
            <a:xfrm>
              <a:off x="3264" y="255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76" name="Rectangle 111"/>
            <p:cNvSpPr>
              <a:spLocks noChangeArrowheads="1"/>
            </p:cNvSpPr>
            <p:nvPr/>
          </p:nvSpPr>
          <p:spPr bwMode="auto">
            <a:xfrm>
              <a:off x="3721" y="2326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77" name="Rectangle 112"/>
            <p:cNvSpPr>
              <a:spLocks noChangeArrowheads="1"/>
            </p:cNvSpPr>
            <p:nvPr/>
          </p:nvSpPr>
          <p:spPr bwMode="auto">
            <a:xfrm>
              <a:off x="3589" y="2326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78" name="Rectangle 113"/>
            <p:cNvSpPr>
              <a:spLocks noChangeArrowheads="1"/>
            </p:cNvSpPr>
            <p:nvPr/>
          </p:nvSpPr>
          <p:spPr bwMode="auto">
            <a:xfrm>
              <a:off x="3208" y="2326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79" name="Rectangle 114"/>
            <p:cNvSpPr>
              <a:spLocks noChangeArrowheads="1"/>
            </p:cNvSpPr>
            <p:nvPr/>
          </p:nvSpPr>
          <p:spPr bwMode="auto">
            <a:xfrm>
              <a:off x="3061" y="2326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80" name="Rectangle 115"/>
            <p:cNvSpPr>
              <a:spLocks noChangeArrowheads="1"/>
            </p:cNvSpPr>
            <p:nvPr/>
          </p:nvSpPr>
          <p:spPr bwMode="auto">
            <a:xfrm>
              <a:off x="2281" y="278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81" name="Rectangle 116"/>
            <p:cNvSpPr>
              <a:spLocks noChangeArrowheads="1"/>
            </p:cNvSpPr>
            <p:nvPr/>
          </p:nvSpPr>
          <p:spPr bwMode="auto">
            <a:xfrm>
              <a:off x="1972" y="278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82" name="Rectangle 117"/>
            <p:cNvSpPr>
              <a:spLocks noChangeArrowheads="1"/>
            </p:cNvSpPr>
            <p:nvPr/>
          </p:nvSpPr>
          <p:spPr bwMode="auto">
            <a:xfrm>
              <a:off x="2630" y="255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83" name="Rectangle 118"/>
            <p:cNvSpPr>
              <a:spLocks noChangeArrowheads="1"/>
            </p:cNvSpPr>
            <p:nvPr/>
          </p:nvSpPr>
          <p:spPr bwMode="auto">
            <a:xfrm>
              <a:off x="2437" y="255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84" name="Rectangle 119"/>
            <p:cNvSpPr>
              <a:spLocks noChangeArrowheads="1"/>
            </p:cNvSpPr>
            <p:nvPr/>
          </p:nvSpPr>
          <p:spPr bwMode="auto">
            <a:xfrm>
              <a:off x="2299" y="2555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85" name="Rectangle 120"/>
            <p:cNvSpPr>
              <a:spLocks noChangeArrowheads="1"/>
            </p:cNvSpPr>
            <p:nvPr/>
          </p:nvSpPr>
          <p:spPr bwMode="auto">
            <a:xfrm>
              <a:off x="1945" y="255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86" name="Rectangle 121"/>
            <p:cNvSpPr>
              <a:spLocks noChangeArrowheads="1"/>
            </p:cNvSpPr>
            <p:nvPr/>
          </p:nvSpPr>
          <p:spPr bwMode="auto">
            <a:xfrm>
              <a:off x="1731" y="2555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87" name="Rectangle 122"/>
            <p:cNvSpPr>
              <a:spLocks noChangeArrowheads="1"/>
            </p:cNvSpPr>
            <p:nvPr/>
          </p:nvSpPr>
          <p:spPr bwMode="auto">
            <a:xfrm>
              <a:off x="1594" y="2555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88" name="Rectangle 123"/>
            <p:cNvSpPr>
              <a:spLocks noChangeArrowheads="1"/>
            </p:cNvSpPr>
            <p:nvPr/>
          </p:nvSpPr>
          <p:spPr bwMode="auto">
            <a:xfrm>
              <a:off x="1190" y="2660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89" name="Rectangle 124"/>
            <p:cNvSpPr>
              <a:spLocks noChangeArrowheads="1"/>
            </p:cNvSpPr>
            <p:nvPr/>
          </p:nvSpPr>
          <p:spPr bwMode="auto">
            <a:xfrm>
              <a:off x="995" y="2660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90" name="Rectangle 125"/>
            <p:cNvSpPr>
              <a:spLocks noChangeArrowheads="1"/>
            </p:cNvSpPr>
            <p:nvPr/>
          </p:nvSpPr>
          <p:spPr bwMode="auto">
            <a:xfrm>
              <a:off x="784" y="2660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/>
            </a:p>
          </p:txBody>
        </p:sp>
        <p:sp>
          <p:nvSpPr>
            <p:cNvPr id="11391" name="Rectangle 126"/>
            <p:cNvSpPr>
              <a:spLocks noChangeArrowheads="1"/>
            </p:cNvSpPr>
            <p:nvPr/>
          </p:nvSpPr>
          <p:spPr bwMode="auto">
            <a:xfrm>
              <a:off x="647" y="2660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1392" name="Rectangle 127"/>
            <p:cNvSpPr>
              <a:spLocks noChangeArrowheads="1"/>
            </p:cNvSpPr>
            <p:nvPr/>
          </p:nvSpPr>
          <p:spPr bwMode="auto">
            <a:xfrm>
              <a:off x="299" y="2660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11393" name="Rectangle 128"/>
            <p:cNvSpPr>
              <a:spLocks noChangeArrowheads="1"/>
            </p:cNvSpPr>
            <p:nvPr/>
          </p:nvSpPr>
          <p:spPr bwMode="auto">
            <a:xfrm>
              <a:off x="3963" y="2768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394" name="Rectangle 129"/>
            <p:cNvSpPr>
              <a:spLocks noChangeArrowheads="1"/>
            </p:cNvSpPr>
            <p:nvPr/>
          </p:nvSpPr>
          <p:spPr bwMode="auto">
            <a:xfrm>
              <a:off x="4487" y="2539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395" name="Rectangle 130"/>
            <p:cNvSpPr>
              <a:spLocks noChangeArrowheads="1"/>
            </p:cNvSpPr>
            <p:nvPr/>
          </p:nvSpPr>
          <p:spPr bwMode="auto">
            <a:xfrm>
              <a:off x="4487" y="2308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396" name="Rectangle 131"/>
            <p:cNvSpPr>
              <a:spLocks noChangeArrowheads="1"/>
            </p:cNvSpPr>
            <p:nvPr/>
          </p:nvSpPr>
          <p:spPr bwMode="auto">
            <a:xfrm>
              <a:off x="3963" y="2415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397" name="Rectangle 132"/>
            <p:cNvSpPr>
              <a:spLocks noChangeArrowheads="1"/>
            </p:cNvSpPr>
            <p:nvPr/>
          </p:nvSpPr>
          <p:spPr bwMode="auto">
            <a:xfrm>
              <a:off x="3456" y="2539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398" name="Rectangle 133"/>
            <p:cNvSpPr>
              <a:spLocks noChangeArrowheads="1"/>
            </p:cNvSpPr>
            <p:nvPr/>
          </p:nvSpPr>
          <p:spPr bwMode="auto">
            <a:xfrm>
              <a:off x="3439" y="2310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399" name="Rectangle 134"/>
            <p:cNvSpPr>
              <a:spLocks noChangeArrowheads="1"/>
            </p:cNvSpPr>
            <p:nvPr/>
          </p:nvSpPr>
          <p:spPr bwMode="auto">
            <a:xfrm>
              <a:off x="2876" y="2644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1400" name="Rectangle 135"/>
            <p:cNvSpPr>
              <a:spLocks noChangeArrowheads="1"/>
            </p:cNvSpPr>
            <p:nvPr/>
          </p:nvSpPr>
          <p:spPr bwMode="auto">
            <a:xfrm>
              <a:off x="2149" y="2768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401" name="Rectangle 136"/>
            <p:cNvSpPr>
              <a:spLocks noChangeArrowheads="1"/>
            </p:cNvSpPr>
            <p:nvPr/>
          </p:nvSpPr>
          <p:spPr bwMode="auto">
            <a:xfrm>
              <a:off x="2149" y="2539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11402" name="Rectangle 137"/>
            <p:cNvSpPr>
              <a:spLocks noChangeArrowheads="1"/>
            </p:cNvSpPr>
            <p:nvPr/>
          </p:nvSpPr>
          <p:spPr bwMode="auto">
            <a:xfrm>
              <a:off x="1421" y="2644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1403" name="Rectangle 138"/>
            <p:cNvSpPr>
              <a:spLocks noChangeArrowheads="1"/>
            </p:cNvSpPr>
            <p:nvPr/>
          </p:nvSpPr>
          <p:spPr bwMode="auto">
            <a:xfrm>
              <a:off x="487" y="2644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1404" name="Rectangle 139"/>
            <p:cNvSpPr>
              <a:spLocks noChangeArrowheads="1"/>
            </p:cNvSpPr>
            <p:nvPr/>
          </p:nvSpPr>
          <p:spPr bwMode="auto">
            <a:xfrm>
              <a:off x="5029" y="2660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76" name="Object 140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133600" y="4724400"/>
                <a:ext cx="6096000" cy="11826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276" name="Object 14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133600" y="4724400"/>
                <a:ext cx="6096000" cy="11826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E17BBA3-FCB3-48CA-9A60-5F6AB956C858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F583BF36-379E-1B37-BC7D-C46B249D6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869722"/>
              </p:ext>
            </p:extLst>
          </p:nvPr>
        </p:nvGraphicFramePr>
        <p:xfrm>
          <a:off x="3984626" y="1762920"/>
          <a:ext cx="54483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585652" imgH="1613483" progId="Word.Document.8">
                  <p:embed/>
                </p:oleObj>
              </mc:Choice>
              <mc:Fallback>
                <p:oleObj name="Document" r:id="rId6" imgW="4585652" imgH="1613483" progId="Word.Document.8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6" y="1762920"/>
                        <a:ext cx="5448300" cy="1905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3569</TotalTime>
  <Words>1286</Words>
  <Application>Microsoft Office PowerPoint</Application>
  <PresentationFormat>全屏显示(4:3)</PresentationFormat>
  <Paragraphs>239</Paragraphs>
  <Slides>20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Cambria Math</vt:lpstr>
      <vt:lpstr>Symbol</vt:lpstr>
      <vt:lpstr>Tahoma</vt:lpstr>
      <vt:lpstr>Times New Roman</vt:lpstr>
      <vt:lpstr>Wingdings</vt:lpstr>
      <vt:lpstr>Watermark</vt:lpstr>
      <vt:lpstr>公式</vt:lpstr>
      <vt:lpstr>Document</vt:lpstr>
      <vt:lpstr>文档</vt:lpstr>
      <vt:lpstr>计算方法</vt:lpstr>
      <vt:lpstr>第2章 插值法</vt:lpstr>
      <vt:lpstr>拉格朗日插值法复习</vt:lpstr>
      <vt:lpstr>拉格朗日插值法的缺陷</vt:lpstr>
      <vt:lpstr>线性插值（一次）</vt:lpstr>
      <vt:lpstr>二次插值</vt:lpstr>
      <vt:lpstr>a2形式一</vt:lpstr>
      <vt:lpstr>a2形式二</vt:lpstr>
      <vt:lpstr>二次插值的一般形式</vt:lpstr>
      <vt:lpstr>三次插值（推测）</vt:lpstr>
      <vt:lpstr>n次插值的一般形式</vt:lpstr>
      <vt:lpstr>均差的定义</vt:lpstr>
      <vt:lpstr>均差的性质</vt:lpstr>
      <vt:lpstr>均差的性质1：对称性</vt:lpstr>
      <vt:lpstr>均差的性质2：两种递推形式</vt:lpstr>
      <vt:lpstr>均差的性质3：与导数的关系</vt:lpstr>
      <vt:lpstr>编程实现</vt:lpstr>
      <vt:lpstr>牛顿均差插值多项式</vt:lpstr>
      <vt:lpstr>例2 根据给出的f(x)的函数值表，求各次牛顿插值多项式，并由此计算f(0.596)的近似值。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104</cp:revision>
  <cp:lastPrinted>1601-01-01T00:00:00Z</cp:lastPrinted>
  <dcterms:created xsi:type="dcterms:W3CDTF">1601-01-01T00:00:00Z</dcterms:created>
  <dcterms:modified xsi:type="dcterms:W3CDTF">2025-02-23T09:21:08Z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