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6"/>
  </p:notesMasterIdLst>
  <p:sldIdLst>
    <p:sldId id="256" r:id="rId2"/>
    <p:sldId id="279" r:id="rId3"/>
    <p:sldId id="257" r:id="rId4"/>
    <p:sldId id="259" r:id="rId5"/>
    <p:sldId id="288" r:id="rId6"/>
    <p:sldId id="289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68" r:id="rId18"/>
    <p:sldId id="270" r:id="rId19"/>
    <p:sldId id="271" r:id="rId20"/>
    <p:sldId id="272" r:id="rId21"/>
    <p:sldId id="280" r:id="rId22"/>
    <p:sldId id="281" r:id="rId23"/>
    <p:sldId id="282" r:id="rId24"/>
    <p:sldId id="283" r:id="rId25"/>
    <p:sldId id="286" r:id="rId26"/>
    <p:sldId id="285" r:id="rId27"/>
    <p:sldId id="284" r:id="rId28"/>
    <p:sldId id="273" r:id="rId29"/>
    <p:sldId id="274" r:id="rId30"/>
    <p:sldId id="275" r:id="rId31"/>
    <p:sldId id="276" r:id="rId32"/>
    <p:sldId id="277" r:id="rId33"/>
    <p:sldId id="287" r:id="rId34"/>
    <p:sldId id="278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60066"/>
    <a:srgbClr val="FF0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>
      <p:cViewPr varScale="1">
        <p:scale>
          <a:sx n="85" d="100"/>
          <a:sy n="85" d="100"/>
        </p:scale>
        <p:origin x="116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9C26D362-5C81-45DF-AE3F-2D6B8F2E3D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9526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5545447-3663-4C31-8C5B-3D99F049C09D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4900" y="652463"/>
            <a:ext cx="4646613" cy="3484562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4354513"/>
            <a:ext cx="5000625" cy="41370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7843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zh-CN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718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8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A0B40-34E1-4A7F-ACE7-53236F7E62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566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6A025-BB9F-42E8-88CA-B3C56BEFA6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68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BCC6E7-8341-4DB6-A51F-C2DDF1CDFC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926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70C89-1E93-42DD-835B-14FFE0486E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1163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35D939-2D9E-4AE1-8420-2E2A8EB0EA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8753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F8105-47E4-4D3C-99F1-A8A4818957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291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BBA28-6EBA-41DB-9C52-CFCE009A01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14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D3228-E46D-4D2C-B4CC-D44690386B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525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903CCD-7096-40B7-9E59-99C5B729A0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955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87647-008B-45CF-B43B-377A6EC90B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114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9E9B1-8C69-42C4-8E38-E68DA97DF5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043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C31E4-7BE4-4DEC-9CB9-32F1C18487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383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D4F7E-EACD-41C2-9887-A538DB3730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639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CC726-ECE5-4942-8A0A-7B1682DB7F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447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50805C4-5E0A-4766-BD9C-08DF468FAC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5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Relationship Id="rId9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计算方法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26</a:t>
            </a:r>
            <a:r>
              <a:rPr lang="zh-CN" altLang="en-US" dirty="0"/>
              <a:t>日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184AF16-0170-4240-9C33-ED0E2EBCAABB}" type="slidenum">
              <a:rPr lang="en-US" altLang="zh-CN" smtClean="0">
                <a:latin typeface="Arial Black" pitchFamily="34" charset="0"/>
              </a:rPr>
              <a:pPr eaLnBrk="1" hangingPunct="1"/>
              <a:t>1</a:t>
            </a:fld>
            <a:endParaRPr lang="en-US" altLang="zh-CN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差分性质</a:t>
            </a:r>
            <a:r>
              <a:rPr lang="en-US" altLang="zh-CN" sz="4000"/>
              <a:t>1</a:t>
            </a:r>
            <a:r>
              <a:rPr lang="zh-CN" altLang="en-US" sz="4000"/>
              <a:t>推导（以向前差分为例）</a:t>
            </a:r>
          </a:p>
        </p:txBody>
      </p:sp>
      <p:graphicFrame>
        <p:nvGraphicFramePr>
          <p:cNvPr id="10243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347173"/>
              </p:ext>
            </p:extLst>
          </p:nvPr>
        </p:nvGraphicFramePr>
        <p:xfrm>
          <a:off x="609600" y="2312988"/>
          <a:ext cx="7924800" cy="302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130800" imgH="1955800" progId="Equation.3">
                  <p:embed/>
                </p:oleObj>
              </mc:Choice>
              <mc:Fallback>
                <p:oleObj name="公式" r:id="rId2" imgW="5130800" imgH="195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312988"/>
                        <a:ext cx="7924800" cy="302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03664C6-7239-4B99-B922-83A861FD5B84}" type="slidenum">
              <a:rPr lang="en-US" altLang="zh-CN" smtClean="0">
                <a:latin typeface="Arial Black" pitchFamily="34" charset="0"/>
              </a:rPr>
              <a:pPr eaLnBrk="1" hangingPunct="1"/>
              <a:t>10</a:t>
            </a:fld>
            <a:endParaRPr lang="en-US" altLang="zh-CN">
              <a:latin typeface="Arial Black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4267200"/>
            <a:ext cx="1752600" cy="38100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……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差分性质</a:t>
            </a:r>
            <a:r>
              <a:rPr lang="en-US" altLang="zh-CN"/>
              <a:t>2</a:t>
            </a:r>
          </a:p>
        </p:txBody>
      </p:sp>
      <p:pic>
        <p:nvPicPr>
          <p:cNvPr id="11267" name="Picture 4" descr="性质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8001000" cy="274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D5EAC3D-3AD3-4AF5-BCBC-714AF55E88B1}" type="slidenum">
              <a:rPr lang="en-US" altLang="zh-CN" smtClean="0">
                <a:latin typeface="Arial Black" pitchFamily="34" charset="0"/>
              </a:rPr>
              <a:pPr eaLnBrk="1" hangingPunct="1"/>
              <a:t>11</a:t>
            </a:fld>
            <a:endParaRPr lang="en-US" altLang="zh-CN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差分性质</a:t>
            </a:r>
            <a:r>
              <a:rPr lang="en-US" altLang="zh-CN"/>
              <a:t>3</a:t>
            </a:r>
            <a:r>
              <a:rPr lang="zh-CN" altLang="en-US"/>
              <a:t>（与均差的关系）</a:t>
            </a:r>
          </a:p>
        </p:txBody>
      </p:sp>
      <p:pic>
        <p:nvPicPr>
          <p:cNvPr id="12291" name="Picture 4" descr="性质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52600"/>
            <a:ext cx="6324600" cy="476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A4DC9CD-F3E8-4B09-B1CD-F3DF0F1784B0}" type="slidenum">
              <a:rPr lang="en-US" altLang="zh-CN" smtClean="0">
                <a:latin typeface="Arial Black" pitchFamily="34" charset="0"/>
              </a:rPr>
              <a:pPr eaLnBrk="1" hangingPunct="1"/>
              <a:t>12</a:t>
            </a:fld>
            <a:endParaRPr lang="en-US" altLang="zh-CN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向前差分计算表格</a:t>
            </a:r>
          </a:p>
        </p:txBody>
      </p:sp>
      <p:sp>
        <p:nvSpPr>
          <p:cNvPr id="13316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6329363-A10D-4687-91C2-34D605955139}" type="slidenum">
              <a:rPr lang="en-US" altLang="zh-CN" smtClean="0">
                <a:latin typeface="Arial Black" pitchFamily="34" charset="0"/>
              </a:rPr>
              <a:pPr eaLnBrk="1" hangingPunct="1"/>
              <a:t>13</a:t>
            </a:fld>
            <a:endParaRPr lang="en-US" altLang="zh-CN">
              <a:latin typeface="Arial Black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04331" y="1795450"/>
                <a:ext cx="7300332" cy="4937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4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4000" b="0" i="1" smtClean="0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b="0" i="1" smtClean="0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4000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altLang="zh-CN" sz="4000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4000" i="1" smtClean="0">
                                            <a:latin typeface="Cambria Math"/>
                                            <a:ea typeface="Cambria Math"/>
                                          </a:rPr>
                                          <m:t>∆</m:t>
                                        </m:r>
                                        <m:r>
                                          <a:rPr lang="en-US" altLang="zh-CN" sz="4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  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4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4000" b="0" i="1" smtClean="0">
                                                <a:latin typeface="Cambria Math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CN" sz="400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∆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40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4000" b="0" i="1" smtClean="0">
                                            <a:latin typeface="Cambria Math"/>
                                          </a:rPr>
                                          <m:t>  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4000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4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400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∆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40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4000" b="0" i="1" smtClean="0">
                                            <a:latin typeface="Cambria Math"/>
                                          </a:rPr>
                                          <m:t>  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4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4000" b="0" i="1" smtClean="0">
                                                <a:latin typeface="Cambria Math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zh-CN" sz="400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∆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40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4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4000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altLang="zh-CN" sz="4000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4000" i="1" smtClean="0">
                                            <a:latin typeface="Cambria Math"/>
                                            <a:ea typeface="Cambria Math"/>
                                          </a:rPr>
                                          <m:t>⋯</m:t>
                                        </m:r>
                                        <m:r>
                                          <a:rPr lang="en-US" altLang="zh-CN" sz="4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altLang="zh-CN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4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0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3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4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4000" i="1" smtClean="0">
                                                            <a:latin typeface="Cambria Math"/>
                                                            <a:ea typeface="Cambria Math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4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altLang="zh-CN" sz="4000" i="1" smtClean="0">
                                                            <a:latin typeface="Cambria Math"/>
                                                            <a:ea typeface="Cambria Math"/>
                                                          </a:rPr>
                                                          <m:t>∆</m:t>
                                                        </m:r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0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4000" i="1" smtClean="0">
                                                            <a:latin typeface="Cambria Math"/>
                                                            <a:ea typeface="Cambria Math"/>
                                                          </a:rPr>
                                                          <m:t>∆</m:t>
                                                        </m:r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4000" i="1" smtClean="0">
                                                            <a:latin typeface="Cambria Math"/>
                                                            <a:ea typeface="Cambria Math"/>
                                                          </a:rPr>
                                                          <m:t>∆</m:t>
                                                        </m:r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4000" i="1" smtClean="0">
                                                            <a:latin typeface="Cambria Math"/>
                                                            <a:ea typeface="Cambria Math"/>
                                                          </a:rPr>
                                                          <m:t>∆</m:t>
                                                        </m:r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3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4000" i="1" smtClean="0">
                                                            <a:latin typeface="Cambria Math"/>
                                                            <a:ea typeface="Cambria Math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4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4000" i="1" smtClean="0">
                                                                <a:latin typeface="Cambria Math"/>
                                                                <a:ea typeface="Cambria Math"/>
                                                              </a:rPr>
                                                              <m:t>∆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0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4000" i="1" smtClean="0">
                                                                <a:latin typeface="Cambria Math"/>
                                                                <a:ea typeface="Cambria Math"/>
                                                              </a:rPr>
                                                              <m:t>∆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4000" i="1" smtClean="0">
                                                                <a:latin typeface="Cambria Math"/>
                                                                <a:ea typeface="Cambria Math"/>
                                                              </a:rPr>
                                                              <m:t>∆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4000" i="1" smtClean="0">
                                                            <a:latin typeface="Cambria Math"/>
                                                            <a:ea typeface="Cambria Math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4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altLang="zh-CN" sz="4000" i="1" smtClean="0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∆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altLang="zh-CN" sz="4000" b="0" i="1" smtClean="0">
                                                          <a:latin typeface="Cambria Math"/>
                                                        </a:rPr>
                                                        <m:t>3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4000" b="0" i="1" smtClean="0">
                                                          <a:latin typeface="Cambria Math"/>
                                                        </a:rPr>
                                                        <m:t>𝑓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4000" b="0" i="1" smtClean="0">
                                                          <a:latin typeface="Cambria Math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altLang="zh-CN" sz="4000" i="1" smtClean="0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∆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altLang="zh-CN" sz="4000" b="0" i="1" smtClean="0">
                                                          <a:latin typeface="Cambria Math"/>
                                                        </a:rPr>
                                                        <m:t>3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4000" b="0" i="1" smtClean="0">
                                                          <a:latin typeface="Cambria Math"/>
                                                        </a:rPr>
                                                        <m:t>𝑓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4000" b="0" i="1" smtClean="0">
                                                          <a:latin typeface="Cambria Math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4000" i="1" smtClean="0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4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altLang="zh-CN" sz="4000" i="1" smtClean="0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∆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altLang="zh-CN" sz="4000" b="0" i="1" smtClean="0">
                                                          <a:latin typeface="Cambria Math"/>
                                                        </a:rPr>
                                                        <m:t>4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4000" b="0" i="1" smtClean="0">
                                                          <a:latin typeface="Cambria Math"/>
                                                        </a:rPr>
                                                        <m:t>𝑓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4000" b="0" i="1" smtClean="0">
                                                          <a:latin typeface="Cambria Math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4000" i="1" smtClean="0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r>
                                              <a:rPr lang="en-US" altLang="zh-CN" sz="400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331" y="1795450"/>
                <a:ext cx="7300332" cy="493724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向后差分计算表格</a:t>
            </a:r>
          </a:p>
        </p:txBody>
      </p:sp>
      <p:sp>
        <p:nvSpPr>
          <p:cNvPr id="14340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42BA97B-F216-43F9-A965-426427CD097B}" type="slidenum">
              <a:rPr lang="en-US" altLang="zh-CN" smtClean="0">
                <a:latin typeface="Arial Black" pitchFamily="34" charset="0"/>
              </a:rPr>
              <a:pPr eaLnBrk="1" hangingPunct="1"/>
              <a:t>14</a:t>
            </a:fld>
            <a:endParaRPr lang="en-US" altLang="zh-CN">
              <a:latin typeface="Arial Black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3400" y="1524000"/>
                <a:ext cx="7300332" cy="4937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4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4000" b="0" i="1" smtClean="0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4000" b="0" i="1" smtClean="0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4000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altLang="zh-CN" sz="4000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4000" i="1" smtClean="0">
                                            <a:latin typeface="Cambria Math"/>
                                            <a:ea typeface="Cambria Math"/>
                                          </a:rPr>
                                          <m:t>𝛻</m:t>
                                        </m:r>
                                        <m:r>
                                          <a:rPr lang="en-US" altLang="zh-CN" sz="4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  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4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400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𝛻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40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4000" b="0" i="1" smtClean="0">
                                            <a:latin typeface="Cambria Math"/>
                                          </a:rPr>
                                          <m:t>  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4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4000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4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400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𝛻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40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4000" b="0" i="1" smtClean="0">
                                            <a:latin typeface="Cambria Math"/>
                                          </a:rPr>
                                          <m:t>  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4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400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𝛻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40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4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4000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altLang="zh-CN" sz="4000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4000" i="1" smtClean="0">
                                            <a:latin typeface="Cambria Math"/>
                                            <a:ea typeface="Cambria Math"/>
                                          </a:rPr>
                                          <m:t>⋯</m:t>
                                        </m:r>
                                        <m:r>
                                          <a:rPr lang="en-US" altLang="zh-CN" sz="4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altLang="zh-CN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4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0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3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4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4000" i="1" smtClean="0">
                                                            <a:latin typeface="Cambria Math"/>
                                                            <a:ea typeface="Cambria Math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4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4000" i="1" smtClean="0">
                                                            <a:latin typeface="Cambria Math"/>
                                                            <a:ea typeface="Cambria Math"/>
                                                          </a:rPr>
                                                          <m:t>𝛻</m:t>
                                                        </m:r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4000" i="1" smtClean="0">
                                                            <a:latin typeface="Cambria Math"/>
                                                            <a:ea typeface="Cambria Math"/>
                                                          </a:rPr>
                                                          <m:t>𝛻</m:t>
                                                        </m:r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4000" i="1" smtClean="0">
                                                            <a:latin typeface="Cambria Math"/>
                                                            <a:ea typeface="Cambria Math"/>
                                                          </a:rPr>
                                                          <m:t>𝛻</m:t>
                                                        </m:r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3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4000" i="1" smtClean="0">
                                                            <a:latin typeface="Cambria Math"/>
                                                            <a:ea typeface="Cambria Math"/>
                                                          </a:rPr>
                                                          <m:t>𝛻</m:t>
                                                        </m:r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4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4000" i="1" smtClean="0">
                                                            <a:latin typeface="Cambria Math"/>
                                                            <a:ea typeface="Cambria Math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4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4000" i="1" smtClean="0">
                                                                <a:latin typeface="Cambria Math"/>
                                                                <a:ea typeface="Cambria Math"/>
                                                              </a:rPr>
                                                              <m:t>𝛻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4000" i="1" smtClean="0">
                                                                <a:latin typeface="Cambria Math"/>
                                                                <a:ea typeface="Cambria Math"/>
                                                              </a:rPr>
                                                              <m:t>𝛻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3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40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altLang="zh-CN" sz="4000" i="1" smtClean="0">
                                                                <a:latin typeface="Cambria Math"/>
                                                                <a:ea typeface="Cambria Math"/>
                                                              </a:rPr>
                                                              <m:t>𝛻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40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4000" b="0" i="1" smtClean="0">
                                                                <a:latin typeface="Cambria Math"/>
                                                              </a:rPr>
                                                              <m:t>4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4000" i="1" smtClean="0">
                                                            <a:latin typeface="Cambria Math"/>
                                                            <a:ea typeface="Cambria Math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4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4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altLang="zh-CN" sz="4000" i="1" smtClean="0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𝛻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altLang="zh-CN" sz="4000" b="0" i="1" smtClean="0">
                                                          <a:latin typeface="Cambria Math"/>
                                                        </a:rPr>
                                                        <m:t>3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4000" b="0" i="1" smtClean="0">
                                                          <a:latin typeface="Cambria Math"/>
                                                        </a:rPr>
                                                        <m:t>𝑓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4000" b="0" i="1" smtClean="0">
                                                          <a:latin typeface="Cambria Math"/>
                                                        </a:rPr>
                                                        <m:t>3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altLang="zh-CN" sz="4000" i="1" smtClean="0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𝛻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altLang="zh-CN" sz="4000" b="0" i="1" smtClean="0">
                                                          <a:latin typeface="Cambria Math"/>
                                                        </a:rPr>
                                                        <m:t>3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4000" b="0" i="1" smtClean="0">
                                                          <a:latin typeface="Cambria Math"/>
                                                        </a:rPr>
                                                        <m:t>𝑓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4000" b="0" i="1" smtClean="0">
                                                          <a:latin typeface="Cambria Math"/>
                                                        </a:rPr>
                                                        <m:t>4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4000" i="1" smtClean="0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4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altLang="zh-CN" sz="4000" i="1" smtClean="0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𝛻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altLang="zh-CN" sz="4000" b="0" i="1" smtClean="0">
                                                          <a:latin typeface="Cambria Math"/>
                                                        </a:rPr>
                                                        <m:t>4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40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4000" b="0" i="1" smtClean="0">
                                                          <a:latin typeface="Cambria Math"/>
                                                        </a:rPr>
                                                        <m:t>𝑓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4000" b="0" i="1" smtClean="0">
                                                          <a:latin typeface="Cambria Math"/>
                                                        </a:rPr>
                                                        <m:t>4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4000" i="1" smtClean="0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r>
                                              <a:rPr lang="en-US" altLang="zh-CN" sz="400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524000"/>
                <a:ext cx="7300332" cy="493724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向前</a:t>
            </a:r>
            <a:r>
              <a:rPr lang="en-US" altLang="zh-CN"/>
              <a:t>/</a:t>
            </a:r>
            <a:r>
              <a:rPr lang="zh-CN" altLang="en-US"/>
              <a:t>后差分表格</a:t>
            </a:r>
          </a:p>
        </p:txBody>
      </p:sp>
      <p:sp>
        <p:nvSpPr>
          <p:cNvPr id="15364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EF9982D-0A3A-4720-87B7-0D9EF5558060}" type="slidenum">
              <a:rPr lang="en-US" altLang="zh-CN" smtClean="0">
                <a:latin typeface="Arial Black" pitchFamily="34" charset="0"/>
              </a:rPr>
              <a:pPr eaLnBrk="1" hangingPunct="1"/>
              <a:t>15</a:t>
            </a:fld>
            <a:endParaRPr lang="en-US" altLang="zh-CN">
              <a:latin typeface="Arial Black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4800" y="1752600"/>
                <a:ext cx="8289449" cy="4687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∆(</m:t>
                                        </m:r>
                                        <m:r>
                                          <a:rPr lang="en-US" altLang="zh-CN" sz="2400" i="1" smtClean="0">
                                            <a:latin typeface="Cambria Math"/>
                                            <a:ea typeface="Cambria Math"/>
                                          </a:rPr>
                                          <m:t>𝛻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)  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∆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sz="240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𝛻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)  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∆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sz="240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𝛻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3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)  </m:t>
                                        </m:r>
                                      </m:e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zh-CN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i="1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∆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b="0" i="1" smtClean="0"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zh-CN" sz="240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𝛻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4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) 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400" i="1" smtClean="0">
                                            <a:latin typeface="Cambria Math"/>
                                            <a:ea typeface="Cambria Math"/>
                                          </a:rPr>
                                          <m:t>⋯</m:t>
                                        </m:r>
                                        <m:r>
                                          <a:rPr lang="en-US" altLang="zh-CN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 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/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2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eqArr>
                                                          <m:eqArrPr>
                                                            <m:ctrlPr>
                                                              <a:rPr lang="en-US" altLang="zh-CN" sz="24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eqArrPr>
                                                          <m:e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en-US" altLang="zh-CN" sz="240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𝑓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0</m:t>
                                                                </m:r>
                                                              </m:sub>
                                                            </m:sSub>
                                                          </m:e>
                                                          <m:e/>
                                                        </m:eqAr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eqArr>
                                                          <m:eqArrPr>
                                                            <m:ctrlPr>
                                                              <a:rPr lang="en-US" altLang="zh-CN" sz="24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eqArrPr>
                                                          <m:e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en-US" altLang="zh-CN" sz="240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𝑓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1</m:t>
                                                                </m:r>
                                                              </m:sub>
                                                            </m:sSub>
                                                          </m:e>
                                                          <m:e/>
                                                        </m:eqAr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eqArr>
                                                          <m:eqArrPr>
                                                            <m:ctrlPr>
                                                              <a:rPr lang="en-US" altLang="zh-CN" sz="24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eqArrPr>
                                                          <m:e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en-US" altLang="zh-CN" sz="240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𝑓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b>
                                                            </m:sSub>
                                                          </m:e>
                                                          <m:e/>
                                                        </m:eqAr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2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eqArr>
                                                          <m:eqArrPr>
                                                            <m:ctrlPr>
                                                              <a:rPr lang="en-US" altLang="zh-CN" sz="24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eqArrPr>
                                                          <m:e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en-US" altLang="zh-CN" sz="240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𝑓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3</m:t>
                                                                </m:r>
                                                              </m:sub>
                                                            </m:sSub>
                                                          </m:e>
                                                          <m:e/>
                                                        </m:eqAr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eqArr>
                                                          <m:eqArrPr>
                                                            <m:ctrlPr>
                                                              <a:rPr lang="en-US" altLang="zh-CN" sz="24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eqArrPr>
                                                          <m:e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en-US" altLang="zh-CN" sz="240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𝑓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4</m:t>
                                                                </m:r>
                                                              </m:sub>
                                                            </m:sSub>
                                                          </m:e>
                                                          <m:e/>
                                                        </m:eqAr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2400" i="1" smtClean="0">
                                                            <a:latin typeface="Cambria Math"/>
                                                            <a:ea typeface="Cambria Math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2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eqArr>
                                                          <m:eqArrPr>
                                                            <m:ctrlPr>
                                                              <a:rPr lang="en-US" altLang="zh-CN" sz="2400" i="1" smtClean="0">
                                                                <a:latin typeface="Cambria Math" panose="02040503050406030204" pitchFamily="18" charset="0"/>
                                                                <a:ea typeface="Cambria Math"/>
                                                              </a:rPr>
                                                            </m:ctrlPr>
                                                          </m:eqArr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2400" i="1" smtClean="0">
                                                                <a:latin typeface="Cambria Math"/>
                                                                <a:ea typeface="Cambria Math"/>
                                                              </a:rPr>
                                                              <m:t>∆</m:t>
                                                            </m:r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en-US" altLang="zh-CN" sz="2400" i="1" smtClean="0">
                                                                    <a:latin typeface="Cambria Math" panose="02040503050406030204" pitchFamily="18" charset="0"/>
                                                                    <a:ea typeface="Cambria Math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  <a:ea typeface="Cambria Math"/>
                                                                  </a:rPr>
                                                                  <m:t>𝑓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  <a:ea typeface="Cambria Math"/>
                                                                  </a:rPr>
                                                                  <m:t>0</m:t>
                                                                </m:r>
                                                              </m:sub>
                                                            </m:s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2400" b="0" i="1" smtClean="0">
                                                                <a:latin typeface="Cambria Math"/>
                                                                <a:ea typeface="Cambria Math"/>
                                                              </a:rPr>
                                                              <m:t>=</m:t>
                                                            </m:r>
                                                            <m:r>
                                                              <a:rPr lang="en-US" altLang="zh-CN" sz="2400" i="1" smtClean="0">
                                                                <a:latin typeface="Cambria Math"/>
                                                                <a:ea typeface="Cambria Math"/>
                                                              </a:rPr>
                                                              <m:t>𝛻</m:t>
                                                            </m:r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en-US" altLang="zh-CN" sz="240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𝑓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1</m:t>
                                                                </m:r>
                                                              </m:sub>
                                                            </m:sSub>
                                                          </m:e>
                                                          <m:e/>
                                                        </m:eqAr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eqArr>
                                                          <m:eqArrPr>
                                                            <m:ctrlPr>
                                                              <a:rPr lang="en-US" altLang="zh-CN" sz="2400" i="1" smtClean="0">
                                                                <a:latin typeface="Cambria Math" panose="02040503050406030204" pitchFamily="18" charset="0"/>
                                                                <a:ea typeface="Cambria Math"/>
                                                              </a:rPr>
                                                            </m:ctrlPr>
                                                          </m:eqArr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2400" i="1" smtClean="0">
                                                                <a:latin typeface="Cambria Math"/>
                                                                <a:ea typeface="Cambria Math"/>
                                                              </a:rPr>
                                                              <m:t>∆</m:t>
                                                            </m:r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en-US" altLang="zh-CN" sz="2400" i="1" smtClean="0">
                                                                    <a:latin typeface="Cambria Math" panose="02040503050406030204" pitchFamily="18" charset="0"/>
                                                                    <a:ea typeface="Cambria Math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  <a:ea typeface="Cambria Math"/>
                                                                  </a:rPr>
                                                                  <m:t>𝑓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  <a:ea typeface="Cambria Math"/>
                                                                  </a:rPr>
                                                                  <m:t>1</m:t>
                                                                </m:r>
                                                              </m:sub>
                                                            </m:s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2400" b="0" i="1" smtClean="0">
                                                                <a:latin typeface="Cambria Math"/>
                                                                <a:ea typeface="Cambria Math"/>
                                                              </a:rPr>
                                                              <m:t>=</m:t>
                                                            </m:r>
                                                            <m:r>
                                                              <a:rPr lang="en-US" altLang="zh-CN" sz="2400" i="1" smtClean="0">
                                                                <a:latin typeface="Cambria Math"/>
                                                                <a:ea typeface="Cambria Math"/>
                                                              </a:rPr>
                                                              <m:t>𝛻</m:t>
                                                            </m:r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en-US" altLang="zh-CN" sz="240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𝑓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b>
                                                            </m:sSub>
                                                          </m:e>
                                                          <m:e/>
                                                        </m:eqAr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2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eqArr>
                                                          <m:eqArrPr>
                                                            <m:ctrlPr>
                                                              <a:rPr lang="en-US" altLang="zh-CN" sz="2400" i="1" smtClean="0">
                                                                <a:latin typeface="Cambria Math" panose="02040503050406030204" pitchFamily="18" charset="0"/>
                                                                <a:ea typeface="Cambria Math"/>
                                                              </a:rPr>
                                                            </m:ctrlPr>
                                                          </m:eqArrPr>
                                                          <m:e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2400" i="1" smtClean="0">
                                                                <a:latin typeface="Cambria Math"/>
                                                                <a:ea typeface="Cambria Math"/>
                                                              </a:rPr>
                                                              <m:t>∆</m:t>
                                                            </m:r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en-US" altLang="zh-CN" sz="2400" i="1" smtClean="0">
                                                                    <a:latin typeface="Cambria Math" panose="02040503050406030204" pitchFamily="18" charset="0"/>
                                                                    <a:ea typeface="Cambria Math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  <a:ea typeface="Cambria Math"/>
                                                                  </a:rPr>
                                                                  <m:t>𝑓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  <a:ea typeface="Cambria Math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b>
                                                            </m:sSub>
                                                            <m:r>
                                                              <m:rPr>
                                                                <m:brk m:alnAt="7"/>
                                                              </m:rPr>
                                                              <a:rPr lang="en-US" altLang="zh-CN" sz="2400" b="0" i="1" smtClean="0">
                                                                <a:latin typeface="Cambria Math"/>
                                                                <a:ea typeface="Cambria Math"/>
                                                              </a:rPr>
                                                              <m:t>=</m:t>
                                                            </m:r>
                                                            <m:r>
                                                              <a:rPr lang="en-US" altLang="zh-CN" sz="2400" i="1" smtClean="0">
                                                                <a:latin typeface="Cambria Math"/>
                                                                <a:ea typeface="Cambria Math"/>
                                                              </a:rPr>
                                                              <m:t>𝛻</m:t>
                                                            </m:r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en-US" altLang="zh-CN" sz="240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𝑓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3</m:t>
                                                                </m:r>
                                                              </m:sub>
                                                            </m:sSub>
                                                          </m:e>
                                                          <m:e/>
                                                        </m:eqAr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altLang="zh-CN" sz="2400" i="1" smtClean="0">
                                                            <a:latin typeface="Cambria Math"/>
                                                            <a:ea typeface="Cambria Math"/>
                                                          </a:rPr>
                                                          <m:t>∆</m:t>
                                                        </m:r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2400" i="1" smtClean="0">
                                                                <a:latin typeface="Cambria Math" panose="02040503050406030204" pitchFamily="18" charset="0"/>
                                                                <a:ea typeface="Cambria Math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2400" b="0" i="1" smtClean="0">
                                                                <a:latin typeface="Cambria Math"/>
                                                                <a:ea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2400" b="0" i="1" smtClean="0">
                                                                <a:latin typeface="Cambria Math"/>
                                                                <a:ea typeface="Cambria Math"/>
                                                              </a:rPr>
                                                              <m:t>3</m:t>
                                                            </m:r>
                                                          </m:sub>
                                                        </m:sSub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altLang="zh-CN" sz="2400" b="0" i="1" smtClean="0">
                                                            <a:latin typeface="Cambria Math"/>
                                                            <a:ea typeface="Cambria Math"/>
                                                          </a:rPr>
                                                          <m:t>=</m:t>
                                                        </m:r>
                                                        <m:r>
                                                          <a:rPr lang="en-US" altLang="zh-CN" sz="2400" i="1" smtClean="0">
                                                            <a:latin typeface="Cambria Math"/>
                                                            <a:ea typeface="Cambria Math"/>
                                                          </a:rPr>
                                                          <m:t>𝛻</m:t>
                                                        </m:r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24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24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2400" b="0" i="1" smtClean="0">
                                                                <a:latin typeface="Cambria Math"/>
                                                              </a:rPr>
                                                              <m:t>4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2400" i="1" smtClean="0">
                                                            <a:latin typeface="Cambria Math"/>
                                                            <a:ea typeface="Cambria Math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2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eqArr>
                                                          <m:eqArrPr>
                                                            <m:ctrlPr>
                                                              <a:rPr lang="en-US" altLang="zh-CN" sz="24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eqArrPr>
                                                          <m:e>
                                                            <m:sSup>
                                                              <m:sSupPr>
                                                                <m:ctrlPr>
                                                                  <a:rPr lang="en-US" altLang="zh-CN" sz="240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pPr>
                                                              <m:e>
                                                                <m:sSup>
                                                                  <m:sSupPr>
                                                                    <m:ctrlPr>
                                                                      <a:rPr lang="en-US" altLang="zh-CN" sz="240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</m:ctrlPr>
                                                                  </m:sSupPr>
                                                                  <m:e>
                                                                    <m:r>
                                                                      <a:rPr lang="en-US" altLang="zh-CN" sz="2400" i="1" smtClean="0">
                                                                        <a:latin typeface="Cambria Math"/>
                                                                        <a:ea typeface="Cambria Math"/>
                                                                      </a:rPr>
                                                                      <m:t>∆</m:t>
                                                                    </m:r>
                                                                  </m:e>
                                                                  <m:sup>
                                                                    <m:r>
                                                                      <a:rPr lang="en-US" altLang="zh-CN" sz="2400" b="0" i="1" smtClean="0">
                                                                        <a:latin typeface="Cambria Math"/>
                                                                      </a:rPr>
                                                                      <m:t>2</m:t>
                                                                    </m:r>
                                                                  </m:sup>
                                                                </m:sSup>
                                                                <m:sSub>
                                                                  <m:sSubPr>
                                                                    <m:ctrlPr>
                                                                      <a:rPr lang="en-US" altLang="zh-CN" sz="240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</m:ctrlPr>
                                                                  </m:sSubPr>
                                                                  <m:e>
                                                                    <m:r>
                                                                      <a:rPr lang="en-US" altLang="zh-CN" sz="2400" b="0" i="1" smtClean="0">
                                                                        <a:latin typeface="Cambria Math"/>
                                                                      </a:rPr>
                                                                      <m:t>𝑓</m:t>
                                                                    </m:r>
                                                                  </m:e>
                                                                  <m:sub>
                                                                    <m:r>
                                                                      <a:rPr lang="en-US" altLang="zh-CN" sz="2400" b="0" i="1" smtClean="0">
                                                                        <a:latin typeface="Cambria Math"/>
                                                                      </a:rPr>
                                                                      <m:t>0</m:t>
                                                                    </m:r>
                                                                  </m:sub>
                                                                </m:sSub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=</m:t>
                                                                </m:r>
                                                                <m:r>
                                                                  <a:rPr lang="en-US" altLang="zh-CN" sz="2400" i="1" smtClean="0">
                                                                    <a:latin typeface="Cambria Math"/>
                                                                    <a:ea typeface="Cambria Math"/>
                                                                  </a:rPr>
                                                                  <m:t>𝛻</m:t>
                                                                </m:r>
                                                              </m:e>
                                                              <m:sup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p>
                                                            </m:sSup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en-US" altLang="zh-CN" sz="240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𝑓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m:rPr>
                                                                    <m:brk m:alnAt="7"/>
                                                                  </m:rP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b>
                                                            </m:sSub>
                                                          </m:e>
                                                          <m:e/>
                                                        </m:eqArr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eqArr>
                                                          <m:eqArrPr>
                                                            <m:ctrlPr>
                                                              <a:rPr lang="en-US" altLang="zh-CN" sz="24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eqArrPr>
                                                          <m:e>
                                                            <m:sSup>
                                                              <m:sSupPr>
                                                                <m:ctrlPr>
                                                                  <a:rPr lang="en-US" altLang="zh-CN" sz="240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pPr>
                                                              <m:e>
                                                                <m:sSup>
                                                                  <m:sSupPr>
                                                                    <m:ctrlPr>
                                                                      <a:rPr lang="en-US" altLang="zh-CN" sz="240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</m:ctrlPr>
                                                                  </m:sSupPr>
                                                                  <m:e>
                                                                    <m:r>
                                                                      <a:rPr lang="en-US" altLang="zh-CN" sz="2400" i="1" smtClean="0">
                                                                        <a:latin typeface="Cambria Math"/>
                                                                        <a:ea typeface="Cambria Math"/>
                                                                      </a:rPr>
                                                                      <m:t>∆</m:t>
                                                                    </m:r>
                                                                  </m:e>
                                                                  <m:sup>
                                                                    <m:r>
                                                                      <a:rPr lang="en-US" altLang="zh-CN" sz="2400" b="0" i="1" smtClean="0">
                                                                        <a:latin typeface="Cambria Math"/>
                                                                      </a:rPr>
                                                                      <m:t>2</m:t>
                                                                    </m:r>
                                                                  </m:sup>
                                                                </m:sSup>
                                                                <m:sSub>
                                                                  <m:sSubPr>
                                                                    <m:ctrlPr>
                                                                      <a:rPr lang="en-US" altLang="zh-CN" sz="2400" i="1" smtClean="0">
                                                                        <a:latin typeface="Cambria Math" panose="02040503050406030204" pitchFamily="18" charset="0"/>
                                                                      </a:rPr>
                                                                    </m:ctrlPr>
                                                                  </m:sSubPr>
                                                                  <m:e>
                                                                    <m:r>
                                                                      <a:rPr lang="en-US" altLang="zh-CN" sz="2400" b="0" i="1" smtClean="0">
                                                                        <a:latin typeface="Cambria Math"/>
                                                                      </a:rPr>
                                                                      <m:t>𝑓</m:t>
                                                                    </m:r>
                                                                  </m:e>
                                                                  <m:sub>
                                                                    <m:r>
                                                                      <a:rPr lang="en-US" altLang="zh-CN" sz="2400" b="0" i="1" smtClean="0">
                                                                        <a:latin typeface="Cambria Math"/>
                                                                      </a:rPr>
                                                                      <m:t>1</m:t>
                                                                    </m:r>
                                                                  </m:sub>
                                                                </m:sSub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=</m:t>
                                                                </m:r>
                                                                <m:r>
                                                                  <a:rPr lang="en-US" altLang="zh-CN" sz="2400" i="1" smtClean="0">
                                                                    <a:latin typeface="Cambria Math"/>
                                                                    <a:ea typeface="Cambria Math"/>
                                                                  </a:rPr>
                                                                  <m:t>𝛻</m:t>
                                                                </m:r>
                                                              </m:e>
                                                              <m:sup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p>
                                                            </m:sSup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en-US" altLang="zh-CN" sz="240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𝑓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3</m:t>
                                                                </m:r>
                                                              </m:sub>
                                                            </m:sSub>
                                                          </m:e>
                                                          <m:e/>
                                                        </m:eqAr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2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zh-CN" sz="24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sSup>
                                                              <m:sSupPr>
                                                                <m:ctrlPr>
                                                                  <a:rPr lang="en-US" altLang="zh-CN" sz="240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pPr>
                                                              <m:e>
                                                                <m:r>
                                                                  <a:rPr lang="en-US" altLang="zh-CN" sz="2400" i="1" smtClean="0">
                                                                    <a:latin typeface="Cambria Math"/>
                                                                    <a:ea typeface="Cambria Math"/>
                                                                  </a:rPr>
                                                                  <m:t>∆</m:t>
                                                                </m:r>
                                                              </m:e>
                                                              <m:sup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p>
                                                            </m:sSup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en-US" altLang="zh-CN" sz="240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𝑓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altLang="zh-CN" sz="2400" b="0" i="1" smtClean="0">
                                                                    <a:latin typeface="Cambria Math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b>
                                                            </m:sSub>
                                                            <m:r>
                                                              <a:rPr lang="en-US" altLang="zh-CN" sz="2400" b="0" i="1" smtClean="0">
                                                                <a:latin typeface="Cambria Math"/>
                                                              </a:rPr>
                                                              <m:t>=</m:t>
                                                            </m:r>
                                                            <m:r>
                                                              <a:rPr lang="en-US" altLang="zh-CN" sz="2400" i="1" smtClean="0">
                                                                <a:latin typeface="Cambria Math"/>
                                                                <a:ea typeface="Cambria Math"/>
                                                              </a:rPr>
                                                              <m:t>𝛻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altLang="zh-CN" sz="2400" b="0" i="1" smtClean="0">
                                                                <a:latin typeface="Cambria Math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altLang="zh-CN" sz="24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altLang="zh-CN" sz="2400" b="0" i="1" smtClean="0">
                                                                <a:latin typeface="Cambria Math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altLang="zh-CN" sz="2400" b="0" i="1" smtClean="0">
                                                                <a:latin typeface="Cambria Math"/>
                                                              </a:rPr>
                                                              <m:t>4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r>
                                                          <a:rPr lang="en-US" altLang="zh-CN" sz="2400" i="1" smtClean="0">
                                                            <a:latin typeface="Cambria Math"/>
                                                            <a:ea typeface="Cambria Math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eqArr>
                                                    <m:eqArrPr>
                                                      <m:ctrlPr>
                                                        <a:rPr lang="en-US" altLang="zh-CN" sz="2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eqArrPr>
                                                    <m:e>
                                                      <m:sSup>
                                                        <m:sSupPr>
                                                          <m:ctrlPr>
                                                            <a:rPr lang="en-US" altLang="zh-CN" sz="240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n-US" altLang="zh-CN" sz="240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n-US" altLang="zh-CN" sz="2400" i="1" smtClean="0">
                                                                  <a:latin typeface="Cambria Math"/>
                                                                  <a:ea typeface="Cambria Math"/>
                                                                </a:rPr>
                                                                <m:t>∆</m:t>
                                                              </m:r>
                                                            </m:e>
                                                            <m:sup>
                                                              <m:r>
                                                                <a:rPr lang="en-US" altLang="zh-CN" sz="2400" b="0" i="1" smtClean="0">
                                                                  <a:latin typeface="Cambria Math"/>
                                                                </a:rPr>
                                                                <m:t>3</m:t>
                                                              </m:r>
                                                            </m:sup>
                                                          </m:sSup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altLang="zh-CN" sz="240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altLang="zh-CN" sz="2400" b="0" i="1" smtClean="0">
                                                                  <a:latin typeface="Cambria Math"/>
                                                                </a:rPr>
                                                                <m:t>𝑓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altLang="zh-CN" sz="2400" b="0" i="1" smtClean="0">
                                                                  <a:latin typeface="Cambria Math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en-US" altLang="zh-CN" sz="2400" b="0" i="1" smtClean="0">
                                                              <a:latin typeface="Cambria Math"/>
                                                            </a:rPr>
                                                            <m:t>=</m:t>
                                                          </m:r>
                                                          <m:r>
                                                            <a:rPr lang="en-US" altLang="zh-CN" sz="2400" i="1" smtClean="0">
                                                              <a:latin typeface="Cambria Math"/>
                                                              <a:ea typeface="Cambria Math"/>
                                                            </a:rPr>
                                                            <m:t>𝛻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en-US" altLang="zh-CN" sz="2400" b="0" i="1" smtClean="0">
                                                              <a:latin typeface="Cambria Math"/>
                                                            </a:rPr>
                                                            <m:t>3</m:t>
                                                          </m:r>
                                                        </m:sup>
                                                      </m:sSup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CN" sz="240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CN" sz="2400" b="0" i="1" smtClean="0">
                                                              <a:latin typeface="Cambria Math"/>
                                                            </a:rPr>
                                                            <m:t>𝑓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en-US" altLang="zh-CN" sz="2400" b="0" i="1" smtClean="0">
                                                              <a:latin typeface="Cambria Math"/>
                                                            </a:rPr>
                                                            <m:t>3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  <m:e/>
                                                  </m:eqArr>
                                                </m:e>
                                              </m:mr>
                                              <m:m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altLang="zh-CN" sz="2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sSup>
                                                        <m:sSupPr>
                                                          <m:ctrlPr>
                                                            <a:rPr lang="en-US" altLang="zh-CN" sz="240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n-US" altLang="zh-CN" sz="2400" i="1" smtClean="0">
                                                              <a:latin typeface="Cambria Math"/>
                                                              <a:ea typeface="Cambria Math"/>
                                                            </a:rPr>
                                                            <m:t>∆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en-US" altLang="zh-CN" sz="2400" b="0" i="1" smtClean="0">
                                                              <a:latin typeface="Cambria Math"/>
                                                            </a:rPr>
                                                            <m:t>3</m:t>
                                                          </m:r>
                                                        </m:sup>
                                                      </m:sSup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CN" sz="240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CN" sz="2400" b="0" i="1" smtClean="0">
                                                              <a:latin typeface="Cambria Math"/>
                                                            </a:rPr>
                                                            <m:t>𝑓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CN" sz="2400" b="0" i="1" smtClean="0">
                                                              <a:latin typeface="Cambria Math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altLang="zh-CN" sz="2400" b="0" i="1" smtClean="0">
                                                          <a:latin typeface="Cambria Math"/>
                                                        </a:rPr>
                                                        <m:t>=</m:t>
                                                      </m:r>
                                                      <m:r>
                                                        <a:rPr lang="en-US" altLang="zh-CN" sz="2400" i="1" smtClean="0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𝛻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altLang="zh-CN" sz="2400" b="0" i="1" smtClean="0">
                                                          <a:latin typeface="Cambria Math"/>
                                                        </a:rPr>
                                                        <m:t>3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2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2400" b="0" i="1" smtClean="0">
                                                          <a:latin typeface="Cambria Math"/>
                                                        </a:rPr>
                                                        <m:t>𝑓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2400" b="0" i="1" smtClean="0">
                                                          <a:latin typeface="Cambria Math"/>
                                                        </a:rPr>
                                                        <m:t>4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400" i="1" smtClean="0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en-US" altLang="zh-CN" sz="2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sSup>
                                                        <m:sSupPr>
                                                          <m:ctrlPr>
                                                            <a:rPr lang="en-US" altLang="zh-CN" sz="240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pPr>
                                                        <m:e>
                                                          <m:r>
                                                            <a:rPr lang="en-US" altLang="zh-CN" sz="2400" i="1" smtClean="0">
                                                              <a:latin typeface="Cambria Math"/>
                                                              <a:ea typeface="Cambria Math"/>
                                                            </a:rPr>
                                                            <m:t>∆</m:t>
                                                          </m:r>
                                                        </m:e>
                                                        <m:sup>
                                                          <m:r>
                                                            <a:rPr lang="en-US" altLang="zh-CN" sz="2400" b="0" i="1" smtClean="0">
                                                              <a:latin typeface="Cambria Math"/>
                                                            </a:rPr>
                                                            <m:t>4</m:t>
                                                          </m:r>
                                                        </m:sup>
                                                      </m:sSup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CN" sz="240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CN" sz="2400" b="0" i="1" smtClean="0">
                                                              <a:latin typeface="Cambria Math"/>
                                                            </a:rPr>
                                                            <m:t>𝑓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CN" sz="2400" b="0" i="1" smtClean="0">
                                                              <a:latin typeface="Cambria Math"/>
                                                            </a:rPr>
                                                            <m:t>0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altLang="zh-CN" sz="2400" b="0" i="1" smtClean="0">
                                                          <a:latin typeface="Cambria Math"/>
                                                        </a:rPr>
                                                        <m:t>=</m:t>
                                                      </m:r>
                                                      <m:r>
                                                        <a:rPr lang="en-US" altLang="zh-CN" sz="2400" i="1" smtClean="0">
                                                          <a:latin typeface="Cambria Math"/>
                                                          <a:ea typeface="Cambria Math"/>
                                                        </a:rPr>
                                                        <m:t>𝛻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altLang="zh-CN" sz="2400" b="0" i="1" smtClean="0">
                                                          <a:latin typeface="Cambria Math"/>
                                                        </a:rPr>
                                                        <m:t>4</m:t>
                                                      </m:r>
                                                    </m:sup>
                                                  </m:sSup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2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2400" b="0" i="1" smtClean="0">
                                                          <a:latin typeface="Cambria Math"/>
                                                        </a:rPr>
                                                        <m:t>𝑓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en-US" altLang="zh-CN" sz="2400" b="0" i="1" smtClean="0">
                                                          <a:latin typeface="Cambria Math"/>
                                                        </a:rPr>
                                                        <m:t>4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2400" i="1" smtClean="0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⋮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  <m:e>
                                            <m:r>
                                              <a:rPr lang="en-US" altLang="zh-CN" sz="240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752600"/>
                <a:ext cx="8289449" cy="468737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29491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dirty="0"/>
              <a:t>用差分</a:t>
            </a:r>
            <a:r>
              <a:rPr lang="zh-CN" altLang="en-US" dirty="0">
                <a:solidFill>
                  <a:srgbClr val="7030A0"/>
                </a:solidFill>
              </a:rPr>
              <a:t>取代</a:t>
            </a:r>
            <a:r>
              <a:rPr lang="zh-CN" altLang="en-US" dirty="0"/>
              <a:t>均差的牛顿插值公式</a:t>
            </a:r>
          </a:p>
        </p:txBody>
      </p:sp>
      <p:sp>
        <p:nvSpPr>
          <p:cNvPr id="16388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DFC8B76-7666-4FC2-9324-8E32380D0C7E}" type="slidenum">
              <a:rPr lang="en-US" altLang="zh-CN" smtClean="0">
                <a:latin typeface="Arial Black" pitchFamily="34" charset="0"/>
              </a:rPr>
              <a:pPr eaLnBrk="1" hangingPunct="1"/>
              <a:t>16</a:t>
            </a:fld>
            <a:endParaRPr lang="en-US" altLang="zh-CN">
              <a:latin typeface="Arial Black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8600" y="1891551"/>
                <a:ext cx="8382000" cy="4368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zh-CN" sz="2600" b="0" i="1" smtClean="0">
                          <a:latin typeface="Cambria Math"/>
                        </a:rPr>
                        <m:t>=</m:t>
                      </m:r>
                      <m:r>
                        <a:rPr lang="en-US" altLang="zh-CN" sz="26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6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26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6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6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26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6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6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600" b="0" i="1" smtClean="0">
                          <a:latin typeface="Cambria Math"/>
                        </a:rPr>
                        <m:t>+</m:t>
                      </m:r>
                      <m:r>
                        <a:rPr lang="en-US" altLang="zh-CN" sz="2600" b="0" i="1" smtClean="0">
                          <a:latin typeface="Cambria Math"/>
                          <a:ea typeface="Cambria Math"/>
                        </a:rPr>
                        <m:t>⋯+</m:t>
                      </m:r>
                      <m:r>
                        <a:rPr lang="en-US" altLang="zh-CN" sz="26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6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⋯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600" b="0" i="1" smtClean="0">
                          <a:latin typeface="Cambria Math"/>
                          <a:ea typeface="Cambria Math"/>
                        </a:rPr>
                        <m:t>⋯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zh-CN" sz="26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altLang="zh-CN" sz="26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sz="2600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600" b="0" i="1" smtClean="0">
                              <a:latin typeface="Cambria Math"/>
                            </a:rPr>
                            <m:t>h</m:t>
                          </m:r>
                        </m:den>
                      </m:f>
                      <m:r>
                        <a:rPr lang="en-US" altLang="zh-CN" sz="2600" b="0" i="1" smtClean="0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600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smtClean="0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6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600" b="0" i="1" smtClean="0">
                          <a:latin typeface="Cambria Math"/>
                          <a:ea typeface="Cambria Math"/>
                        </a:rPr>
                        <m:t>+⋯+</m:t>
                      </m:r>
                      <m:f>
                        <m:f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!</m:t>
                          </m:r>
                        </m:den>
                      </m:f>
                      <m:f>
                        <m:f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2600" b="0" i="1" smtClean="0">
                                  <a:latin typeface="Cambria Math"/>
                                  <a:ea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CN" sz="26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∆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600" b="0" i="1" smtClean="0">
                          <a:latin typeface="Cambria Math"/>
                          <a:ea typeface="Cambria Math"/>
                        </a:rPr>
                        <m:t>⋯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en-US" altLang="zh-CN" sz="26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altLang="zh-CN" sz="2600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600" dirty="0"/>
              </a:p>
              <a:p>
                <a:endParaRPr lang="en-US" altLang="zh-CN" sz="2600" dirty="0"/>
              </a:p>
              <a:p>
                <a:endParaRPr lang="en-US" altLang="zh-CN" sz="2600" dirty="0"/>
              </a:p>
              <a:p>
                <a:r>
                  <a:rPr lang="zh-CN" altLang="en-US" sz="2600" dirty="0"/>
                  <a:t>如果能确定</a:t>
                </a:r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zh-CN" altLang="en-US" sz="2600" dirty="0"/>
                  <a:t>与各插值节点之间的关系，形式还可以简化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891551"/>
                <a:ext cx="8382000" cy="4368760"/>
              </a:xfrm>
              <a:prstGeom prst="rect">
                <a:avLst/>
              </a:prstGeom>
              <a:blipFill rotWithShape="0">
                <a:blip r:embed="rId2"/>
                <a:stretch>
                  <a:fillRect l="-1309" b="-2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等距点牛顿插值公式（向前）</a:t>
            </a:r>
          </a:p>
        </p:txBody>
      </p:sp>
      <p:pic>
        <p:nvPicPr>
          <p:cNvPr id="17411" name="Picture 5" descr="牛顿前插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467600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C5ADC2E-7096-475B-8DFA-7EFA99303F1F}" type="slidenum">
              <a:rPr lang="en-US" altLang="zh-CN" smtClean="0">
                <a:latin typeface="Arial Black" pitchFamily="34" charset="0"/>
              </a:rPr>
              <a:pPr eaLnBrk="1" hangingPunct="1"/>
              <a:t>17</a:t>
            </a:fld>
            <a:endParaRPr lang="en-US" altLang="zh-CN">
              <a:latin typeface="Arial Black" pitchFamily="34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BBD5C04-107A-45A2-8FAA-7A1AB17E479B}"/>
              </a:ext>
            </a:extLst>
          </p:cNvPr>
          <p:cNvCxnSpPr/>
          <p:nvPr/>
        </p:nvCxnSpPr>
        <p:spPr>
          <a:xfrm>
            <a:off x="3200400" y="2667000"/>
            <a:ext cx="22098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等距点牛顿插值公式（向后）</a:t>
            </a:r>
          </a:p>
        </p:txBody>
      </p:sp>
      <p:pic>
        <p:nvPicPr>
          <p:cNvPr id="18435" name="Picture 4" descr="牛顿后插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6629400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B046F21-06E1-4885-9B36-AD84465FC41E}" type="slidenum">
              <a:rPr lang="en-US" altLang="zh-CN" smtClean="0">
                <a:latin typeface="Arial Black" pitchFamily="34" charset="0"/>
              </a:rPr>
              <a:pPr eaLnBrk="1" hangingPunct="1"/>
              <a:t>18</a:t>
            </a:fld>
            <a:endParaRPr lang="en-US" altLang="zh-CN">
              <a:latin typeface="Arial Black" pitchFamily="34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604A96F-D795-4DCF-A72C-96DC5B43E28A}"/>
              </a:ext>
            </a:extLst>
          </p:cNvPr>
          <p:cNvCxnSpPr/>
          <p:nvPr/>
        </p:nvCxnSpPr>
        <p:spPr>
          <a:xfrm>
            <a:off x="1981200" y="3810000"/>
            <a:ext cx="220980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3124200"/>
          </a:xfrm>
        </p:spPr>
        <p:txBody>
          <a:bodyPr/>
          <a:lstStyle/>
          <a:p>
            <a:pPr eaLnBrk="1" hangingPunct="1"/>
            <a:r>
              <a:rPr lang="zh-CN" altLang="en-US" sz="4000"/>
              <a:t>例</a:t>
            </a:r>
            <a:r>
              <a:rPr lang="en-US" altLang="zh-CN" sz="4000"/>
              <a:t>5 </a:t>
            </a:r>
            <a:r>
              <a:rPr lang="en-US" altLang="zh-CN" sz="4000" b="1" i="1">
                <a:latin typeface="Times New Roman" pitchFamily="18" charset="0"/>
              </a:rPr>
              <a:t>x</a:t>
            </a:r>
            <a:r>
              <a:rPr lang="en-US" altLang="zh-CN" sz="4000" b="1" i="1" baseline="-25000">
                <a:latin typeface="Times New Roman" pitchFamily="18" charset="0"/>
              </a:rPr>
              <a:t>0</a:t>
            </a:r>
            <a:r>
              <a:rPr lang="en-US" altLang="zh-CN" sz="4000" b="1" i="1">
                <a:latin typeface="Times New Roman" pitchFamily="18" charset="0"/>
              </a:rPr>
              <a:t>=0</a:t>
            </a:r>
            <a:r>
              <a:rPr lang="zh-CN" altLang="en-US" sz="4000"/>
              <a:t>，给出</a:t>
            </a:r>
            <a:r>
              <a:rPr lang="en-US" altLang="zh-CN" sz="4000" b="1" i="1">
                <a:latin typeface="Times New Roman" pitchFamily="18" charset="0"/>
              </a:rPr>
              <a:t>f(x)=cos(x)</a:t>
            </a:r>
            <a:r>
              <a:rPr lang="zh-CN" altLang="en-US" sz="4000"/>
              <a:t>在</a:t>
            </a:r>
            <a:r>
              <a:rPr lang="en-US" altLang="zh-CN" sz="4000" b="1" i="1">
                <a:latin typeface="Times New Roman" pitchFamily="18" charset="0"/>
              </a:rPr>
              <a:t>x</a:t>
            </a:r>
            <a:r>
              <a:rPr lang="en-US" altLang="zh-CN" sz="4000" b="1" i="1" baseline="-25000">
                <a:latin typeface="Times New Roman" pitchFamily="18" charset="0"/>
              </a:rPr>
              <a:t>k</a:t>
            </a:r>
            <a:r>
              <a:rPr lang="en-US" altLang="zh-CN" sz="4000" b="1" i="1">
                <a:latin typeface="Times New Roman" pitchFamily="18" charset="0"/>
              </a:rPr>
              <a:t>=kh</a:t>
            </a:r>
            <a:r>
              <a:rPr lang="zh-CN" altLang="en-US" sz="4000"/>
              <a:t>，</a:t>
            </a:r>
            <a:r>
              <a:rPr lang="en-US" altLang="zh-CN" sz="4000" b="1" i="1">
                <a:latin typeface="Times New Roman" pitchFamily="18" charset="0"/>
              </a:rPr>
              <a:t>k=0,1,…,6</a:t>
            </a:r>
            <a:r>
              <a:rPr lang="zh-CN" altLang="en-US" sz="4000"/>
              <a:t>，</a:t>
            </a:r>
            <a:r>
              <a:rPr lang="en-US" altLang="zh-CN" sz="4000" b="1" i="1">
                <a:latin typeface="Times New Roman" pitchFamily="18" charset="0"/>
              </a:rPr>
              <a:t>h=0.1</a:t>
            </a:r>
            <a:r>
              <a:rPr lang="zh-CN" altLang="en-US" sz="4000"/>
              <a:t>处的函数值，试用</a:t>
            </a:r>
            <a:r>
              <a:rPr lang="en-US" altLang="zh-CN" sz="4000"/>
              <a:t>4</a:t>
            </a:r>
            <a:r>
              <a:rPr lang="zh-CN" altLang="en-US" sz="4000"/>
              <a:t>次等距节点插值公式计算</a:t>
            </a:r>
            <a:r>
              <a:rPr lang="en-US" altLang="zh-CN" sz="4000" b="1" i="1">
                <a:latin typeface="Times New Roman" pitchFamily="18" charset="0"/>
              </a:rPr>
              <a:t>f(0.048)</a:t>
            </a:r>
            <a:r>
              <a:rPr lang="zh-CN" altLang="en-US" sz="4000"/>
              <a:t>及</a:t>
            </a:r>
            <a:r>
              <a:rPr lang="en-US" altLang="zh-CN" sz="4000" b="1" i="1">
                <a:latin typeface="Times New Roman" pitchFamily="18" charset="0"/>
              </a:rPr>
              <a:t>f(0.566)</a:t>
            </a:r>
            <a:r>
              <a:rPr lang="zh-CN" altLang="en-US" sz="4000"/>
              <a:t>的近似值并估计误差。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86200"/>
            <a:ext cx="8229600" cy="2438400"/>
          </a:xfrm>
        </p:spPr>
        <p:txBody>
          <a:bodyPr/>
          <a:lstStyle/>
          <a:p>
            <a:pPr eaLnBrk="1" hangingPunct="1"/>
            <a:r>
              <a:rPr lang="en-US" altLang="zh-CN" b="1" i="1" dirty="0">
                <a:latin typeface="Times New Roman" pitchFamily="18" charset="0"/>
              </a:rPr>
              <a:t>x=0.048</a:t>
            </a:r>
            <a:r>
              <a:rPr lang="zh-CN" altLang="en-US" dirty="0"/>
              <a:t>接近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i="1" baseline="-25000" dirty="0">
                <a:latin typeface="Times New Roman" pitchFamily="18" charset="0"/>
              </a:rPr>
              <a:t>0</a:t>
            </a:r>
            <a:r>
              <a:rPr lang="zh-CN" altLang="en-US" dirty="0"/>
              <a:t>，采用牛顿前插，</a:t>
            </a:r>
            <a:r>
              <a:rPr lang="en-US" altLang="zh-CN" b="1" i="1" dirty="0">
                <a:latin typeface="Times New Roman" pitchFamily="18" charset="0"/>
              </a:rPr>
              <a:t>t=0.48</a:t>
            </a:r>
          </a:p>
          <a:p>
            <a:pPr eaLnBrk="1" hangingPunct="1"/>
            <a:r>
              <a:rPr lang="en-US" altLang="zh-CN" b="1" i="1" dirty="0">
                <a:latin typeface="Times New Roman" pitchFamily="18" charset="0"/>
              </a:rPr>
              <a:t>x=0.566</a:t>
            </a:r>
            <a:r>
              <a:rPr lang="zh-CN" altLang="en-US" dirty="0"/>
              <a:t>接近</a:t>
            </a:r>
            <a:r>
              <a:rPr lang="en-US" altLang="zh-CN" b="1" i="1" dirty="0">
                <a:latin typeface="Times New Roman" pitchFamily="18" charset="0"/>
              </a:rPr>
              <a:t>x</a:t>
            </a:r>
            <a:r>
              <a:rPr lang="en-US" altLang="zh-CN" b="1" i="1" baseline="-25000" dirty="0">
                <a:latin typeface="Times New Roman" pitchFamily="18" charset="0"/>
              </a:rPr>
              <a:t>6</a:t>
            </a:r>
            <a:r>
              <a:rPr lang="zh-CN" altLang="en-US" dirty="0"/>
              <a:t>，采用牛顿后插，</a:t>
            </a:r>
            <a:r>
              <a:rPr lang="en-US" altLang="zh-CN" b="1" i="1" dirty="0">
                <a:latin typeface="Times New Roman" pitchFamily="18" charset="0"/>
              </a:rPr>
              <a:t>t=-0.34</a:t>
            </a:r>
          </a:p>
          <a:p>
            <a:pPr eaLnBrk="1" hangingPunct="1"/>
            <a:endParaRPr lang="en-US" altLang="zh-CN" b="1" i="1" dirty="0">
              <a:latin typeface="Times New Roman" pitchFamily="18" charset="0"/>
            </a:endParaRPr>
          </a:p>
          <a:p>
            <a:pPr eaLnBrk="1" hangingPunct="1"/>
            <a:r>
              <a:rPr lang="en-US" altLang="zh-CN" b="1" i="1" dirty="0">
                <a:latin typeface="Times New Roman" pitchFamily="18" charset="0"/>
              </a:rPr>
              <a:t>example205</a:t>
            </a:r>
          </a:p>
        </p:txBody>
      </p:sp>
      <p:sp>
        <p:nvSpPr>
          <p:cNvPr id="19460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284A21C-7972-480E-BF1E-8885C0C27AEA}" type="slidenum">
              <a:rPr lang="en-US" altLang="zh-CN" smtClean="0">
                <a:latin typeface="Arial Black" pitchFamily="34" charset="0"/>
              </a:rPr>
              <a:pPr eaLnBrk="1" hangingPunct="1"/>
              <a:t>19</a:t>
            </a:fld>
            <a:endParaRPr lang="en-US" altLang="zh-CN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章 插值法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C0C0C0"/>
                </a:solidFill>
              </a:rPr>
              <a:t>引言</a:t>
            </a:r>
          </a:p>
          <a:p>
            <a:pPr eaLnBrk="1" hangingPunct="1"/>
            <a:r>
              <a:rPr lang="zh-CN" altLang="en-US">
                <a:solidFill>
                  <a:srgbClr val="C0C0C0"/>
                </a:solidFill>
              </a:rPr>
              <a:t>拉格朗日插值</a:t>
            </a:r>
          </a:p>
          <a:p>
            <a:pPr eaLnBrk="1" hangingPunct="1"/>
            <a:r>
              <a:rPr lang="zh-CN" altLang="en-US" b="1"/>
              <a:t>牛顿插值（差分形式）</a:t>
            </a:r>
          </a:p>
          <a:p>
            <a:pPr eaLnBrk="1" hangingPunct="1"/>
            <a:r>
              <a:rPr lang="zh-CN" altLang="en-US" b="1"/>
              <a:t>埃尔米特插值</a:t>
            </a:r>
          </a:p>
          <a:p>
            <a:pPr eaLnBrk="1" hangingPunct="1"/>
            <a:r>
              <a:rPr lang="zh-CN" altLang="en-US">
                <a:solidFill>
                  <a:srgbClr val="C0C0C0"/>
                </a:solidFill>
              </a:rPr>
              <a:t>分段低次插值</a:t>
            </a:r>
          </a:p>
          <a:p>
            <a:pPr eaLnBrk="1" hangingPunct="1"/>
            <a:r>
              <a:rPr lang="zh-CN" altLang="en-US">
                <a:solidFill>
                  <a:srgbClr val="C0C0C0"/>
                </a:solidFill>
              </a:rPr>
              <a:t>三次样条插值</a:t>
            </a: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05EF06B-408C-486C-B5D2-9A0409382190}" type="slidenum">
              <a:rPr lang="en-US" altLang="zh-CN" smtClean="0">
                <a:latin typeface="Arial Black" pitchFamily="34" charset="0"/>
              </a:rPr>
              <a:pPr eaLnBrk="1" hangingPunct="1"/>
              <a:t>2</a:t>
            </a:fld>
            <a:endParaRPr lang="en-US" altLang="zh-CN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5</a:t>
            </a:r>
          </a:p>
        </p:txBody>
      </p:sp>
      <p:pic>
        <p:nvPicPr>
          <p:cNvPr id="20483" name="Picture 4" descr="例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6858000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6D9255C-3C7C-450F-94EF-85E0CCEA860E}" type="slidenum">
              <a:rPr lang="en-US" altLang="zh-CN" smtClean="0">
                <a:latin typeface="Arial Black" pitchFamily="34" charset="0"/>
              </a:rPr>
              <a:pPr eaLnBrk="1" hangingPunct="1"/>
              <a:t>20</a:t>
            </a:fld>
            <a:endParaRPr lang="en-US" altLang="zh-CN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埃尔米特</a:t>
            </a:r>
            <a:r>
              <a:rPr lang="en-US" altLang="zh-CN"/>
              <a:t>(</a:t>
            </a:r>
            <a:r>
              <a:rPr lang="en-US" altLang="zh-CN" b="1"/>
              <a:t>Hermite)</a:t>
            </a:r>
            <a:r>
              <a:rPr lang="zh-CN" altLang="en-US"/>
              <a:t>插值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重点：除了函数值约束还有</a:t>
            </a:r>
            <a:r>
              <a:rPr lang="zh-CN" altLang="en-US" b="1">
                <a:solidFill>
                  <a:srgbClr val="C00000"/>
                </a:solidFill>
              </a:rPr>
              <a:t>导数值要求</a:t>
            </a:r>
            <a:endParaRPr lang="en-US" altLang="zh-CN" b="1">
              <a:solidFill>
                <a:srgbClr val="C00000"/>
              </a:solidFill>
            </a:endParaRPr>
          </a:p>
          <a:p>
            <a:pPr eaLnBrk="1" hangingPunct="1"/>
            <a:endParaRPr lang="en-US" altLang="zh-CN">
              <a:solidFill>
                <a:srgbClr val="C00000"/>
              </a:solidFill>
            </a:endParaRPr>
          </a:p>
          <a:p>
            <a:pPr eaLnBrk="1" hangingPunct="1"/>
            <a:r>
              <a:rPr lang="zh-CN" altLang="en-US"/>
              <a:t>求解方法：</a:t>
            </a:r>
            <a:endParaRPr lang="en-US" altLang="zh-CN"/>
          </a:p>
          <a:p>
            <a:pPr lvl="1" eaLnBrk="1" hangingPunct="1"/>
            <a:r>
              <a:rPr lang="zh-CN" altLang="en-US"/>
              <a:t>重节点均差</a:t>
            </a:r>
            <a:endParaRPr lang="en-US" altLang="zh-CN"/>
          </a:p>
          <a:p>
            <a:pPr lvl="1" eaLnBrk="1" hangingPunct="1"/>
            <a:r>
              <a:rPr lang="zh-CN" altLang="en-US"/>
              <a:t>待定系数</a:t>
            </a:r>
            <a:endParaRPr lang="en-US" altLang="zh-CN"/>
          </a:p>
          <a:p>
            <a:pPr lvl="1" eaLnBrk="1" hangingPunct="1"/>
            <a:r>
              <a:rPr lang="zh-CN" altLang="en-US"/>
              <a:t>典型</a:t>
            </a:r>
            <a:r>
              <a:rPr lang="en-US" altLang="zh-CN"/>
              <a:t>——</a:t>
            </a:r>
            <a:r>
              <a:rPr lang="zh-CN" altLang="en-US"/>
              <a:t>函数和导数值个数相同</a:t>
            </a: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DCBC7C6-0029-4E72-90BD-7B6FAA8A216F}" type="slidenum">
              <a:rPr lang="en-US" altLang="zh-CN" smtClean="0">
                <a:latin typeface="Arial Black" pitchFamily="34" charset="0"/>
              </a:rPr>
              <a:pPr eaLnBrk="1" hangingPunct="1"/>
              <a:t>21</a:t>
            </a:fld>
            <a:endParaRPr lang="en-US" altLang="zh-CN">
              <a:latin typeface="Arial Black" pitchFamily="34" charset="0"/>
            </a:endParaRP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3352800" y="3962400"/>
            <a:ext cx="4683125" cy="609600"/>
            <a:chOff x="3352800" y="3962400"/>
            <a:chExt cx="4683369" cy="609600"/>
          </a:xfrm>
        </p:grpSpPr>
        <p:sp>
          <p:nvSpPr>
            <p:cNvPr id="3" name="右大括号 2"/>
            <p:cNvSpPr/>
            <p:nvPr/>
          </p:nvSpPr>
          <p:spPr>
            <a:xfrm>
              <a:off x="3352800" y="3962400"/>
              <a:ext cx="152408" cy="609600"/>
            </a:xfrm>
            <a:prstGeom prst="rightBrac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512" name="TextBox 3"/>
            <p:cNvSpPr txBox="1">
              <a:spLocks noChangeArrowheads="1"/>
            </p:cNvSpPr>
            <p:nvPr/>
          </p:nvSpPr>
          <p:spPr bwMode="auto">
            <a:xfrm>
              <a:off x="3540369" y="4005590"/>
              <a:ext cx="44958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/>
                <a:t>函数和导数值个数不相同</a:t>
              </a:r>
            </a:p>
          </p:txBody>
        </p:sp>
      </p:grp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95600" y="5638800"/>
            <a:ext cx="426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P36 </a:t>
            </a:r>
            <a:r>
              <a:rPr lang="zh-CN" altLang="en-US" b="1">
                <a:solidFill>
                  <a:srgbClr val="FF0000"/>
                </a:solidFill>
                <a:latin typeface="幼圆" pitchFamily="49" charset="-122"/>
                <a:ea typeface="幼圆" pitchFamily="49" charset="-122"/>
              </a:rPr>
              <a:t>两个典型的埃尔米特插值？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重节点均差</a:t>
            </a:r>
          </a:p>
        </p:txBody>
      </p:sp>
      <p:pic>
        <p:nvPicPr>
          <p:cNvPr id="22531" name="内容占位符 5" descr="重节点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76400"/>
            <a:ext cx="8129588" cy="4800600"/>
          </a:xfrm>
        </p:spPr>
      </p:pic>
      <p:cxnSp>
        <p:nvCxnSpPr>
          <p:cNvPr id="5" name="直接连接符 4"/>
          <p:cNvCxnSpPr/>
          <p:nvPr/>
        </p:nvCxnSpPr>
        <p:spPr>
          <a:xfrm>
            <a:off x="2895600" y="3838575"/>
            <a:ext cx="3276600" cy="1588"/>
          </a:xfrm>
          <a:prstGeom prst="line">
            <a:avLst/>
          </a:prstGeom>
          <a:ln w="381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3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6FC0220-B50F-4BD5-8AFC-CC3353D0E602}" type="slidenum">
              <a:rPr lang="en-US" altLang="zh-CN" smtClean="0">
                <a:latin typeface="Arial Black" pitchFamily="34" charset="0"/>
              </a:rPr>
              <a:pPr eaLnBrk="1" hangingPunct="1"/>
              <a:t>22</a:t>
            </a:fld>
            <a:endParaRPr lang="en-US" altLang="zh-CN">
              <a:latin typeface="Arial Black" pitchFamily="34" charset="0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A307909-0B01-4249-C442-432FD57A1D74}"/>
              </a:ext>
            </a:extLst>
          </p:cNvPr>
          <p:cNvSpPr/>
          <p:nvPr/>
        </p:nvSpPr>
        <p:spPr>
          <a:xfrm>
            <a:off x="5867400" y="5943600"/>
            <a:ext cx="228600" cy="528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75D7D5E-A8E6-9998-1FFC-0E4BCB965F2A}"/>
                  </a:ext>
                </a:extLst>
              </p:cNvPr>
              <p:cNvSpPr txBox="1"/>
              <p:nvPr/>
            </p:nvSpPr>
            <p:spPr>
              <a:xfrm>
                <a:off x="6158089" y="5095002"/>
                <a:ext cx="3124200" cy="944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b="0" i="1" smtClean="0">
                              <a:latin typeface="Cambria Math"/>
                            </a:rPr>
                            <m:t>(</m:t>
                          </m:r>
                          <m:r>
                            <a:rPr lang="zh-CN" altLang="en-US" b="0" i="1" smtClean="0">
                              <a:latin typeface="Cambria Math"/>
                            </a:rPr>
                            <m:t>𝜉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altLang="zh-CN" b="0" i="1" smtClean="0">
                          <a:latin typeface="Cambria Math"/>
                        </a:rPr>
                        <m:t>,  </m:t>
                      </m:r>
                      <m:r>
                        <a:rPr lang="zh-CN" altLang="en-US" b="0" i="1" smtClean="0">
                          <a:latin typeface="Cambria Math"/>
                        </a:rPr>
                        <m:t>𝜉𝜖</m:t>
                      </m:r>
                      <m:r>
                        <a:rPr lang="en-US" altLang="zh-CN" b="0" i="1" smtClean="0">
                          <a:latin typeface="Cambria Math"/>
                        </a:rPr>
                        <m:t>[</m:t>
                      </m:r>
                      <m:r>
                        <a:rPr lang="en-US" altLang="zh-CN" b="0" i="1" smtClean="0">
                          <a:latin typeface="Cambria Math"/>
                        </a:rPr>
                        <m:t>𝑎</m:t>
                      </m:r>
                      <m:r>
                        <a:rPr lang="en-US" altLang="zh-CN" b="0" i="1" smtClean="0">
                          <a:latin typeface="Cambria Math"/>
                        </a:rPr>
                        <m:t>,</m:t>
                      </m:r>
                      <m:r>
                        <a:rPr lang="en-US" altLang="zh-CN" b="0" i="1" smtClean="0">
                          <a:latin typeface="Cambria Math"/>
                        </a:rPr>
                        <m:t>𝑏</m:t>
                      </m:r>
                      <m:r>
                        <a:rPr lang="en-US" altLang="zh-CN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75D7D5E-A8E6-9998-1FFC-0E4BCB965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089" y="5095002"/>
                <a:ext cx="3124200" cy="944554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带</a:t>
            </a:r>
            <a:r>
              <a:rPr lang="zh-CN" altLang="en-US" b="1" dirty="0">
                <a:solidFill>
                  <a:srgbClr val="7030A0"/>
                </a:solidFill>
              </a:rPr>
              <a:t>重节点</a:t>
            </a:r>
            <a:r>
              <a:rPr lang="zh-CN" altLang="en-US" dirty="0"/>
              <a:t>的牛顿插值法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chemeClr val="accent5">
                    <a:lumMod val="90000"/>
                  </a:schemeClr>
                </a:solidFill>
              </a:rPr>
              <a:t>不要求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648200"/>
          </a:xfrm>
        </p:spPr>
        <p:txBody>
          <a:bodyPr/>
          <a:lstStyle/>
          <a:p>
            <a:r>
              <a:rPr lang="zh-CN" altLang="en-US" dirty="0"/>
              <a:t>例：给定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i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en-US" dirty="0"/>
              <a:t>，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zh-CN" altLang="en-US" dirty="0"/>
              <a:t>，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=2</a:t>
            </a:r>
            <a:r>
              <a:rPr lang="zh-CN" altLang="en-US" dirty="0"/>
              <a:t>，试求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f(x)</a:t>
            </a:r>
            <a:r>
              <a:rPr lang="zh-CN" altLang="en-US" dirty="0"/>
              <a:t>的四次埃尔米特插值多项式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P(x)</a:t>
            </a:r>
            <a:r>
              <a:rPr lang="zh-CN" altLang="en-US" dirty="0"/>
              <a:t>，使它满足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P(x</a:t>
            </a:r>
            <a:r>
              <a:rPr lang="en-US" altLang="zh-CN" b="1" i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)=0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P(x</a:t>
            </a:r>
            <a:r>
              <a:rPr lang="en-US" altLang="zh-CN" b="1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)=1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P(x</a:t>
            </a:r>
            <a:r>
              <a:rPr lang="en-US" altLang="zh-CN" b="1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)=1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P’</a:t>
            </a:r>
            <a:r>
              <a:rPr lang="zh-CN" alt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altLang="zh-CN" b="1" i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)=0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P’(x</a:t>
            </a:r>
            <a:r>
              <a:rPr lang="en-US" altLang="zh-CN" b="1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i="1" dirty="0">
                <a:latin typeface="Times New Roman" pitchFamily="18" charset="0"/>
                <a:cs typeface="Times New Roman" pitchFamily="18" charset="0"/>
              </a:rPr>
              <a:t>)=1</a:t>
            </a:r>
            <a:endParaRPr lang="zh-CN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767417"/>
            <a:ext cx="5715000" cy="3959225"/>
          </a:xfrm>
          <a:prstGeom prst="rect">
            <a:avLst/>
          </a:prstGeom>
          <a:ln w="9525">
            <a:noFill/>
            <a:miter lim="800000"/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23559" name="AutoShape 27"/>
          <p:cNvSpPr>
            <a:spLocks noChangeArrowheads="1"/>
          </p:cNvSpPr>
          <p:nvPr/>
        </p:nvSpPr>
        <p:spPr bwMode="auto">
          <a:xfrm>
            <a:off x="4800600" y="3124204"/>
            <a:ext cx="838200" cy="304803"/>
          </a:xfrm>
          <a:prstGeom prst="wedgeRoundRectCallout">
            <a:avLst>
              <a:gd name="adj1" fmla="val -99620"/>
              <a:gd name="adj2" fmla="val 65106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altLang="zh-CN" sz="1400" b="1" dirty="0">
                <a:solidFill>
                  <a:srgbClr val="C00000"/>
                </a:solidFill>
              </a:rPr>
              <a:t>f[x</a:t>
            </a:r>
            <a:r>
              <a:rPr lang="en-US" altLang="zh-CN" sz="1400" b="1" baseline="-25000" dirty="0">
                <a:solidFill>
                  <a:srgbClr val="C00000"/>
                </a:solidFill>
              </a:rPr>
              <a:t>0</a:t>
            </a:r>
            <a:r>
              <a:rPr lang="en-US" altLang="zh-CN" sz="1400" b="1" dirty="0">
                <a:solidFill>
                  <a:srgbClr val="C00000"/>
                </a:solidFill>
              </a:rPr>
              <a:t>,x</a:t>
            </a:r>
            <a:r>
              <a:rPr lang="en-US" altLang="zh-CN" sz="1400" b="1" baseline="-25000" dirty="0">
                <a:solidFill>
                  <a:srgbClr val="C00000"/>
                </a:solidFill>
              </a:rPr>
              <a:t>0</a:t>
            </a:r>
            <a:r>
              <a:rPr lang="en-US" altLang="zh-CN" sz="1400" b="1" dirty="0">
                <a:solidFill>
                  <a:srgbClr val="C00000"/>
                </a:solidFill>
              </a:rPr>
              <a:t>]</a:t>
            </a:r>
          </a:p>
        </p:txBody>
      </p:sp>
      <p:sp>
        <p:nvSpPr>
          <p:cNvPr id="23560" name="AutoShape 28"/>
          <p:cNvSpPr>
            <a:spLocks noChangeArrowheads="1"/>
          </p:cNvSpPr>
          <p:nvPr/>
        </p:nvSpPr>
        <p:spPr bwMode="auto">
          <a:xfrm>
            <a:off x="5029200" y="4572018"/>
            <a:ext cx="838200" cy="304803"/>
          </a:xfrm>
          <a:prstGeom prst="wedgeRoundRectCallout">
            <a:avLst>
              <a:gd name="adj1" fmla="val -118370"/>
              <a:gd name="adj2" fmla="val -206773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en-US" altLang="zh-CN" sz="1200" b="1">
                <a:solidFill>
                  <a:srgbClr val="C00000"/>
                </a:solidFill>
              </a:rPr>
              <a:t>f[x</a:t>
            </a:r>
            <a:r>
              <a:rPr lang="en-US" altLang="zh-CN" sz="1200" b="1" baseline="-25000">
                <a:solidFill>
                  <a:srgbClr val="C00000"/>
                </a:solidFill>
              </a:rPr>
              <a:t>1</a:t>
            </a:r>
            <a:r>
              <a:rPr lang="en-US" altLang="zh-CN" sz="1200" b="1">
                <a:solidFill>
                  <a:srgbClr val="C00000"/>
                </a:solidFill>
              </a:rPr>
              <a:t>,x</a:t>
            </a:r>
            <a:r>
              <a:rPr lang="en-US" altLang="zh-CN" sz="1200" b="1" baseline="-25000">
                <a:solidFill>
                  <a:srgbClr val="C00000"/>
                </a:solidFill>
              </a:rPr>
              <a:t>1</a:t>
            </a:r>
            <a:r>
              <a:rPr lang="en-US" altLang="zh-CN" sz="1200" b="1">
                <a:solidFill>
                  <a:srgbClr val="C00000"/>
                </a:solidFill>
              </a:rPr>
              <a:t>]</a:t>
            </a:r>
          </a:p>
        </p:txBody>
      </p:sp>
      <p:sp>
        <p:nvSpPr>
          <p:cNvPr id="23557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2A8A146-575C-4EBC-9283-F33CF8547FA4}" type="slidenum">
              <a:rPr lang="en-US" altLang="zh-CN" smtClean="0">
                <a:latin typeface="Arial Black" pitchFamily="34" charset="0"/>
              </a:rPr>
              <a:pPr eaLnBrk="1" hangingPunct="1"/>
              <a:t>23</a:t>
            </a:fld>
            <a:endParaRPr lang="en-US" altLang="zh-CN" dirty="0">
              <a:latin typeface="Arial Black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39D0D0-3741-3C0E-BB0F-75E1EFEC5F5B}"/>
              </a:ext>
            </a:extLst>
          </p:cNvPr>
          <p:cNvSpPr txBox="1"/>
          <p:nvPr/>
        </p:nvSpPr>
        <p:spPr>
          <a:xfrm>
            <a:off x="448733" y="3276605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基本思想：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有导数值要求的点</a:t>
            </a:r>
            <a:b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一定是（多）重节点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/>
      <p:bldP spid="23560" grpId="0" animBg="1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没有重节点的牛顿插值法</a:t>
            </a:r>
          </a:p>
        </p:txBody>
      </p:sp>
      <p:pic>
        <p:nvPicPr>
          <p:cNvPr id="24579" name="Picture 3" descr="编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7696200" cy="317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5304C20-7BB3-413F-B8EA-C473BB65A430}" type="slidenum">
              <a:rPr lang="en-US" altLang="zh-CN" smtClean="0">
                <a:latin typeface="Arial Black" pitchFamily="34" charset="0"/>
              </a:rPr>
              <a:pPr eaLnBrk="1" hangingPunct="1"/>
              <a:t>24</a:t>
            </a:fld>
            <a:endParaRPr lang="en-US" altLang="zh-CN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重节点均差</a:t>
            </a:r>
          </a:p>
        </p:txBody>
      </p:sp>
      <p:pic>
        <p:nvPicPr>
          <p:cNvPr id="25603" name="内容占位符 5" descr="重节点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676400"/>
            <a:ext cx="8129588" cy="4800600"/>
          </a:xfrm>
        </p:spPr>
      </p:pic>
      <p:cxnSp>
        <p:nvCxnSpPr>
          <p:cNvPr id="5" name="直接连接符 4"/>
          <p:cNvCxnSpPr/>
          <p:nvPr/>
        </p:nvCxnSpPr>
        <p:spPr>
          <a:xfrm>
            <a:off x="2895600" y="3838575"/>
            <a:ext cx="3276600" cy="1588"/>
          </a:xfrm>
          <a:prstGeom prst="line">
            <a:avLst/>
          </a:prstGeom>
          <a:ln w="381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438400" y="5638800"/>
            <a:ext cx="4191000" cy="0"/>
          </a:xfrm>
          <a:prstGeom prst="line">
            <a:avLst/>
          </a:prstGeom>
          <a:ln w="381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905000" y="6477000"/>
            <a:ext cx="5029200" cy="0"/>
          </a:xfrm>
          <a:prstGeom prst="line">
            <a:avLst/>
          </a:prstGeom>
          <a:ln w="381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7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D67CA51-5A74-489F-9092-A9824DB8A9DF}" type="slidenum">
              <a:rPr lang="en-US" altLang="zh-CN" smtClean="0">
                <a:latin typeface="Arial Black" pitchFamily="34" charset="0"/>
              </a:rPr>
              <a:pPr eaLnBrk="1" hangingPunct="1"/>
              <a:t>25</a:t>
            </a:fld>
            <a:endParaRPr lang="en-US" altLang="zh-CN">
              <a:latin typeface="Arial Black" pitchFamily="34" charset="0"/>
            </a:endParaRPr>
          </a:p>
        </p:txBody>
      </p:sp>
      <p:sp>
        <p:nvSpPr>
          <p:cNvPr id="2" name="星形: 五角 1">
            <a:extLst>
              <a:ext uri="{FF2B5EF4-FFF2-40B4-BE49-F238E27FC236}">
                <a16:creationId xmlns:a16="http://schemas.microsoft.com/office/drawing/2014/main" id="{19DF9A7F-E017-4976-8CFC-CC3C4D7543A0}"/>
              </a:ext>
            </a:extLst>
          </p:cNvPr>
          <p:cNvSpPr/>
          <p:nvPr/>
        </p:nvSpPr>
        <p:spPr>
          <a:xfrm>
            <a:off x="6858000" y="5105400"/>
            <a:ext cx="152400" cy="1524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特例：泰勒展开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只有一个插值节点：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r>
              <a:rPr lang="zh-CN" altLang="en-US"/>
              <a:t>将这个节点看作是一个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/>
              <a:t>重节点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26628" name="图片 3" descr="泰勒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0"/>
            <a:ext cx="81724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4" descr="牛顿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429250"/>
            <a:ext cx="69342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/>
          <p:nvPr/>
        </p:nvCxnSpPr>
        <p:spPr>
          <a:xfrm rot="5400000" flipH="1" flipV="1">
            <a:off x="1866900" y="4152900"/>
            <a:ext cx="2057400" cy="762000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rot="5400000" flipH="1" flipV="1">
            <a:off x="3009900" y="4229100"/>
            <a:ext cx="2133600" cy="533400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5400000" flipH="1" flipV="1">
            <a:off x="3657600" y="3505200"/>
            <a:ext cx="3048000" cy="3048000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3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D81B6E9-00B2-4A4A-B821-188F9F9BD973}" type="slidenum">
              <a:rPr lang="en-US" altLang="zh-CN" smtClean="0">
                <a:latin typeface="Arial Black" pitchFamily="34" charset="0"/>
              </a:rPr>
              <a:pPr eaLnBrk="1" hangingPunct="1"/>
              <a:t>26</a:t>
            </a:fld>
            <a:endParaRPr lang="en-US" altLang="zh-CN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待定系数法（</a:t>
            </a:r>
            <a:r>
              <a:rPr lang="zh-CN" altLang="en-US" sz="3200"/>
              <a:t>函数和导数值个数不同</a:t>
            </a:r>
            <a:r>
              <a:rPr lang="zh-CN" altLang="en-US"/>
              <a:t>）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先用一般牛顿插值法获得符合</a:t>
            </a:r>
            <a:r>
              <a:rPr lang="zh-CN" altLang="en-US" b="1">
                <a:solidFill>
                  <a:srgbClr val="FF0000"/>
                </a:solidFill>
              </a:rPr>
              <a:t>函数值</a:t>
            </a:r>
            <a:r>
              <a:rPr lang="zh-CN" altLang="en-US"/>
              <a:t>要求的多项式</a:t>
            </a:r>
            <a:endParaRPr lang="en-US" altLang="zh-CN"/>
          </a:p>
          <a:p>
            <a:r>
              <a:rPr lang="zh-CN" altLang="en-US"/>
              <a:t>追加一项</a:t>
            </a:r>
            <a:r>
              <a:rPr lang="zh-CN" altLang="en-US" b="1">
                <a:solidFill>
                  <a:srgbClr val="FF0000"/>
                </a:solidFill>
              </a:rPr>
              <a:t>不影响</a:t>
            </a:r>
            <a:r>
              <a:rPr lang="zh-CN" altLang="en-US"/>
              <a:t>之前约束的项，求解</a:t>
            </a:r>
            <a:r>
              <a:rPr lang="zh-CN" altLang="en-US" b="1">
                <a:solidFill>
                  <a:srgbClr val="FF0000"/>
                </a:solidFill>
              </a:rPr>
              <a:t>系数</a:t>
            </a:r>
          </a:p>
        </p:txBody>
      </p:sp>
      <p:pic>
        <p:nvPicPr>
          <p:cNvPr id="27652" name="图片 4" descr="待定系数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24400"/>
            <a:ext cx="888523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tebulb"/>
          <p:cNvSpPr>
            <a:spLocks noEditPoints="1" noChangeArrowheads="1"/>
          </p:cNvSpPr>
          <p:nvPr/>
        </p:nvSpPr>
        <p:spPr bwMode="auto">
          <a:xfrm>
            <a:off x="7239000" y="3962400"/>
            <a:ext cx="846138" cy="11430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CC00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54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CD04138-2F3B-4876-B06E-CADA8E7ACCE2}" type="slidenum">
              <a:rPr lang="en-US" altLang="zh-CN" smtClean="0">
                <a:latin typeface="Arial Black" pitchFamily="34" charset="0"/>
              </a:rPr>
              <a:pPr eaLnBrk="1" hangingPunct="1"/>
              <a:t>27</a:t>
            </a:fld>
            <a:endParaRPr lang="en-US" altLang="zh-CN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典型埃尔米特插值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还是多项式插值，还是</a:t>
            </a:r>
            <a:r>
              <a:rPr lang="en-US" altLang="zh-CN" b="1" i="1">
                <a:latin typeface="Times New Roman" pitchFamily="18" charset="0"/>
              </a:rPr>
              <a:t>n+1</a:t>
            </a:r>
            <a:r>
              <a:rPr lang="zh-CN" altLang="en-US"/>
              <a:t>个插值节点</a:t>
            </a:r>
          </a:p>
          <a:p>
            <a:pPr eaLnBrk="1" hangingPunct="1"/>
            <a:r>
              <a:rPr lang="zh-CN" altLang="en-US" b="1">
                <a:solidFill>
                  <a:srgbClr val="FF0000"/>
                </a:solidFill>
              </a:rPr>
              <a:t>条件增加到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</a:rPr>
              <a:t>2n+2</a:t>
            </a:r>
            <a:r>
              <a:rPr lang="zh-CN" altLang="en-US" b="1">
                <a:solidFill>
                  <a:srgbClr val="FF0000"/>
                </a:solidFill>
              </a:rPr>
              <a:t>个</a:t>
            </a:r>
          </a:p>
          <a:p>
            <a:pPr lvl="1" eaLnBrk="1" hangingPunct="1"/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</a:rPr>
              <a:t>n+1</a:t>
            </a:r>
            <a:r>
              <a:rPr lang="zh-CN" altLang="en-US" b="1">
                <a:solidFill>
                  <a:srgbClr val="FF0000"/>
                </a:solidFill>
              </a:rPr>
              <a:t>个插值节点的函数值</a:t>
            </a:r>
          </a:p>
          <a:p>
            <a:pPr lvl="1" eaLnBrk="1" hangingPunct="1"/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</a:rPr>
              <a:t>n+1</a:t>
            </a:r>
            <a:r>
              <a:rPr lang="zh-CN" altLang="en-US" b="1">
                <a:solidFill>
                  <a:srgbClr val="FF0000"/>
                </a:solidFill>
              </a:rPr>
              <a:t>个插值节点的导数值</a:t>
            </a:r>
          </a:p>
          <a:p>
            <a:pPr eaLnBrk="1" hangingPunct="1"/>
            <a:r>
              <a:rPr lang="zh-CN" altLang="en-US"/>
              <a:t>可以确定的多项式次数增加到</a:t>
            </a:r>
            <a:r>
              <a:rPr lang="en-US" altLang="zh-CN" b="1" i="1">
                <a:latin typeface="Times New Roman" pitchFamily="18" charset="0"/>
              </a:rPr>
              <a:t>2n+1</a:t>
            </a:r>
            <a:r>
              <a:rPr lang="zh-CN" altLang="en-US"/>
              <a:t>次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	</a:t>
            </a:r>
            <a:r>
              <a:rPr lang="en-US" altLang="zh-CN" b="1" i="1">
                <a:latin typeface="Times New Roman" pitchFamily="18" charset="0"/>
              </a:rPr>
              <a:t>H</a:t>
            </a:r>
            <a:r>
              <a:rPr lang="en-US" altLang="zh-CN" b="1" i="1" baseline="-25000">
                <a:latin typeface="Times New Roman" pitchFamily="18" charset="0"/>
              </a:rPr>
              <a:t>2n+1</a:t>
            </a:r>
            <a:r>
              <a:rPr lang="en-US" altLang="zh-CN" b="1" i="1">
                <a:latin typeface="Times New Roman" pitchFamily="18" charset="0"/>
              </a:rPr>
              <a:t>(x)=a</a:t>
            </a:r>
            <a:r>
              <a:rPr lang="en-US" altLang="zh-CN" b="1" i="1" baseline="-25000">
                <a:latin typeface="Times New Roman" pitchFamily="18" charset="0"/>
              </a:rPr>
              <a:t>0</a:t>
            </a:r>
            <a:r>
              <a:rPr lang="en-US" altLang="zh-CN" b="1" i="1">
                <a:latin typeface="Times New Roman" pitchFamily="18" charset="0"/>
              </a:rPr>
              <a:t>+a</a:t>
            </a:r>
            <a:r>
              <a:rPr lang="en-US" altLang="zh-CN" b="1" i="1" baseline="-25000">
                <a:latin typeface="Times New Roman" pitchFamily="18" charset="0"/>
              </a:rPr>
              <a:t>1</a:t>
            </a:r>
            <a:r>
              <a:rPr lang="en-US" altLang="zh-CN" b="1" i="1">
                <a:latin typeface="Times New Roman" pitchFamily="18" charset="0"/>
              </a:rPr>
              <a:t>x+…+a</a:t>
            </a:r>
            <a:r>
              <a:rPr lang="en-US" altLang="zh-CN" b="1" i="1" baseline="-25000">
                <a:latin typeface="Times New Roman" pitchFamily="18" charset="0"/>
              </a:rPr>
              <a:t>2n+1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 i="1" baseline="30000">
                <a:latin typeface="Times New Roman" pitchFamily="18" charset="0"/>
              </a:rPr>
              <a:t>2n+1</a:t>
            </a:r>
            <a:endParaRPr lang="en-US" altLang="zh-CN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6FB7208-2111-4EAF-BF23-A8D397DEC7B8}" type="slidenum">
              <a:rPr lang="en-US" altLang="zh-CN" smtClean="0">
                <a:latin typeface="Arial Black" pitchFamily="34" charset="0"/>
              </a:rPr>
              <a:pPr eaLnBrk="1" hangingPunct="1"/>
              <a:t>28</a:t>
            </a:fld>
            <a:endParaRPr lang="en-US" altLang="zh-CN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基本思想类似拉格朗日法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用插值基函数的线性组合表示</a:t>
            </a:r>
          </a:p>
          <a:p>
            <a:pPr eaLnBrk="1" hangingPunct="1"/>
            <a:r>
              <a:rPr lang="zh-CN" altLang="en-US"/>
              <a:t>每个插值基函数都是</a:t>
            </a:r>
            <a:r>
              <a:rPr lang="en-US" altLang="zh-CN" b="1" i="1">
                <a:latin typeface="Times New Roman" pitchFamily="18" charset="0"/>
              </a:rPr>
              <a:t>2n+1</a:t>
            </a:r>
            <a:r>
              <a:rPr lang="zh-CN" altLang="en-US"/>
              <a:t>次的多项式</a:t>
            </a:r>
          </a:p>
          <a:p>
            <a:pPr eaLnBrk="1" hangingPunct="1"/>
            <a:r>
              <a:rPr lang="zh-CN" altLang="en-US"/>
              <a:t>每个插值点对应</a:t>
            </a:r>
            <a:r>
              <a:rPr lang="en-US" altLang="zh-CN" b="1" i="1">
                <a:solidFill>
                  <a:schemeClr val="bg2"/>
                </a:solidFill>
                <a:latin typeface="Times New Roman" pitchFamily="18" charset="0"/>
              </a:rPr>
              <a:t>2</a:t>
            </a:r>
            <a:r>
              <a:rPr lang="zh-CN" altLang="en-US"/>
              <a:t>个插值基函数</a:t>
            </a:r>
          </a:p>
          <a:p>
            <a:pPr lvl="1" eaLnBrk="1" hangingPunct="1"/>
            <a:r>
              <a:rPr lang="zh-CN" altLang="en-US"/>
              <a:t>一个插值基函数用来满足</a:t>
            </a:r>
            <a:r>
              <a:rPr lang="zh-CN" altLang="en-US" b="1">
                <a:solidFill>
                  <a:srgbClr val="FF0000"/>
                </a:solidFill>
              </a:rPr>
              <a:t>函数值</a:t>
            </a:r>
            <a:r>
              <a:rPr lang="zh-CN" altLang="en-US"/>
              <a:t>要求</a:t>
            </a:r>
          </a:p>
          <a:p>
            <a:pPr lvl="1" eaLnBrk="1" hangingPunct="1"/>
            <a:r>
              <a:rPr lang="zh-CN" altLang="en-US"/>
              <a:t>一个插值基函数用来满足</a:t>
            </a:r>
            <a:r>
              <a:rPr lang="zh-CN" altLang="en-US" b="1">
                <a:solidFill>
                  <a:srgbClr val="FF0000"/>
                </a:solidFill>
              </a:rPr>
              <a:t>导数值</a:t>
            </a:r>
            <a:r>
              <a:rPr lang="zh-CN" altLang="en-US"/>
              <a:t>要求</a:t>
            </a: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876800"/>
            <a:ext cx="51816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35173DE-3CB0-48AE-9AE8-80D94BCA73DA}" type="slidenum">
              <a:rPr lang="en-US" altLang="zh-CN" smtClean="0">
                <a:latin typeface="Arial Black" pitchFamily="34" charset="0"/>
              </a:rPr>
              <a:pPr eaLnBrk="1" hangingPunct="1"/>
              <a:t>29</a:t>
            </a:fld>
            <a:endParaRPr lang="en-US" altLang="zh-CN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插值节点特性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已知两种多项式插值方法</a:t>
            </a:r>
          </a:p>
          <a:p>
            <a:pPr lvl="1" eaLnBrk="1" hangingPunct="1"/>
            <a:r>
              <a:rPr lang="zh-CN" altLang="en-US"/>
              <a:t>拉格朗日插值法</a:t>
            </a:r>
          </a:p>
          <a:p>
            <a:pPr lvl="1" eaLnBrk="1" hangingPunct="1"/>
            <a:r>
              <a:rPr lang="zh-CN" altLang="en-US"/>
              <a:t>牛顿插值法</a:t>
            </a:r>
          </a:p>
          <a:p>
            <a:pPr eaLnBrk="1" hangingPunct="1"/>
            <a:r>
              <a:rPr lang="zh-CN" altLang="en-US"/>
              <a:t>他们对节点位置没有要求（任意）</a:t>
            </a:r>
          </a:p>
          <a:p>
            <a:pPr eaLnBrk="1" hangingPunct="1"/>
            <a:r>
              <a:rPr lang="zh-CN" altLang="en-US"/>
              <a:t>如果插值节点等间距（实际中常见），则牛顿插值法可有所简化</a:t>
            </a:r>
          </a:p>
        </p:txBody>
      </p:sp>
      <p:sp>
        <p:nvSpPr>
          <p:cNvPr id="5124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7825F7A-64BF-417D-A2D3-904BE09649C1}" type="slidenum">
              <a:rPr lang="en-US" altLang="zh-CN" smtClean="0">
                <a:latin typeface="Arial Black" pitchFamily="34" charset="0"/>
              </a:rPr>
              <a:pPr eaLnBrk="1" hangingPunct="1"/>
              <a:t>3</a:t>
            </a:fld>
            <a:endParaRPr lang="en-US" altLang="zh-CN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埃尔米特插值的构成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如果获得了满足上述条件的插值基函数，则可构成插值多项式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其中的线性系数为</a:t>
            </a: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25" name="Object 4"/>
          <p:cNvGraphicFramePr>
            <a:graphicFrameLocks noChangeAspect="1"/>
          </p:cNvGraphicFramePr>
          <p:nvPr/>
        </p:nvGraphicFramePr>
        <p:xfrm>
          <a:off x="914400" y="3124200"/>
          <a:ext cx="4876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374900" imgH="457200" progId="">
                  <p:embed/>
                </p:oleObj>
              </mc:Choice>
              <mc:Fallback>
                <p:oleObj r:id="rId2" imgW="2374900" imgH="4572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24200"/>
                        <a:ext cx="4876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76800"/>
            <a:ext cx="5791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193CDA2-726A-4493-8D34-EAC1EDC7B38F}" type="slidenum">
              <a:rPr lang="en-US" altLang="zh-CN" smtClean="0">
                <a:latin typeface="Arial Black" pitchFamily="34" charset="0"/>
              </a:rPr>
              <a:pPr eaLnBrk="1" hangingPunct="1"/>
              <a:t>30</a:t>
            </a:fld>
            <a:endParaRPr lang="en-US" altLang="zh-CN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如何求插值基函数？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924800" cy="44958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利用已有的拉格朗日基函数</a:t>
            </a:r>
            <a:r>
              <a:rPr lang="zh-CN" altLang="en-US" sz="2800" dirty="0">
                <a:sym typeface="Wingdings" pitchFamily="2" charset="2"/>
              </a:rPr>
              <a:t></a:t>
            </a:r>
          </a:p>
          <a:p>
            <a:pPr eaLnBrk="1" hangingPunct="1"/>
            <a:r>
              <a:rPr lang="en-US" altLang="zh-CN" sz="2800" b="1" i="1" dirty="0" err="1">
                <a:latin typeface="Times New Roman" pitchFamily="18" charset="0"/>
                <a:sym typeface="Wingdings" pitchFamily="2" charset="2"/>
              </a:rPr>
              <a:t>l</a:t>
            </a:r>
            <a:r>
              <a:rPr lang="en-US" altLang="zh-CN" sz="2800" b="1" i="1" baseline="-25000" dirty="0" err="1">
                <a:latin typeface="Times New Roman" pitchFamily="18" charset="0"/>
                <a:sym typeface="Wingdings" pitchFamily="2" charset="2"/>
              </a:rPr>
              <a:t>j</a:t>
            </a:r>
            <a:r>
              <a:rPr lang="en-US" altLang="zh-CN" sz="2800" b="1" i="1" dirty="0">
                <a:latin typeface="Times New Roman" pitchFamily="18" charset="0"/>
                <a:sym typeface="Wingdings" pitchFamily="2" charset="2"/>
              </a:rPr>
              <a:t>(x)</a:t>
            </a:r>
            <a:r>
              <a:rPr lang="zh-CN" altLang="en-US" sz="2800" dirty="0">
                <a:sym typeface="Wingdings" pitchFamily="2" charset="2"/>
              </a:rPr>
              <a:t>是</a:t>
            </a:r>
            <a:r>
              <a:rPr lang="en-US" altLang="zh-CN" sz="2800" b="1" i="1" dirty="0">
                <a:latin typeface="Times New Roman" pitchFamily="18" charset="0"/>
                <a:sym typeface="Wingdings" pitchFamily="2" charset="2"/>
              </a:rPr>
              <a:t>n</a:t>
            </a:r>
            <a:r>
              <a:rPr lang="zh-CN" altLang="en-US" sz="2800" dirty="0">
                <a:sym typeface="Wingdings" pitchFamily="2" charset="2"/>
              </a:rPr>
              <a:t>次的，而且已经满足了</a:t>
            </a:r>
            <a:r>
              <a:rPr lang="zh-CN" altLang="en-US" sz="2800" b="1" dirty="0">
                <a:solidFill>
                  <a:srgbClr val="660066"/>
                </a:solidFill>
                <a:sym typeface="Wingdings" pitchFamily="2" charset="2"/>
              </a:rPr>
              <a:t>特定条件</a:t>
            </a:r>
            <a:r>
              <a:rPr lang="zh-CN" altLang="en-US" sz="2800" dirty="0">
                <a:sym typeface="Wingdings" pitchFamily="2" charset="2"/>
              </a:rPr>
              <a:t>，所以以此为基础构造所需的两种基函数</a:t>
            </a:r>
          </a:p>
          <a:p>
            <a:pPr eaLnBrk="1" hangingPunct="1"/>
            <a:endParaRPr lang="zh-CN" altLang="en-US" sz="2800" dirty="0">
              <a:sym typeface="Wingdings" pitchFamily="2" charset="2"/>
            </a:endParaRPr>
          </a:p>
          <a:p>
            <a:pPr eaLnBrk="1" hangingPunct="1"/>
            <a:endParaRPr lang="zh-CN" altLang="en-US" sz="2800" dirty="0">
              <a:sym typeface="Wingdings" pitchFamily="2" charset="2"/>
            </a:endParaRPr>
          </a:p>
          <a:p>
            <a:pPr lvl="1" eaLnBrk="1" hangingPunct="1"/>
            <a:r>
              <a:rPr lang="zh-CN" altLang="en-US" sz="2400" dirty="0">
                <a:sym typeface="Wingdings" pitchFamily="2" charset="2"/>
              </a:rPr>
              <a:t>问题一：已经满足什么约束？</a:t>
            </a:r>
          </a:p>
          <a:p>
            <a:pPr lvl="1" eaLnBrk="1" hangingPunct="1"/>
            <a:r>
              <a:rPr lang="zh-CN" altLang="en-US" sz="2400" dirty="0">
                <a:sym typeface="Wingdings" pitchFamily="2" charset="2"/>
              </a:rPr>
              <a:t>问题二：还需要满足什么约束？</a:t>
            </a:r>
          </a:p>
          <a:p>
            <a:pPr eaLnBrk="1" hangingPunct="1"/>
            <a:r>
              <a:rPr lang="zh-CN" altLang="en-US" sz="2800" dirty="0">
                <a:sym typeface="Wingdings" pitchFamily="2" charset="2"/>
              </a:rPr>
              <a:t>依据它们各自需要达到的条件来解出待定系数</a:t>
            </a:r>
            <a:r>
              <a:rPr lang="en-US" altLang="zh-CN" sz="2800" b="1" i="1" dirty="0">
                <a:latin typeface="Times New Roman" pitchFamily="18" charset="0"/>
                <a:sym typeface="Wingdings" pitchFamily="2" charset="2"/>
              </a:rPr>
              <a:t>a</a:t>
            </a:r>
            <a:r>
              <a:rPr lang="zh-CN" altLang="en-US" sz="2800" dirty="0">
                <a:sym typeface="Wingdings" pitchFamily="2" charset="2"/>
              </a:rPr>
              <a:t>和</a:t>
            </a:r>
            <a:r>
              <a:rPr lang="en-US" altLang="zh-CN" sz="2800" b="1" i="1" dirty="0">
                <a:latin typeface="Times New Roman" pitchFamily="18" charset="0"/>
                <a:sym typeface="Wingdings" pitchFamily="2" charset="2"/>
              </a:rPr>
              <a:t>b</a:t>
            </a:r>
            <a:r>
              <a:rPr lang="zh-CN" altLang="en-US" sz="2800" dirty="0">
                <a:sym typeface="Wingdings" pitchFamily="2" charset="2"/>
              </a:rPr>
              <a:t>。</a:t>
            </a:r>
            <a:endParaRPr lang="zh-CN" altLang="en-US" sz="2800" dirty="0"/>
          </a:p>
        </p:txBody>
      </p:sp>
      <p:graphicFrame>
        <p:nvGraphicFramePr>
          <p:cNvPr id="3174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828800" y="3429000"/>
          <a:ext cx="27432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59866" imgH="533169" progId="Equation.3">
                  <p:embed/>
                </p:oleObj>
              </mc:Choice>
              <mc:Fallback>
                <p:oleObj name="公式" r:id="rId2" imgW="1459866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429000"/>
                        <a:ext cx="27432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Oval 6"/>
          <p:cNvSpPr>
            <a:spLocks noChangeArrowheads="1"/>
          </p:cNvSpPr>
          <p:nvPr/>
        </p:nvSpPr>
        <p:spPr bwMode="auto">
          <a:xfrm rot="-1800000">
            <a:off x="4043363" y="3608388"/>
            <a:ext cx="228600" cy="685800"/>
          </a:xfrm>
          <a:prstGeom prst="ellips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>
            <a:off x="2819400" y="3886200"/>
            <a:ext cx="8382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3124200" y="4419600"/>
            <a:ext cx="8382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2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824E2EF-5036-4DC4-9157-01A23345CBB6}" type="slidenum">
              <a:rPr lang="en-US" altLang="zh-CN" smtClean="0">
                <a:latin typeface="Arial Black" pitchFamily="34" charset="0"/>
              </a:rPr>
              <a:pPr eaLnBrk="1" hangingPunct="1"/>
              <a:t>31</a:t>
            </a:fld>
            <a:endParaRPr lang="en-US" altLang="zh-CN">
              <a:latin typeface="Arial Black" pitchFamily="34" charset="0"/>
            </a:endParaRPr>
          </a:p>
        </p:txBody>
      </p:sp>
      <p:pic>
        <p:nvPicPr>
          <p:cNvPr id="9" name="Picture 4" descr="n次插值基函数">
            <a:extLst>
              <a:ext uri="{FF2B5EF4-FFF2-40B4-BE49-F238E27FC236}">
                <a16:creationId xmlns:a16="http://schemas.microsoft.com/office/drawing/2014/main" id="{1B28FDD4-875A-4E30-A684-D93CF0E9D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22" y="376336"/>
            <a:ext cx="3886878" cy="213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animBg="1"/>
      <p:bldP spid="44039" grpId="0" animBg="1"/>
      <p:bldP spid="4404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典型埃尔米特插值公式</a:t>
            </a:r>
          </a:p>
        </p:txBody>
      </p:sp>
      <p:pic>
        <p:nvPicPr>
          <p:cNvPr id="32771" name="Picture 4" descr="公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647700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1447800" y="4343400"/>
          <a:ext cx="48006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374900" imgH="457200" progId="">
                  <p:embed/>
                </p:oleObj>
              </mc:Choice>
              <mc:Fallback>
                <p:oleObj r:id="rId3" imgW="2374900" imgH="4572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343400"/>
                        <a:ext cx="480060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8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1447800" y="5562600"/>
          <a:ext cx="52578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959100" imgH="457200" progId="">
                  <p:embed/>
                </p:oleObj>
              </mc:Choice>
              <mc:Fallback>
                <p:oleObj r:id="rId5" imgW="2959100" imgH="4572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562600"/>
                        <a:ext cx="52578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30C0428-964F-40DD-858C-84CD633A5285}" type="slidenum">
              <a:rPr lang="en-US" altLang="zh-CN" smtClean="0">
                <a:latin typeface="Arial Black" pitchFamily="34" charset="0"/>
              </a:rPr>
              <a:pPr eaLnBrk="1" hangingPunct="1"/>
              <a:t>32</a:t>
            </a:fld>
            <a:endParaRPr lang="en-US" altLang="zh-CN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两点三次埃尔米特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65161" y="1524000"/>
                <a:ext cx="8229600" cy="38862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)=(1+2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1+2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den>
                        </m:f>
                      </m:e>
                    </m:d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161" y="1524000"/>
                <a:ext cx="8229600" cy="3886200"/>
              </a:xfrm>
              <a:blipFill rotWithShape="0">
                <a:blip r:embed="rId2"/>
                <a:stretch>
                  <a:fillRect b="-296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ABBA28-6EBA-41DB-9C52-CFCE009A01A5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40107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作业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P49</a:t>
            </a:r>
            <a:br>
              <a:rPr lang="en-US" altLang="zh-CN" dirty="0"/>
            </a:br>
            <a:r>
              <a:rPr lang="en-US" altLang="zh-CN" dirty="0"/>
              <a:t>15(</a:t>
            </a:r>
            <a:r>
              <a:rPr lang="zh-CN" altLang="en-US" dirty="0"/>
              <a:t>第二问不做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16</a:t>
            </a:r>
          </a:p>
          <a:p>
            <a:pPr eaLnBrk="1" hangingPunct="1"/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16</a:t>
            </a:r>
            <a:r>
              <a:rPr lang="zh-CN" altLang="en-US" dirty="0"/>
              <a:t>题提示：参看</a:t>
            </a:r>
            <a:r>
              <a:rPr lang="en-US" altLang="zh-CN" dirty="0"/>
              <a:t>P36</a:t>
            </a:r>
            <a:r>
              <a:rPr lang="zh-CN" altLang="en-US" dirty="0"/>
              <a:t>例</a:t>
            </a:r>
            <a:r>
              <a:rPr lang="en-US" altLang="zh-CN" dirty="0"/>
              <a:t>6</a:t>
            </a:r>
            <a:r>
              <a:rPr lang="zh-CN" altLang="en-US" dirty="0"/>
              <a:t>，思考“条件不整齐的情况下，如何处理？”</a:t>
            </a:r>
          </a:p>
        </p:txBody>
      </p:sp>
      <p:sp>
        <p:nvSpPr>
          <p:cNvPr id="33796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B2BAC9C-7558-4C94-A0B3-17CD9707CD46}" type="slidenum">
              <a:rPr lang="en-US" altLang="zh-CN" smtClean="0">
                <a:latin typeface="Arial Black" pitchFamily="34" charset="0"/>
              </a:rPr>
              <a:pPr eaLnBrk="1" hangingPunct="1"/>
              <a:t>34</a:t>
            </a:fld>
            <a:endParaRPr lang="en-US" altLang="zh-CN">
              <a:latin typeface="Arial Black" pitchFamily="34" charset="0"/>
            </a:endParaRPr>
          </a:p>
        </p:txBody>
      </p:sp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72E6DF3C-A860-4A92-BE86-93A41D83C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3124200"/>
            <a:ext cx="8100291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63613"/>
          </a:xfrm>
        </p:spPr>
        <p:txBody>
          <a:bodyPr/>
          <a:lstStyle/>
          <a:p>
            <a:pPr eaLnBrk="1" hangingPunct="1"/>
            <a:r>
              <a:rPr lang="zh-CN" altLang="en-US"/>
              <a:t>等距节点插值问题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981200"/>
            <a:ext cx="4033837" cy="3886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400">
                <a:cs typeface="Times New Roman" pitchFamily="18" charset="0"/>
              </a:rPr>
              <a:t>	</a:t>
            </a:r>
            <a:endParaRPr lang="en-US" altLang="zh-CN" sz="2400" b="1">
              <a:cs typeface="Times New Roman" pitchFamily="18" charset="0"/>
            </a:endParaRP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609600" y="1447800"/>
            <a:ext cx="8305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>
                <a:latin typeface="Tahoma" pitchFamily="34" charset="0"/>
                <a:cs typeface="Times New Roman" pitchFamily="18" charset="0"/>
              </a:rPr>
              <a:t>给定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 i="1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US" altLang="zh-CN" sz="3200" b="1" i="1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US" altLang="zh-CN" sz="3200" b="1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, ……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 i="1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,y</a:t>
            </a:r>
            <a:r>
              <a:rPr lang="en-US" altLang="zh-CN" sz="3200" b="1" i="1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3200">
                <a:latin typeface="Tahoma" pitchFamily="34" charset="0"/>
                <a:cs typeface="Times New Roman" pitchFamily="18" charset="0"/>
              </a:rPr>
              <a:t> </a:t>
            </a:r>
            <a:r>
              <a:rPr lang="zh-CN" altLang="en-US" sz="3200">
                <a:latin typeface="Tahoma" pitchFamily="34" charset="0"/>
                <a:cs typeface="Times New Roman" pitchFamily="18" charset="0"/>
              </a:rPr>
              <a:t>给定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3200">
                <a:latin typeface="Tahoma" pitchFamily="34" charset="0"/>
                <a:cs typeface="Times New Roman" pitchFamily="18" charset="0"/>
              </a:rPr>
              <a:t>，确定 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3200">
                <a:latin typeface="Tahoma" pitchFamily="34" charset="0"/>
                <a:cs typeface="Times New Roman" pitchFamily="18" charset="0"/>
              </a:rPr>
              <a:t>=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graphicFrame>
        <p:nvGraphicFramePr>
          <p:cNvPr id="6149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755650" y="2565400"/>
          <a:ext cx="4495800" cy="359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552381" imgH="3638095" progId="PBrush">
                  <p:embed/>
                </p:oleObj>
              </mc:Choice>
              <mc:Fallback>
                <p:oleObj name="Bitmap Image" r:id="rId3" imgW="4552381" imgH="3638095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565400"/>
                        <a:ext cx="4495800" cy="359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7"/>
          <p:cNvSpPr txBox="1">
            <a:spLocks noChangeArrowheads="1"/>
          </p:cNvSpPr>
          <p:nvPr/>
        </p:nvSpPr>
        <p:spPr bwMode="auto">
          <a:xfrm>
            <a:off x="5334000" y="2205038"/>
            <a:ext cx="35814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tx2"/>
                </a:solidFill>
                <a:latin typeface="Times New Roman" pitchFamily="18" charset="0"/>
              </a:rPr>
              <a:t>给定的节点的横坐标还满足</a:t>
            </a:r>
            <a:r>
              <a:rPr lang="zh-CN" altLang="en-US" sz="2800" b="1">
                <a:solidFill>
                  <a:schemeClr val="bg2"/>
                </a:solidFill>
                <a:latin typeface="Times New Roman" pitchFamily="18" charset="0"/>
              </a:rPr>
              <a:t>等步长</a:t>
            </a:r>
            <a:r>
              <a:rPr lang="zh-CN" altLang="en-US" sz="2400">
                <a:solidFill>
                  <a:schemeClr val="tx2"/>
                </a:solidFill>
                <a:latin typeface="Times New Roman" pitchFamily="18" charset="0"/>
              </a:rPr>
              <a:t>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 = x</a:t>
            </a:r>
            <a:r>
              <a:rPr lang="en-US" altLang="zh-CN" sz="3200" b="1" i="1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 + i*h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,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tx2"/>
                </a:solidFill>
                <a:latin typeface="Times New Roman" pitchFamily="18" charset="0"/>
              </a:rPr>
              <a:t>其中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h &gt; 0</a:t>
            </a:r>
            <a:r>
              <a:rPr lang="zh-CN" altLang="en-US" sz="2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，称为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步长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>
                <a:solidFill>
                  <a:schemeClr val="tx2"/>
                </a:solidFill>
                <a:latin typeface="Times New Roman" pitchFamily="18" charset="0"/>
              </a:rPr>
              <a:t>从而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b="1" i="1">
                <a:latin typeface="Times New Roman" pitchFamily="18" charset="0"/>
                <a:cs typeface="Times New Roman" pitchFamily="18" charset="0"/>
              </a:rPr>
              <a:t>－ 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3200" b="1" i="1" baseline="-25000">
                <a:latin typeface="Times New Roman" pitchFamily="18" charset="0"/>
                <a:cs typeface="Times New Roman" pitchFamily="18" charset="0"/>
              </a:rPr>
              <a:t>i-1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b="1" i="1">
                <a:latin typeface="Times New Roman" pitchFamily="18" charset="0"/>
                <a:cs typeface="Times New Roman" pitchFamily="18" charset="0"/>
              </a:rPr>
              <a:t>＝ </a:t>
            </a:r>
            <a:r>
              <a:rPr lang="en-US" altLang="zh-CN" sz="3200" b="1" i="1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zh-CN" altLang="en-US" sz="2400">
                <a:solidFill>
                  <a:schemeClr val="tx2"/>
                </a:solidFill>
                <a:latin typeface="Times New Roman" pitchFamily="18" charset="0"/>
              </a:rPr>
              <a:t>．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66"/>
                </a:solidFill>
                <a:latin typeface="Times New Roman" pitchFamily="18" charset="0"/>
              </a:rPr>
              <a:t>此时有更有效的方法吗？</a:t>
            </a:r>
          </a:p>
        </p:txBody>
      </p:sp>
      <p:sp>
        <p:nvSpPr>
          <p:cNvPr id="6151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033863F-9B7C-4CF0-B152-7F82C76C74F8}" type="slidenum">
              <a:rPr lang="en-US" altLang="zh-CN" smtClean="0">
                <a:latin typeface="Arial Black" pitchFamily="34" charset="0"/>
              </a:rPr>
              <a:pPr eaLnBrk="1" hangingPunct="1"/>
              <a:t>4</a:t>
            </a:fld>
            <a:endParaRPr lang="en-US" altLang="zh-CN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复习：牛顿均差插值多项式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牛顿插值公式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余项（与拉格朗日插值余项等价）</a:t>
            </a:r>
          </a:p>
        </p:txBody>
      </p:sp>
      <p:pic>
        <p:nvPicPr>
          <p:cNvPr id="15364" name="Picture 4" descr="牛顿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09850"/>
            <a:ext cx="69342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 descr="牛顿余项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53000"/>
            <a:ext cx="7467600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CCFD26C-4A4B-4B77-BD5B-BCF47E26966D}" type="slidenum">
              <a:rPr lang="en-US" altLang="zh-CN" smtClean="0"/>
              <a:pPr eaLnBrk="1" hangingPunct="1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94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均差的定义</a:t>
            </a:r>
          </a:p>
        </p:txBody>
      </p:sp>
      <p:pic>
        <p:nvPicPr>
          <p:cNvPr id="14339" name="Picture 3" descr="均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772400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26DC3D5-8031-439F-BF48-3176A2330279}" type="slidenum">
              <a:rPr lang="en-US" altLang="zh-CN" smtClean="0"/>
              <a:pPr eaLnBrk="1" hangingPunct="1"/>
              <a:t>6</a:t>
            </a:fld>
            <a:endParaRPr lang="en-US" altLang="zh-CN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A3850CB5-85C5-BEB4-B756-ECE9126DDD2E}"/>
              </a:ext>
            </a:extLst>
          </p:cNvPr>
          <p:cNvSpPr/>
          <p:nvPr/>
        </p:nvSpPr>
        <p:spPr>
          <a:xfrm>
            <a:off x="4461642" y="2201917"/>
            <a:ext cx="1143000" cy="34421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84DD6EC-5A06-BF0F-CADB-2322A752BFE4}"/>
              </a:ext>
            </a:extLst>
          </p:cNvPr>
          <p:cNvSpPr/>
          <p:nvPr/>
        </p:nvSpPr>
        <p:spPr>
          <a:xfrm>
            <a:off x="5067300" y="4151586"/>
            <a:ext cx="1333500" cy="34421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 descr="差分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7848600" cy="465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差分定义</a:t>
            </a:r>
          </a:p>
        </p:txBody>
      </p:sp>
      <p:graphicFrame>
        <p:nvGraphicFramePr>
          <p:cNvPr id="7172" name="Object 10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6019800" y="1676400"/>
          <a:ext cx="2365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77646" imgH="228402" progId="Equation.3">
                  <p:embed/>
                </p:oleObj>
              </mc:Choice>
              <mc:Fallback>
                <p:oleObj name="公式" r:id="rId3" imgW="177646" imgH="22840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676400"/>
                        <a:ext cx="2365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1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162800" y="1676400"/>
          <a:ext cx="3810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66584" imgH="228501" progId="Equation.3">
                  <p:embed/>
                </p:oleObj>
              </mc:Choice>
              <mc:Fallback>
                <p:oleObj name="公式" r:id="rId5" imgW="266584" imgH="22850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676400"/>
                        <a:ext cx="3810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800600" y="1709738"/>
          <a:ext cx="304800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53890" imgH="228501" progId="Equation.3">
                  <p:embed/>
                </p:oleObj>
              </mc:Choice>
              <mc:Fallback>
                <p:oleObj name="公式" r:id="rId7" imgW="253890" imgH="22850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709738"/>
                        <a:ext cx="304800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Line 6"/>
          <p:cNvSpPr>
            <a:spLocks noChangeShapeType="1"/>
          </p:cNvSpPr>
          <p:nvPr/>
        </p:nvSpPr>
        <p:spPr bwMode="auto">
          <a:xfrm>
            <a:off x="4191000" y="1524000"/>
            <a:ext cx="3886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6" name="Line 7"/>
          <p:cNvSpPr>
            <a:spLocks noChangeShapeType="1"/>
          </p:cNvSpPr>
          <p:nvPr/>
        </p:nvSpPr>
        <p:spPr bwMode="auto">
          <a:xfrm>
            <a:off x="6096000" y="1447800"/>
            <a:ext cx="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7" name="Line 8"/>
          <p:cNvSpPr>
            <a:spLocks noChangeShapeType="1"/>
          </p:cNvSpPr>
          <p:nvPr/>
        </p:nvSpPr>
        <p:spPr bwMode="auto">
          <a:xfrm>
            <a:off x="4876800" y="1447800"/>
            <a:ext cx="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" name="Line 9"/>
          <p:cNvSpPr>
            <a:spLocks noChangeShapeType="1"/>
          </p:cNvSpPr>
          <p:nvPr/>
        </p:nvSpPr>
        <p:spPr bwMode="auto">
          <a:xfrm>
            <a:off x="7315200" y="1447800"/>
            <a:ext cx="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9" name="Line 19"/>
          <p:cNvSpPr>
            <a:spLocks noChangeShapeType="1"/>
          </p:cNvSpPr>
          <p:nvPr/>
        </p:nvSpPr>
        <p:spPr bwMode="auto">
          <a:xfrm>
            <a:off x="6096000" y="1143000"/>
            <a:ext cx="12192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0" name="Line 20"/>
          <p:cNvSpPr>
            <a:spLocks noChangeShapeType="1"/>
          </p:cNvSpPr>
          <p:nvPr/>
        </p:nvSpPr>
        <p:spPr bwMode="auto">
          <a:xfrm flipH="1">
            <a:off x="4876800" y="1143000"/>
            <a:ext cx="1219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1" name="Line 21"/>
          <p:cNvSpPr>
            <a:spLocks noChangeShapeType="1"/>
          </p:cNvSpPr>
          <p:nvPr/>
        </p:nvSpPr>
        <p:spPr bwMode="auto">
          <a:xfrm>
            <a:off x="5486400" y="1981200"/>
            <a:ext cx="1219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2" name="Line 22"/>
          <p:cNvSpPr>
            <a:spLocks noChangeShapeType="1"/>
          </p:cNvSpPr>
          <p:nvPr/>
        </p:nvSpPr>
        <p:spPr bwMode="auto">
          <a:xfrm>
            <a:off x="5486400" y="1447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3" name="Line 23"/>
          <p:cNvSpPr>
            <a:spLocks noChangeShapeType="1"/>
          </p:cNvSpPr>
          <p:nvPr/>
        </p:nvSpPr>
        <p:spPr bwMode="auto">
          <a:xfrm>
            <a:off x="6705600" y="1447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84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FDC07F5-173D-48D4-9899-1ACE886F4A63}" type="slidenum">
              <a:rPr lang="en-US" altLang="zh-CN" smtClean="0">
                <a:latin typeface="Arial Black" pitchFamily="34" charset="0"/>
              </a:rPr>
              <a:pPr eaLnBrk="1" hangingPunct="1"/>
              <a:t>7</a:t>
            </a:fld>
            <a:endParaRPr lang="en-US" altLang="zh-CN">
              <a:latin typeface="Arial Black" pitchFamily="34" charset="0"/>
            </a:endParaRPr>
          </a:p>
        </p:txBody>
      </p:sp>
      <p:pic>
        <p:nvPicPr>
          <p:cNvPr id="17" name="Picture 5" descr="均差2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739" y="6357937"/>
            <a:ext cx="3656861" cy="5000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不变算子和移位算子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i="1">
                <a:latin typeface="Times New Roman" pitchFamily="18" charset="0"/>
              </a:rPr>
              <a:t>I</a:t>
            </a:r>
            <a:r>
              <a:rPr lang="zh-CN" altLang="en-US"/>
              <a:t>：不变算子</a:t>
            </a:r>
          </a:p>
          <a:p>
            <a:pPr eaLnBrk="1" hangingPunct="1"/>
            <a:r>
              <a:rPr lang="en-US" altLang="zh-CN" b="1" i="1">
                <a:latin typeface="Times New Roman" pitchFamily="18" charset="0"/>
              </a:rPr>
              <a:t>E</a:t>
            </a:r>
            <a:r>
              <a:rPr lang="zh-CN" altLang="en-US"/>
              <a:t>：移位算子</a:t>
            </a:r>
          </a:p>
        </p:txBody>
      </p:sp>
      <p:pic>
        <p:nvPicPr>
          <p:cNvPr id="8196" name="Picture 5" descr="算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65500"/>
            <a:ext cx="73152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DEA0504-DA4E-4C67-8636-159D54644B2B}" type="slidenum">
              <a:rPr lang="en-US" altLang="zh-CN" smtClean="0">
                <a:latin typeface="Arial Black" pitchFamily="34" charset="0"/>
              </a:rPr>
              <a:pPr eaLnBrk="1" hangingPunct="1"/>
              <a:t>8</a:t>
            </a:fld>
            <a:endParaRPr lang="en-US" altLang="zh-CN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差分性质</a:t>
            </a:r>
            <a:r>
              <a:rPr lang="en-US" altLang="zh-CN"/>
              <a:t>1</a:t>
            </a:r>
          </a:p>
        </p:txBody>
      </p:sp>
      <p:pic>
        <p:nvPicPr>
          <p:cNvPr id="9219" name="Picture 4" descr="性质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93875"/>
            <a:ext cx="800100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灯片编号占位符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C775582-4BCC-459B-8ED5-DC375626B0ED}" type="slidenum">
              <a:rPr lang="en-US" altLang="zh-CN" smtClean="0">
                <a:latin typeface="Arial Black" pitchFamily="34" charset="0"/>
              </a:rPr>
              <a:pPr eaLnBrk="1" hangingPunct="1"/>
              <a:t>9</a:t>
            </a:fld>
            <a:endParaRPr lang="en-US" altLang="zh-CN"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2721</TotalTime>
  <Words>932</Words>
  <Application>Microsoft Office PowerPoint</Application>
  <PresentationFormat>全屏显示(4:3)</PresentationFormat>
  <Paragraphs>159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华文隶书</vt:lpstr>
      <vt:lpstr>幼圆</vt:lpstr>
      <vt:lpstr>Arial</vt:lpstr>
      <vt:lpstr>Arial Black</vt:lpstr>
      <vt:lpstr>Cambria Math</vt:lpstr>
      <vt:lpstr>Tahoma</vt:lpstr>
      <vt:lpstr>Times New Roman</vt:lpstr>
      <vt:lpstr>Wingdings</vt:lpstr>
      <vt:lpstr>Pixel</vt:lpstr>
      <vt:lpstr>Bitmap Image</vt:lpstr>
      <vt:lpstr>公式</vt:lpstr>
      <vt:lpstr>计算方法</vt:lpstr>
      <vt:lpstr>第2章 插值法</vt:lpstr>
      <vt:lpstr>插值节点特性</vt:lpstr>
      <vt:lpstr>等距节点插值问题</vt:lpstr>
      <vt:lpstr>复习：牛顿均差插值多项式</vt:lpstr>
      <vt:lpstr>均差的定义</vt:lpstr>
      <vt:lpstr>差分定义</vt:lpstr>
      <vt:lpstr>不变算子和移位算子</vt:lpstr>
      <vt:lpstr>差分性质1</vt:lpstr>
      <vt:lpstr>差分性质1推导（以向前差分为例）</vt:lpstr>
      <vt:lpstr>差分性质2</vt:lpstr>
      <vt:lpstr>差分性质3（与均差的关系）</vt:lpstr>
      <vt:lpstr>向前差分计算表格</vt:lpstr>
      <vt:lpstr>向后差分计算表格</vt:lpstr>
      <vt:lpstr>向前/后差分表格</vt:lpstr>
      <vt:lpstr>用差分取代均差的牛顿插值公式</vt:lpstr>
      <vt:lpstr>等距点牛顿插值公式（向前）</vt:lpstr>
      <vt:lpstr>等距点牛顿插值公式（向后）</vt:lpstr>
      <vt:lpstr>例5 x0=0，给出f(x)=cos(x)在xk=kh，k=0,1,…,6，h=0.1处的函数值，试用4次等距节点插值公式计算f(0.048)及f(0.566)的近似值并估计误差。</vt:lpstr>
      <vt:lpstr>例5</vt:lpstr>
      <vt:lpstr>埃尔米特(Hermite)插值</vt:lpstr>
      <vt:lpstr>重节点均差</vt:lpstr>
      <vt:lpstr>带重节点的牛顿插值法(不要求)</vt:lpstr>
      <vt:lpstr>没有重节点的牛顿插值法</vt:lpstr>
      <vt:lpstr>重节点均差</vt:lpstr>
      <vt:lpstr>特例：泰勒展开</vt:lpstr>
      <vt:lpstr>待定系数法（函数和导数值个数不同）</vt:lpstr>
      <vt:lpstr>典型埃尔米特插值</vt:lpstr>
      <vt:lpstr>基本思想类似拉格朗日法</vt:lpstr>
      <vt:lpstr>埃尔米特插值的构成</vt:lpstr>
      <vt:lpstr>如何求插值基函数？</vt:lpstr>
      <vt:lpstr>典型埃尔米特插值公式</vt:lpstr>
      <vt:lpstr>两点三次埃尔米特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fifo</dc:creator>
  <cp:lastModifiedBy>颖 鞠</cp:lastModifiedBy>
  <cp:revision>129</cp:revision>
  <cp:lastPrinted>1601-01-01T00:00:00Z</cp:lastPrinted>
  <dcterms:created xsi:type="dcterms:W3CDTF">1601-01-01T00:00:00Z</dcterms:created>
  <dcterms:modified xsi:type="dcterms:W3CDTF">2025-02-25T09:28:49Z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