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7"/>
  </p:notesMasterIdLst>
  <p:sldIdLst>
    <p:sldId id="304" r:id="rId2"/>
    <p:sldId id="320" r:id="rId3"/>
    <p:sldId id="313" r:id="rId4"/>
    <p:sldId id="308" r:id="rId5"/>
    <p:sldId id="305" r:id="rId6"/>
    <p:sldId id="306" r:id="rId7"/>
    <p:sldId id="307" r:id="rId8"/>
    <p:sldId id="309" r:id="rId9"/>
    <p:sldId id="310" r:id="rId10"/>
    <p:sldId id="311" r:id="rId11"/>
    <p:sldId id="312" r:id="rId12"/>
    <p:sldId id="321" r:id="rId13"/>
    <p:sldId id="278" r:id="rId14"/>
    <p:sldId id="279" r:id="rId15"/>
    <p:sldId id="280" r:id="rId16"/>
    <p:sldId id="281" r:id="rId17"/>
    <p:sldId id="282" r:id="rId18"/>
    <p:sldId id="284" r:id="rId19"/>
    <p:sldId id="285" r:id="rId20"/>
    <p:sldId id="286" r:id="rId21"/>
    <p:sldId id="287" r:id="rId22"/>
    <p:sldId id="314" r:id="rId23"/>
    <p:sldId id="315" r:id="rId24"/>
    <p:sldId id="288" r:id="rId25"/>
    <p:sldId id="291" r:id="rId26"/>
    <p:sldId id="322" r:id="rId27"/>
    <p:sldId id="323" r:id="rId28"/>
    <p:sldId id="292" r:id="rId29"/>
    <p:sldId id="316" r:id="rId30"/>
    <p:sldId id="317" r:id="rId31"/>
    <p:sldId id="318" r:id="rId32"/>
    <p:sldId id="319" r:id="rId33"/>
    <p:sldId id="297" r:id="rId34"/>
    <p:sldId id="302" r:id="rId35"/>
    <p:sldId id="283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6600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451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89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15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15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C78446C-BB34-4B7E-9D16-BE843114A25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707081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809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09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96657B-676E-4E9A-BC0D-FF164EC779F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49434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47045-D005-46C2-A12A-D0BD86BC7E5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8708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761F-DCAE-4AF6-B104-5E9F00CD80F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97752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B80DD0-6577-44A2-A43D-216C26CEE39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2999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CF16FB-0C19-4913-A662-79D6BA07903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5933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CB817C-C33D-498D-B3D9-D2434331026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82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A39E3B-388E-49BF-8129-383AFEE4F81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71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FE904F-6531-4DE9-A5B7-2AF73D6429B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0868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F89E3-02EA-42E2-9494-A17CD43E4B1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87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0285E4-5789-467C-A9A7-3A26E8307BC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9716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1E5B3F-3A10-4A5B-8519-C77D465A3A1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268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E966B2-C048-47C1-AB6F-F521D9A890B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45891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49E8F0-51BB-4FCA-B408-43C40E8B608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5210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98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98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403EEF22-10E7-4B29-95B3-E5B0ECCFD8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  <p:sldLayoutId id="2147483716" r:id="rId12"/>
    <p:sldLayoutId id="214748371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7" Type="http://schemas.openxmlformats.org/officeDocument/2006/relationships/image" Target="../media/image15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jpeg"/><Relationship Id="rId5" Type="http://schemas.openxmlformats.org/officeDocument/2006/relationships/image" Target="../media/image13.wmf"/><Relationship Id="rId4" Type="http://schemas.openxmlformats.org/officeDocument/2006/relationships/oleObject" Target="../embeddings/oleObject3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" Target="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1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" Target="slide20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24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15.xml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28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5A8702B-968A-48DB-A696-DE95E4C2B628}" type="slidenum">
              <a:rPr lang="zh-CN" altLang="en-US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solidFill>
                  <a:schemeClr val="tx1"/>
                </a:solidFill>
              </a:rPr>
              <a:t>Doolittle</a:t>
            </a:r>
            <a:r>
              <a:rPr lang="zh-CN" altLang="en-US">
                <a:solidFill>
                  <a:schemeClr val="tx1"/>
                </a:solidFill>
              </a:rPr>
              <a:t>分解的</a:t>
            </a:r>
            <a:r>
              <a:rPr lang="zh-CN" altLang="en-US" b="1">
                <a:solidFill>
                  <a:schemeClr val="folHlink"/>
                </a:solidFill>
              </a:rPr>
              <a:t>直接计算方法</a:t>
            </a:r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900113" y="5445125"/>
            <a:ext cx="755967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latin typeface="Times New Roman" pitchFamily="18" charset="0"/>
              </a:rPr>
              <a:t>由矩阵相等的定义，比较对应元素，得：</a:t>
            </a:r>
          </a:p>
        </p:txBody>
      </p:sp>
      <p:pic>
        <p:nvPicPr>
          <p:cNvPr id="12292" name="Picture 7" descr="直接三角分解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700213"/>
            <a:ext cx="7127875" cy="3436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426FBB-E8B5-4FCE-A1B8-80EA8583E572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直接三角</a:t>
            </a:r>
            <a:r>
              <a:rPr lang="zh-CN" altLang="en-US" b="1">
                <a:solidFill>
                  <a:schemeClr val="folHlink"/>
                </a:solidFill>
              </a:rPr>
              <a:t>分解</a:t>
            </a:r>
            <a:r>
              <a:rPr lang="zh-CN" altLang="en-US"/>
              <a:t>计算公式</a:t>
            </a:r>
          </a:p>
        </p:txBody>
      </p:sp>
      <p:pic>
        <p:nvPicPr>
          <p:cNvPr id="13315" name="Picture 9" descr="分解算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92" y="1606965"/>
            <a:ext cx="7848600" cy="2716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EBFD67C-88ED-4B0B-850F-E13FC2729ED8}" type="slidenum">
              <a:rPr lang="zh-CN" altLang="en-US" smtClean="0"/>
              <a:pPr eaLnBrk="1" hangingPunct="1"/>
              <a:t>11</a:t>
            </a:fld>
            <a:endParaRPr lang="en-US" altLang="zh-CN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" r="21"/>
          <a:stretch/>
        </p:blipFill>
        <p:spPr bwMode="auto">
          <a:xfrm>
            <a:off x="2267744" y="4389730"/>
            <a:ext cx="5976268" cy="2068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求解计算公式</a:t>
            </a:r>
          </a:p>
        </p:txBody>
      </p:sp>
      <p:pic>
        <p:nvPicPr>
          <p:cNvPr id="14339" name="Picture 4" descr="求解算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060575"/>
            <a:ext cx="7993063" cy="3714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3F82D33-3F83-4DBA-A404-AF3EEA8FCA0A}" type="slidenum">
              <a:rPr lang="zh-CN" altLang="en-US" smtClean="0"/>
              <a:pPr eaLnBrk="1" hangingPunct="1"/>
              <a:t>12</a:t>
            </a:fld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>
                <a:solidFill>
                  <a:srgbClr val="0E9F03"/>
                </a:solidFill>
              </a:rPr>
              <a:t>例</a:t>
            </a:r>
            <a:r>
              <a:rPr lang="en-US" altLang="zh-CN">
                <a:solidFill>
                  <a:srgbClr val="0E9F03"/>
                </a:solidFill>
              </a:rPr>
              <a:t>5</a:t>
            </a:r>
            <a:r>
              <a:rPr lang="en-US" altLang="zh-CN"/>
              <a:t> </a:t>
            </a:r>
            <a:r>
              <a:rPr lang="zh-CN" altLang="en-US"/>
              <a:t>用</a:t>
            </a:r>
            <a:r>
              <a:rPr lang="en-US" altLang="zh-CN"/>
              <a:t>Doolittle</a:t>
            </a:r>
            <a:r>
              <a:rPr lang="zh-CN" altLang="en-US"/>
              <a:t>分解法求解下方程组</a:t>
            </a:r>
            <a:r>
              <a:rPr lang="en-US" altLang="zh-CN"/>
              <a:t>:</a:t>
            </a: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3213100"/>
            <a:ext cx="8280400" cy="2232025"/>
          </a:xfrm>
        </p:spPr>
        <p:txBody>
          <a:bodyPr/>
          <a:lstStyle/>
          <a:p>
            <a:pPr eaLnBrk="1" hangingPunct="1"/>
            <a:r>
              <a:rPr lang="en-US" altLang="zh-CN" sz="2400" b="1" dirty="0">
                <a:solidFill>
                  <a:srgbClr val="CCCC00"/>
                </a:solidFill>
              </a:rPr>
              <a:t>example505.m</a:t>
            </a:r>
          </a:p>
          <a:p>
            <a:pPr eaLnBrk="1" hangingPunct="1"/>
            <a:r>
              <a:rPr lang="zh-CN" altLang="en-US" sz="2400" b="1" dirty="0"/>
              <a:t>在</a:t>
            </a:r>
            <a:r>
              <a:rPr lang="en-US" altLang="zh-CN" sz="2400" b="1" i="1" dirty="0">
                <a:latin typeface="Times New Roman" pitchFamily="18" charset="0"/>
              </a:rPr>
              <a:t>A</a:t>
            </a:r>
            <a:r>
              <a:rPr lang="zh-CN" altLang="en-US" sz="2400" b="1" dirty="0"/>
              <a:t>已经</a:t>
            </a:r>
            <a:r>
              <a:rPr lang="en-US" altLang="zh-CN" sz="2400" b="1" dirty="0"/>
              <a:t>Doolittle</a:t>
            </a:r>
            <a:r>
              <a:rPr lang="zh-CN" altLang="en-US" sz="2400" b="1" dirty="0"/>
              <a:t>分解后，先求解下三角方程组  </a:t>
            </a:r>
            <a:r>
              <a:rPr lang="en-US" altLang="zh-CN" sz="2400" b="1" i="1" dirty="0">
                <a:latin typeface="Times New Roman" pitchFamily="18" charset="0"/>
              </a:rPr>
              <a:t>Ly=b</a:t>
            </a:r>
            <a:r>
              <a:rPr lang="en-US" altLang="zh-CN" sz="2400" b="1" dirty="0"/>
              <a:t>,</a:t>
            </a:r>
            <a:endParaRPr lang="zh-CN" altLang="en-US" sz="2400" b="1" dirty="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400" b="1" dirty="0"/>
              <a:t>    </a:t>
            </a:r>
            <a:r>
              <a:rPr lang="zh-CN" altLang="en-US" sz="2400" b="1" dirty="0"/>
              <a:t>解得</a:t>
            </a:r>
            <a:r>
              <a:rPr lang="en-US" altLang="zh-CN" sz="2400" b="1" i="1" dirty="0">
                <a:latin typeface="Times New Roman" pitchFamily="18" charset="0"/>
              </a:rPr>
              <a:t>y</a:t>
            </a:r>
            <a:r>
              <a:rPr lang="en-US" altLang="zh-CN" sz="2400" b="1" dirty="0"/>
              <a:t>;</a:t>
            </a:r>
            <a:r>
              <a:rPr lang="zh-CN" altLang="en-US" sz="2400" b="1" dirty="0"/>
              <a:t>然后再求解上三角方程组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sz="2400" b="1" dirty="0"/>
              <a:t>　　</a:t>
            </a:r>
            <a:r>
              <a:rPr lang="en-US" altLang="zh-CN" sz="2400" b="1" i="1" dirty="0" err="1">
                <a:latin typeface="Times New Roman" pitchFamily="18" charset="0"/>
              </a:rPr>
              <a:t>Ux</a:t>
            </a:r>
            <a:r>
              <a:rPr lang="en-US" altLang="zh-CN" sz="2400" b="1" i="1" dirty="0">
                <a:latin typeface="Times New Roman" pitchFamily="18" charset="0"/>
              </a:rPr>
              <a:t>=y</a:t>
            </a:r>
            <a:r>
              <a:rPr lang="en-US" altLang="zh-CN" sz="2400" b="1" dirty="0"/>
              <a:t>,    </a:t>
            </a:r>
            <a:r>
              <a:rPr lang="zh-CN" altLang="en-US" sz="2400" b="1" dirty="0"/>
              <a:t>解得</a:t>
            </a:r>
            <a:r>
              <a:rPr lang="en-US" altLang="zh-CN" sz="2400" b="1" i="1" dirty="0">
                <a:latin typeface="Times New Roman" pitchFamily="18" charset="0"/>
              </a:rPr>
              <a:t>x</a:t>
            </a:r>
            <a:r>
              <a:rPr lang="en-US" altLang="zh-CN" sz="2400" b="1" dirty="0"/>
              <a:t>.</a:t>
            </a:r>
          </a:p>
        </p:txBody>
      </p:sp>
      <p:graphicFrame>
        <p:nvGraphicFramePr>
          <p:cNvPr id="15364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5285" imgH="677109" progId="Equation.DSMT4">
                  <p:embed/>
                </p:oleObj>
              </mc:Choice>
              <mc:Fallback>
                <p:oleObj name="Equation" r:id="rId2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2339975" y="1341438"/>
          <a:ext cx="4038600" cy="200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435100" imgH="711200" progId="Equation.3">
                  <p:embed/>
                </p:oleObj>
              </mc:Choice>
              <mc:Fallback>
                <p:oleObj name="公式" r:id="rId4" imgW="1435100" imgH="711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1341438"/>
                        <a:ext cx="4038600" cy="2001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366" name="Picture 19" descr="存储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4941888"/>
            <a:ext cx="5761038" cy="154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7" name="Picture 4" descr="C:\Users\fifo\AppData\Local\Microsoft\Windows\Temporary Internet Files\Content.IE5\JKMCDBA4\MC900432526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59848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C9F1DE7-33BC-460D-9448-902818BBFFBD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731838"/>
          </a:xfrm>
        </p:spPr>
        <p:txBody>
          <a:bodyPr/>
          <a:lstStyle/>
          <a:p>
            <a:pPr eaLnBrk="1" hangingPunct="1"/>
            <a:r>
              <a:rPr lang="en-US" altLang="zh-CN"/>
              <a:t>Crout</a:t>
            </a:r>
            <a:r>
              <a:rPr lang="zh-CN" altLang="en-US"/>
              <a:t>分解法</a:t>
            </a:r>
            <a:endParaRPr lang="en-US" altLang="zh-CN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196975"/>
            <a:ext cx="7704138" cy="22320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/>
              <a:t>在三角分解中，若</a:t>
            </a:r>
            <a:r>
              <a:rPr lang="en-US" altLang="zh-CN" sz="2800" b="1" i="1" dirty="0">
                <a:latin typeface="Times New Roman" pitchFamily="18" charset="0"/>
              </a:rPr>
              <a:t>L</a:t>
            </a:r>
            <a:r>
              <a:rPr lang="zh-CN" altLang="en-US" sz="2800" dirty="0"/>
              <a:t>是下三角阵，</a:t>
            </a:r>
            <a:r>
              <a:rPr lang="en-US" altLang="zh-CN" sz="2800" b="1" i="1" dirty="0">
                <a:latin typeface="Times New Roman" pitchFamily="18" charset="0"/>
              </a:rPr>
              <a:t>U</a:t>
            </a:r>
            <a:r>
              <a:rPr lang="zh-CN" altLang="en-US" sz="2800" dirty="0"/>
              <a:t>是</a:t>
            </a:r>
            <a:r>
              <a:rPr lang="zh-CN" altLang="en-US" sz="2800" b="1" dirty="0">
                <a:solidFill>
                  <a:srgbClr val="FF0000"/>
                </a:solidFill>
              </a:rPr>
              <a:t>单位</a:t>
            </a:r>
            <a:r>
              <a:rPr lang="zh-CN" altLang="en-US" sz="2800" dirty="0"/>
              <a:t>上三角阵，则称该分解为</a:t>
            </a:r>
            <a:r>
              <a:rPr lang="en-US" altLang="zh-CN" sz="2800" dirty="0" err="1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Crout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分解</a:t>
            </a:r>
            <a:r>
              <a:rPr lang="zh-CN" altLang="en-US" sz="2800" dirty="0"/>
              <a:t>．利用该分解法求解线性方程组的方法称为</a:t>
            </a:r>
            <a:r>
              <a:rPr lang="en-US" altLang="zh-CN" sz="2800" b="1" dirty="0" err="1">
                <a:solidFill>
                  <a:schemeClr val="folHlink"/>
                </a:solidFill>
              </a:rPr>
              <a:t>Crout</a:t>
            </a:r>
            <a:r>
              <a:rPr lang="zh-CN" altLang="en-US" sz="2800" b="1" dirty="0">
                <a:solidFill>
                  <a:schemeClr val="folHlink"/>
                </a:solidFill>
              </a:rPr>
              <a:t>分解法</a:t>
            </a:r>
            <a:r>
              <a:rPr lang="zh-CN" altLang="en-US" sz="2800" dirty="0"/>
              <a:t>．该分解法的推导类似于</a:t>
            </a:r>
            <a:r>
              <a:rPr lang="en-US" altLang="zh-CN" sz="2800" dirty="0"/>
              <a:t>Doolittle</a:t>
            </a:r>
            <a:r>
              <a:rPr lang="zh-CN" altLang="en-US" sz="2800" dirty="0"/>
              <a:t>分解法，令</a:t>
            </a:r>
            <a:r>
              <a:rPr lang="en-US" altLang="zh-CN" sz="2800" i="1" dirty="0">
                <a:latin typeface="Times New Roman" pitchFamily="18" charset="0"/>
              </a:rPr>
              <a:t>A=LU</a:t>
            </a:r>
            <a:r>
              <a:rPr lang="en-US" altLang="zh-CN" sz="2800" dirty="0"/>
              <a:t>,</a:t>
            </a:r>
            <a:r>
              <a:rPr lang="zh-CN" altLang="en-US" sz="2800" dirty="0"/>
              <a:t>即</a:t>
            </a:r>
          </a:p>
        </p:txBody>
      </p:sp>
      <p:pic>
        <p:nvPicPr>
          <p:cNvPr id="1638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23850" y="3573463"/>
            <a:ext cx="8135938" cy="2616200"/>
          </a:xfrm>
          <a:noFill/>
        </p:spPr>
      </p:pic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9E1483-958D-46C7-AE8E-8718C1F75E5E}" type="slidenum">
              <a:rPr lang="zh-CN" altLang="en-US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Crout</a:t>
            </a:r>
            <a:r>
              <a:rPr lang="zh-CN" altLang="en-US"/>
              <a:t>分解算法</a:t>
            </a:r>
          </a:p>
        </p:txBody>
      </p:sp>
      <p:sp>
        <p:nvSpPr>
          <p:cNvPr id="17411" name="Text Box 8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812088" y="6381750"/>
            <a:ext cx="1331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9FDC7"/>
                </a:solidFill>
              </a:rPr>
              <a:t>回到追赶法</a:t>
            </a:r>
          </a:p>
        </p:txBody>
      </p:sp>
      <p:graphicFrame>
        <p:nvGraphicFramePr>
          <p:cNvPr id="17413" name="Object 6"/>
          <p:cNvGraphicFramePr>
            <a:graphicFrameLocks noChangeAspect="1"/>
          </p:cNvGraphicFramePr>
          <p:nvPr/>
        </p:nvGraphicFramePr>
        <p:xfrm>
          <a:off x="1571625" y="1571625"/>
          <a:ext cx="5072063" cy="475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628900" imgH="2463800" progId="Equation.3">
                  <p:embed/>
                </p:oleObj>
              </mc:Choice>
              <mc:Fallback>
                <p:oleObj name="公式" r:id="rId3" imgW="2628900" imgH="2463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625" y="1571625"/>
                        <a:ext cx="5072063" cy="475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FAD8717-0F41-48F2-ABE7-D578521B9D07}" type="slidenum">
              <a:rPr lang="zh-CN" altLang="en-US" smtClean="0"/>
              <a:pPr eaLnBrk="1" hangingPunct="1"/>
              <a:t>15</a:t>
            </a:fld>
            <a:endParaRPr lang="en-US" altLang="zh-CN"/>
          </a:p>
        </p:txBody>
      </p:sp>
      <p:pic>
        <p:nvPicPr>
          <p:cNvPr id="8" name="Picture 4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62384" y="404664"/>
            <a:ext cx="4254721" cy="136815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00213"/>
            <a:ext cx="7772400" cy="3600450"/>
          </a:xfrm>
        </p:spPr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已经</a:t>
            </a:r>
            <a:r>
              <a:rPr lang="en-US" altLang="zh-CN"/>
              <a:t>Crout</a:t>
            </a:r>
            <a:r>
              <a:rPr lang="zh-CN" altLang="en-US"/>
              <a:t>分解后，先求解下三角方程组</a:t>
            </a:r>
            <a:r>
              <a:rPr lang="en-US" altLang="zh-CN" b="1" i="1">
                <a:latin typeface="Times New Roman" pitchFamily="18" charset="0"/>
              </a:rPr>
              <a:t>Ly=b</a:t>
            </a:r>
            <a:r>
              <a:rPr lang="en-US" altLang="zh-CN"/>
              <a:t>,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;</a:t>
            </a:r>
            <a:r>
              <a:rPr lang="zh-CN" altLang="en-US"/>
              <a:t>然后再求解上三角方程组</a:t>
            </a:r>
            <a:r>
              <a:rPr lang="en-US" altLang="zh-CN" b="1" i="1">
                <a:latin typeface="Times New Roman" pitchFamily="18" charset="0"/>
              </a:rPr>
              <a:t>Ux=y</a:t>
            </a:r>
            <a:r>
              <a:rPr lang="en-US" altLang="zh-CN"/>
              <a:t>, </a:t>
            </a:r>
            <a:r>
              <a:rPr lang="zh-CN" altLang="en-US"/>
              <a:t>解得</a:t>
            </a:r>
            <a:r>
              <a:rPr lang="en-US" altLang="zh-CN" i="1">
                <a:latin typeface="Times New Roman" pitchFamily="18" charset="0"/>
              </a:rPr>
              <a:t>x</a:t>
            </a:r>
            <a:r>
              <a:rPr lang="en-US" altLang="zh-CN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lang="en-US" altLang="zh-CN"/>
          </a:p>
          <a:p>
            <a:pPr eaLnBrk="1" hangingPunct="1"/>
            <a:r>
              <a:rPr lang="zh-CN" altLang="en-US">
                <a:solidFill>
                  <a:srgbClr val="0E9F03"/>
                </a:solidFill>
              </a:rPr>
              <a:t>例</a:t>
            </a:r>
            <a:r>
              <a:rPr lang="zh-CN" altLang="en-US"/>
              <a:t>　用</a:t>
            </a:r>
            <a:r>
              <a:rPr lang="en-US" altLang="zh-CN"/>
              <a:t>Crout</a:t>
            </a:r>
            <a:r>
              <a:rPr lang="zh-CN" altLang="en-US"/>
              <a:t>分解法求解例</a:t>
            </a:r>
            <a:r>
              <a:rPr lang="en-US" altLang="zh-CN"/>
              <a:t>2</a:t>
            </a:r>
            <a:r>
              <a:rPr lang="zh-CN" altLang="en-US"/>
              <a:t>中的线性方程组．</a:t>
            </a:r>
            <a:r>
              <a:rPr lang="en-US" altLang="zh-CN" sz="2800">
                <a:solidFill>
                  <a:srgbClr val="CCCC00"/>
                </a:solidFill>
              </a:rPr>
              <a:t>crout.m</a:t>
            </a:r>
            <a:endParaRPr lang="zh-CN" altLang="en-US"/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619250" y="5373688"/>
            <a:ext cx="59055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600" b="1">
                <a:solidFill>
                  <a:srgbClr val="FF0000"/>
                </a:solidFill>
              </a:rPr>
              <a:t>何时我们能用这些方法呢？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解法</a:t>
            </a:r>
          </a:p>
        </p:txBody>
      </p:sp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C71C792-74DF-4803-B4DE-12CFCB9E397E}" type="slidenum">
              <a:rPr lang="zh-CN" altLang="en-US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484313"/>
            <a:ext cx="7772400" cy="49688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zh-CN" altLang="en-US"/>
              <a:t>　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阶矩阵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有唯一的</a:t>
            </a:r>
            <a:r>
              <a:rPr lang="en-US" altLang="zh-CN"/>
              <a:t>Doolittle</a:t>
            </a:r>
            <a:r>
              <a:rPr lang="zh-CN" altLang="en-US"/>
              <a:t>分解或</a:t>
            </a:r>
            <a:r>
              <a:rPr lang="en-US" altLang="zh-CN"/>
              <a:t>Crout</a:t>
            </a:r>
            <a:r>
              <a:rPr lang="zh-CN" altLang="en-US"/>
              <a:t>分解的</a:t>
            </a:r>
            <a:r>
              <a:rPr lang="zh-CN" altLang="en-US" b="1">
                <a:solidFill>
                  <a:schemeClr val="folHlink"/>
                </a:solidFill>
              </a:rPr>
              <a:t>充要条件</a:t>
            </a:r>
            <a:r>
              <a:rPr lang="zh-CN" altLang="en-US"/>
              <a:t>是：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的顺序主子式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</a:rPr>
              <a:t> (i=1,2, …, n-1)</a:t>
            </a:r>
            <a:r>
              <a:rPr lang="zh-CN" altLang="en-US"/>
              <a:t>非奇异．</a:t>
            </a:r>
          </a:p>
          <a:p>
            <a:pPr eaLnBrk="1" hangingPunct="1">
              <a:lnSpc>
                <a:spcPct val="90000"/>
              </a:lnSpc>
            </a:pPr>
            <a:endParaRPr lang="zh-CN" altLang="en-US"/>
          </a:p>
          <a:p>
            <a:pPr eaLnBrk="1" hangingPunct="1">
              <a:lnSpc>
                <a:spcPct val="90000"/>
              </a:lnSpc>
            </a:pPr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zh-CN" altLang="en-US"/>
              <a:t>　若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阶矩阵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的所有顺序主子式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</a:rPr>
              <a:t> (i=1,2,…,n)</a:t>
            </a:r>
            <a:r>
              <a:rPr lang="zh-CN" altLang="en-US"/>
              <a:t>非奇异，那么可用</a:t>
            </a:r>
            <a:r>
              <a:rPr lang="en-US" altLang="zh-CN"/>
              <a:t>Doolittle</a:t>
            </a:r>
            <a:r>
              <a:rPr lang="zh-CN" altLang="en-US"/>
              <a:t>分解法或</a:t>
            </a:r>
            <a:r>
              <a:rPr lang="en-US" altLang="zh-CN"/>
              <a:t>Crout</a:t>
            </a:r>
            <a:r>
              <a:rPr lang="zh-CN" altLang="en-US"/>
              <a:t>分解法求解线性方程组</a:t>
            </a:r>
            <a:r>
              <a:rPr lang="en-US" altLang="zh-CN" i="1">
                <a:latin typeface="Times New Roman" pitchFamily="18" charset="0"/>
              </a:rPr>
              <a:t>Ax=b</a:t>
            </a:r>
            <a:r>
              <a:rPr lang="en-US" altLang="zh-CN"/>
              <a:t>.</a:t>
            </a:r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这两个定理的证明从略．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选主元的三角分解法，从略</a:t>
            </a:r>
            <a:r>
              <a:rPr lang="zh-CN" altLang="en-US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直接分解法适用条件</a:t>
            </a:r>
          </a:p>
        </p:txBody>
      </p:sp>
      <p:sp>
        <p:nvSpPr>
          <p:cNvPr id="1946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5C3B18C-B5AD-4FCD-89B0-B6170A5BB82A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73238"/>
            <a:ext cx="7772400" cy="4535487"/>
          </a:xfrm>
        </p:spPr>
        <p:txBody>
          <a:bodyPr/>
          <a:lstStyle/>
          <a:p>
            <a:pPr eaLnBrk="1" hangingPunct="1"/>
            <a:r>
              <a:rPr lang="zh-CN" altLang="en-US"/>
              <a:t>对于一些特殊的线性方程组，我们有更加有效的方法：</a:t>
            </a:r>
          </a:p>
          <a:p>
            <a:pPr lvl="1" eaLnBrk="1" hangingPunct="1"/>
            <a:r>
              <a:rPr lang="zh-CN" altLang="en-US" sz="3200"/>
              <a:t>线性方程组的系数矩阵是</a:t>
            </a:r>
            <a:r>
              <a:rPr lang="zh-CN" altLang="en-US" sz="3200" b="1">
                <a:solidFill>
                  <a:srgbClr val="FF0000"/>
                </a:solidFill>
              </a:rPr>
              <a:t>对称</a:t>
            </a:r>
            <a:r>
              <a:rPr lang="zh-CN" altLang="en-US" sz="3200" b="1">
                <a:solidFill>
                  <a:schemeClr val="folHlink"/>
                </a:solidFill>
              </a:rPr>
              <a:t>正定</a:t>
            </a:r>
            <a:r>
              <a:rPr lang="zh-CN" altLang="en-US" sz="3200"/>
              <a:t>阵的情形－－平方根法与改进平方根法；</a:t>
            </a:r>
          </a:p>
          <a:p>
            <a:pPr lvl="1" eaLnBrk="1" hangingPunct="1"/>
            <a:r>
              <a:rPr lang="zh-CN" altLang="en-US" sz="3200"/>
              <a:t>线性方程组的系数矩阵是</a:t>
            </a:r>
            <a:r>
              <a:rPr lang="zh-CN" altLang="en-US" sz="3200" b="1">
                <a:solidFill>
                  <a:srgbClr val="FF0000"/>
                </a:solidFill>
              </a:rPr>
              <a:t>三对角</a:t>
            </a:r>
            <a:r>
              <a:rPr lang="zh-CN" altLang="en-US" sz="3200"/>
              <a:t>阵的情形－－追赶法．</a:t>
            </a:r>
          </a:p>
        </p:txBody>
      </p:sp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特殊条件下的分解和求解方法</a:t>
            </a:r>
          </a:p>
        </p:txBody>
      </p:sp>
      <p:sp>
        <p:nvSpPr>
          <p:cNvPr id="204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D311714-EABE-4B9D-BAD3-3282B621E1FA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平方根法与改进平方根法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424862" cy="5113337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11</a:t>
            </a:r>
            <a:r>
              <a:rPr lang="zh-CN" altLang="en-US"/>
              <a:t>　若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是</a:t>
            </a:r>
            <a:r>
              <a:rPr lang="zh-CN" altLang="en-US">
                <a:solidFill>
                  <a:srgbClr val="FF0000"/>
                </a:solidFill>
              </a:rPr>
              <a:t>对称正定矩阵</a:t>
            </a:r>
            <a:r>
              <a:rPr lang="zh-CN" altLang="en-US"/>
              <a:t>，则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有如下分解：  </a:t>
            </a:r>
            <a:r>
              <a:rPr lang="en-US" altLang="zh-CN" b="1" i="1">
                <a:latin typeface="Times New Roman" pitchFamily="18" charset="0"/>
              </a:rPr>
              <a:t>A=LL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</a:p>
          <a:p>
            <a:pPr lvl="1" eaLnBrk="1" hangingPunct="1"/>
            <a:r>
              <a:rPr lang="zh-CN" altLang="en-US"/>
              <a:t>其中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zh-CN" altLang="en-US"/>
              <a:t>是下三角阵</a:t>
            </a:r>
            <a:r>
              <a:rPr lang="en-US" altLang="zh-CN"/>
              <a:t>, 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zh-CN" altLang="en-US"/>
              <a:t>表示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zh-CN" altLang="en-US"/>
              <a:t>的转置．</a:t>
            </a:r>
          </a:p>
          <a:p>
            <a:pPr lvl="1" eaLnBrk="1" hangingPunct="1"/>
            <a:r>
              <a:rPr lang="zh-CN" altLang="en-US"/>
              <a:t>当限定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zh-CN" altLang="en-US"/>
              <a:t>的对角元素全为正时，该分解是唯一的．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这种分解称为</a:t>
            </a:r>
            <a:r>
              <a:rPr lang="zh-CN" altLang="en-US" b="1">
                <a:solidFill>
                  <a:schemeClr val="folHlink"/>
                </a:solidFill>
              </a:rPr>
              <a:t>平方根分解</a:t>
            </a:r>
            <a:r>
              <a:rPr lang="zh-CN" altLang="en-US"/>
              <a:t>或</a:t>
            </a:r>
            <a:r>
              <a:rPr lang="en-US" altLang="zh-CN">
                <a:solidFill>
                  <a:srgbClr val="FF0000"/>
                </a:solidFill>
              </a:rPr>
              <a:t>Cholesky</a:t>
            </a:r>
            <a:r>
              <a:rPr lang="zh-CN" altLang="en-US">
                <a:solidFill>
                  <a:srgbClr val="FF0000"/>
                </a:solidFill>
              </a:rPr>
              <a:t>分解</a:t>
            </a:r>
            <a:r>
              <a:rPr lang="en-US" altLang="zh-CN"/>
              <a:t>.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与三角分解法比较，该方法只需确定</a:t>
            </a:r>
            <a:r>
              <a:rPr lang="en-US" altLang="zh-CN" b="1" i="1">
                <a:latin typeface="Times New Roman" pitchFamily="18" charset="0"/>
              </a:rPr>
              <a:t>n(n+1)/2</a:t>
            </a:r>
            <a:r>
              <a:rPr lang="zh-CN" altLang="en-US"/>
              <a:t>个元素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-25000">
                <a:latin typeface="Times New Roman" pitchFamily="18" charset="0"/>
              </a:rPr>
              <a:t>ij</a:t>
            </a:r>
            <a:r>
              <a:rPr lang="en-US" altLang="zh-CN" b="1" i="1">
                <a:latin typeface="Times New Roman" pitchFamily="18" charset="0"/>
              </a:rPr>
              <a:t>, (i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≥j, i, j=1,2…, n)</a:t>
            </a:r>
            <a:r>
              <a:rPr lang="en-US" altLang="zh-CN" i="1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5A3193-8E96-4579-8112-6D098A8F2C22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5</a:t>
            </a:r>
            <a:r>
              <a:rPr lang="zh-CN" altLang="en-US"/>
              <a:t>章 解线性方程组的</a:t>
            </a:r>
            <a:r>
              <a:rPr lang="zh-CN" altLang="en-US" b="1">
                <a:solidFill>
                  <a:schemeClr val="folHlink"/>
                </a:solidFill>
              </a:rPr>
              <a:t>直接方法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57375"/>
            <a:ext cx="8229600" cy="4273550"/>
          </a:xfrm>
        </p:spPr>
        <p:txBody>
          <a:bodyPr/>
          <a:lstStyle/>
          <a:p>
            <a:pPr eaLnBrk="1" hangingPunct="1">
              <a:spcAft>
                <a:spcPts val="1200"/>
              </a:spcAft>
            </a:pPr>
            <a:r>
              <a:rPr lang="zh-CN" altLang="en-US" dirty="0">
                <a:solidFill>
                  <a:schemeClr val="bg2"/>
                </a:solidFill>
              </a:rPr>
              <a:t>引言与预备知识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solidFill>
                  <a:schemeClr val="bg2"/>
                </a:solidFill>
              </a:rPr>
              <a:t>高斯消去法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/>
              <a:t>矩阵三角分解法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solidFill>
                  <a:schemeClr val="bg2"/>
                </a:solidFill>
              </a:rPr>
              <a:t>向量和矩阵的范数</a:t>
            </a:r>
          </a:p>
          <a:p>
            <a:pPr eaLnBrk="1" hangingPunct="1">
              <a:spcAft>
                <a:spcPts val="1200"/>
              </a:spcAft>
            </a:pPr>
            <a:r>
              <a:rPr lang="zh-CN" altLang="en-US" dirty="0">
                <a:solidFill>
                  <a:schemeClr val="bg2"/>
                </a:solidFill>
              </a:rPr>
              <a:t>误差分析</a:t>
            </a:r>
          </a:p>
        </p:txBody>
      </p:sp>
      <p:pic>
        <p:nvPicPr>
          <p:cNvPr id="4100" name="Picture 4" descr="C:\Users\fifo\AppData\Local\Microsoft\Windows\Temporary Internet Files\Content.IE5\JKMCDBA4\MC900432526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5" y="2389188"/>
            <a:ext cx="2286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49BE313-47DC-4715-8272-FAFC04DAC319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8"/>
          <p:cNvSpPr txBox="1">
            <a:spLocks noChangeArrowheads="1"/>
          </p:cNvSpPr>
          <p:nvPr/>
        </p:nvSpPr>
        <p:spPr bwMode="auto">
          <a:xfrm>
            <a:off x="6948488" y="5013325"/>
            <a:ext cx="1079500" cy="10064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600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2531" name="Rectangle 1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对称正定阵的三角分解算法</a:t>
            </a:r>
          </a:p>
        </p:txBody>
      </p:sp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A0F789-67FF-44B1-B3EF-817209B378D9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A6787CE6-1C77-428E-9F64-5484D99B6962}"/>
              </a:ext>
            </a:extLst>
          </p:cNvPr>
          <p:cNvGrpSpPr/>
          <p:nvPr/>
        </p:nvGrpSpPr>
        <p:grpSpPr>
          <a:xfrm>
            <a:off x="611188" y="1347788"/>
            <a:ext cx="7345362" cy="5510212"/>
            <a:chOff x="611188" y="1347788"/>
            <a:chExt cx="7345362" cy="5510212"/>
          </a:xfrm>
        </p:grpSpPr>
        <p:pic>
          <p:nvPicPr>
            <p:cNvPr id="22532" name="Picture 13" descr="cholesky分解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188" y="1347788"/>
              <a:ext cx="7345362" cy="5510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文本框 1">
              <a:hlinkClick r:id="rId3" action="ppaction://hlinksldjump"/>
              <a:extLst>
                <a:ext uri="{FF2B5EF4-FFF2-40B4-BE49-F238E27FC236}">
                  <a16:creationId xmlns:a16="http://schemas.microsoft.com/office/drawing/2014/main" id="{CB6CDE81-35BA-860B-85FB-351B77E4D14E}"/>
                </a:ext>
              </a:extLst>
            </p:cNvPr>
            <p:cNvSpPr txBox="1"/>
            <p:nvPr/>
          </p:nvSpPr>
          <p:spPr>
            <a:xfrm>
              <a:off x="6925826" y="4988004"/>
              <a:ext cx="513282" cy="1107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6600" dirty="0">
                  <a:solidFill>
                    <a:srgbClr val="FF0000"/>
                  </a:solidFill>
                </a:rPr>
                <a:t>*</a:t>
              </a:r>
              <a:endParaRPr lang="zh-CN" altLang="en-US" sz="66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7529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在</a:t>
            </a:r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/>
              <a:t>已经平方根分解</a:t>
            </a:r>
            <a:r>
              <a:rPr lang="en-US" altLang="zh-CN" sz="2800" b="1" i="1">
                <a:latin typeface="Times New Roman" pitchFamily="18" charset="0"/>
              </a:rPr>
              <a:t>A=LL</a:t>
            </a:r>
            <a:r>
              <a:rPr lang="en-US" altLang="zh-CN" sz="2800" b="1" i="1" baseline="30000">
                <a:latin typeface="Times New Roman" pitchFamily="18" charset="0"/>
              </a:rPr>
              <a:t>τ</a:t>
            </a:r>
            <a:r>
              <a:rPr lang="zh-CN" altLang="en-US" sz="2800"/>
              <a:t>后，先求解下三角方程组</a:t>
            </a:r>
            <a:r>
              <a:rPr lang="en-US" altLang="zh-CN" sz="2800" b="1" i="1">
                <a:latin typeface="Times New Roman" pitchFamily="18" charset="0"/>
              </a:rPr>
              <a:t>Ly=b</a:t>
            </a:r>
            <a:r>
              <a:rPr lang="en-US" altLang="zh-CN" sz="2800"/>
              <a:t>,</a:t>
            </a: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/>
              <a:t>    </a:t>
            </a:r>
            <a:r>
              <a:rPr lang="zh-CN" altLang="en-US" sz="2800"/>
              <a:t>解得</a:t>
            </a:r>
            <a:r>
              <a:rPr lang="en-US" altLang="zh-CN" sz="2800" b="1" i="1">
                <a:latin typeface="Times New Roman" pitchFamily="18" charset="0"/>
              </a:rPr>
              <a:t>y</a:t>
            </a:r>
            <a:r>
              <a:rPr lang="zh-CN" altLang="en-US" sz="2800"/>
              <a:t>；然后再求解上三角方程组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　　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en-US" altLang="zh-CN" sz="2800" b="1" i="1" baseline="30000">
                <a:latin typeface="Times New Roman" pitchFamily="18" charset="0"/>
              </a:rPr>
              <a:t>τ</a:t>
            </a:r>
            <a:r>
              <a:rPr lang="en-US" altLang="zh-CN" sz="2800" b="1" i="1">
                <a:latin typeface="Times New Roman" pitchFamily="18" charset="0"/>
              </a:rPr>
              <a:t>x=y</a:t>
            </a:r>
            <a:r>
              <a:rPr lang="en-US" altLang="zh-CN" sz="2800"/>
              <a:t>,    </a:t>
            </a:r>
            <a:r>
              <a:rPr lang="zh-CN" altLang="en-US" sz="2800"/>
              <a:t>解得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	该方法称为</a:t>
            </a:r>
            <a:r>
              <a:rPr lang="zh-CN" altLang="en-US" sz="2800" b="1">
                <a:solidFill>
                  <a:srgbClr val="7030A0"/>
                </a:solidFill>
              </a:rPr>
              <a:t>平方根法</a:t>
            </a:r>
            <a:r>
              <a:rPr lang="en-US" altLang="zh-CN" sz="2800"/>
              <a:t>.</a:t>
            </a:r>
          </a:p>
        </p:txBody>
      </p:sp>
      <p:pic>
        <p:nvPicPr>
          <p:cNvPr id="23555" name="Picture 6" descr="平方根法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63" t="11203" r="20351" b="10297"/>
          <a:stretch>
            <a:fillRect/>
          </a:stretch>
        </p:blipFill>
        <p:spPr bwMode="auto">
          <a:xfrm>
            <a:off x="1258888" y="3500438"/>
            <a:ext cx="7200900" cy="184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6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对称正定阵方程的算法</a:t>
            </a:r>
          </a:p>
        </p:txBody>
      </p:sp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F030ED5-6D08-4B9F-A577-81FF9A57667C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b="1">
                <a:solidFill>
                  <a:srgbClr val="0E9F03"/>
                </a:solidFill>
              </a:rPr>
              <a:t>例：</a:t>
            </a:r>
            <a:r>
              <a:rPr lang="zh-CN" altLang="en-US"/>
              <a:t>用平方根法计算</a:t>
            </a:r>
          </a:p>
        </p:txBody>
      </p:sp>
      <p:pic>
        <p:nvPicPr>
          <p:cNvPr id="24579" name="Picture 5"/>
          <p:cNvPicPr>
            <a:picLocks noGrp="1" noChangeAspect="1" noChangeArrowheads="1"/>
          </p:cNvPicPr>
          <p:nvPr>
            <p:ph type="body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484313"/>
            <a:ext cx="4826000" cy="1711325"/>
          </a:xfrm>
          <a:noFill/>
        </p:spPr>
      </p:pic>
      <p:sp>
        <p:nvSpPr>
          <p:cNvPr id="24580" name="Text Box 6"/>
          <p:cNvSpPr txBox="1">
            <a:spLocks noChangeArrowheads="1"/>
          </p:cNvSpPr>
          <p:nvPr/>
        </p:nvSpPr>
        <p:spPr bwMode="auto">
          <a:xfrm>
            <a:off x="1619250" y="3429000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CC00"/>
                </a:solidFill>
              </a:rPr>
              <a:t>chls.m</a:t>
            </a:r>
          </a:p>
        </p:txBody>
      </p:sp>
      <p:graphicFrame>
        <p:nvGraphicFramePr>
          <p:cNvPr id="96263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692275" y="4005263"/>
          <a:ext cx="4895850" cy="282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70100" imgH="1193800" progId="Equation.3">
                  <p:embed/>
                </p:oleObj>
              </mc:Choice>
              <mc:Fallback>
                <p:oleObj name="公式" r:id="rId3" imgW="2070100" imgH="1193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005263"/>
                        <a:ext cx="4895850" cy="2822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4582" name="Picture 4" descr="C:\Users\fifo\AppData\Local\Microsoft\Windows\Temporary Internet Files\Content.IE5\JKMCDBA4\MC90043252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59848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0DCC05-8C14-4C73-BB3E-91A32DA848F0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平方根法有什么问题？</a:t>
            </a:r>
          </a:p>
        </p:txBody>
      </p:sp>
      <p:sp>
        <p:nvSpPr>
          <p:cNvPr id="25603" name="Rectangle 7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124744"/>
            <a:ext cx="8435975" cy="5399880"/>
          </a:xfrm>
        </p:spPr>
        <p:txBody>
          <a:bodyPr/>
          <a:lstStyle/>
          <a:p>
            <a:pPr eaLnBrk="1" hangingPunct="1"/>
            <a:r>
              <a:rPr lang="zh-CN" altLang="en-US" dirty="0"/>
              <a:t>由</a:t>
            </a:r>
            <a:r>
              <a:rPr lang="en-US" altLang="zh-CN" sz="8000" baseline="-25000" dirty="0"/>
              <a:t>  </a:t>
            </a:r>
            <a:r>
              <a:rPr lang="zh-CN" altLang="en-US" dirty="0"/>
              <a:t>知</a:t>
            </a:r>
            <a:r>
              <a:rPr lang="en-US" altLang="zh-CN" dirty="0"/>
              <a:t>,</a:t>
            </a:r>
            <a:r>
              <a:rPr lang="zh-CN" altLang="en-US" dirty="0"/>
              <a:t>平方根法中要求</a:t>
            </a:r>
            <a:r>
              <a:rPr lang="en-US" altLang="zh-CN" b="1" i="1" dirty="0">
                <a:latin typeface="Times New Roman" pitchFamily="18" charset="0"/>
              </a:rPr>
              <a:t>n</a:t>
            </a:r>
            <a:r>
              <a:rPr lang="zh-CN" altLang="en-US" dirty="0"/>
              <a:t>个数的开平方</a:t>
            </a:r>
            <a:endParaRPr lang="en-US" altLang="zh-CN" dirty="0"/>
          </a:p>
          <a:p>
            <a:pPr eaLnBrk="1" hangingPunct="1"/>
            <a:endParaRPr lang="zh-CN" altLang="en-US" dirty="0"/>
          </a:p>
          <a:p>
            <a:pPr lvl="1" eaLnBrk="1" hangingPunct="1"/>
            <a:r>
              <a:rPr lang="en-US" altLang="zh-CN" sz="2800" b="1" i="1" dirty="0">
                <a:latin typeface="Times New Roman" pitchFamily="18" charset="0"/>
              </a:rPr>
              <a:t>n</a:t>
            </a:r>
            <a:r>
              <a:rPr lang="zh-CN" altLang="en-US" sz="2800" dirty="0"/>
              <a:t>个数，是什么数？</a:t>
            </a:r>
          </a:p>
          <a:p>
            <a:pPr lvl="2" eaLnBrk="1" hangingPunct="1"/>
            <a:r>
              <a:rPr lang="en-US" altLang="zh-CN" sz="2500" b="1" i="1" dirty="0">
                <a:latin typeface="Times New Roman" pitchFamily="18" charset="0"/>
              </a:rPr>
              <a:t>d</a:t>
            </a:r>
            <a:r>
              <a:rPr lang="en-US" altLang="zh-CN" sz="2500" b="1" i="1" baseline="-25000" dirty="0">
                <a:latin typeface="Times New Roman" pitchFamily="18" charset="0"/>
              </a:rPr>
              <a:t>1</a:t>
            </a:r>
            <a:r>
              <a:rPr lang="en-US" altLang="zh-CN" sz="2500" b="1" i="1" dirty="0">
                <a:latin typeface="Times New Roman" pitchFamily="18" charset="0"/>
              </a:rPr>
              <a:t>=D</a:t>
            </a:r>
            <a:r>
              <a:rPr lang="en-US" altLang="zh-CN" sz="2500" b="1" i="1" baseline="-25000" dirty="0">
                <a:latin typeface="Times New Roman" pitchFamily="18" charset="0"/>
              </a:rPr>
              <a:t>1</a:t>
            </a:r>
            <a:r>
              <a:rPr lang="zh-CN" altLang="en-US" sz="2500" i="1" dirty="0">
                <a:latin typeface="Times New Roman" pitchFamily="18" charset="0"/>
              </a:rPr>
              <a:t>，</a:t>
            </a:r>
            <a:r>
              <a:rPr lang="en-US" altLang="zh-CN" sz="2500" b="1" i="1" dirty="0">
                <a:latin typeface="Times New Roman" pitchFamily="18" charset="0"/>
              </a:rPr>
              <a:t>d</a:t>
            </a:r>
            <a:r>
              <a:rPr lang="en-US" altLang="zh-CN" sz="2500" b="1" i="1" baseline="-25000" dirty="0">
                <a:latin typeface="Times New Roman" pitchFamily="18" charset="0"/>
              </a:rPr>
              <a:t>i</a:t>
            </a:r>
            <a:r>
              <a:rPr lang="en-US" altLang="zh-CN" sz="2500" b="1" i="1" dirty="0">
                <a:latin typeface="Times New Roman" pitchFamily="18" charset="0"/>
              </a:rPr>
              <a:t>=D</a:t>
            </a:r>
            <a:r>
              <a:rPr lang="en-US" altLang="zh-CN" sz="2500" b="1" i="1" baseline="-25000" dirty="0">
                <a:latin typeface="Times New Roman" pitchFamily="18" charset="0"/>
              </a:rPr>
              <a:t>i</a:t>
            </a:r>
            <a:r>
              <a:rPr lang="en-US" altLang="zh-CN" sz="2500" b="1" i="1" dirty="0">
                <a:latin typeface="Times New Roman" pitchFamily="18" charset="0"/>
              </a:rPr>
              <a:t>/D</a:t>
            </a:r>
            <a:r>
              <a:rPr lang="en-US" altLang="zh-CN" sz="2500" b="1" i="1" baseline="-25000" dirty="0">
                <a:latin typeface="Times New Roman" pitchFamily="18" charset="0"/>
              </a:rPr>
              <a:t>i-1</a:t>
            </a:r>
            <a:r>
              <a:rPr lang="zh-CN" altLang="en-US" sz="2500" dirty="0"/>
              <a:t>，其中</a:t>
            </a:r>
            <a:r>
              <a:rPr lang="en-US" altLang="zh-CN" sz="2500" b="1" i="1" dirty="0">
                <a:latin typeface="Times New Roman" pitchFamily="18" charset="0"/>
              </a:rPr>
              <a:t>D</a:t>
            </a:r>
            <a:r>
              <a:rPr lang="en-US" altLang="zh-CN" sz="2500" b="1" i="1" baseline="-25000" dirty="0">
                <a:latin typeface="Times New Roman" pitchFamily="18" charset="0"/>
              </a:rPr>
              <a:t>i</a:t>
            </a:r>
            <a:r>
              <a:rPr lang="zh-CN" altLang="en-US" sz="2500" dirty="0"/>
              <a:t>为</a:t>
            </a:r>
            <a:r>
              <a:rPr lang="en-US" altLang="zh-CN" sz="2500" b="1" i="1" dirty="0">
                <a:latin typeface="Times New Roman" pitchFamily="18" charset="0"/>
              </a:rPr>
              <a:t>A</a:t>
            </a:r>
            <a:r>
              <a:rPr lang="zh-CN" altLang="en-US" sz="2500" dirty="0"/>
              <a:t>的第</a:t>
            </a:r>
            <a:r>
              <a:rPr lang="en-US" altLang="zh-CN" sz="2500" b="1" i="1" dirty="0" err="1">
                <a:latin typeface="Times New Roman" pitchFamily="18" charset="0"/>
              </a:rPr>
              <a:t>i</a:t>
            </a:r>
            <a:r>
              <a:rPr lang="zh-CN" altLang="en-US" sz="2500" dirty="0"/>
              <a:t>阶顺序主子式</a:t>
            </a:r>
          </a:p>
          <a:p>
            <a:pPr lvl="1" eaLnBrk="1" hangingPunct="1"/>
            <a:r>
              <a:rPr lang="zh-CN" altLang="en-US" sz="2800" dirty="0"/>
              <a:t>开方结果是实数？</a:t>
            </a:r>
            <a:r>
              <a:rPr lang="en-US" altLang="zh-CN" sz="2800" dirty="0"/>
              <a:t>——</a:t>
            </a:r>
            <a:r>
              <a:rPr lang="en-US" altLang="zh-CN" sz="2800" b="1" i="1" dirty="0">
                <a:latin typeface="Times New Roman" pitchFamily="18" charset="0"/>
              </a:rPr>
              <a:t>d</a:t>
            </a:r>
            <a:r>
              <a:rPr lang="en-US" altLang="zh-CN" sz="2800" b="1" i="1" baseline="-25000" dirty="0">
                <a:latin typeface="Times New Roman" pitchFamily="18" charset="0"/>
              </a:rPr>
              <a:t>i</a:t>
            </a:r>
            <a:r>
              <a:rPr lang="zh-CN" altLang="en-US" sz="2800" dirty="0"/>
              <a:t>为正</a:t>
            </a:r>
          </a:p>
          <a:p>
            <a:pPr lvl="1" eaLnBrk="1" hangingPunct="1"/>
            <a:r>
              <a:rPr lang="zh-CN" altLang="en-US" sz="2800" dirty="0"/>
              <a:t>所有</a:t>
            </a:r>
            <a:r>
              <a:rPr lang="en-US" altLang="zh-CN" b="1" i="1" dirty="0">
                <a:latin typeface="Times New Roman" pitchFamily="18" charset="0"/>
              </a:rPr>
              <a:t>D</a:t>
            </a:r>
            <a:r>
              <a:rPr lang="en-US" altLang="zh-CN" b="1" i="1" baseline="-25000" dirty="0">
                <a:latin typeface="Times New Roman" pitchFamily="18" charset="0"/>
              </a:rPr>
              <a:t>i</a:t>
            </a:r>
            <a:r>
              <a:rPr lang="zh-CN" altLang="en-US" dirty="0">
                <a:latin typeface="Times New Roman" pitchFamily="18" charset="0"/>
              </a:rPr>
              <a:t>都为正</a:t>
            </a:r>
            <a:r>
              <a:rPr lang="en-US" altLang="zh-CN" dirty="0">
                <a:latin typeface="Times New Roman" pitchFamily="18" charset="0"/>
              </a:rPr>
              <a:t>——</a:t>
            </a:r>
            <a:r>
              <a:rPr lang="en-US" altLang="zh-CN" b="1" i="1" dirty="0">
                <a:latin typeface="Times New Roman" pitchFamily="18" charset="0"/>
              </a:rPr>
              <a:t>A</a:t>
            </a:r>
            <a:r>
              <a:rPr lang="zh-CN" altLang="en-US" dirty="0">
                <a:latin typeface="Times New Roman" pitchFamily="18" charset="0"/>
              </a:rPr>
              <a:t>正定</a:t>
            </a:r>
            <a:endParaRPr lang="zh-CN" altLang="en-US" sz="2800" dirty="0"/>
          </a:p>
          <a:p>
            <a:pPr eaLnBrk="1" hangingPunct="1"/>
            <a:r>
              <a:rPr lang="zh-CN" altLang="en-US" dirty="0"/>
              <a:t>有两个问题：</a:t>
            </a:r>
          </a:p>
          <a:p>
            <a:pPr lvl="1" eaLnBrk="1" hangingPunct="1"/>
            <a:r>
              <a:rPr lang="zh-CN" altLang="en-US" sz="2800" dirty="0"/>
              <a:t>局限性：</a:t>
            </a:r>
            <a:r>
              <a:rPr lang="en-US" altLang="zh-CN" sz="2800" i="1" dirty="0">
                <a:latin typeface="Times New Roman" pitchFamily="18" charset="0"/>
              </a:rPr>
              <a:t>A</a:t>
            </a:r>
            <a:r>
              <a:rPr lang="zh-CN" altLang="en-US" sz="2800" dirty="0"/>
              <a:t>必须正定</a:t>
            </a:r>
          </a:p>
          <a:p>
            <a:pPr lvl="1" eaLnBrk="1" hangingPunct="1"/>
            <a:r>
              <a:rPr lang="zh-CN" altLang="en-US" sz="2800" dirty="0"/>
              <a:t>复杂性：开方计算费时</a:t>
            </a:r>
          </a:p>
        </p:txBody>
      </p:sp>
      <p:sp>
        <p:nvSpPr>
          <p:cNvPr id="97288" name="Text Box 8"/>
          <p:cNvSpPr txBox="1">
            <a:spLocks noChangeArrowheads="1"/>
          </p:cNvSpPr>
          <p:nvPr/>
        </p:nvSpPr>
        <p:spPr bwMode="auto">
          <a:xfrm>
            <a:off x="1187450" y="6165850"/>
            <a:ext cx="73453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能不能改进，使之不要开平方呢？</a:t>
            </a:r>
          </a:p>
        </p:txBody>
      </p:sp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19D46E2-45FE-4CC0-AD5A-ADB90B507BFF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  <p:sp>
        <p:nvSpPr>
          <p:cNvPr id="6" name="Text Box 5">
            <a:hlinkClick r:id="rId2" action="ppaction://hlinksldjump"/>
            <a:extLst>
              <a:ext uri="{FF2B5EF4-FFF2-40B4-BE49-F238E27FC236}">
                <a16:creationId xmlns:a16="http://schemas.microsoft.com/office/drawing/2014/main" id="{7954B2F6-66B8-A37E-36BB-A62086811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279" y="1354758"/>
            <a:ext cx="23764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5400" b="1" dirty="0">
                <a:solidFill>
                  <a:srgbClr val="FF0000"/>
                </a:solidFill>
              </a:rPr>
              <a:t>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eaLnBrk="1" hangingPunct="1"/>
            <a:r>
              <a:rPr lang="zh-CN" altLang="en-US">
                <a:solidFill>
                  <a:schemeClr val="folHlink"/>
                </a:solidFill>
              </a:rPr>
              <a:t>定理</a:t>
            </a:r>
            <a:r>
              <a:rPr lang="en-US" altLang="zh-CN">
                <a:solidFill>
                  <a:schemeClr val="folHlink"/>
                </a:solidFill>
              </a:rPr>
              <a:t>10</a:t>
            </a:r>
            <a:r>
              <a:rPr lang="en-US" altLang="zh-CN"/>
              <a:t> </a:t>
            </a:r>
            <a:r>
              <a:rPr lang="zh-CN" altLang="en-US"/>
              <a:t>设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为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zh-CN" altLang="en-US"/>
              <a:t>阶对称阵，且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的所有顺序主子式均不为零，则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可唯一分解为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			</a:t>
            </a:r>
            <a:r>
              <a:rPr lang="en-US" altLang="zh-CN" b="1" i="1">
                <a:latin typeface="Times New Roman" pitchFamily="18" charset="0"/>
              </a:rPr>
              <a:t>A=LDL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	</a:t>
            </a:r>
            <a:r>
              <a:rPr lang="zh-CN" altLang="en-US"/>
              <a:t>其中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zh-CN" altLang="en-US"/>
              <a:t>为</a:t>
            </a:r>
            <a:r>
              <a:rPr lang="zh-CN" altLang="en-US">
                <a:solidFill>
                  <a:srgbClr val="FF0000"/>
                </a:solidFill>
              </a:rPr>
              <a:t>单位</a:t>
            </a:r>
            <a:r>
              <a:rPr lang="zh-CN" altLang="en-US"/>
              <a:t>下三角阵，</a:t>
            </a:r>
            <a:r>
              <a:rPr lang="en-US" altLang="zh-CN" b="1" i="1">
                <a:latin typeface="Times New Roman" pitchFamily="18" charset="0"/>
              </a:rPr>
              <a:t>D</a:t>
            </a:r>
            <a:r>
              <a:rPr lang="zh-CN" altLang="en-US"/>
              <a:t>为对角阵。</a:t>
            </a:r>
          </a:p>
          <a:p>
            <a:pPr eaLnBrk="1" hangingPunct="1"/>
            <a:endParaRPr lang="en-US" altLang="zh-CN"/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1476375" y="4868863"/>
            <a:ext cx="6264275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这样的分解之后怎么求解？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</a:t>
            </a:r>
          </a:p>
        </p:txBody>
      </p:sp>
      <p:sp>
        <p:nvSpPr>
          <p:cNvPr id="2662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472FB7C-FCB1-4F4D-ACDA-ACEDA8123C9C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改进的平方根法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在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已经有分解</a:t>
            </a:r>
            <a:r>
              <a:rPr lang="en-US" altLang="zh-CN" b="1" i="1">
                <a:latin typeface="Times New Roman" pitchFamily="18" charset="0"/>
              </a:rPr>
              <a:t>A=LDL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zh-CN" altLang="en-US"/>
              <a:t>后，先求解下三角方程组</a:t>
            </a:r>
            <a:r>
              <a:rPr lang="en-US" altLang="zh-CN" b="1" i="1">
                <a:latin typeface="Times New Roman" pitchFamily="18" charset="0"/>
              </a:rPr>
              <a:t>Ly=b</a:t>
            </a:r>
            <a:r>
              <a:rPr lang="en-US" altLang="zh-CN"/>
              <a:t>,</a:t>
            </a:r>
            <a:endParaRPr lang="zh-CN" altLang="en-US"/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;</a:t>
            </a:r>
            <a:r>
              <a:rPr lang="zh-CN" altLang="en-US"/>
              <a:t>然后再求解对角方程组</a:t>
            </a:r>
          </a:p>
          <a:p>
            <a:pPr eaLnBrk="1" fontAlgn="t" hangingPunct="1">
              <a:buFont typeface="Wingdings" pitchFamily="2" charset="2"/>
              <a:buNone/>
            </a:pPr>
            <a:r>
              <a:rPr lang="en-US" altLang="zh-CN"/>
              <a:t>                  </a:t>
            </a:r>
            <a:r>
              <a:rPr lang="en-US" altLang="zh-CN" b="1" i="1">
                <a:latin typeface="Times New Roman" pitchFamily="18" charset="0"/>
              </a:rPr>
              <a:t>z=D</a:t>
            </a:r>
            <a:r>
              <a:rPr lang="en-US" altLang="zh-CN" b="1" i="1" baseline="30000">
                <a:latin typeface="Times New Roman" pitchFamily="18" charset="0"/>
              </a:rPr>
              <a:t>-1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en-US" altLang="zh-CN"/>
              <a:t>,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z</a:t>
            </a:r>
            <a:r>
              <a:rPr lang="zh-CN" altLang="en-US"/>
              <a:t>；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最后求解上三角方程组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/>
              <a:t>　　</a:t>
            </a:r>
            <a:r>
              <a:rPr lang="en-US" altLang="zh-CN" b="1" i="1">
                <a:latin typeface="Times New Roman" pitchFamily="18" charset="0"/>
              </a:rPr>
              <a:t>L</a:t>
            </a:r>
            <a:r>
              <a:rPr lang="en-US" altLang="zh-CN" b="1" i="1" baseline="30000">
                <a:latin typeface="Times New Roman" pitchFamily="18" charset="0"/>
              </a:rPr>
              <a:t>τ</a:t>
            </a:r>
            <a:r>
              <a:rPr lang="en-US" altLang="zh-CN" b="1" i="1">
                <a:latin typeface="Times New Roman" pitchFamily="18" charset="0"/>
              </a:rPr>
              <a:t>x=z</a:t>
            </a:r>
            <a:r>
              <a:rPr lang="en-US" altLang="zh-CN"/>
              <a:t>,    </a:t>
            </a:r>
            <a:r>
              <a:rPr lang="zh-CN" altLang="en-US"/>
              <a:t>解得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/>
              <a:t>．</a:t>
            </a:r>
          </a:p>
          <a:p>
            <a:pPr eaLnBrk="1" hangingPunct="1"/>
            <a:r>
              <a:rPr lang="zh-CN" altLang="en-US"/>
              <a:t>这种方法称为</a:t>
            </a:r>
            <a:r>
              <a:rPr lang="zh-CN" altLang="en-US" b="1">
                <a:solidFill>
                  <a:schemeClr val="folHlink"/>
                </a:solidFill>
              </a:rPr>
              <a:t>改进平方根法</a:t>
            </a:r>
            <a:r>
              <a:rPr lang="zh-CN" altLang="en-US"/>
              <a:t>．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79388" y="5734050"/>
            <a:ext cx="89646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这里</a:t>
            </a:r>
            <a:r>
              <a:rPr lang="en-US" altLang="zh-CN" sz="3200" b="1" i="1">
                <a:solidFill>
                  <a:srgbClr val="FF0000"/>
                </a:solidFill>
              </a:rPr>
              <a:t>LDL</a:t>
            </a:r>
            <a:r>
              <a:rPr lang="en-US" altLang="zh-CN" sz="3200" b="1" i="1" baseline="30000">
                <a:solidFill>
                  <a:srgbClr val="FF0000"/>
                </a:solidFill>
              </a:rPr>
              <a:t>τ</a:t>
            </a:r>
            <a:r>
              <a:rPr lang="zh-CN" altLang="en-US" sz="3200" b="1">
                <a:solidFill>
                  <a:srgbClr val="FF0000"/>
                </a:solidFill>
              </a:rPr>
              <a:t>要确定的元素个数仍然是</a:t>
            </a:r>
            <a:r>
              <a:rPr lang="en-US" altLang="zh-CN" sz="3200" b="1" i="1">
                <a:solidFill>
                  <a:srgbClr val="FF0000"/>
                </a:solidFill>
              </a:rPr>
              <a:t>n(n+1)/2</a:t>
            </a:r>
            <a:r>
              <a:rPr lang="zh-CN" altLang="en-US" sz="3200" b="1">
                <a:solidFill>
                  <a:srgbClr val="FF0000"/>
                </a:solidFill>
              </a:rPr>
              <a:t>个．</a:t>
            </a:r>
            <a:br>
              <a:rPr lang="zh-CN" altLang="en-US" sz="3200" b="1">
                <a:solidFill>
                  <a:srgbClr val="FF0000"/>
                </a:solidFill>
              </a:rPr>
            </a:br>
            <a:r>
              <a:rPr lang="zh-CN" altLang="en-US" sz="3200" b="1">
                <a:solidFill>
                  <a:srgbClr val="FF0000"/>
                </a:solidFill>
              </a:rPr>
              <a:t>如何确定呢？</a:t>
            </a:r>
          </a:p>
        </p:txBody>
      </p:sp>
      <p:sp>
        <p:nvSpPr>
          <p:cNvPr id="2765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12E3BB6-427F-4615-BF26-805D6AC6811E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2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分解实现</a:t>
            </a:r>
          </a:p>
        </p:txBody>
      </p:sp>
      <p:pic>
        <p:nvPicPr>
          <p:cNvPr id="28675" name="Picture 4" descr="改进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412875"/>
            <a:ext cx="8137525" cy="5045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5" name="Line 5"/>
          <p:cNvSpPr>
            <a:spLocks noChangeShapeType="1"/>
          </p:cNvSpPr>
          <p:nvPr/>
        </p:nvSpPr>
        <p:spPr bwMode="auto">
          <a:xfrm>
            <a:off x="3203575" y="5229225"/>
            <a:ext cx="6477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7766" name="Line 6"/>
          <p:cNvSpPr>
            <a:spLocks noChangeShapeType="1"/>
          </p:cNvSpPr>
          <p:nvPr/>
        </p:nvSpPr>
        <p:spPr bwMode="auto">
          <a:xfrm>
            <a:off x="2987675" y="6092825"/>
            <a:ext cx="647700" cy="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867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56B7E14-2608-4112-965D-5F8EF26F06EF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6BDFBF-A3DC-63C0-ABC2-7646F7A03C2E}"/>
                  </a:ext>
                </a:extLst>
              </p:cNvPr>
              <p:cNvSpPr txBox="1"/>
              <p:nvPr/>
            </p:nvSpPr>
            <p:spPr>
              <a:xfrm>
                <a:off x="3527425" y="513982"/>
                <a:ext cx="4874347" cy="1114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/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altLang="zh-CN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𝑙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/>
                                    <m:e/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/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1B6BDFBF-A3DC-63C0-ABC2-7646F7A03C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7425" y="513982"/>
                <a:ext cx="4874347" cy="1114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1" dur="2000"/>
                                        <p:tgtEl>
                                          <p:spTgt spid="11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11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5" grpId="0" animBg="1"/>
      <p:bldP spid="117766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引进</a:t>
            </a:r>
            <a:r>
              <a:rPr lang="en-US" altLang="zh-CN" b="1" i="1">
                <a:latin typeface="Times New Roman" pitchFamily="18" charset="0"/>
              </a:rPr>
              <a:t>t</a:t>
            </a:r>
            <a:r>
              <a:rPr lang="en-US" altLang="zh-CN" b="1" i="1" baseline="-25000">
                <a:latin typeface="Times New Roman" pitchFamily="18" charset="0"/>
              </a:rPr>
              <a:t>ij</a:t>
            </a:r>
            <a:r>
              <a:rPr lang="en-US" altLang="zh-CN" b="1" i="1">
                <a:latin typeface="Times New Roman" pitchFamily="18" charset="0"/>
              </a:rPr>
              <a:t>=l</a:t>
            </a:r>
            <a:r>
              <a:rPr lang="en-US" altLang="zh-CN" b="1" i="1" baseline="-25000">
                <a:latin typeface="Times New Roman" pitchFamily="18" charset="0"/>
              </a:rPr>
              <a:t>ij</a:t>
            </a:r>
            <a:r>
              <a:rPr lang="en-US" altLang="zh-CN" b="1" i="1">
                <a:latin typeface="Times New Roman" pitchFamily="18" charset="0"/>
              </a:rPr>
              <a:t>d</a:t>
            </a:r>
            <a:r>
              <a:rPr lang="en-US" altLang="zh-CN" b="1" i="1" baseline="-25000">
                <a:latin typeface="Times New Roman" pitchFamily="18" charset="0"/>
              </a:rPr>
              <a:t>j</a:t>
            </a:r>
            <a:r>
              <a:rPr lang="zh-CN" altLang="en-US"/>
              <a:t>的分解算法</a:t>
            </a:r>
          </a:p>
        </p:txBody>
      </p:sp>
      <p:pic>
        <p:nvPicPr>
          <p:cNvPr id="29699" name="Picture 5" descr="改进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628775"/>
            <a:ext cx="8137525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535CFC2-65ED-4FE7-912E-AA81A3683166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 b="1">
                <a:solidFill>
                  <a:srgbClr val="0E9F03"/>
                </a:solidFill>
              </a:rPr>
              <a:t>例</a:t>
            </a:r>
            <a:r>
              <a:rPr lang="zh-CN" altLang="en-US" b="1"/>
              <a:t>　用改进平方根法求解线性方程组</a:t>
            </a:r>
          </a:p>
          <a:p>
            <a:pPr eaLnBrk="1" hangingPunct="1"/>
            <a:endParaRPr lang="zh-CN" altLang="en-US" b="1"/>
          </a:p>
          <a:p>
            <a:pPr eaLnBrk="1" hangingPunct="1"/>
            <a:endParaRPr lang="zh-CN" altLang="en-US" b="1"/>
          </a:p>
        </p:txBody>
      </p:sp>
      <p:pic>
        <p:nvPicPr>
          <p:cNvPr id="30724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68538" y="2205038"/>
            <a:ext cx="4038600" cy="1431925"/>
          </a:xfrm>
          <a:noFill/>
        </p:spPr>
      </p:pic>
      <p:graphicFrame>
        <p:nvGraphicFramePr>
          <p:cNvPr id="55306" name="Object 1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339975" y="3860800"/>
          <a:ext cx="4968875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070100" imgH="1193800" progId="Equation.3">
                  <p:embed/>
                </p:oleObj>
              </mc:Choice>
              <mc:Fallback>
                <p:oleObj name="公式" r:id="rId3" imgW="2070100" imgH="1193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9975" y="3860800"/>
                        <a:ext cx="4968875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 Box 13"/>
          <p:cNvSpPr txBox="1">
            <a:spLocks noChangeArrowheads="1"/>
          </p:cNvSpPr>
          <p:nvPr/>
        </p:nvSpPr>
        <p:spPr bwMode="auto">
          <a:xfrm>
            <a:off x="7451725" y="1628775"/>
            <a:ext cx="13684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CC00"/>
                </a:solidFill>
              </a:rPr>
              <a:t>isqr.m</a:t>
            </a:r>
          </a:p>
        </p:txBody>
      </p:sp>
      <p:pic>
        <p:nvPicPr>
          <p:cNvPr id="30727" name="Picture 4" descr="C:\Users\fifo\AppData\Local\Microsoft\Windows\Temporary Internet Files\Content.IE5\JKMCDBA4\MC900432526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59848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F603EEF-D20C-42E1-A33E-120FC492999D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5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另一种特殊矩阵</a:t>
            </a:r>
            <a:r>
              <a:rPr lang="en-US" altLang="zh-CN" sz="3400"/>
              <a:t>——</a:t>
            </a:r>
            <a:br>
              <a:rPr lang="en-US" altLang="zh-CN" sz="3400"/>
            </a:br>
            <a:r>
              <a:rPr lang="zh-CN" altLang="en-US" sz="3400">
                <a:solidFill>
                  <a:schemeClr val="folHlink"/>
                </a:solidFill>
              </a:rPr>
              <a:t>对角占优的</a:t>
            </a:r>
            <a:r>
              <a:rPr lang="zh-CN" altLang="en-US" sz="3400">
                <a:solidFill>
                  <a:srgbClr val="FF0000"/>
                </a:solidFill>
              </a:rPr>
              <a:t>三对角线</a:t>
            </a:r>
            <a:r>
              <a:rPr lang="zh-CN" altLang="en-US" sz="3400"/>
              <a:t>方程组</a:t>
            </a:r>
          </a:p>
        </p:txBody>
      </p:sp>
      <p:pic>
        <p:nvPicPr>
          <p:cNvPr id="31747" name="Picture 5" descr="三对角线方程组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611"/>
          <a:stretch>
            <a:fillRect/>
          </a:stretch>
        </p:blipFill>
        <p:spPr bwMode="auto">
          <a:xfrm>
            <a:off x="468313" y="1773238"/>
            <a:ext cx="8064500" cy="4562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0C7BE0-30E3-4045-A31A-7AFF7D986F70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回顾：如何解方程</a:t>
            </a:r>
            <a:r>
              <a:rPr lang="en-US" altLang="zh-CN" b="1" i="1">
                <a:latin typeface="Times New Roman" pitchFamily="18" charset="0"/>
              </a:rPr>
              <a:t>Ax=b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高斯消去法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对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dirty="0"/>
              <a:t>进行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lang="zh-CN" altLang="en-US" dirty="0"/>
              <a:t>次第三类行变换（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目的是将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dirty="0"/>
              <a:t>化成上三角阵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所以：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A=LU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列主元素消去法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对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dirty="0"/>
              <a:t>进行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n-1</a:t>
            </a:r>
            <a:r>
              <a:rPr lang="zh-CN" altLang="en-US" dirty="0"/>
              <a:t>次第三类行变换（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L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zh-CN" altLang="en-US" dirty="0"/>
              <a:t>）和第一类行变换（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en-US" altLang="zh-CN" b="1" i="1" baseline="-25000" dirty="0">
                <a:solidFill>
                  <a:schemeClr val="tx2"/>
                </a:solidFill>
                <a:latin typeface="Times New Roman" pitchFamily="18" charset="0"/>
              </a:rPr>
              <a:t>i</a:t>
            </a:r>
            <a:r>
              <a:rPr lang="zh-CN" altLang="en-US" dirty="0"/>
              <a:t>）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目的是将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A</a:t>
            </a:r>
            <a:r>
              <a:rPr lang="zh-CN" altLang="en-US" dirty="0"/>
              <a:t>化成上三角阵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U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所以：</a:t>
            </a:r>
            <a:r>
              <a:rPr lang="en-US" altLang="zh-CN" b="1" i="1" dirty="0">
                <a:solidFill>
                  <a:schemeClr val="tx2"/>
                </a:solidFill>
                <a:latin typeface="Times New Roman" pitchFamily="18" charset="0"/>
              </a:rPr>
              <a:t>PA=LU</a:t>
            </a:r>
            <a:endParaRPr lang="zh-CN" altLang="en-US" b="1" i="1" dirty="0">
              <a:solidFill>
                <a:schemeClr val="tx2"/>
              </a:solidFill>
              <a:latin typeface="Times New Roman" pitchFamily="18" charset="0"/>
            </a:endParaRPr>
          </a:p>
        </p:txBody>
      </p:sp>
      <p:sp>
        <p:nvSpPr>
          <p:cNvPr id="92164" name="AutoShape 4"/>
          <p:cNvSpPr>
            <a:spLocks/>
          </p:cNvSpPr>
          <p:nvPr/>
        </p:nvSpPr>
        <p:spPr bwMode="auto">
          <a:xfrm>
            <a:off x="6154738" y="2708275"/>
            <a:ext cx="938212" cy="628650"/>
          </a:xfrm>
          <a:prstGeom prst="borderCallout1">
            <a:avLst>
              <a:gd name="adj1" fmla="val 115058"/>
              <a:gd name="adj2" fmla="val -349775"/>
              <a:gd name="adj3" fmla="val 119466"/>
              <a:gd name="adj4" fmla="val 56915"/>
            </a:avLst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单位下三角阵</a:t>
            </a:r>
          </a:p>
        </p:txBody>
      </p:sp>
      <p:sp>
        <p:nvSpPr>
          <p:cNvPr id="92165" name="AutoShape 5"/>
          <p:cNvSpPr>
            <a:spLocks/>
          </p:cNvSpPr>
          <p:nvPr/>
        </p:nvSpPr>
        <p:spPr bwMode="auto">
          <a:xfrm>
            <a:off x="4500563" y="5805488"/>
            <a:ext cx="1008062" cy="647700"/>
          </a:xfrm>
          <a:prstGeom prst="borderCallout1">
            <a:avLst>
              <a:gd name="adj1" fmla="val -16042"/>
              <a:gd name="adj2" fmla="val -203164"/>
              <a:gd name="adj3" fmla="val -17468"/>
              <a:gd name="adj4" fmla="val 57651"/>
            </a:avLst>
          </a:prstGeom>
          <a:noFill/>
          <a:ln w="9525">
            <a:solidFill>
              <a:schemeClr val="tx1"/>
            </a:solidFill>
            <a:miter lim="800000"/>
            <a:headEnd type="diamond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algn="ctr"/>
            <a:r>
              <a:rPr lang="zh-CN" altLang="en-US"/>
              <a:t>行排列矩阵</a:t>
            </a:r>
          </a:p>
        </p:txBody>
      </p:sp>
      <p:sp>
        <p:nvSpPr>
          <p:cNvPr id="92166" name="Text Box 6"/>
          <p:cNvSpPr txBox="1">
            <a:spLocks noChangeArrowheads="1"/>
          </p:cNvSpPr>
          <p:nvPr/>
        </p:nvSpPr>
        <p:spPr bwMode="auto">
          <a:xfrm>
            <a:off x="1619250" y="5949950"/>
            <a:ext cx="489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</a:rPr>
              <a:t>如果知道</a:t>
            </a:r>
            <a:r>
              <a:rPr lang="en-US" altLang="zh-CN" sz="2800" b="1" i="1">
                <a:solidFill>
                  <a:srgbClr val="CC3300"/>
                </a:solidFill>
                <a:latin typeface="Times New Roman" pitchFamily="18" charset="0"/>
              </a:rPr>
              <a:t>L</a:t>
            </a:r>
            <a:r>
              <a:rPr lang="zh-CN" altLang="en-US" sz="2800" b="1" i="1">
                <a:solidFill>
                  <a:srgbClr val="CC3300"/>
                </a:solidFill>
                <a:latin typeface="Times New Roman" pitchFamily="18" charset="0"/>
              </a:rPr>
              <a:t>、</a:t>
            </a:r>
            <a:r>
              <a:rPr lang="en-US" altLang="zh-CN" sz="2800" b="1" i="1">
                <a:solidFill>
                  <a:srgbClr val="CC3300"/>
                </a:solidFill>
                <a:latin typeface="Times New Roman" pitchFamily="18" charset="0"/>
              </a:rPr>
              <a:t>U</a:t>
            </a:r>
            <a:r>
              <a:rPr lang="zh-CN" altLang="en-US" sz="2800" b="1">
                <a:solidFill>
                  <a:srgbClr val="CC3300"/>
                </a:solidFill>
              </a:rPr>
              <a:t>会如何</a:t>
            </a:r>
            <a:r>
              <a:rPr lang="en-US" altLang="zh-CN" sz="2800" b="1">
                <a:solidFill>
                  <a:srgbClr val="CC3300"/>
                </a:solidFill>
              </a:rPr>
              <a:t>?</a:t>
            </a:r>
            <a:endParaRPr lang="zh-CN" altLang="en-US" sz="2800" b="1">
              <a:solidFill>
                <a:srgbClr val="CC3300"/>
              </a:solidFill>
            </a:endParaRPr>
          </a:p>
        </p:txBody>
      </p:sp>
      <p:sp>
        <p:nvSpPr>
          <p:cNvPr id="512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EE7126D-64D8-4521-8721-8BA4A90FCAB6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 animBg="1"/>
      <p:bldP spid="92165" grpId="0" animBg="1"/>
      <p:bldP spid="9216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400"/>
              <a:t>若三对角矩阵</a:t>
            </a:r>
            <a:r>
              <a:rPr lang="en-US" altLang="zh-CN" sz="3400" b="1" i="1">
                <a:latin typeface="Times New Roman" pitchFamily="18" charset="0"/>
              </a:rPr>
              <a:t>A</a:t>
            </a:r>
            <a:r>
              <a:rPr lang="zh-CN" altLang="en-US" sz="3400"/>
              <a:t>的所有顺序主子式非奇异，可进行</a:t>
            </a:r>
            <a:r>
              <a:rPr lang="en-US" altLang="zh-CN" sz="3400"/>
              <a:t>Crout</a:t>
            </a:r>
            <a:r>
              <a:rPr lang="zh-CN" altLang="en-US" sz="3400"/>
              <a:t>分解</a:t>
            </a:r>
          </a:p>
        </p:txBody>
      </p:sp>
      <p:pic>
        <p:nvPicPr>
          <p:cNvPr id="32771" name="Picture 4" descr="三对角阵分解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9"/>
          <a:stretch>
            <a:fillRect/>
          </a:stretch>
        </p:blipFill>
        <p:spPr bwMode="auto">
          <a:xfrm>
            <a:off x="611188" y="1268413"/>
            <a:ext cx="6192837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 Box 5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6588125" y="6021388"/>
            <a:ext cx="2376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FF0000"/>
                </a:solidFill>
              </a:rPr>
              <a:t>回顾</a:t>
            </a:r>
            <a:r>
              <a:rPr lang="en-US" altLang="zh-CN" sz="2400" b="1" dirty="0" err="1">
                <a:solidFill>
                  <a:srgbClr val="FF0000"/>
                </a:solidFill>
              </a:rPr>
              <a:t>Crout</a:t>
            </a:r>
            <a:r>
              <a:rPr lang="zh-CN" altLang="en-US" sz="2400" b="1" dirty="0">
                <a:solidFill>
                  <a:srgbClr val="FF0000"/>
                </a:solidFill>
              </a:rPr>
              <a:t>分解</a:t>
            </a:r>
          </a:p>
        </p:txBody>
      </p:sp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F80B000-2E40-4A39-B443-31CF113B1F1C}" type="slidenum">
              <a:rPr lang="zh-CN" altLang="en-US" smtClean="0"/>
              <a:pPr eaLnBrk="1" hangingPunct="1"/>
              <a:t>30</a:t>
            </a:fld>
            <a:endParaRPr lang="en-US" altLang="zh-CN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三对角阵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的</a:t>
            </a:r>
            <a:r>
              <a:rPr lang="en-US" altLang="zh-CN"/>
              <a:t>Crout</a:t>
            </a:r>
            <a:r>
              <a:rPr lang="zh-CN" altLang="en-US"/>
              <a:t>分解算法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795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468312" y="1916113"/>
                <a:ext cx="8207375" cy="287813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zh-CN" altLang="en-US" sz="3600" dirty="0">
                    <a:solidFill>
                      <a:srgbClr val="000000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zh-CN" altLang="en-US" sz="3600" i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sz="36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m>
                      <m:mPr>
                        <m:plcHide m:val="on"/>
                        <m:mcs>
                          <m:mc>
                            <m:mcPr>
                              <m:count m:val="4"/>
                              <m:mcJc m:val="center"/>
                            </m:mcPr>
                          </m:mc>
                        </m:mcs>
                        <m:ctrlPr>
                          <a:rPr lang="zh-CN" altLang="en-US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/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</m:e>
                        <m:e/>
                        <m:e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zh-CN" altLang="en-US" sz="3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CN" altLang="en-US" sz="36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mr>
                    </m:m>
                  </m:oMath>
                </a14:m>
                <a:br>
                  <a:rPr lang="zh-CN" altLang="en-US" sz="36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=2,⋯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重复以下过程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m>
                        <m:mPr>
                          <m:plcHide m:val="on"/>
                          <m:mcs>
                            <m:mc>
                              <m:mcPr>
                                <m:count m:val="4"/>
                                <m:mcJc m:val="center"/>
                              </m:mcPr>
                            </m:mc>
                          </m:mcs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，</m:t>
                            </m:r>
                          </m:e>
                          <m:e/>
                          <m:e/>
                        </m:mr>
                      </m:m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 smtClean="0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chemeClr val="accent5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CN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,  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/(</m:t>
                      </m:r>
                      <m:sSub>
                        <m:sSubPr>
                          <m:ctrlPr>
                            <a:rPr lang="zh-CN" altLang="en-US" sz="360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zh-CN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zh-CN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CN" altLang="en-US" sz="36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3795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468312" y="1916113"/>
                <a:ext cx="8207375" cy="28781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502" name="Text Box 6"/>
          <p:cNvSpPr txBox="1">
            <a:spLocks noChangeArrowheads="1"/>
          </p:cNvSpPr>
          <p:nvPr/>
        </p:nvSpPr>
        <p:spPr bwMode="auto">
          <a:xfrm>
            <a:off x="395288" y="5516563"/>
            <a:ext cx="8280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</a:rPr>
              <a:t>我们的目标是求解</a:t>
            </a:r>
            <a:r>
              <a:rPr lang="en-US" altLang="zh-CN" sz="3200" b="1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zh-CN" altLang="en-US" sz="3200" b="1" dirty="0">
                <a:solidFill>
                  <a:srgbClr val="FF0000"/>
                </a:solidFill>
              </a:rPr>
              <a:t>，直接可以代入计算</a:t>
            </a:r>
            <a:r>
              <a:rPr lang="zh-CN" altLang="en-US" sz="32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sz="3200" b="1" dirty="0">
              <a:solidFill>
                <a:srgbClr val="FF0000"/>
              </a:solidFill>
            </a:endParaRPr>
          </a:p>
        </p:txBody>
      </p:sp>
      <p:sp>
        <p:nvSpPr>
          <p:cNvPr id="337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7CBBBF-452D-40B2-9CF3-598200876F1D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  <p:pic>
        <p:nvPicPr>
          <p:cNvPr id="2" name="Picture 4" descr="三对角阵分解">
            <a:extLst>
              <a:ext uri="{FF2B5EF4-FFF2-40B4-BE49-F238E27FC236}">
                <a16:creationId xmlns:a16="http://schemas.microsoft.com/office/drawing/2014/main" id="{B2B4CECA-C2B8-0792-A1F8-5903C9FFA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09"/>
          <a:stretch>
            <a:fillRect/>
          </a:stretch>
        </p:blipFill>
        <p:spPr bwMode="auto">
          <a:xfrm>
            <a:off x="5574280" y="2849385"/>
            <a:ext cx="3112520" cy="2474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追赶法公式</a:t>
            </a:r>
          </a:p>
        </p:txBody>
      </p:sp>
      <p:sp>
        <p:nvSpPr>
          <p:cNvPr id="34819" name="Text Box 4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3419475" y="620713"/>
            <a:ext cx="45354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F0000"/>
                </a:solidFill>
              </a:rPr>
              <a:t>参见三角分解法</a:t>
            </a:r>
          </a:p>
        </p:txBody>
      </p:sp>
      <p:pic>
        <p:nvPicPr>
          <p:cNvPr id="34820" name="Picture 5" descr="追赶法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1" b="2946"/>
          <a:stretch>
            <a:fillRect/>
          </a:stretch>
        </p:blipFill>
        <p:spPr bwMode="auto">
          <a:xfrm>
            <a:off x="323850" y="981075"/>
            <a:ext cx="7632700" cy="581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A0536A9-7209-49E0-A68F-9B225E2787D3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  <p:pic>
        <p:nvPicPr>
          <p:cNvPr id="6" name="Picture 4" descr="三对角阵分解"/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08" t="53407" r="23209"/>
          <a:stretch/>
        </p:blipFill>
        <p:spPr bwMode="auto">
          <a:xfrm>
            <a:off x="5640146" y="2348880"/>
            <a:ext cx="3528789" cy="1539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628775"/>
            <a:ext cx="7772400" cy="4897438"/>
          </a:xfrm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是</a:t>
            </a:r>
            <a:r>
              <a:rPr lang="zh-CN" altLang="en-US" b="1">
                <a:solidFill>
                  <a:schemeClr val="folHlink"/>
                </a:solidFill>
              </a:rPr>
              <a:t>对角占优的</a:t>
            </a:r>
            <a:r>
              <a:rPr lang="zh-CN" altLang="en-US" b="1">
                <a:solidFill>
                  <a:srgbClr val="FF0000"/>
                </a:solidFill>
              </a:rPr>
              <a:t>三对角阵</a:t>
            </a:r>
          </a:p>
          <a:p>
            <a:pPr eaLnBrk="1" hangingPunct="1"/>
            <a:endParaRPr lang="zh-CN" altLang="en-US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CN" sz="2800" b="1" i="1">
                <a:latin typeface="Times New Roman" pitchFamily="18" charset="0"/>
              </a:rPr>
              <a:t>A</a:t>
            </a:r>
            <a:r>
              <a:rPr lang="zh-CN" altLang="en-US" sz="2800"/>
              <a:t>是三对角阵</a:t>
            </a:r>
          </a:p>
          <a:p>
            <a:pPr lvl="1" eaLnBrk="1" hangingPunct="1"/>
            <a:endParaRPr lang="zh-CN" altLang="en-US" sz="2800"/>
          </a:p>
          <a:p>
            <a:pPr lvl="1" eaLnBrk="1" hangingPunct="1"/>
            <a:r>
              <a:rPr lang="zh-CN" altLang="en-US" sz="2800"/>
              <a:t>对角占优（最好是，不是必须）</a:t>
            </a:r>
          </a:p>
          <a:p>
            <a:pPr lvl="2" eaLnBrk="1" hangingPunct="1"/>
            <a:r>
              <a:rPr lang="zh-CN" altLang="en-US" sz="2400"/>
              <a:t>注意到公式中出现一个除数：</a:t>
            </a:r>
            <a:br>
              <a:rPr lang="zh-CN" altLang="en-US" sz="2400"/>
            </a:br>
            <a:r>
              <a:rPr lang="en-US" altLang="zh-CN" sz="2400" b="1" i="1">
                <a:latin typeface="Times New Roman" pitchFamily="18" charset="0"/>
              </a:rPr>
              <a:t>b</a:t>
            </a:r>
            <a:r>
              <a:rPr lang="en-US" altLang="zh-CN" sz="2400" b="1" i="1" baseline="-25000">
                <a:latin typeface="Times New Roman" pitchFamily="18" charset="0"/>
              </a:rPr>
              <a:t>i</a:t>
            </a:r>
            <a:r>
              <a:rPr lang="en-US" altLang="zh-CN" sz="2400" b="1" i="1">
                <a:latin typeface="Times New Roman" pitchFamily="18" charset="0"/>
              </a:rPr>
              <a:t>-a</a:t>
            </a:r>
            <a:r>
              <a:rPr lang="en-US" altLang="zh-CN" sz="2400" b="1" i="1" baseline="-25000">
                <a:latin typeface="Times New Roman" pitchFamily="18" charset="0"/>
              </a:rPr>
              <a:t>i</a:t>
            </a:r>
            <a:r>
              <a:rPr lang="en-US" altLang="zh-CN" sz="2400" b="1" i="1">
                <a:latin typeface="Times New Roman" pitchFamily="18" charset="0"/>
              </a:rPr>
              <a:t>β</a:t>
            </a:r>
            <a:r>
              <a:rPr lang="en-US" altLang="zh-CN" sz="2400" b="1" i="1" baseline="-25000">
                <a:latin typeface="Times New Roman" pitchFamily="18" charset="0"/>
              </a:rPr>
              <a:t>i-1</a:t>
            </a:r>
            <a:r>
              <a:rPr lang="zh-CN" altLang="en-US" sz="2400"/>
              <a:t>，除数均不能等于零（也不能太小）</a:t>
            </a:r>
          </a:p>
        </p:txBody>
      </p:sp>
      <p:sp>
        <p:nvSpPr>
          <p:cNvPr id="358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追赶法的应用要求</a:t>
            </a:r>
          </a:p>
        </p:txBody>
      </p:sp>
      <p:sp>
        <p:nvSpPr>
          <p:cNvPr id="3584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303CEE0-F849-4DA3-8E94-22B9FAED7E44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 用追赶法求解线性方程组</a:t>
            </a:r>
          </a:p>
        </p:txBody>
      </p:sp>
      <p:graphicFrame>
        <p:nvGraphicFramePr>
          <p:cNvPr id="36867" name="Object 9"/>
          <p:cNvGraphicFramePr>
            <a:graphicFrameLocks noGrp="1" noChangeAspect="1"/>
          </p:cNvGraphicFramePr>
          <p:nvPr>
            <p:ph idx="1"/>
          </p:nvPr>
        </p:nvGraphicFramePr>
        <p:xfrm>
          <a:off x="1763713" y="1557338"/>
          <a:ext cx="4608512" cy="2684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612900" imgH="939800" progId="Equation.3">
                  <p:embed/>
                </p:oleObj>
              </mc:Choice>
              <mc:Fallback>
                <p:oleObj name="公式" r:id="rId2" imgW="1612900" imgH="939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1557338"/>
                        <a:ext cx="4608512" cy="2684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9" name="Text Box 11"/>
          <p:cNvSpPr txBox="1">
            <a:spLocks noChangeArrowheads="1"/>
          </p:cNvSpPr>
          <p:nvPr/>
        </p:nvSpPr>
        <p:spPr bwMode="auto">
          <a:xfrm>
            <a:off x="1692275" y="5229225"/>
            <a:ext cx="504031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可见，并不需要真的分解</a:t>
            </a:r>
            <a:r>
              <a:rPr lang="zh-CN" altLang="en-US" sz="3200" b="1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sz="3200" b="1">
              <a:solidFill>
                <a:srgbClr val="FF0000"/>
              </a:solidFill>
            </a:endParaRPr>
          </a:p>
        </p:txBody>
      </p:sp>
      <p:sp>
        <p:nvSpPr>
          <p:cNvPr id="36869" name="Text Box 13"/>
          <p:cNvSpPr txBox="1">
            <a:spLocks noChangeArrowheads="1"/>
          </p:cNvSpPr>
          <p:nvPr/>
        </p:nvSpPr>
        <p:spPr bwMode="auto">
          <a:xfrm>
            <a:off x="7019925" y="2636838"/>
            <a:ext cx="16557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CC00"/>
                </a:solidFill>
              </a:rPr>
              <a:t>chase.m</a:t>
            </a:r>
          </a:p>
        </p:txBody>
      </p:sp>
      <p:pic>
        <p:nvPicPr>
          <p:cNvPr id="36870" name="Picture 4" descr="C:\Users\fifo\AppData\Local\Microsoft\Windows\Temporary Internet Files\Content.IE5\JKMCDBA4\MC900432526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88" y="6021388"/>
            <a:ext cx="598487" cy="598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2D6D02-F7C0-46EB-BA24-8CFAFC00161F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4790157"/>
          </a:xfrm>
        </p:spPr>
        <p:txBody>
          <a:bodyPr/>
          <a:lstStyle/>
          <a:p>
            <a:pPr eaLnBrk="1" hangingPunct="1"/>
            <a:r>
              <a:rPr lang="en-US" altLang="zh-CN" dirty="0"/>
              <a:t>P177</a:t>
            </a:r>
          </a:p>
        </p:txBody>
      </p:sp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2D895F1-4F7B-4A8B-8247-8ED39DB3FDF7}" type="slidenum">
              <a:rPr lang="zh-CN" altLang="en-US" smtClean="0"/>
              <a:pPr eaLnBrk="1" hangingPunct="1"/>
              <a:t>35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BC033C1-ED6C-4742-B496-4E9F0DAEB9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1951112"/>
            <a:ext cx="7379394" cy="43315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直接三角分解法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/>
              <a:t>若线性方程组</a:t>
            </a:r>
            <a:r>
              <a:rPr lang="en-US" altLang="zh-CN" b="1" i="1">
                <a:latin typeface="Times New Roman" pitchFamily="18" charset="0"/>
              </a:rPr>
              <a:t>Ax = b</a:t>
            </a:r>
            <a:r>
              <a:rPr lang="zh-CN" altLang="en-US"/>
              <a:t>的系数矩阵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已经三角分解</a:t>
            </a:r>
            <a:r>
              <a:rPr lang="en-US" altLang="zh-CN" b="1" i="1">
                <a:latin typeface="Times New Roman" pitchFamily="18" charset="0"/>
              </a:rPr>
              <a:t>A=LU</a:t>
            </a:r>
            <a:r>
              <a:rPr lang="en-US" altLang="zh-CN"/>
              <a:t>,</a:t>
            </a:r>
            <a:r>
              <a:rPr lang="zh-CN" altLang="en-US"/>
              <a:t>则求解方程组</a:t>
            </a:r>
            <a:r>
              <a:rPr lang="en-US" altLang="zh-CN" i="1">
                <a:latin typeface="Times New Roman" pitchFamily="18" charset="0"/>
              </a:rPr>
              <a:t>Ax = b</a:t>
            </a:r>
            <a:r>
              <a:rPr lang="zh-CN" altLang="en-US"/>
              <a:t>等价于求如下两个三角方程组</a:t>
            </a:r>
            <a:r>
              <a:rPr lang="en-US" altLang="zh-CN"/>
              <a:t>: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/>
              <a:t>         </a:t>
            </a:r>
            <a:r>
              <a:rPr lang="en-US" altLang="zh-CN" b="1" i="1">
                <a:latin typeface="Times New Roman" pitchFamily="18" charset="0"/>
              </a:rPr>
              <a:t>Ly=b,  Ux=y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由第一个三角方程组求得解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zh-CN" altLang="en-US"/>
              <a:t>后，将</a:t>
            </a:r>
            <a:r>
              <a:rPr lang="en-US" altLang="zh-CN" b="1" i="1">
                <a:latin typeface="Times New Roman" pitchFamily="18" charset="0"/>
              </a:rPr>
              <a:t>y</a:t>
            </a:r>
            <a:r>
              <a:rPr lang="zh-CN" altLang="en-US"/>
              <a:t>代入第二个方程组，解得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zh-CN" altLang="en-US"/>
              <a:t>．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这种求解线性方程组的方法叫做</a:t>
            </a:r>
            <a:r>
              <a:rPr lang="zh-CN" altLang="en-US">
                <a:solidFill>
                  <a:srgbClr val="FF0000"/>
                </a:solidFill>
              </a:rPr>
              <a:t>三角分解法</a:t>
            </a:r>
            <a:r>
              <a:rPr lang="zh-CN" altLang="en-US"/>
              <a:t>．</a:t>
            </a: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1835150" y="5445125"/>
            <a:ext cx="489743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CC3300"/>
                </a:solidFill>
              </a:rPr>
              <a:t>这样的方法有什么好处</a:t>
            </a:r>
            <a:r>
              <a:rPr lang="en-US" altLang="zh-CN" sz="2800" b="1">
                <a:solidFill>
                  <a:srgbClr val="CC3300"/>
                </a:solidFill>
              </a:rPr>
              <a:t>?</a:t>
            </a:r>
            <a:endParaRPr lang="zh-CN" altLang="en-US" sz="2800" b="1">
              <a:solidFill>
                <a:srgbClr val="CC3300"/>
              </a:solidFill>
            </a:endParaRPr>
          </a:p>
        </p:txBody>
      </p:sp>
      <p:sp>
        <p:nvSpPr>
          <p:cNvPr id="6149" name="Text Box 6">
            <a:hlinkClick r:id="rId2" action="ppaction://hlinksldjump"/>
          </p:cNvPr>
          <p:cNvSpPr txBox="1">
            <a:spLocks noChangeArrowheads="1"/>
          </p:cNvSpPr>
          <p:nvPr/>
        </p:nvSpPr>
        <p:spPr bwMode="auto">
          <a:xfrm>
            <a:off x="7812088" y="6381750"/>
            <a:ext cx="13319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9FDC7"/>
                </a:solidFill>
              </a:rPr>
              <a:t>回到追赶法</a:t>
            </a:r>
          </a:p>
        </p:txBody>
      </p:sp>
      <p:sp>
        <p:nvSpPr>
          <p:cNvPr id="61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BFA7B87-F53F-4B96-878F-CCDF23C8F755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0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3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525" y="620713"/>
            <a:ext cx="7545388" cy="3330575"/>
          </a:xfrm>
          <a:noFill/>
        </p:spPr>
      </p:pic>
      <p:sp>
        <p:nvSpPr>
          <p:cNvPr id="7171" name="Text Box 4"/>
          <p:cNvSpPr txBox="1">
            <a:spLocks noChangeArrowheads="1"/>
          </p:cNvSpPr>
          <p:nvPr/>
        </p:nvSpPr>
        <p:spPr bwMode="auto">
          <a:xfrm>
            <a:off x="755650" y="4076700"/>
            <a:ext cx="7777163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其中</a:t>
            </a:r>
            <a:r>
              <a:rPr lang="en-US" altLang="zh-CN" sz="2800" b="1" i="1">
                <a:latin typeface="Times New Roman" pitchFamily="18" charset="0"/>
              </a:rPr>
              <a:t>U</a:t>
            </a:r>
            <a:r>
              <a:rPr lang="zh-CN" altLang="en-US" sz="2800" b="1">
                <a:latin typeface="Times New Roman" pitchFamily="18" charset="0"/>
              </a:rPr>
              <a:t>是上三角阵．若其主对角元素均非零，则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该方程组的解为：</a:t>
            </a:r>
          </a:p>
        </p:txBody>
      </p:sp>
      <p:pic>
        <p:nvPicPr>
          <p:cNvPr id="7172" name="Picture 6"/>
          <p:cNvPicPr>
            <a:picLocks noGrp="1" noChangeAspect="1" noChangeArrowheads="1"/>
          </p:cNvPicPr>
          <p:nvPr>
            <p:ph type="title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58888" y="5373688"/>
            <a:ext cx="6911975" cy="1365250"/>
          </a:xfrm>
          <a:noFill/>
        </p:spPr>
      </p:pic>
      <p:sp>
        <p:nvSpPr>
          <p:cNvPr id="7173" name="Rectangle 7"/>
          <p:cNvSpPr>
            <a:spLocks noChangeArrowheads="1"/>
          </p:cNvSpPr>
          <p:nvPr/>
        </p:nvSpPr>
        <p:spPr bwMode="auto">
          <a:xfrm>
            <a:off x="7164388" y="1773238"/>
            <a:ext cx="1223962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4" name="Rectangle 8"/>
          <p:cNvSpPr>
            <a:spLocks noChangeArrowheads="1"/>
          </p:cNvSpPr>
          <p:nvPr/>
        </p:nvSpPr>
        <p:spPr bwMode="auto">
          <a:xfrm>
            <a:off x="7164388" y="3357563"/>
            <a:ext cx="1223962" cy="576262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5" name="Rectangle 9"/>
          <p:cNvSpPr>
            <a:spLocks noChangeArrowheads="1"/>
          </p:cNvSpPr>
          <p:nvPr/>
        </p:nvSpPr>
        <p:spPr bwMode="auto">
          <a:xfrm>
            <a:off x="7092950" y="5661025"/>
            <a:ext cx="1223963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BDDE37-B5A6-4C3E-8761-461EC320026F}" type="slidenum">
              <a:rPr lang="zh-CN" altLang="en-US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31850" y="188913"/>
            <a:ext cx="7772400" cy="3787775"/>
          </a:xfrm>
          <a:noFill/>
        </p:spPr>
      </p:pic>
      <p:sp>
        <p:nvSpPr>
          <p:cNvPr id="8195" name="Text Box 4"/>
          <p:cNvSpPr txBox="1">
            <a:spLocks noChangeArrowheads="1"/>
          </p:cNvSpPr>
          <p:nvPr/>
        </p:nvSpPr>
        <p:spPr bwMode="auto">
          <a:xfrm>
            <a:off x="755650" y="4005263"/>
            <a:ext cx="7777163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其中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zh-CN" altLang="en-US" sz="2800" b="1">
                <a:latin typeface="Times New Roman" pitchFamily="18" charset="0"/>
              </a:rPr>
              <a:t>是下三角阵．若其主对角元素均非零，则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itchFamily="18" charset="0"/>
              </a:rPr>
              <a:t>该方程组的解为：</a:t>
            </a:r>
          </a:p>
        </p:txBody>
      </p:sp>
      <p:sp>
        <p:nvSpPr>
          <p:cNvPr id="8196" name="Rectangle 6"/>
          <p:cNvSpPr>
            <a:spLocks noChangeArrowheads="1"/>
          </p:cNvSpPr>
          <p:nvPr/>
        </p:nvSpPr>
        <p:spPr bwMode="auto">
          <a:xfrm>
            <a:off x="7451725" y="2708275"/>
            <a:ext cx="1223963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7380288" y="3429000"/>
            <a:ext cx="1223962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pic>
        <p:nvPicPr>
          <p:cNvPr id="8198" name="Picture 8"/>
          <p:cNvPicPr>
            <a:picLocks noGrp="1" noChangeAspect="1" noChangeArrowheads="1"/>
          </p:cNvPicPr>
          <p:nvPr>
            <p:ph type="title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328738" y="5157788"/>
            <a:ext cx="5907087" cy="1492250"/>
          </a:xfrm>
          <a:noFill/>
        </p:spPr>
      </p:pic>
      <p:sp>
        <p:nvSpPr>
          <p:cNvPr id="8199" name="Rectangle 9"/>
          <p:cNvSpPr>
            <a:spLocks noChangeArrowheads="1"/>
          </p:cNvSpPr>
          <p:nvPr/>
        </p:nvSpPr>
        <p:spPr bwMode="auto">
          <a:xfrm>
            <a:off x="6084888" y="5661025"/>
            <a:ext cx="1223962" cy="57626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BB3E3BD-D31A-4112-8120-833A227BB7A4}" type="slidenum">
              <a:rPr lang="zh-CN" altLang="en-US" smtClean="0"/>
              <a:pPr eaLnBrk="1" hangingPunct="1"/>
              <a:t>6</a:t>
            </a:fld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229600" cy="4535487"/>
          </a:xfrm>
        </p:spPr>
        <p:txBody>
          <a:bodyPr/>
          <a:lstStyle/>
          <a:p>
            <a:pPr eaLnBrk="1" hangingPunct="1"/>
            <a:r>
              <a:rPr lang="zh-CN" altLang="en-US"/>
              <a:t>上三角方程组和下三角方程组统称为</a:t>
            </a:r>
            <a:r>
              <a:rPr lang="zh-CN" altLang="en-US">
                <a:solidFill>
                  <a:srgbClr val="FF0000"/>
                </a:solidFill>
              </a:rPr>
              <a:t>三角方程组</a:t>
            </a:r>
            <a:r>
              <a:rPr lang="en-US" altLang="zh-CN"/>
              <a:t>.</a:t>
            </a:r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>
                <a:solidFill>
                  <a:srgbClr val="FF33CC"/>
                </a:solidFill>
              </a:rPr>
              <a:t>定义</a:t>
            </a:r>
            <a:r>
              <a:rPr lang="en-US" altLang="zh-CN">
                <a:solidFill>
                  <a:srgbClr val="FF33CC"/>
                </a:solidFill>
              </a:rPr>
              <a:t>1</a:t>
            </a:r>
            <a:r>
              <a:rPr lang="en-US" altLang="zh-CN"/>
              <a:t>    </a:t>
            </a:r>
            <a:r>
              <a:rPr lang="zh-CN" altLang="en-US"/>
              <a:t>设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是一个</a:t>
            </a:r>
            <a:r>
              <a:rPr lang="en-US" altLang="zh-CN" i="1">
                <a:latin typeface="Times New Roman" pitchFamily="18" charset="0"/>
              </a:rPr>
              <a:t>n</a:t>
            </a:r>
            <a:r>
              <a:rPr lang="zh-CN" altLang="en-US"/>
              <a:t>阶矩阵</a:t>
            </a:r>
            <a:r>
              <a:rPr lang="en-US" altLang="zh-CN"/>
              <a:t>,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       </a:t>
            </a:r>
            <a:r>
              <a:rPr lang="en-US" altLang="zh-CN" i="1">
                <a:latin typeface="Times New Roman" pitchFamily="18" charset="0"/>
              </a:rPr>
              <a:t>A = LU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/>
              <a:t>    </a:t>
            </a:r>
            <a:r>
              <a:rPr lang="zh-CN" altLang="en-US"/>
              <a:t>称为</a:t>
            </a:r>
            <a:r>
              <a:rPr lang="en-US" altLang="zh-CN" i="1">
                <a:latin typeface="Times New Roman" pitchFamily="18" charset="0"/>
              </a:rPr>
              <a:t>A</a:t>
            </a:r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三角分解</a:t>
            </a:r>
            <a:r>
              <a:rPr lang="en-US" altLang="zh-CN"/>
              <a:t>,</a:t>
            </a:r>
            <a:r>
              <a:rPr lang="zh-CN" altLang="en-US"/>
              <a:t>其中</a:t>
            </a:r>
            <a:r>
              <a:rPr lang="en-US" altLang="zh-CN" i="1">
                <a:latin typeface="Times New Roman" pitchFamily="18" charset="0"/>
              </a:rPr>
              <a:t>L</a:t>
            </a:r>
            <a:r>
              <a:rPr lang="zh-CN" altLang="en-US"/>
              <a:t>是下</a:t>
            </a:r>
            <a:r>
              <a:rPr lang="en-US" altLang="zh-CN"/>
              <a:t>(</a:t>
            </a:r>
            <a:r>
              <a:rPr lang="zh-CN" altLang="en-US"/>
              <a:t>或上</a:t>
            </a:r>
            <a:r>
              <a:rPr lang="en-US" altLang="zh-CN"/>
              <a:t>)</a:t>
            </a:r>
            <a:r>
              <a:rPr lang="zh-CN" altLang="en-US"/>
              <a:t>三角阵</a:t>
            </a:r>
            <a:r>
              <a:rPr lang="en-US" altLang="zh-CN"/>
              <a:t>,</a:t>
            </a:r>
            <a:r>
              <a:rPr lang="en-US" altLang="zh-CN" i="1">
                <a:latin typeface="Times New Roman" pitchFamily="18" charset="0"/>
              </a:rPr>
              <a:t>U</a:t>
            </a:r>
            <a:r>
              <a:rPr lang="zh-CN" altLang="en-US"/>
              <a:t>是上</a:t>
            </a:r>
            <a:r>
              <a:rPr lang="en-US" altLang="zh-CN"/>
              <a:t>(</a:t>
            </a:r>
            <a:r>
              <a:rPr lang="zh-CN" altLang="en-US"/>
              <a:t>或下</a:t>
            </a:r>
            <a:r>
              <a:rPr lang="en-US" altLang="zh-CN"/>
              <a:t>)</a:t>
            </a:r>
            <a:r>
              <a:rPr lang="zh-CN" altLang="en-US"/>
              <a:t>三角阵</a:t>
            </a:r>
            <a:r>
              <a:rPr lang="en-US" altLang="zh-CN"/>
              <a:t>.</a:t>
            </a:r>
          </a:p>
        </p:txBody>
      </p:sp>
      <p:sp>
        <p:nvSpPr>
          <p:cNvPr id="84997" name="Text Box 5"/>
          <p:cNvSpPr txBox="1">
            <a:spLocks noChangeArrowheads="1"/>
          </p:cNvSpPr>
          <p:nvPr/>
        </p:nvSpPr>
        <p:spPr bwMode="auto">
          <a:xfrm>
            <a:off x="1384300" y="6205538"/>
            <a:ext cx="54022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CC3300"/>
                </a:solidFill>
              </a:rPr>
              <a:t>有没有方法直接实现三角分解呢</a:t>
            </a:r>
            <a:r>
              <a:rPr lang="en-US" altLang="zh-CN" sz="2800" b="1">
                <a:solidFill>
                  <a:srgbClr val="CC3300"/>
                </a:solidFill>
              </a:rPr>
              <a:t>?</a:t>
            </a:r>
            <a:endParaRPr lang="zh-CN" altLang="en-US" sz="2800" b="1">
              <a:solidFill>
                <a:srgbClr val="CC3300"/>
              </a:solidFill>
            </a:endParaRPr>
          </a:p>
        </p:txBody>
      </p:sp>
      <p:sp>
        <p:nvSpPr>
          <p:cNvPr id="922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三角分解</a:t>
            </a:r>
          </a:p>
        </p:txBody>
      </p:sp>
      <p:sp>
        <p:nvSpPr>
          <p:cNvPr id="922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AB034F2-3C2B-4C20-B8C4-D7DD3FEBA56B}" type="slidenum">
              <a:rPr lang="zh-CN" altLang="en-US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49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Doolittle</a:t>
            </a:r>
            <a:r>
              <a:rPr lang="zh-CN" altLang="en-US"/>
              <a:t>分解法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07375" cy="2816225"/>
          </a:xfrm>
        </p:spPr>
        <p:txBody>
          <a:bodyPr/>
          <a:lstStyle/>
          <a:p>
            <a:pPr eaLnBrk="1" hangingPunct="1"/>
            <a:r>
              <a:rPr lang="zh-CN" altLang="en-US" sz="2800"/>
              <a:t>在三角分解中，若</a:t>
            </a:r>
            <a:r>
              <a:rPr lang="en-US" altLang="zh-CN" sz="2800" b="1" i="1">
                <a:latin typeface="Times New Roman" pitchFamily="18" charset="0"/>
              </a:rPr>
              <a:t>L</a:t>
            </a:r>
            <a:r>
              <a:rPr lang="zh-CN" altLang="en-US" sz="2800"/>
              <a:t>是</a:t>
            </a:r>
            <a:r>
              <a:rPr lang="zh-CN" altLang="en-US" sz="2800" b="1">
                <a:solidFill>
                  <a:schemeClr val="folHlink"/>
                </a:solidFill>
              </a:rPr>
              <a:t>单位</a:t>
            </a:r>
            <a:r>
              <a:rPr lang="zh-CN" altLang="en-US" sz="2800"/>
              <a:t>下三角阵</a:t>
            </a:r>
            <a:r>
              <a:rPr lang="en-US" altLang="zh-CN" sz="2800"/>
              <a:t>(</a:t>
            </a:r>
            <a:r>
              <a:rPr lang="zh-CN" altLang="en-US" sz="2800"/>
              <a:t>即，主对角线上的元素为</a:t>
            </a:r>
            <a:r>
              <a:rPr lang="en-US" altLang="zh-CN" sz="2800"/>
              <a:t>1</a:t>
            </a:r>
            <a:r>
              <a:rPr lang="zh-CN" altLang="en-US" sz="2800"/>
              <a:t>的下三角阵</a:t>
            </a:r>
            <a:r>
              <a:rPr lang="en-US" altLang="zh-CN" sz="2800"/>
              <a:t>)</a:t>
            </a:r>
            <a:r>
              <a:rPr lang="zh-CN" altLang="en-US" sz="2800"/>
              <a:t>，</a:t>
            </a:r>
            <a:r>
              <a:rPr lang="en-US" altLang="zh-CN" sz="2800" b="1" i="1">
                <a:latin typeface="Times New Roman" pitchFamily="18" charset="0"/>
              </a:rPr>
              <a:t>U</a:t>
            </a:r>
            <a:r>
              <a:rPr lang="zh-CN" altLang="en-US" sz="2800"/>
              <a:t>是上三角阵，则称该分解为</a:t>
            </a:r>
            <a:r>
              <a:rPr lang="en-US" altLang="zh-CN" sz="2800" b="1">
                <a:solidFill>
                  <a:schemeClr val="folHlink"/>
                </a:solidFill>
              </a:rPr>
              <a:t>Doolittle</a:t>
            </a:r>
            <a:r>
              <a:rPr lang="zh-CN" altLang="en-US" sz="2800" b="1">
                <a:solidFill>
                  <a:schemeClr val="folHlink"/>
                </a:solidFill>
              </a:rPr>
              <a:t>分解</a:t>
            </a:r>
            <a:r>
              <a:rPr lang="zh-CN" altLang="en-US" sz="2800"/>
              <a:t>．利用该分解法求解线性方程组的方法称为</a:t>
            </a:r>
            <a:r>
              <a:rPr lang="en-US" altLang="zh-CN" sz="2800" b="1">
                <a:solidFill>
                  <a:schemeClr val="folHlink"/>
                </a:solidFill>
              </a:rPr>
              <a:t>Doolittle</a:t>
            </a:r>
            <a:r>
              <a:rPr lang="zh-CN" altLang="en-US" sz="2800" b="1">
                <a:solidFill>
                  <a:schemeClr val="folHlink"/>
                </a:solidFill>
              </a:rPr>
              <a:t>分解法</a:t>
            </a:r>
            <a:r>
              <a:rPr lang="zh-CN" altLang="en-US" sz="2800"/>
              <a:t>．</a:t>
            </a:r>
          </a:p>
          <a:p>
            <a:pPr eaLnBrk="1" hangingPunct="1"/>
            <a:r>
              <a:rPr lang="zh-CN" altLang="en-US" sz="2800"/>
              <a:t>高斯消元法的消元过程实际上给出了</a:t>
            </a:r>
            <a:r>
              <a:rPr lang="zh-CN" altLang="en-US" sz="2800" b="1" i="1">
                <a:latin typeface="Times New Roman" pitchFamily="18" charset="0"/>
              </a:rPr>
              <a:t>Ａ</a:t>
            </a:r>
            <a:r>
              <a:rPr lang="zh-CN" altLang="en-US" sz="2800"/>
              <a:t>的</a:t>
            </a:r>
            <a:r>
              <a:rPr lang="en-US" altLang="zh-CN" sz="2800"/>
              <a:t>Doolittle</a:t>
            </a:r>
            <a:r>
              <a:rPr lang="zh-CN" altLang="en-US" sz="2800"/>
              <a:t>分解：　　　</a:t>
            </a:r>
          </a:p>
        </p:txBody>
      </p:sp>
      <p:graphicFrame>
        <p:nvGraphicFramePr>
          <p:cNvPr id="10244" name="Object 5"/>
          <p:cNvGraphicFramePr>
            <a:graphicFrameLocks noChangeAspect="1"/>
          </p:cNvGraphicFramePr>
          <p:nvPr/>
        </p:nvGraphicFramePr>
        <p:xfrm>
          <a:off x="1000125" y="5214938"/>
          <a:ext cx="7105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67000" imgH="241300" progId="Equation.3">
                  <p:embed/>
                </p:oleObj>
              </mc:Choice>
              <mc:Fallback>
                <p:oleObj name="公式" r:id="rId2" imgW="2667000" imgH="2413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0125" y="5214938"/>
                        <a:ext cx="7105650" cy="642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6FF428-484D-4C7E-AD68-AE8EAE76C550}" type="slidenum">
              <a:rPr lang="zh-CN" altLang="en-US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42988" y="1412875"/>
            <a:ext cx="7488237" cy="4537075"/>
          </a:xfrm>
          <a:noFill/>
        </p:spPr>
      </p:pic>
      <p:sp>
        <p:nvSpPr>
          <p:cNvPr id="11267" name="Text Box 3"/>
          <p:cNvSpPr txBox="1">
            <a:spLocks noChangeArrowheads="1"/>
          </p:cNvSpPr>
          <p:nvPr/>
        </p:nvSpPr>
        <p:spPr bwMode="auto">
          <a:xfrm>
            <a:off x="684213" y="6092825"/>
            <a:ext cx="813593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</a:rPr>
              <a:t>我们给出一个如此分解的</a:t>
            </a:r>
            <a:r>
              <a:rPr lang="zh-CN" altLang="en-US" sz="2800" b="1">
                <a:solidFill>
                  <a:srgbClr val="FF0000"/>
                </a:solidFill>
                <a:latin typeface="Times New Roman" pitchFamily="18" charset="0"/>
              </a:rPr>
              <a:t>直接计算方法</a:t>
            </a:r>
            <a:r>
              <a:rPr lang="zh-CN" altLang="en-US" sz="2800" b="1">
                <a:latin typeface="Times New Roman" pitchFamily="18" charset="0"/>
              </a:rPr>
              <a:t>如下：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395288" y="549275"/>
            <a:ext cx="165576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 b="1">
                <a:latin typeface="Times New Roman" pitchFamily="18" charset="0"/>
              </a:rPr>
              <a:t>其中，</a:t>
            </a:r>
          </a:p>
        </p:txBody>
      </p:sp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8717E99-5B54-44F1-9C6A-5C0007706094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4273</TotalTime>
  <Words>1336</Words>
  <Application>Microsoft Office PowerPoint</Application>
  <PresentationFormat>全屏显示(4:3)</PresentationFormat>
  <Paragraphs>180</Paragraphs>
  <Slides>35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35</vt:i4>
      </vt:variant>
    </vt:vector>
  </HeadingPairs>
  <TitlesOfParts>
    <vt:vector size="42" baseType="lpstr">
      <vt:lpstr>Arial</vt:lpstr>
      <vt:lpstr>Cambria Math</vt:lpstr>
      <vt:lpstr>Times New Roman</vt:lpstr>
      <vt:lpstr>Wingdings</vt:lpstr>
      <vt:lpstr>Watermark</vt:lpstr>
      <vt:lpstr>公式</vt:lpstr>
      <vt:lpstr>Equation</vt:lpstr>
      <vt:lpstr>计算方法</vt:lpstr>
      <vt:lpstr>第5章 解线性方程组的直接方法</vt:lpstr>
      <vt:lpstr>回顾：如何解方程Ax=b</vt:lpstr>
      <vt:lpstr>直接三角分解法</vt:lpstr>
      <vt:lpstr>PowerPoint 演示文稿</vt:lpstr>
      <vt:lpstr>PowerPoint 演示文稿</vt:lpstr>
      <vt:lpstr>三角分解</vt:lpstr>
      <vt:lpstr>Doolittle分解法</vt:lpstr>
      <vt:lpstr>PowerPoint 演示文稿</vt:lpstr>
      <vt:lpstr>Doolittle分解的直接计算方法</vt:lpstr>
      <vt:lpstr>直接三角分解计算公式</vt:lpstr>
      <vt:lpstr>求解计算公式</vt:lpstr>
      <vt:lpstr>例5 用Doolittle分解法求解下方程组:</vt:lpstr>
      <vt:lpstr>Crout分解法</vt:lpstr>
      <vt:lpstr>Crout分解算法</vt:lpstr>
      <vt:lpstr>解法</vt:lpstr>
      <vt:lpstr>直接分解法适用条件</vt:lpstr>
      <vt:lpstr>特殊条件下的分解和求解方法</vt:lpstr>
      <vt:lpstr>平方根法与改进平方根法</vt:lpstr>
      <vt:lpstr>对称正定阵的三角分解算法</vt:lpstr>
      <vt:lpstr>对称正定阵方程的算法</vt:lpstr>
      <vt:lpstr>例：用平方根法计算</vt:lpstr>
      <vt:lpstr>平方根法有什么问题？</vt:lpstr>
      <vt:lpstr>改进</vt:lpstr>
      <vt:lpstr>改进的平方根法</vt:lpstr>
      <vt:lpstr>分解实现</vt:lpstr>
      <vt:lpstr>引进tij=lijdj的分解算法</vt:lpstr>
      <vt:lpstr>PowerPoint 演示文稿</vt:lpstr>
      <vt:lpstr>另一种特殊矩阵—— 对角占优的三对角线方程组</vt:lpstr>
      <vt:lpstr>若三对角矩阵A的所有顺序主子式非奇异，可进行Crout分解</vt:lpstr>
      <vt:lpstr>三对角阵A的Crout分解算法</vt:lpstr>
      <vt:lpstr>追赶法公式</vt:lpstr>
      <vt:lpstr>追赶法的应用要求</vt:lpstr>
      <vt:lpstr>例 用追赶法求解线性方程组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472</cp:revision>
  <dcterms:created xsi:type="dcterms:W3CDTF">1601-01-01T00:00:00Z</dcterms:created>
  <dcterms:modified xsi:type="dcterms:W3CDTF">2025-04-27T13:18:17Z</dcterms:modified>
</cp:coreProperties>
</file>