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0"/>
  </p:notesMasterIdLst>
  <p:sldIdLst>
    <p:sldId id="313" r:id="rId2"/>
    <p:sldId id="322" r:id="rId3"/>
    <p:sldId id="315" r:id="rId4"/>
    <p:sldId id="312" r:id="rId5"/>
    <p:sldId id="324" r:id="rId6"/>
    <p:sldId id="316" r:id="rId7"/>
    <p:sldId id="317" r:id="rId8"/>
    <p:sldId id="306" r:id="rId9"/>
    <p:sldId id="318" r:id="rId10"/>
    <p:sldId id="279" r:id="rId11"/>
    <p:sldId id="280" r:id="rId12"/>
    <p:sldId id="281" r:id="rId13"/>
    <p:sldId id="319" r:id="rId14"/>
    <p:sldId id="320" r:id="rId15"/>
    <p:sldId id="308" r:id="rId16"/>
    <p:sldId id="282" r:id="rId17"/>
    <p:sldId id="283" r:id="rId18"/>
    <p:sldId id="323" r:id="rId19"/>
    <p:sldId id="284" r:id="rId20"/>
    <p:sldId id="309" r:id="rId21"/>
    <p:sldId id="304" r:id="rId22"/>
    <p:sldId id="305" r:id="rId23"/>
    <p:sldId id="321" r:id="rId24"/>
    <p:sldId id="325" r:id="rId25"/>
    <p:sldId id="286" r:id="rId26"/>
    <p:sldId id="302" r:id="rId27"/>
    <p:sldId id="303" r:id="rId28"/>
    <p:sldId id="310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66"/>
    <a:srgbClr val="FF7C80"/>
    <a:srgbClr val="FF6600"/>
    <a:srgbClr val="DDDDDD"/>
    <a:srgbClr val="FFCC00"/>
    <a:srgbClr val="66CCFF"/>
    <a:srgbClr val="059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7" autoAdjust="0"/>
    <p:restoredTop sz="94696" autoAdjust="0"/>
  </p:normalViewPr>
  <p:slideViewPr>
    <p:cSldViewPr>
      <p:cViewPr varScale="1">
        <p:scale>
          <a:sx n="85" d="100"/>
          <a:sy n="85" d="100"/>
        </p:scale>
        <p:origin x="12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5846B4-E1AA-4603-9D9F-E2594D9E00A0}" type="datetimeFigureOut">
              <a:rPr lang="zh-CN" altLang="en-US"/>
              <a:pPr>
                <a:defRPr/>
              </a:pPr>
              <a:t>2025/4/29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5FD6EB5-8B5F-451A-9A1A-D525DC5183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81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778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78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84675-2B24-4B69-AE28-9C3125F849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2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D432B-0A1A-4642-BF83-C6F3D528A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7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21525-58FE-4992-9524-034845A761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2002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61415-B050-4287-8D93-0E5D25B52D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055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9537A-C75F-47AB-A0C5-A730936452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36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71B5A-B5CA-42F6-9FD3-3AE4D6228B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80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88C30-F9AF-411C-9DCD-8B3052F6D7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5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70A97-2E0F-4D5B-BA51-FEF704862D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53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2B6D8-3769-4CBE-AEE2-512FB8A152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26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A8559-9CD5-4017-BCA0-2D8AB6077A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92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04BA7-35EB-4001-A6BC-5118D0C3E4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78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72507-69F7-4EDB-AAE1-025AEBCD74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09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542E1-7982-4482-BAE6-EE534633E4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88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680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1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81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23D035BE-A0D0-4CA1-B970-EDC044A13D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3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0.bin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0.bin"/><Relationship Id="rId2" Type="http://schemas.openxmlformats.org/officeDocument/2006/relationships/oleObject" Target="../embeddings/oleObject35.bin"/><Relationship Id="rId16" Type="http://schemas.openxmlformats.org/officeDocument/2006/relationships/image" Target="../media/image46.gi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13.xml"/><Relationship Id="rId4" Type="http://schemas.openxmlformats.org/officeDocument/2006/relationships/oleObject" Target="../embeddings/oleObject4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2.bin"/><Relationship Id="rId18" Type="http://schemas.openxmlformats.org/officeDocument/2006/relationships/oleObject" Target="../embeddings/oleObject54.bin"/><Relationship Id="rId26" Type="http://schemas.openxmlformats.org/officeDocument/2006/relationships/oleObject" Target="../embeddings/oleObject58.bin"/><Relationship Id="rId3" Type="http://schemas.openxmlformats.org/officeDocument/2006/relationships/oleObject" Target="../embeddings/oleObject47.bin"/><Relationship Id="rId21" Type="http://schemas.openxmlformats.org/officeDocument/2006/relationships/image" Target="../media/image62.wmf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7.wmf"/><Relationship Id="rId17" Type="http://schemas.openxmlformats.org/officeDocument/2006/relationships/image" Target="../media/image60.wmf"/><Relationship Id="rId25" Type="http://schemas.openxmlformats.org/officeDocument/2006/relationships/image" Target="../media/image64.wmf"/><Relationship Id="rId2" Type="http://schemas.openxmlformats.org/officeDocument/2006/relationships/image" Target="../media/image52.wmf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.bin"/><Relationship Id="rId24" Type="http://schemas.openxmlformats.org/officeDocument/2006/relationships/oleObject" Target="../embeddings/oleObject57.bin"/><Relationship Id="rId5" Type="http://schemas.openxmlformats.org/officeDocument/2006/relationships/oleObject" Target="../embeddings/oleObject48.bin"/><Relationship Id="rId15" Type="http://schemas.openxmlformats.org/officeDocument/2006/relationships/image" Target="../media/image59.jpeg"/><Relationship Id="rId23" Type="http://schemas.openxmlformats.org/officeDocument/2006/relationships/image" Target="../media/image63.wmf"/><Relationship Id="rId10" Type="http://schemas.openxmlformats.org/officeDocument/2006/relationships/image" Target="../media/image56.wmf"/><Relationship Id="rId19" Type="http://schemas.openxmlformats.org/officeDocument/2006/relationships/image" Target="../media/image61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8.wmf"/><Relationship Id="rId22" Type="http://schemas.openxmlformats.org/officeDocument/2006/relationships/oleObject" Target="../embeddings/oleObject56.bin"/><Relationship Id="rId27" Type="http://schemas.openxmlformats.org/officeDocument/2006/relationships/image" Target="../media/image6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image" Target="../media/image56.wmf"/><Relationship Id="rId21" Type="http://schemas.openxmlformats.org/officeDocument/2006/relationships/oleObject" Target="../embeddings/oleObject68.bin"/><Relationship Id="rId7" Type="http://schemas.openxmlformats.org/officeDocument/2006/relationships/image" Target="../media/image58.wmf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2" Type="http://schemas.openxmlformats.org/officeDocument/2006/relationships/oleObject" Target="../embeddings/oleObject59.bin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74.wmf"/><Relationship Id="rId5" Type="http://schemas.openxmlformats.org/officeDocument/2006/relationships/image" Target="../media/image66.wmf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67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78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image" Target="../media/image56.wmf"/><Relationship Id="rId21" Type="http://schemas.openxmlformats.org/officeDocument/2006/relationships/oleObject" Target="../embeddings/oleObject68.bin"/><Relationship Id="rId7" Type="http://schemas.openxmlformats.org/officeDocument/2006/relationships/image" Target="../media/image58.wmf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2" Type="http://schemas.openxmlformats.org/officeDocument/2006/relationships/oleObject" Target="../embeddings/oleObject59.bin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74.wmf"/><Relationship Id="rId5" Type="http://schemas.openxmlformats.org/officeDocument/2006/relationships/image" Target="../media/image66.wmf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28" Type="http://schemas.openxmlformats.org/officeDocument/2006/relationships/image" Target="../media/image79.wmf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67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7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0.bin"/><Relationship Id="rId3" Type="http://schemas.openxmlformats.org/officeDocument/2006/relationships/image" Target="../media/image84.wmf"/><Relationship Id="rId21" Type="http://schemas.openxmlformats.org/officeDocument/2006/relationships/image" Target="../media/image93.wmf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91.wmf"/><Relationship Id="rId25" Type="http://schemas.openxmlformats.org/officeDocument/2006/relationships/image" Target="../media/image95.wmf"/><Relationship Id="rId2" Type="http://schemas.openxmlformats.org/officeDocument/2006/relationships/oleObject" Target="../embeddings/oleObject78.bin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8.wmf"/><Relationship Id="rId24" Type="http://schemas.openxmlformats.org/officeDocument/2006/relationships/oleObject" Target="../embeddings/oleObject89.bin"/><Relationship Id="rId5" Type="http://schemas.openxmlformats.org/officeDocument/2006/relationships/image" Target="../media/image85.wmf"/><Relationship Id="rId15" Type="http://schemas.openxmlformats.org/officeDocument/2006/relationships/image" Target="../media/image90.wmf"/><Relationship Id="rId23" Type="http://schemas.openxmlformats.org/officeDocument/2006/relationships/image" Target="../media/image94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96.wmf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704024-EB61-4E8B-AEEF-5C6047899F1F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362200" y="2133600"/>
          <a:ext cx="3048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20227" imgH="393529" progId="Equation.3">
                  <p:embed/>
                </p:oleObj>
              </mc:Choice>
              <mc:Fallback>
                <p:oleObj r:id="rId2" imgW="1320227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133600"/>
                        <a:ext cx="30480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433638" y="3276600"/>
          <a:ext cx="3217862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07532" imgH="253890" progId="Equation.3">
                  <p:embed/>
                </p:oleObj>
              </mc:Choice>
              <mc:Fallback>
                <p:oleObj r:id="rId4" imgW="1307532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3276600"/>
                        <a:ext cx="3217862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438400" y="4267200"/>
          <a:ext cx="33528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47172" imgH="266584" progId="Equation.3">
                  <p:embed/>
                </p:oleObj>
              </mc:Choice>
              <mc:Fallback>
                <p:oleObj r:id="rId6" imgW="1447172" imgH="2665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67200"/>
                        <a:ext cx="33528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447800" y="1198563"/>
            <a:ext cx="523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对常用范数，容易验证下列不等式：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229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AC1ACB-42D4-40CA-B82E-AEB8E6C79A70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3"/>
          <p:cNvGrpSpPr>
            <a:grpSpLocks/>
          </p:cNvGrpSpPr>
          <p:nvPr/>
        </p:nvGrpSpPr>
        <p:grpSpPr bwMode="auto">
          <a:xfrm>
            <a:off x="746125" y="533400"/>
            <a:ext cx="5867400" cy="498475"/>
            <a:chOff x="470" y="336"/>
            <a:chExt cx="3696" cy="314"/>
          </a:xfrm>
        </p:grpSpPr>
        <p:sp>
          <p:nvSpPr>
            <p:cNvPr id="13330" name="Text Box 2"/>
            <p:cNvSpPr txBox="1">
              <a:spLocks noChangeArrowheads="1"/>
            </p:cNvSpPr>
            <p:nvPr/>
          </p:nvSpPr>
          <p:spPr bwMode="auto">
            <a:xfrm>
              <a:off x="470" y="362"/>
              <a:ext cx="36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定义</a:t>
              </a:r>
              <a:r>
                <a:rPr lang="en-US" altLang="zh-CN" sz="24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：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设给定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1" baseline="30000"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中的向量序列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{   }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，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即</a:t>
              </a:r>
            </a:p>
          </p:txBody>
        </p:sp>
        <p:graphicFrame>
          <p:nvGraphicFramePr>
            <p:cNvPr id="13331" name="Object 3"/>
            <p:cNvGraphicFramePr>
              <a:graphicFrameLocks noChangeAspect="1"/>
            </p:cNvGraphicFramePr>
            <p:nvPr/>
          </p:nvGraphicFramePr>
          <p:xfrm>
            <a:off x="3312" y="336"/>
            <a:ext cx="3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28600" imgH="228600" progId="Equation.3">
                    <p:embed/>
                  </p:oleObj>
                </mc:Choice>
                <mc:Fallback>
                  <p:oleObj r:id="rId2" imgW="22860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36"/>
                          <a:ext cx="3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2514600" y="1066800"/>
          <a:ext cx="23622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79500" imgH="228600" progId="Equation.3">
                  <p:embed/>
                </p:oleObj>
              </mc:Choice>
              <mc:Fallback>
                <p:oleObj name="公式" r:id="rId4" imgW="1079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066800"/>
                        <a:ext cx="23622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6" name="Group 24"/>
          <p:cNvGrpSpPr>
            <a:grpSpLocks/>
          </p:cNvGrpSpPr>
          <p:nvPr/>
        </p:nvGrpSpPr>
        <p:grpSpPr bwMode="auto">
          <a:xfrm>
            <a:off x="1371600" y="1600200"/>
            <a:ext cx="4191000" cy="525463"/>
            <a:chOff x="864" y="1008"/>
            <a:chExt cx="2640" cy="331"/>
          </a:xfrm>
        </p:grpSpPr>
        <p:sp>
          <p:nvSpPr>
            <p:cNvPr id="13328" name="Text Box 7"/>
            <p:cNvSpPr txBox="1">
              <a:spLocks noChangeArrowheads="1"/>
            </p:cNvSpPr>
            <p:nvPr/>
          </p:nvSpPr>
          <p:spPr bwMode="auto">
            <a:xfrm>
              <a:off x="864" y="1008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其中</a:t>
              </a:r>
            </a:p>
          </p:txBody>
        </p:sp>
        <p:graphicFrame>
          <p:nvGraphicFramePr>
            <p:cNvPr id="13329" name="Object 8"/>
            <p:cNvGraphicFramePr>
              <a:graphicFrameLocks noChangeAspect="1"/>
            </p:cNvGraphicFramePr>
            <p:nvPr/>
          </p:nvGraphicFramePr>
          <p:xfrm>
            <a:off x="1536" y="1008"/>
            <a:ext cx="196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87500" imgH="279400" progId="Equation.3">
                    <p:embed/>
                  </p:oleObj>
                </mc:Choice>
                <mc:Fallback>
                  <p:oleObj r:id="rId6" imgW="1587500" imgH="279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008"/>
                          <a:ext cx="196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1371600" y="2286000"/>
            <a:ext cx="403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若对任何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 (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i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 = 1, 2,…, 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n 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都有</a:t>
            </a:r>
          </a:p>
        </p:txBody>
      </p:sp>
      <p:graphicFrame>
        <p:nvGraphicFramePr>
          <p:cNvPr id="13318" name="Object 11"/>
          <p:cNvGraphicFramePr>
            <a:graphicFrameLocks noChangeAspect="1"/>
          </p:cNvGraphicFramePr>
          <p:nvPr/>
        </p:nvGraphicFramePr>
        <p:xfrm>
          <a:off x="2590800" y="2819400"/>
          <a:ext cx="19812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87400" imgH="292100" progId="Equation.3">
                  <p:embed/>
                </p:oleObj>
              </mc:Choice>
              <mc:Fallback>
                <p:oleObj r:id="rId8" imgW="787400" imgH="292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9400"/>
                        <a:ext cx="19812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9" name="Group 25"/>
          <p:cNvGrpSpPr>
            <a:grpSpLocks/>
          </p:cNvGrpSpPr>
          <p:nvPr/>
        </p:nvGrpSpPr>
        <p:grpSpPr bwMode="auto">
          <a:xfrm>
            <a:off x="1219200" y="3657600"/>
            <a:ext cx="3886200" cy="536575"/>
            <a:chOff x="768" y="2304"/>
            <a:chExt cx="2448" cy="338"/>
          </a:xfrm>
        </p:grpSpPr>
        <p:sp>
          <p:nvSpPr>
            <p:cNvPr id="13326" name="Text Box 13"/>
            <p:cNvSpPr txBox="1">
              <a:spLocks noChangeArrowheads="1"/>
            </p:cNvSpPr>
            <p:nvPr/>
          </p:nvSpPr>
          <p:spPr bwMode="auto">
            <a:xfrm>
              <a:off x="768" y="2304"/>
              <a:ext cx="7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则向量</a:t>
              </a:r>
              <a:r>
                <a:rPr kumimoji="1" lang="zh-CN" altLang="en-US" sz="240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3327" name="Object 14"/>
            <p:cNvGraphicFramePr>
              <a:graphicFrameLocks noChangeAspect="1"/>
            </p:cNvGraphicFramePr>
            <p:nvPr/>
          </p:nvGraphicFramePr>
          <p:xfrm>
            <a:off x="1632" y="2304"/>
            <a:ext cx="158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168400" imgH="241300" progId="Equation.3">
                    <p:embed/>
                  </p:oleObj>
                </mc:Choice>
                <mc:Fallback>
                  <p:oleObj r:id="rId10" imgW="11684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304"/>
                          <a:ext cx="1584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20" name="Object 17"/>
          <p:cNvGraphicFramePr>
            <a:graphicFrameLocks noChangeAspect="1"/>
          </p:cNvGraphicFramePr>
          <p:nvPr/>
        </p:nvGraphicFramePr>
        <p:xfrm>
          <a:off x="2667000" y="5410200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12447" imgH="291973" progId="Equation.3">
                  <p:embed/>
                </p:oleObj>
              </mc:Choice>
              <mc:Fallback>
                <p:oleObj r:id="rId12" imgW="812447" imgH="29197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10200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1" name="Group 26"/>
          <p:cNvGrpSpPr>
            <a:grpSpLocks/>
          </p:cNvGrpSpPr>
          <p:nvPr/>
        </p:nvGrpSpPr>
        <p:grpSpPr bwMode="auto">
          <a:xfrm>
            <a:off x="1143000" y="4114800"/>
            <a:ext cx="6889750" cy="1187450"/>
            <a:chOff x="720" y="2592"/>
            <a:chExt cx="4340" cy="748"/>
          </a:xfrm>
        </p:grpSpPr>
        <p:sp>
          <p:nvSpPr>
            <p:cNvPr id="13323" name="Text Box 16"/>
            <p:cNvSpPr txBox="1">
              <a:spLocks noChangeArrowheads="1"/>
            </p:cNvSpPr>
            <p:nvPr/>
          </p:nvSpPr>
          <p:spPr bwMode="auto">
            <a:xfrm>
              <a:off x="720" y="2592"/>
              <a:ext cx="434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称为向量序列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{   }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的极限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，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或者说向量序列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{   }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400" b="1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依坐标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收敛于向量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，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记为</a:t>
              </a:r>
            </a:p>
          </p:txBody>
        </p:sp>
        <p:graphicFrame>
          <p:nvGraphicFramePr>
            <p:cNvPr id="13324" name="Object 19"/>
            <p:cNvGraphicFramePr>
              <a:graphicFrameLocks noChangeAspect="1"/>
            </p:cNvGraphicFramePr>
            <p:nvPr/>
          </p:nvGraphicFramePr>
          <p:xfrm>
            <a:off x="2016" y="2688"/>
            <a:ext cx="33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28600" imgH="228600" progId="Equation.DSMT4">
                    <p:embed/>
                  </p:oleObj>
                </mc:Choice>
                <mc:Fallback>
                  <p:oleObj name="Equation" r:id="rId14" imgW="228600" imgH="228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688"/>
                          <a:ext cx="33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5" name="Object 21"/>
            <p:cNvGraphicFramePr>
              <a:graphicFrameLocks noChangeAspect="1"/>
            </p:cNvGraphicFramePr>
            <p:nvPr/>
          </p:nvGraphicFramePr>
          <p:xfrm>
            <a:off x="4656" y="2688"/>
            <a:ext cx="28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228600" imgH="228600" progId="Equation.3">
                    <p:embed/>
                  </p:oleObj>
                </mc:Choice>
                <mc:Fallback>
                  <p:oleObj r:id="rId16" imgW="2286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688"/>
                          <a:ext cx="28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421B372-7EFE-4ED9-962F-F5C1D3407B7E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69925" y="727075"/>
            <a:ext cx="716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：向量序列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{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i="1" baseline="-3000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依坐标收敛于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i="1" baseline="30000"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的充要条件是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438400" y="1371600"/>
          <a:ext cx="24384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17115" imgH="304668" progId="Equation.3">
                  <p:embed/>
                </p:oleObj>
              </mc:Choice>
              <mc:Fallback>
                <p:oleObj r:id="rId2" imgW="1117115" imgH="30466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71600"/>
                        <a:ext cx="24384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1476375" y="5805488"/>
            <a:ext cx="6369050" cy="457200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向量序列依范数收敛与依坐标收敛是等价的。</a:t>
            </a:r>
          </a:p>
        </p:txBody>
      </p:sp>
      <p:pic>
        <p:nvPicPr>
          <p:cNvPr id="27670" name="Picture 22" descr="向量范数收敛证明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65400"/>
            <a:ext cx="8459787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C87AE8C-D409-4A4F-BFEE-C7FD2D177743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向量范数如何推广到矩阵上去？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70788" cy="4530725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Frobenius</a:t>
            </a:r>
            <a:r>
              <a:rPr lang="zh-CN" altLang="en-US" dirty="0"/>
              <a:t>范数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kumimoji="1" lang="zh-CN" altLang="en-US" dirty="0"/>
              <a:t>把</a:t>
            </a:r>
            <a:r>
              <a:rPr kumimoji="1" lang="en-US" altLang="zh-CN" b="1" i="1" dirty="0">
                <a:latin typeface="Times New Roman" pitchFamily="18" charset="0"/>
              </a:rPr>
              <a:t>n</a:t>
            </a:r>
            <a:r>
              <a:rPr kumimoji="1" lang="zh-CN" altLang="en-US" dirty="0"/>
              <a:t>阶矩阵</a:t>
            </a:r>
            <a:r>
              <a:rPr kumimoji="1" lang="en-US" altLang="zh-CN" b="1" i="1" dirty="0">
                <a:latin typeface="Times New Roman" pitchFamily="18" charset="0"/>
              </a:rPr>
              <a:t>A</a:t>
            </a:r>
            <a:r>
              <a:rPr kumimoji="1" lang="zh-CN" altLang="en-US" dirty="0"/>
              <a:t>视为</a:t>
            </a:r>
            <a:r>
              <a:rPr kumimoji="1" lang="en-US" altLang="zh-CN" b="1" i="1" dirty="0" err="1">
                <a:latin typeface="Times New Roman" pitchFamily="18" charset="0"/>
                <a:sym typeface="Euclid Math Two" pitchFamily="18" charset="2"/>
              </a:rPr>
              <a:t>n×n</a:t>
            </a:r>
            <a:r>
              <a:rPr kumimoji="1" lang="zh-CN" altLang="en-US" dirty="0">
                <a:sym typeface="Euclid Math Two" pitchFamily="18" charset="2"/>
              </a:rPr>
              <a:t>的向量，得到一种范数．如</a:t>
            </a:r>
            <a:endParaRPr kumimoji="1" lang="en-US" altLang="en-US" i="1" dirty="0">
              <a:latin typeface="Times New Roman" pitchFamily="18" charset="0"/>
              <a:sym typeface="Euclid Math Two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kumimoji="1" lang="en-US" altLang="zh-CN" i="1" dirty="0">
              <a:latin typeface="Times New Roman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68313" y="37131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kumimoji="1" lang="en-US" altLang="en-US" sz="2400" b="1">
              <a:latin typeface="Times New Roman" pitchFamily="18" charset="0"/>
              <a:cs typeface="Times New Roman" pitchFamily="18" charset="0"/>
              <a:sym typeface="Euclid Math Two" pitchFamily="18" charset="2"/>
            </a:endParaRPr>
          </a:p>
        </p:txBody>
      </p:sp>
      <p:graphicFrame>
        <p:nvGraphicFramePr>
          <p:cNvPr id="15365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2268538" y="3860800"/>
          <a:ext cx="40386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48728" imgH="571252" progId="Equation.3">
                  <p:embed/>
                </p:oleObj>
              </mc:Choice>
              <mc:Fallback>
                <p:oleObj name="公式" r:id="rId2" imgW="1548728" imgH="57125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860800"/>
                        <a:ext cx="4038600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A18371-B62F-405D-BA3B-216ED377F206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矩阵的范数</a:t>
            </a:r>
          </a:p>
        </p:txBody>
      </p:sp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2124075" y="5589588"/>
            <a:ext cx="467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973138" y="5773738"/>
            <a:ext cx="6981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Frobenius</a:t>
            </a:r>
            <a:r>
              <a:rPr lang="zh-CN" altLang="en-US" sz="3200" b="1">
                <a:solidFill>
                  <a:srgbClr val="FF0000"/>
                </a:solidFill>
              </a:rPr>
              <a:t>范数符合要求但意义不明</a:t>
            </a:r>
            <a:r>
              <a:rPr lang="zh-CN" altLang="en-US" sz="3200" b="1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pic>
        <p:nvPicPr>
          <p:cNvPr id="16389" name="Picture 9" descr="矩阵范数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78013"/>
            <a:ext cx="8280400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659475-69BB-45D3-B602-4A17BCC4D02E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338888" y="4297363"/>
            <a:ext cx="2611437" cy="1219200"/>
            <a:chOff x="6338888" y="4297363"/>
            <a:chExt cx="2611084" cy="1219200"/>
          </a:xfrm>
        </p:grpSpPr>
        <p:pic>
          <p:nvPicPr>
            <p:cNvPr id="16392" name="Picture 6" descr="C:\Users\fifo\AppData\Local\Microsoft\Windows\Temporary Internet Files\Content.IE5\3H4E58DJ\MM900282747[1].gif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8888" y="4297363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3" name="TextBox 2"/>
            <p:cNvSpPr txBox="1">
              <a:spLocks noChangeArrowheads="1"/>
            </p:cNvSpPr>
            <p:nvPr/>
          </p:nvSpPr>
          <p:spPr bwMode="auto">
            <a:xfrm>
              <a:off x="7380312" y="4906963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矩阵是什么？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3"/>
          <p:cNvGrpSpPr>
            <a:grpSpLocks/>
          </p:cNvGrpSpPr>
          <p:nvPr/>
        </p:nvGrpSpPr>
        <p:grpSpPr bwMode="auto">
          <a:xfrm>
            <a:off x="539750" y="2924175"/>
            <a:ext cx="7772400" cy="2178050"/>
            <a:chOff x="340" y="2659"/>
            <a:chExt cx="4896" cy="1372"/>
          </a:xfrm>
        </p:grpSpPr>
        <p:sp>
          <p:nvSpPr>
            <p:cNvPr id="17418" name="Text Box 7"/>
            <p:cNvSpPr txBox="1">
              <a:spLocks noChangeArrowheads="1"/>
            </p:cNvSpPr>
            <p:nvPr/>
          </p:nvSpPr>
          <p:spPr bwMode="auto">
            <a:xfrm>
              <a:off x="340" y="2659"/>
              <a:ext cx="489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定义</a:t>
              </a:r>
              <a:r>
                <a:rPr lang="en-US" altLang="zh-CN" sz="24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5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：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设</a:t>
              </a:r>
              <a:r>
                <a:rPr kumimoji="1" lang="en-US" altLang="zh-CN" sz="2400" b="1" i="1">
                  <a:latin typeface="Times New Roman" pitchFamily="18" charset="0"/>
                  <a:ea typeface="黑体" pitchFamily="2" charset="-122"/>
                </a:rPr>
                <a:t>A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kumimoji="1" lang="en-US" altLang="zh-CN" sz="2400" b="1" i="1">
                  <a:latin typeface="Times New Roman" pitchFamily="18" charset="0"/>
                  <a:ea typeface="黑体" pitchFamily="2" charset="-122"/>
                </a:rPr>
                <a:t>n</a:t>
              </a:r>
              <a:r>
                <a:rPr kumimoji="1" lang="en-US" altLang="zh-CN" sz="2400" b="1" i="1">
                  <a:latin typeface="黑体" pitchFamily="2" charset="-122"/>
                  <a:ea typeface="黑体" pitchFamily="2" charset="-122"/>
                </a:rPr>
                <a:t>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阶方阵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，</a:t>
              </a:r>
              <a:r>
                <a:rPr kumimoji="1" lang="en-US" altLang="zh-CN" sz="2400" b="1" i="1">
                  <a:latin typeface="Times New Roman" pitchFamily="18" charset="0"/>
                  <a:ea typeface="黑体" pitchFamily="2" charset="-122"/>
                </a:rPr>
                <a:t>R</a:t>
              </a:r>
              <a:r>
                <a:rPr kumimoji="1" lang="en-US" altLang="zh-CN" sz="2400" b="1" i="1" baseline="30000">
                  <a:latin typeface="Times New Roman" pitchFamily="18" charset="0"/>
                  <a:ea typeface="黑体" pitchFamily="2" charset="-122"/>
                </a:rPr>
                <a:t>n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中已定义了向量范数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     ，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      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则称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            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为矩阵</a:t>
              </a:r>
              <a:r>
                <a:rPr kumimoji="1" lang="en-US" altLang="zh-CN" sz="2400" b="1" i="1"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的算子范数</a:t>
              </a:r>
              <a:r>
                <a:rPr kumimoji="1" lang="en-US" altLang="zh-CN" sz="2400" b="1">
                  <a:latin typeface="黑体" pitchFamily="2" charset="-122"/>
                  <a:ea typeface="黑体" pitchFamily="2" charset="-122"/>
                </a:rPr>
                <a:t>,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记为</a:t>
              </a:r>
              <a:r>
                <a:rPr kumimoji="1" lang="zh-CN" altLang="en-US" sz="2400" b="1"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  <p:graphicFrame>
          <p:nvGraphicFramePr>
            <p:cNvPr id="17419" name="Object 8"/>
            <p:cNvGraphicFramePr>
              <a:graphicFrameLocks noChangeAspect="1"/>
            </p:cNvGraphicFramePr>
            <p:nvPr/>
          </p:nvGraphicFramePr>
          <p:xfrm>
            <a:off x="4612" y="2686"/>
            <a:ext cx="41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15713" imgH="253780" progId="Equation.3">
                    <p:embed/>
                  </p:oleObj>
                </mc:Choice>
                <mc:Fallback>
                  <p:oleObj r:id="rId2" imgW="215713" imgH="2537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2686"/>
                          <a:ext cx="410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9"/>
            <p:cNvGraphicFramePr>
              <a:graphicFrameLocks noChangeAspect="1"/>
            </p:cNvGraphicFramePr>
            <p:nvPr/>
          </p:nvGraphicFramePr>
          <p:xfrm>
            <a:off x="1474" y="3113"/>
            <a:ext cx="125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83947" imgH="342751" progId="Equation.DSMT4">
                    <p:embed/>
                  </p:oleObj>
                </mc:Choice>
                <mc:Fallback>
                  <p:oleObj name="Equation" r:id="rId4" imgW="583947" imgH="342751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113"/>
                          <a:ext cx="125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10"/>
            <p:cNvGraphicFramePr>
              <a:graphicFrameLocks noChangeAspect="1"/>
            </p:cNvGraphicFramePr>
            <p:nvPr/>
          </p:nvGraphicFramePr>
          <p:xfrm>
            <a:off x="4820" y="3067"/>
            <a:ext cx="31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28501" imgH="253890" progId="Equation.3">
                    <p:embed/>
                  </p:oleObj>
                </mc:Choice>
                <mc:Fallback>
                  <p:oleObj r:id="rId6" imgW="228501" imgH="25389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0" y="3067"/>
                          <a:ext cx="31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2" name="Object 11"/>
            <p:cNvGraphicFramePr>
              <a:graphicFrameLocks noChangeAspect="1"/>
            </p:cNvGraphicFramePr>
            <p:nvPr/>
          </p:nvGraphicFramePr>
          <p:xfrm>
            <a:off x="1202" y="3553"/>
            <a:ext cx="1296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901309" imgH="355446" progId="Equation.3">
                    <p:embed/>
                  </p:oleObj>
                </mc:Choice>
                <mc:Fallback>
                  <p:oleObj r:id="rId8" imgW="901309" imgH="35544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553"/>
                          <a:ext cx="1296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1" name="Text Box 19"/>
          <p:cNvSpPr txBox="1">
            <a:spLocks noChangeArrowheads="1"/>
          </p:cNvSpPr>
          <p:nvPr/>
        </p:nvSpPr>
        <p:spPr bwMode="auto">
          <a:xfrm>
            <a:off x="971550" y="43656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即</a:t>
            </a:r>
          </a:p>
        </p:txBody>
      </p:sp>
      <p:sp>
        <p:nvSpPr>
          <p:cNvPr id="17412" name="Text Box 21"/>
          <p:cNvSpPr txBox="1">
            <a:spLocks noChangeArrowheads="1"/>
          </p:cNvSpPr>
          <p:nvPr/>
        </p:nvSpPr>
        <p:spPr bwMode="auto">
          <a:xfrm>
            <a:off x="4211638" y="43656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itchFamily="18" charset="0"/>
              </a:rPr>
              <a:t>．</a:t>
            </a:r>
          </a:p>
        </p:txBody>
      </p:sp>
      <p:sp>
        <p:nvSpPr>
          <p:cNvPr id="17413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矩阵的算子范数</a:t>
            </a:r>
          </a:p>
        </p:txBody>
      </p:sp>
      <p:graphicFrame>
        <p:nvGraphicFramePr>
          <p:cNvPr id="17414" name="Object 26"/>
          <p:cNvGraphicFramePr>
            <a:graphicFrameLocks noGrp="1" noChangeAspect="1"/>
          </p:cNvGraphicFramePr>
          <p:nvPr>
            <p:ph sz="half" idx="1"/>
          </p:nvPr>
        </p:nvGraphicFramePr>
        <p:xfrm>
          <a:off x="874713" y="1557338"/>
          <a:ext cx="7251700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933640" imgH="507960" progId="Equation.3">
                  <p:embed/>
                </p:oleObj>
              </mc:Choice>
              <mc:Fallback>
                <p:oleObj name="公式" r:id="rId10" imgW="2933640" imgH="5079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557338"/>
                        <a:ext cx="7251700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8" name="Object 28"/>
          <p:cNvGraphicFramePr>
            <a:graphicFrameLocks noGrp="1" noChangeAspect="1"/>
          </p:cNvGraphicFramePr>
          <p:nvPr>
            <p:ph sz="half" idx="2"/>
          </p:nvPr>
        </p:nvGraphicFramePr>
        <p:xfrm>
          <a:off x="4716463" y="4076700"/>
          <a:ext cx="2454275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79032" imgH="495085" progId="Equation.3">
                  <p:embed/>
                </p:oleObj>
              </mc:Choice>
              <mc:Fallback>
                <p:oleObj name="公式" r:id="rId12" imgW="1079032" imgH="49508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076700"/>
                        <a:ext cx="2454275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1116013" y="5734050"/>
            <a:ext cx="74882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矩阵的范数依赖于向量范数的具体含义</a:t>
            </a:r>
          </a:p>
        </p:txBody>
      </p:sp>
      <p:sp>
        <p:nvSpPr>
          <p:cNvPr id="174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4E9271-1772-4501-85C4-3AD3BA82B70E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93725" y="574675"/>
            <a:ext cx="391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矩阵算子范数的基本性质：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90600" y="1219200"/>
            <a:ext cx="775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）当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>
                <a:latin typeface="Times New Roman" pitchFamily="18" charset="0"/>
              </a:rPr>
              <a:t> = 0</a:t>
            </a:r>
            <a:r>
              <a:rPr kumimoji="1" lang="zh-CN" altLang="en-US" sz="2400" b="1">
                <a:latin typeface="Times New Roman" pitchFamily="18" charset="0"/>
              </a:rPr>
              <a:t>时，</a:t>
            </a:r>
            <a:r>
              <a:rPr kumimoji="1" lang="zh-CN" altLang="zh-CN" sz="2400" b="1">
                <a:latin typeface="Times New Roman" pitchFamily="18" charset="0"/>
              </a:rPr>
              <a:t>‖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zh-CN" sz="2400" b="1">
                <a:latin typeface="Times New Roman" pitchFamily="18" charset="0"/>
              </a:rPr>
              <a:t>‖</a:t>
            </a:r>
            <a:r>
              <a:rPr kumimoji="1" lang="en-US" altLang="zh-CN"/>
              <a:t> </a:t>
            </a:r>
            <a:r>
              <a:rPr kumimoji="1" lang="zh-CN" altLang="en-US" sz="2400" b="1">
                <a:latin typeface="Times New Roman" pitchFamily="18" charset="0"/>
              </a:rPr>
              <a:t>＝</a:t>
            </a:r>
            <a:r>
              <a:rPr kumimoji="1" lang="en-US" altLang="zh-CN" sz="2400" b="1">
                <a:latin typeface="Times New Roman" pitchFamily="18" charset="0"/>
              </a:rPr>
              <a:t>0</a:t>
            </a:r>
            <a:r>
              <a:rPr kumimoji="1" lang="zh-CN" altLang="en-US" sz="2400" b="1">
                <a:latin typeface="Times New Roman" pitchFamily="18" charset="0"/>
              </a:rPr>
              <a:t>，当</a:t>
            </a:r>
            <a:r>
              <a:rPr kumimoji="1" lang="en-US" altLang="zh-CN" sz="2400" b="1" i="1">
                <a:latin typeface="Times New Roman" pitchFamily="18" charset="0"/>
              </a:rPr>
              <a:t>A </a:t>
            </a:r>
            <a:r>
              <a:rPr kumimoji="1" lang="en-US" altLang="zh-CN" sz="2400" b="1">
                <a:latin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sz="2400" b="1">
                <a:latin typeface="Times New Roman" pitchFamily="18" charset="0"/>
              </a:rPr>
              <a:t> 0</a:t>
            </a:r>
            <a:r>
              <a:rPr kumimoji="1" lang="zh-CN" altLang="en-US" sz="2400" b="1">
                <a:latin typeface="Times New Roman" pitchFamily="18" charset="0"/>
              </a:rPr>
              <a:t>时， </a:t>
            </a:r>
            <a:r>
              <a:rPr kumimoji="1" lang="zh-CN" altLang="zh-CN" sz="2400" b="1">
                <a:latin typeface="Times New Roman" pitchFamily="18" charset="0"/>
              </a:rPr>
              <a:t>‖</a:t>
            </a:r>
            <a:r>
              <a:rPr kumimoji="1" lang="en-US" altLang="zh-CN" sz="2400" b="1" i="1">
                <a:latin typeface="Times New Roman" pitchFamily="18" charset="0"/>
              </a:rPr>
              <a:t>A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zh-CN" sz="2400" b="1">
                <a:latin typeface="Times New Roman" pitchFamily="18" charset="0"/>
              </a:rPr>
              <a:t>‖</a:t>
            </a:r>
            <a:r>
              <a:rPr kumimoji="1" lang="en-US" altLang="zh-CN"/>
              <a:t> </a:t>
            </a:r>
            <a:r>
              <a:rPr kumimoji="1" lang="en-US" altLang="zh-CN" sz="2400" b="1">
                <a:latin typeface="Times New Roman" pitchFamily="18" charset="0"/>
              </a:rPr>
              <a:t>&gt; 0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90600" y="1828800"/>
            <a:ext cx="5943600" cy="508000"/>
            <a:chOff x="624" y="1152"/>
            <a:chExt cx="3744" cy="320"/>
          </a:xfrm>
        </p:grpSpPr>
        <p:sp>
          <p:nvSpPr>
            <p:cNvPr id="18448" name="Text Box 8"/>
            <p:cNvSpPr txBox="1">
              <a:spLocks noChangeArrowheads="1"/>
            </p:cNvSpPr>
            <p:nvPr/>
          </p:nvSpPr>
          <p:spPr bwMode="auto">
            <a:xfrm>
              <a:off x="624" y="1152"/>
              <a:ext cx="26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>
                  <a:latin typeface="Times New Roman" pitchFamily="18" charset="0"/>
                </a:rPr>
                <a:t>（</a:t>
              </a:r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r>
                <a:rPr kumimoji="1" lang="zh-CN" altLang="en-US" sz="2400" b="1">
                  <a:latin typeface="Times New Roman" pitchFamily="18" charset="0"/>
                </a:rPr>
                <a:t>）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对任意实数和任意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 b="1">
                  <a:latin typeface="Times New Roman" pitchFamily="18" charset="0"/>
                </a:rPr>
                <a:t>，有</a:t>
              </a:r>
            </a:p>
          </p:txBody>
        </p:sp>
        <p:graphicFrame>
          <p:nvGraphicFramePr>
            <p:cNvPr id="18449" name="Object 9"/>
            <p:cNvGraphicFramePr>
              <a:graphicFrameLocks noChangeAspect="1"/>
            </p:cNvGraphicFramePr>
            <p:nvPr/>
          </p:nvGraphicFramePr>
          <p:xfrm>
            <a:off x="3360" y="1152"/>
            <a:ext cx="100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774364" imgH="253890" progId="Equation.3">
                    <p:embed/>
                  </p:oleObj>
                </mc:Choice>
                <mc:Fallback>
                  <p:oleObj r:id="rId2" imgW="774364" imgH="25389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152"/>
                          <a:ext cx="100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990600" y="2438400"/>
            <a:ext cx="4589463" cy="1154113"/>
            <a:chOff x="624" y="1536"/>
            <a:chExt cx="2891" cy="727"/>
          </a:xfrm>
        </p:grpSpPr>
        <p:sp>
          <p:nvSpPr>
            <p:cNvPr id="18446" name="Text Box 11"/>
            <p:cNvSpPr txBox="1">
              <a:spLocks noChangeArrowheads="1"/>
            </p:cNvSpPr>
            <p:nvPr/>
          </p:nvSpPr>
          <p:spPr bwMode="auto">
            <a:xfrm>
              <a:off x="624" y="1536"/>
              <a:ext cx="28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（</a:t>
              </a:r>
              <a:r>
                <a:rPr kumimoji="1" lang="en-US" altLang="zh-CN" sz="2400" b="1">
                  <a:latin typeface="Times New Roman" pitchFamily="18" charset="0"/>
                </a:rPr>
                <a:t>3</a:t>
              </a:r>
              <a:r>
                <a:rPr kumimoji="1" lang="zh-CN" altLang="en-US" sz="2400" b="1">
                  <a:latin typeface="Times New Roman" pitchFamily="18" charset="0"/>
                </a:rPr>
                <a:t>）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对任意两个</a:t>
              </a:r>
              <a:r>
                <a:rPr kumimoji="1" lang="en-US" altLang="zh-CN" sz="2400" b="1" i="1">
                  <a:latin typeface="Times New Roman" pitchFamily="18" charset="0"/>
                </a:rPr>
                <a:t>n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阶矩阵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 b="1">
                  <a:latin typeface="Times New Roman" pitchFamily="18" charset="0"/>
                </a:rPr>
                <a:t>、</a:t>
              </a:r>
              <a:r>
                <a:rPr kumimoji="1" lang="en-US" altLang="zh-CN" sz="2400" b="1" i="1">
                  <a:latin typeface="Times New Roman" pitchFamily="18" charset="0"/>
                </a:rPr>
                <a:t>B</a:t>
              </a:r>
              <a:r>
                <a:rPr kumimoji="1" lang="zh-CN" altLang="en-US" sz="2400" b="1">
                  <a:latin typeface="Times New Roman" pitchFamily="18" charset="0"/>
                </a:rPr>
                <a:t>有</a:t>
              </a:r>
            </a:p>
          </p:txBody>
        </p:sp>
        <p:graphicFrame>
          <p:nvGraphicFramePr>
            <p:cNvPr id="18447" name="Object 12"/>
            <p:cNvGraphicFramePr>
              <a:graphicFrameLocks noChangeAspect="1"/>
            </p:cNvGraphicFramePr>
            <p:nvPr/>
          </p:nvGraphicFramePr>
          <p:xfrm>
            <a:off x="1584" y="1920"/>
            <a:ext cx="158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143000" imgH="254000" progId="Equation.3">
                    <p:embed/>
                  </p:oleObj>
                </mc:Choice>
                <mc:Fallback>
                  <p:oleObj r:id="rId4" imgW="1143000" imgH="254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20"/>
                          <a:ext cx="1584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90600" y="5029200"/>
            <a:ext cx="4895850" cy="1195388"/>
            <a:chOff x="624" y="3168"/>
            <a:chExt cx="3084" cy="753"/>
          </a:xfrm>
        </p:grpSpPr>
        <p:sp>
          <p:nvSpPr>
            <p:cNvPr id="18444" name="Text Box 17"/>
            <p:cNvSpPr txBox="1">
              <a:spLocks noChangeArrowheads="1"/>
            </p:cNvSpPr>
            <p:nvPr/>
          </p:nvSpPr>
          <p:spPr bwMode="auto">
            <a:xfrm>
              <a:off x="624" y="3168"/>
              <a:ext cx="30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（</a:t>
              </a:r>
              <a:r>
                <a:rPr kumimoji="1" lang="en-US" altLang="zh-CN" sz="2400" b="1">
                  <a:latin typeface="Times New Roman" pitchFamily="18" charset="0"/>
                </a:rPr>
                <a:t>5</a:t>
              </a:r>
              <a:r>
                <a:rPr kumimoji="1" lang="zh-CN" altLang="en-US" sz="2400" b="1">
                  <a:latin typeface="Times New Roman" pitchFamily="18" charset="0"/>
                </a:rPr>
                <a:t>）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对任意两个</a:t>
              </a:r>
              <a:r>
                <a:rPr kumimoji="1" lang="en-US" altLang="zh-CN" sz="2400" b="1" i="1">
                  <a:latin typeface="Times New Roman" pitchFamily="18" charset="0"/>
                </a:rPr>
                <a:t>n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阶矩阵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 b="1">
                  <a:latin typeface="Times New Roman" pitchFamily="18" charset="0"/>
                </a:rPr>
                <a:t>、</a:t>
              </a:r>
              <a:r>
                <a:rPr kumimoji="1" lang="en-US" altLang="zh-CN" sz="2400" b="1" i="1">
                  <a:latin typeface="Times New Roman" pitchFamily="18" charset="0"/>
                </a:rPr>
                <a:t>B</a:t>
              </a:r>
              <a:r>
                <a:rPr kumimoji="1" lang="zh-CN" altLang="en-US" sz="2400" b="1">
                  <a:latin typeface="Times New Roman" pitchFamily="18" charset="0"/>
                </a:rPr>
                <a:t>，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有</a:t>
              </a:r>
            </a:p>
          </p:txBody>
        </p:sp>
        <p:graphicFrame>
          <p:nvGraphicFramePr>
            <p:cNvPr id="18445" name="Object 18"/>
            <p:cNvGraphicFramePr>
              <a:graphicFrameLocks noChangeAspect="1"/>
            </p:cNvGraphicFramePr>
            <p:nvPr/>
          </p:nvGraphicFramePr>
          <p:xfrm>
            <a:off x="1632" y="3552"/>
            <a:ext cx="139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939392" imgH="253890" progId="Equation.3">
                    <p:embed/>
                  </p:oleObj>
                </mc:Choice>
                <mc:Fallback>
                  <p:oleObj r:id="rId6" imgW="939392" imgH="25389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552"/>
                          <a:ext cx="1392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990600" y="3657600"/>
            <a:ext cx="6835775" cy="1143000"/>
            <a:chOff x="624" y="2304"/>
            <a:chExt cx="4306" cy="720"/>
          </a:xfrm>
        </p:grpSpPr>
        <p:sp>
          <p:nvSpPr>
            <p:cNvPr id="18441" name="Text Box 14"/>
            <p:cNvSpPr txBox="1">
              <a:spLocks noChangeArrowheads="1"/>
            </p:cNvSpPr>
            <p:nvPr/>
          </p:nvSpPr>
          <p:spPr bwMode="auto">
            <a:xfrm>
              <a:off x="624" y="2304"/>
              <a:ext cx="36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</a:rPr>
                <a:t>（</a:t>
              </a:r>
              <a:r>
                <a:rPr kumimoji="1" lang="en-US" altLang="zh-CN" sz="2400" b="1">
                  <a:latin typeface="Times New Roman" pitchFamily="18" charset="0"/>
                </a:rPr>
                <a:t>4</a:t>
              </a:r>
              <a:r>
                <a:rPr kumimoji="1" lang="zh-CN" altLang="en-US" sz="2400" b="1">
                  <a:latin typeface="Times New Roman" pitchFamily="18" charset="0"/>
                </a:rPr>
                <a:t>）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对任意向量</a:t>
              </a:r>
              <a:r>
                <a:rPr kumimoji="1" lang="en-US" altLang="zh-CN" sz="2400" b="1" i="1">
                  <a:latin typeface="Times New Roman" pitchFamily="18" charset="0"/>
                </a:rPr>
                <a:t>X</a:t>
              </a:r>
              <a:r>
                <a:rPr kumimoji="1" lang="en-US" altLang="zh-CN" sz="2400" b="1" i="1">
                  <a:latin typeface="Times New Roman" pitchFamily="18" charset="0"/>
                  <a:sym typeface="Symbol" pitchFamily="18" charset="2"/>
                </a:rPr>
                <a:t></a:t>
              </a:r>
              <a:r>
                <a:rPr kumimoji="1" lang="en-US" altLang="zh-CN" sz="2400" b="1" i="1">
                  <a:latin typeface="Times New Roman" pitchFamily="18" charset="0"/>
                </a:rPr>
                <a:t>R</a:t>
              </a:r>
              <a:r>
                <a:rPr kumimoji="1" lang="en-US" altLang="zh-CN" sz="2400" b="1" i="1" baseline="30000">
                  <a:latin typeface="Times New Roman" pitchFamily="18" charset="0"/>
                </a:rPr>
                <a:t>n</a:t>
              </a:r>
              <a:r>
                <a:rPr kumimoji="1" lang="zh-CN" altLang="en-US" sz="2400" b="1">
                  <a:latin typeface="Times New Roman" pitchFamily="18" charset="0"/>
                </a:rPr>
                <a:t>，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和任意矩阵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zh-CN" altLang="en-US" sz="2400" b="1">
                  <a:latin typeface="Times New Roman" pitchFamily="18" charset="0"/>
                </a:rPr>
                <a:t>，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有</a:t>
              </a:r>
            </a:p>
          </p:txBody>
        </p:sp>
        <p:graphicFrame>
          <p:nvGraphicFramePr>
            <p:cNvPr id="18442" name="Object 15"/>
            <p:cNvGraphicFramePr>
              <a:graphicFrameLocks noChangeAspect="1"/>
            </p:cNvGraphicFramePr>
            <p:nvPr/>
          </p:nvGraphicFramePr>
          <p:xfrm>
            <a:off x="1632" y="2688"/>
            <a:ext cx="14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914400" imgH="254000" progId="Equation.3">
                    <p:embed/>
                  </p:oleObj>
                </mc:Choice>
                <mc:Fallback>
                  <p:oleObj r:id="rId8" imgW="914400" imgH="254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688"/>
                          <a:ext cx="14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Text Box 25"/>
            <p:cNvSpPr txBox="1">
              <a:spLocks noChangeArrowheads="1"/>
            </p:cNvSpPr>
            <p:nvPr/>
          </p:nvSpPr>
          <p:spPr bwMode="auto">
            <a:xfrm>
              <a:off x="3230" y="2672"/>
              <a:ext cx="17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itchFamily="18" charset="0"/>
                </a:rPr>
                <a:t>---</a:t>
              </a:r>
              <a:r>
                <a:rPr kumimoji="1" lang="zh-CN" altLang="en-US" sz="2400">
                  <a:latin typeface="Times New Roman" pitchFamily="18" charset="0"/>
                </a:rPr>
                <a:t>范数的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相容条件</a:t>
              </a:r>
              <a:r>
                <a:rPr kumimoji="1" lang="en-US" altLang="zh-CN" sz="2400"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184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332FCB2-3B0A-4DD5-9758-01733BAEFA29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838200" y="628650"/>
            <a:ext cx="488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18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：设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阶方阵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 = (a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ij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，则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84213" y="1219200"/>
            <a:ext cx="4451350" cy="533400"/>
            <a:chOff x="1008" y="768"/>
            <a:chExt cx="2804" cy="336"/>
          </a:xfrm>
        </p:grpSpPr>
        <p:sp>
          <p:nvSpPr>
            <p:cNvPr id="19478" name="Text Box 3"/>
            <p:cNvSpPr txBox="1">
              <a:spLocks noChangeArrowheads="1"/>
            </p:cNvSpPr>
            <p:nvPr/>
          </p:nvSpPr>
          <p:spPr bwMode="auto">
            <a:xfrm>
              <a:off x="1008" y="803"/>
              <a:ext cx="28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400" b="1" dirty="0">
                  <a:latin typeface="楷体_GB2312" pitchFamily="49" charset="-122"/>
                  <a:ea typeface="楷体_GB2312" pitchFamily="49" charset="-122"/>
                </a:rPr>
                <a:t>Ⅰ</a:t>
              </a:r>
              <a:r>
                <a:rPr kumimoji="1" lang="zh-CN" altLang="en-US" sz="2400" b="1" dirty="0">
                  <a:latin typeface="楷体_GB2312" pitchFamily="49" charset="-122"/>
                  <a:ea typeface="楷体_GB2312" pitchFamily="49" charset="-122"/>
                </a:rPr>
                <a:t>）与     相容的矩阵范数是</a:t>
              </a:r>
            </a:p>
          </p:txBody>
        </p:sp>
        <p:graphicFrame>
          <p:nvGraphicFramePr>
            <p:cNvPr id="1947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1833000"/>
                </p:ext>
              </p:extLst>
            </p:nvPr>
          </p:nvGraphicFramePr>
          <p:xfrm>
            <a:off x="1824" y="768"/>
            <a:ext cx="31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41195" imgH="253890" progId="Equation.3">
                    <p:embed/>
                  </p:oleObj>
                </mc:Choice>
                <mc:Fallback>
                  <p:oleObj r:id="rId2" imgW="241195" imgH="25389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768"/>
                          <a:ext cx="31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827213" y="1828800"/>
          <a:ext cx="2057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17600" imgH="431800" progId="Equation.3">
                  <p:embed/>
                </p:oleObj>
              </mc:Choice>
              <mc:Fallback>
                <p:oleObj r:id="rId4" imgW="11176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828800"/>
                        <a:ext cx="20574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84213" y="2514600"/>
            <a:ext cx="4603750" cy="569913"/>
            <a:chOff x="1008" y="1584"/>
            <a:chExt cx="2900" cy="359"/>
          </a:xfrm>
        </p:grpSpPr>
        <p:sp>
          <p:nvSpPr>
            <p:cNvPr id="19476" name="Text Box 8"/>
            <p:cNvSpPr txBox="1">
              <a:spLocks noChangeArrowheads="1"/>
            </p:cNvSpPr>
            <p:nvPr/>
          </p:nvSpPr>
          <p:spPr bwMode="auto">
            <a:xfrm>
              <a:off x="1008" y="1632"/>
              <a:ext cx="29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Ⅱ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）与     相容的矩阵范数是</a:t>
              </a:r>
            </a:p>
          </p:txBody>
        </p:sp>
        <p:graphicFrame>
          <p:nvGraphicFramePr>
            <p:cNvPr id="1947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3441247"/>
                </p:ext>
              </p:extLst>
            </p:nvPr>
          </p:nvGraphicFramePr>
          <p:xfrm>
            <a:off x="1795" y="1584"/>
            <a:ext cx="37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66469" imgH="253780" progId="Equation.3">
                    <p:embed/>
                  </p:oleObj>
                </mc:Choice>
                <mc:Fallback>
                  <p:oleObj r:id="rId6" imgW="266469" imgH="2537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5" y="1584"/>
                          <a:ext cx="372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1827213" y="3200400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23586" imgH="266584" progId="Equation.3">
                  <p:embed/>
                </p:oleObj>
              </mc:Choice>
              <mc:Fallback>
                <p:oleObj r:id="rId8" imgW="723586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3200400"/>
                        <a:ext cx="160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828800" y="3810000"/>
            <a:ext cx="4640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kumimoji="1" lang="zh-CN" altLang="en-US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</a:t>
            </a:r>
            <a:r>
              <a:rPr kumimoji="1" lang="en-US" altLang="zh-CN" sz="2400" b="1" baseline="-30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为矩阵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30000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的最大</a:t>
            </a:r>
            <a:r>
              <a:rPr kumimoji="1" lang="zh-CN" altLang="en-US" sz="2400" b="1">
                <a:solidFill>
                  <a:srgbClr val="7030A0"/>
                </a:solidFill>
                <a:latin typeface="楷体_GB2312" pitchFamily="49" charset="-122"/>
                <a:ea typeface="楷体_GB2312" pitchFamily="49" charset="-122"/>
              </a:rPr>
              <a:t>特征值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84213" y="4343400"/>
            <a:ext cx="4603750" cy="568325"/>
            <a:chOff x="1008" y="2736"/>
            <a:chExt cx="2900" cy="358"/>
          </a:xfrm>
        </p:grpSpPr>
        <p:sp>
          <p:nvSpPr>
            <p:cNvPr id="19474" name="Text Box 14"/>
            <p:cNvSpPr txBox="1">
              <a:spLocks noChangeArrowheads="1"/>
            </p:cNvSpPr>
            <p:nvPr/>
          </p:nvSpPr>
          <p:spPr bwMode="auto">
            <a:xfrm>
              <a:off x="1008" y="2784"/>
              <a:ext cx="29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（</a:t>
              </a:r>
              <a:r>
                <a:rPr kumimoji="1" lang="en-US" altLang="zh-CN" sz="2400" b="1">
                  <a:latin typeface="宋体" pitchFamily="2" charset="-122"/>
                  <a:ea typeface="楷体_GB2312" pitchFamily="49" charset="-122"/>
                </a:rPr>
                <a:t>Ⅲ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）与          相容的矩阵范数是</a:t>
              </a:r>
            </a:p>
          </p:txBody>
        </p:sp>
        <p:graphicFrame>
          <p:nvGraphicFramePr>
            <p:cNvPr id="19475" name="Object 15"/>
            <p:cNvGraphicFramePr>
              <a:graphicFrameLocks noChangeAspect="1"/>
            </p:cNvGraphicFramePr>
            <p:nvPr/>
          </p:nvGraphicFramePr>
          <p:xfrm>
            <a:off x="1872" y="2736"/>
            <a:ext cx="38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79279" imgH="253890" progId="Equation.3">
                    <p:embed/>
                  </p:oleObj>
                </mc:Choice>
                <mc:Fallback>
                  <p:oleObj r:id="rId10" imgW="279279" imgH="25389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6"/>
                          <a:ext cx="384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1903413" y="4953000"/>
          <a:ext cx="21336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43000" imgH="444500" progId="Equation.3">
                  <p:embed/>
                </p:oleObj>
              </mc:Choice>
              <mc:Fallback>
                <p:oleObj r:id="rId12" imgW="1143000" imgH="444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4953000"/>
                        <a:ext cx="21336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2411413" y="5949950"/>
            <a:ext cx="172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行范数</a:t>
            </a:r>
          </a:p>
        </p:txBody>
      </p:sp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4716463" y="4797425"/>
          <a:ext cx="4319587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019300" imgH="939800" progId="Equation.3">
                  <p:embed/>
                </p:oleObj>
              </mc:Choice>
              <mc:Fallback>
                <p:oleObj name="公式" r:id="rId14" imgW="2019300" imgH="939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797425"/>
                        <a:ext cx="4319587" cy="201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4572000" y="1989138"/>
            <a:ext cx="172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</a:rPr>
              <a:t>列范数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4067175" y="3213100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2-</a:t>
            </a: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</a:rPr>
              <a:t>范数</a:t>
            </a:r>
          </a:p>
        </p:txBody>
      </p:sp>
      <p:sp>
        <p:nvSpPr>
          <p:cNvPr id="1947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8FAD9DA-CB89-4E19-89C3-071F3C7A82A2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018213" y="2222500"/>
            <a:ext cx="3017837" cy="1219200"/>
            <a:chOff x="6018213" y="2360613"/>
            <a:chExt cx="3018283" cy="1219200"/>
          </a:xfrm>
        </p:grpSpPr>
        <p:pic>
          <p:nvPicPr>
            <p:cNvPr id="19472" name="Picture 27" descr="C:\Users\fifo\AppData\Local\Microsoft\Windows\Temporary Internet Files\Content.IE5\WSURHCK4\MM900282748[1].gif"/>
            <p:cNvPicPr>
              <a:picLocks noChangeAspect="1" noChangeArrowheads="1" noCrop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8213" y="2360613"/>
              <a:ext cx="1219200" cy="121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3" name="TextBox 5"/>
            <p:cNvSpPr txBox="1">
              <a:spLocks noChangeArrowheads="1"/>
            </p:cNvSpPr>
            <p:nvPr/>
          </p:nvSpPr>
          <p:spPr bwMode="auto">
            <a:xfrm>
              <a:off x="7020272" y="2889934"/>
              <a:ext cx="20162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 dirty="0"/>
                <a:t>相应的</a:t>
              </a:r>
              <a:r>
                <a:rPr lang="en-US" altLang="zh-CN" b="1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en-US" b="1" dirty="0"/>
                <a:t>是什么？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9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9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9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复习：特征值与特征向量</a:t>
            </a:r>
          </a:p>
        </p:txBody>
      </p:sp>
      <p:pic>
        <p:nvPicPr>
          <p:cNvPr id="20483" name="内容占位符 3" descr="特征值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750" y="1700213"/>
            <a:ext cx="8208963" cy="4105275"/>
          </a:xfrm>
        </p:spPr>
      </p:pic>
      <p:sp>
        <p:nvSpPr>
          <p:cNvPr id="20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3A739F4-1282-4DC7-92A7-4F6AAB10DE6D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684213" y="2997200"/>
            <a:ext cx="7348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19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的谱半径不超过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的任何一种算子范数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3635375" y="3500438"/>
          <a:ext cx="15240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98197" imgH="253890" progId="Equation.3">
                  <p:embed/>
                </p:oleObj>
              </mc:Choice>
              <mc:Fallback>
                <p:oleObj r:id="rId2" imgW="698197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500438"/>
                        <a:ext cx="1524000" cy="563562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84213" y="1196975"/>
            <a:ext cx="8135937" cy="1525588"/>
            <a:chOff x="385" y="1344"/>
            <a:chExt cx="4943" cy="961"/>
          </a:xfrm>
        </p:grpSpPr>
        <p:sp>
          <p:nvSpPr>
            <p:cNvPr id="21513" name="Text Box 4"/>
            <p:cNvSpPr txBox="1">
              <a:spLocks noChangeArrowheads="1"/>
            </p:cNvSpPr>
            <p:nvPr/>
          </p:nvSpPr>
          <p:spPr bwMode="auto">
            <a:xfrm>
              <a:off x="385" y="1344"/>
              <a:ext cx="494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定义</a:t>
              </a:r>
              <a:r>
                <a:rPr lang="en-US" altLang="zh-CN" sz="24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6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：矩阵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的诸特征值的最大绝对值称为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的谱半径，</a:t>
              </a:r>
            </a:p>
          </p:txBody>
        </p:sp>
        <p:graphicFrame>
          <p:nvGraphicFramePr>
            <p:cNvPr id="21514" name="Object 5"/>
            <p:cNvGraphicFramePr>
              <a:graphicFrameLocks noChangeAspect="1"/>
            </p:cNvGraphicFramePr>
            <p:nvPr/>
          </p:nvGraphicFramePr>
          <p:xfrm>
            <a:off x="1973" y="1888"/>
            <a:ext cx="1359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65200" imgH="292100" progId="Equation.3">
                    <p:embed/>
                  </p:oleObj>
                </mc:Choice>
                <mc:Fallback>
                  <p:oleObj r:id="rId4" imgW="965200" imgH="292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1888"/>
                          <a:ext cx="1359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5" name="Text Box 9"/>
            <p:cNvSpPr txBox="1">
              <a:spLocks noChangeArrowheads="1"/>
            </p:cNvSpPr>
            <p:nvPr/>
          </p:nvSpPr>
          <p:spPr bwMode="auto">
            <a:xfrm>
              <a:off x="1066" y="1802"/>
              <a:ext cx="67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记为：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1116013" y="404813"/>
            <a:ext cx="6199187" cy="57943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zh-CN" altLang="en-US" sz="3200" b="1">
                <a:latin typeface="Times New Roman" pitchFamily="18" charset="0"/>
              </a:rPr>
              <a:t>的范数与</a:t>
            </a:r>
            <a:r>
              <a:rPr kumimoji="1" lang="en-US" altLang="zh-CN" sz="3200" b="1" i="1">
                <a:latin typeface="Times New Roman" pitchFamily="18" charset="0"/>
              </a:rPr>
              <a:t>A</a:t>
            </a:r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zh-CN" altLang="en-US" sz="3200" b="1">
                <a:latin typeface="Times New Roman" pitchFamily="18" charset="0"/>
              </a:rPr>
              <a:t>的特征值之间的关系</a:t>
            </a:r>
          </a:p>
        </p:txBody>
      </p:sp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1476375" y="4076700"/>
          <a:ext cx="6335713" cy="254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035300" imgH="1219200" progId="Equation.3">
                  <p:embed/>
                </p:oleObj>
              </mc:Choice>
              <mc:Fallback>
                <p:oleObj name="公式" r:id="rId6" imgW="3035300" imgH="1219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76700"/>
                        <a:ext cx="6335713" cy="254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>
            <a:off x="3500438" y="6072188"/>
            <a:ext cx="1285875" cy="158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8572DD8-D089-46CE-8232-21B1A5A98950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2650AF85-8782-3090-AE7A-0293D9055827}"/>
              </a:ext>
            </a:extLst>
          </p:cNvPr>
          <p:cNvSpPr/>
          <p:nvPr/>
        </p:nvSpPr>
        <p:spPr>
          <a:xfrm>
            <a:off x="6732240" y="2204864"/>
            <a:ext cx="432048" cy="457200"/>
          </a:xfrm>
          <a:prstGeom prst="star5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33" grpId="0" animBg="1" autoUpdateAnimBg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解线性方程组的</a:t>
            </a:r>
            <a:r>
              <a:rPr lang="zh-CN" altLang="en-US" b="1">
                <a:solidFill>
                  <a:schemeClr val="folHlink"/>
                </a:solidFill>
              </a:rPr>
              <a:t>直接方法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引言与预备知识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高斯消去法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高斯主元素消去法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矩阵三角分解法</a:t>
            </a:r>
          </a:p>
          <a:p>
            <a:pPr eaLnBrk="1" hangingPunct="1"/>
            <a:r>
              <a:rPr lang="zh-CN" altLang="en-US"/>
              <a:t>向量和矩阵的范数</a:t>
            </a:r>
          </a:p>
          <a:p>
            <a:pPr eaLnBrk="1" hangingPunct="1"/>
            <a:r>
              <a:rPr lang="zh-CN" altLang="en-US"/>
              <a:t>误差分析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B7A28C5-AC42-4845-BECA-4CC16448224D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412875"/>
            <a:ext cx="8280400" cy="49688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证明：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1) </a:t>
            </a:r>
            <a:r>
              <a:rPr lang="zh-CN" altLang="en-US" sz="2400" dirty="0"/>
              <a:t>反证法：假设</a:t>
            </a:r>
            <a:r>
              <a:rPr lang="en-US" altLang="zh-CN" sz="2400" b="1" i="1" dirty="0" err="1">
                <a:latin typeface="Times New Roman" pitchFamily="18" charset="0"/>
              </a:rPr>
              <a:t>det</a:t>
            </a:r>
            <a:r>
              <a:rPr lang="en-US" altLang="zh-CN" sz="2400" b="1" i="1" dirty="0">
                <a:latin typeface="Times New Roman" pitchFamily="18" charset="0"/>
              </a:rPr>
              <a:t>(I-B)=0</a:t>
            </a:r>
            <a:r>
              <a:rPr lang="en-US" altLang="zh-CN" sz="2400" dirty="0"/>
              <a:t>,</a:t>
            </a:r>
            <a:r>
              <a:rPr lang="zh-CN" altLang="en-US" sz="2400" dirty="0"/>
              <a:t>则存在非零向量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i="1" baseline="-25000" dirty="0">
                <a:latin typeface="Times New Roman" pitchFamily="18" charset="0"/>
              </a:rPr>
              <a:t>0</a:t>
            </a:r>
            <a:r>
              <a:rPr lang="en-US" altLang="zh-CN" sz="2400" dirty="0"/>
              <a:t>,</a:t>
            </a:r>
            <a:r>
              <a:rPr lang="zh-CN" altLang="en-US" sz="2400" dirty="0"/>
              <a:t>使得</a:t>
            </a:r>
            <a:r>
              <a:rPr lang="en-US" altLang="zh-CN" sz="2400" i="1" dirty="0">
                <a:latin typeface="Times New Roman" pitchFamily="18" charset="0"/>
              </a:rPr>
              <a:t>(I-B)x</a:t>
            </a:r>
            <a:r>
              <a:rPr lang="en-US" altLang="zh-CN" sz="2400" i="1" baseline="-25000" dirty="0">
                <a:latin typeface="Times New Roman" pitchFamily="18" charset="0"/>
              </a:rPr>
              <a:t>0</a:t>
            </a:r>
            <a:r>
              <a:rPr lang="en-US" altLang="zh-CN" sz="2400" i="1" dirty="0">
                <a:latin typeface="Times New Roman" pitchFamily="18" charset="0"/>
              </a:rPr>
              <a:t>=0</a:t>
            </a:r>
            <a:r>
              <a:rPr lang="en-US" altLang="zh-CN" sz="2400" dirty="0"/>
              <a:t>.</a:t>
            </a:r>
            <a:r>
              <a:rPr lang="zh-CN" altLang="en-US" sz="2400" dirty="0"/>
              <a:t>所以</a:t>
            </a:r>
            <a:r>
              <a:rPr lang="en-US" altLang="zh-CN" sz="2400" dirty="0"/>
              <a:t>, </a:t>
            </a:r>
            <a:r>
              <a:rPr lang="en-US" altLang="zh-CN" sz="2400" b="1" i="1" dirty="0">
                <a:latin typeface="Times New Roman" pitchFamily="18" charset="0"/>
              </a:rPr>
              <a:t>Bx</a:t>
            </a:r>
            <a:r>
              <a:rPr lang="en-US" altLang="zh-CN" sz="2400" b="1" i="1" baseline="-25000" dirty="0">
                <a:latin typeface="Times New Roman" pitchFamily="18" charset="0"/>
              </a:rPr>
              <a:t>0</a:t>
            </a:r>
            <a:r>
              <a:rPr lang="en-US" altLang="zh-CN" sz="2400" b="1" i="1" dirty="0">
                <a:latin typeface="Times New Roman" pitchFamily="18" charset="0"/>
              </a:rPr>
              <a:t>=x</a:t>
            </a:r>
            <a:r>
              <a:rPr lang="en-US" altLang="zh-CN" sz="2400" b="1" i="1" baseline="-25000" dirty="0">
                <a:latin typeface="Times New Roman" pitchFamily="18" charset="0"/>
              </a:rPr>
              <a:t>0</a:t>
            </a:r>
            <a:r>
              <a:rPr lang="en-US" altLang="zh-CN" sz="2400" dirty="0"/>
              <a:t>.</a:t>
            </a:r>
            <a:r>
              <a:rPr lang="zh-CN" altLang="en-US" sz="2400" dirty="0"/>
              <a:t>所以，</a:t>
            </a:r>
            <a:r>
              <a:rPr lang="en-US" altLang="zh-CN" sz="2400" b="1" i="1" dirty="0">
                <a:latin typeface="Times New Roman" pitchFamily="18" charset="0"/>
              </a:rPr>
              <a:t>||x</a:t>
            </a:r>
            <a:r>
              <a:rPr lang="en-US" altLang="zh-CN" sz="2400" b="1" i="1" baseline="-25000" dirty="0">
                <a:latin typeface="Times New Roman" pitchFamily="18" charset="0"/>
              </a:rPr>
              <a:t>0</a:t>
            </a:r>
            <a:r>
              <a:rPr lang="en-US" altLang="zh-CN" sz="2400" b="1" i="1" dirty="0">
                <a:latin typeface="Times New Roman" pitchFamily="18" charset="0"/>
              </a:rPr>
              <a:t>||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||Bx</a:t>
            </a:r>
            <a:r>
              <a:rPr lang="en-US" altLang="zh-CN" sz="2400" b="1" i="1" baseline="-25000" dirty="0">
                <a:latin typeface="Times New Roman" pitchFamily="18" charset="0"/>
              </a:rPr>
              <a:t>0</a:t>
            </a:r>
            <a:r>
              <a:rPr lang="en-US" altLang="zh-CN" sz="2400" b="1" i="1" dirty="0">
                <a:latin typeface="Times New Roman" pitchFamily="18" charset="0"/>
              </a:rPr>
              <a:t>|| 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||B||||x</a:t>
            </a:r>
            <a:r>
              <a:rPr lang="en-US" altLang="zh-CN" sz="2400" b="1" i="1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||.</a:t>
            </a:r>
            <a:r>
              <a:rPr lang="zh-CN" altLang="en-US" sz="2400" dirty="0">
                <a:sym typeface="Symbol" pitchFamily="18" charset="2"/>
              </a:rPr>
              <a:t>因为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||x</a:t>
            </a:r>
            <a:r>
              <a:rPr lang="en-US" altLang="zh-CN" sz="2400" i="1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sz="2400" i="1" dirty="0">
                <a:latin typeface="Times New Roman" pitchFamily="18" charset="0"/>
                <a:sym typeface="Symbol" pitchFamily="18" charset="2"/>
              </a:rPr>
              <a:t>||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≠0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,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所以，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||B||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与假设矛盾．所以，</a:t>
            </a:r>
            <a:r>
              <a:rPr lang="en-US" altLang="zh-CN" sz="2400" b="1" i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I-B</a:t>
            </a:r>
            <a:r>
              <a:rPr lang="zh-CN" altLang="en-US" sz="2400" b="1" dirty="0">
                <a:solidFill>
                  <a:schemeClr val="folHlink"/>
                </a:solidFill>
                <a:cs typeface="Times New Roman" pitchFamily="18" charset="0"/>
                <a:sym typeface="Symbol" pitchFamily="18" charset="2"/>
              </a:rPr>
              <a:t>非奇异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．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2) 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因为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(I-B)(I-B)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=I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, 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左式展开得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(I-B)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B(I-B)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I</a:t>
            </a:r>
            <a:r>
              <a:rPr lang="zh-CN" alt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，移项可得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(I-B)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=I+ B(I-B)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两边求范数可得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||(I-B)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||= ||I+ B(I-B)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 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1+ ||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B(I-B)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 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1+ ||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B||||(I-B)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||</a:t>
            </a:r>
            <a:r>
              <a:rPr lang="en-US" altLang="zh-CN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.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>
                <a:cs typeface="Times New Roman" pitchFamily="18" charset="0"/>
                <a:sym typeface="Symbol" pitchFamily="18" charset="2"/>
              </a:rPr>
              <a:t>	</a:t>
            </a:r>
            <a:r>
              <a:rPr lang="zh-CN" altLang="en-US" sz="2400" dirty="0">
                <a:cs typeface="Times New Roman" pitchFamily="18" charset="0"/>
                <a:sym typeface="Symbol" pitchFamily="18" charset="2"/>
              </a:rPr>
              <a:t>移项可得</a:t>
            </a:r>
          </a:p>
        </p:txBody>
      </p:sp>
      <p:graphicFrame>
        <p:nvGraphicFramePr>
          <p:cNvPr id="675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16238" y="5734050"/>
          <a:ext cx="26685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57200" progId="Equation.DSMT4">
                  <p:embed/>
                </p:oleObj>
              </mc:Choice>
              <mc:Fallback>
                <p:oleObj name="Equation" r:id="rId2" imgW="16002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734050"/>
                        <a:ext cx="2668587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2" name="Group 7"/>
          <p:cNvGrpSpPr>
            <a:grpSpLocks/>
          </p:cNvGrpSpPr>
          <p:nvPr/>
        </p:nvGrpSpPr>
        <p:grpSpPr bwMode="auto">
          <a:xfrm>
            <a:off x="611188" y="404813"/>
            <a:ext cx="7764462" cy="1552575"/>
            <a:chOff x="295" y="3018"/>
            <a:chExt cx="4634" cy="978"/>
          </a:xfrm>
        </p:grpSpPr>
        <p:sp>
          <p:nvSpPr>
            <p:cNvPr id="22534" name="Text Box 8"/>
            <p:cNvSpPr txBox="1">
              <a:spLocks noChangeArrowheads="1"/>
            </p:cNvSpPr>
            <p:nvPr/>
          </p:nvSpPr>
          <p:spPr bwMode="auto">
            <a:xfrm>
              <a:off x="295" y="3018"/>
              <a:ext cx="3565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chemeClr val="folHlink"/>
                  </a:solidFill>
                  <a:latin typeface="楷体_GB2312" pitchFamily="49" charset="-122"/>
                  <a:ea typeface="楷体_GB2312" pitchFamily="49" charset="-122"/>
                </a:rPr>
                <a:t>定理</a:t>
              </a:r>
              <a:r>
                <a:rPr kumimoji="1" lang="en-US" altLang="zh-CN" sz="2400" b="1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</a:rPr>
                <a:t>21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若</a:t>
              </a:r>
              <a:r>
                <a:rPr kumimoji="1" lang="en-US" altLang="zh-CN" sz="2400" b="1" i="1">
                  <a:latin typeface="Times New Roman" pitchFamily="18" charset="0"/>
                </a:rPr>
                <a:t>||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B||&lt;1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,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则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B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是非奇异矩阵，且</a:t>
              </a:r>
            </a:p>
            <a:p>
              <a:pPr eaLnBrk="1" hangingPunct="1"/>
              <a:endPara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endParaRPr>
            </a:p>
            <a:p>
              <a:pPr eaLnBrk="1" hangingPunct="1"/>
              <a:endParaRPr kumimoji="1" lang="zh-CN" altLang="en-US" sz="2400" b="1">
                <a:latin typeface="楷体_GB2312" pitchFamily="49" charset="-122"/>
                <a:ea typeface="楷体_GB2312" pitchFamily="49" charset="-122"/>
              </a:endParaRPr>
            </a:p>
            <a:p>
              <a:pPr eaLnBrk="1" hangingPunct="1"/>
              <a:endParaRPr kumimoji="1"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22535" name="Object 9"/>
            <p:cNvGraphicFramePr>
              <a:graphicFrameLocks noChangeAspect="1"/>
            </p:cNvGraphicFramePr>
            <p:nvPr/>
          </p:nvGraphicFramePr>
          <p:xfrm>
            <a:off x="839" y="3249"/>
            <a:ext cx="2253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00200" imgH="457200" progId="Equation.DSMT4">
                    <p:embed/>
                  </p:oleObj>
                </mc:Choice>
                <mc:Fallback>
                  <p:oleObj name="Equation" r:id="rId4" imgW="1600200" imgH="457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249"/>
                          <a:ext cx="2253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6" name="Text Box 10"/>
            <p:cNvSpPr txBox="1">
              <a:spLocks noChangeArrowheads="1"/>
            </p:cNvSpPr>
            <p:nvPr/>
          </p:nvSpPr>
          <p:spPr bwMode="auto">
            <a:xfrm>
              <a:off x="3107" y="3339"/>
              <a:ext cx="18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,</a:t>
              </a:r>
              <a:r>
                <a:rPr kumimoji="1" lang="zh-CN" altLang="en-US" sz="2400" b="1">
                  <a:latin typeface="Times New Roman" pitchFamily="18" charset="0"/>
                </a:rPr>
                <a:t>其中</a:t>
              </a:r>
              <a:r>
                <a:rPr kumimoji="1" lang="en-US" altLang="zh-CN" sz="2400" b="1" i="1">
                  <a:latin typeface="Times New Roman" pitchFamily="18" charset="0"/>
                </a:rPr>
                <a:t>||</a:t>
              </a:r>
              <a:r>
                <a:rPr kumimoji="1" lang="en-US" altLang="zh-CN" sz="2400" b="1" i="1">
                  <a:latin typeface="Times New Roman" pitchFamily="18" charset="0"/>
                  <a:sym typeface="Symbol" pitchFamily="18" charset="2"/>
                </a:rPr>
                <a:t>||</a:t>
              </a:r>
              <a:r>
                <a:rPr kumimoji="1" lang="zh-CN" altLang="en-US" sz="2400" b="1">
                  <a:latin typeface="Times New Roman" pitchFamily="18" charset="0"/>
                  <a:sym typeface="Symbol" pitchFamily="18" charset="2"/>
                </a:rPr>
                <a:t>是算子范数</a:t>
              </a:r>
              <a:r>
                <a:rPr kumimoji="1" lang="zh-CN" altLang="en-US" sz="2400">
                  <a:latin typeface="Times New Roman" pitchFamily="18" charset="0"/>
                  <a:sym typeface="Symbol" pitchFamily="18" charset="2"/>
                </a:rPr>
                <a:t>．</a:t>
              </a:r>
            </a:p>
          </p:txBody>
        </p:sp>
      </p:grpSp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00C6E1-1FB3-4AB1-AD81-6F98146263F9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09600" y="1371600"/>
            <a:ext cx="7418388" cy="533400"/>
            <a:chOff x="384" y="864"/>
            <a:chExt cx="4673" cy="336"/>
          </a:xfrm>
        </p:grpSpPr>
        <p:pic>
          <p:nvPicPr>
            <p:cNvPr id="23577" name="Picture 4" descr="DART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864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8" name="Text Box 5"/>
            <p:cNvSpPr txBox="1">
              <a:spLocks noChangeArrowheads="1"/>
            </p:cNvSpPr>
            <p:nvPr/>
          </p:nvSpPr>
          <p:spPr bwMode="auto">
            <a:xfrm>
              <a:off x="720" y="912"/>
              <a:ext cx="43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求解             时，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和    的误差对解    有何影响？</a:t>
              </a:r>
            </a:p>
          </p:txBody>
        </p:sp>
        <p:graphicFrame>
          <p:nvGraphicFramePr>
            <p:cNvPr id="23579" name="Object 6"/>
            <p:cNvGraphicFramePr>
              <a:graphicFrameLocks noChangeAspect="1"/>
            </p:cNvGraphicFramePr>
            <p:nvPr/>
          </p:nvGraphicFramePr>
          <p:xfrm>
            <a:off x="1152" y="912"/>
            <a:ext cx="62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08000" imgH="228600" progId="Equation.3">
                    <p:embed/>
                  </p:oleObj>
                </mc:Choice>
                <mc:Fallback>
                  <p:oleObj name="Equation" r:id="rId3" imgW="5080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912"/>
                          <a:ext cx="62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0" name="Object 7"/>
            <p:cNvGraphicFramePr>
              <a:graphicFrameLocks noChangeAspect="1"/>
            </p:cNvGraphicFramePr>
            <p:nvPr/>
          </p:nvGraphicFramePr>
          <p:xfrm>
            <a:off x="2544" y="912"/>
            <a:ext cx="1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26835" imgH="202936" progId="Equation.3">
                    <p:embed/>
                  </p:oleObj>
                </mc:Choice>
                <mc:Fallback>
                  <p:oleObj name="Equation" r:id="rId5" imgW="126835" imgH="20293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912"/>
                          <a:ext cx="1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1" name="Object 8"/>
            <p:cNvGraphicFramePr>
              <a:graphicFrameLocks noChangeAspect="1"/>
            </p:cNvGraphicFramePr>
            <p:nvPr/>
          </p:nvGraphicFramePr>
          <p:xfrm>
            <a:off x="3696" y="912"/>
            <a:ext cx="19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9579" imgH="177646" progId="Equation.3">
                    <p:embed/>
                  </p:oleObj>
                </mc:Choice>
                <mc:Fallback>
                  <p:oleObj name="Equation" r:id="rId7" imgW="139579" imgH="17764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12"/>
                          <a:ext cx="19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3400" y="2133600"/>
            <a:ext cx="7239000" cy="482600"/>
            <a:chOff x="336" y="1344"/>
            <a:chExt cx="4560" cy="304"/>
          </a:xfrm>
        </p:grpSpPr>
        <p:sp>
          <p:nvSpPr>
            <p:cNvPr id="23573" name="Text Box 10"/>
            <p:cNvSpPr txBox="1">
              <a:spLocks noChangeArrowheads="1"/>
            </p:cNvSpPr>
            <p:nvPr/>
          </p:nvSpPr>
          <p:spPr bwMode="auto">
            <a:xfrm>
              <a:off x="336" y="1344"/>
              <a:ext cx="45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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设 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精确，  有误差　  ，得到的解为            ，即</a:t>
              </a:r>
            </a:p>
          </p:txBody>
        </p:sp>
        <p:graphicFrame>
          <p:nvGraphicFramePr>
            <p:cNvPr id="23574" name="Object 11"/>
            <p:cNvGraphicFramePr>
              <a:graphicFrameLocks noChangeAspect="1"/>
            </p:cNvGraphicFramePr>
            <p:nvPr/>
          </p:nvGraphicFramePr>
          <p:xfrm>
            <a:off x="1584" y="1344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6835" imgH="202936" progId="Equation.3">
                    <p:embed/>
                  </p:oleObj>
                </mc:Choice>
                <mc:Fallback>
                  <p:oleObj name="Equation" r:id="rId9" imgW="126835" imgH="20293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344"/>
                          <a:ext cx="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12"/>
            <p:cNvGraphicFramePr>
              <a:graphicFrameLocks noChangeAspect="1"/>
            </p:cNvGraphicFramePr>
            <p:nvPr/>
          </p:nvGraphicFramePr>
          <p:xfrm>
            <a:off x="2304" y="1344"/>
            <a:ext cx="3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41300" imgH="228600" progId="Equation.3">
                    <p:embed/>
                  </p:oleObj>
                </mc:Choice>
                <mc:Fallback>
                  <p:oleObj name="Equation" r:id="rId11" imgW="2413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344"/>
                          <a:ext cx="30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6" name="Object 13"/>
            <p:cNvGraphicFramePr>
              <a:graphicFrameLocks noChangeAspect="1"/>
            </p:cNvGraphicFramePr>
            <p:nvPr/>
          </p:nvGraphicFramePr>
          <p:xfrm>
            <a:off x="3744" y="1392"/>
            <a:ext cx="6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94870" imgH="203024" progId="Equation.3">
                    <p:embed/>
                  </p:oleObj>
                </mc:Choice>
                <mc:Fallback>
                  <p:oleObj name="Equation" r:id="rId13" imgW="494870" imgH="20302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392"/>
                          <a:ext cx="6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590800" y="2743200"/>
            <a:ext cx="3008313" cy="685800"/>
            <a:chOff x="912" y="1895"/>
            <a:chExt cx="1895" cy="432"/>
          </a:xfrm>
        </p:grpSpPr>
        <p:sp>
          <p:nvSpPr>
            <p:cNvPr id="23571" name="AutoShape 15" descr="新闻纸"/>
            <p:cNvSpPr>
              <a:spLocks noChangeArrowheads="1"/>
            </p:cNvSpPr>
            <p:nvPr/>
          </p:nvSpPr>
          <p:spPr bwMode="auto">
            <a:xfrm>
              <a:off x="912" y="1895"/>
              <a:ext cx="1895" cy="432"/>
            </a:xfrm>
            <a:prstGeom prst="bevel">
              <a:avLst>
                <a:gd name="adj" fmla="val 7199"/>
              </a:avLst>
            </a:pr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72" name="Object 16"/>
            <p:cNvGraphicFramePr>
              <a:graphicFrameLocks noChangeAspect="1"/>
            </p:cNvGraphicFramePr>
            <p:nvPr/>
          </p:nvGraphicFramePr>
          <p:xfrm>
            <a:off x="1008" y="1968"/>
            <a:ext cx="1725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82700" imgH="228600" progId="Equation.3">
                    <p:embed/>
                  </p:oleObj>
                </mc:Choice>
                <mc:Fallback>
                  <p:oleObj name="Equation" r:id="rId16" imgW="12827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68"/>
                          <a:ext cx="1725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1219200" y="3581400"/>
          <a:ext cx="21161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55700" imgH="228600" progId="Equation.3">
                  <p:embed/>
                </p:oleObj>
              </mc:Choice>
              <mc:Fallback>
                <p:oleObj name="Equation" r:id="rId18" imgW="11557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21161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0" name="Object 18"/>
          <p:cNvGraphicFramePr>
            <a:graphicFrameLocks noChangeAspect="1"/>
          </p:cNvGraphicFramePr>
          <p:nvPr/>
        </p:nvGraphicFramePr>
        <p:xfrm>
          <a:off x="3886200" y="3581400"/>
          <a:ext cx="3124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14500" imgH="228600" progId="Equation.3">
                  <p:embed/>
                </p:oleObj>
              </mc:Choice>
              <mc:Fallback>
                <p:oleObj name="Equation" r:id="rId20" imgW="17145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3124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1" name="AutoShape 19"/>
          <p:cNvSpPr>
            <a:spLocks noChangeArrowheads="1"/>
          </p:cNvSpPr>
          <p:nvPr/>
        </p:nvSpPr>
        <p:spPr bwMode="auto">
          <a:xfrm>
            <a:off x="5638800" y="2514600"/>
            <a:ext cx="3200400" cy="685800"/>
          </a:xfrm>
          <a:prstGeom prst="wedgeEllipseCallout">
            <a:avLst>
              <a:gd name="adj1" fmla="val -42111"/>
              <a:gd name="adj2" fmla="val 12963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72000" rIns="0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绝对误差放大因子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143000" y="4267200"/>
            <a:ext cx="3576638" cy="457200"/>
            <a:chOff x="672" y="2688"/>
            <a:chExt cx="2253" cy="288"/>
          </a:xfrm>
        </p:grpSpPr>
        <p:graphicFrame>
          <p:nvGraphicFramePr>
            <p:cNvPr id="23569" name="Object 21"/>
            <p:cNvGraphicFramePr>
              <a:graphicFrameLocks noChangeAspect="1"/>
            </p:cNvGraphicFramePr>
            <p:nvPr/>
          </p:nvGraphicFramePr>
          <p:xfrm>
            <a:off x="1008" y="2688"/>
            <a:ext cx="191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663700" imgH="228600" progId="Equation.3">
                    <p:embed/>
                  </p:oleObj>
                </mc:Choice>
                <mc:Fallback>
                  <p:oleObj name="Equation" r:id="rId22" imgW="16637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688"/>
                          <a:ext cx="191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0" name="Text Box 22"/>
            <p:cNvSpPr txBox="1">
              <a:spLocks noChangeArrowheads="1"/>
            </p:cNvSpPr>
            <p:nvPr/>
          </p:nvSpPr>
          <p:spPr bwMode="auto">
            <a:xfrm>
              <a:off x="672" y="268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又</a:t>
              </a:r>
            </a:p>
          </p:txBody>
        </p:sp>
      </p:grpSp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4953000" y="4114800"/>
          <a:ext cx="19637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91726" imgH="418918" progId="Equation.3">
                  <p:embed/>
                </p:oleObj>
              </mc:Choice>
              <mc:Fallback>
                <p:oleObj name="Equation" r:id="rId24" imgW="1091726" imgH="41891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14800"/>
                        <a:ext cx="196373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1676400" y="5105400"/>
            <a:ext cx="5029200" cy="1143000"/>
            <a:chOff x="1008" y="3120"/>
            <a:chExt cx="3168" cy="720"/>
          </a:xfrm>
        </p:grpSpPr>
        <p:sp>
          <p:nvSpPr>
            <p:cNvPr id="23567" name="AutoShape 25" descr="新闻纸"/>
            <p:cNvSpPr>
              <a:spLocks noChangeArrowheads="1"/>
            </p:cNvSpPr>
            <p:nvPr/>
          </p:nvSpPr>
          <p:spPr bwMode="auto">
            <a:xfrm>
              <a:off x="1008" y="3120"/>
              <a:ext cx="3168" cy="720"/>
            </a:xfrm>
            <a:prstGeom prst="bevel">
              <a:avLst>
                <a:gd name="adj" fmla="val 6509"/>
              </a:avLst>
            </a:pr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8" name="Object 26"/>
            <p:cNvGraphicFramePr>
              <a:graphicFrameLocks noChangeAspect="1"/>
            </p:cNvGraphicFramePr>
            <p:nvPr/>
          </p:nvGraphicFramePr>
          <p:xfrm>
            <a:off x="1104" y="3168"/>
            <a:ext cx="2988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866090" imgH="444307" progId="Equation.3">
                    <p:embed/>
                  </p:oleObj>
                </mc:Choice>
                <mc:Fallback>
                  <p:oleObj name="Equation" r:id="rId26" imgW="1866090" imgH="444307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168"/>
                          <a:ext cx="2988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3200400" y="5181600"/>
            <a:ext cx="2133600" cy="914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0" name="AutoShape 28"/>
          <p:cNvSpPr>
            <a:spLocks noChangeArrowheads="1"/>
          </p:cNvSpPr>
          <p:nvPr/>
        </p:nvSpPr>
        <p:spPr bwMode="auto">
          <a:xfrm>
            <a:off x="4876800" y="3733800"/>
            <a:ext cx="3581400" cy="609600"/>
          </a:xfrm>
          <a:prstGeom prst="wedgeEllipseCallout">
            <a:avLst>
              <a:gd name="adj1" fmla="val -61569"/>
              <a:gd name="adj2" fmla="val 220051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Ins="0"/>
          <a:lstStyle/>
          <a:p>
            <a:pPr algn="ctr"/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相对误差放大因子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1763713" y="476250"/>
            <a:ext cx="5605462" cy="51911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zh-CN" altLang="en-US" sz="2800" b="1">
                <a:latin typeface="华文新魏" pitchFamily="2" charset="-122"/>
                <a:ea typeface="华文新魏" pitchFamily="2" charset="-122"/>
              </a:rPr>
              <a:t>线性方程组的性态和解的误差分析</a:t>
            </a:r>
            <a:endParaRPr kumimoji="1" lang="zh-CN" altLang="en-US" sz="2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356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2085197-E10B-4E7A-877A-B73ECD6849A8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1" grpId="0" animBg="1" autoUpdateAnimBg="0"/>
      <p:bldP spid="54299" grpId="0" animBg="1"/>
      <p:bldP spid="54300" grpId="0" animBg="1" autoUpdateAnimBg="0"/>
      <p:bldP spid="54301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533400"/>
            <a:ext cx="7239000" cy="482600"/>
            <a:chOff x="288" y="336"/>
            <a:chExt cx="4560" cy="304"/>
          </a:xfrm>
        </p:grpSpPr>
        <p:sp>
          <p:nvSpPr>
            <p:cNvPr id="24625" name="Text Box 6"/>
            <p:cNvSpPr txBox="1">
              <a:spLocks noChangeArrowheads="1"/>
            </p:cNvSpPr>
            <p:nvPr/>
          </p:nvSpPr>
          <p:spPr bwMode="auto">
            <a:xfrm>
              <a:off x="288" y="336"/>
              <a:ext cx="45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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设    精确，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有误差 　  ，得到的解为            ，即</a:t>
              </a:r>
            </a:p>
          </p:txBody>
        </p:sp>
        <p:graphicFrame>
          <p:nvGraphicFramePr>
            <p:cNvPr id="24626" name="Object 7"/>
            <p:cNvGraphicFramePr>
              <a:graphicFrameLocks noChangeAspect="1"/>
            </p:cNvGraphicFramePr>
            <p:nvPr/>
          </p:nvGraphicFramePr>
          <p:xfrm>
            <a:off x="816" y="336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835" imgH="202936" progId="Equation.3">
                    <p:embed/>
                  </p:oleObj>
                </mc:Choice>
                <mc:Fallback>
                  <p:oleObj name="Equation" r:id="rId2" imgW="126835" imgH="20293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36"/>
                          <a:ext cx="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7" name="Object 8"/>
            <p:cNvGraphicFramePr>
              <a:graphicFrameLocks noChangeAspect="1"/>
            </p:cNvGraphicFramePr>
            <p:nvPr/>
          </p:nvGraphicFramePr>
          <p:xfrm>
            <a:off x="2256" y="384"/>
            <a:ext cx="3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9279" imgH="203112" progId="Equation.3">
                    <p:embed/>
                  </p:oleObj>
                </mc:Choice>
                <mc:Fallback>
                  <p:oleObj name="Equation" r:id="rId4" imgW="279279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84"/>
                          <a:ext cx="3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8" name="Object 9"/>
            <p:cNvGraphicFramePr>
              <a:graphicFrameLocks noChangeAspect="1"/>
            </p:cNvGraphicFramePr>
            <p:nvPr/>
          </p:nvGraphicFramePr>
          <p:xfrm>
            <a:off x="3744" y="384"/>
            <a:ext cx="6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94870" imgH="203024" progId="Equation.3">
                    <p:embed/>
                  </p:oleObj>
                </mc:Choice>
                <mc:Fallback>
                  <p:oleObj name="Equation" r:id="rId6" imgW="494870" imgH="20302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84"/>
                          <a:ext cx="6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362200" y="1143000"/>
            <a:ext cx="3505200" cy="762000"/>
            <a:chOff x="1056" y="693"/>
            <a:chExt cx="2208" cy="480"/>
          </a:xfrm>
        </p:grpSpPr>
        <p:sp>
          <p:nvSpPr>
            <p:cNvPr id="24623" name="AutoShape 11" descr="新闻纸"/>
            <p:cNvSpPr>
              <a:spLocks noChangeArrowheads="1"/>
            </p:cNvSpPr>
            <p:nvPr/>
          </p:nvSpPr>
          <p:spPr bwMode="auto">
            <a:xfrm>
              <a:off x="1056" y="693"/>
              <a:ext cx="2208" cy="480"/>
            </a:xfrm>
            <a:prstGeom prst="bevel">
              <a:avLst>
                <a:gd name="adj" fmla="val 7199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624" name="Object 12"/>
            <p:cNvGraphicFramePr>
              <a:graphicFrameLocks noChangeAspect="1"/>
            </p:cNvGraphicFramePr>
            <p:nvPr/>
          </p:nvGraphicFramePr>
          <p:xfrm>
            <a:off x="1141" y="777"/>
            <a:ext cx="202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308100" imgH="228600" progId="Equation.3">
                    <p:embed/>
                  </p:oleObj>
                </mc:Choice>
                <mc:Fallback>
                  <p:oleObj name="Equation" r:id="rId9" imgW="13081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777"/>
                          <a:ext cx="202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533400" y="2286000"/>
          <a:ext cx="3657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89100" imgH="228600" progId="Equation.3">
                  <p:embed/>
                </p:oleObj>
              </mc:Choice>
              <mc:Fallback>
                <p:oleObj name="Equation" r:id="rId11" imgW="16891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36576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4"/>
          <p:cNvGraphicFramePr>
            <a:graphicFrameLocks noChangeAspect="1"/>
          </p:cNvGraphicFramePr>
          <p:nvPr/>
        </p:nvGraphicFramePr>
        <p:xfrm>
          <a:off x="457200" y="2819400"/>
          <a:ext cx="3733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12900" imgH="228600" progId="Equation.3">
                  <p:embed/>
                </p:oleObj>
              </mc:Choice>
              <mc:Fallback>
                <p:oleObj name="Equation" r:id="rId13" imgW="16129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37338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/>
          <p:cNvGraphicFramePr>
            <a:graphicFrameLocks noChangeAspect="1"/>
          </p:cNvGraphicFramePr>
          <p:nvPr/>
        </p:nvGraphicFramePr>
        <p:xfrm>
          <a:off x="381000" y="3352800"/>
          <a:ext cx="4157663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35200" imgH="787400" progId="Equation.3">
                  <p:embed/>
                </p:oleObj>
              </mc:Choice>
              <mc:Fallback>
                <p:oleObj name="Equation" r:id="rId15" imgW="2235200" imgH="787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52800"/>
                        <a:ext cx="4157663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Oval 16"/>
          <p:cNvSpPr>
            <a:spLocks noChangeArrowheads="1"/>
          </p:cNvSpPr>
          <p:nvPr/>
        </p:nvSpPr>
        <p:spPr bwMode="auto">
          <a:xfrm>
            <a:off x="2133600" y="3962400"/>
            <a:ext cx="16002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7"/>
          <p:cNvGrpSpPr>
            <a:grpSpLocks noChangeAspect="1"/>
          </p:cNvGrpSpPr>
          <p:nvPr/>
        </p:nvGrpSpPr>
        <p:grpSpPr bwMode="auto">
          <a:xfrm flipV="1">
            <a:off x="1524000" y="1219200"/>
            <a:ext cx="511175" cy="968375"/>
            <a:chOff x="3992" y="1258"/>
            <a:chExt cx="1071" cy="2031"/>
          </a:xfrm>
        </p:grpSpPr>
        <p:sp>
          <p:nvSpPr>
            <p:cNvPr id="24608" name="Freeform 18"/>
            <p:cNvSpPr>
              <a:spLocks noChangeAspect="1"/>
            </p:cNvSpPr>
            <p:nvPr/>
          </p:nvSpPr>
          <p:spPr bwMode="auto">
            <a:xfrm>
              <a:off x="3994" y="2014"/>
              <a:ext cx="1069" cy="1275"/>
            </a:xfrm>
            <a:custGeom>
              <a:avLst/>
              <a:gdLst>
                <a:gd name="T0" fmla="*/ 832 w 1069"/>
                <a:gd name="T1" fmla="*/ 1275 h 1275"/>
                <a:gd name="T2" fmla="*/ 853 w 1069"/>
                <a:gd name="T3" fmla="*/ 1103 h 1275"/>
                <a:gd name="T4" fmla="*/ 912 w 1069"/>
                <a:gd name="T5" fmla="*/ 1011 h 1275"/>
                <a:gd name="T6" fmla="*/ 972 w 1069"/>
                <a:gd name="T7" fmla="*/ 930 h 1275"/>
                <a:gd name="T8" fmla="*/ 1028 w 1069"/>
                <a:gd name="T9" fmla="*/ 828 h 1275"/>
                <a:gd name="T10" fmla="*/ 1057 w 1069"/>
                <a:gd name="T11" fmla="*/ 742 h 1275"/>
                <a:gd name="T12" fmla="*/ 1069 w 1069"/>
                <a:gd name="T13" fmla="*/ 638 h 1275"/>
                <a:gd name="T14" fmla="*/ 1045 w 1069"/>
                <a:gd name="T15" fmla="*/ 525 h 1275"/>
                <a:gd name="T16" fmla="*/ 1008 w 1069"/>
                <a:gd name="T17" fmla="*/ 434 h 1275"/>
                <a:gd name="T18" fmla="*/ 1014 w 1069"/>
                <a:gd name="T19" fmla="*/ 352 h 1275"/>
                <a:gd name="T20" fmla="*/ 999 w 1069"/>
                <a:gd name="T21" fmla="*/ 278 h 1275"/>
                <a:gd name="T22" fmla="*/ 978 w 1069"/>
                <a:gd name="T23" fmla="*/ 236 h 1275"/>
                <a:gd name="T24" fmla="*/ 949 w 1069"/>
                <a:gd name="T25" fmla="*/ 201 h 1275"/>
                <a:gd name="T26" fmla="*/ 938 w 1069"/>
                <a:gd name="T27" fmla="*/ 177 h 1275"/>
                <a:gd name="T28" fmla="*/ 897 w 1069"/>
                <a:gd name="T29" fmla="*/ 153 h 1275"/>
                <a:gd name="T30" fmla="*/ 863 w 1069"/>
                <a:gd name="T31" fmla="*/ 148 h 1275"/>
                <a:gd name="T32" fmla="*/ 837 w 1069"/>
                <a:gd name="T33" fmla="*/ 161 h 1275"/>
                <a:gd name="T34" fmla="*/ 806 w 1069"/>
                <a:gd name="T35" fmla="*/ 242 h 1275"/>
                <a:gd name="T36" fmla="*/ 749 w 1069"/>
                <a:gd name="T37" fmla="*/ 360 h 1275"/>
                <a:gd name="T38" fmla="*/ 833 w 1069"/>
                <a:gd name="T39" fmla="*/ 157 h 1275"/>
                <a:gd name="T40" fmla="*/ 848 w 1069"/>
                <a:gd name="T41" fmla="*/ 132 h 1275"/>
                <a:gd name="T42" fmla="*/ 829 w 1069"/>
                <a:gd name="T43" fmla="*/ 87 h 1275"/>
                <a:gd name="T44" fmla="*/ 798 w 1069"/>
                <a:gd name="T45" fmla="*/ 71 h 1275"/>
                <a:gd name="T46" fmla="*/ 757 w 1069"/>
                <a:gd name="T47" fmla="*/ 54 h 1275"/>
                <a:gd name="T48" fmla="*/ 701 w 1069"/>
                <a:gd name="T49" fmla="*/ 34 h 1275"/>
                <a:gd name="T50" fmla="*/ 687 w 1069"/>
                <a:gd name="T51" fmla="*/ 22 h 1275"/>
                <a:gd name="T52" fmla="*/ 661 w 1069"/>
                <a:gd name="T53" fmla="*/ 0 h 1275"/>
                <a:gd name="T54" fmla="*/ 506 w 1069"/>
                <a:gd name="T55" fmla="*/ 34 h 1275"/>
                <a:gd name="T56" fmla="*/ 301 w 1069"/>
                <a:gd name="T57" fmla="*/ 147 h 1275"/>
                <a:gd name="T58" fmla="*/ 286 w 1069"/>
                <a:gd name="T59" fmla="*/ 177 h 1275"/>
                <a:gd name="T60" fmla="*/ 239 w 1069"/>
                <a:gd name="T61" fmla="*/ 225 h 1275"/>
                <a:gd name="T62" fmla="*/ 183 w 1069"/>
                <a:gd name="T63" fmla="*/ 263 h 1275"/>
                <a:gd name="T64" fmla="*/ 134 w 1069"/>
                <a:gd name="T65" fmla="*/ 283 h 1275"/>
                <a:gd name="T66" fmla="*/ 89 w 1069"/>
                <a:gd name="T67" fmla="*/ 328 h 1275"/>
                <a:gd name="T68" fmla="*/ 59 w 1069"/>
                <a:gd name="T69" fmla="*/ 405 h 1275"/>
                <a:gd name="T70" fmla="*/ 18 w 1069"/>
                <a:gd name="T71" fmla="*/ 507 h 1275"/>
                <a:gd name="T72" fmla="*/ 0 w 1069"/>
                <a:gd name="T73" fmla="*/ 564 h 1275"/>
                <a:gd name="T74" fmla="*/ 18 w 1069"/>
                <a:gd name="T75" fmla="*/ 654 h 1275"/>
                <a:gd name="T76" fmla="*/ 48 w 1069"/>
                <a:gd name="T77" fmla="*/ 748 h 1275"/>
                <a:gd name="T78" fmla="*/ 96 w 1069"/>
                <a:gd name="T79" fmla="*/ 867 h 1275"/>
                <a:gd name="T80" fmla="*/ 123 w 1069"/>
                <a:gd name="T81" fmla="*/ 965 h 1275"/>
                <a:gd name="T82" fmla="*/ 190 w 1069"/>
                <a:gd name="T83" fmla="*/ 1055 h 1275"/>
                <a:gd name="T84" fmla="*/ 224 w 1069"/>
                <a:gd name="T85" fmla="*/ 1071 h 1275"/>
                <a:gd name="T86" fmla="*/ 243 w 1069"/>
                <a:gd name="T87" fmla="*/ 1121 h 1275"/>
                <a:gd name="T88" fmla="*/ 246 w 1069"/>
                <a:gd name="T89" fmla="*/ 1273 h 1275"/>
                <a:gd name="T90" fmla="*/ 832 w 1069"/>
                <a:gd name="T91" fmla="*/ 1275 h 12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69"/>
                <a:gd name="T139" fmla="*/ 0 h 1275"/>
                <a:gd name="T140" fmla="*/ 1069 w 1069"/>
                <a:gd name="T141" fmla="*/ 1275 h 12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69" h="1275">
                  <a:moveTo>
                    <a:pt x="832" y="1275"/>
                  </a:moveTo>
                  <a:lnTo>
                    <a:pt x="853" y="1103"/>
                  </a:lnTo>
                  <a:lnTo>
                    <a:pt x="912" y="1011"/>
                  </a:lnTo>
                  <a:lnTo>
                    <a:pt x="972" y="930"/>
                  </a:lnTo>
                  <a:lnTo>
                    <a:pt x="1028" y="828"/>
                  </a:lnTo>
                  <a:lnTo>
                    <a:pt x="1057" y="742"/>
                  </a:lnTo>
                  <a:lnTo>
                    <a:pt x="1069" y="638"/>
                  </a:lnTo>
                  <a:lnTo>
                    <a:pt x="1045" y="525"/>
                  </a:lnTo>
                  <a:lnTo>
                    <a:pt x="1008" y="434"/>
                  </a:lnTo>
                  <a:lnTo>
                    <a:pt x="1014" y="352"/>
                  </a:lnTo>
                  <a:lnTo>
                    <a:pt x="999" y="278"/>
                  </a:lnTo>
                  <a:lnTo>
                    <a:pt x="978" y="236"/>
                  </a:lnTo>
                  <a:lnTo>
                    <a:pt x="949" y="201"/>
                  </a:lnTo>
                  <a:lnTo>
                    <a:pt x="938" y="177"/>
                  </a:lnTo>
                  <a:lnTo>
                    <a:pt x="897" y="153"/>
                  </a:lnTo>
                  <a:lnTo>
                    <a:pt x="863" y="148"/>
                  </a:lnTo>
                  <a:lnTo>
                    <a:pt x="837" y="161"/>
                  </a:lnTo>
                  <a:lnTo>
                    <a:pt x="806" y="242"/>
                  </a:lnTo>
                  <a:lnTo>
                    <a:pt x="749" y="360"/>
                  </a:lnTo>
                  <a:lnTo>
                    <a:pt x="833" y="157"/>
                  </a:lnTo>
                  <a:lnTo>
                    <a:pt x="848" y="132"/>
                  </a:lnTo>
                  <a:lnTo>
                    <a:pt x="829" y="87"/>
                  </a:lnTo>
                  <a:lnTo>
                    <a:pt x="798" y="71"/>
                  </a:lnTo>
                  <a:lnTo>
                    <a:pt x="757" y="54"/>
                  </a:lnTo>
                  <a:lnTo>
                    <a:pt x="701" y="34"/>
                  </a:lnTo>
                  <a:lnTo>
                    <a:pt x="687" y="22"/>
                  </a:lnTo>
                  <a:lnTo>
                    <a:pt x="661" y="0"/>
                  </a:lnTo>
                  <a:lnTo>
                    <a:pt x="506" y="34"/>
                  </a:lnTo>
                  <a:lnTo>
                    <a:pt x="301" y="147"/>
                  </a:lnTo>
                  <a:lnTo>
                    <a:pt x="286" y="177"/>
                  </a:lnTo>
                  <a:lnTo>
                    <a:pt x="239" y="225"/>
                  </a:lnTo>
                  <a:lnTo>
                    <a:pt x="183" y="263"/>
                  </a:lnTo>
                  <a:lnTo>
                    <a:pt x="134" y="283"/>
                  </a:lnTo>
                  <a:lnTo>
                    <a:pt x="89" y="328"/>
                  </a:lnTo>
                  <a:lnTo>
                    <a:pt x="59" y="405"/>
                  </a:lnTo>
                  <a:lnTo>
                    <a:pt x="18" y="507"/>
                  </a:lnTo>
                  <a:lnTo>
                    <a:pt x="0" y="564"/>
                  </a:lnTo>
                  <a:lnTo>
                    <a:pt x="18" y="654"/>
                  </a:lnTo>
                  <a:lnTo>
                    <a:pt x="48" y="748"/>
                  </a:lnTo>
                  <a:lnTo>
                    <a:pt x="96" y="867"/>
                  </a:lnTo>
                  <a:lnTo>
                    <a:pt x="123" y="965"/>
                  </a:lnTo>
                  <a:lnTo>
                    <a:pt x="190" y="1055"/>
                  </a:lnTo>
                  <a:lnTo>
                    <a:pt x="224" y="1071"/>
                  </a:lnTo>
                  <a:lnTo>
                    <a:pt x="243" y="1121"/>
                  </a:lnTo>
                  <a:lnTo>
                    <a:pt x="246" y="1273"/>
                  </a:lnTo>
                  <a:lnTo>
                    <a:pt x="832" y="1275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9" name="Freeform 19"/>
            <p:cNvSpPr>
              <a:spLocks noChangeAspect="1"/>
            </p:cNvSpPr>
            <p:nvPr/>
          </p:nvSpPr>
          <p:spPr bwMode="auto">
            <a:xfrm>
              <a:off x="4593" y="2412"/>
              <a:ext cx="468" cy="239"/>
            </a:xfrm>
            <a:custGeom>
              <a:avLst/>
              <a:gdLst>
                <a:gd name="T0" fmla="*/ 0 w 468"/>
                <a:gd name="T1" fmla="*/ 0 h 239"/>
                <a:gd name="T2" fmla="*/ 204 w 468"/>
                <a:gd name="T3" fmla="*/ 142 h 239"/>
                <a:gd name="T4" fmla="*/ 387 w 468"/>
                <a:gd name="T5" fmla="*/ 214 h 239"/>
                <a:gd name="T6" fmla="*/ 468 w 468"/>
                <a:gd name="T7" fmla="*/ 239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8"/>
                <a:gd name="T13" fmla="*/ 0 h 239"/>
                <a:gd name="T14" fmla="*/ 468 w 468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8" h="239">
                  <a:moveTo>
                    <a:pt x="0" y="0"/>
                  </a:moveTo>
                  <a:lnTo>
                    <a:pt x="204" y="142"/>
                  </a:lnTo>
                  <a:lnTo>
                    <a:pt x="387" y="214"/>
                  </a:lnTo>
                  <a:lnTo>
                    <a:pt x="468" y="23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Freeform 20"/>
            <p:cNvSpPr>
              <a:spLocks noChangeAspect="1"/>
            </p:cNvSpPr>
            <p:nvPr/>
          </p:nvSpPr>
          <p:spPr bwMode="auto">
            <a:xfrm>
              <a:off x="4305" y="2346"/>
              <a:ext cx="522" cy="558"/>
            </a:xfrm>
            <a:custGeom>
              <a:avLst/>
              <a:gdLst>
                <a:gd name="T0" fmla="*/ 0 w 522"/>
                <a:gd name="T1" fmla="*/ 0 h 558"/>
                <a:gd name="T2" fmla="*/ 293 w 522"/>
                <a:gd name="T3" fmla="*/ 156 h 558"/>
                <a:gd name="T4" fmla="*/ 359 w 522"/>
                <a:gd name="T5" fmla="*/ 213 h 558"/>
                <a:gd name="T6" fmla="*/ 443 w 522"/>
                <a:gd name="T7" fmla="*/ 313 h 558"/>
                <a:gd name="T8" fmla="*/ 479 w 522"/>
                <a:gd name="T9" fmla="*/ 394 h 558"/>
                <a:gd name="T10" fmla="*/ 498 w 522"/>
                <a:gd name="T11" fmla="*/ 464 h 558"/>
                <a:gd name="T12" fmla="*/ 522 w 522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2"/>
                <a:gd name="T22" fmla="*/ 0 h 558"/>
                <a:gd name="T23" fmla="*/ 522 w 522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2" h="558">
                  <a:moveTo>
                    <a:pt x="0" y="0"/>
                  </a:moveTo>
                  <a:lnTo>
                    <a:pt x="293" y="156"/>
                  </a:lnTo>
                  <a:lnTo>
                    <a:pt x="359" y="213"/>
                  </a:lnTo>
                  <a:lnTo>
                    <a:pt x="443" y="313"/>
                  </a:lnTo>
                  <a:lnTo>
                    <a:pt x="479" y="394"/>
                  </a:lnTo>
                  <a:lnTo>
                    <a:pt x="498" y="464"/>
                  </a:lnTo>
                  <a:lnTo>
                    <a:pt x="522" y="5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Freeform 21"/>
            <p:cNvSpPr>
              <a:spLocks noChangeAspect="1"/>
            </p:cNvSpPr>
            <p:nvPr/>
          </p:nvSpPr>
          <p:spPr bwMode="auto">
            <a:xfrm>
              <a:off x="4515" y="2039"/>
              <a:ext cx="343" cy="541"/>
            </a:xfrm>
            <a:custGeom>
              <a:avLst/>
              <a:gdLst>
                <a:gd name="T0" fmla="*/ 340 w 343"/>
                <a:gd name="T1" fmla="*/ 121 h 541"/>
                <a:gd name="T2" fmla="*/ 343 w 343"/>
                <a:gd name="T3" fmla="*/ 85 h 541"/>
                <a:gd name="T4" fmla="*/ 320 w 343"/>
                <a:gd name="T5" fmla="*/ 37 h 541"/>
                <a:gd name="T6" fmla="*/ 285 w 343"/>
                <a:gd name="T7" fmla="*/ 13 h 541"/>
                <a:gd name="T8" fmla="*/ 252 w 343"/>
                <a:gd name="T9" fmla="*/ 0 h 541"/>
                <a:gd name="T10" fmla="*/ 216 w 343"/>
                <a:gd name="T11" fmla="*/ 1 h 541"/>
                <a:gd name="T12" fmla="*/ 183 w 343"/>
                <a:gd name="T13" fmla="*/ 9 h 541"/>
                <a:gd name="T14" fmla="*/ 157 w 343"/>
                <a:gd name="T15" fmla="*/ 25 h 541"/>
                <a:gd name="T16" fmla="*/ 107 w 343"/>
                <a:gd name="T17" fmla="*/ 145 h 541"/>
                <a:gd name="T18" fmla="*/ 72 w 343"/>
                <a:gd name="T19" fmla="*/ 259 h 541"/>
                <a:gd name="T20" fmla="*/ 39 w 343"/>
                <a:gd name="T21" fmla="*/ 349 h 541"/>
                <a:gd name="T22" fmla="*/ 0 w 343"/>
                <a:gd name="T23" fmla="*/ 445 h 541"/>
                <a:gd name="T24" fmla="*/ 14 w 343"/>
                <a:gd name="T25" fmla="*/ 505 h 541"/>
                <a:gd name="T26" fmla="*/ 33 w 343"/>
                <a:gd name="T27" fmla="*/ 525 h 541"/>
                <a:gd name="T28" fmla="*/ 63 w 343"/>
                <a:gd name="T29" fmla="*/ 541 h 541"/>
                <a:gd name="T30" fmla="*/ 96 w 343"/>
                <a:gd name="T31" fmla="*/ 537 h 541"/>
                <a:gd name="T32" fmla="*/ 129 w 343"/>
                <a:gd name="T33" fmla="*/ 523 h 541"/>
                <a:gd name="T34" fmla="*/ 162 w 343"/>
                <a:gd name="T35" fmla="*/ 469 h 541"/>
                <a:gd name="T36" fmla="*/ 175 w 343"/>
                <a:gd name="T37" fmla="*/ 394 h 541"/>
                <a:gd name="T38" fmla="*/ 204 w 343"/>
                <a:gd name="T39" fmla="*/ 346 h 541"/>
                <a:gd name="T40" fmla="*/ 230 w 343"/>
                <a:gd name="T41" fmla="*/ 289 h 541"/>
                <a:gd name="T42" fmla="*/ 274 w 343"/>
                <a:gd name="T43" fmla="*/ 232 h 541"/>
                <a:gd name="T44" fmla="*/ 316 w 343"/>
                <a:gd name="T45" fmla="*/ 159 h 541"/>
                <a:gd name="T46" fmla="*/ 340 w 343"/>
                <a:gd name="T47" fmla="*/ 121 h 5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3"/>
                <a:gd name="T73" fmla="*/ 0 h 541"/>
                <a:gd name="T74" fmla="*/ 343 w 343"/>
                <a:gd name="T75" fmla="*/ 541 h 54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3" h="541">
                  <a:moveTo>
                    <a:pt x="340" y="121"/>
                  </a:moveTo>
                  <a:lnTo>
                    <a:pt x="343" y="85"/>
                  </a:lnTo>
                  <a:lnTo>
                    <a:pt x="320" y="37"/>
                  </a:lnTo>
                  <a:lnTo>
                    <a:pt x="285" y="13"/>
                  </a:lnTo>
                  <a:lnTo>
                    <a:pt x="252" y="0"/>
                  </a:lnTo>
                  <a:lnTo>
                    <a:pt x="216" y="1"/>
                  </a:lnTo>
                  <a:lnTo>
                    <a:pt x="183" y="9"/>
                  </a:lnTo>
                  <a:lnTo>
                    <a:pt x="157" y="25"/>
                  </a:lnTo>
                  <a:lnTo>
                    <a:pt x="107" y="145"/>
                  </a:lnTo>
                  <a:lnTo>
                    <a:pt x="72" y="259"/>
                  </a:lnTo>
                  <a:lnTo>
                    <a:pt x="39" y="349"/>
                  </a:lnTo>
                  <a:lnTo>
                    <a:pt x="0" y="445"/>
                  </a:lnTo>
                  <a:lnTo>
                    <a:pt x="14" y="505"/>
                  </a:lnTo>
                  <a:lnTo>
                    <a:pt x="33" y="525"/>
                  </a:lnTo>
                  <a:lnTo>
                    <a:pt x="63" y="541"/>
                  </a:lnTo>
                  <a:lnTo>
                    <a:pt x="96" y="537"/>
                  </a:lnTo>
                  <a:lnTo>
                    <a:pt x="129" y="523"/>
                  </a:lnTo>
                  <a:lnTo>
                    <a:pt x="162" y="469"/>
                  </a:lnTo>
                  <a:lnTo>
                    <a:pt x="175" y="394"/>
                  </a:lnTo>
                  <a:lnTo>
                    <a:pt x="204" y="346"/>
                  </a:lnTo>
                  <a:lnTo>
                    <a:pt x="230" y="289"/>
                  </a:lnTo>
                  <a:lnTo>
                    <a:pt x="274" y="232"/>
                  </a:lnTo>
                  <a:lnTo>
                    <a:pt x="316" y="159"/>
                  </a:lnTo>
                  <a:lnTo>
                    <a:pt x="340" y="121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Freeform 22"/>
            <p:cNvSpPr>
              <a:spLocks noChangeAspect="1"/>
            </p:cNvSpPr>
            <p:nvPr/>
          </p:nvSpPr>
          <p:spPr bwMode="auto">
            <a:xfrm>
              <a:off x="4549" y="2429"/>
              <a:ext cx="99" cy="129"/>
            </a:xfrm>
            <a:custGeom>
              <a:avLst/>
              <a:gdLst>
                <a:gd name="T0" fmla="*/ 14 w 99"/>
                <a:gd name="T1" fmla="*/ 16 h 129"/>
                <a:gd name="T2" fmla="*/ 33 w 99"/>
                <a:gd name="T3" fmla="*/ 0 h 129"/>
                <a:gd name="T4" fmla="*/ 67 w 99"/>
                <a:gd name="T5" fmla="*/ 4 h 129"/>
                <a:gd name="T6" fmla="*/ 99 w 99"/>
                <a:gd name="T7" fmla="*/ 19 h 129"/>
                <a:gd name="T8" fmla="*/ 99 w 99"/>
                <a:gd name="T9" fmla="*/ 67 h 129"/>
                <a:gd name="T10" fmla="*/ 94 w 99"/>
                <a:gd name="T11" fmla="*/ 93 h 129"/>
                <a:gd name="T12" fmla="*/ 80 w 99"/>
                <a:gd name="T13" fmla="*/ 121 h 129"/>
                <a:gd name="T14" fmla="*/ 47 w 99"/>
                <a:gd name="T15" fmla="*/ 129 h 129"/>
                <a:gd name="T16" fmla="*/ 30 w 99"/>
                <a:gd name="T17" fmla="*/ 127 h 129"/>
                <a:gd name="T18" fmla="*/ 11 w 99"/>
                <a:gd name="T19" fmla="*/ 108 h 129"/>
                <a:gd name="T20" fmla="*/ 0 w 99"/>
                <a:gd name="T21" fmla="*/ 85 h 129"/>
                <a:gd name="T22" fmla="*/ 14 w 99"/>
                <a:gd name="T23" fmla="*/ 16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"/>
                <a:gd name="T37" fmla="*/ 0 h 129"/>
                <a:gd name="T38" fmla="*/ 99 w 99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" h="129">
                  <a:moveTo>
                    <a:pt x="14" y="16"/>
                  </a:moveTo>
                  <a:lnTo>
                    <a:pt x="33" y="0"/>
                  </a:lnTo>
                  <a:lnTo>
                    <a:pt x="67" y="4"/>
                  </a:lnTo>
                  <a:lnTo>
                    <a:pt x="99" y="19"/>
                  </a:lnTo>
                  <a:lnTo>
                    <a:pt x="99" y="67"/>
                  </a:lnTo>
                  <a:lnTo>
                    <a:pt x="94" y="93"/>
                  </a:lnTo>
                  <a:lnTo>
                    <a:pt x="80" y="121"/>
                  </a:lnTo>
                  <a:lnTo>
                    <a:pt x="47" y="129"/>
                  </a:lnTo>
                  <a:lnTo>
                    <a:pt x="30" y="127"/>
                  </a:lnTo>
                  <a:lnTo>
                    <a:pt x="11" y="108"/>
                  </a:lnTo>
                  <a:lnTo>
                    <a:pt x="0" y="85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Freeform 23"/>
            <p:cNvSpPr>
              <a:spLocks noChangeAspect="1"/>
            </p:cNvSpPr>
            <p:nvPr/>
          </p:nvSpPr>
          <p:spPr bwMode="auto">
            <a:xfrm>
              <a:off x="4216" y="1258"/>
              <a:ext cx="252" cy="947"/>
            </a:xfrm>
            <a:custGeom>
              <a:avLst/>
              <a:gdLst>
                <a:gd name="T0" fmla="*/ 247 w 252"/>
                <a:gd name="T1" fmla="*/ 873 h 947"/>
                <a:gd name="T2" fmla="*/ 251 w 252"/>
                <a:gd name="T3" fmla="*/ 823 h 947"/>
                <a:gd name="T4" fmla="*/ 252 w 252"/>
                <a:gd name="T5" fmla="*/ 711 h 947"/>
                <a:gd name="T6" fmla="*/ 244 w 252"/>
                <a:gd name="T7" fmla="*/ 601 h 947"/>
                <a:gd name="T8" fmla="*/ 239 w 252"/>
                <a:gd name="T9" fmla="*/ 552 h 947"/>
                <a:gd name="T10" fmla="*/ 236 w 252"/>
                <a:gd name="T11" fmla="*/ 516 h 947"/>
                <a:gd name="T12" fmla="*/ 236 w 252"/>
                <a:gd name="T13" fmla="*/ 439 h 947"/>
                <a:gd name="T14" fmla="*/ 240 w 252"/>
                <a:gd name="T15" fmla="*/ 353 h 947"/>
                <a:gd name="T16" fmla="*/ 239 w 252"/>
                <a:gd name="T17" fmla="*/ 289 h 947"/>
                <a:gd name="T18" fmla="*/ 237 w 252"/>
                <a:gd name="T19" fmla="*/ 240 h 947"/>
                <a:gd name="T20" fmla="*/ 228 w 252"/>
                <a:gd name="T21" fmla="*/ 145 h 947"/>
                <a:gd name="T22" fmla="*/ 220 w 252"/>
                <a:gd name="T23" fmla="*/ 77 h 947"/>
                <a:gd name="T24" fmla="*/ 205 w 252"/>
                <a:gd name="T25" fmla="*/ 21 h 947"/>
                <a:gd name="T26" fmla="*/ 186 w 252"/>
                <a:gd name="T27" fmla="*/ 3 h 947"/>
                <a:gd name="T28" fmla="*/ 162 w 252"/>
                <a:gd name="T29" fmla="*/ 1 h 947"/>
                <a:gd name="T30" fmla="*/ 136 w 252"/>
                <a:gd name="T31" fmla="*/ 0 h 947"/>
                <a:gd name="T32" fmla="*/ 105 w 252"/>
                <a:gd name="T33" fmla="*/ 13 h 947"/>
                <a:gd name="T34" fmla="*/ 80 w 252"/>
                <a:gd name="T35" fmla="*/ 61 h 947"/>
                <a:gd name="T36" fmla="*/ 74 w 252"/>
                <a:gd name="T37" fmla="*/ 139 h 947"/>
                <a:gd name="T38" fmla="*/ 71 w 252"/>
                <a:gd name="T39" fmla="*/ 230 h 947"/>
                <a:gd name="T40" fmla="*/ 66 w 252"/>
                <a:gd name="T41" fmla="*/ 289 h 947"/>
                <a:gd name="T42" fmla="*/ 58 w 252"/>
                <a:gd name="T43" fmla="*/ 350 h 947"/>
                <a:gd name="T44" fmla="*/ 59 w 252"/>
                <a:gd name="T45" fmla="*/ 422 h 947"/>
                <a:gd name="T46" fmla="*/ 56 w 252"/>
                <a:gd name="T47" fmla="*/ 504 h 947"/>
                <a:gd name="T48" fmla="*/ 44 w 252"/>
                <a:gd name="T49" fmla="*/ 566 h 947"/>
                <a:gd name="T50" fmla="*/ 32 w 252"/>
                <a:gd name="T51" fmla="*/ 665 h 947"/>
                <a:gd name="T52" fmla="*/ 17 w 252"/>
                <a:gd name="T53" fmla="*/ 769 h 947"/>
                <a:gd name="T54" fmla="*/ 3 w 252"/>
                <a:gd name="T55" fmla="*/ 857 h 947"/>
                <a:gd name="T56" fmla="*/ 0 w 252"/>
                <a:gd name="T57" fmla="*/ 947 h 947"/>
                <a:gd name="T58" fmla="*/ 231 w 252"/>
                <a:gd name="T59" fmla="*/ 943 h 947"/>
                <a:gd name="T60" fmla="*/ 247 w 252"/>
                <a:gd name="T61" fmla="*/ 873 h 94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52"/>
                <a:gd name="T94" fmla="*/ 0 h 947"/>
                <a:gd name="T95" fmla="*/ 252 w 252"/>
                <a:gd name="T96" fmla="*/ 947 h 94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52" h="947">
                  <a:moveTo>
                    <a:pt x="247" y="873"/>
                  </a:moveTo>
                  <a:lnTo>
                    <a:pt x="251" y="823"/>
                  </a:lnTo>
                  <a:lnTo>
                    <a:pt x="252" y="711"/>
                  </a:lnTo>
                  <a:lnTo>
                    <a:pt x="244" y="601"/>
                  </a:lnTo>
                  <a:lnTo>
                    <a:pt x="239" y="552"/>
                  </a:lnTo>
                  <a:lnTo>
                    <a:pt x="236" y="516"/>
                  </a:lnTo>
                  <a:lnTo>
                    <a:pt x="236" y="439"/>
                  </a:lnTo>
                  <a:lnTo>
                    <a:pt x="240" y="353"/>
                  </a:lnTo>
                  <a:lnTo>
                    <a:pt x="239" y="289"/>
                  </a:lnTo>
                  <a:lnTo>
                    <a:pt x="237" y="240"/>
                  </a:lnTo>
                  <a:lnTo>
                    <a:pt x="228" y="145"/>
                  </a:lnTo>
                  <a:lnTo>
                    <a:pt x="220" y="77"/>
                  </a:lnTo>
                  <a:lnTo>
                    <a:pt x="205" y="21"/>
                  </a:lnTo>
                  <a:lnTo>
                    <a:pt x="186" y="3"/>
                  </a:lnTo>
                  <a:lnTo>
                    <a:pt x="162" y="1"/>
                  </a:lnTo>
                  <a:lnTo>
                    <a:pt x="136" y="0"/>
                  </a:lnTo>
                  <a:lnTo>
                    <a:pt x="105" y="13"/>
                  </a:lnTo>
                  <a:lnTo>
                    <a:pt x="80" y="61"/>
                  </a:lnTo>
                  <a:lnTo>
                    <a:pt x="74" y="139"/>
                  </a:lnTo>
                  <a:lnTo>
                    <a:pt x="71" y="230"/>
                  </a:lnTo>
                  <a:lnTo>
                    <a:pt x="66" y="289"/>
                  </a:lnTo>
                  <a:lnTo>
                    <a:pt x="58" y="350"/>
                  </a:lnTo>
                  <a:lnTo>
                    <a:pt x="59" y="422"/>
                  </a:lnTo>
                  <a:lnTo>
                    <a:pt x="56" y="504"/>
                  </a:lnTo>
                  <a:lnTo>
                    <a:pt x="44" y="566"/>
                  </a:lnTo>
                  <a:lnTo>
                    <a:pt x="32" y="665"/>
                  </a:lnTo>
                  <a:lnTo>
                    <a:pt x="17" y="769"/>
                  </a:lnTo>
                  <a:lnTo>
                    <a:pt x="3" y="857"/>
                  </a:lnTo>
                  <a:lnTo>
                    <a:pt x="0" y="947"/>
                  </a:lnTo>
                  <a:lnTo>
                    <a:pt x="231" y="943"/>
                  </a:lnTo>
                  <a:lnTo>
                    <a:pt x="247" y="873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4" name="Freeform 24"/>
            <p:cNvSpPr>
              <a:spLocks noChangeAspect="1"/>
            </p:cNvSpPr>
            <p:nvPr/>
          </p:nvSpPr>
          <p:spPr bwMode="auto">
            <a:xfrm>
              <a:off x="4810" y="2439"/>
              <a:ext cx="192" cy="24"/>
            </a:xfrm>
            <a:custGeom>
              <a:avLst/>
              <a:gdLst>
                <a:gd name="T0" fmla="*/ 192 w 192"/>
                <a:gd name="T1" fmla="*/ 12 h 24"/>
                <a:gd name="T2" fmla="*/ 135 w 192"/>
                <a:gd name="T3" fmla="*/ 21 h 24"/>
                <a:gd name="T4" fmla="*/ 90 w 192"/>
                <a:gd name="T5" fmla="*/ 24 h 24"/>
                <a:gd name="T6" fmla="*/ 30 w 192"/>
                <a:gd name="T7" fmla="*/ 12 h 24"/>
                <a:gd name="T8" fmla="*/ 0 w 192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"/>
                <a:gd name="T17" fmla="*/ 192 w 19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">
                  <a:moveTo>
                    <a:pt x="192" y="12"/>
                  </a:moveTo>
                  <a:lnTo>
                    <a:pt x="135" y="21"/>
                  </a:lnTo>
                  <a:lnTo>
                    <a:pt x="90" y="24"/>
                  </a:lnTo>
                  <a:lnTo>
                    <a:pt x="30" y="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Freeform 25"/>
            <p:cNvSpPr>
              <a:spLocks noChangeAspect="1"/>
            </p:cNvSpPr>
            <p:nvPr/>
          </p:nvSpPr>
          <p:spPr bwMode="auto">
            <a:xfrm>
              <a:off x="4230" y="3097"/>
              <a:ext cx="157" cy="12"/>
            </a:xfrm>
            <a:custGeom>
              <a:avLst/>
              <a:gdLst>
                <a:gd name="T0" fmla="*/ 0 w 157"/>
                <a:gd name="T1" fmla="*/ 0 h 12"/>
                <a:gd name="T2" fmla="*/ 61 w 157"/>
                <a:gd name="T3" fmla="*/ 12 h 12"/>
                <a:gd name="T4" fmla="*/ 127 w 157"/>
                <a:gd name="T5" fmla="*/ 12 h 12"/>
                <a:gd name="T6" fmla="*/ 157 w 157"/>
                <a:gd name="T7" fmla="*/ 6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12"/>
                <a:gd name="T14" fmla="*/ 157 w 15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12">
                  <a:moveTo>
                    <a:pt x="0" y="0"/>
                  </a:moveTo>
                  <a:lnTo>
                    <a:pt x="61" y="12"/>
                  </a:lnTo>
                  <a:lnTo>
                    <a:pt x="127" y="12"/>
                  </a:lnTo>
                  <a:lnTo>
                    <a:pt x="157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Freeform 26"/>
            <p:cNvSpPr>
              <a:spLocks noChangeAspect="1"/>
            </p:cNvSpPr>
            <p:nvPr/>
          </p:nvSpPr>
          <p:spPr bwMode="auto">
            <a:xfrm>
              <a:off x="4674" y="2160"/>
              <a:ext cx="322" cy="435"/>
            </a:xfrm>
            <a:custGeom>
              <a:avLst/>
              <a:gdLst>
                <a:gd name="T0" fmla="*/ 322 w 322"/>
                <a:gd name="T1" fmla="*/ 84 h 435"/>
                <a:gd name="T2" fmla="*/ 315 w 322"/>
                <a:gd name="T3" fmla="*/ 138 h 435"/>
                <a:gd name="T4" fmla="*/ 288 w 322"/>
                <a:gd name="T5" fmla="*/ 186 h 435"/>
                <a:gd name="T6" fmla="*/ 240 w 322"/>
                <a:gd name="T7" fmla="*/ 231 h 435"/>
                <a:gd name="T8" fmla="*/ 208 w 322"/>
                <a:gd name="T9" fmla="*/ 242 h 435"/>
                <a:gd name="T10" fmla="*/ 182 w 322"/>
                <a:gd name="T11" fmla="*/ 255 h 435"/>
                <a:gd name="T12" fmla="*/ 166 w 322"/>
                <a:gd name="T13" fmla="*/ 299 h 435"/>
                <a:gd name="T14" fmla="*/ 142 w 322"/>
                <a:gd name="T15" fmla="*/ 360 h 435"/>
                <a:gd name="T16" fmla="*/ 115 w 322"/>
                <a:gd name="T17" fmla="*/ 417 h 435"/>
                <a:gd name="T18" fmla="*/ 84 w 322"/>
                <a:gd name="T19" fmla="*/ 435 h 435"/>
                <a:gd name="T20" fmla="*/ 40 w 322"/>
                <a:gd name="T21" fmla="*/ 435 h 435"/>
                <a:gd name="T22" fmla="*/ 12 w 322"/>
                <a:gd name="T23" fmla="*/ 422 h 435"/>
                <a:gd name="T24" fmla="*/ 0 w 322"/>
                <a:gd name="T25" fmla="*/ 387 h 435"/>
                <a:gd name="T26" fmla="*/ 3 w 322"/>
                <a:gd name="T27" fmla="*/ 348 h 435"/>
                <a:gd name="T28" fmla="*/ 17 w 322"/>
                <a:gd name="T29" fmla="*/ 276 h 435"/>
                <a:gd name="T30" fmla="*/ 45 w 322"/>
                <a:gd name="T31" fmla="*/ 218 h 435"/>
                <a:gd name="T32" fmla="*/ 78 w 322"/>
                <a:gd name="T33" fmla="*/ 168 h 435"/>
                <a:gd name="T34" fmla="*/ 139 w 322"/>
                <a:gd name="T35" fmla="*/ 60 h 435"/>
                <a:gd name="T36" fmla="*/ 180 w 322"/>
                <a:gd name="T37" fmla="*/ 12 h 435"/>
                <a:gd name="T38" fmla="*/ 234 w 322"/>
                <a:gd name="T39" fmla="*/ 0 h 435"/>
                <a:gd name="T40" fmla="*/ 265 w 322"/>
                <a:gd name="T41" fmla="*/ 8 h 435"/>
                <a:gd name="T42" fmla="*/ 288 w 322"/>
                <a:gd name="T43" fmla="*/ 24 h 435"/>
                <a:gd name="T44" fmla="*/ 310 w 322"/>
                <a:gd name="T45" fmla="*/ 53 h 435"/>
                <a:gd name="T46" fmla="*/ 322 w 322"/>
                <a:gd name="T47" fmla="*/ 84 h 4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2"/>
                <a:gd name="T73" fmla="*/ 0 h 435"/>
                <a:gd name="T74" fmla="*/ 322 w 322"/>
                <a:gd name="T75" fmla="*/ 435 h 4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2" h="435">
                  <a:moveTo>
                    <a:pt x="322" y="84"/>
                  </a:moveTo>
                  <a:lnTo>
                    <a:pt x="315" y="138"/>
                  </a:lnTo>
                  <a:lnTo>
                    <a:pt x="288" y="186"/>
                  </a:lnTo>
                  <a:lnTo>
                    <a:pt x="240" y="231"/>
                  </a:lnTo>
                  <a:lnTo>
                    <a:pt x="208" y="242"/>
                  </a:lnTo>
                  <a:lnTo>
                    <a:pt x="182" y="255"/>
                  </a:lnTo>
                  <a:lnTo>
                    <a:pt x="166" y="299"/>
                  </a:lnTo>
                  <a:lnTo>
                    <a:pt x="142" y="360"/>
                  </a:lnTo>
                  <a:lnTo>
                    <a:pt x="115" y="417"/>
                  </a:lnTo>
                  <a:lnTo>
                    <a:pt x="84" y="435"/>
                  </a:lnTo>
                  <a:lnTo>
                    <a:pt x="40" y="435"/>
                  </a:lnTo>
                  <a:lnTo>
                    <a:pt x="12" y="422"/>
                  </a:lnTo>
                  <a:lnTo>
                    <a:pt x="0" y="387"/>
                  </a:lnTo>
                  <a:lnTo>
                    <a:pt x="3" y="348"/>
                  </a:lnTo>
                  <a:lnTo>
                    <a:pt x="17" y="276"/>
                  </a:lnTo>
                  <a:lnTo>
                    <a:pt x="45" y="218"/>
                  </a:lnTo>
                  <a:lnTo>
                    <a:pt x="78" y="168"/>
                  </a:lnTo>
                  <a:lnTo>
                    <a:pt x="139" y="60"/>
                  </a:lnTo>
                  <a:lnTo>
                    <a:pt x="180" y="12"/>
                  </a:lnTo>
                  <a:lnTo>
                    <a:pt x="234" y="0"/>
                  </a:lnTo>
                  <a:lnTo>
                    <a:pt x="265" y="8"/>
                  </a:lnTo>
                  <a:lnTo>
                    <a:pt x="288" y="24"/>
                  </a:lnTo>
                  <a:lnTo>
                    <a:pt x="310" y="53"/>
                  </a:lnTo>
                  <a:lnTo>
                    <a:pt x="322" y="84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Freeform 27"/>
            <p:cNvSpPr>
              <a:spLocks noChangeAspect="1"/>
            </p:cNvSpPr>
            <p:nvPr/>
          </p:nvSpPr>
          <p:spPr bwMode="auto">
            <a:xfrm>
              <a:off x="4689" y="2484"/>
              <a:ext cx="85" cy="99"/>
            </a:xfrm>
            <a:custGeom>
              <a:avLst/>
              <a:gdLst>
                <a:gd name="T0" fmla="*/ 15 w 85"/>
                <a:gd name="T1" fmla="*/ 0 h 99"/>
                <a:gd name="T2" fmla="*/ 49 w 85"/>
                <a:gd name="T3" fmla="*/ 0 h 99"/>
                <a:gd name="T4" fmla="*/ 83 w 85"/>
                <a:gd name="T5" fmla="*/ 12 h 99"/>
                <a:gd name="T6" fmla="*/ 85 w 85"/>
                <a:gd name="T7" fmla="*/ 51 h 99"/>
                <a:gd name="T8" fmla="*/ 75 w 85"/>
                <a:gd name="T9" fmla="*/ 80 h 99"/>
                <a:gd name="T10" fmla="*/ 42 w 85"/>
                <a:gd name="T11" fmla="*/ 99 h 99"/>
                <a:gd name="T12" fmla="*/ 18 w 85"/>
                <a:gd name="T13" fmla="*/ 89 h 99"/>
                <a:gd name="T14" fmla="*/ 9 w 85"/>
                <a:gd name="T15" fmla="*/ 72 h 99"/>
                <a:gd name="T16" fmla="*/ 0 w 85"/>
                <a:gd name="T17" fmla="*/ 47 h 99"/>
                <a:gd name="T18" fmla="*/ 3 w 85"/>
                <a:gd name="T19" fmla="*/ 14 h 99"/>
                <a:gd name="T20" fmla="*/ 15 w 85"/>
                <a:gd name="T21" fmla="*/ 0 h 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5"/>
                <a:gd name="T34" fmla="*/ 0 h 99"/>
                <a:gd name="T35" fmla="*/ 85 w 85"/>
                <a:gd name="T36" fmla="*/ 99 h 9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5" h="99">
                  <a:moveTo>
                    <a:pt x="15" y="0"/>
                  </a:moveTo>
                  <a:lnTo>
                    <a:pt x="49" y="0"/>
                  </a:lnTo>
                  <a:lnTo>
                    <a:pt x="83" y="12"/>
                  </a:lnTo>
                  <a:lnTo>
                    <a:pt x="85" y="51"/>
                  </a:lnTo>
                  <a:lnTo>
                    <a:pt x="75" y="80"/>
                  </a:lnTo>
                  <a:lnTo>
                    <a:pt x="42" y="99"/>
                  </a:lnTo>
                  <a:lnTo>
                    <a:pt x="18" y="89"/>
                  </a:lnTo>
                  <a:lnTo>
                    <a:pt x="9" y="72"/>
                  </a:lnTo>
                  <a:lnTo>
                    <a:pt x="0" y="47"/>
                  </a:lnTo>
                  <a:lnTo>
                    <a:pt x="3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8" name="Freeform 28"/>
            <p:cNvSpPr>
              <a:spLocks noChangeAspect="1"/>
            </p:cNvSpPr>
            <p:nvPr/>
          </p:nvSpPr>
          <p:spPr bwMode="auto">
            <a:xfrm>
              <a:off x="4407" y="1998"/>
              <a:ext cx="276" cy="543"/>
            </a:xfrm>
            <a:custGeom>
              <a:avLst/>
              <a:gdLst>
                <a:gd name="T0" fmla="*/ 276 w 276"/>
                <a:gd name="T1" fmla="*/ 78 h 543"/>
                <a:gd name="T2" fmla="*/ 264 w 276"/>
                <a:gd name="T3" fmla="*/ 41 h 543"/>
                <a:gd name="T4" fmla="*/ 244 w 276"/>
                <a:gd name="T5" fmla="*/ 15 h 543"/>
                <a:gd name="T6" fmla="*/ 213 w 276"/>
                <a:gd name="T7" fmla="*/ 6 h 543"/>
                <a:gd name="T8" fmla="*/ 174 w 276"/>
                <a:gd name="T9" fmla="*/ 0 h 543"/>
                <a:gd name="T10" fmla="*/ 120 w 276"/>
                <a:gd name="T11" fmla="*/ 18 h 543"/>
                <a:gd name="T12" fmla="*/ 80 w 276"/>
                <a:gd name="T13" fmla="*/ 42 h 543"/>
                <a:gd name="T14" fmla="*/ 46 w 276"/>
                <a:gd name="T15" fmla="*/ 102 h 543"/>
                <a:gd name="T16" fmla="*/ 26 w 276"/>
                <a:gd name="T17" fmla="*/ 240 h 543"/>
                <a:gd name="T18" fmla="*/ 3 w 276"/>
                <a:gd name="T19" fmla="*/ 342 h 543"/>
                <a:gd name="T20" fmla="*/ 0 w 276"/>
                <a:gd name="T21" fmla="*/ 444 h 543"/>
                <a:gd name="T22" fmla="*/ 7 w 276"/>
                <a:gd name="T23" fmla="*/ 492 h 543"/>
                <a:gd name="T24" fmla="*/ 29 w 276"/>
                <a:gd name="T25" fmla="*/ 528 h 543"/>
                <a:gd name="T26" fmla="*/ 79 w 276"/>
                <a:gd name="T27" fmla="*/ 543 h 543"/>
                <a:gd name="T28" fmla="*/ 126 w 276"/>
                <a:gd name="T29" fmla="*/ 522 h 543"/>
                <a:gd name="T30" fmla="*/ 151 w 276"/>
                <a:gd name="T31" fmla="*/ 468 h 543"/>
                <a:gd name="T32" fmla="*/ 168 w 276"/>
                <a:gd name="T33" fmla="*/ 378 h 543"/>
                <a:gd name="T34" fmla="*/ 192 w 276"/>
                <a:gd name="T35" fmla="*/ 296 h 543"/>
                <a:gd name="T36" fmla="*/ 232 w 276"/>
                <a:gd name="T37" fmla="*/ 219 h 543"/>
                <a:gd name="T38" fmla="*/ 261 w 276"/>
                <a:gd name="T39" fmla="*/ 134 h 543"/>
                <a:gd name="T40" fmla="*/ 276 w 276"/>
                <a:gd name="T41" fmla="*/ 78 h 5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6"/>
                <a:gd name="T64" fmla="*/ 0 h 543"/>
                <a:gd name="T65" fmla="*/ 276 w 276"/>
                <a:gd name="T66" fmla="*/ 543 h 5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6" h="543">
                  <a:moveTo>
                    <a:pt x="276" y="78"/>
                  </a:moveTo>
                  <a:lnTo>
                    <a:pt x="264" y="41"/>
                  </a:lnTo>
                  <a:lnTo>
                    <a:pt x="244" y="15"/>
                  </a:lnTo>
                  <a:lnTo>
                    <a:pt x="213" y="6"/>
                  </a:lnTo>
                  <a:lnTo>
                    <a:pt x="174" y="0"/>
                  </a:lnTo>
                  <a:lnTo>
                    <a:pt x="120" y="18"/>
                  </a:lnTo>
                  <a:lnTo>
                    <a:pt x="80" y="42"/>
                  </a:lnTo>
                  <a:lnTo>
                    <a:pt x="46" y="102"/>
                  </a:lnTo>
                  <a:lnTo>
                    <a:pt x="26" y="240"/>
                  </a:lnTo>
                  <a:lnTo>
                    <a:pt x="3" y="342"/>
                  </a:lnTo>
                  <a:lnTo>
                    <a:pt x="0" y="444"/>
                  </a:lnTo>
                  <a:lnTo>
                    <a:pt x="7" y="492"/>
                  </a:lnTo>
                  <a:lnTo>
                    <a:pt x="29" y="528"/>
                  </a:lnTo>
                  <a:lnTo>
                    <a:pt x="79" y="543"/>
                  </a:lnTo>
                  <a:lnTo>
                    <a:pt x="126" y="522"/>
                  </a:lnTo>
                  <a:lnTo>
                    <a:pt x="151" y="468"/>
                  </a:lnTo>
                  <a:lnTo>
                    <a:pt x="168" y="378"/>
                  </a:lnTo>
                  <a:lnTo>
                    <a:pt x="192" y="296"/>
                  </a:lnTo>
                  <a:lnTo>
                    <a:pt x="232" y="219"/>
                  </a:lnTo>
                  <a:lnTo>
                    <a:pt x="261" y="134"/>
                  </a:lnTo>
                  <a:lnTo>
                    <a:pt x="276" y="78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Freeform 29"/>
            <p:cNvSpPr>
              <a:spLocks noChangeAspect="1"/>
            </p:cNvSpPr>
            <p:nvPr/>
          </p:nvSpPr>
          <p:spPr bwMode="auto">
            <a:xfrm>
              <a:off x="4422" y="2382"/>
              <a:ext cx="115" cy="132"/>
            </a:xfrm>
            <a:custGeom>
              <a:avLst/>
              <a:gdLst>
                <a:gd name="T0" fmla="*/ 114 w 115"/>
                <a:gd name="T1" fmla="*/ 21 h 132"/>
                <a:gd name="T2" fmla="*/ 115 w 115"/>
                <a:gd name="T3" fmla="*/ 70 h 132"/>
                <a:gd name="T4" fmla="*/ 98 w 115"/>
                <a:gd name="T5" fmla="*/ 119 h 132"/>
                <a:gd name="T6" fmla="*/ 68 w 115"/>
                <a:gd name="T7" fmla="*/ 132 h 132"/>
                <a:gd name="T8" fmla="*/ 23 w 115"/>
                <a:gd name="T9" fmla="*/ 119 h 132"/>
                <a:gd name="T10" fmla="*/ 9 w 115"/>
                <a:gd name="T11" fmla="*/ 97 h 132"/>
                <a:gd name="T12" fmla="*/ 2 w 115"/>
                <a:gd name="T13" fmla="*/ 71 h 132"/>
                <a:gd name="T14" fmla="*/ 0 w 115"/>
                <a:gd name="T15" fmla="*/ 34 h 132"/>
                <a:gd name="T16" fmla="*/ 19 w 115"/>
                <a:gd name="T17" fmla="*/ 9 h 132"/>
                <a:gd name="T18" fmla="*/ 80 w 115"/>
                <a:gd name="T19" fmla="*/ 0 h 132"/>
                <a:gd name="T20" fmla="*/ 114 w 115"/>
                <a:gd name="T21" fmla="*/ 21 h 1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132"/>
                <a:gd name="T35" fmla="*/ 115 w 115"/>
                <a:gd name="T36" fmla="*/ 132 h 1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132">
                  <a:moveTo>
                    <a:pt x="114" y="21"/>
                  </a:moveTo>
                  <a:lnTo>
                    <a:pt x="115" y="70"/>
                  </a:lnTo>
                  <a:lnTo>
                    <a:pt x="98" y="119"/>
                  </a:lnTo>
                  <a:lnTo>
                    <a:pt x="68" y="132"/>
                  </a:lnTo>
                  <a:lnTo>
                    <a:pt x="23" y="119"/>
                  </a:lnTo>
                  <a:lnTo>
                    <a:pt x="9" y="97"/>
                  </a:lnTo>
                  <a:lnTo>
                    <a:pt x="2" y="71"/>
                  </a:lnTo>
                  <a:lnTo>
                    <a:pt x="0" y="34"/>
                  </a:lnTo>
                  <a:lnTo>
                    <a:pt x="19" y="9"/>
                  </a:lnTo>
                  <a:lnTo>
                    <a:pt x="80" y="0"/>
                  </a:lnTo>
                  <a:lnTo>
                    <a:pt x="114" y="21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Freeform 30"/>
            <p:cNvSpPr>
              <a:spLocks noChangeAspect="1"/>
            </p:cNvSpPr>
            <p:nvPr/>
          </p:nvSpPr>
          <p:spPr bwMode="auto">
            <a:xfrm>
              <a:off x="3992" y="2034"/>
              <a:ext cx="502" cy="817"/>
            </a:xfrm>
            <a:custGeom>
              <a:avLst/>
              <a:gdLst>
                <a:gd name="T0" fmla="*/ 210 w 502"/>
                <a:gd name="T1" fmla="*/ 102 h 817"/>
                <a:gd name="T2" fmla="*/ 283 w 502"/>
                <a:gd name="T3" fmla="*/ 84 h 817"/>
                <a:gd name="T4" fmla="*/ 331 w 502"/>
                <a:gd name="T5" fmla="*/ 54 h 817"/>
                <a:gd name="T6" fmla="*/ 391 w 502"/>
                <a:gd name="T7" fmla="*/ 18 h 817"/>
                <a:gd name="T8" fmla="*/ 457 w 502"/>
                <a:gd name="T9" fmla="*/ 0 h 817"/>
                <a:gd name="T10" fmla="*/ 481 w 502"/>
                <a:gd name="T11" fmla="*/ 9 h 817"/>
                <a:gd name="T12" fmla="*/ 499 w 502"/>
                <a:gd name="T13" fmla="*/ 29 h 817"/>
                <a:gd name="T14" fmla="*/ 502 w 502"/>
                <a:gd name="T15" fmla="*/ 62 h 817"/>
                <a:gd name="T16" fmla="*/ 493 w 502"/>
                <a:gd name="T17" fmla="*/ 102 h 817"/>
                <a:gd name="T18" fmla="*/ 484 w 502"/>
                <a:gd name="T19" fmla="*/ 137 h 817"/>
                <a:gd name="T20" fmla="*/ 457 w 502"/>
                <a:gd name="T21" fmla="*/ 180 h 817"/>
                <a:gd name="T22" fmla="*/ 394 w 502"/>
                <a:gd name="T23" fmla="*/ 240 h 817"/>
                <a:gd name="T24" fmla="*/ 349 w 502"/>
                <a:gd name="T25" fmla="*/ 270 h 817"/>
                <a:gd name="T26" fmla="*/ 313 w 502"/>
                <a:gd name="T27" fmla="*/ 288 h 817"/>
                <a:gd name="T28" fmla="*/ 319 w 502"/>
                <a:gd name="T29" fmla="*/ 354 h 817"/>
                <a:gd name="T30" fmla="*/ 325 w 502"/>
                <a:gd name="T31" fmla="*/ 414 h 817"/>
                <a:gd name="T32" fmla="*/ 319 w 502"/>
                <a:gd name="T33" fmla="*/ 504 h 817"/>
                <a:gd name="T34" fmla="*/ 307 w 502"/>
                <a:gd name="T35" fmla="*/ 558 h 817"/>
                <a:gd name="T36" fmla="*/ 301 w 502"/>
                <a:gd name="T37" fmla="*/ 612 h 817"/>
                <a:gd name="T38" fmla="*/ 274 w 502"/>
                <a:gd name="T39" fmla="*/ 668 h 817"/>
                <a:gd name="T40" fmla="*/ 249 w 502"/>
                <a:gd name="T41" fmla="*/ 708 h 817"/>
                <a:gd name="T42" fmla="*/ 204 w 502"/>
                <a:gd name="T43" fmla="*/ 746 h 817"/>
                <a:gd name="T44" fmla="*/ 162 w 502"/>
                <a:gd name="T45" fmla="*/ 781 h 817"/>
                <a:gd name="T46" fmla="*/ 117 w 502"/>
                <a:gd name="T47" fmla="*/ 804 h 817"/>
                <a:gd name="T48" fmla="*/ 84 w 502"/>
                <a:gd name="T49" fmla="*/ 817 h 817"/>
                <a:gd name="T50" fmla="*/ 54 w 502"/>
                <a:gd name="T51" fmla="*/ 751 h 817"/>
                <a:gd name="T52" fmla="*/ 36 w 502"/>
                <a:gd name="T53" fmla="*/ 684 h 817"/>
                <a:gd name="T54" fmla="*/ 6 w 502"/>
                <a:gd name="T55" fmla="*/ 582 h 817"/>
                <a:gd name="T56" fmla="*/ 0 w 502"/>
                <a:gd name="T57" fmla="*/ 534 h 817"/>
                <a:gd name="T58" fmla="*/ 24 w 502"/>
                <a:gd name="T59" fmla="*/ 456 h 817"/>
                <a:gd name="T60" fmla="*/ 48 w 502"/>
                <a:gd name="T61" fmla="*/ 348 h 817"/>
                <a:gd name="T62" fmla="*/ 78 w 502"/>
                <a:gd name="T63" fmla="*/ 210 h 817"/>
                <a:gd name="T64" fmla="*/ 108 w 502"/>
                <a:gd name="T65" fmla="*/ 144 h 817"/>
                <a:gd name="T66" fmla="*/ 162 w 502"/>
                <a:gd name="T67" fmla="*/ 114 h 817"/>
                <a:gd name="T68" fmla="*/ 210 w 502"/>
                <a:gd name="T69" fmla="*/ 10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2"/>
                <a:gd name="T106" fmla="*/ 0 h 817"/>
                <a:gd name="T107" fmla="*/ 502 w 502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2" h="817">
                  <a:moveTo>
                    <a:pt x="210" y="102"/>
                  </a:moveTo>
                  <a:lnTo>
                    <a:pt x="283" y="84"/>
                  </a:lnTo>
                  <a:lnTo>
                    <a:pt x="331" y="54"/>
                  </a:lnTo>
                  <a:lnTo>
                    <a:pt x="391" y="18"/>
                  </a:lnTo>
                  <a:lnTo>
                    <a:pt x="457" y="0"/>
                  </a:lnTo>
                  <a:lnTo>
                    <a:pt x="481" y="9"/>
                  </a:lnTo>
                  <a:lnTo>
                    <a:pt x="499" y="29"/>
                  </a:lnTo>
                  <a:lnTo>
                    <a:pt x="502" y="62"/>
                  </a:lnTo>
                  <a:lnTo>
                    <a:pt x="493" y="102"/>
                  </a:lnTo>
                  <a:lnTo>
                    <a:pt x="484" y="137"/>
                  </a:lnTo>
                  <a:lnTo>
                    <a:pt x="457" y="180"/>
                  </a:lnTo>
                  <a:lnTo>
                    <a:pt x="394" y="240"/>
                  </a:lnTo>
                  <a:lnTo>
                    <a:pt x="349" y="270"/>
                  </a:lnTo>
                  <a:lnTo>
                    <a:pt x="313" y="288"/>
                  </a:lnTo>
                  <a:lnTo>
                    <a:pt x="319" y="354"/>
                  </a:lnTo>
                  <a:lnTo>
                    <a:pt x="325" y="414"/>
                  </a:lnTo>
                  <a:lnTo>
                    <a:pt x="319" y="504"/>
                  </a:lnTo>
                  <a:lnTo>
                    <a:pt x="307" y="558"/>
                  </a:lnTo>
                  <a:lnTo>
                    <a:pt x="301" y="612"/>
                  </a:lnTo>
                  <a:lnTo>
                    <a:pt x="274" y="668"/>
                  </a:lnTo>
                  <a:lnTo>
                    <a:pt x="249" y="708"/>
                  </a:lnTo>
                  <a:lnTo>
                    <a:pt x="204" y="746"/>
                  </a:lnTo>
                  <a:lnTo>
                    <a:pt x="162" y="781"/>
                  </a:lnTo>
                  <a:lnTo>
                    <a:pt x="117" y="804"/>
                  </a:lnTo>
                  <a:lnTo>
                    <a:pt x="84" y="817"/>
                  </a:lnTo>
                  <a:lnTo>
                    <a:pt x="54" y="751"/>
                  </a:lnTo>
                  <a:lnTo>
                    <a:pt x="36" y="684"/>
                  </a:lnTo>
                  <a:lnTo>
                    <a:pt x="6" y="582"/>
                  </a:lnTo>
                  <a:lnTo>
                    <a:pt x="0" y="534"/>
                  </a:lnTo>
                  <a:lnTo>
                    <a:pt x="24" y="456"/>
                  </a:lnTo>
                  <a:lnTo>
                    <a:pt x="48" y="348"/>
                  </a:lnTo>
                  <a:lnTo>
                    <a:pt x="78" y="210"/>
                  </a:lnTo>
                  <a:lnTo>
                    <a:pt x="108" y="144"/>
                  </a:lnTo>
                  <a:lnTo>
                    <a:pt x="162" y="114"/>
                  </a:lnTo>
                  <a:lnTo>
                    <a:pt x="210" y="102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1" name="Freeform 31"/>
            <p:cNvSpPr>
              <a:spLocks noChangeAspect="1"/>
            </p:cNvSpPr>
            <p:nvPr/>
          </p:nvSpPr>
          <p:spPr bwMode="auto">
            <a:xfrm>
              <a:off x="4293" y="2037"/>
              <a:ext cx="183" cy="129"/>
            </a:xfrm>
            <a:custGeom>
              <a:avLst/>
              <a:gdLst>
                <a:gd name="T0" fmla="*/ 0 w 183"/>
                <a:gd name="T1" fmla="*/ 72 h 129"/>
                <a:gd name="T2" fmla="*/ 24 w 183"/>
                <a:gd name="T3" fmla="*/ 117 h 129"/>
                <a:gd name="T4" fmla="*/ 48 w 183"/>
                <a:gd name="T5" fmla="*/ 129 h 129"/>
                <a:gd name="T6" fmla="*/ 105 w 183"/>
                <a:gd name="T7" fmla="*/ 114 h 129"/>
                <a:gd name="T8" fmla="*/ 159 w 183"/>
                <a:gd name="T9" fmla="*/ 90 h 129"/>
                <a:gd name="T10" fmla="*/ 180 w 183"/>
                <a:gd name="T11" fmla="*/ 72 h 129"/>
                <a:gd name="T12" fmla="*/ 183 w 183"/>
                <a:gd name="T13" fmla="*/ 27 h 129"/>
                <a:gd name="T14" fmla="*/ 165 w 183"/>
                <a:gd name="T15" fmla="*/ 0 h 129"/>
                <a:gd name="T16" fmla="*/ 123 w 183"/>
                <a:gd name="T17" fmla="*/ 3 h 129"/>
                <a:gd name="T18" fmla="*/ 90 w 183"/>
                <a:gd name="T19" fmla="*/ 17 h 129"/>
                <a:gd name="T20" fmla="*/ 54 w 183"/>
                <a:gd name="T21" fmla="*/ 35 h 129"/>
                <a:gd name="T22" fmla="*/ 0 w 183"/>
                <a:gd name="T23" fmla="*/ 72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3"/>
                <a:gd name="T37" fmla="*/ 0 h 129"/>
                <a:gd name="T38" fmla="*/ 183 w 183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3" h="129">
                  <a:moveTo>
                    <a:pt x="0" y="72"/>
                  </a:moveTo>
                  <a:lnTo>
                    <a:pt x="24" y="117"/>
                  </a:lnTo>
                  <a:lnTo>
                    <a:pt x="48" y="129"/>
                  </a:lnTo>
                  <a:lnTo>
                    <a:pt x="105" y="114"/>
                  </a:lnTo>
                  <a:lnTo>
                    <a:pt x="159" y="90"/>
                  </a:lnTo>
                  <a:lnTo>
                    <a:pt x="180" y="72"/>
                  </a:lnTo>
                  <a:lnTo>
                    <a:pt x="183" y="27"/>
                  </a:lnTo>
                  <a:lnTo>
                    <a:pt x="165" y="0"/>
                  </a:lnTo>
                  <a:lnTo>
                    <a:pt x="123" y="3"/>
                  </a:lnTo>
                  <a:lnTo>
                    <a:pt x="90" y="17"/>
                  </a:lnTo>
                  <a:lnTo>
                    <a:pt x="54" y="3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2" name="Freeform 32"/>
            <p:cNvSpPr>
              <a:spLocks noChangeAspect="1"/>
            </p:cNvSpPr>
            <p:nvPr/>
          </p:nvSpPr>
          <p:spPr bwMode="auto">
            <a:xfrm>
              <a:off x="4846" y="2381"/>
              <a:ext cx="6" cy="36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15 h 36"/>
                <a:gd name="T4" fmla="*/ 0 w 6"/>
                <a:gd name="T5" fmla="*/ 0 h 36"/>
                <a:gd name="T6" fmla="*/ 0 60000 65536"/>
                <a:gd name="T7" fmla="*/ 0 60000 65536"/>
                <a:gd name="T8" fmla="*/ 0 60000 65536"/>
                <a:gd name="T9" fmla="*/ 0 w 6"/>
                <a:gd name="T10" fmla="*/ 0 h 36"/>
                <a:gd name="T11" fmla="*/ 6 w 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6">
                  <a:moveTo>
                    <a:pt x="6" y="36"/>
                  </a:moveTo>
                  <a:lnTo>
                    <a:pt x="6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3"/>
          <p:cNvGrpSpPr>
            <a:grpSpLocks noChangeAspect="1"/>
          </p:cNvGrpSpPr>
          <p:nvPr/>
        </p:nvGrpSpPr>
        <p:grpSpPr bwMode="auto">
          <a:xfrm flipH="1" flipV="1">
            <a:off x="6172200" y="1219200"/>
            <a:ext cx="511175" cy="968375"/>
            <a:chOff x="3992" y="1258"/>
            <a:chExt cx="1071" cy="2031"/>
          </a:xfrm>
        </p:grpSpPr>
        <p:sp>
          <p:nvSpPr>
            <p:cNvPr id="24593" name="Freeform 34"/>
            <p:cNvSpPr>
              <a:spLocks noChangeAspect="1"/>
            </p:cNvSpPr>
            <p:nvPr/>
          </p:nvSpPr>
          <p:spPr bwMode="auto">
            <a:xfrm>
              <a:off x="3994" y="2014"/>
              <a:ext cx="1069" cy="1275"/>
            </a:xfrm>
            <a:custGeom>
              <a:avLst/>
              <a:gdLst>
                <a:gd name="T0" fmla="*/ 832 w 1069"/>
                <a:gd name="T1" fmla="*/ 1275 h 1275"/>
                <a:gd name="T2" fmla="*/ 853 w 1069"/>
                <a:gd name="T3" fmla="*/ 1103 h 1275"/>
                <a:gd name="T4" fmla="*/ 912 w 1069"/>
                <a:gd name="T5" fmla="*/ 1011 h 1275"/>
                <a:gd name="T6" fmla="*/ 972 w 1069"/>
                <a:gd name="T7" fmla="*/ 930 h 1275"/>
                <a:gd name="T8" fmla="*/ 1028 w 1069"/>
                <a:gd name="T9" fmla="*/ 828 h 1275"/>
                <a:gd name="T10" fmla="*/ 1057 w 1069"/>
                <a:gd name="T11" fmla="*/ 742 h 1275"/>
                <a:gd name="T12" fmla="*/ 1069 w 1069"/>
                <a:gd name="T13" fmla="*/ 638 h 1275"/>
                <a:gd name="T14" fmla="*/ 1045 w 1069"/>
                <a:gd name="T15" fmla="*/ 525 h 1275"/>
                <a:gd name="T16" fmla="*/ 1008 w 1069"/>
                <a:gd name="T17" fmla="*/ 434 h 1275"/>
                <a:gd name="T18" fmla="*/ 1014 w 1069"/>
                <a:gd name="T19" fmla="*/ 352 h 1275"/>
                <a:gd name="T20" fmla="*/ 999 w 1069"/>
                <a:gd name="T21" fmla="*/ 278 h 1275"/>
                <a:gd name="T22" fmla="*/ 978 w 1069"/>
                <a:gd name="T23" fmla="*/ 236 h 1275"/>
                <a:gd name="T24" fmla="*/ 949 w 1069"/>
                <a:gd name="T25" fmla="*/ 201 h 1275"/>
                <a:gd name="T26" fmla="*/ 938 w 1069"/>
                <a:gd name="T27" fmla="*/ 177 h 1275"/>
                <a:gd name="T28" fmla="*/ 897 w 1069"/>
                <a:gd name="T29" fmla="*/ 153 h 1275"/>
                <a:gd name="T30" fmla="*/ 863 w 1069"/>
                <a:gd name="T31" fmla="*/ 148 h 1275"/>
                <a:gd name="T32" fmla="*/ 837 w 1069"/>
                <a:gd name="T33" fmla="*/ 161 h 1275"/>
                <a:gd name="T34" fmla="*/ 806 w 1069"/>
                <a:gd name="T35" fmla="*/ 242 h 1275"/>
                <a:gd name="T36" fmla="*/ 749 w 1069"/>
                <a:gd name="T37" fmla="*/ 360 h 1275"/>
                <a:gd name="T38" fmla="*/ 833 w 1069"/>
                <a:gd name="T39" fmla="*/ 157 h 1275"/>
                <a:gd name="T40" fmla="*/ 848 w 1069"/>
                <a:gd name="T41" fmla="*/ 132 h 1275"/>
                <a:gd name="T42" fmla="*/ 829 w 1069"/>
                <a:gd name="T43" fmla="*/ 87 h 1275"/>
                <a:gd name="T44" fmla="*/ 798 w 1069"/>
                <a:gd name="T45" fmla="*/ 71 h 1275"/>
                <a:gd name="T46" fmla="*/ 757 w 1069"/>
                <a:gd name="T47" fmla="*/ 54 h 1275"/>
                <a:gd name="T48" fmla="*/ 701 w 1069"/>
                <a:gd name="T49" fmla="*/ 34 h 1275"/>
                <a:gd name="T50" fmla="*/ 687 w 1069"/>
                <a:gd name="T51" fmla="*/ 22 h 1275"/>
                <a:gd name="T52" fmla="*/ 661 w 1069"/>
                <a:gd name="T53" fmla="*/ 0 h 1275"/>
                <a:gd name="T54" fmla="*/ 506 w 1069"/>
                <a:gd name="T55" fmla="*/ 34 h 1275"/>
                <a:gd name="T56" fmla="*/ 301 w 1069"/>
                <a:gd name="T57" fmla="*/ 147 h 1275"/>
                <a:gd name="T58" fmla="*/ 286 w 1069"/>
                <a:gd name="T59" fmla="*/ 177 h 1275"/>
                <a:gd name="T60" fmla="*/ 239 w 1069"/>
                <a:gd name="T61" fmla="*/ 225 h 1275"/>
                <a:gd name="T62" fmla="*/ 183 w 1069"/>
                <a:gd name="T63" fmla="*/ 263 h 1275"/>
                <a:gd name="T64" fmla="*/ 134 w 1069"/>
                <a:gd name="T65" fmla="*/ 283 h 1275"/>
                <a:gd name="T66" fmla="*/ 89 w 1069"/>
                <a:gd name="T67" fmla="*/ 328 h 1275"/>
                <a:gd name="T68" fmla="*/ 59 w 1069"/>
                <a:gd name="T69" fmla="*/ 405 h 1275"/>
                <a:gd name="T70" fmla="*/ 18 w 1069"/>
                <a:gd name="T71" fmla="*/ 507 h 1275"/>
                <a:gd name="T72" fmla="*/ 0 w 1069"/>
                <a:gd name="T73" fmla="*/ 564 h 1275"/>
                <a:gd name="T74" fmla="*/ 18 w 1069"/>
                <a:gd name="T75" fmla="*/ 654 h 1275"/>
                <a:gd name="T76" fmla="*/ 48 w 1069"/>
                <a:gd name="T77" fmla="*/ 748 h 1275"/>
                <a:gd name="T78" fmla="*/ 96 w 1069"/>
                <a:gd name="T79" fmla="*/ 867 h 1275"/>
                <a:gd name="T80" fmla="*/ 123 w 1069"/>
                <a:gd name="T81" fmla="*/ 965 h 1275"/>
                <a:gd name="T82" fmla="*/ 190 w 1069"/>
                <a:gd name="T83" fmla="*/ 1055 h 1275"/>
                <a:gd name="T84" fmla="*/ 224 w 1069"/>
                <a:gd name="T85" fmla="*/ 1071 h 1275"/>
                <a:gd name="T86" fmla="*/ 243 w 1069"/>
                <a:gd name="T87" fmla="*/ 1121 h 1275"/>
                <a:gd name="T88" fmla="*/ 246 w 1069"/>
                <a:gd name="T89" fmla="*/ 1273 h 1275"/>
                <a:gd name="T90" fmla="*/ 832 w 1069"/>
                <a:gd name="T91" fmla="*/ 1275 h 12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69"/>
                <a:gd name="T139" fmla="*/ 0 h 1275"/>
                <a:gd name="T140" fmla="*/ 1069 w 1069"/>
                <a:gd name="T141" fmla="*/ 1275 h 12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69" h="1275">
                  <a:moveTo>
                    <a:pt x="832" y="1275"/>
                  </a:moveTo>
                  <a:lnTo>
                    <a:pt x="853" y="1103"/>
                  </a:lnTo>
                  <a:lnTo>
                    <a:pt x="912" y="1011"/>
                  </a:lnTo>
                  <a:lnTo>
                    <a:pt x="972" y="930"/>
                  </a:lnTo>
                  <a:lnTo>
                    <a:pt x="1028" y="828"/>
                  </a:lnTo>
                  <a:lnTo>
                    <a:pt x="1057" y="742"/>
                  </a:lnTo>
                  <a:lnTo>
                    <a:pt x="1069" y="638"/>
                  </a:lnTo>
                  <a:lnTo>
                    <a:pt x="1045" y="525"/>
                  </a:lnTo>
                  <a:lnTo>
                    <a:pt x="1008" y="434"/>
                  </a:lnTo>
                  <a:lnTo>
                    <a:pt x="1014" y="352"/>
                  </a:lnTo>
                  <a:lnTo>
                    <a:pt x="999" y="278"/>
                  </a:lnTo>
                  <a:lnTo>
                    <a:pt x="978" y="236"/>
                  </a:lnTo>
                  <a:lnTo>
                    <a:pt x="949" y="201"/>
                  </a:lnTo>
                  <a:lnTo>
                    <a:pt x="938" y="177"/>
                  </a:lnTo>
                  <a:lnTo>
                    <a:pt x="897" y="153"/>
                  </a:lnTo>
                  <a:lnTo>
                    <a:pt x="863" y="148"/>
                  </a:lnTo>
                  <a:lnTo>
                    <a:pt x="837" y="161"/>
                  </a:lnTo>
                  <a:lnTo>
                    <a:pt x="806" y="242"/>
                  </a:lnTo>
                  <a:lnTo>
                    <a:pt x="749" y="360"/>
                  </a:lnTo>
                  <a:lnTo>
                    <a:pt x="833" y="157"/>
                  </a:lnTo>
                  <a:lnTo>
                    <a:pt x="848" y="132"/>
                  </a:lnTo>
                  <a:lnTo>
                    <a:pt x="829" y="87"/>
                  </a:lnTo>
                  <a:lnTo>
                    <a:pt x="798" y="71"/>
                  </a:lnTo>
                  <a:lnTo>
                    <a:pt x="757" y="54"/>
                  </a:lnTo>
                  <a:lnTo>
                    <a:pt x="701" y="34"/>
                  </a:lnTo>
                  <a:lnTo>
                    <a:pt x="687" y="22"/>
                  </a:lnTo>
                  <a:lnTo>
                    <a:pt x="661" y="0"/>
                  </a:lnTo>
                  <a:lnTo>
                    <a:pt x="506" y="34"/>
                  </a:lnTo>
                  <a:lnTo>
                    <a:pt x="301" y="147"/>
                  </a:lnTo>
                  <a:lnTo>
                    <a:pt x="286" y="177"/>
                  </a:lnTo>
                  <a:lnTo>
                    <a:pt x="239" y="225"/>
                  </a:lnTo>
                  <a:lnTo>
                    <a:pt x="183" y="263"/>
                  </a:lnTo>
                  <a:lnTo>
                    <a:pt x="134" y="283"/>
                  </a:lnTo>
                  <a:lnTo>
                    <a:pt x="89" y="328"/>
                  </a:lnTo>
                  <a:lnTo>
                    <a:pt x="59" y="405"/>
                  </a:lnTo>
                  <a:lnTo>
                    <a:pt x="18" y="507"/>
                  </a:lnTo>
                  <a:lnTo>
                    <a:pt x="0" y="564"/>
                  </a:lnTo>
                  <a:lnTo>
                    <a:pt x="18" y="654"/>
                  </a:lnTo>
                  <a:lnTo>
                    <a:pt x="48" y="748"/>
                  </a:lnTo>
                  <a:lnTo>
                    <a:pt x="96" y="867"/>
                  </a:lnTo>
                  <a:lnTo>
                    <a:pt x="123" y="965"/>
                  </a:lnTo>
                  <a:lnTo>
                    <a:pt x="190" y="1055"/>
                  </a:lnTo>
                  <a:lnTo>
                    <a:pt x="224" y="1071"/>
                  </a:lnTo>
                  <a:lnTo>
                    <a:pt x="243" y="1121"/>
                  </a:lnTo>
                  <a:lnTo>
                    <a:pt x="246" y="1273"/>
                  </a:lnTo>
                  <a:lnTo>
                    <a:pt x="832" y="1275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Freeform 35"/>
            <p:cNvSpPr>
              <a:spLocks noChangeAspect="1"/>
            </p:cNvSpPr>
            <p:nvPr/>
          </p:nvSpPr>
          <p:spPr bwMode="auto">
            <a:xfrm>
              <a:off x="4593" y="2412"/>
              <a:ext cx="468" cy="239"/>
            </a:xfrm>
            <a:custGeom>
              <a:avLst/>
              <a:gdLst>
                <a:gd name="T0" fmla="*/ 0 w 468"/>
                <a:gd name="T1" fmla="*/ 0 h 239"/>
                <a:gd name="T2" fmla="*/ 204 w 468"/>
                <a:gd name="T3" fmla="*/ 142 h 239"/>
                <a:gd name="T4" fmla="*/ 387 w 468"/>
                <a:gd name="T5" fmla="*/ 214 h 239"/>
                <a:gd name="T6" fmla="*/ 468 w 468"/>
                <a:gd name="T7" fmla="*/ 239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8"/>
                <a:gd name="T13" fmla="*/ 0 h 239"/>
                <a:gd name="T14" fmla="*/ 468 w 468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8" h="239">
                  <a:moveTo>
                    <a:pt x="0" y="0"/>
                  </a:moveTo>
                  <a:lnTo>
                    <a:pt x="204" y="142"/>
                  </a:lnTo>
                  <a:lnTo>
                    <a:pt x="387" y="214"/>
                  </a:lnTo>
                  <a:lnTo>
                    <a:pt x="468" y="23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Freeform 36"/>
            <p:cNvSpPr>
              <a:spLocks noChangeAspect="1"/>
            </p:cNvSpPr>
            <p:nvPr/>
          </p:nvSpPr>
          <p:spPr bwMode="auto">
            <a:xfrm>
              <a:off x="4305" y="2346"/>
              <a:ext cx="522" cy="558"/>
            </a:xfrm>
            <a:custGeom>
              <a:avLst/>
              <a:gdLst>
                <a:gd name="T0" fmla="*/ 0 w 522"/>
                <a:gd name="T1" fmla="*/ 0 h 558"/>
                <a:gd name="T2" fmla="*/ 293 w 522"/>
                <a:gd name="T3" fmla="*/ 156 h 558"/>
                <a:gd name="T4" fmla="*/ 359 w 522"/>
                <a:gd name="T5" fmla="*/ 213 h 558"/>
                <a:gd name="T6" fmla="*/ 443 w 522"/>
                <a:gd name="T7" fmla="*/ 313 h 558"/>
                <a:gd name="T8" fmla="*/ 479 w 522"/>
                <a:gd name="T9" fmla="*/ 394 h 558"/>
                <a:gd name="T10" fmla="*/ 498 w 522"/>
                <a:gd name="T11" fmla="*/ 464 h 558"/>
                <a:gd name="T12" fmla="*/ 522 w 522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2"/>
                <a:gd name="T22" fmla="*/ 0 h 558"/>
                <a:gd name="T23" fmla="*/ 522 w 522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2" h="558">
                  <a:moveTo>
                    <a:pt x="0" y="0"/>
                  </a:moveTo>
                  <a:lnTo>
                    <a:pt x="293" y="156"/>
                  </a:lnTo>
                  <a:lnTo>
                    <a:pt x="359" y="213"/>
                  </a:lnTo>
                  <a:lnTo>
                    <a:pt x="443" y="313"/>
                  </a:lnTo>
                  <a:lnTo>
                    <a:pt x="479" y="394"/>
                  </a:lnTo>
                  <a:lnTo>
                    <a:pt x="498" y="464"/>
                  </a:lnTo>
                  <a:lnTo>
                    <a:pt x="522" y="5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Freeform 37"/>
            <p:cNvSpPr>
              <a:spLocks noChangeAspect="1"/>
            </p:cNvSpPr>
            <p:nvPr/>
          </p:nvSpPr>
          <p:spPr bwMode="auto">
            <a:xfrm>
              <a:off x="4515" y="2039"/>
              <a:ext cx="343" cy="541"/>
            </a:xfrm>
            <a:custGeom>
              <a:avLst/>
              <a:gdLst>
                <a:gd name="T0" fmla="*/ 340 w 343"/>
                <a:gd name="T1" fmla="*/ 121 h 541"/>
                <a:gd name="T2" fmla="*/ 343 w 343"/>
                <a:gd name="T3" fmla="*/ 85 h 541"/>
                <a:gd name="T4" fmla="*/ 320 w 343"/>
                <a:gd name="T5" fmla="*/ 37 h 541"/>
                <a:gd name="T6" fmla="*/ 285 w 343"/>
                <a:gd name="T7" fmla="*/ 13 h 541"/>
                <a:gd name="T8" fmla="*/ 252 w 343"/>
                <a:gd name="T9" fmla="*/ 0 h 541"/>
                <a:gd name="T10" fmla="*/ 216 w 343"/>
                <a:gd name="T11" fmla="*/ 1 h 541"/>
                <a:gd name="T12" fmla="*/ 183 w 343"/>
                <a:gd name="T13" fmla="*/ 9 h 541"/>
                <a:gd name="T14" fmla="*/ 157 w 343"/>
                <a:gd name="T15" fmla="*/ 25 h 541"/>
                <a:gd name="T16" fmla="*/ 107 w 343"/>
                <a:gd name="T17" fmla="*/ 145 h 541"/>
                <a:gd name="T18" fmla="*/ 72 w 343"/>
                <a:gd name="T19" fmla="*/ 259 h 541"/>
                <a:gd name="T20" fmla="*/ 39 w 343"/>
                <a:gd name="T21" fmla="*/ 349 h 541"/>
                <a:gd name="T22" fmla="*/ 0 w 343"/>
                <a:gd name="T23" fmla="*/ 445 h 541"/>
                <a:gd name="T24" fmla="*/ 14 w 343"/>
                <a:gd name="T25" fmla="*/ 505 h 541"/>
                <a:gd name="T26" fmla="*/ 33 w 343"/>
                <a:gd name="T27" fmla="*/ 525 h 541"/>
                <a:gd name="T28" fmla="*/ 63 w 343"/>
                <a:gd name="T29" fmla="*/ 541 h 541"/>
                <a:gd name="T30" fmla="*/ 96 w 343"/>
                <a:gd name="T31" fmla="*/ 537 h 541"/>
                <a:gd name="T32" fmla="*/ 129 w 343"/>
                <a:gd name="T33" fmla="*/ 523 h 541"/>
                <a:gd name="T34" fmla="*/ 162 w 343"/>
                <a:gd name="T35" fmla="*/ 469 h 541"/>
                <a:gd name="T36" fmla="*/ 175 w 343"/>
                <a:gd name="T37" fmla="*/ 394 h 541"/>
                <a:gd name="T38" fmla="*/ 204 w 343"/>
                <a:gd name="T39" fmla="*/ 346 h 541"/>
                <a:gd name="T40" fmla="*/ 230 w 343"/>
                <a:gd name="T41" fmla="*/ 289 h 541"/>
                <a:gd name="T42" fmla="*/ 274 w 343"/>
                <a:gd name="T43" fmla="*/ 232 h 541"/>
                <a:gd name="T44" fmla="*/ 316 w 343"/>
                <a:gd name="T45" fmla="*/ 159 h 541"/>
                <a:gd name="T46" fmla="*/ 340 w 343"/>
                <a:gd name="T47" fmla="*/ 121 h 5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3"/>
                <a:gd name="T73" fmla="*/ 0 h 541"/>
                <a:gd name="T74" fmla="*/ 343 w 343"/>
                <a:gd name="T75" fmla="*/ 541 h 54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3" h="541">
                  <a:moveTo>
                    <a:pt x="340" y="121"/>
                  </a:moveTo>
                  <a:lnTo>
                    <a:pt x="343" y="85"/>
                  </a:lnTo>
                  <a:lnTo>
                    <a:pt x="320" y="37"/>
                  </a:lnTo>
                  <a:lnTo>
                    <a:pt x="285" y="13"/>
                  </a:lnTo>
                  <a:lnTo>
                    <a:pt x="252" y="0"/>
                  </a:lnTo>
                  <a:lnTo>
                    <a:pt x="216" y="1"/>
                  </a:lnTo>
                  <a:lnTo>
                    <a:pt x="183" y="9"/>
                  </a:lnTo>
                  <a:lnTo>
                    <a:pt x="157" y="25"/>
                  </a:lnTo>
                  <a:lnTo>
                    <a:pt x="107" y="145"/>
                  </a:lnTo>
                  <a:lnTo>
                    <a:pt x="72" y="259"/>
                  </a:lnTo>
                  <a:lnTo>
                    <a:pt x="39" y="349"/>
                  </a:lnTo>
                  <a:lnTo>
                    <a:pt x="0" y="445"/>
                  </a:lnTo>
                  <a:lnTo>
                    <a:pt x="14" y="505"/>
                  </a:lnTo>
                  <a:lnTo>
                    <a:pt x="33" y="525"/>
                  </a:lnTo>
                  <a:lnTo>
                    <a:pt x="63" y="541"/>
                  </a:lnTo>
                  <a:lnTo>
                    <a:pt x="96" y="537"/>
                  </a:lnTo>
                  <a:lnTo>
                    <a:pt x="129" y="523"/>
                  </a:lnTo>
                  <a:lnTo>
                    <a:pt x="162" y="469"/>
                  </a:lnTo>
                  <a:lnTo>
                    <a:pt x="175" y="394"/>
                  </a:lnTo>
                  <a:lnTo>
                    <a:pt x="204" y="346"/>
                  </a:lnTo>
                  <a:lnTo>
                    <a:pt x="230" y="289"/>
                  </a:lnTo>
                  <a:lnTo>
                    <a:pt x="274" y="232"/>
                  </a:lnTo>
                  <a:lnTo>
                    <a:pt x="316" y="159"/>
                  </a:lnTo>
                  <a:lnTo>
                    <a:pt x="340" y="121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Freeform 38"/>
            <p:cNvSpPr>
              <a:spLocks noChangeAspect="1"/>
            </p:cNvSpPr>
            <p:nvPr/>
          </p:nvSpPr>
          <p:spPr bwMode="auto">
            <a:xfrm>
              <a:off x="4549" y="2429"/>
              <a:ext cx="99" cy="129"/>
            </a:xfrm>
            <a:custGeom>
              <a:avLst/>
              <a:gdLst>
                <a:gd name="T0" fmla="*/ 14 w 99"/>
                <a:gd name="T1" fmla="*/ 16 h 129"/>
                <a:gd name="T2" fmla="*/ 33 w 99"/>
                <a:gd name="T3" fmla="*/ 0 h 129"/>
                <a:gd name="T4" fmla="*/ 67 w 99"/>
                <a:gd name="T5" fmla="*/ 4 h 129"/>
                <a:gd name="T6" fmla="*/ 99 w 99"/>
                <a:gd name="T7" fmla="*/ 19 h 129"/>
                <a:gd name="T8" fmla="*/ 99 w 99"/>
                <a:gd name="T9" fmla="*/ 67 h 129"/>
                <a:gd name="T10" fmla="*/ 94 w 99"/>
                <a:gd name="T11" fmla="*/ 93 h 129"/>
                <a:gd name="T12" fmla="*/ 80 w 99"/>
                <a:gd name="T13" fmla="*/ 121 h 129"/>
                <a:gd name="T14" fmla="*/ 47 w 99"/>
                <a:gd name="T15" fmla="*/ 129 h 129"/>
                <a:gd name="T16" fmla="*/ 30 w 99"/>
                <a:gd name="T17" fmla="*/ 127 h 129"/>
                <a:gd name="T18" fmla="*/ 11 w 99"/>
                <a:gd name="T19" fmla="*/ 108 h 129"/>
                <a:gd name="T20" fmla="*/ 0 w 99"/>
                <a:gd name="T21" fmla="*/ 85 h 129"/>
                <a:gd name="T22" fmla="*/ 14 w 99"/>
                <a:gd name="T23" fmla="*/ 16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"/>
                <a:gd name="T37" fmla="*/ 0 h 129"/>
                <a:gd name="T38" fmla="*/ 99 w 99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" h="129">
                  <a:moveTo>
                    <a:pt x="14" y="16"/>
                  </a:moveTo>
                  <a:lnTo>
                    <a:pt x="33" y="0"/>
                  </a:lnTo>
                  <a:lnTo>
                    <a:pt x="67" y="4"/>
                  </a:lnTo>
                  <a:lnTo>
                    <a:pt x="99" y="19"/>
                  </a:lnTo>
                  <a:lnTo>
                    <a:pt x="99" y="67"/>
                  </a:lnTo>
                  <a:lnTo>
                    <a:pt x="94" y="93"/>
                  </a:lnTo>
                  <a:lnTo>
                    <a:pt x="80" y="121"/>
                  </a:lnTo>
                  <a:lnTo>
                    <a:pt x="47" y="129"/>
                  </a:lnTo>
                  <a:lnTo>
                    <a:pt x="30" y="127"/>
                  </a:lnTo>
                  <a:lnTo>
                    <a:pt x="11" y="108"/>
                  </a:lnTo>
                  <a:lnTo>
                    <a:pt x="0" y="85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Freeform 39"/>
            <p:cNvSpPr>
              <a:spLocks noChangeAspect="1"/>
            </p:cNvSpPr>
            <p:nvPr/>
          </p:nvSpPr>
          <p:spPr bwMode="auto">
            <a:xfrm>
              <a:off x="4216" y="1258"/>
              <a:ext cx="252" cy="947"/>
            </a:xfrm>
            <a:custGeom>
              <a:avLst/>
              <a:gdLst>
                <a:gd name="T0" fmla="*/ 247 w 252"/>
                <a:gd name="T1" fmla="*/ 873 h 947"/>
                <a:gd name="T2" fmla="*/ 251 w 252"/>
                <a:gd name="T3" fmla="*/ 823 h 947"/>
                <a:gd name="T4" fmla="*/ 252 w 252"/>
                <a:gd name="T5" fmla="*/ 711 h 947"/>
                <a:gd name="T6" fmla="*/ 244 w 252"/>
                <a:gd name="T7" fmla="*/ 601 h 947"/>
                <a:gd name="T8" fmla="*/ 239 w 252"/>
                <a:gd name="T9" fmla="*/ 552 h 947"/>
                <a:gd name="T10" fmla="*/ 236 w 252"/>
                <a:gd name="T11" fmla="*/ 516 h 947"/>
                <a:gd name="T12" fmla="*/ 236 w 252"/>
                <a:gd name="T13" fmla="*/ 439 h 947"/>
                <a:gd name="T14" fmla="*/ 240 w 252"/>
                <a:gd name="T15" fmla="*/ 353 h 947"/>
                <a:gd name="T16" fmla="*/ 239 w 252"/>
                <a:gd name="T17" fmla="*/ 289 h 947"/>
                <a:gd name="T18" fmla="*/ 237 w 252"/>
                <a:gd name="T19" fmla="*/ 240 h 947"/>
                <a:gd name="T20" fmla="*/ 228 w 252"/>
                <a:gd name="T21" fmla="*/ 145 h 947"/>
                <a:gd name="T22" fmla="*/ 220 w 252"/>
                <a:gd name="T23" fmla="*/ 77 h 947"/>
                <a:gd name="T24" fmla="*/ 205 w 252"/>
                <a:gd name="T25" fmla="*/ 21 h 947"/>
                <a:gd name="T26" fmla="*/ 186 w 252"/>
                <a:gd name="T27" fmla="*/ 3 h 947"/>
                <a:gd name="T28" fmla="*/ 162 w 252"/>
                <a:gd name="T29" fmla="*/ 1 h 947"/>
                <a:gd name="T30" fmla="*/ 136 w 252"/>
                <a:gd name="T31" fmla="*/ 0 h 947"/>
                <a:gd name="T32" fmla="*/ 105 w 252"/>
                <a:gd name="T33" fmla="*/ 13 h 947"/>
                <a:gd name="T34" fmla="*/ 80 w 252"/>
                <a:gd name="T35" fmla="*/ 61 h 947"/>
                <a:gd name="T36" fmla="*/ 74 w 252"/>
                <a:gd name="T37" fmla="*/ 139 h 947"/>
                <a:gd name="T38" fmla="*/ 71 w 252"/>
                <a:gd name="T39" fmla="*/ 230 h 947"/>
                <a:gd name="T40" fmla="*/ 66 w 252"/>
                <a:gd name="T41" fmla="*/ 289 h 947"/>
                <a:gd name="T42" fmla="*/ 58 w 252"/>
                <a:gd name="T43" fmla="*/ 350 h 947"/>
                <a:gd name="T44" fmla="*/ 59 w 252"/>
                <a:gd name="T45" fmla="*/ 422 h 947"/>
                <a:gd name="T46" fmla="*/ 56 w 252"/>
                <a:gd name="T47" fmla="*/ 504 h 947"/>
                <a:gd name="T48" fmla="*/ 44 w 252"/>
                <a:gd name="T49" fmla="*/ 566 h 947"/>
                <a:gd name="T50" fmla="*/ 32 w 252"/>
                <a:gd name="T51" fmla="*/ 665 h 947"/>
                <a:gd name="T52" fmla="*/ 17 w 252"/>
                <a:gd name="T53" fmla="*/ 769 h 947"/>
                <a:gd name="T54" fmla="*/ 3 w 252"/>
                <a:gd name="T55" fmla="*/ 857 h 947"/>
                <a:gd name="T56" fmla="*/ 0 w 252"/>
                <a:gd name="T57" fmla="*/ 947 h 947"/>
                <a:gd name="T58" fmla="*/ 231 w 252"/>
                <a:gd name="T59" fmla="*/ 943 h 947"/>
                <a:gd name="T60" fmla="*/ 247 w 252"/>
                <a:gd name="T61" fmla="*/ 873 h 94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52"/>
                <a:gd name="T94" fmla="*/ 0 h 947"/>
                <a:gd name="T95" fmla="*/ 252 w 252"/>
                <a:gd name="T96" fmla="*/ 947 h 94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52" h="947">
                  <a:moveTo>
                    <a:pt x="247" y="873"/>
                  </a:moveTo>
                  <a:lnTo>
                    <a:pt x="251" y="823"/>
                  </a:lnTo>
                  <a:lnTo>
                    <a:pt x="252" y="711"/>
                  </a:lnTo>
                  <a:lnTo>
                    <a:pt x="244" y="601"/>
                  </a:lnTo>
                  <a:lnTo>
                    <a:pt x="239" y="552"/>
                  </a:lnTo>
                  <a:lnTo>
                    <a:pt x="236" y="516"/>
                  </a:lnTo>
                  <a:lnTo>
                    <a:pt x="236" y="439"/>
                  </a:lnTo>
                  <a:lnTo>
                    <a:pt x="240" y="353"/>
                  </a:lnTo>
                  <a:lnTo>
                    <a:pt x="239" y="289"/>
                  </a:lnTo>
                  <a:lnTo>
                    <a:pt x="237" y="240"/>
                  </a:lnTo>
                  <a:lnTo>
                    <a:pt x="228" y="145"/>
                  </a:lnTo>
                  <a:lnTo>
                    <a:pt x="220" y="77"/>
                  </a:lnTo>
                  <a:lnTo>
                    <a:pt x="205" y="21"/>
                  </a:lnTo>
                  <a:lnTo>
                    <a:pt x="186" y="3"/>
                  </a:lnTo>
                  <a:lnTo>
                    <a:pt x="162" y="1"/>
                  </a:lnTo>
                  <a:lnTo>
                    <a:pt x="136" y="0"/>
                  </a:lnTo>
                  <a:lnTo>
                    <a:pt x="105" y="13"/>
                  </a:lnTo>
                  <a:lnTo>
                    <a:pt x="80" y="61"/>
                  </a:lnTo>
                  <a:lnTo>
                    <a:pt x="74" y="139"/>
                  </a:lnTo>
                  <a:lnTo>
                    <a:pt x="71" y="230"/>
                  </a:lnTo>
                  <a:lnTo>
                    <a:pt x="66" y="289"/>
                  </a:lnTo>
                  <a:lnTo>
                    <a:pt x="58" y="350"/>
                  </a:lnTo>
                  <a:lnTo>
                    <a:pt x="59" y="422"/>
                  </a:lnTo>
                  <a:lnTo>
                    <a:pt x="56" y="504"/>
                  </a:lnTo>
                  <a:lnTo>
                    <a:pt x="44" y="566"/>
                  </a:lnTo>
                  <a:lnTo>
                    <a:pt x="32" y="665"/>
                  </a:lnTo>
                  <a:lnTo>
                    <a:pt x="17" y="769"/>
                  </a:lnTo>
                  <a:lnTo>
                    <a:pt x="3" y="857"/>
                  </a:lnTo>
                  <a:lnTo>
                    <a:pt x="0" y="947"/>
                  </a:lnTo>
                  <a:lnTo>
                    <a:pt x="231" y="943"/>
                  </a:lnTo>
                  <a:lnTo>
                    <a:pt x="247" y="873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Freeform 40"/>
            <p:cNvSpPr>
              <a:spLocks noChangeAspect="1"/>
            </p:cNvSpPr>
            <p:nvPr/>
          </p:nvSpPr>
          <p:spPr bwMode="auto">
            <a:xfrm>
              <a:off x="4810" y="2439"/>
              <a:ext cx="192" cy="24"/>
            </a:xfrm>
            <a:custGeom>
              <a:avLst/>
              <a:gdLst>
                <a:gd name="T0" fmla="*/ 192 w 192"/>
                <a:gd name="T1" fmla="*/ 12 h 24"/>
                <a:gd name="T2" fmla="*/ 135 w 192"/>
                <a:gd name="T3" fmla="*/ 21 h 24"/>
                <a:gd name="T4" fmla="*/ 90 w 192"/>
                <a:gd name="T5" fmla="*/ 24 h 24"/>
                <a:gd name="T6" fmla="*/ 30 w 192"/>
                <a:gd name="T7" fmla="*/ 12 h 24"/>
                <a:gd name="T8" fmla="*/ 0 w 192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"/>
                <a:gd name="T17" fmla="*/ 192 w 19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">
                  <a:moveTo>
                    <a:pt x="192" y="12"/>
                  </a:moveTo>
                  <a:lnTo>
                    <a:pt x="135" y="21"/>
                  </a:lnTo>
                  <a:lnTo>
                    <a:pt x="90" y="24"/>
                  </a:lnTo>
                  <a:lnTo>
                    <a:pt x="30" y="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0" name="Freeform 41"/>
            <p:cNvSpPr>
              <a:spLocks noChangeAspect="1"/>
            </p:cNvSpPr>
            <p:nvPr/>
          </p:nvSpPr>
          <p:spPr bwMode="auto">
            <a:xfrm>
              <a:off x="4230" y="3097"/>
              <a:ext cx="157" cy="12"/>
            </a:xfrm>
            <a:custGeom>
              <a:avLst/>
              <a:gdLst>
                <a:gd name="T0" fmla="*/ 0 w 157"/>
                <a:gd name="T1" fmla="*/ 0 h 12"/>
                <a:gd name="T2" fmla="*/ 61 w 157"/>
                <a:gd name="T3" fmla="*/ 12 h 12"/>
                <a:gd name="T4" fmla="*/ 127 w 157"/>
                <a:gd name="T5" fmla="*/ 12 h 12"/>
                <a:gd name="T6" fmla="*/ 157 w 157"/>
                <a:gd name="T7" fmla="*/ 6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12"/>
                <a:gd name="T14" fmla="*/ 157 w 15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12">
                  <a:moveTo>
                    <a:pt x="0" y="0"/>
                  </a:moveTo>
                  <a:lnTo>
                    <a:pt x="61" y="12"/>
                  </a:lnTo>
                  <a:lnTo>
                    <a:pt x="127" y="12"/>
                  </a:lnTo>
                  <a:lnTo>
                    <a:pt x="157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Freeform 42"/>
            <p:cNvSpPr>
              <a:spLocks noChangeAspect="1"/>
            </p:cNvSpPr>
            <p:nvPr/>
          </p:nvSpPr>
          <p:spPr bwMode="auto">
            <a:xfrm>
              <a:off x="4674" y="2160"/>
              <a:ext cx="322" cy="435"/>
            </a:xfrm>
            <a:custGeom>
              <a:avLst/>
              <a:gdLst>
                <a:gd name="T0" fmla="*/ 322 w 322"/>
                <a:gd name="T1" fmla="*/ 84 h 435"/>
                <a:gd name="T2" fmla="*/ 315 w 322"/>
                <a:gd name="T3" fmla="*/ 138 h 435"/>
                <a:gd name="T4" fmla="*/ 288 w 322"/>
                <a:gd name="T5" fmla="*/ 186 h 435"/>
                <a:gd name="T6" fmla="*/ 240 w 322"/>
                <a:gd name="T7" fmla="*/ 231 h 435"/>
                <a:gd name="T8" fmla="*/ 208 w 322"/>
                <a:gd name="T9" fmla="*/ 242 h 435"/>
                <a:gd name="T10" fmla="*/ 182 w 322"/>
                <a:gd name="T11" fmla="*/ 255 h 435"/>
                <a:gd name="T12" fmla="*/ 166 w 322"/>
                <a:gd name="T13" fmla="*/ 299 h 435"/>
                <a:gd name="T14" fmla="*/ 142 w 322"/>
                <a:gd name="T15" fmla="*/ 360 h 435"/>
                <a:gd name="T16" fmla="*/ 115 w 322"/>
                <a:gd name="T17" fmla="*/ 417 h 435"/>
                <a:gd name="T18" fmla="*/ 84 w 322"/>
                <a:gd name="T19" fmla="*/ 435 h 435"/>
                <a:gd name="T20" fmla="*/ 40 w 322"/>
                <a:gd name="T21" fmla="*/ 435 h 435"/>
                <a:gd name="T22" fmla="*/ 12 w 322"/>
                <a:gd name="T23" fmla="*/ 422 h 435"/>
                <a:gd name="T24" fmla="*/ 0 w 322"/>
                <a:gd name="T25" fmla="*/ 387 h 435"/>
                <a:gd name="T26" fmla="*/ 3 w 322"/>
                <a:gd name="T27" fmla="*/ 348 h 435"/>
                <a:gd name="T28" fmla="*/ 17 w 322"/>
                <a:gd name="T29" fmla="*/ 276 h 435"/>
                <a:gd name="T30" fmla="*/ 45 w 322"/>
                <a:gd name="T31" fmla="*/ 218 h 435"/>
                <a:gd name="T32" fmla="*/ 78 w 322"/>
                <a:gd name="T33" fmla="*/ 168 h 435"/>
                <a:gd name="T34" fmla="*/ 139 w 322"/>
                <a:gd name="T35" fmla="*/ 60 h 435"/>
                <a:gd name="T36" fmla="*/ 180 w 322"/>
                <a:gd name="T37" fmla="*/ 12 h 435"/>
                <a:gd name="T38" fmla="*/ 234 w 322"/>
                <a:gd name="T39" fmla="*/ 0 h 435"/>
                <a:gd name="T40" fmla="*/ 265 w 322"/>
                <a:gd name="T41" fmla="*/ 8 h 435"/>
                <a:gd name="T42" fmla="*/ 288 w 322"/>
                <a:gd name="T43" fmla="*/ 24 h 435"/>
                <a:gd name="T44" fmla="*/ 310 w 322"/>
                <a:gd name="T45" fmla="*/ 53 h 435"/>
                <a:gd name="T46" fmla="*/ 322 w 322"/>
                <a:gd name="T47" fmla="*/ 84 h 4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2"/>
                <a:gd name="T73" fmla="*/ 0 h 435"/>
                <a:gd name="T74" fmla="*/ 322 w 322"/>
                <a:gd name="T75" fmla="*/ 435 h 4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2" h="435">
                  <a:moveTo>
                    <a:pt x="322" y="84"/>
                  </a:moveTo>
                  <a:lnTo>
                    <a:pt x="315" y="138"/>
                  </a:lnTo>
                  <a:lnTo>
                    <a:pt x="288" y="186"/>
                  </a:lnTo>
                  <a:lnTo>
                    <a:pt x="240" y="231"/>
                  </a:lnTo>
                  <a:lnTo>
                    <a:pt x="208" y="242"/>
                  </a:lnTo>
                  <a:lnTo>
                    <a:pt x="182" y="255"/>
                  </a:lnTo>
                  <a:lnTo>
                    <a:pt x="166" y="299"/>
                  </a:lnTo>
                  <a:lnTo>
                    <a:pt x="142" y="360"/>
                  </a:lnTo>
                  <a:lnTo>
                    <a:pt x="115" y="417"/>
                  </a:lnTo>
                  <a:lnTo>
                    <a:pt x="84" y="435"/>
                  </a:lnTo>
                  <a:lnTo>
                    <a:pt x="40" y="435"/>
                  </a:lnTo>
                  <a:lnTo>
                    <a:pt x="12" y="422"/>
                  </a:lnTo>
                  <a:lnTo>
                    <a:pt x="0" y="387"/>
                  </a:lnTo>
                  <a:lnTo>
                    <a:pt x="3" y="348"/>
                  </a:lnTo>
                  <a:lnTo>
                    <a:pt x="17" y="276"/>
                  </a:lnTo>
                  <a:lnTo>
                    <a:pt x="45" y="218"/>
                  </a:lnTo>
                  <a:lnTo>
                    <a:pt x="78" y="168"/>
                  </a:lnTo>
                  <a:lnTo>
                    <a:pt x="139" y="60"/>
                  </a:lnTo>
                  <a:lnTo>
                    <a:pt x="180" y="12"/>
                  </a:lnTo>
                  <a:lnTo>
                    <a:pt x="234" y="0"/>
                  </a:lnTo>
                  <a:lnTo>
                    <a:pt x="265" y="8"/>
                  </a:lnTo>
                  <a:lnTo>
                    <a:pt x="288" y="24"/>
                  </a:lnTo>
                  <a:lnTo>
                    <a:pt x="310" y="53"/>
                  </a:lnTo>
                  <a:lnTo>
                    <a:pt x="322" y="84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Freeform 43"/>
            <p:cNvSpPr>
              <a:spLocks noChangeAspect="1"/>
            </p:cNvSpPr>
            <p:nvPr/>
          </p:nvSpPr>
          <p:spPr bwMode="auto">
            <a:xfrm>
              <a:off x="4689" y="2484"/>
              <a:ext cx="85" cy="99"/>
            </a:xfrm>
            <a:custGeom>
              <a:avLst/>
              <a:gdLst>
                <a:gd name="T0" fmla="*/ 15 w 85"/>
                <a:gd name="T1" fmla="*/ 0 h 99"/>
                <a:gd name="T2" fmla="*/ 49 w 85"/>
                <a:gd name="T3" fmla="*/ 0 h 99"/>
                <a:gd name="T4" fmla="*/ 83 w 85"/>
                <a:gd name="T5" fmla="*/ 12 h 99"/>
                <a:gd name="T6" fmla="*/ 85 w 85"/>
                <a:gd name="T7" fmla="*/ 51 h 99"/>
                <a:gd name="T8" fmla="*/ 75 w 85"/>
                <a:gd name="T9" fmla="*/ 80 h 99"/>
                <a:gd name="T10" fmla="*/ 42 w 85"/>
                <a:gd name="T11" fmla="*/ 99 h 99"/>
                <a:gd name="T12" fmla="*/ 18 w 85"/>
                <a:gd name="T13" fmla="*/ 89 h 99"/>
                <a:gd name="T14" fmla="*/ 9 w 85"/>
                <a:gd name="T15" fmla="*/ 72 h 99"/>
                <a:gd name="T16" fmla="*/ 0 w 85"/>
                <a:gd name="T17" fmla="*/ 47 h 99"/>
                <a:gd name="T18" fmla="*/ 3 w 85"/>
                <a:gd name="T19" fmla="*/ 14 h 99"/>
                <a:gd name="T20" fmla="*/ 15 w 85"/>
                <a:gd name="T21" fmla="*/ 0 h 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5"/>
                <a:gd name="T34" fmla="*/ 0 h 99"/>
                <a:gd name="T35" fmla="*/ 85 w 85"/>
                <a:gd name="T36" fmla="*/ 99 h 9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5" h="99">
                  <a:moveTo>
                    <a:pt x="15" y="0"/>
                  </a:moveTo>
                  <a:lnTo>
                    <a:pt x="49" y="0"/>
                  </a:lnTo>
                  <a:lnTo>
                    <a:pt x="83" y="12"/>
                  </a:lnTo>
                  <a:lnTo>
                    <a:pt x="85" y="51"/>
                  </a:lnTo>
                  <a:lnTo>
                    <a:pt x="75" y="80"/>
                  </a:lnTo>
                  <a:lnTo>
                    <a:pt x="42" y="99"/>
                  </a:lnTo>
                  <a:lnTo>
                    <a:pt x="18" y="89"/>
                  </a:lnTo>
                  <a:lnTo>
                    <a:pt x="9" y="72"/>
                  </a:lnTo>
                  <a:lnTo>
                    <a:pt x="0" y="47"/>
                  </a:lnTo>
                  <a:lnTo>
                    <a:pt x="3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3" name="Freeform 44"/>
            <p:cNvSpPr>
              <a:spLocks noChangeAspect="1"/>
            </p:cNvSpPr>
            <p:nvPr/>
          </p:nvSpPr>
          <p:spPr bwMode="auto">
            <a:xfrm>
              <a:off x="4407" y="1998"/>
              <a:ext cx="276" cy="543"/>
            </a:xfrm>
            <a:custGeom>
              <a:avLst/>
              <a:gdLst>
                <a:gd name="T0" fmla="*/ 276 w 276"/>
                <a:gd name="T1" fmla="*/ 78 h 543"/>
                <a:gd name="T2" fmla="*/ 264 w 276"/>
                <a:gd name="T3" fmla="*/ 41 h 543"/>
                <a:gd name="T4" fmla="*/ 244 w 276"/>
                <a:gd name="T5" fmla="*/ 15 h 543"/>
                <a:gd name="T6" fmla="*/ 213 w 276"/>
                <a:gd name="T7" fmla="*/ 6 h 543"/>
                <a:gd name="T8" fmla="*/ 174 w 276"/>
                <a:gd name="T9" fmla="*/ 0 h 543"/>
                <a:gd name="T10" fmla="*/ 120 w 276"/>
                <a:gd name="T11" fmla="*/ 18 h 543"/>
                <a:gd name="T12" fmla="*/ 80 w 276"/>
                <a:gd name="T13" fmla="*/ 42 h 543"/>
                <a:gd name="T14" fmla="*/ 46 w 276"/>
                <a:gd name="T15" fmla="*/ 102 h 543"/>
                <a:gd name="T16" fmla="*/ 26 w 276"/>
                <a:gd name="T17" fmla="*/ 240 h 543"/>
                <a:gd name="T18" fmla="*/ 3 w 276"/>
                <a:gd name="T19" fmla="*/ 342 h 543"/>
                <a:gd name="T20" fmla="*/ 0 w 276"/>
                <a:gd name="T21" fmla="*/ 444 h 543"/>
                <a:gd name="T22" fmla="*/ 7 w 276"/>
                <a:gd name="T23" fmla="*/ 492 h 543"/>
                <a:gd name="T24" fmla="*/ 29 w 276"/>
                <a:gd name="T25" fmla="*/ 528 h 543"/>
                <a:gd name="T26" fmla="*/ 79 w 276"/>
                <a:gd name="T27" fmla="*/ 543 h 543"/>
                <a:gd name="T28" fmla="*/ 126 w 276"/>
                <a:gd name="T29" fmla="*/ 522 h 543"/>
                <a:gd name="T30" fmla="*/ 151 w 276"/>
                <a:gd name="T31" fmla="*/ 468 h 543"/>
                <a:gd name="T32" fmla="*/ 168 w 276"/>
                <a:gd name="T33" fmla="*/ 378 h 543"/>
                <a:gd name="T34" fmla="*/ 192 w 276"/>
                <a:gd name="T35" fmla="*/ 296 h 543"/>
                <a:gd name="T36" fmla="*/ 232 w 276"/>
                <a:gd name="T37" fmla="*/ 219 h 543"/>
                <a:gd name="T38" fmla="*/ 261 w 276"/>
                <a:gd name="T39" fmla="*/ 134 h 543"/>
                <a:gd name="T40" fmla="*/ 276 w 276"/>
                <a:gd name="T41" fmla="*/ 78 h 5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6"/>
                <a:gd name="T64" fmla="*/ 0 h 543"/>
                <a:gd name="T65" fmla="*/ 276 w 276"/>
                <a:gd name="T66" fmla="*/ 543 h 5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6" h="543">
                  <a:moveTo>
                    <a:pt x="276" y="78"/>
                  </a:moveTo>
                  <a:lnTo>
                    <a:pt x="264" y="41"/>
                  </a:lnTo>
                  <a:lnTo>
                    <a:pt x="244" y="15"/>
                  </a:lnTo>
                  <a:lnTo>
                    <a:pt x="213" y="6"/>
                  </a:lnTo>
                  <a:lnTo>
                    <a:pt x="174" y="0"/>
                  </a:lnTo>
                  <a:lnTo>
                    <a:pt x="120" y="18"/>
                  </a:lnTo>
                  <a:lnTo>
                    <a:pt x="80" y="42"/>
                  </a:lnTo>
                  <a:lnTo>
                    <a:pt x="46" y="102"/>
                  </a:lnTo>
                  <a:lnTo>
                    <a:pt x="26" y="240"/>
                  </a:lnTo>
                  <a:lnTo>
                    <a:pt x="3" y="342"/>
                  </a:lnTo>
                  <a:lnTo>
                    <a:pt x="0" y="444"/>
                  </a:lnTo>
                  <a:lnTo>
                    <a:pt x="7" y="492"/>
                  </a:lnTo>
                  <a:lnTo>
                    <a:pt x="29" y="528"/>
                  </a:lnTo>
                  <a:lnTo>
                    <a:pt x="79" y="543"/>
                  </a:lnTo>
                  <a:lnTo>
                    <a:pt x="126" y="522"/>
                  </a:lnTo>
                  <a:lnTo>
                    <a:pt x="151" y="468"/>
                  </a:lnTo>
                  <a:lnTo>
                    <a:pt x="168" y="378"/>
                  </a:lnTo>
                  <a:lnTo>
                    <a:pt x="192" y="296"/>
                  </a:lnTo>
                  <a:lnTo>
                    <a:pt x="232" y="219"/>
                  </a:lnTo>
                  <a:lnTo>
                    <a:pt x="261" y="134"/>
                  </a:lnTo>
                  <a:lnTo>
                    <a:pt x="276" y="78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Freeform 45"/>
            <p:cNvSpPr>
              <a:spLocks noChangeAspect="1"/>
            </p:cNvSpPr>
            <p:nvPr/>
          </p:nvSpPr>
          <p:spPr bwMode="auto">
            <a:xfrm>
              <a:off x="4422" y="2382"/>
              <a:ext cx="115" cy="132"/>
            </a:xfrm>
            <a:custGeom>
              <a:avLst/>
              <a:gdLst>
                <a:gd name="T0" fmla="*/ 114 w 115"/>
                <a:gd name="T1" fmla="*/ 21 h 132"/>
                <a:gd name="T2" fmla="*/ 115 w 115"/>
                <a:gd name="T3" fmla="*/ 70 h 132"/>
                <a:gd name="T4" fmla="*/ 98 w 115"/>
                <a:gd name="T5" fmla="*/ 119 h 132"/>
                <a:gd name="T6" fmla="*/ 68 w 115"/>
                <a:gd name="T7" fmla="*/ 132 h 132"/>
                <a:gd name="T8" fmla="*/ 23 w 115"/>
                <a:gd name="T9" fmla="*/ 119 h 132"/>
                <a:gd name="T10" fmla="*/ 9 w 115"/>
                <a:gd name="T11" fmla="*/ 97 h 132"/>
                <a:gd name="T12" fmla="*/ 2 w 115"/>
                <a:gd name="T13" fmla="*/ 71 h 132"/>
                <a:gd name="T14" fmla="*/ 0 w 115"/>
                <a:gd name="T15" fmla="*/ 34 h 132"/>
                <a:gd name="T16" fmla="*/ 19 w 115"/>
                <a:gd name="T17" fmla="*/ 9 h 132"/>
                <a:gd name="T18" fmla="*/ 80 w 115"/>
                <a:gd name="T19" fmla="*/ 0 h 132"/>
                <a:gd name="T20" fmla="*/ 114 w 115"/>
                <a:gd name="T21" fmla="*/ 21 h 1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132"/>
                <a:gd name="T35" fmla="*/ 115 w 115"/>
                <a:gd name="T36" fmla="*/ 132 h 1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132">
                  <a:moveTo>
                    <a:pt x="114" y="21"/>
                  </a:moveTo>
                  <a:lnTo>
                    <a:pt x="115" y="70"/>
                  </a:lnTo>
                  <a:lnTo>
                    <a:pt x="98" y="119"/>
                  </a:lnTo>
                  <a:lnTo>
                    <a:pt x="68" y="132"/>
                  </a:lnTo>
                  <a:lnTo>
                    <a:pt x="23" y="119"/>
                  </a:lnTo>
                  <a:lnTo>
                    <a:pt x="9" y="97"/>
                  </a:lnTo>
                  <a:lnTo>
                    <a:pt x="2" y="71"/>
                  </a:lnTo>
                  <a:lnTo>
                    <a:pt x="0" y="34"/>
                  </a:lnTo>
                  <a:lnTo>
                    <a:pt x="19" y="9"/>
                  </a:lnTo>
                  <a:lnTo>
                    <a:pt x="80" y="0"/>
                  </a:lnTo>
                  <a:lnTo>
                    <a:pt x="114" y="21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Freeform 46"/>
            <p:cNvSpPr>
              <a:spLocks noChangeAspect="1"/>
            </p:cNvSpPr>
            <p:nvPr/>
          </p:nvSpPr>
          <p:spPr bwMode="auto">
            <a:xfrm>
              <a:off x="3992" y="2034"/>
              <a:ext cx="502" cy="817"/>
            </a:xfrm>
            <a:custGeom>
              <a:avLst/>
              <a:gdLst>
                <a:gd name="T0" fmla="*/ 210 w 502"/>
                <a:gd name="T1" fmla="*/ 102 h 817"/>
                <a:gd name="T2" fmla="*/ 283 w 502"/>
                <a:gd name="T3" fmla="*/ 84 h 817"/>
                <a:gd name="T4" fmla="*/ 331 w 502"/>
                <a:gd name="T5" fmla="*/ 54 h 817"/>
                <a:gd name="T6" fmla="*/ 391 w 502"/>
                <a:gd name="T7" fmla="*/ 18 h 817"/>
                <a:gd name="T8" fmla="*/ 457 w 502"/>
                <a:gd name="T9" fmla="*/ 0 h 817"/>
                <a:gd name="T10" fmla="*/ 481 w 502"/>
                <a:gd name="T11" fmla="*/ 9 h 817"/>
                <a:gd name="T12" fmla="*/ 499 w 502"/>
                <a:gd name="T13" fmla="*/ 29 h 817"/>
                <a:gd name="T14" fmla="*/ 502 w 502"/>
                <a:gd name="T15" fmla="*/ 62 h 817"/>
                <a:gd name="T16" fmla="*/ 493 w 502"/>
                <a:gd name="T17" fmla="*/ 102 h 817"/>
                <a:gd name="T18" fmla="*/ 484 w 502"/>
                <a:gd name="T19" fmla="*/ 137 h 817"/>
                <a:gd name="T20" fmla="*/ 457 w 502"/>
                <a:gd name="T21" fmla="*/ 180 h 817"/>
                <a:gd name="T22" fmla="*/ 394 w 502"/>
                <a:gd name="T23" fmla="*/ 240 h 817"/>
                <a:gd name="T24" fmla="*/ 349 w 502"/>
                <a:gd name="T25" fmla="*/ 270 h 817"/>
                <a:gd name="T26" fmla="*/ 313 w 502"/>
                <a:gd name="T27" fmla="*/ 288 h 817"/>
                <a:gd name="T28" fmla="*/ 319 w 502"/>
                <a:gd name="T29" fmla="*/ 354 h 817"/>
                <a:gd name="T30" fmla="*/ 325 w 502"/>
                <a:gd name="T31" fmla="*/ 414 h 817"/>
                <a:gd name="T32" fmla="*/ 319 w 502"/>
                <a:gd name="T33" fmla="*/ 504 h 817"/>
                <a:gd name="T34" fmla="*/ 307 w 502"/>
                <a:gd name="T35" fmla="*/ 558 h 817"/>
                <a:gd name="T36" fmla="*/ 301 w 502"/>
                <a:gd name="T37" fmla="*/ 612 h 817"/>
                <a:gd name="T38" fmla="*/ 274 w 502"/>
                <a:gd name="T39" fmla="*/ 668 h 817"/>
                <a:gd name="T40" fmla="*/ 249 w 502"/>
                <a:gd name="T41" fmla="*/ 708 h 817"/>
                <a:gd name="T42" fmla="*/ 204 w 502"/>
                <a:gd name="T43" fmla="*/ 746 h 817"/>
                <a:gd name="T44" fmla="*/ 162 w 502"/>
                <a:gd name="T45" fmla="*/ 781 h 817"/>
                <a:gd name="T46" fmla="*/ 117 w 502"/>
                <a:gd name="T47" fmla="*/ 804 h 817"/>
                <a:gd name="T48" fmla="*/ 84 w 502"/>
                <a:gd name="T49" fmla="*/ 817 h 817"/>
                <a:gd name="T50" fmla="*/ 54 w 502"/>
                <a:gd name="T51" fmla="*/ 751 h 817"/>
                <a:gd name="T52" fmla="*/ 36 w 502"/>
                <a:gd name="T53" fmla="*/ 684 h 817"/>
                <a:gd name="T54" fmla="*/ 6 w 502"/>
                <a:gd name="T55" fmla="*/ 582 h 817"/>
                <a:gd name="T56" fmla="*/ 0 w 502"/>
                <a:gd name="T57" fmla="*/ 534 h 817"/>
                <a:gd name="T58" fmla="*/ 24 w 502"/>
                <a:gd name="T59" fmla="*/ 456 h 817"/>
                <a:gd name="T60" fmla="*/ 48 w 502"/>
                <a:gd name="T61" fmla="*/ 348 h 817"/>
                <a:gd name="T62" fmla="*/ 78 w 502"/>
                <a:gd name="T63" fmla="*/ 210 h 817"/>
                <a:gd name="T64" fmla="*/ 108 w 502"/>
                <a:gd name="T65" fmla="*/ 144 h 817"/>
                <a:gd name="T66" fmla="*/ 162 w 502"/>
                <a:gd name="T67" fmla="*/ 114 h 817"/>
                <a:gd name="T68" fmla="*/ 210 w 502"/>
                <a:gd name="T69" fmla="*/ 10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2"/>
                <a:gd name="T106" fmla="*/ 0 h 817"/>
                <a:gd name="T107" fmla="*/ 502 w 502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2" h="817">
                  <a:moveTo>
                    <a:pt x="210" y="102"/>
                  </a:moveTo>
                  <a:lnTo>
                    <a:pt x="283" y="84"/>
                  </a:lnTo>
                  <a:lnTo>
                    <a:pt x="331" y="54"/>
                  </a:lnTo>
                  <a:lnTo>
                    <a:pt x="391" y="18"/>
                  </a:lnTo>
                  <a:lnTo>
                    <a:pt x="457" y="0"/>
                  </a:lnTo>
                  <a:lnTo>
                    <a:pt x="481" y="9"/>
                  </a:lnTo>
                  <a:lnTo>
                    <a:pt x="499" y="29"/>
                  </a:lnTo>
                  <a:lnTo>
                    <a:pt x="502" y="62"/>
                  </a:lnTo>
                  <a:lnTo>
                    <a:pt x="493" y="102"/>
                  </a:lnTo>
                  <a:lnTo>
                    <a:pt x="484" y="137"/>
                  </a:lnTo>
                  <a:lnTo>
                    <a:pt x="457" y="180"/>
                  </a:lnTo>
                  <a:lnTo>
                    <a:pt x="394" y="240"/>
                  </a:lnTo>
                  <a:lnTo>
                    <a:pt x="349" y="270"/>
                  </a:lnTo>
                  <a:lnTo>
                    <a:pt x="313" y="288"/>
                  </a:lnTo>
                  <a:lnTo>
                    <a:pt x="319" y="354"/>
                  </a:lnTo>
                  <a:lnTo>
                    <a:pt x="325" y="414"/>
                  </a:lnTo>
                  <a:lnTo>
                    <a:pt x="319" y="504"/>
                  </a:lnTo>
                  <a:lnTo>
                    <a:pt x="307" y="558"/>
                  </a:lnTo>
                  <a:lnTo>
                    <a:pt x="301" y="612"/>
                  </a:lnTo>
                  <a:lnTo>
                    <a:pt x="274" y="668"/>
                  </a:lnTo>
                  <a:lnTo>
                    <a:pt x="249" y="708"/>
                  </a:lnTo>
                  <a:lnTo>
                    <a:pt x="204" y="746"/>
                  </a:lnTo>
                  <a:lnTo>
                    <a:pt x="162" y="781"/>
                  </a:lnTo>
                  <a:lnTo>
                    <a:pt x="117" y="804"/>
                  </a:lnTo>
                  <a:lnTo>
                    <a:pt x="84" y="817"/>
                  </a:lnTo>
                  <a:lnTo>
                    <a:pt x="54" y="751"/>
                  </a:lnTo>
                  <a:lnTo>
                    <a:pt x="36" y="684"/>
                  </a:lnTo>
                  <a:lnTo>
                    <a:pt x="6" y="582"/>
                  </a:lnTo>
                  <a:lnTo>
                    <a:pt x="0" y="534"/>
                  </a:lnTo>
                  <a:lnTo>
                    <a:pt x="24" y="456"/>
                  </a:lnTo>
                  <a:lnTo>
                    <a:pt x="48" y="348"/>
                  </a:lnTo>
                  <a:lnTo>
                    <a:pt x="78" y="210"/>
                  </a:lnTo>
                  <a:lnTo>
                    <a:pt x="108" y="144"/>
                  </a:lnTo>
                  <a:lnTo>
                    <a:pt x="162" y="114"/>
                  </a:lnTo>
                  <a:lnTo>
                    <a:pt x="210" y="102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Freeform 47"/>
            <p:cNvSpPr>
              <a:spLocks noChangeAspect="1"/>
            </p:cNvSpPr>
            <p:nvPr/>
          </p:nvSpPr>
          <p:spPr bwMode="auto">
            <a:xfrm>
              <a:off x="4293" y="2037"/>
              <a:ext cx="183" cy="129"/>
            </a:xfrm>
            <a:custGeom>
              <a:avLst/>
              <a:gdLst>
                <a:gd name="T0" fmla="*/ 0 w 183"/>
                <a:gd name="T1" fmla="*/ 72 h 129"/>
                <a:gd name="T2" fmla="*/ 24 w 183"/>
                <a:gd name="T3" fmla="*/ 117 h 129"/>
                <a:gd name="T4" fmla="*/ 48 w 183"/>
                <a:gd name="T5" fmla="*/ 129 h 129"/>
                <a:gd name="T6" fmla="*/ 105 w 183"/>
                <a:gd name="T7" fmla="*/ 114 h 129"/>
                <a:gd name="T8" fmla="*/ 159 w 183"/>
                <a:gd name="T9" fmla="*/ 90 h 129"/>
                <a:gd name="T10" fmla="*/ 180 w 183"/>
                <a:gd name="T11" fmla="*/ 72 h 129"/>
                <a:gd name="T12" fmla="*/ 183 w 183"/>
                <a:gd name="T13" fmla="*/ 27 h 129"/>
                <a:gd name="T14" fmla="*/ 165 w 183"/>
                <a:gd name="T15" fmla="*/ 0 h 129"/>
                <a:gd name="T16" fmla="*/ 123 w 183"/>
                <a:gd name="T17" fmla="*/ 3 h 129"/>
                <a:gd name="T18" fmla="*/ 90 w 183"/>
                <a:gd name="T19" fmla="*/ 17 h 129"/>
                <a:gd name="T20" fmla="*/ 54 w 183"/>
                <a:gd name="T21" fmla="*/ 35 h 129"/>
                <a:gd name="T22" fmla="*/ 0 w 183"/>
                <a:gd name="T23" fmla="*/ 72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3"/>
                <a:gd name="T37" fmla="*/ 0 h 129"/>
                <a:gd name="T38" fmla="*/ 183 w 183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3" h="129">
                  <a:moveTo>
                    <a:pt x="0" y="72"/>
                  </a:moveTo>
                  <a:lnTo>
                    <a:pt x="24" y="117"/>
                  </a:lnTo>
                  <a:lnTo>
                    <a:pt x="48" y="129"/>
                  </a:lnTo>
                  <a:lnTo>
                    <a:pt x="105" y="114"/>
                  </a:lnTo>
                  <a:lnTo>
                    <a:pt x="159" y="90"/>
                  </a:lnTo>
                  <a:lnTo>
                    <a:pt x="180" y="72"/>
                  </a:lnTo>
                  <a:lnTo>
                    <a:pt x="183" y="27"/>
                  </a:lnTo>
                  <a:lnTo>
                    <a:pt x="165" y="0"/>
                  </a:lnTo>
                  <a:lnTo>
                    <a:pt x="123" y="3"/>
                  </a:lnTo>
                  <a:lnTo>
                    <a:pt x="90" y="17"/>
                  </a:lnTo>
                  <a:lnTo>
                    <a:pt x="54" y="3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Freeform 48"/>
            <p:cNvSpPr>
              <a:spLocks noChangeAspect="1"/>
            </p:cNvSpPr>
            <p:nvPr/>
          </p:nvSpPr>
          <p:spPr bwMode="auto">
            <a:xfrm>
              <a:off x="4846" y="2381"/>
              <a:ext cx="6" cy="36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15 h 36"/>
                <a:gd name="T4" fmla="*/ 0 w 6"/>
                <a:gd name="T5" fmla="*/ 0 h 36"/>
                <a:gd name="T6" fmla="*/ 0 60000 65536"/>
                <a:gd name="T7" fmla="*/ 0 60000 65536"/>
                <a:gd name="T8" fmla="*/ 0 60000 65536"/>
                <a:gd name="T9" fmla="*/ 0 w 6"/>
                <a:gd name="T10" fmla="*/ 0 h 36"/>
                <a:gd name="T11" fmla="*/ 6 w 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6">
                  <a:moveTo>
                    <a:pt x="6" y="36"/>
                  </a:moveTo>
                  <a:lnTo>
                    <a:pt x="6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5345" name="Object 49"/>
          <p:cNvGraphicFramePr>
            <a:graphicFrameLocks noChangeAspect="1"/>
          </p:cNvGraphicFramePr>
          <p:nvPr/>
        </p:nvGraphicFramePr>
        <p:xfrm>
          <a:off x="5029200" y="2286000"/>
          <a:ext cx="365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27200" imgH="228600" progId="Equation.3">
                  <p:embed/>
                </p:oleObj>
              </mc:Choice>
              <mc:Fallback>
                <p:oleObj name="Equation" r:id="rId17" imgW="17272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86000"/>
                        <a:ext cx="365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6" name="Object 50"/>
          <p:cNvGraphicFramePr>
            <a:graphicFrameLocks noChangeAspect="1"/>
          </p:cNvGraphicFramePr>
          <p:nvPr/>
        </p:nvGraphicFramePr>
        <p:xfrm>
          <a:off x="5029200" y="2743200"/>
          <a:ext cx="31257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4000" imgH="203200" progId="Equation.3">
                  <p:embed/>
                </p:oleObj>
              </mc:Choice>
              <mc:Fallback>
                <p:oleObj name="Equation" r:id="rId19" imgW="1524000" imgH="203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31257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7" name="Object 51"/>
          <p:cNvGraphicFramePr>
            <a:graphicFrameLocks noChangeAspect="1"/>
          </p:cNvGraphicFramePr>
          <p:nvPr/>
        </p:nvGraphicFramePr>
        <p:xfrm>
          <a:off x="5029200" y="3200400"/>
          <a:ext cx="365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752600" imgH="228600" progId="Equation.3">
                  <p:embed/>
                </p:oleObj>
              </mc:Choice>
              <mc:Fallback>
                <p:oleObj name="Equation" r:id="rId21" imgW="17526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00400"/>
                        <a:ext cx="365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8" name="Object 52"/>
          <p:cNvGraphicFramePr>
            <a:graphicFrameLocks noChangeAspect="1"/>
          </p:cNvGraphicFramePr>
          <p:nvPr/>
        </p:nvGraphicFramePr>
        <p:xfrm>
          <a:off x="5124450" y="3733800"/>
          <a:ext cx="35417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866900" imgH="228600" progId="Equation.3">
                  <p:embed/>
                </p:oleObj>
              </mc:Choice>
              <mc:Fallback>
                <p:oleObj name="公式" r:id="rId23" imgW="1866900" imgH="228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733800"/>
                        <a:ext cx="35417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24" name="Object 128"/>
          <p:cNvGraphicFramePr>
            <a:graphicFrameLocks noChangeAspect="1"/>
          </p:cNvGraphicFramePr>
          <p:nvPr/>
        </p:nvGraphicFramePr>
        <p:xfrm>
          <a:off x="1143000" y="5029200"/>
          <a:ext cx="656272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365500" imgH="838200" progId="Equation.3">
                  <p:embed/>
                </p:oleObj>
              </mc:Choice>
              <mc:Fallback>
                <p:oleObj name="Equation" r:id="rId25" imgW="3365500" imgH="83820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6562725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35" name="Text Box 139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651500" y="4292600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为什么要化成这样？</a:t>
            </a:r>
          </a:p>
        </p:txBody>
      </p:sp>
      <p:sp>
        <p:nvSpPr>
          <p:cNvPr id="2459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3469018-567B-413A-AD86-68395A02F418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2" grpId="0" animBg="1"/>
      <p:bldP spid="554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8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47462199"/>
              </p:ext>
            </p:extLst>
          </p:nvPr>
        </p:nvGraphicFramePr>
        <p:xfrm>
          <a:off x="539751" y="608014"/>
          <a:ext cx="6480522" cy="2910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19440" imgH="1625400" progId="Equation.3">
                  <p:embed/>
                </p:oleObj>
              </mc:Choice>
              <mc:Fallback>
                <p:oleObj name="公式" r:id="rId2" imgW="3619440" imgH="162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1" y="608014"/>
                        <a:ext cx="6480522" cy="2910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92725" y="549275"/>
            <a:ext cx="3671888" cy="1079500"/>
            <a:chOff x="720" y="3312"/>
            <a:chExt cx="2204" cy="547"/>
          </a:xfrm>
        </p:grpSpPr>
        <p:sp>
          <p:nvSpPr>
            <p:cNvPr id="25606" name="Text Box 7"/>
            <p:cNvSpPr txBox="1">
              <a:spLocks noChangeArrowheads="1"/>
            </p:cNvSpPr>
            <p:nvPr/>
          </p:nvSpPr>
          <p:spPr bwMode="auto">
            <a:xfrm>
              <a:off x="720" y="3312"/>
              <a:ext cx="2064" cy="245"/>
            </a:xfrm>
            <a:prstGeom prst="rect">
              <a:avLst/>
            </a:prstGeom>
            <a:noFill/>
            <a:ln w="254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只要</a:t>
              </a:r>
              <a:r>
                <a:rPr kumimoji="1" lang="zh-CN" altLang="en-US" sz="2000" b="1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 </a:t>
              </a:r>
              <a:r>
                <a:rPr kumimoji="1" lang="en-US" altLang="zh-CN" sz="2000" b="1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A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充分小，使得</a:t>
              </a:r>
            </a:p>
          </p:txBody>
        </p:sp>
        <p:graphicFrame>
          <p:nvGraphicFramePr>
            <p:cNvPr id="25607" name="Object 8"/>
            <p:cNvGraphicFramePr>
              <a:graphicFrameLocks noChangeAspect="1"/>
            </p:cNvGraphicFramePr>
            <p:nvPr/>
          </p:nvGraphicFramePr>
          <p:xfrm>
            <a:off x="821" y="3600"/>
            <a:ext cx="210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41500" imgH="228600" progId="Equation.3">
                    <p:embed/>
                  </p:oleObj>
                </mc:Choice>
                <mc:Fallback>
                  <p:oleObj name="Equation" r:id="rId4" imgW="18415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1" y="3600"/>
                          <a:ext cx="2103" cy="259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chemeClr val="fol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37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3498850"/>
          <a:ext cx="5616575" cy="32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43200" imgH="1587500" progId="Equation.3">
                  <p:embed/>
                </p:oleObj>
              </mc:Choice>
              <mc:Fallback>
                <p:oleObj name="公式" r:id="rId6" imgW="2743200" imgH="1587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98850"/>
                        <a:ext cx="5616575" cy="324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1FA8372-AE25-4AD0-ABDC-61E46AC2A371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5"/>
          <p:cNvGrpSpPr>
            <a:grpSpLocks/>
          </p:cNvGrpSpPr>
          <p:nvPr/>
        </p:nvGrpSpPr>
        <p:grpSpPr bwMode="auto">
          <a:xfrm>
            <a:off x="457200" y="533400"/>
            <a:ext cx="7239000" cy="482600"/>
            <a:chOff x="288" y="336"/>
            <a:chExt cx="4560" cy="304"/>
          </a:xfrm>
        </p:grpSpPr>
        <p:sp>
          <p:nvSpPr>
            <p:cNvPr id="26683" name="Text Box 6"/>
            <p:cNvSpPr txBox="1">
              <a:spLocks noChangeArrowheads="1"/>
            </p:cNvSpPr>
            <p:nvPr/>
          </p:nvSpPr>
          <p:spPr bwMode="auto">
            <a:xfrm>
              <a:off x="288" y="336"/>
              <a:ext cx="45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  <a:sym typeface="Wingdings" pitchFamily="2" charset="2"/>
                </a:rPr>
                <a:t>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设    精确，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有误差 　  ，得到的解为            ，即</a:t>
              </a:r>
            </a:p>
          </p:txBody>
        </p:sp>
        <p:graphicFrame>
          <p:nvGraphicFramePr>
            <p:cNvPr id="26684" name="Object 7"/>
            <p:cNvGraphicFramePr>
              <a:graphicFrameLocks noChangeAspect="1"/>
            </p:cNvGraphicFramePr>
            <p:nvPr/>
          </p:nvGraphicFramePr>
          <p:xfrm>
            <a:off x="816" y="336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835" imgH="202936" progId="Equation.3">
                    <p:embed/>
                  </p:oleObj>
                </mc:Choice>
                <mc:Fallback>
                  <p:oleObj name="Equation" r:id="rId2" imgW="126835" imgH="20293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36"/>
                          <a:ext cx="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85" name="Object 8"/>
            <p:cNvGraphicFramePr>
              <a:graphicFrameLocks noChangeAspect="1"/>
            </p:cNvGraphicFramePr>
            <p:nvPr/>
          </p:nvGraphicFramePr>
          <p:xfrm>
            <a:off x="2256" y="384"/>
            <a:ext cx="3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79279" imgH="203112" progId="Equation.3">
                    <p:embed/>
                  </p:oleObj>
                </mc:Choice>
                <mc:Fallback>
                  <p:oleObj name="Equation" r:id="rId4" imgW="279279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84"/>
                          <a:ext cx="3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86" name="Object 9"/>
            <p:cNvGraphicFramePr>
              <a:graphicFrameLocks noChangeAspect="1"/>
            </p:cNvGraphicFramePr>
            <p:nvPr/>
          </p:nvGraphicFramePr>
          <p:xfrm>
            <a:off x="3744" y="384"/>
            <a:ext cx="6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94870" imgH="203024" progId="Equation.3">
                    <p:embed/>
                  </p:oleObj>
                </mc:Choice>
                <mc:Fallback>
                  <p:oleObj name="Equation" r:id="rId6" imgW="494870" imgH="20302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84"/>
                          <a:ext cx="6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7" name="Group 10"/>
          <p:cNvGrpSpPr>
            <a:grpSpLocks/>
          </p:cNvGrpSpPr>
          <p:nvPr/>
        </p:nvGrpSpPr>
        <p:grpSpPr bwMode="auto">
          <a:xfrm>
            <a:off x="2362200" y="1143000"/>
            <a:ext cx="3505200" cy="762000"/>
            <a:chOff x="1056" y="693"/>
            <a:chExt cx="2208" cy="480"/>
          </a:xfrm>
        </p:grpSpPr>
        <p:sp>
          <p:nvSpPr>
            <p:cNvPr id="26681" name="AutoShape 11" descr="新闻纸"/>
            <p:cNvSpPr>
              <a:spLocks noChangeArrowheads="1"/>
            </p:cNvSpPr>
            <p:nvPr/>
          </p:nvSpPr>
          <p:spPr bwMode="auto">
            <a:xfrm>
              <a:off x="1056" y="693"/>
              <a:ext cx="2208" cy="480"/>
            </a:xfrm>
            <a:prstGeom prst="bevel">
              <a:avLst>
                <a:gd name="adj" fmla="val 7199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82" name="Object 12"/>
            <p:cNvGraphicFramePr>
              <a:graphicFrameLocks noChangeAspect="1"/>
            </p:cNvGraphicFramePr>
            <p:nvPr/>
          </p:nvGraphicFramePr>
          <p:xfrm>
            <a:off x="1141" y="777"/>
            <a:ext cx="202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308100" imgH="228600" progId="Equation.3">
                    <p:embed/>
                  </p:oleObj>
                </mc:Choice>
                <mc:Fallback>
                  <p:oleObj name="Equation" r:id="rId9" imgW="13081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777"/>
                          <a:ext cx="202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8" name="Object 13"/>
          <p:cNvGraphicFramePr>
            <a:graphicFrameLocks noChangeAspect="1"/>
          </p:cNvGraphicFramePr>
          <p:nvPr/>
        </p:nvGraphicFramePr>
        <p:xfrm>
          <a:off x="533400" y="2286000"/>
          <a:ext cx="3657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89100" imgH="228600" progId="Equation.3">
                  <p:embed/>
                </p:oleObj>
              </mc:Choice>
              <mc:Fallback>
                <p:oleObj name="Equation" r:id="rId11" imgW="16891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36576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4"/>
          <p:cNvGraphicFramePr>
            <a:graphicFrameLocks noChangeAspect="1"/>
          </p:cNvGraphicFramePr>
          <p:nvPr/>
        </p:nvGraphicFramePr>
        <p:xfrm>
          <a:off x="457200" y="2819400"/>
          <a:ext cx="3733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12900" imgH="228600" progId="Equation.3">
                  <p:embed/>
                </p:oleObj>
              </mc:Choice>
              <mc:Fallback>
                <p:oleObj name="Equation" r:id="rId13" imgW="16129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37338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5"/>
          <p:cNvGraphicFramePr>
            <a:graphicFrameLocks noChangeAspect="1"/>
          </p:cNvGraphicFramePr>
          <p:nvPr/>
        </p:nvGraphicFramePr>
        <p:xfrm>
          <a:off x="381000" y="3352800"/>
          <a:ext cx="4157663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235200" imgH="787400" progId="Equation.3">
                  <p:embed/>
                </p:oleObj>
              </mc:Choice>
              <mc:Fallback>
                <p:oleObj name="Equation" r:id="rId15" imgW="2235200" imgH="787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52800"/>
                        <a:ext cx="4157663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Oval 16"/>
          <p:cNvSpPr>
            <a:spLocks noChangeArrowheads="1"/>
          </p:cNvSpPr>
          <p:nvPr/>
        </p:nvSpPr>
        <p:spPr bwMode="auto">
          <a:xfrm>
            <a:off x="2133600" y="3962400"/>
            <a:ext cx="16002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32" name="Group 17"/>
          <p:cNvGrpSpPr>
            <a:grpSpLocks noChangeAspect="1"/>
          </p:cNvGrpSpPr>
          <p:nvPr/>
        </p:nvGrpSpPr>
        <p:grpSpPr bwMode="auto">
          <a:xfrm flipV="1">
            <a:off x="1524000" y="1219200"/>
            <a:ext cx="511175" cy="968375"/>
            <a:chOff x="3992" y="1258"/>
            <a:chExt cx="1071" cy="2031"/>
          </a:xfrm>
        </p:grpSpPr>
        <p:sp>
          <p:nvSpPr>
            <p:cNvPr id="26666" name="Freeform 18"/>
            <p:cNvSpPr>
              <a:spLocks noChangeAspect="1"/>
            </p:cNvSpPr>
            <p:nvPr/>
          </p:nvSpPr>
          <p:spPr bwMode="auto">
            <a:xfrm>
              <a:off x="3994" y="2014"/>
              <a:ext cx="1069" cy="1275"/>
            </a:xfrm>
            <a:custGeom>
              <a:avLst/>
              <a:gdLst>
                <a:gd name="T0" fmla="*/ 832 w 1069"/>
                <a:gd name="T1" fmla="*/ 1275 h 1275"/>
                <a:gd name="T2" fmla="*/ 853 w 1069"/>
                <a:gd name="T3" fmla="*/ 1103 h 1275"/>
                <a:gd name="T4" fmla="*/ 912 w 1069"/>
                <a:gd name="T5" fmla="*/ 1011 h 1275"/>
                <a:gd name="T6" fmla="*/ 972 w 1069"/>
                <a:gd name="T7" fmla="*/ 930 h 1275"/>
                <a:gd name="T8" fmla="*/ 1028 w 1069"/>
                <a:gd name="T9" fmla="*/ 828 h 1275"/>
                <a:gd name="T10" fmla="*/ 1057 w 1069"/>
                <a:gd name="T11" fmla="*/ 742 h 1275"/>
                <a:gd name="T12" fmla="*/ 1069 w 1069"/>
                <a:gd name="T13" fmla="*/ 638 h 1275"/>
                <a:gd name="T14" fmla="*/ 1045 w 1069"/>
                <a:gd name="T15" fmla="*/ 525 h 1275"/>
                <a:gd name="T16" fmla="*/ 1008 w 1069"/>
                <a:gd name="T17" fmla="*/ 434 h 1275"/>
                <a:gd name="T18" fmla="*/ 1014 w 1069"/>
                <a:gd name="T19" fmla="*/ 352 h 1275"/>
                <a:gd name="T20" fmla="*/ 999 w 1069"/>
                <a:gd name="T21" fmla="*/ 278 h 1275"/>
                <a:gd name="T22" fmla="*/ 978 w 1069"/>
                <a:gd name="T23" fmla="*/ 236 h 1275"/>
                <a:gd name="T24" fmla="*/ 949 w 1069"/>
                <a:gd name="T25" fmla="*/ 201 h 1275"/>
                <a:gd name="T26" fmla="*/ 938 w 1069"/>
                <a:gd name="T27" fmla="*/ 177 h 1275"/>
                <a:gd name="T28" fmla="*/ 897 w 1069"/>
                <a:gd name="T29" fmla="*/ 153 h 1275"/>
                <a:gd name="T30" fmla="*/ 863 w 1069"/>
                <a:gd name="T31" fmla="*/ 148 h 1275"/>
                <a:gd name="T32" fmla="*/ 837 w 1069"/>
                <a:gd name="T33" fmla="*/ 161 h 1275"/>
                <a:gd name="T34" fmla="*/ 806 w 1069"/>
                <a:gd name="T35" fmla="*/ 242 h 1275"/>
                <a:gd name="T36" fmla="*/ 749 w 1069"/>
                <a:gd name="T37" fmla="*/ 360 h 1275"/>
                <a:gd name="T38" fmla="*/ 833 w 1069"/>
                <a:gd name="T39" fmla="*/ 157 h 1275"/>
                <a:gd name="T40" fmla="*/ 848 w 1069"/>
                <a:gd name="T41" fmla="*/ 132 h 1275"/>
                <a:gd name="T42" fmla="*/ 829 w 1069"/>
                <a:gd name="T43" fmla="*/ 87 h 1275"/>
                <a:gd name="T44" fmla="*/ 798 w 1069"/>
                <a:gd name="T45" fmla="*/ 71 h 1275"/>
                <a:gd name="T46" fmla="*/ 757 w 1069"/>
                <a:gd name="T47" fmla="*/ 54 h 1275"/>
                <a:gd name="T48" fmla="*/ 701 w 1069"/>
                <a:gd name="T49" fmla="*/ 34 h 1275"/>
                <a:gd name="T50" fmla="*/ 687 w 1069"/>
                <a:gd name="T51" fmla="*/ 22 h 1275"/>
                <a:gd name="T52" fmla="*/ 661 w 1069"/>
                <a:gd name="T53" fmla="*/ 0 h 1275"/>
                <a:gd name="T54" fmla="*/ 506 w 1069"/>
                <a:gd name="T55" fmla="*/ 34 h 1275"/>
                <a:gd name="T56" fmla="*/ 301 w 1069"/>
                <a:gd name="T57" fmla="*/ 147 h 1275"/>
                <a:gd name="T58" fmla="*/ 286 w 1069"/>
                <a:gd name="T59" fmla="*/ 177 h 1275"/>
                <a:gd name="T60" fmla="*/ 239 w 1069"/>
                <a:gd name="T61" fmla="*/ 225 h 1275"/>
                <a:gd name="T62" fmla="*/ 183 w 1069"/>
                <a:gd name="T63" fmla="*/ 263 h 1275"/>
                <a:gd name="T64" fmla="*/ 134 w 1069"/>
                <a:gd name="T65" fmla="*/ 283 h 1275"/>
                <a:gd name="T66" fmla="*/ 89 w 1069"/>
                <a:gd name="T67" fmla="*/ 328 h 1275"/>
                <a:gd name="T68" fmla="*/ 59 w 1069"/>
                <a:gd name="T69" fmla="*/ 405 h 1275"/>
                <a:gd name="T70" fmla="*/ 18 w 1069"/>
                <a:gd name="T71" fmla="*/ 507 h 1275"/>
                <a:gd name="T72" fmla="*/ 0 w 1069"/>
                <a:gd name="T73" fmla="*/ 564 h 1275"/>
                <a:gd name="T74" fmla="*/ 18 w 1069"/>
                <a:gd name="T75" fmla="*/ 654 h 1275"/>
                <a:gd name="T76" fmla="*/ 48 w 1069"/>
                <a:gd name="T77" fmla="*/ 748 h 1275"/>
                <a:gd name="T78" fmla="*/ 96 w 1069"/>
                <a:gd name="T79" fmla="*/ 867 h 1275"/>
                <a:gd name="T80" fmla="*/ 123 w 1069"/>
                <a:gd name="T81" fmla="*/ 965 h 1275"/>
                <a:gd name="T82" fmla="*/ 190 w 1069"/>
                <a:gd name="T83" fmla="*/ 1055 h 1275"/>
                <a:gd name="T84" fmla="*/ 224 w 1069"/>
                <a:gd name="T85" fmla="*/ 1071 h 1275"/>
                <a:gd name="T86" fmla="*/ 243 w 1069"/>
                <a:gd name="T87" fmla="*/ 1121 h 1275"/>
                <a:gd name="T88" fmla="*/ 246 w 1069"/>
                <a:gd name="T89" fmla="*/ 1273 h 1275"/>
                <a:gd name="T90" fmla="*/ 832 w 1069"/>
                <a:gd name="T91" fmla="*/ 1275 h 12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69"/>
                <a:gd name="T139" fmla="*/ 0 h 1275"/>
                <a:gd name="T140" fmla="*/ 1069 w 1069"/>
                <a:gd name="T141" fmla="*/ 1275 h 12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69" h="1275">
                  <a:moveTo>
                    <a:pt x="832" y="1275"/>
                  </a:moveTo>
                  <a:lnTo>
                    <a:pt x="853" y="1103"/>
                  </a:lnTo>
                  <a:lnTo>
                    <a:pt x="912" y="1011"/>
                  </a:lnTo>
                  <a:lnTo>
                    <a:pt x="972" y="930"/>
                  </a:lnTo>
                  <a:lnTo>
                    <a:pt x="1028" y="828"/>
                  </a:lnTo>
                  <a:lnTo>
                    <a:pt x="1057" y="742"/>
                  </a:lnTo>
                  <a:lnTo>
                    <a:pt x="1069" y="638"/>
                  </a:lnTo>
                  <a:lnTo>
                    <a:pt x="1045" y="525"/>
                  </a:lnTo>
                  <a:lnTo>
                    <a:pt x="1008" y="434"/>
                  </a:lnTo>
                  <a:lnTo>
                    <a:pt x="1014" y="352"/>
                  </a:lnTo>
                  <a:lnTo>
                    <a:pt x="999" y="278"/>
                  </a:lnTo>
                  <a:lnTo>
                    <a:pt x="978" y="236"/>
                  </a:lnTo>
                  <a:lnTo>
                    <a:pt x="949" y="201"/>
                  </a:lnTo>
                  <a:lnTo>
                    <a:pt x="938" y="177"/>
                  </a:lnTo>
                  <a:lnTo>
                    <a:pt x="897" y="153"/>
                  </a:lnTo>
                  <a:lnTo>
                    <a:pt x="863" y="148"/>
                  </a:lnTo>
                  <a:lnTo>
                    <a:pt x="837" y="161"/>
                  </a:lnTo>
                  <a:lnTo>
                    <a:pt x="806" y="242"/>
                  </a:lnTo>
                  <a:lnTo>
                    <a:pt x="749" y="360"/>
                  </a:lnTo>
                  <a:lnTo>
                    <a:pt x="833" y="157"/>
                  </a:lnTo>
                  <a:lnTo>
                    <a:pt x="848" y="132"/>
                  </a:lnTo>
                  <a:lnTo>
                    <a:pt x="829" y="87"/>
                  </a:lnTo>
                  <a:lnTo>
                    <a:pt x="798" y="71"/>
                  </a:lnTo>
                  <a:lnTo>
                    <a:pt x="757" y="54"/>
                  </a:lnTo>
                  <a:lnTo>
                    <a:pt x="701" y="34"/>
                  </a:lnTo>
                  <a:lnTo>
                    <a:pt x="687" y="22"/>
                  </a:lnTo>
                  <a:lnTo>
                    <a:pt x="661" y="0"/>
                  </a:lnTo>
                  <a:lnTo>
                    <a:pt x="506" y="34"/>
                  </a:lnTo>
                  <a:lnTo>
                    <a:pt x="301" y="147"/>
                  </a:lnTo>
                  <a:lnTo>
                    <a:pt x="286" y="177"/>
                  </a:lnTo>
                  <a:lnTo>
                    <a:pt x="239" y="225"/>
                  </a:lnTo>
                  <a:lnTo>
                    <a:pt x="183" y="263"/>
                  </a:lnTo>
                  <a:lnTo>
                    <a:pt x="134" y="283"/>
                  </a:lnTo>
                  <a:lnTo>
                    <a:pt x="89" y="328"/>
                  </a:lnTo>
                  <a:lnTo>
                    <a:pt x="59" y="405"/>
                  </a:lnTo>
                  <a:lnTo>
                    <a:pt x="18" y="507"/>
                  </a:lnTo>
                  <a:lnTo>
                    <a:pt x="0" y="564"/>
                  </a:lnTo>
                  <a:lnTo>
                    <a:pt x="18" y="654"/>
                  </a:lnTo>
                  <a:lnTo>
                    <a:pt x="48" y="748"/>
                  </a:lnTo>
                  <a:lnTo>
                    <a:pt x="96" y="867"/>
                  </a:lnTo>
                  <a:lnTo>
                    <a:pt x="123" y="965"/>
                  </a:lnTo>
                  <a:lnTo>
                    <a:pt x="190" y="1055"/>
                  </a:lnTo>
                  <a:lnTo>
                    <a:pt x="224" y="1071"/>
                  </a:lnTo>
                  <a:lnTo>
                    <a:pt x="243" y="1121"/>
                  </a:lnTo>
                  <a:lnTo>
                    <a:pt x="246" y="1273"/>
                  </a:lnTo>
                  <a:lnTo>
                    <a:pt x="832" y="1275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Freeform 19"/>
            <p:cNvSpPr>
              <a:spLocks noChangeAspect="1"/>
            </p:cNvSpPr>
            <p:nvPr/>
          </p:nvSpPr>
          <p:spPr bwMode="auto">
            <a:xfrm>
              <a:off x="4593" y="2412"/>
              <a:ext cx="468" cy="239"/>
            </a:xfrm>
            <a:custGeom>
              <a:avLst/>
              <a:gdLst>
                <a:gd name="T0" fmla="*/ 0 w 468"/>
                <a:gd name="T1" fmla="*/ 0 h 239"/>
                <a:gd name="T2" fmla="*/ 204 w 468"/>
                <a:gd name="T3" fmla="*/ 142 h 239"/>
                <a:gd name="T4" fmla="*/ 387 w 468"/>
                <a:gd name="T5" fmla="*/ 214 h 239"/>
                <a:gd name="T6" fmla="*/ 468 w 468"/>
                <a:gd name="T7" fmla="*/ 239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8"/>
                <a:gd name="T13" fmla="*/ 0 h 239"/>
                <a:gd name="T14" fmla="*/ 468 w 468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8" h="239">
                  <a:moveTo>
                    <a:pt x="0" y="0"/>
                  </a:moveTo>
                  <a:lnTo>
                    <a:pt x="204" y="142"/>
                  </a:lnTo>
                  <a:lnTo>
                    <a:pt x="387" y="214"/>
                  </a:lnTo>
                  <a:lnTo>
                    <a:pt x="468" y="23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Freeform 20"/>
            <p:cNvSpPr>
              <a:spLocks noChangeAspect="1"/>
            </p:cNvSpPr>
            <p:nvPr/>
          </p:nvSpPr>
          <p:spPr bwMode="auto">
            <a:xfrm>
              <a:off x="4305" y="2346"/>
              <a:ext cx="522" cy="558"/>
            </a:xfrm>
            <a:custGeom>
              <a:avLst/>
              <a:gdLst>
                <a:gd name="T0" fmla="*/ 0 w 522"/>
                <a:gd name="T1" fmla="*/ 0 h 558"/>
                <a:gd name="T2" fmla="*/ 293 w 522"/>
                <a:gd name="T3" fmla="*/ 156 h 558"/>
                <a:gd name="T4" fmla="*/ 359 w 522"/>
                <a:gd name="T5" fmla="*/ 213 h 558"/>
                <a:gd name="T6" fmla="*/ 443 w 522"/>
                <a:gd name="T7" fmla="*/ 313 h 558"/>
                <a:gd name="T8" fmla="*/ 479 w 522"/>
                <a:gd name="T9" fmla="*/ 394 h 558"/>
                <a:gd name="T10" fmla="*/ 498 w 522"/>
                <a:gd name="T11" fmla="*/ 464 h 558"/>
                <a:gd name="T12" fmla="*/ 522 w 522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2"/>
                <a:gd name="T22" fmla="*/ 0 h 558"/>
                <a:gd name="T23" fmla="*/ 522 w 522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2" h="558">
                  <a:moveTo>
                    <a:pt x="0" y="0"/>
                  </a:moveTo>
                  <a:lnTo>
                    <a:pt x="293" y="156"/>
                  </a:lnTo>
                  <a:lnTo>
                    <a:pt x="359" y="213"/>
                  </a:lnTo>
                  <a:lnTo>
                    <a:pt x="443" y="313"/>
                  </a:lnTo>
                  <a:lnTo>
                    <a:pt x="479" y="394"/>
                  </a:lnTo>
                  <a:lnTo>
                    <a:pt x="498" y="464"/>
                  </a:lnTo>
                  <a:lnTo>
                    <a:pt x="522" y="5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Freeform 21"/>
            <p:cNvSpPr>
              <a:spLocks noChangeAspect="1"/>
            </p:cNvSpPr>
            <p:nvPr/>
          </p:nvSpPr>
          <p:spPr bwMode="auto">
            <a:xfrm>
              <a:off x="4515" y="2039"/>
              <a:ext cx="343" cy="541"/>
            </a:xfrm>
            <a:custGeom>
              <a:avLst/>
              <a:gdLst>
                <a:gd name="T0" fmla="*/ 340 w 343"/>
                <a:gd name="T1" fmla="*/ 121 h 541"/>
                <a:gd name="T2" fmla="*/ 343 w 343"/>
                <a:gd name="T3" fmla="*/ 85 h 541"/>
                <a:gd name="T4" fmla="*/ 320 w 343"/>
                <a:gd name="T5" fmla="*/ 37 h 541"/>
                <a:gd name="T6" fmla="*/ 285 w 343"/>
                <a:gd name="T7" fmla="*/ 13 h 541"/>
                <a:gd name="T8" fmla="*/ 252 w 343"/>
                <a:gd name="T9" fmla="*/ 0 h 541"/>
                <a:gd name="T10" fmla="*/ 216 w 343"/>
                <a:gd name="T11" fmla="*/ 1 h 541"/>
                <a:gd name="T12" fmla="*/ 183 w 343"/>
                <a:gd name="T13" fmla="*/ 9 h 541"/>
                <a:gd name="T14" fmla="*/ 157 w 343"/>
                <a:gd name="T15" fmla="*/ 25 h 541"/>
                <a:gd name="T16" fmla="*/ 107 w 343"/>
                <a:gd name="T17" fmla="*/ 145 h 541"/>
                <a:gd name="T18" fmla="*/ 72 w 343"/>
                <a:gd name="T19" fmla="*/ 259 h 541"/>
                <a:gd name="T20" fmla="*/ 39 w 343"/>
                <a:gd name="T21" fmla="*/ 349 h 541"/>
                <a:gd name="T22" fmla="*/ 0 w 343"/>
                <a:gd name="T23" fmla="*/ 445 h 541"/>
                <a:gd name="T24" fmla="*/ 14 w 343"/>
                <a:gd name="T25" fmla="*/ 505 h 541"/>
                <a:gd name="T26" fmla="*/ 33 w 343"/>
                <a:gd name="T27" fmla="*/ 525 h 541"/>
                <a:gd name="T28" fmla="*/ 63 w 343"/>
                <a:gd name="T29" fmla="*/ 541 h 541"/>
                <a:gd name="T30" fmla="*/ 96 w 343"/>
                <a:gd name="T31" fmla="*/ 537 h 541"/>
                <a:gd name="T32" fmla="*/ 129 w 343"/>
                <a:gd name="T33" fmla="*/ 523 h 541"/>
                <a:gd name="T34" fmla="*/ 162 w 343"/>
                <a:gd name="T35" fmla="*/ 469 h 541"/>
                <a:gd name="T36" fmla="*/ 175 w 343"/>
                <a:gd name="T37" fmla="*/ 394 h 541"/>
                <a:gd name="T38" fmla="*/ 204 w 343"/>
                <a:gd name="T39" fmla="*/ 346 h 541"/>
                <a:gd name="T40" fmla="*/ 230 w 343"/>
                <a:gd name="T41" fmla="*/ 289 h 541"/>
                <a:gd name="T42" fmla="*/ 274 w 343"/>
                <a:gd name="T43" fmla="*/ 232 h 541"/>
                <a:gd name="T44" fmla="*/ 316 w 343"/>
                <a:gd name="T45" fmla="*/ 159 h 541"/>
                <a:gd name="T46" fmla="*/ 340 w 343"/>
                <a:gd name="T47" fmla="*/ 121 h 5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3"/>
                <a:gd name="T73" fmla="*/ 0 h 541"/>
                <a:gd name="T74" fmla="*/ 343 w 343"/>
                <a:gd name="T75" fmla="*/ 541 h 54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3" h="541">
                  <a:moveTo>
                    <a:pt x="340" y="121"/>
                  </a:moveTo>
                  <a:lnTo>
                    <a:pt x="343" y="85"/>
                  </a:lnTo>
                  <a:lnTo>
                    <a:pt x="320" y="37"/>
                  </a:lnTo>
                  <a:lnTo>
                    <a:pt x="285" y="13"/>
                  </a:lnTo>
                  <a:lnTo>
                    <a:pt x="252" y="0"/>
                  </a:lnTo>
                  <a:lnTo>
                    <a:pt x="216" y="1"/>
                  </a:lnTo>
                  <a:lnTo>
                    <a:pt x="183" y="9"/>
                  </a:lnTo>
                  <a:lnTo>
                    <a:pt x="157" y="25"/>
                  </a:lnTo>
                  <a:lnTo>
                    <a:pt x="107" y="145"/>
                  </a:lnTo>
                  <a:lnTo>
                    <a:pt x="72" y="259"/>
                  </a:lnTo>
                  <a:lnTo>
                    <a:pt x="39" y="349"/>
                  </a:lnTo>
                  <a:lnTo>
                    <a:pt x="0" y="445"/>
                  </a:lnTo>
                  <a:lnTo>
                    <a:pt x="14" y="505"/>
                  </a:lnTo>
                  <a:lnTo>
                    <a:pt x="33" y="525"/>
                  </a:lnTo>
                  <a:lnTo>
                    <a:pt x="63" y="541"/>
                  </a:lnTo>
                  <a:lnTo>
                    <a:pt x="96" y="537"/>
                  </a:lnTo>
                  <a:lnTo>
                    <a:pt x="129" y="523"/>
                  </a:lnTo>
                  <a:lnTo>
                    <a:pt x="162" y="469"/>
                  </a:lnTo>
                  <a:lnTo>
                    <a:pt x="175" y="394"/>
                  </a:lnTo>
                  <a:lnTo>
                    <a:pt x="204" y="346"/>
                  </a:lnTo>
                  <a:lnTo>
                    <a:pt x="230" y="289"/>
                  </a:lnTo>
                  <a:lnTo>
                    <a:pt x="274" y="232"/>
                  </a:lnTo>
                  <a:lnTo>
                    <a:pt x="316" y="159"/>
                  </a:lnTo>
                  <a:lnTo>
                    <a:pt x="340" y="121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0" name="Freeform 22"/>
            <p:cNvSpPr>
              <a:spLocks noChangeAspect="1"/>
            </p:cNvSpPr>
            <p:nvPr/>
          </p:nvSpPr>
          <p:spPr bwMode="auto">
            <a:xfrm>
              <a:off x="4549" y="2429"/>
              <a:ext cx="99" cy="129"/>
            </a:xfrm>
            <a:custGeom>
              <a:avLst/>
              <a:gdLst>
                <a:gd name="T0" fmla="*/ 14 w 99"/>
                <a:gd name="T1" fmla="*/ 16 h 129"/>
                <a:gd name="T2" fmla="*/ 33 w 99"/>
                <a:gd name="T3" fmla="*/ 0 h 129"/>
                <a:gd name="T4" fmla="*/ 67 w 99"/>
                <a:gd name="T5" fmla="*/ 4 h 129"/>
                <a:gd name="T6" fmla="*/ 99 w 99"/>
                <a:gd name="T7" fmla="*/ 19 h 129"/>
                <a:gd name="T8" fmla="*/ 99 w 99"/>
                <a:gd name="T9" fmla="*/ 67 h 129"/>
                <a:gd name="T10" fmla="*/ 94 w 99"/>
                <a:gd name="T11" fmla="*/ 93 h 129"/>
                <a:gd name="T12" fmla="*/ 80 w 99"/>
                <a:gd name="T13" fmla="*/ 121 h 129"/>
                <a:gd name="T14" fmla="*/ 47 w 99"/>
                <a:gd name="T15" fmla="*/ 129 h 129"/>
                <a:gd name="T16" fmla="*/ 30 w 99"/>
                <a:gd name="T17" fmla="*/ 127 h 129"/>
                <a:gd name="T18" fmla="*/ 11 w 99"/>
                <a:gd name="T19" fmla="*/ 108 h 129"/>
                <a:gd name="T20" fmla="*/ 0 w 99"/>
                <a:gd name="T21" fmla="*/ 85 h 129"/>
                <a:gd name="T22" fmla="*/ 14 w 99"/>
                <a:gd name="T23" fmla="*/ 16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"/>
                <a:gd name="T37" fmla="*/ 0 h 129"/>
                <a:gd name="T38" fmla="*/ 99 w 99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" h="129">
                  <a:moveTo>
                    <a:pt x="14" y="16"/>
                  </a:moveTo>
                  <a:lnTo>
                    <a:pt x="33" y="0"/>
                  </a:lnTo>
                  <a:lnTo>
                    <a:pt x="67" y="4"/>
                  </a:lnTo>
                  <a:lnTo>
                    <a:pt x="99" y="19"/>
                  </a:lnTo>
                  <a:lnTo>
                    <a:pt x="99" y="67"/>
                  </a:lnTo>
                  <a:lnTo>
                    <a:pt x="94" y="93"/>
                  </a:lnTo>
                  <a:lnTo>
                    <a:pt x="80" y="121"/>
                  </a:lnTo>
                  <a:lnTo>
                    <a:pt x="47" y="129"/>
                  </a:lnTo>
                  <a:lnTo>
                    <a:pt x="30" y="127"/>
                  </a:lnTo>
                  <a:lnTo>
                    <a:pt x="11" y="108"/>
                  </a:lnTo>
                  <a:lnTo>
                    <a:pt x="0" y="85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Freeform 23"/>
            <p:cNvSpPr>
              <a:spLocks noChangeAspect="1"/>
            </p:cNvSpPr>
            <p:nvPr/>
          </p:nvSpPr>
          <p:spPr bwMode="auto">
            <a:xfrm>
              <a:off x="4216" y="1258"/>
              <a:ext cx="252" cy="947"/>
            </a:xfrm>
            <a:custGeom>
              <a:avLst/>
              <a:gdLst>
                <a:gd name="T0" fmla="*/ 247 w 252"/>
                <a:gd name="T1" fmla="*/ 873 h 947"/>
                <a:gd name="T2" fmla="*/ 251 w 252"/>
                <a:gd name="T3" fmla="*/ 823 h 947"/>
                <a:gd name="T4" fmla="*/ 252 w 252"/>
                <a:gd name="T5" fmla="*/ 711 h 947"/>
                <a:gd name="T6" fmla="*/ 244 w 252"/>
                <a:gd name="T7" fmla="*/ 601 h 947"/>
                <a:gd name="T8" fmla="*/ 239 w 252"/>
                <a:gd name="T9" fmla="*/ 552 h 947"/>
                <a:gd name="T10" fmla="*/ 236 w 252"/>
                <a:gd name="T11" fmla="*/ 516 h 947"/>
                <a:gd name="T12" fmla="*/ 236 w 252"/>
                <a:gd name="T13" fmla="*/ 439 h 947"/>
                <a:gd name="T14" fmla="*/ 240 w 252"/>
                <a:gd name="T15" fmla="*/ 353 h 947"/>
                <a:gd name="T16" fmla="*/ 239 w 252"/>
                <a:gd name="T17" fmla="*/ 289 h 947"/>
                <a:gd name="T18" fmla="*/ 237 w 252"/>
                <a:gd name="T19" fmla="*/ 240 h 947"/>
                <a:gd name="T20" fmla="*/ 228 w 252"/>
                <a:gd name="T21" fmla="*/ 145 h 947"/>
                <a:gd name="T22" fmla="*/ 220 w 252"/>
                <a:gd name="T23" fmla="*/ 77 h 947"/>
                <a:gd name="T24" fmla="*/ 205 w 252"/>
                <a:gd name="T25" fmla="*/ 21 h 947"/>
                <a:gd name="T26" fmla="*/ 186 w 252"/>
                <a:gd name="T27" fmla="*/ 3 h 947"/>
                <a:gd name="T28" fmla="*/ 162 w 252"/>
                <a:gd name="T29" fmla="*/ 1 h 947"/>
                <a:gd name="T30" fmla="*/ 136 w 252"/>
                <a:gd name="T31" fmla="*/ 0 h 947"/>
                <a:gd name="T32" fmla="*/ 105 w 252"/>
                <a:gd name="T33" fmla="*/ 13 h 947"/>
                <a:gd name="T34" fmla="*/ 80 w 252"/>
                <a:gd name="T35" fmla="*/ 61 h 947"/>
                <a:gd name="T36" fmla="*/ 74 w 252"/>
                <a:gd name="T37" fmla="*/ 139 h 947"/>
                <a:gd name="T38" fmla="*/ 71 w 252"/>
                <a:gd name="T39" fmla="*/ 230 h 947"/>
                <a:gd name="T40" fmla="*/ 66 w 252"/>
                <a:gd name="T41" fmla="*/ 289 h 947"/>
                <a:gd name="T42" fmla="*/ 58 w 252"/>
                <a:gd name="T43" fmla="*/ 350 h 947"/>
                <a:gd name="T44" fmla="*/ 59 w 252"/>
                <a:gd name="T45" fmla="*/ 422 h 947"/>
                <a:gd name="T46" fmla="*/ 56 w 252"/>
                <a:gd name="T47" fmla="*/ 504 h 947"/>
                <a:gd name="T48" fmla="*/ 44 w 252"/>
                <a:gd name="T49" fmla="*/ 566 h 947"/>
                <a:gd name="T50" fmla="*/ 32 w 252"/>
                <a:gd name="T51" fmla="*/ 665 h 947"/>
                <a:gd name="T52" fmla="*/ 17 w 252"/>
                <a:gd name="T53" fmla="*/ 769 h 947"/>
                <a:gd name="T54" fmla="*/ 3 w 252"/>
                <a:gd name="T55" fmla="*/ 857 h 947"/>
                <a:gd name="T56" fmla="*/ 0 w 252"/>
                <a:gd name="T57" fmla="*/ 947 h 947"/>
                <a:gd name="T58" fmla="*/ 231 w 252"/>
                <a:gd name="T59" fmla="*/ 943 h 947"/>
                <a:gd name="T60" fmla="*/ 247 w 252"/>
                <a:gd name="T61" fmla="*/ 873 h 94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52"/>
                <a:gd name="T94" fmla="*/ 0 h 947"/>
                <a:gd name="T95" fmla="*/ 252 w 252"/>
                <a:gd name="T96" fmla="*/ 947 h 94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52" h="947">
                  <a:moveTo>
                    <a:pt x="247" y="873"/>
                  </a:moveTo>
                  <a:lnTo>
                    <a:pt x="251" y="823"/>
                  </a:lnTo>
                  <a:lnTo>
                    <a:pt x="252" y="711"/>
                  </a:lnTo>
                  <a:lnTo>
                    <a:pt x="244" y="601"/>
                  </a:lnTo>
                  <a:lnTo>
                    <a:pt x="239" y="552"/>
                  </a:lnTo>
                  <a:lnTo>
                    <a:pt x="236" y="516"/>
                  </a:lnTo>
                  <a:lnTo>
                    <a:pt x="236" y="439"/>
                  </a:lnTo>
                  <a:lnTo>
                    <a:pt x="240" y="353"/>
                  </a:lnTo>
                  <a:lnTo>
                    <a:pt x="239" y="289"/>
                  </a:lnTo>
                  <a:lnTo>
                    <a:pt x="237" y="240"/>
                  </a:lnTo>
                  <a:lnTo>
                    <a:pt x="228" y="145"/>
                  </a:lnTo>
                  <a:lnTo>
                    <a:pt x="220" y="77"/>
                  </a:lnTo>
                  <a:lnTo>
                    <a:pt x="205" y="21"/>
                  </a:lnTo>
                  <a:lnTo>
                    <a:pt x="186" y="3"/>
                  </a:lnTo>
                  <a:lnTo>
                    <a:pt x="162" y="1"/>
                  </a:lnTo>
                  <a:lnTo>
                    <a:pt x="136" y="0"/>
                  </a:lnTo>
                  <a:lnTo>
                    <a:pt x="105" y="13"/>
                  </a:lnTo>
                  <a:lnTo>
                    <a:pt x="80" y="61"/>
                  </a:lnTo>
                  <a:lnTo>
                    <a:pt x="74" y="139"/>
                  </a:lnTo>
                  <a:lnTo>
                    <a:pt x="71" y="230"/>
                  </a:lnTo>
                  <a:lnTo>
                    <a:pt x="66" y="289"/>
                  </a:lnTo>
                  <a:lnTo>
                    <a:pt x="58" y="350"/>
                  </a:lnTo>
                  <a:lnTo>
                    <a:pt x="59" y="422"/>
                  </a:lnTo>
                  <a:lnTo>
                    <a:pt x="56" y="504"/>
                  </a:lnTo>
                  <a:lnTo>
                    <a:pt x="44" y="566"/>
                  </a:lnTo>
                  <a:lnTo>
                    <a:pt x="32" y="665"/>
                  </a:lnTo>
                  <a:lnTo>
                    <a:pt x="17" y="769"/>
                  </a:lnTo>
                  <a:lnTo>
                    <a:pt x="3" y="857"/>
                  </a:lnTo>
                  <a:lnTo>
                    <a:pt x="0" y="947"/>
                  </a:lnTo>
                  <a:lnTo>
                    <a:pt x="231" y="943"/>
                  </a:lnTo>
                  <a:lnTo>
                    <a:pt x="247" y="873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Freeform 24"/>
            <p:cNvSpPr>
              <a:spLocks noChangeAspect="1"/>
            </p:cNvSpPr>
            <p:nvPr/>
          </p:nvSpPr>
          <p:spPr bwMode="auto">
            <a:xfrm>
              <a:off x="4810" y="2439"/>
              <a:ext cx="192" cy="24"/>
            </a:xfrm>
            <a:custGeom>
              <a:avLst/>
              <a:gdLst>
                <a:gd name="T0" fmla="*/ 192 w 192"/>
                <a:gd name="T1" fmla="*/ 12 h 24"/>
                <a:gd name="T2" fmla="*/ 135 w 192"/>
                <a:gd name="T3" fmla="*/ 21 h 24"/>
                <a:gd name="T4" fmla="*/ 90 w 192"/>
                <a:gd name="T5" fmla="*/ 24 h 24"/>
                <a:gd name="T6" fmla="*/ 30 w 192"/>
                <a:gd name="T7" fmla="*/ 12 h 24"/>
                <a:gd name="T8" fmla="*/ 0 w 192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"/>
                <a:gd name="T17" fmla="*/ 192 w 19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">
                  <a:moveTo>
                    <a:pt x="192" y="12"/>
                  </a:moveTo>
                  <a:lnTo>
                    <a:pt x="135" y="21"/>
                  </a:lnTo>
                  <a:lnTo>
                    <a:pt x="90" y="24"/>
                  </a:lnTo>
                  <a:lnTo>
                    <a:pt x="30" y="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Freeform 25"/>
            <p:cNvSpPr>
              <a:spLocks noChangeAspect="1"/>
            </p:cNvSpPr>
            <p:nvPr/>
          </p:nvSpPr>
          <p:spPr bwMode="auto">
            <a:xfrm>
              <a:off x="4230" y="3097"/>
              <a:ext cx="157" cy="12"/>
            </a:xfrm>
            <a:custGeom>
              <a:avLst/>
              <a:gdLst>
                <a:gd name="T0" fmla="*/ 0 w 157"/>
                <a:gd name="T1" fmla="*/ 0 h 12"/>
                <a:gd name="T2" fmla="*/ 61 w 157"/>
                <a:gd name="T3" fmla="*/ 12 h 12"/>
                <a:gd name="T4" fmla="*/ 127 w 157"/>
                <a:gd name="T5" fmla="*/ 12 h 12"/>
                <a:gd name="T6" fmla="*/ 157 w 157"/>
                <a:gd name="T7" fmla="*/ 6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12"/>
                <a:gd name="T14" fmla="*/ 157 w 15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12">
                  <a:moveTo>
                    <a:pt x="0" y="0"/>
                  </a:moveTo>
                  <a:lnTo>
                    <a:pt x="61" y="12"/>
                  </a:lnTo>
                  <a:lnTo>
                    <a:pt x="127" y="12"/>
                  </a:lnTo>
                  <a:lnTo>
                    <a:pt x="157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Freeform 26"/>
            <p:cNvSpPr>
              <a:spLocks noChangeAspect="1"/>
            </p:cNvSpPr>
            <p:nvPr/>
          </p:nvSpPr>
          <p:spPr bwMode="auto">
            <a:xfrm>
              <a:off x="4674" y="2160"/>
              <a:ext cx="322" cy="435"/>
            </a:xfrm>
            <a:custGeom>
              <a:avLst/>
              <a:gdLst>
                <a:gd name="T0" fmla="*/ 322 w 322"/>
                <a:gd name="T1" fmla="*/ 84 h 435"/>
                <a:gd name="T2" fmla="*/ 315 w 322"/>
                <a:gd name="T3" fmla="*/ 138 h 435"/>
                <a:gd name="T4" fmla="*/ 288 w 322"/>
                <a:gd name="T5" fmla="*/ 186 h 435"/>
                <a:gd name="T6" fmla="*/ 240 w 322"/>
                <a:gd name="T7" fmla="*/ 231 h 435"/>
                <a:gd name="T8" fmla="*/ 208 w 322"/>
                <a:gd name="T9" fmla="*/ 242 h 435"/>
                <a:gd name="T10" fmla="*/ 182 w 322"/>
                <a:gd name="T11" fmla="*/ 255 h 435"/>
                <a:gd name="T12" fmla="*/ 166 w 322"/>
                <a:gd name="T13" fmla="*/ 299 h 435"/>
                <a:gd name="T14" fmla="*/ 142 w 322"/>
                <a:gd name="T15" fmla="*/ 360 h 435"/>
                <a:gd name="T16" fmla="*/ 115 w 322"/>
                <a:gd name="T17" fmla="*/ 417 h 435"/>
                <a:gd name="T18" fmla="*/ 84 w 322"/>
                <a:gd name="T19" fmla="*/ 435 h 435"/>
                <a:gd name="T20" fmla="*/ 40 w 322"/>
                <a:gd name="T21" fmla="*/ 435 h 435"/>
                <a:gd name="T22" fmla="*/ 12 w 322"/>
                <a:gd name="T23" fmla="*/ 422 h 435"/>
                <a:gd name="T24" fmla="*/ 0 w 322"/>
                <a:gd name="T25" fmla="*/ 387 h 435"/>
                <a:gd name="T26" fmla="*/ 3 w 322"/>
                <a:gd name="T27" fmla="*/ 348 h 435"/>
                <a:gd name="T28" fmla="*/ 17 w 322"/>
                <a:gd name="T29" fmla="*/ 276 h 435"/>
                <a:gd name="T30" fmla="*/ 45 w 322"/>
                <a:gd name="T31" fmla="*/ 218 h 435"/>
                <a:gd name="T32" fmla="*/ 78 w 322"/>
                <a:gd name="T33" fmla="*/ 168 h 435"/>
                <a:gd name="T34" fmla="*/ 139 w 322"/>
                <a:gd name="T35" fmla="*/ 60 h 435"/>
                <a:gd name="T36" fmla="*/ 180 w 322"/>
                <a:gd name="T37" fmla="*/ 12 h 435"/>
                <a:gd name="T38" fmla="*/ 234 w 322"/>
                <a:gd name="T39" fmla="*/ 0 h 435"/>
                <a:gd name="T40" fmla="*/ 265 w 322"/>
                <a:gd name="T41" fmla="*/ 8 h 435"/>
                <a:gd name="T42" fmla="*/ 288 w 322"/>
                <a:gd name="T43" fmla="*/ 24 h 435"/>
                <a:gd name="T44" fmla="*/ 310 w 322"/>
                <a:gd name="T45" fmla="*/ 53 h 435"/>
                <a:gd name="T46" fmla="*/ 322 w 322"/>
                <a:gd name="T47" fmla="*/ 84 h 4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2"/>
                <a:gd name="T73" fmla="*/ 0 h 435"/>
                <a:gd name="T74" fmla="*/ 322 w 322"/>
                <a:gd name="T75" fmla="*/ 435 h 4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2" h="435">
                  <a:moveTo>
                    <a:pt x="322" y="84"/>
                  </a:moveTo>
                  <a:lnTo>
                    <a:pt x="315" y="138"/>
                  </a:lnTo>
                  <a:lnTo>
                    <a:pt x="288" y="186"/>
                  </a:lnTo>
                  <a:lnTo>
                    <a:pt x="240" y="231"/>
                  </a:lnTo>
                  <a:lnTo>
                    <a:pt x="208" y="242"/>
                  </a:lnTo>
                  <a:lnTo>
                    <a:pt x="182" y="255"/>
                  </a:lnTo>
                  <a:lnTo>
                    <a:pt x="166" y="299"/>
                  </a:lnTo>
                  <a:lnTo>
                    <a:pt x="142" y="360"/>
                  </a:lnTo>
                  <a:lnTo>
                    <a:pt x="115" y="417"/>
                  </a:lnTo>
                  <a:lnTo>
                    <a:pt x="84" y="435"/>
                  </a:lnTo>
                  <a:lnTo>
                    <a:pt x="40" y="435"/>
                  </a:lnTo>
                  <a:lnTo>
                    <a:pt x="12" y="422"/>
                  </a:lnTo>
                  <a:lnTo>
                    <a:pt x="0" y="387"/>
                  </a:lnTo>
                  <a:lnTo>
                    <a:pt x="3" y="348"/>
                  </a:lnTo>
                  <a:lnTo>
                    <a:pt x="17" y="276"/>
                  </a:lnTo>
                  <a:lnTo>
                    <a:pt x="45" y="218"/>
                  </a:lnTo>
                  <a:lnTo>
                    <a:pt x="78" y="168"/>
                  </a:lnTo>
                  <a:lnTo>
                    <a:pt x="139" y="60"/>
                  </a:lnTo>
                  <a:lnTo>
                    <a:pt x="180" y="12"/>
                  </a:lnTo>
                  <a:lnTo>
                    <a:pt x="234" y="0"/>
                  </a:lnTo>
                  <a:lnTo>
                    <a:pt x="265" y="8"/>
                  </a:lnTo>
                  <a:lnTo>
                    <a:pt x="288" y="24"/>
                  </a:lnTo>
                  <a:lnTo>
                    <a:pt x="310" y="53"/>
                  </a:lnTo>
                  <a:lnTo>
                    <a:pt x="322" y="84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5" name="Freeform 27"/>
            <p:cNvSpPr>
              <a:spLocks noChangeAspect="1"/>
            </p:cNvSpPr>
            <p:nvPr/>
          </p:nvSpPr>
          <p:spPr bwMode="auto">
            <a:xfrm>
              <a:off x="4689" y="2484"/>
              <a:ext cx="85" cy="99"/>
            </a:xfrm>
            <a:custGeom>
              <a:avLst/>
              <a:gdLst>
                <a:gd name="T0" fmla="*/ 15 w 85"/>
                <a:gd name="T1" fmla="*/ 0 h 99"/>
                <a:gd name="T2" fmla="*/ 49 w 85"/>
                <a:gd name="T3" fmla="*/ 0 h 99"/>
                <a:gd name="T4" fmla="*/ 83 w 85"/>
                <a:gd name="T5" fmla="*/ 12 h 99"/>
                <a:gd name="T6" fmla="*/ 85 w 85"/>
                <a:gd name="T7" fmla="*/ 51 h 99"/>
                <a:gd name="T8" fmla="*/ 75 w 85"/>
                <a:gd name="T9" fmla="*/ 80 h 99"/>
                <a:gd name="T10" fmla="*/ 42 w 85"/>
                <a:gd name="T11" fmla="*/ 99 h 99"/>
                <a:gd name="T12" fmla="*/ 18 w 85"/>
                <a:gd name="T13" fmla="*/ 89 h 99"/>
                <a:gd name="T14" fmla="*/ 9 w 85"/>
                <a:gd name="T15" fmla="*/ 72 h 99"/>
                <a:gd name="T16" fmla="*/ 0 w 85"/>
                <a:gd name="T17" fmla="*/ 47 h 99"/>
                <a:gd name="T18" fmla="*/ 3 w 85"/>
                <a:gd name="T19" fmla="*/ 14 h 99"/>
                <a:gd name="T20" fmla="*/ 15 w 85"/>
                <a:gd name="T21" fmla="*/ 0 h 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5"/>
                <a:gd name="T34" fmla="*/ 0 h 99"/>
                <a:gd name="T35" fmla="*/ 85 w 85"/>
                <a:gd name="T36" fmla="*/ 99 h 9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5" h="99">
                  <a:moveTo>
                    <a:pt x="15" y="0"/>
                  </a:moveTo>
                  <a:lnTo>
                    <a:pt x="49" y="0"/>
                  </a:lnTo>
                  <a:lnTo>
                    <a:pt x="83" y="12"/>
                  </a:lnTo>
                  <a:lnTo>
                    <a:pt x="85" y="51"/>
                  </a:lnTo>
                  <a:lnTo>
                    <a:pt x="75" y="80"/>
                  </a:lnTo>
                  <a:lnTo>
                    <a:pt x="42" y="99"/>
                  </a:lnTo>
                  <a:lnTo>
                    <a:pt x="18" y="89"/>
                  </a:lnTo>
                  <a:lnTo>
                    <a:pt x="9" y="72"/>
                  </a:lnTo>
                  <a:lnTo>
                    <a:pt x="0" y="47"/>
                  </a:lnTo>
                  <a:lnTo>
                    <a:pt x="3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6" name="Freeform 28"/>
            <p:cNvSpPr>
              <a:spLocks noChangeAspect="1"/>
            </p:cNvSpPr>
            <p:nvPr/>
          </p:nvSpPr>
          <p:spPr bwMode="auto">
            <a:xfrm>
              <a:off x="4407" y="1998"/>
              <a:ext cx="276" cy="543"/>
            </a:xfrm>
            <a:custGeom>
              <a:avLst/>
              <a:gdLst>
                <a:gd name="T0" fmla="*/ 276 w 276"/>
                <a:gd name="T1" fmla="*/ 78 h 543"/>
                <a:gd name="T2" fmla="*/ 264 w 276"/>
                <a:gd name="T3" fmla="*/ 41 h 543"/>
                <a:gd name="T4" fmla="*/ 244 w 276"/>
                <a:gd name="T5" fmla="*/ 15 h 543"/>
                <a:gd name="T6" fmla="*/ 213 w 276"/>
                <a:gd name="T7" fmla="*/ 6 h 543"/>
                <a:gd name="T8" fmla="*/ 174 w 276"/>
                <a:gd name="T9" fmla="*/ 0 h 543"/>
                <a:gd name="T10" fmla="*/ 120 w 276"/>
                <a:gd name="T11" fmla="*/ 18 h 543"/>
                <a:gd name="T12" fmla="*/ 80 w 276"/>
                <a:gd name="T13" fmla="*/ 42 h 543"/>
                <a:gd name="T14" fmla="*/ 46 w 276"/>
                <a:gd name="T15" fmla="*/ 102 h 543"/>
                <a:gd name="T16" fmla="*/ 26 w 276"/>
                <a:gd name="T17" fmla="*/ 240 h 543"/>
                <a:gd name="T18" fmla="*/ 3 w 276"/>
                <a:gd name="T19" fmla="*/ 342 h 543"/>
                <a:gd name="T20" fmla="*/ 0 w 276"/>
                <a:gd name="T21" fmla="*/ 444 h 543"/>
                <a:gd name="T22" fmla="*/ 7 w 276"/>
                <a:gd name="T23" fmla="*/ 492 h 543"/>
                <a:gd name="T24" fmla="*/ 29 w 276"/>
                <a:gd name="T25" fmla="*/ 528 h 543"/>
                <a:gd name="T26" fmla="*/ 79 w 276"/>
                <a:gd name="T27" fmla="*/ 543 h 543"/>
                <a:gd name="T28" fmla="*/ 126 w 276"/>
                <a:gd name="T29" fmla="*/ 522 h 543"/>
                <a:gd name="T30" fmla="*/ 151 w 276"/>
                <a:gd name="T31" fmla="*/ 468 h 543"/>
                <a:gd name="T32" fmla="*/ 168 w 276"/>
                <a:gd name="T33" fmla="*/ 378 h 543"/>
                <a:gd name="T34" fmla="*/ 192 w 276"/>
                <a:gd name="T35" fmla="*/ 296 h 543"/>
                <a:gd name="T36" fmla="*/ 232 w 276"/>
                <a:gd name="T37" fmla="*/ 219 h 543"/>
                <a:gd name="T38" fmla="*/ 261 w 276"/>
                <a:gd name="T39" fmla="*/ 134 h 543"/>
                <a:gd name="T40" fmla="*/ 276 w 276"/>
                <a:gd name="T41" fmla="*/ 78 h 5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6"/>
                <a:gd name="T64" fmla="*/ 0 h 543"/>
                <a:gd name="T65" fmla="*/ 276 w 276"/>
                <a:gd name="T66" fmla="*/ 543 h 5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6" h="543">
                  <a:moveTo>
                    <a:pt x="276" y="78"/>
                  </a:moveTo>
                  <a:lnTo>
                    <a:pt x="264" y="41"/>
                  </a:lnTo>
                  <a:lnTo>
                    <a:pt x="244" y="15"/>
                  </a:lnTo>
                  <a:lnTo>
                    <a:pt x="213" y="6"/>
                  </a:lnTo>
                  <a:lnTo>
                    <a:pt x="174" y="0"/>
                  </a:lnTo>
                  <a:lnTo>
                    <a:pt x="120" y="18"/>
                  </a:lnTo>
                  <a:lnTo>
                    <a:pt x="80" y="42"/>
                  </a:lnTo>
                  <a:lnTo>
                    <a:pt x="46" y="102"/>
                  </a:lnTo>
                  <a:lnTo>
                    <a:pt x="26" y="240"/>
                  </a:lnTo>
                  <a:lnTo>
                    <a:pt x="3" y="342"/>
                  </a:lnTo>
                  <a:lnTo>
                    <a:pt x="0" y="444"/>
                  </a:lnTo>
                  <a:lnTo>
                    <a:pt x="7" y="492"/>
                  </a:lnTo>
                  <a:lnTo>
                    <a:pt x="29" y="528"/>
                  </a:lnTo>
                  <a:lnTo>
                    <a:pt x="79" y="543"/>
                  </a:lnTo>
                  <a:lnTo>
                    <a:pt x="126" y="522"/>
                  </a:lnTo>
                  <a:lnTo>
                    <a:pt x="151" y="468"/>
                  </a:lnTo>
                  <a:lnTo>
                    <a:pt x="168" y="378"/>
                  </a:lnTo>
                  <a:lnTo>
                    <a:pt x="192" y="296"/>
                  </a:lnTo>
                  <a:lnTo>
                    <a:pt x="232" y="219"/>
                  </a:lnTo>
                  <a:lnTo>
                    <a:pt x="261" y="134"/>
                  </a:lnTo>
                  <a:lnTo>
                    <a:pt x="276" y="78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7" name="Freeform 29"/>
            <p:cNvSpPr>
              <a:spLocks noChangeAspect="1"/>
            </p:cNvSpPr>
            <p:nvPr/>
          </p:nvSpPr>
          <p:spPr bwMode="auto">
            <a:xfrm>
              <a:off x="4422" y="2382"/>
              <a:ext cx="115" cy="132"/>
            </a:xfrm>
            <a:custGeom>
              <a:avLst/>
              <a:gdLst>
                <a:gd name="T0" fmla="*/ 114 w 115"/>
                <a:gd name="T1" fmla="*/ 21 h 132"/>
                <a:gd name="T2" fmla="*/ 115 w 115"/>
                <a:gd name="T3" fmla="*/ 70 h 132"/>
                <a:gd name="T4" fmla="*/ 98 w 115"/>
                <a:gd name="T5" fmla="*/ 119 h 132"/>
                <a:gd name="T6" fmla="*/ 68 w 115"/>
                <a:gd name="T7" fmla="*/ 132 h 132"/>
                <a:gd name="T8" fmla="*/ 23 w 115"/>
                <a:gd name="T9" fmla="*/ 119 h 132"/>
                <a:gd name="T10" fmla="*/ 9 w 115"/>
                <a:gd name="T11" fmla="*/ 97 h 132"/>
                <a:gd name="T12" fmla="*/ 2 w 115"/>
                <a:gd name="T13" fmla="*/ 71 h 132"/>
                <a:gd name="T14" fmla="*/ 0 w 115"/>
                <a:gd name="T15" fmla="*/ 34 h 132"/>
                <a:gd name="T16" fmla="*/ 19 w 115"/>
                <a:gd name="T17" fmla="*/ 9 h 132"/>
                <a:gd name="T18" fmla="*/ 80 w 115"/>
                <a:gd name="T19" fmla="*/ 0 h 132"/>
                <a:gd name="T20" fmla="*/ 114 w 115"/>
                <a:gd name="T21" fmla="*/ 21 h 1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132"/>
                <a:gd name="T35" fmla="*/ 115 w 115"/>
                <a:gd name="T36" fmla="*/ 132 h 1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132">
                  <a:moveTo>
                    <a:pt x="114" y="21"/>
                  </a:moveTo>
                  <a:lnTo>
                    <a:pt x="115" y="70"/>
                  </a:lnTo>
                  <a:lnTo>
                    <a:pt x="98" y="119"/>
                  </a:lnTo>
                  <a:lnTo>
                    <a:pt x="68" y="132"/>
                  </a:lnTo>
                  <a:lnTo>
                    <a:pt x="23" y="119"/>
                  </a:lnTo>
                  <a:lnTo>
                    <a:pt x="9" y="97"/>
                  </a:lnTo>
                  <a:lnTo>
                    <a:pt x="2" y="71"/>
                  </a:lnTo>
                  <a:lnTo>
                    <a:pt x="0" y="34"/>
                  </a:lnTo>
                  <a:lnTo>
                    <a:pt x="19" y="9"/>
                  </a:lnTo>
                  <a:lnTo>
                    <a:pt x="80" y="0"/>
                  </a:lnTo>
                  <a:lnTo>
                    <a:pt x="114" y="21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8" name="Freeform 30"/>
            <p:cNvSpPr>
              <a:spLocks noChangeAspect="1"/>
            </p:cNvSpPr>
            <p:nvPr/>
          </p:nvSpPr>
          <p:spPr bwMode="auto">
            <a:xfrm>
              <a:off x="3992" y="2034"/>
              <a:ext cx="502" cy="817"/>
            </a:xfrm>
            <a:custGeom>
              <a:avLst/>
              <a:gdLst>
                <a:gd name="T0" fmla="*/ 210 w 502"/>
                <a:gd name="T1" fmla="*/ 102 h 817"/>
                <a:gd name="T2" fmla="*/ 283 w 502"/>
                <a:gd name="T3" fmla="*/ 84 h 817"/>
                <a:gd name="T4" fmla="*/ 331 w 502"/>
                <a:gd name="T5" fmla="*/ 54 h 817"/>
                <a:gd name="T6" fmla="*/ 391 w 502"/>
                <a:gd name="T7" fmla="*/ 18 h 817"/>
                <a:gd name="T8" fmla="*/ 457 w 502"/>
                <a:gd name="T9" fmla="*/ 0 h 817"/>
                <a:gd name="T10" fmla="*/ 481 w 502"/>
                <a:gd name="T11" fmla="*/ 9 h 817"/>
                <a:gd name="T12" fmla="*/ 499 w 502"/>
                <a:gd name="T13" fmla="*/ 29 h 817"/>
                <a:gd name="T14" fmla="*/ 502 w 502"/>
                <a:gd name="T15" fmla="*/ 62 h 817"/>
                <a:gd name="T16" fmla="*/ 493 w 502"/>
                <a:gd name="T17" fmla="*/ 102 h 817"/>
                <a:gd name="T18" fmla="*/ 484 w 502"/>
                <a:gd name="T19" fmla="*/ 137 h 817"/>
                <a:gd name="T20" fmla="*/ 457 w 502"/>
                <a:gd name="T21" fmla="*/ 180 h 817"/>
                <a:gd name="T22" fmla="*/ 394 w 502"/>
                <a:gd name="T23" fmla="*/ 240 h 817"/>
                <a:gd name="T24" fmla="*/ 349 w 502"/>
                <a:gd name="T25" fmla="*/ 270 h 817"/>
                <a:gd name="T26" fmla="*/ 313 w 502"/>
                <a:gd name="T27" fmla="*/ 288 h 817"/>
                <a:gd name="T28" fmla="*/ 319 w 502"/>
                <a:gd name="T29" fmla="*/ 354 h 817"/>
                <a:gd name="T30" fmla="*/ 325 w 502"/>
                <a:gd name="T31" fmla="*/ 414 h 817"/>
                <a:gd name="T32" fmla="*/ 319 w 502"/>
                <a:gd name="T33" fmla="*/ 504 h 817"/>
                <a:gd name="T34" fmla="*/ 307 w 502"/>
                <a:gd name="T35" fmla="*/ 558 h 817"/>
                <a:gd name="T36" fmla="*/ 301 w 502"/>
                <a:gd name="T37" fmla="*/ 612 h 817"/>
                <a:gd name="T38" fmla="*/ 274 w 502"/>
                <a:gd name="T39" fmla="*/ 668 h 817"/>
                <a:gd name="T40" fmla="*/ 249 w 502"/>
                <a:gd name="T41" fmla="*/ 708 h 817"/>
                <a:gd name="T42" fmla="*/ 204 w 502"/>
                <a:gd name="T43" fmla="*/ 746 h 817"/>
                <a:gd name="T44" fmla="*/ 162 w 502"/>
                <a:gd name="T45" fmla="*/ 781 h 817"/>
                <a:gd name="T46" fmla="*/ 117 w 502"/>
                <a:gd name="T47" fmla="*/ 804 h 817"/>
                <a:gd name="T48" fmla="*/ 84 w 502"/>
                <a:gd name="T49" fmla="*/ 817 h 817"/>
                <a:gd name="T50" fmla="*/ 54 w 502"/>
                <a:gd name="T51" fmla="*/ 751 h 817"/>
                <a:gd name="T52" fmla="*/ 36 w 502"/>
                <a:gd name="T53" fmla="*/ 684 h 817"/>
                <a:gd name="T54" fmla="*/ 6 w 502"/>
                <a:gd name="T55" fmla="*/ 582 h 817"/>
                <a:gd name="T56" fmla="*/ 0 w 502"/>
                <a:gd name="T57" fmla="*/ 534 h 817"/>
                <a:gd name="T58" fmla="*/ 24 w 502"/>
                <a:gd name="T59" fmla="*/ 456 h 817"/>
                <a:gd name="T60" fmla="*/ 48 w 502"/>
                <a:gd name="T61" fmla="*/ 348 h 817"/>
                <a:gd name="T62" fmla="*/ 78 w 502"/>
                <a:gd name="T63" fmla="*/ 210 h 817"/>
                <a:gd name="T64" fmla="*/ 108 w 502"/>
                <a:gd name="T65" fmla="*/ 144 h 817"/>
                <a:gd name="T66" fmla="*/ 162 w 502"/>
                <a:gd name="T67" fmla="*/ 114 h 817"/>
                <a:gd name="T68" fmla="*/ 210 w 502"/>
                <a:gd name="T69" fmla="*/ 10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2"/>
                <a:gd name="T106" fmla="*/ 0 h 817"/>
                <a:gd name="T107" fmla="*/ 502 w 502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2" h="817">
                  <a:moveTo>
                    <a:pt x="210" y="102"/>
                  </a:moveTo>
                  <a:lnTo>
                    <a:pt x="283" y="84"/>
                  </a:lnTo>
                  <a:lnTo>
                    <a:pt x="331" y="54"/>
                  </a:lnTo>
                  <a:lnTo>
                    <a:pt x="391" y="18"/>
                  </a:lnTo>
                  <a:lnTo>
                    <a:pt x="457" y="0"/>
                  </a:lnTo>
                  <a:lnTo>
                    <a:pt x="481" y="9"/>
                  </a:lnTo>
                  <a:lnTo>
                    <a:pt x="499" y="29"/>
                  </a:lnTo>
                  <a:lnTo>
                    <a:pt x="502" y="62"/>
                  </a:lnTo>
                  <a:lnTo>
                    <a:pt x="493" y="102"/>
                  </a:lnTo>
                  <a:lnTo>
                    <a:pt x="484" y="137"/>
                  </a:lnTo>
                  <a:lnTo>
                    <a:pt x="457" y="180"/>
                  </a:lnTo>
                  <a:lnTo>
                    <a:pt x="394" y="240"/>
                  </a:lnTo>
                  <a:lnTo>
                    <a:pt x="349" y="270"/>
                  </a:lnTo>
                  <a:lnTo>
                    <a:pt x="313" y="288"/>
                  </a:lnTo>
                  <a:lnTo>
                    <a:pt x="319" y="354"/>
                  </a:lnTo>
                  <a:lnTo>
                    <a:pt x="325" y="414"/>
                  </a:lnTo>
                  <a:lnTo>
                    <a:pt x="319" y="504"/>
                  </a:lnTo>
                  <a:lnTo>
                    <a:pt x="307" y="558"/>
                  </a:lnTo>
                  <a:lnTo>
                    <a:pt x="301" y="612"/>
                  </a:lnTo>
                  <a:lnTo>
                    <a:pt x="274" y="668"/>
                  </a:lnTo>
                  <a:lnTo>
                    <a:pt x="249" y="708"/>
                  </a:lnTo>
                  <a:lnTo>
                    <a:pt x="204" y="746"/>
                  </a:lnTo>
                  <a:lnTo>
                    <a:pt x="162" y="781"/>
                  </a:lnTo>
                  <a:lnTo>
                    <a:pt x="117" y="804"/>
                  </a:lnTo>
                  <a:lnTo>
                    <a:pt x="84" y="817"/>
                  </a:lnTo>
                  <a:lnTo>
                    <a:pt x="54" y="751"/>
                  </a:lnTo>
                  <a:lnTo>
                    <a:pt x="36" y="684"/>
                  </a:lnTo>
                  <a:lnTo>
                    <a:pt x="6" y="582"/>
                  </a:lnTo>
                  <a:lnTo>
                    <a:pt x="0" y="534"/>
                  </a:lnTo>
                  <a:lnTo>
                    <a:pt x="24" y="456"/>
                  </a:lnTo>
                  <a:lnTo>
                    <a:pt x="48" y="348"/>
                  </a:lnTo>
                  <a:lnTo>
                    <a:pt x="78" y="210"/>
                  </a:lnTo>
                  <a:lnTo>
                    <a:pt x="108" y="144"/>
                  </a:lnTo>
                  <a:lnTo>
                    <a:pt x="162" y="114"/>
                  </a:lnTo>
                  <a:lnTo>
                    <a:pt x="210" y="102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9" name="Freeform 31"/>
            <p:cNvSpPr>
              <a:spLocks noChangeAspect="1"/>
            </p:cNvSpPr>
            <p:nvPr/>
          </p:nvSpPr>
          <p:spPr bwMode="auto">
            <a:xfrm>
              <a:off x="4293" y="2037"/>
              <a:ext cx="183" cy="129"/>
            </a:xfrm>
            <a:custGeom>
              <a:avLst/>
              <a:gdLst>
                <a:gd name="T0" fmla="*/ 0 w 183"/>
                <a:gd name="T1" fmla="*/ 72 h 129"/>
                <a:gd name="T2" fmla="*/ 24 w 183"/>
                <a:gd name="T3" fmla="*/ 117 h 129"/>
                <a:gd name="T4" fmla="*/ 48 w 183"/>
                <a:gd name="T5" fmla="*/ 129 h 129"/>
                <a:gd name="T6" fmla="*/ 105 w 183"/>
                <a:gd name="T7" fmla="*/ 114 h 129"/>
                <a:gd name="T8" fmla="*/ 159 w 183"/>
                <a:gd name="T9" fmla="*/ 90 h 129"/>
                <a:gd name="T10" fmla="*/ 180 w 183"/>
                <a:gd name="T11" fmla="*/ 72 h 129"/>
                <a:gd name="T12" fmla="*/ 183 w 183"/>
                <a:gd name="T13" fmla="*/ 27 h 129"/>
                <a:gd name="T14" fmla="*/ 165 w 183"/>
                <a:gd name="T15" fmla="*/ 0 h 129"/>
                <a:gd name="T16" fmla="*/ 123 w 183"/>
                <a:gd name="T17" fmla="*/ 3 h 129"/>
                <a:gd name="T18" fmla="*/ 90 w 183"/>
                <a:gd name="T19" fmla="*/ 17 h 129"/>
                <a:gd name="T20" fmla="*/ 54 w 183"/>
                <a:gd name="T21" fmla="*/ 35 h 129"/>
                <a:gd name="T22" fmla="*/ 0 w 183"/>
                <a:gd name="T23" fmla="*/ 72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3"/>
                <a:gd name="T37" fmla="*/ 0 h 129"/>
                <a:gd name="T38" fmla="*/ 183 w 183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3" h="129">
                  <a:moveTo>
                    <a:pt x="0" y="72"/>
                  </a:moveTo>
                  <a:lnTo>
                    <a:pt x="24" y="117"/>
                  </a:lnTo>
                  <a:lnTo>
                    <a:pt x="48" y="129"/>
                  </a:lnTo>
                  <a:lnTo>
                    <a:pt x="105" y="114"/>
                  </a:lnTo>
                  <a:lnTo>
                    <a:pt x="159" y="90"/>
                  </a:lnTo>
                  <a:lnTo>
                    <a:pt x="180" y="72"/>
                  </a:lnTo>
                  <a:lnTo>
                    <a:pt x="183" y="27"/>
                  </a:lnTo>
                  <a:lnTo>
                    <a:pt x="165" y="0"/>
                  </a:lnTo>
                  <a:lnTo>
                    <a:pt x="123" y="3"/>
                  </a:lnTo>
                  <a:lnTo>
                    <a:pt x="90" y="17"/>
                  </a:lnTo>
                  <a:lnTo>
                    <a:pt x="54" y="3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80" name="Freeform 32"/>
            <p:cNvSpPr>
              <a:spLocks noChangeAspect="1"/>
            </p:cNvSpPr>
            <p:nvPr/>
          </p:nvSpPr>
          <p:spPr bwMode="auto">
            <a:xfrm>
              <a:off x="4846" y="2381"/>
              <a:ext cx="6" cy="36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15 h 36"/>
                <a:gd name="T4" fmla="*/ 0 w 6"/>
                <a:gd name="T5" fmla="*/ 0 h 36"/>
                <a:gd name="T6" fmla="*/ 0 60000 65536"/>
                <a:gd name="T7" fmla="*/ 0 60000 65536"/>
                <a:gd name="T8" fmla="*/ 0 60000 65536"/>
                <a:gd name="T9" fmla="*/ 0 w 6"/>
                <a:gd name="T10" fmla="*/ 0 h 36"/>
                <a:gd name="T11" fmla="*/ 6 w 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6">
                  <a:moveTo>
                    <a:pt x="6" y="36"/>
                  </a:moveTo>
                  <a:lnTo>
                    <a:pt x="6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3" name="Group 33"/>
          <p:cNvGrpSpPr>
            <a:grpSpLocks noChangeAspect="1"/>
          </p:cNvGrpSpPr>
          <p:nvPr/>
        </p:nvGrpSpPr>
        <p:grpSpPr bwMode="auto">
          <a:xfrm flipH="1" flipV="1">
            <a:off x="6172200" y="1219200"/>
            <a:ext cx="511175" cy="968375"/>
            <a:chOff x="3992" y="1258"/>
            <a:chExt cx="1071" cy="2031"/>
          </a:xfrm>
        </p:grpSpPr>
        <p:sp>
          <p:nvSpPr>
            <p:cNvPr id="26651" name="Freeform 34"/>
            <p:cNvSpPr>
              <a:spLocks noChangeAspect="1"/>
            </p:cNvSpPr>
            <p:nvPr/>
          </p:nvSpPr>
          <p:spPr bwMode="auto">
            <a:xfrm>
              <a:off x="3994" y="2014"/>
              <a:ext cx="1069" cy="1275"/>
            </a:xfrm>
            <a:custGeom>
              <a:avLst/>
              <a:gdLst>
                <a:gd name="T0" fmla="*/ 832 w 1069"/>
                <a:gd name="T1" fmla="*/ 1275 h 1275"/>
                <a:gd name="T2" fmla="*/ 853 w 1069"/>
                <a:gd name="T3" fmla="*/ 1103 h 1275"/>
                <a:gd name="T4" fmla="*/ 912 w 1069"/>
                <a:gd name="T5" fmla="*/ 1011 h 1275"/>
                <a:gd name="T6" fmla="*/ 972 w 1069"/>
                <a:gd name="T7" fmla="*/ 930 h 1275"/>
                <a:gd name="T8" fmla="*/ 1028 w 1069"/>
                <a:gd name="T9" fmla="*/ 828 h 1275"/>
                <a:gd name="T10" fmla="*/ 1057 w 1069"/>
                <a:gd name="T11" fmla="*/ 742 h 1275"/>
                <a:gd name="T12" fmla="*/ 1069 w 1069"/>
                <a:gd name="T13" fmla="*/ 638 h 1275"/>
                <a:gd name="T14" fmla="*/ 1045 w 1069"/>
                <a:gd name="T15" fmla="*/ 525 h 1275"/>
                <a:gd name="T16" fmla="*/ 1008 w 1069"/>
                <a:gd name="T17" fmla="*/ 434 h 1275"/>
                <a:gd name="T18" fmla="*/ 1014 w 1069"/>
                <a:gd name="T19" fmla="*/ 352 h 1275"/>
                <a:gd name="T20" fmla="*/ 999 w 1069"/>
                <a:gd name="T21" fmla="*/ 278 h 1275"/>
                <a:gd name="T22" fmla="*/ 978 w 1069"/>
                <a:gd name="T23" fmla="*/ 236 h 1275"/>
                <a:gd name="T24" fmla="*/ 949 w 1069"/>
                <a:gd name="T25" fmla="*/ 201 h 1275"/>
                <a:gd name="T26" fmla="*/ 938 w 1069"/>
                <a:gd name="T27" fmla="*/ 177 h 1275"/>
                <a:gd name="T28" fmla="*/ 897 w 1069"/>
                <a:gd name="T29" fmla="*/ 153 h 1275"/>
                <a:gd name="T30" fmla="*/ 863 w 1069"/>
                <a:gd name="T31" fmla="*/ 148 h 1275"/>
                <a:gd name="T32" fmla="*/ 837 w 1069"/>
                <a:gd name="T33" fmla="*/ 161 h 1275"/>
                <a:gd name="T34" fmla="*/ 806 w 1069"/>
                <a:gd name="T35" fmla="*/ 242 h 1275"/>
                <a:gd name="T36" fmla="*/ 749 w 1069"/>
                <a:gd name="T37" fmla="*/ 360 h 1275"/>
                <a:gd name="T38" fmla="*/ 833 w 1069"/>
                <a:gd name="T39" fmla="*/ 157 h 1275"/>
                <a:gd name="T40" fmla="*/ 848 w 1069"/>
                <a:gd name="T41" fmla="*/ 132 h 1275"/>
                <a:gd name="T42" fmla="*/ 829 w 1069"/>
                <a:gd name="T43" fmla="*/ 87 h 1275"/>
                <a:gd name="T44" fmla="*/ 798 w 1069"/>
                <a:gd name="T45" fmla="*/ 71 h 1275"/>
                <a:gd name="T46" fmla="*/ 757 w 1069"/>
                <a:gd name="T47" fmla="*/ 54 h 1275"/>
                <a:gd name="T48" fmla="*/ 701 w 1069"/>
                <a:gd name="T49" fmla="*/ 34 h 1275"/>
                <a:gd name="T50" fmla="*/ 687 w 1069"/>
                <a:gd name="T51" fmla="*/ 22 h 1275"/>
                <a:gd name="T52" fmla="*/ 661 w 1069"/>
                <a:gd name="T53" fmla="*/ 0 h 1275"/>
                <a:gd name="T54" fmla="*/ 506 w 1069"/>
                <a:gd name="T55" fmla="*/ 34 h 1275"/>
                <a:gd name="T56" fmla="*/ 301 w 1069"/>
                <a:gd name="T57" fmla="*/ 147 h 1275"/>
                <a:gd name="T58" fmla="*/ 286 w 1069"/>
                <a:gd name="T59" fmla="*/ 177 h 1275"/>
                <a:gd name="T60" fmla="*/ 239 w 1069"/>
                <a:gd name="T61" fmla="*/ 225 h 1275"/>
                <a:gd name="T62" fmla="*/ 183 w 1069"/>
                <a:gd name="T63" fmla="*/ 263 h 1275"/>
                <a:gd name="T64" fmla="*/ 134 w 1069"/>
                <a:gd name="T65" fmla="*/ 283 h 1275"/>
                <a:gd name="T66" fmla="*/ 89 w 1069"/>
                <a:gd name="T67" fmla="*/ 328 h 1275"/>
                <a:gd name="T68" fmla="*/ 59 w 1069"/>
                <a:gd name="T69" fmla="*/ 405 h 1275"/>
                <a:gd name="T70" fmla="*/ 18 w 1069"/>
                <a:gd name="T71" fmla="*/ 507 h 1275"/>
                <a:gd name="T72" fmla="*/ 0 w 1069"/>
                <a:gd name="T73" fmla="*/ 564 h 1275"/>
                <a:gd name="T74" fmla="*/ 18 w 1069"/>
                <a:gd name="T75" fmla="*/ 654 h 1275"/>
                <a:gd name="T76" fmla="*/ 48 w 1069"/>
                <a:gd name="T77" fmla="*/ 748 h 1275"/>
                <a:gd name="T78" fmla="*/ 96 w 1069"/>
                <a:gd name="T79" fmla="*/ 867 h 1275"/>
                <a:gd name="T80" fmla="*/ 123 w 1069"/>
                <a:gd name="T81" fmla="*/ 965 h 1275"/>
                <a:gd name="T82" fmla="*/ 190 w 1069"/>
                <a:gd name="T83" fmla="*/ 1055 h 1275"/>
                <a:gd name="T84" fmla="*/ 224 w 1069"/>
                <a:gd name="T85" fmla="*/ 1071 h 1275"/>
                <a:gd name="T86" fmla="*/ 243 w 1069"/>
                <a:gd name="T87" fmla="*/ 1121 h 1275"/>
                <a:gd name="T88" fmla="*/ 246 w 1069"/>
                <a:gd name="T89" fmla="*/ 1273 h 1275"/>
                <a:gd name="T90" fmla="*/ 832 w 1069"/>
                <a:gd name="T91" fmla="*/ 1275 h 127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069"/>
                <a:gd name="T139" fmla="*/ 0 h 1275"/>
                <a:gd name="T140" fmla="*/ 1069 w 1069"/>
                <a:gd name="T141" fmla="*/ 1275 h 127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069" h="1275">
                  <a:moveTo>
                    <a:pt x="832" y="1275"/>
                  </a:moveTo>
                  <a:lnTo>
                    <a:pt x="853" y="1103"/>
                  </a:lnTo>
                  <a:lnTo>
                    <a:pt x="912" y="1011"/>
                  </a:lnTo>
                  <a:lnTo>
                    <a:pt x="972" y="930"/>
                  </a:lnTo>
                  <a:lnTo>
                    <a:pt x="1028" y="828"/>
                  </a:lnTo>
                  <a:lnTo>
                    <a:pt x="1057" y="742"/>
                  </a:lnTo>
                  <a:lnTo>
                    <a:pt x="1069" y="638"/>
                  </a:lnTo>
                  <a:lnTo>
                    <a:pt x="1045" y="525"/>
                  </a:lnTo>
                  <a:lnTo>
                    <a:pt x="1008" y="434"/>
                  </a:lnTo>
                  <a:lnTo>
                    <a:pt x="1014" y="352"/>
                  </a:lnTo>
                  <a:lnTo>
                    <a:pt x="999" y="278"/>
                  </a:lnTo>
                  <a:lnTo>
                    <a:pt x="978" y="236"/>
                  </a:lnTo>
                  <a:lnTo>
                    <a:pt x="949" y="201"/>
                  </a:lnTo>
                  <a:lnTo>
                    <a:pt x="938" y="177"/>
                  </a:lnTo>
                  <a:lnTo>
                    <a:pt x="897" y="153"/>
                  </a:lnTo>
                  <a:lnTo>
                    <a:pt x="863" y="148"/>
                  </a:lnTo>
                  <a:lnTo>
                    <a:pt x="837" y="161"/>
                  </a:lnTo>
                  <a:lnTo>
                    <a:pt x="806" y="242"/>
                  </a:lnTo>
                  <a:lnTo>
                    <a:pt x="749" y="360"/>
                  </a:lnTo>
                  <a:lnTo>
                    <a:pt x="833" y="157"/>
                  </a:lnTo>
                  <a:lnTo>
                    <a:pt x="848" y="132"/>
                  </a:lnTo>
                  <a:lnTo>
                    <a:pt x="829" y="87"/>
                  </a:lnTo>
                  <a:lnTo>
                    <a:pt x="798" y="71"/>
                  </a:lnTo>
                  <a:lnTo>
                    <a:pt x="757" y="54"/>
                  </a:lnTo>
                  <a:lnTo>
                    <a:pt x="701" y="34"/>
                  </a:lnTo>
                  <a:lnTo>
                    <a:pt x="687" y="22"/>
                  </a:lnTo>
                  <a:lnTo>
                    <a:pt x="661" y="0"/>
                  </a:lnTo>
                  <a:lnTo>
                    <a:pt x="506" y="34"/>
                  </a:lnTo>
                  <a:lnTo>
                    <a:pt x="301" y="147"/>
                  </a:lnTo>
                  <a:lnTo>
                    <a:pt x="286" y="177"/>
                  </a:lnTo>
                  <a:lnTo>
                    <a:pt x="239" y="225"/>
                  </a:lnTo>
                  <a:lnTo>
                    <a:pt x="183" y="263"/>
                  </a:lnTo>
                  <a:lnTo>
                    <a:pt x="134" y="283"/>
                  </a:lnTo>
                  <a:lnTo>
                    <a:pt x="89" y="328"/>
                  </a:lnTo>
                  <a:lnTo>
                    <a:pt x="59" y="405"/>
                  </a:lnTo>
                  <a:lnTo>
                    <a:pt x="18" y="507"/>
                  </a:lnTo>
                  <a:lnTo>
                    <a:pt x="0" y="564"/>
                  </a:lnTo>
                  <a:lnTo>
                    <a:pt x="18" y="654"/>
                  </a:lnTo>
                  <a:lnTo>
                    <a:pt x="48" y="748"/>
                  </a:lnTo>
                  <a:lnTo>
                    <a:pt x="96" y="867"/>
                  </a:lnTo>
                  <a:lnTo>
                    <a:pt x="123" y="965"/>
                  </a:lnTo>
                  <a:lnTo>
                    <a:pt x="190" y="1055"/>
                  </a:lnTo>
                  <a:lnTo>
                    <a:pt x="224" y="1071"/>
                  </a:lnTo>
                  <a:lnTo>
                    <a:pt x="243" y="1121"/>
                  </a:lnTo>
                  <a:lnTo>
                    <a:pt x="246" y="1273"/>
                  </a:lnTo>
                  <a:lnTo>
                    <a:pt x="832" y="1275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Freeform 35"/>
            <p:cNvSpPr>
              <a:spLocks noChangeAspect="1"/>
            </p:cNvSpPr>
            <p:nvPr/>
          </p:nvSpPr>
          <p:spPr bwMode="auto">
            <a:xfrm>
              <a:off x="4593" y="2412"/>
              <a:ext cx="468" cy="239"/>
            </a:xfrm>
            <a:custGeom>
              <a:avLst/>
              <a:gdLst>
                <a:gd name="T0" fmla="*/ 0 w 468"/>
                <a:gd name="T1" fmla="*/ 0 h 239"/>
                <a:gd name="T2" fmla="*/ 204 w 468"/>
                <a:gd name="T3" fmla="*/ 142 h 239"/>
                <a:gd name="T4" fmla="*/ 387 w 468"/>
                <a:gd name="T5" fmla="*/ 214 h 239"/>
                <a:gd name="T6" fmla="*/ 468 w 468"/>
                <a:gd name="T7" fmla="*/ 239 h 2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8"/>
                <a:gd name="T13" fmla="*/ 0 h 239"/>
                <a:gd name="T14" fmla="*/ 468 w 468"/>
                <a:gd name="T15" fmla="*/ 239 h 2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8" h="239">
                  <a:moveTo>
                    <a:pt x="0" y="0"/>
                  </a:moveTo>
                  <a:lnTo>
                    <a:pt x="204" y="142"/>
                  </a:lnTo>
                  <a:lnTo>
                    <a:pt x="387" y="214"/>
                  </a:lnTo>
                  <a:lnTo>
                    <a:pt x="468" y="23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3" name="Freeform 36"/>
            <p:cNvSpPr>
              <a:spLocks noChangeAspect="1"/>
            </p:cNvSpPr>
            <p:nvPr/>
          </p:nvSpPr>
          <p:spPr bwMode="auto">
            <a:xfrm>
              <a:off x="4305" y="2346"/>
              <a:ext cx="522" cy="558"/>
            </a:xfrm>
            <a:custGeom>
              <a:avLst/>
              <a:gdLst>
                <a:gd name="T0" fmla="*/ 0 w 522"/>
                <a:gd name="T1" fmla="*/ 0 h 558"/>
                <a:gd name="T2" fmla="*/ 293 w 522"/>
                <a:gd name="T3" fmla="*/ 156 h 558"/>
                <a:gd name="T4" fmla="*/ 359 w 522"/>
                <a:gd name="T5" fmla="*/ 213 h 558"/>
                <a:gd name="T6" fmla="*/ 443 w 522"/>
                <a:gd name="T7" fmla="*/ 313 h 558"/>
                <a:gd name="T8" fmla="*/ 479 w 522"/>
                <a:gd name="T9" fmla="*/ 394 h 558"/>
                <a:gd name="T10" fmla="*/ 498 w 522"/>
                <a:gd name="T11" fmla="*/ 464 h 558"/>
                <a:gd name="T12" fmla="*/ 522 w 522"/>
                <a:gd name="T13" fmla="*/ 558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2"/>
                <a:gd name="T22" fmla="*/ 0 h 558"/>
                <a:gd name="T23" fmla="*/ 522 w 522"/>
                <a:gd name="T24" fmla="*/ 558 h 55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2" h="558">
                  <a:moveTo>
                    <a:pt x="0" y="0"/>
                  </a:moveTo>
                  <a:lnTo>
                    <a:pt x="293" y="156"/>
                  </a:lnTo>
                  <a:lnTo>
                    <a:pt x="359" y="213"/>
                  </a:lnTo>
                  <a:lnTo>
                    <a:pt x="443" y="313"/>
                  </a:lnTo>
                  <a:lnTo>
                    <a:pt x="479" y="394"/>
                  </a:lnTo>
                  <a:lnTo>
                    <a:pt x="498" y="464"/>
                  </a:lnTo>
                  <a:lnTo>
                    <a:pt x="522" y="5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Freeform 37"/>
            <p:cNvSpPr>
              <a:spLocks noChangeAspect="1"/>
            </p:cNvSpPr>
            <p:nvPr/>
          </p:nvSpPr>
          <p:spPr bwMode="auto">
            <a:xfrm>
              <a:off x="4515" y="2039"/>
              <a:ext cx="343" cy="541"/>
            </a:xfrm>
            <a:custGeom>
              <a:avLst/>
              <a:gdLst>
                <a:gd name="T0" fmla="*/ 340 w 343"/>
                <a:gd name="T1" fmla="*/ 121 h 541"/>
                <a:gd name="T2" fmla="*/ 343 w 343"/>
                <a:gd name="T3" fmla="*/ 85 h 541"/>
                <a:gd name="T4" fmla="*/ 320 w 343"/>
                <a:gd name="T5" fmla="*/ 37 h 541"/>
                <a:gd name="T6" fmla="*/ 285 w 343"/>
                <a:gd name="T7" fmla="*/ 13 h 541"/>
                <a:gd name="T8" fmla="*/ 252 w 343"/>
                <a:gd name="T9" fmla="*/ 0 h 541"/>
                <a:gd name="T10" fmla="*/ 216 w 343"/>
                <a:gd name="T11" fmla="*/ 1 h 541"/>
                <a:gd name="T12" fmla="*/ 183 w 343"/>
                <a:gd name="T13" fmla="*/ 9 h 541"/>
                <a:gd name="T14" fmla="*/ 157 w 343"/>
                <a:gd name="T15" fmla="*/ 25 h 541"/>
                <a:gd name="T16" fmla="*/ 107 w 343"/>
                <a:gd name="T17" fmla="*/ 145 h 541"/>
                <a:gd name="T18" fmla="*/ 72 w 343"/>
                <a:gd name="T19" fmla="*/ 259 h 541"/>
                <a:gd name="T20" fmla="*/ 39 w 343"/>
                <a:gd name="T21" fmla="*/ 349 h 541"/>
                <a:gd name="T22" fmla="*/ 0 w 343"/>
                <a:gd name="T23" fmla="*/ 445 h 541"/>
                <a:gd name="T24" fmla="*/ 14 w 343"/>
                <a:gd name="T25" fmla="*/ 505 h 541"/>
                <a:gd name="T26" fmla="*/ 33 w 343"/>
                <a:gd name="T27" fmla="*/ 525 h 541"/>
                <a:gd name="T28" fmla="*/ 63 w 343"/>
                <a:gd name="T29" fmla="*/ 541 h 541"/>
                <a:gd name="T30" fmla="*/ 96 w 343"/>
                <a:gd name="T31" fmla="*/ 537 h 541"/>
                <a:gd name="T32" fmla="*/ 129 w 343"/>
                <a:gd name="T33" fmla="*/ 523 h 541"/>
                <a:gd name="T34" fmla="*/ 162 w 343"/>
                <a:gd name="T35" fmla="*/ 469 h 541"/>
                <a:gd name="T36" fmla="*/ 175 w 343"/>
                <a:gd name="T37" fmla="*/ 394 h 541"/>
                <a:gd name="T38" fmla="*/ 204 w 343"/>
                <a:gd name="T39" fmla="*/ 346 h 541"/>
                <a:gd name="T40" fmla="*/ 230 w 343"/>
                <a:gd name="T41" fmla="*/ 289 h 541"/>
                <a:gd name="T42" fmla="*/ 274 w 343"/>
                <a:gd name="T43" fmla="*/ 232 h 541"/>
                <a:gd name="T44" fmla="*/ 316 w 343"/>
                <a:gd name="T45" fmla="*/ 159 h 541"/>
                <a:gd name="T46" fmla="*/ 340 w 343"/>
                <a:gd name="T47" fmla="*/ 121 h 54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3"/>
                <a:gd name="T73" fmla="*/ 0 h 541"/>
                <a:gd name="T74" fmla="*/ 343 w 343"/>
                <a:gd name="T75" fmla="*/ 541 h 54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3" h="541">
                  <a:moveTo>
                    <a:pt x="340" y="121"/>
                  </a:moveTo>
                  <a:lnTo>
                    <a:pt x="343" y="85"/>
                  </a:lnTo>
                  <a:lnTo>
                    <a:pt x="320" y="37"/>
                  </a:lnTo>
                  <a:lnTo>
                    <a:pt x="285" y="13"/>
                  </a:lnTo>
                  <a:lnTo>
                    <a:pt x="252" y="0"/>
                  </a:lnTo>
                  <a:lnTo>
                    <a:pt x="216" y="1"/>
                  </a:lnTo>
                  <a:lnTo>
                    <a:pt x="183" y="9"/>
                  </a:lnTo>
                  <a:lnTo>
                    <a:pt x="157" y="25"/>
                  </a:lnTo>
                  <a:lnTo>
                    <a:pt x="107" y="145"/>
                  </a:lnTo>
                  <a:lnTo>
                    <a:pt x="72" y="259"/>
                  </a:lnTo>
                  <a:lnTo>
                    <a:pt x="39" y="349"/>
                  </a:lnTo>
                  <a:lnTo>
                    <a:pt x="0" y="445"/>
                  </a:lnTo>
                  <a:lnTo>
                    <a:pt x="14" y="505"/>
                  </a:lnTo>
                  <a:lnTo>
                    <a:pt x="33" y="525"/>
                  </a:lnTo>
                  <a:lnTo>
                    <a:pt x="63" y="541"/>
                  </a:lnTo>
                  <a:lnTo>
                    <a:pt x="96" y="537"/>
                  </a:lnTo>
                  <a:lnTo>
                    <a:pt x="129" y="523"/>
                  </a:lnTo>
                  <a:lnTo>
                    <a:pt x="162" y="469"/>
                  </a:lnTo>
                  <a:lnTo>
                    <a:pt x="175" y="394"/>
                  </a:lnTo>
                  <a:lnTo>
                    <a:pt x="204" y="346"/>
                  </a:lnTo>
                  <a:lnTo>
                    <a:pt x="230" y="289"/>
                  </a:lnTo>
                  <a:lnTo>
                    <a:pt x="274" y="232"/>
                  </a:lnTo>
                  <a:lnTo>
                    <a:pt x="316" y="159"/>
                  </a:lnTo>
                  <a:lnTo>
                    <a:pt x="340" y="121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Freeform 38"/>
            <p:cNvSpPr>
              <a:spLocks noChangeAspect="1"/>
            </p:cNvSpPr>
            <p:nvPr/>
          </p:nvSpPr>
          <p:spPr bwMode="auto">
            <a:xfrm>
              <a:off x="4549" y="2429"/>
              <a:ext cx="99" cy="129"/>
            </a:xfrm>
            <a:custGeom>
              <a:avLst/>
              <a:gdLst>
                <a:gd name="T0" fmla="*/ 14 w 99"/>
                <a:gd name="T1" fmla="*/ 16 h 129"/>
                <a:gd name="T2" fmla="*/ 33 w 99"/>
                <a:gd name="T3" fmla="*/ 0 h 129"/>
                <a:gd name="T4" fmla="*/ 67 w 99"/>
                <a:gd name="T5" fmla="*/ 4 h 129"/>
                <a:gd name="T6" fmla="*/ 99 w 99"/>
                <a:gd name="T7" fmla="*/ 19 h 129"/>
                <a:gd name="T8" fmla="*/ 99 w 99"/>
                <a:gd name="T9" fmla="*/ 67 h 129"/>
                <a:gd name="T10" fmla="*/ 94 w 99"/>
                <a:gd name="T11" fmla="*/ 93 h 129"/>
                <a:gd name="T12" fmla="*/ 80 w 99"/>
                <a:gd name="T13" fmla="*/ 121 h 129"/>
                <a:gd name="T14" fmla="*/ 47 w 99"/>
                <a:gd name="T15" fmla="*/ 129 h 129"/>
                <a:gd name="T16" fmla="*/ 30 w 99"/>
                <a:gd name="T17" fmla="*/ 127 h 129"/>
                <a:gd name="T18" fmla="*/ 11 w 99"/>
                <a:gd name="T19" fmla="*/ 108 h 129"/>
                <a:gd name="T20" fmla="*/ 0 w 99"/>
                <a:gd name="T21" fmla="*/ 85 h 129"/>
                <a:gd name="T22" fmla="*/ 14 w 99"/>
                <a:gd name="T23" fmla="*/ 16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"/>
                <a:gd name="T37" fmla="*/ 0 h 129"/>
                <a:gd name="T38" fmla="*/ 99 w 99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" h="129">
                  <a:moveTo>
                    <a:pt x="14" y="16"/>
                  </a:moveTo>
                  <a:lnTo>
                    <a:pt x="33" y="0"/>
                  </a:lnTo>
                  <a:lnTo>
                    <a:pt x="67" y="4"/>
                  </a:lnTo>
                  <a:lnTo>
                    <a:pt x="99" y="19"/>
                  </a:lnTo>
                  <a:lnTo>
                    <a:pt x="99" y="67"/>
                  </a:lnTo>
                  <a:lnTo>
                    <a:pt x="94" y="93"/>
                  </a:lnTo>
                  <a:lnTo>
                    <a:pt x="80" y="121"/>
                  </a:lnTo>
                  <a:lnTo>
                    <a:pt x="47" y="129"/>
                  </a:lnTo>
                  <a:lnTo>
                    <a:pt x="30" y="127"/>
                  </a:lnTo>
                  <a:lnTo>
                    <a:pt x="11" y="108"/>
                  </a:lnTo>
                  <a:lnTo>
                    <a:pt x="0" y="85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Freeform 39"/>
            <p:cNvSpPr>
              <a:spLocks noChangeAspect="1"/>
            </p:cNvSpPr>
            <p:nvPr/>
          </p:nvSpPr>
          <p:spPr bwMode="auto">
            <a:xfrm>
              <a:off x="4216" y="1258"/>
              <a:ext cx="252" cy="947"/>
            </a:xfrm>
            <a:custGeom>
              <a:avLst/>
              <a:gdLst>
                <a:gd name="T0" fmla="*/ 247 w 252"/>
                <a:gd name="T1" fmla="*/ 873 h 947"/>
                <a:gd name="T2" fmla="*/ 251 w 252"/>
                <a:gd name="T3" fmla="*/ 823 h 947"/>
                <a:gd name="T4" fmla="*/ 252 w 252"/>
                <a:gd name="T5" fmla="*/ 711 h 947"/>
                <a:gd name="T6" fmla="*/ 244 w 252"/>
                <a:gd name="T7" fmla="*/ 601 h 947"/>
                <a:gd name="T8" fmla="*/ 239 w 252"/>
                <a:gd name="T9" fmla="*/ 552 h 947"/>
                <a:gd name="T10" fmla="*/ 236 w 252"/>
                <a:gd name="T11" fmla="*/ 516 h 947"/>
                <a:gd name="T12" fmla="*/ 236 w 252"/>
                <a:gd name="T13" fmla="*/ 439 h 947"/>
                <a:gd name="T14" fmla="*/ 240 w 252"/>
                <a:gd name="T15" fmla="*/ 353 h 947"/>
                <a:gd name="T16" fmla="*/ 239 w 252"/>
                <a:gd name="T17" fmla="*/ 289 h 947"/>
                <a:gd name="T18" fmla="*/ 237 w 252"/>
                <a:gd name="T19" fmla="*/ 240 h 947"/>
                <a:gd name="T20" fmla="*/ 228 w 252"/>
                <a:gd name="T21" fmla="*/ 145 h 947"/>
                <a:gd name="T22" fmla="*/ 220 w 252"/>
                <a:gd name="T23" fmla="*/ 77 h 947"/>
                <a:gd name="T24" fmla="*/ 205 w 252"/>
                <a:gd name="T25" fmla="*/ 21 h 947"/>
                <a:gd name="T26" fmla="*/ 186 w 252"/>
                <a:gd name="T27" fmla="*/ 3 h 947"/>
                <a:gd name="T28" fmla="*/ 162 w 252"/>
                <a:gd name="T29" fmla="*/ 1 h 947"/>
                <a:gd name="T30" fmla="*/ 136 w 252"/>
                <a:gd name="T31" fmla="*/ 0 h 947"/>
                <a:gd name="T32" fmla="*/ 105 w 252"/>
                <a:gd name="T33" fmla="*/ 13 h 947"/>
                <a:gd name="T34" fmla="*/ 80 w 252"/>
                <a:gd name="T35" fmla="*/ 61 h 947"/>
                <a:gd name="T36" fmla="*/ 74 w 252"/>
                <a:gd name="T37" fmla="*/ 139 h 947"/>
                <a:gd name="T38" fmla="*/ 71 w 252"/>
                <a:gd name="T39" fmla="*/ 230 h 947"/>
                <a:gd name="T40" fmla="*/ 66 w 252"/>
                <a:gd name="T41" fmla="*/ 289 h 947"/>
                <a:gd name="T42" fmla="*/ 58 w 252"/>
                <a:gd name="T43" fmla="*/ 350 h 947"/>
                <a:gd name="T44" fmla="*/ 59 w 252"/>
                <a:gd name="T45" fmla="*/ 422 h 947"/>
                <a:gd name="T46" fmla="*/ 56 w 252"/>
                <a:gd name="T47" fmla="*/ 504 h 947"/>
                <a:gd name="T48" fmla="*/ 44 w 252"/>
                <a:gd name="T49" fmla="*/ 566 h 947"/>
                <a:gd name="T50" fmla="*/ 32 w 252"/>
                <a:gd name="T51" fmla="*/ 665 h 947"/>
                <a:gd name="T52" fmla="*/ 17 w 252"/>
                <a:gd name="T53" fmla="*/ 769 h 947"/>
                <a:gd name="T54" fmla="*/ 3 w 252"/>
                <a:gd name="T55" fmla="*/ 857 h 947"/>
                <a:gd name="T56" fmla="*/ 0 w 252"/>
                <a:gd name="T57" fmla="*/ 947 h 947"/>
                <a:gd name="T58" fmla="*/ 231 w 252"/>
                <a:gd name="T59" fmla="*/ 943 h 947"/>
                <a:gd name="T60" fmla="*/ 247 w 252"/>
                <a:gd name="T61" fmla="*/ 873 h 94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52"/>
                <a:gd name="T94" fmla="*/ 0 h 947"/>
                <a:gd name="T95" fmla="*/ 252 w 252"/>
                <a:gd name="T96" fmla="*/ 947 h 94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52" h="947">
                  <a:moveTo>
                    <a:pt x="247" y="873"/>
                  </a:moveTo>
                  <a:lnTo>
                    <a:pt x="251" y="823"/>
                  </a:lnTo>
                  <a:lnTo>
                    <a:pt x="252" y="711"/>
                  </a:lnTo>
                  <a:lnTo>
                    <a:pt x="244" y="601"/>
                  </a:lnTo>
                  <a:lnTo>
                    <a:pt x="239" y="552"/>
                  </a:lnTo>
                  <a:lnTo>
                    <a:pt x="236" y="516"/>
                  </a:lnTo>
                  <a:lnTo>
                    <a:pt x="236" y="439"/>
                  </a:lnTo>
                  <a:lnTo>
                    <a:pt x="240" y="353"/>
                  </a:lnTo>
                  <a:lnTo>
                    <a:pt x="239" y="289"/>
                  </a:lnTo>
                  <a:lnTo>
                    <a:pt x="237" y="240"/>
                  </a:lnTo>
                  <a:lnTo>
                    <a:pt x="228" y="145"/>
                  </a:lnTo>
                  <a:lnTo>
                    <a:pt x="220" y="77"/>
                  </a:lnTo>
                  <a:lnTo>
                    <a:pt x="205" y="21"/>
                  </a:lnTo>
                  <a:lnTo>
                    <a:pt x="186" y="3"/>
                  </a:lnTo>
                  <a:lnTo>
                    <a:pt x="162" y="1"/>
                  </a:lnTo>
                  <a:lnTo>
                    <a:pt x="136" y="0"/>
                  </a:lnTo>
                  <a:lnTo>
                    <a:pt x="105" y="13"/>
                  </a:lnTo>
                  <a:lnTo>
                    <a:pt x="80" y="61"/>
                  </a:lnTo>
                  <a:lnTo>
                    <a:pt x="74" y="139"/>
                  </a:lnTo>
                  <a:lnTo>
                    <a:pt x="71" y="230"/>
                  </a:lnTo>
                  <a:lnTo>
                    <a:pt x="66" y="289"/>
                  </a:lnTo>
                  <a:lnTo>
                    <a:pt x="58" y="350"/>
                  </a:lnTo>
                  <a:lnTo>
                    <a:pt x="59" y="422"/>
                  </a:lnTo>
                  <a:lnTo>
                    <a:pt x="56" y="504"/>
                  </a:lnTo>
                  <a:lnTo>
                    <a:pt x="44" y="566"/>
                  </a:lnTo>
                  <a:lnTo>
                    <a:pt x="32" y="665"/>
                  </a:lnTo>
                  <a:lnTo>
                    <a:pt x="17" y="769"/>
                  </a:lnTo>
                  <a:lnTo>
                    <a:pt x="3" y="857"/>
                  </a:lnTo>
                  <a:lnTo>
                    <a:pt x="0" y="947"/>
                  </a:lnTo>
                  <a:lnTo>
                    <a:pt x="231" y="943"/>
                  </a:lnTo>
                  <a:lnTo>
                    <a:pt x="247" y="873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Freeform 40"/>
            <p:cNvSpPr>
              <a:spLocks noChangeAspect="1"/>
            </p:cNvSpPr>
            <p:nvPr/>
          </p:nvSpPr>
          <p:spPr bwMode="auto">
            <a:xfrm>
              <a:off x="4810" y="2439"/>
              <a:ext cx="192" cy="24"/>
            </a:xfrm>
            <a:custGeom>
              <a:avLst/>
              <a:gdLst>
                <a:gd name="T0" fmla="*/ 192 w 192"/>
                <a:gd name="T1" fmla="*/ 12 h 24"/>
                <a:gd name="T2" fmla="*/ 135 w 192"/>
                <a:gd name="T3" fmla="*/ 21 h 24"/>
                <a:gd name="T4" fmla="*/ 90 w 192"/>
                <a:gd name="T5" fmla="*/ 24 h 24"/>
                <a:gd name="T6" fmla="*/ 30 w 192"/>
                <a:gd name="T7" fmla="*/ 12 h 24"/>
                <a:gd name="T8" fmla="*/ 0 w 192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"/>
                <a:gd name="T17" fmla="*/ 192 w 19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">
                  <a:moveTo>
                    <a:pt x="192" y="12"/>
                  </a:moveTo>
                  <a:lnTo>
                    <a:pt x="135" y="21"/>
                  </a:lnTo>
                  <a:lnTo>
                    <a:pt x="90" y="24"/>
                  </a:lnTo>
                  <a:lnTo>
                    <a:pt x="30" y="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Freeform 41"/>
            <p:cNvSpPr>
              <a:spLocks noChangeAspect="1"/>
            </p:cNvSpPr>
            <p:nvPr/>
          </p:nvSpPr>
          <p:spPr bwMode="auto">
            <a:xfrm>
              <a:off x="4230" y="3097"/>
              <a:ext cx="157" cy="12"/>
            </a:xfrm>
            <a:custGeom>
              <a:avLst/>
              <a:gdLst>
                <a:gd name="T0" fmla="*/ 0 w 157"/>
                <a:gd name="T1" fmla="*/ 0 h 12"/>
                <a:gd name="T2" fmla="*/ 61 w 157"/>
                <a:gd name="T3" fmla="*/ 12 h 12"/>
                <a:gd name="T4" fmla="*/ 127 w 157"/>
                <a:gd name="T5" fmla="*/ 12 h 12"/>
                <a:gd name="T6" fmla="*/ 157 w 157"/>
                <a:gd name="T7" fmla="*/ 6 h 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12"/>
                <a:gd name="T14" fmla="*/ 157 w 157"/>
                <a:gd name="T15" fmla="*/ 12 h 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12">
                  <a:moveTo>
                    <a:pt x="0" y="0"/>
                  </a:moveTo>
                  <a:lnTo>
                    <a:pt x="61" y="12"/>
                  </a:lnTo>
                  <a:lnTo>
                    <a:pt x="127" y="12"/>
                  </a:lnTo>
                  <a:lnTo>
                    <a:pt x="157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Freeform 42"/>
            <p:cNvSpPr>
              <a:spLocks noChangeAspect="1"/>
            </p:cNvSpPr>
            <p:nvPr/>
          </p:nvSpPr>
          <p:spPr bwMode="auto">
            <a:xfrm>
              <a:off x="4674" y="2160"/>
              <a:ext cx="322" cy="435"/>
            </a:xfrm>
            <a:custGeom>
              <a:avLst/>
              <a:gdLst>
                <a:gd name="T0" fmla="*/ 322 w 322"/>
                <a:gd name="T1" fmla="*/ 84 h 435"/>
                <a:gd name="T2" fmla="*/ 315 w 322"/>
                <a:gd name="T3" fmla="*/ 138 h 435"/>
                <a:gd name="T4" fmla="*/ 288 w 322"/>
                <a:gd name="T5" fmla="*/ 186 h 435"/>
                <a:gd name="T6" fmla="*/ 240 w 322"/>
                <a:gd name="T7" fmla="*/ 231 h 435"/>
                <a:gd name="T8" fmla="*/ 208 w 322"/>
                <a:gd name="T9" fmla="*/ 242 h 435"/>
                <a:gd name="T10" fmla="*/ 182 w 322"/>
                <a:gd name="T11" fmla="*/ 255 h 435"/>
                <a:gd name="T12" fmla="*/ 166 w 322"/>
                <a:gd name="T13" fmla="*/ 299 h 435"/>
                <a:gd name="T14" fmla="*/ 142 w 322"/>
                <a:gd name="T15" fmla="*/ 360 h 435"/>
                <a:gd name="T16" fmla="*/ 115 w 322"/>
                <a:gd name="T17" fmla="*/ 417 h 435"/>
                <a:gd name="T18" fmla="*/ 84 w 322"/>
                <a:gd name="T19" fmla="*/ 435 h 435"/>
                <a:gd name="T20" fmla="*/ 40 w 322"/>
                <a:gd name="T21" fmla="*/ 435 h 435"/>
                <a:gd name="T22" fmla="*/ 12 w 322"/>
                <a:gd name="T23" fmla="*/ 422 h 435"/>
                <a:gd name="T24" fmla="*/ 0 w 322"/>
                <a:gd name="T25" fmla="*/ 387 h 435"/>
                <a:gd name="T26" fmla="*/ 3 w 322"/>
                <a:gd name="T27" fmla="*/ 348 h 435"/>
                <a:gd name="T28" fmla="*/ 17 w 322"/>
                <a:gd name="T29" fmla="*/ 276 h 435"/>
                <a:gd name="T30" fmla="*/ 45 w 322"/>
                <a:gd name="T31" fmla="*/ 218 h 435"/>
                <a:gd name="T32" fmla="*/ 78 w 322"/>
                <a:gd name="T33" fmla="*/ 168 h 435"/>
                <a:gd name="T34" fmla="*/ 139 w 322"/>
                <a:gd name="T35" fmla="*/ 60 h 435"/>
                <a:gd name="T36" fmla="*/ 180 w 322"/>
                <a:gd name="T37" fmla="*/ 12 h 435"/>
                <a:gd name="T38" fmla="*/ 234 w 322"/>
                <a:gd name="T39" fmla="*/ 0 h 435"/>
                <a:gd name="T40" fmla="*/ 265 w 322"/>
                <a:gd name="T41" fmla="*/ 8 h 435"/>
                <a:gd name="T42" fmla="*/ 288 w 322"/>
                <a:gd name="T43" fmla="*/ 24 h 435"/>
                <a:gd name="T44" fmla="*/ 310 w 322"/>
                <a:gd name="T45" fmla="*/ 53 h 435"/>
                <a:gd name="T46" fmla="*/ 322 w 322"/>
                <a:gd name="T47" fmla="*/ 84 h 43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22"/>
                <a:gd name="T73" fmla="*/ 0 h 435"/>
                <a:gd name="T74" fmla="*/ 322 w 322"/>
                <a:gd name="T75" fmla="*/ 435 h 43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22" h="435">
                  <a:moveTo>
                    <a:pt x="322" y="84"/>
                  </a:moveTo>
                  <a:lnTo>
                    <a:pt x="315" y="138"/>
                  </a:lnTo>
                  <a:lnTo>
                    <a:pt x="288" y="186"/>
                  </a:lnTo>
                  <a:lnTo>
                    <a:pt x="240" y="231"/>
                  </a:lnTo>
                  <a:lnTo>
                    <a:pt x="208" y="242"/>
                  </a:lnTo>
                  <a:lnTo>
                    <a:pt x="182" y="255"/>
                  </a:lnTo>
                  <a:lnTo>
                    <a:pt x="166" y="299"/>
                  </a:lnTo>
                  <a:lnTo>
                    <a:pt x="142" y="360"/>
                  </a:lnTo>
                  <a:lnTo>
                    <a:pt x="115" y="417"/>
                  </a:lnTo>
                  <a:lnTo>
                    <a:pt x="84" y="435"/>
                  </a:lnTo>
                  <a:lnTo>
                    <a:pt x="40" y="435"/>
                  </a:lnTo>
                  <a:lnTo>
                    <a:pt x="12" y="422"/>
                  </a:lnTo>
                  <a:lnTo>
                    <a:pt x="0" y="387"/>
                  </a:lnTo>
                  <a:lnTo>
                    <a:pt x="3" y="348"/>
                  </a:lnTo>
                  <a:lnTo>
                    <a:pt x="17" y="276"/>
                  </a:lnTo>
                  <a:lnTo>
                    <a:pt x="45" y="218"/>
                  </a:lnTo>
                  <a:lnTo>
                    <a:pt x="78" y="168"/>
                  </a:lnTo>
                  <a:lnTo>
                    <a:pt x="139" y="60"/>
                  </a:lnTo>
                  <a:lnTo>
                    <a:pt x="180" y="12"/>
                  </a:lnTo>
                  <a:lnTo>
                    <a:pt x="234" y="0"/>
                  </a:lnTo>
                  <a:lnTo>
                    <a:pt x="265" y="8"/>
                  </a:lnTo>
                  <a:lnTo>
                    <a:pt x="288" y="24"/>
                  </a:lnTo>
                  <a:lnTo>
                    <a:pt x="310" y="53"/>
                  </a:lnTo>
                  <a:lnTo>
                    <a:pt x="322" y="84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Freeform 43"/>
            <p:cNvSpPr>
              <a:spLocks noChangeAspect="1"/>
            </p:cNvSpPr>
            <p:nvPr/>
          </p:nvSpPr>
          <p:spPr bwMode="auto">
            <a:xfrm>
              <a:off x="4689" y="2484"/>
              <a:ext cx="85" cy="99"/>
            </a:xfrm>
            <a:custGeom>
              <a:avLst/>
              <a:gdLst>
                <a:gd name="T0" fmla="*/ 15 w 85"/>
                <a:gd name="T1" fmla="*/ 0 h 99"/>
                <a:gd name="T2" fmla="*/ 49 w 85"/>
                <a:gd name="T3" fmla="*/ 0 h 99"/>
                <a:gd name="T4" fmla="*/ 83 w 85"/>
                <a:gd name="T5" fmla="*/ 12 h 99"/>
                <a:gd name="T6" fmla="*/ 85 w 85"/>
                <a:gd name="T7" fmla="*/ 51 h 99"/>
                <a:gd name="T8" fmla="*/ 75 w 85"/>
                <a:gd name="T9" fmla="*/ 80 h 99"/>
                <a:gd name="T10" fmla="*/ 42 w 85"/>
                <a:gd name="T11" fmla="*/ 99 h 99"/>
                <a:gd name="T12" fmla="*/ 18 w 85"/>
                <a:gd name="T13" fmla="*/ 89 h 99"/>
                <a:gd name="T14" fmla="*/ 9 w 85"/>
                <a:gd name="T15" fmla="*/ 72 h 99"/>
                <a:gd name="T16" fmla="*/ 0 w 85"/>
                <a:gd name="T17" fmla="*/ 47 h 99"/>
                <a:gd name="T18" fmla="*/ 3 w 85"/>
                <a:gd name="T19" fmla="*/ 14 h 99"/>
                <a:gd name="T20" fmla="*/ 15 w 85"/>
                <a:gd name="T21" fmla="*/ 0 h 9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5"/>
                <a:gd name="T34" fmla="*/ 0 h 99"/>
                <a:gd name="T35" fmla="*/ 85 w 85"/>
                <a:gd name="T36" fmla="*/ 99 h 9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5" h="99">
                  <a:moveTo>
                    <a:pt x="15" y="0"/>
                  </a:moveTo>
                  <a:lnTo>
                    <a:pt x="49" y="0"/>
                  </a:lnTo>
                  <a:lnTo>
                    <a:pt x="83" y="12"/>
                  </a:lnTo>
                  <a:lnTo>
                    <a:pt x="85" y="51"/>
                  </a:lnTo>
                  <a:lnTo>
                    <a:pt x="75" y="80"/>
                  </a:lnTo>
                  <a:lnTo>
                    <a:pt x="42" y="99"/>
                  </a:lnTo>
                  <a:lnTo>
                    <a:pt x="18" y="89"/>
                  </a:lnTo>
                  <a:lnTo>
                    <a:pt x="9" y="72"/>
                  </a:lnTo>
                  <a:lnTo>
                    <a:pt x="0" y="47"/>
                  </a:lnTo>
                  <a:lnTo>
                    <a:pt x="3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Freeform 44"/>
            <p:cNvSpPr>
              <a:spLocks noChangeAspect="1"/>
            </p:cNvSpPr>
            <p:nvPr/>
          </p:nvSpPr>
          <p:spPr bwMode="auto">
            <a:xfrm>
              <a:off x="4407" y="1998"/>
              <a:ext cx="276" cy="543"/>
            </a:xfrm>
            <a:custGeom>
              <a:avLst/>
              <a:gdLst>
                <a:gd name="T0" fmla="*/ 276 w 276"/>
                <a:gd name="T1" fmla="*/ 78 h 543"/>
                <a:gd name="T2" fmla="*/ 264 w 276"/>
                <a:gd name="T3" fmla="*/ 41 h 543"/>
                <a:gd name="T4" fmla="*/ 244 w 276"/>
                <a:gd name="T5" fmla="*/ 15 h 543"/>
                <a:gd name="T6" fmla="*/ 213 w 276"/>
                <a:gd name="T7" fmla="*/ 6 h 543"/>
                <a:gd name="T8" fmla="*/ 174 w 276"/>
                <a:gd name="T9" fmla="*/ 0 h 543"/>
                <a:gd name="T10" fmla="*/ 120 w 276"/>
                <a:gd name="T11" fmla="*/ 18 h 543"/>
                <a:gd name="T12" fmla="*/ 80 w 276"/>
                <a:gd name="T13" fmla="*/ 42 h 543"/>
                <a:gd name="T14" fmla="*/ 46 w 276"/>
                <a:gd name="T15" fmla="*/ 102 h 543"/>
                <a:gd name="T16" fmla="*/ 26 w 276"/>
                <a:gd name="T17" fmla="*/ 240 h 543"/>
                <a:gd name="T18" fmla="*/ 3 w 276"/>
                <a:gd name="T19" fmla="*/ 342 h 543"/>
                <a:gd name="T20" fmla="*/ 0 w 276"/>
                <a:gd name="T21" fmla="*/ 444 h 543"/>
                <a:gd name="T22" fmla="*/ 7 w 276"/>
                <a:gd name="T23" fmla="*/ 492 h 543"/>
                <a:gd name="T24" fmla="*/ 29 w 276"/>
                <a:gd name="T25" fmla="*/ 528 h 543"/>
                <a:gd name="T26" fmla="*/ 79 w 276"/>
                <a:gd name="T27" fmla="*/ 543 h 543"/>
                <a:gd name="T28" fmla="*/ 126 w 276"/>
                <a:gd name="T29" fmla="*/ 522 h 543"/>
                <a:gd name="T30" fmla="*/ 151 w 276"/>
                <a:gd name="T31" fmla="*/ 468 h 543"/>
                <a:gd name="T32" fmla="*/ 168 w 276"/>
                <a:gd name="T33" fmla="*/ 378 h 543"/>
                <a:gd name="T34" fmla="*/ 192 w 276"/>
                <a:gd name="T35" fmla="*/ 296 h 543"/>
                <a:gd name="T36" fmla="*/ 232 w 276"/>
                <a:gd name="T37" fmla="*/ 219 h 543"/>
                <a:gd name="T38" fmla="*/ 261 w 276"/>
                <a:gd name="T39" fmla="*/ 134 h 543"/>
                <a:gd name="T40" fmla="*/ 276 w 276"/>
                <a:gd name="T41" fmla="*/ 78 h 54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6"/>
                <a:gd name="T64" fmla="*/ 0 h 543"/>
                <a:gd name="T65" fmla="*/ 276 w 276"/>
                <a:gd name="T66" fmla="*/ 543 h 54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6" h="543">
                  <a:moveTo>
                    <a:pt x="276" y="78"/>
                  </a:moveTo>
                  <a:lnTo>
                    <a:pt x="264" y="41"/>
                  </a:lnTo>
                  <a:lnTo>
                    <a:pt x="244" y="15"/>
                  </a:lnTo>
                  <a:lnTo>
                    <a:pt x="213" y="6"/>
                  </a:lnTo>
                  <a:lnTo>
                    <a:pt x="174" y="0"/>
                  </a:lnTo>
                  <a:lnTo>
                    <a:pt x="120" y="18"/>
                  </a:lnTo>
                  <a:lnTo>
                    <a:pt x="80" y="42"/>
                  </a:lnTo>
                  <a:lnTo>
                    <a:pt x="46" y="102"/>
                  </a:lnTo>
                  <a:lnTo>
                    <a:pt x="26" y="240"/>
                  </a:lnTo>
                  <a:lnTo>
                    <a:pt x="3" y="342"/>
                  </a:lnTo>
                  <a:lnTo>
                    <a:pt x="0" y="444"/>
                  </a:lnTo>
                  <a:lnTo>
                    <a:pt x="7" y="492"/>
                  </a:lnTo>
                  <a:lnTo>
                    <a:pt x="29" y="528"/>
                  </a:lnTo>
                  <a:lnTo>
                    <a:pt x="79" y="543"/>
                  </a:lnTo>
                  <a:lnTo>
                    <a:pt x="126" y="522"/>
                  </a:lnTo>
                  <a:lnTo>
                    <a:pt x="151" y="468"/>
                  </a:lnTo>
                  <a:lnTo>
                    <a:pt x="168" y="378"/>
                  </a:lnTo>
                  <a:lnTo>
                    <a:pt x="192" y="296"/>
                  </a:lnTo>
                  <a:lnTo>
                    <a:pt x="232" y="219"/>
                  </a:lnTo>
                  <a:lnTo>
                    <a:pt x="261" y="134"/>
                  </a:lnTo>
                  <a:lnTo>
                    <a:pt x="276" y="78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2" name="Freeform 45"/>
            <p:cNvSpPr>
              <a:spLocks noChangeAspect="1"/>
            </p:cNvSpPr>
            <p:nvPr/>
          </p:nvSpPr>
          <p:spPr bwMode="auto">
            <a:xfrm>
              <a:off x="4422" y="2382"/>
              <a:ext cx="115" cy="132"/>
            </a:xfrm>
            <a:custGeom>
              <a:avLst/>
              <a:gdLst>
                <a:gd name="T0" fmla="*/ 114 w 115"/>
                <a:gd name="T1" fmla="*/ 21 h 132"/>
                <a:gd name="T2" fmla="*/ 115 w 115"/>
                <a:gd name="T3" fmla="*/ 70 h 132"/>
                <a:gd name="T4" fmla="*/ 98 w 115"/>
                <a:gd name="T5" fmla="*/ 119 h 132"/>
                <a:gd name="T6" fmla="*/ 68 w 115"/>
                <a:gd name="T7" fmla="*/ 132 h 132"/>
                <a:gd name="T8" fmla="*/ 23 w 115"/>
                <a:gd name="T9" fmla="*/ 119 h 132"/>
                <a:gd name="T10" fmla="*/ 9 w 115"/>
                <a:gd name="T11" fmla="*/ 97 h 132"/>
                <a:gd name="T12" fmla="*/ 2 w 115"/>
                <a:gd name="T13" fmla="*/ 71 h 132"/>
                <a:gd name="T14" fmla="*/ 0 w 115"/>
                <a:gd name="T15" fmla="*/ 34 h 132"/>
                <a:gd name="T16" fmla="*/ 19 w 115"/>
                <a:gd name="T17" fmla="*/ 9 h 132"/>
                <a:gd name="T18" fmla="*/ 80 w 115"/>
                <a:gd name="T19" fmla="*/ 0 h 132"/>
                <a:gd name="T20" fmla="*/ 114 w 115"/>
                <a:gd name="T21" fmla="*/ 21 h 1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"/>
                <a:gd name="T34" fmla="*/ 0 h 132"/>
                <a:gd name="T35" fmla="*/ 115 w 115"/>
                <a:gd name="T36" fmla="*/ 132 h 1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" h="132">
                  <a:moveTo>
                    <a:pt x="114" y="21"/>
                  </a:moveTo>
                  <a:lnTo>
                    <a:pt x="115" y="70"/>
                  </a:lnTo>
                  <a:lnTo>
                    <a:pt x="98" y="119"/>
                  </a:lnTo>
                  <a:lnTo>
                    <a:pt x="68" y="132"/>
                  </a:lnTo>
                  <a:lnTo>
                    <a:pt x="23" y="119"/>
                  </a:lnTo>
                  <a:lnTo>
                    <a:pt x="9" y="97"/>
                  </a:lnTo>
                  <a:lnTo>
                    <a:pt x="2" y="71"/>
                  </a:lnTo>
                  <a:lnTo>
                    <a:pt x="0" y="34"/>
                  </a:lnTo>
                  <a:lnTo>
                    <a:pt x="19" y="9"/>
                  </a:lnTo>
                  <a:lnTo>
                    <a:pt x="80" y="0"/>
                  </a:lnTo>
                  <a:lnTo>
                    <a:pt x="114" y="21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Freeform 46"/>
            <p:cNvSpPr>
              <a:spLocks noChangeAspect="1"/>
            </p:cNvSpPr>
            <p:nvPr/>
          </p:nvSpPr>
          <p:spPr bwMode="auto">
            <a:xfrm>
              <a:off x="3992" y="2034"/>
              <a:ext cx="502" cy="817"/>
            </a:xfrm>
            <a:custGeom>
              <a:avLst/>
              <a:gdLst>
                <a:gd name="T0" fmla="*/ 210 w 502"/>
                <a:gd name="T1" fmla="*/ 102 h 817"/>
                <a:gd name="T2" fmla="*/ 283 w 502"/>
                <a:gd name="T3" fmla="*/ 84 h 817"/>
                <a:gd name="T4" fmla="*/ 331 w 502"/>
                <a:gd name="T5" fmla="*/ 54 h 817"/>
                <a:gd name="T6" fmla="*/ 391 w 502"/>
                <a:gd name="T7" fmla="*/ 18 h 817"/>
                <a:gd name="T8" fmla="*/ 457 w 502"/>
                <a:gd name="T9" fmla="*/ 0 h 817"/>
                <a:gd name="T10" fmla="*/ 481 w 502"/>
                <a:gd name="T11" fmla="*/ 9 h 817"/>
                <a:gd name="T12" fmla="*/ 499 w 502"/>
                <a:gd name="T13" fmla="*/ 29 h 817"/>
                <a:gd name="T14" fmla="*/ 502 w 502"/>
                <a:gd name="T15" fmla="*/ 62 h 817"/>
                <a:gd name="T16" fmla="*/ 493 w 502"/>
                <a:gd name="T17" fmla="*/ 102 h 817"/>
                <a:gd name="T18" fmla="*/ 484 w 502"/>
                <a:gd name="T19" fmla="*/ 137 h 817"/>
                <a:gd name="T20" fmla="*/ 457 w 502"/>
                <a:gd name="T21" fmla="*/ 180 h 817"/>
                <a:gd name="T22" fmla="*/ 394 w 502"/>
                <a:gd name="T23" fmla="*/ 240 h 817"/>
                <a:gd name="T24" fmla="*/ 349 w 502"/>
                <a:gd name="T25" fmla="*/ 270 h 817"/>
                <a:gd name="T26" fmla="*/ 313 w 502"/>
                <a:gd name="T27" fmla="*/ 288 h 817"/>
                <a:gd name="T28" fmla="*/ 319 w 502"/>
                <a:gd name="T29" fmla="*/ 354 h 817"/>
                <a:gd name="T30" fmla="*/ 325 w 502"/>
                <a:gd name="T31" fmla="*/ 414 h 817"/>
                <a:gd name="T32" fmla="*/ 319 w 502"/>
                <a:gd name="T33" fmla="*/ 504 h 817"/>
                <a:gd name="T34" fmla="*/ 307 w 502"/>
                <a:gd name="T35" fmla="*/ 558 h 817"/>
                <a:gd name="T36" fmla="*/ 301 w 502"/>
                <a:gd name="T37" fmla="*/ 612 h 817"/>
                <a:gd name="T38" fmla="*/ 274 w 502"/>
                <a:gd name="T39" fmla="*/ 668 h 817"/>
                <a:gd name="T40" fmla="*/ 249 w 502"/>
                <a:gd name="T41" fmla="*/ 708 h 817"/>
                <a:gd name="T42" fmla="*/ 204 w 502"/>
                <a:gd name="T43" fmla="*/ 746 h 817"/>
                <a:gd name="T44" fmla="*/ 162 w 502"/>
                <a:gd name="T45" fmla="*/ 781 h 817"/>
                <a:gd name="T46" fmla="*/ 117 w 502"/>
                <a:gd name="T47" fmla="*/ 804 h 817"/>
                <a:gd name="T48" fmla="*/ 84 w 502"/>
                <a:gd name="T49" fmla="*/ 817 h 817"/>
                <a:gd name="T50" fmla="*/ 54 w 502"/>
                <a:gd name="T51" fmla="*/ 751 h 817"/>
                <a:gd name="T52" fmla="*/ 36 w 502"/>
                <a:gd name="T53" fmla="*/ 684 h 817"/>
                <a:gd name="T54" fmla="*/ 6 w 502"/>
                <a:gd name="T55" fmla="*/ 582 h 817"/>
                <a:gd name="T56" fmla="*/ 0 w 502"/>
                <a:gd name="T57" fmla="*/ 534 h 817"/>
                <a:gd name="T58" fmla="*/ 24 w 502"/>
                <a:gd name="T59" fmla="*/ 456 h 817"/>
                <a:gd name="T60" fmla="*/ 48 w 502"/>
                <a:gd name="T61" fmla="*/ 348 h 817"/>
                <a:gd name="T62" fmla="*/ 78 w 502"/>
                <a:gd name="T63" fmla="*/ 210 h 817"/>
                <a:gd name="T64" fmla="*/ 108 w 502"/>
                <a:gd name="T65" fmla="*/ 144 h 817"/>
                <a:gd name="T66" fmla="*/ 162 w 502"/>
                <a:gd name="T67" fmla="*/ 114 h 817"/>
                <a:gd name="T68" fmla="*/ 210 w 502"/>
                <a:gd name="T69" fmla="*/ 102 h 81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02"/>
                <a:gd name="T106" fmla="*/ 0 h 817"/>
                <a:gd name="T107" fmla="*/ 502 w 502"/>
                <a:gd name="T108" fmla="*/ 817 h 81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02" h="817">
                  <a:moveTo>
                    <a:pt x="210" y="102"/>
                  </a:moveTo>
                  <a:lnTo>
                    <a:pt x="283" y="84"/>
                  </a:lnTo>
                  <a:lnTo>
                    <a:pt x="331" y="54"/>
                  </a:lnTo>
                  <a:lnTo>
                    <a:pt x="391" y="18"/>
                  </a:lnTo>
                  <a:lnTo>
                    <a:pt x="457" y="0"/>
                  </a:lnTo>
                  <a:lnTo>
                    <a:pt x="481" y="9"/>
                  </a:lnTo>
                  <a:lnTo>
                    <a:pt x="499" y="29"/>
                  </a:lnTo>
                  <a:lnTo>
                    <a:pt x="502" y="62"/>
                  </a:lnTo>
                  <a:lnTo>
                    <a:pt x="493" y="102"/>
                  </a:lnTo>
                  <a:lnTo>
                    <a:pt x="484" y="137"/>
                  </a:lnTo>
                  <a:lnTo>
                    <a:pt x="457" y="180"/>
                  </a:lnTo>
                  <a:lnTo>
                    <a:pt x="394" y="240"/>
                  </a:lnTo>
                  <a:lnTo>
                    <a:pt x="349" y="270"/>
                  </a:lnTo>
                  <a:lnTo>
                    <a:pt x="313" y="288"/>
                  </a:lnTo>
                  <a:lnTo>
                    <a:pt x="319" y="354"/>
                  </a:lnTo>
                  <a:lnTo>
                    <a:pt x="325" y="414"/>
                  </a:lnTo>
                  <a:lnTo>
                    <a:pt x="319" y="504"/>
                  </a:lnTo>
                  <a:lnTo>
                    <a:pt x="307" y="558"/>
                  </a:lnTo>
                  <a:lnTo>
                    <a:pt x="301" y="612"/>
                  </a:lnTo>
                  <a:lnTo>
                    <a:pt x="274" y="668"/>
                  </a:lnTo>
                  <a:lnTo>
                    <a:pt x="249" y="708"/>
                  </a:lnTo>
                  <a:lnTo>
                    <a:pt x="204" y="746"/>
                  </a:lnTo>
                  <a:lnTo>
                    <a:pt x="162" y="781"/>
                  </a:lnTo>
                  <a:lnTo>
                    <a:pt x="117" y="804"/>
                  </a:lnTo>
                  <a:lnTo>
                    <a:pt x="84" y="817"/>
                  </a:lnTo>
                  <a:lnTo>
                    <a:pt x="54" y="751"/>
                  </a:lnTo>
                  <a:lnTo>
                    <a:pt x="36" y="684"/>
                  </a:lnTo>
                  <a:lnTo>
                    <a:pt x="6" y="582"/>
                  </a:lnTo>
                  <a:lnTo>
                    <a:pt x="0" y="534"/>
                  </a:lnTo>
                  <a:lnTo>
                    <a:pt x="24" y="456"/>
                  </a:lnTo>
                  <a:lnTo>
                    <a:pt x="48" y="348"/>
                  </a:lnTo>
                  <a:lnTo>
                    <a:pt x="78" y="210"/>
                  </a:lnTo>
                  <a:lnTo>
                    <a:pt x="108" y="144"/>
                  </a:lnTo>
                  <a:lnTo>
                    <a:pt x="162" y="114"/>
                  </a:lnTo>
                  <a:lnTo>
                    <a:pt x="210" y="102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4" name="Freeform 47"/>
            <p:cNvSpPr>
              <a:spLocks noChangeAspect="1"/>
            </p:cNvSpPr>
            <p:nvPr/>
          </p:nvSpPr>
          <p:spPr bwMode="auto">
            <a:xfrm>
              <a:off x="4293" y="2037"/>
              <a:ext cx="183" cy="129"/>
            </a:xfrm>
            <a:custGeom>
              <a:avLst/>
              <a:gdLst>
                <a:gd name="T0" fmla="*/ 0 w 183"/>
                <a:gd name="T1" fmla="*/ 72 h 129"/>
                <a:gd name="T2" fmla="*/ 24 w 183"/>
                <a:gd name="T3" fmla="*/ 117 h 129"/>
                <a:gd name="T4" fmla="*/ 48 w 183"/>
                <a:gd name="T5" fmla="*/ 129 h 129"/>
                <a:gd name="T6" fmla="*/ 105 w 183"/>
                <a:gd name="T7" fmla="*/ 114 h 129"/>
                <a:gd name="T8" fmla="*/ 159 w 183"/>
                <a:gd name="T9" fmla="*/ 90 h 129"/>
                <a:gd name="T10" fmla="*/ 180 w 183"/>
                <a:gd name="T11" fmla="*/ 72 h 129"/>
                <a:gd name="T12" fmla="*/ 183 w 183"/>
                <a:gd name="T13" fmla="*/ 27 h 129"/>
                <a:gd name="T14" fmla="*/ 165 w 183"/>
                <a:gd name="T15" fmla="*/ 0 h 129"/>
                <a:gd name="T16" fmla="*/ 123 w 183"/>
                <a:gd name="T17" fmla="*/ 3 h 129"/>
                <a:gd name="T18" fmla="*/ 90 w 183"/>
                <a:gd name="T19" fmla="*/ 17 h 129"/>
                <a:gd name="T20" fmla="*/ 54 w 183"/>
                <a:gd name="T21" fmla="*/ 35 h 129"/>
                <a:gd name="T22" fmla="*/ 0 w 183"/>
                <a:gd name="T23" fmla="*/ 72 h 1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83"/>
                <a:gd name="T37" fmla="*/ 0 h 129"/>
                <a:gd name="T38" fmla="*/ 183 w 183"/>
                <a:gd name="T39" fmla="*/ 129 h 1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83" h="129">
                  <a:moveTo>
                    <a:pt x="0" y="72"/>
                  </a:moveTo>
                  <a:lnTo>
                    <a:pt x="24" y="117"/>
                  </a:lnTo>
                  <a:lnTo>
                    <a:pt x="48" y="129"/>
                  </a:lnTo>
                  <a:lnTo>
                    <a:pt x="105" y="114"/>
                  </a:lnTo>
                  <a:lnTo>
                    <a:pt x="159" y="90"/>
                  </a:lnTo>
                  <a:lnTo>
                    <a:pt x="180" y="72"/>
                  </a:lnTo>
                  <a:lnTo>
                    <a:pt x="183" y="27"/>
                  </a:lnTo>
                  <a:lnTo>
                    <a:pt x="165" y="0"/>
                  </a:lnTo>
                  <a:lnTo>
                    <a:pt x="123" y="3"/>
                  </a:lnTo>
                  <a:lnTo>
                    <a:pt x="90" y="17"/>
                  </a:lnTo>
                  <a:lnTo>
                    <a:pt x="54" y="3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Freeform 48"/>
            <p:cNvSpPr>
              <a:spLocks noChangeAspect="1"/>
            </p:cNvSpPr>
            <p:nvPr/>
          </p:nvSpPr>
          <p:spPr bwMode="auto">
            <a:xfrm>
              <a:off x="4846" y="2381"/>
              <a:ext cx="6" cy="36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15 h 36"/>
                <a:gd name="T4" fmla="*/ 0 w 6"/>
                <a:gd name="T5" fmla="*/ 0 h 36"/>
                <a:gd name="T6" fmla="*/ 0 60000 65536"/>
                <a:gd name="T7" fmla="*/ 0 60000 65536"/>
                <a:gd name="T8" fmla="*/ 0 60000 65536"/>
                <a:gd name="T9" fmla="*/ 0 w 6"/>
                <a:gd name="T10" fmla="*/ 0 h 36"/>
                <a:gd name="T11" fmla="*/ 6 w 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6">
                  <a:moveTo>
                    <a:pt x="6" y="36"/>
                  </a:moveTo>
                  <a:lnTo>
                    <a:pt x="6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634" name="Object 49"/>
          <p:cNvGraphicFramePr>
            <a:graphicFrameLocks noChangeAspect="1"/>
          </p:cNvGraphicFramePr>
          <p:nvPr/>
        </p:nvGraphicFramePr>
        <p:xfrm>
          <a:off x="5029200" y="2286000"/>
          <a:ext cx="365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27200" imgH="228600" progId="Equation.3">
                  <p:embed/>
                </p:oleObj>
              </mc:Choice>
              <mc:Fallback>
                <p:oleObj name="Equation" r:id="rId17" imgW="1727200" imgH="2286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86000"/>
                        <a:ext cx="365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50"/>
          <p:cNvGraphicFramePr>
            <a:graphicFrameLocks noChangeAspect="1"/>
          </p:cNvGraphicFramePr>
          <p:nvPr/>
        </p:nvGraphicFramePr>
        <p:xfrm>
          <a:off x="5029200" y="2743200"/>
          <a:ext cx="31257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4000" imgH="203200" progId="Equation.3">
                  <p:embed/>
                </p:oleObj>
              </mc:Choice>
              <mc:Fallback>
                <p:oleObj name="Equation" r:id="rId19" imgW="1524000" imgH="203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31257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51"/>
          <p:cNvGraphicFramePr>
            <a:graphicFrameLocks noChangeAspect="1"/>
          </p:cNvGraphicFramePr>
          <p:nvPr/>
        </p:nvGraphicFramePr>
        <p:xfrm>
          <a:off x="5029200" y="3200400"/>
          <a:ext cx="365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752600" imgH="228600" progId="Equation.3">
                  <p:embed/>
                </p:oleObj>
              </mc:Choice>
              <mc:Fallback>
                <p:oleObj name="Equation" r:id="rId21" imgW="1752600" imgH="228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00400"/>
                        <a:ext cx="365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52"/>
          <p:cNvGraphicFramePr>
            <a:graphicFrameLocks noChangeAspect="1"/>
          </p:cNvGraphicFramePr>
          <p:nvPr/>
        </p:nvGraphicFramePr>
        <p:xfrm>
          <a:off x="5124450" y="3733800"/>
          <a:ext cx="35417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1866900" imgH="228600" progId="Equation.3">
                  <p:embed/>
                </p:oleObj>
              </mc:Choice>
              <mc:Fallback>
                <p:oleObj name="公式" r:id="rId23" imgW="1866900" imgH="228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733800"/>
                        <a:ext cx="35417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28"/>
          <p:cNvGraphicFramePr>
            <a:graphicFrameLocks noChangeAspect="1"/>
          </p:cNvGraphicFramePr>
          <p:nvPr/>
        </p:nvGraphicFramePr>
        <p:xfrm>
          <a:off x="1143000" y="5029200"/>
          <a:ext cx="656272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365500" imgH="838200" progId="Equation.3">
                  <p:embed/>
                </p:oleObj>
              </mc:Choice>
              <mc:Fallback>
                <p:oleObj name="Equation" r:id="rId25" imgW="3365500" imgH="83820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6562725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425" name="Oval 129"/>
          <p:cNvSpPr>
            <a:spLocks noChangeArrowheads="1"/>
          </p:cNvSpPr>
          <p:nvPr/>
        </p:nvSpPr>
        <p:spPr bwMode="auto">
          <a:xfrm>
            <a:off x="4953000" y="5029200"/>
            <a:ext cx="1676400" cy="685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426" name="Oval 130"/>
          <p:cNvSpPr>
            <a:spLocks noChangeArrowheads="1"/>
          </p:cNvSpPr>
          <p:nvPr/>
        </p:nvSpPr>
        <p:spPr bwMode="auto">
          <a:xfrm>
            <a:off x="5181600" y="5791200"/>
            <a:ext cx="1600200" cy="685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131"/>
          <p:cNvGrpSpPr>
            <a:grpSpLocks/>
          </p:cNvGrpSpPr>
          <p:nvPr/>
        </p:nvGrpSpPr>
        <p:grpSpPr bwMode="auto">
          <a:xfrm>
            <a:off x="1905000" y="304800"/>
            <a:ext cx="4191000" cy="5776913"/>
            <a:chOff x="1200" y="192"/>
            <a:chExt cx="2640" cy="3639"/>
          </a:xfrm>
        </p:grpSpPr>
        <p:grpSp>
          <p:nvGrpSpPr>
            <p:cNvPr id="26645" name="Group 132"/>
            <p:cNvGrpSpPr>
              <a:grpSpLocks/>
            </p:cNvGrpSpPr>
            <p:nvPr/>
          </p:nvGrpSpPr>
          <p:grpSpPr bwMode="auto">
            <a:xfrm>
              <a:off x="1200" y="192"/>
              <a:ext cx="2640" cy="1488"/>
              <a:chOff x="1632" y="1008"/>
              <a:chExt cx="2640" cy="1488"/>
            </a:xfrm>
          </p:grpSpPr>
          <p:sp>
            <p:nvSpPr>
              <p:cNvPr id="26649" name="Oval 133"/>
              <p:cNvSpPr>
                <a:spLocks noChangeArrowheads="1"/>
              </p:cNvSpPr>
              <p:nvPr/>
            </p:nvSpPr>
            <p:spPr bwMode="auto">
              <a:xfrm>
                <a:off x="1632" y="1008"/>
                <a:ext cx="2640" cy="1488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0C0C0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  <a:ea typeface="楷体_GB2312" pitchFamily="49" charset="-122"/>
                  </a:rPr>
                  <a:t>                </a:t>
                </a:r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是关键</a:t>
                </a:r>
              </a:p>
              <a:p>
                <a:pPr algn="ctr"/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的误差放大因子，称为</a:t>
                </a:r>
              </a:p>
              <a:p>
                <a:pPr algn="ctr"/>
                <a:r>
                  <a:rPr kumimoji="1" lang="en-US" altLang="zh-CN" sz="2400" b="1" i="1"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的</a:t>
                </a:r>
                <a:r>
                  <a:rPr kumimoji="1" lang="zh-CN" altLang="en-US" sz="2400" b="1">
                    <a:solidFill>
                      <a:schemeClr val="folHlink"/>
                    </a:solidFill>
                    <a:latin typeface="Times New Roman" pitchFamily="18" charset="0"/>
                    <a:ea typeface="楷体_GB2312" pitchFamily="49" charset="-122"/>
                  </a:rPr>
                  <a:t>条件数</a:t>
                </a:r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，记为</a:t>
                </a:r>
                <a:r>
                  <a:rPr kumimoji="1" lang="en-US" altLang="zh-CN" sz="2400" b="1" i="1">
                    <a:solidFill>
                      <a:schemeClr val="folHlink"/>
                    </a:solidFill>
                    <a:latin typeface="Times New Roman" pitchFamily="18" charset="0"/>
                    <a:ea typeface="楷体_GB2312" pitchFamily="49" charset="-122"/>
                  </a:rPr>
                  <a:t>cond</a:t>
                </a:r>
                <a:r>
                  <a:rPr kumimoji="1" lang="en-US" altLang="zh-CN" sz="2400" b="1">
                    <a:solidFill>
                      <a:schemeClr val="folHlink"/>
                    </a:solidFill>
                    <a:latin typeface="Times New Roman" pitchFamily="18" charset="0"/>
                    <a:ea typeface="楷体_GB2312" pitchFamily="49" charset="-122"/>
                  </a:rPr>
                  <a:t> (</a:t>
                </a:r>
                <a:r>
                  <a:rPr kumimoji="1" lang="en-US" altLang="zh-CN" sz="2400" b="1" i="1">
                    <a:solidFill>
                      <a:schemeClr val="folHlink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kumimoji="1" lang="en-US" altLang="zh-CN" sz="2400" b="1">
                    <a:solidFill>
                      <a:schemeClr val="folHlink"/>
                    </a:solidFill>
                    <a:latin typeface="Times New Roman" pitchFamily="18" charset="0"/>
                    <a:ea typeface="楷体_GB2312" pitchFamily="49" charset="-122"/>
                  </a:rPr>
                  <a:t>)</a:t>
                </a:r>
                <a:r>
                  <a:rPr kumimoji="1" lang="en-US" altLang="zh-CN" sz="2400" b="1">
                    <a:latin typeface="Times New Roman" pitchFamily="18" charset="0"/>
                    <a:ea typeface="楷体_GB2312" pitchFamily="49" charset="-122"/>
                  </a:rPr>
                  <a:t> ,</a:t>
                </a:r>
              </a:p>
              <a:p>
                <a:pPr algn="ctr"/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越</a:t>
                </a:r>
                <a:r>
                  <a:rPr kumimoji="1" lang="zh-CN" altLang="en-US" sz="2400" b="1">
                    <a:solidFill>
                      <a:schemeClr val="folHlink"/>
                    </a:solidFill>
                    <a:latin typeface="Times New Roman" pitchFamily="18" charset="0"/>
                    <a:ea typeface="楷体_GB2312" pitchFamily="49" charset="-122"/>
                  </a:rPr>
                  <a:t>     </a:t>
                </a:r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 则 </a:t>
                </a:r>
                <a:r>
                  <a:rPr kumimoji="1" lang="en-US" altLang="zh-CN" sz="2400" b="1" i="1">
                    <a:latin typeface="Times New Roman" pitchFamily="18" charset="0"/>
                    <a:ea typeface="楷体_GB2312" pitchFamily="49" charset="-122"/>
                  </a:rPr>
                  <a:t>A </a:t>
                </a:r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越病态，</a:t>
                </a:r>
              </a:p>
              <a:p>
                <a:pPr algn="ctr"/>
                <a:r>
                  <a:rPr kumimoji="1" lang="zh-CN" altLang="en-US" sz="2400" b="1">
                    <a:latin typeface="Times New Roman" pitchFamily="18" charset="0"/>
                    <a:ea typeface="楷体_GB2312" pitchFamily="49" charset="-122"/>
                  </a:rPr>
                  <a:t>难得准确解。</a:t>
                </a:r>
              </a:p>
            </p:txBody>
          </p:sp>
          <p:graphicFrame>
            <p:nvGraphicFramePr>
              <p:cNvPr id="26650" name="Object 134"/>
              <p:cNvGraphicFramePr>
                <a:graphicFrameLocks noChangeAspect="1"/>
              </p:cNvGraphicFramePr>
              <p:nvPr/>
            </p:nvGraphicFramePr>
            <p:xfrm>
              <a:off x="2256" y="1152"/>
              <a:ext cx="799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825500" imgH="228600" progId="Equation.3">
                      <p:embed/>
                    </p:oleObj>
                  </mc:Choice>
                  <mc:Fallback>
                    <p:oleObj name="Equation" r:id="rId27" imgW="825500" imgH="228600" progId="Equation.3">
                      <p:embed/>
                      <p:pic>
                        <p:nvPicPr>
                          <p:cNvPr id="0" name="Object 1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1152"/>
                            <a:ext cx="799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46" name="AutoShape 135"/>
            <p:cNvSpPr>
              <a:spLocks noChangeArrowheads="1"/>
            </p:cNvSpPr>
            <p:nvPr/>
          </p:nvSpPr>
          <p:spPr bwMode="auto">
            <a:xfrm rot="824795" flipV="1">
              <a:off x="1920" y="1488"/>
              <a:ext cx="240" cy="1200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7" name="AutoShape 136"/>
            <p:cNvSpPr>
              <a:spLocks noChangeArrowheads="1"/>
            </p:cNvSpPr>
            <p:nvPr/>
          </p:nvSpPr>
          <p:spPr bwMode="auto">
            <a:xfrm rot="20283343" flipV="1">
              <a:off x="2974" y="1527"/>
              <a:ext cx="288" cy="2304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8" name="AutoShape 137"/>
            <p:cNvSpPr>
              <a:spLocks noChangeArrowheads="1"/>
            </p:cNvSpPr>
            <p:nvPr/>
          </p:nvSpPr>
          <p:spPr bwMode="auto">
            <a:xfrm rot="20518244" flipV="1">
              <a:off x="3172" y="1495"/>
              <a:ext cx="295" cy="1855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434" name="Text Box 138"/>
          <p:cNvSpPr txBox="1">
            <a:spLocks noChangeArrowheads="1"/>
          </p:cNvSpPr>
          <p:nvPr/>
        </p:nvSpPr>
        <p:spPr bwMode="auto">
          <a:xfrm>
            <a:off x="2895600" y="15240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大</a:t>
            </a:r>
          </a:p>
        </p:txBody>
      </p:sp>
      <p:sp>
        <p:nvSpPr>
          <p:cNvPr id="26643" name="Text Box 139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651500" y="4292600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为什么要化成这样？</a:t>
            </a:r>
          </a:p>
        </p:txBody>
      </p:sp>
      <p:sp>
        <p:nvSpPr>
          <p:cNvPr id="2664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4E7F2D-9ECC-40A9-B4D7-4DB434FDA46E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5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425" grpId="0" animBg="1"/>
      <p:bldP spid="55426" grpId="0" animBg="1"/>
      <p:bldP spid="554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16"/>
          <p:cNvGrpSpPr>
            <a:grpSpLocks/>
          </p:cNvGrpSpPr>
          <p:nvPr/>
        </p:nvGrpSpPr>
        <p:grpSpPr bwMode="auto">
          <a:xfrm>
            <a:off x="395288" y="1052513"/>
            <a:ext cx="6326187" cy="1187450"/>
            <a:chOff x="249" y="663"/>
            <a:chExt cx="3985" cy="748"/>
          </a:xfrm>
        </p:grpSpPr>
        <p:sp>
          <p:nvSpPr>
            <p:cNvPr id="27657" name="Text Box 2"/>
            <p:cNvSpPr txBox="1">
              <a:spLocks noChangeArrowheads="1"/>
            </p:cNvSpPr>
            <p:nvPr/>
          </p:nvSpPr>
          <p:spPr bwMode="auto">
            <a:xfrm>
              <a:off x="249" y="663"/>
              <a:ext cx="3985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4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定义</a:t>
              </a:r>
              <a:r>
                <a:rPr lang="en-US" altLang="zh-CN" sz="2400" b="1">
                  <a:solidFill>
                    <a:srgbClr val="FF33CC"/>
                  </a:solidFill>
                  <a:latin typeface="楷体_GB2312" pitchFamily="49" charset="-122"/>
                  <a:ea typeface="楷体_GB2312" pitchFamily="49" charset="-122"/>
                </a:rPr>
                <a:t>8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：设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n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阶非奇异矩阵，称数       </a:t>
              </a:r>
            </a:p>
            <a:p>
              <a:pPr eaLnBrk="1" hangingPunct="1">
                <a:lnSpc>
                  <a:spcPct val="150000"/>
                </a:lnSpc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      为矩阵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的条件数，</a:t>
              </a:r>
            </a:p>
          </p:txBody>
        </p:sp>
        <p:graphicFrame>
          <p:nvGraphicFramePr>
            <p:cNvPr id="27658" name="Object 3"/>
            <p:cNvGraphicFramePr>
              <a:graphicFrameLocks noChangeAspect="1"/>
            </p:cNvGraphicFramePr>
            <p:nvPr/>
          </p:nvGraphicFramePr>
          <p:xfrm>
            <a:off x="3515" y="754"/>
            <a:ext cx="70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571252" imgH="279279" progId="Equation.3">
                    <p:embed/>
                  </p:oleObj>
                </mc:Choice>
                <mc:Fallback>
                  <p:oleObj r:id="rId2" imgW="571252" imgH="279279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754"/>
                          <a:ext cx="708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508125" y="2403475"/>
            <a:ext cx="2405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条件数的性质：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371600" y="2895600"/>
            <a:ext cx="564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itchFamily="18" charset="0"/>
              </a:rPr>
              <a:t>ⅰ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r>
              <a:rPr kumimoji="1" lang="en-US" altLang="zh-CN" sz="2400" b="1" i="1">
                <a:latin typeface="Times New Roman" pitchFamily="18" charset="0"/>
              </a:rPr>
              <a:t>cond ( A )≥1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371600" y="3678238"/>
            <a:ext cx="7593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ⅱ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cond ( kA )= cond ( A ) ,  k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为非零常数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3568700" y="1602974"/>
            <a:ext cx="24606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记为</a:t>
            </a:r>
            <a:r>
              <a:rPr kumimoji="1" lang="en-US" altLang="zh-CN" sz="2400" b="1" i="1" dirty="0" err="1">
                <a:latin typeface="Times New Roman" pitchFamily="18" charset="0"/>
                <a:ea typeface="楷体_GB2312" pitchFamily="49" charset="-122"/>
              </a:rPr>
              <a:t>cond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( A )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。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graphicFrame>
        <p:nvGraphicFramePr>
          <p:cNvPr id="32785" name="Object 17"/>
          <p:cNvGraphicFramePr>
            <a:graphicFrameLocks noChangeAspect="1"/>
          </p:cNvGraphicFramePr>
          <p:nvPr/>
        </p:nvGraphicFramePr>
        <p:xfrm>
          <a:off x="1477963" y="4437063"/>
          <a:ext cx="5110162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63800" imgH="711200" progId="Equation.3">
                  <p:embed/>
                </p:oleObj>
              </mc:Choice>
              <mc:Fallback>
                <p:oleObj name="公式" r:id="rId4" imgW="2463800" imgH="71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4437063"/>
                        <a:ext cx="5110162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3806C0-D327-4593-95DE-CD1B78390D26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  <p:bldP spid="32774" grpId="0" autoUpdateAnimBg="0"/>
      <p:bldP spid="32775" grpId="0" autoUpdateAnimBg="0"/>
      <p:bldP spid="3278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304800"/>
            <a:ext cx="4914900" cy="1693863"/>
            <a:chOff x="288" y="192"/>
            <a:chExt cx="3096" cy="1067"/>
          </a:xfrm>
        </p:grpSpPr>
        <p:sp>
          <p:nvSpPr>
            <p:cNvPr id="28685" name="Text Box 6"/>
            <p:cNvSpPr txBox="1">
              <a:spLocks noChangeArrowheads="1"/>
            </p:cNvSpPr>
            <p:nvPr/>
          </p:nvSpPr>
          <p:spPr bwMode="auto">
            <a:xfrm>
              <a:off x="288" y="576"/>
              <a:ext cx="14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5991E"/>
                  </a:solidFill>
                  <a:latin typeface="Times New Roman" pitchFamily="18" charset="0"/>
                  <a:ea typeface="楷体_GB2312" pitchFamily="49" charset="-122"/>
                </a:rPr>
                <a:t>例：</a:t>
              </a:r>
              <a:r>
                <a:rPr kumimoji="1" lang="en-US" altLang="zh-CN" sz="2400" b="1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</a:rPr>
                <a:t>Hilbert </a:t>
              </a:r>
              <a:r>
                <a:rPr kumimoji="1" lang="zh-CN" altLang="en-US" sz="2400" b="1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</a:rPr>
                <a:t>阵</a:t>
              </a:r>
            </a:p>
          </p:txBody>
        </p:sp>
        <p:graphicFrame>
          <p:nvGraphicFramePr>
            <p:cNvPr id="28686" name="Object 7"/>
            <p:cNvGraphicFramePr>
              <a:graphicFrameLocks noChangeAspect="1"/>
            </p:cNvGraphicFramePr>
            <p:nvPr/>
          </p:nvGraphicFramePr>
          <p:xfrm>
            <a:off x="1584" y="192"/>
            <a:ext cx="1800" cy="1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4000" imgH="939800" progId="Equation.3">
                    <p:embed/>
                  </p:oleObj>
                </mc:Choice>
                <mc:Fallback>
                  <p:oleObj name="Equation" r:id="rId2" imgW="1524000" imgH="939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2"/>
                          <a:ext cx="1800" cy="10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Line 8"/>
            <p:cNvSpPr>
              <a:spLocks noChangeShapeType="1"/>
            </p:cNvSpPr>
            <p:nvPr/>
          </p:nvSpPr>
          <p:spPr bwMode="auto">
            <a:xfrm>
              <a:off x="2592" y="672"/>
              <a:ext cx="384" cy="33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8" name="Line 9"/>
            <p:cNvSpPr>
              <a:spLocks noChangeShapeType="1"/>
            </p:cNvSpPr>
            <p:nvPr/>
          </p:nvSpPr>
          <p:spPr bwMode="auto">
            <a:xfrm>
              <a:off x="2640" y="336"/>
              <a:ext cx="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9" name="Line 10"/>
            <p:cNvSpPr>
              <a:spLocks noChangeShapeType="1"/>
            </p:cNvSpPr>
            <p:nvPr/>
          </p:nvSpPr>
          <p:spPr bwMode="auto">
            <a:xfrm>
              <a:off x="3120" y="576"/>
              <a:ext cx="0" cy="33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11"/>
            <p:cNvSpPr>
              <a:spLocks noChangeShapeType="1"/>
            </p:cNvSpPr>
            <p:nvPr/>
          </p:nvSpPr>
          <p:spPr bwMode="auto">
            <a:xfrm>
              <a:off x="2160" y="768"/>
              <a:ext cx="0" cy="19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Line 12"/>
            <p:cNvSpPr>
              <a:spLocks noChangeShapeType="1"/>
            </p:cNvSpPr>
            <p:nvPr/>
          </p:nvSpPr>
          <p:spPr bwMode="auto">
            <a:xfrm>
              <a:off x="2473" y="768"/>
              <a:ext cx="0" cy="19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13"/>
            <p:cNvSpPr>
              <a:spLocks noChangeShapeType="1"/>
            </p:cNvSpPr>
            <p:nvPr/>
          </p:nvSpPr>
          <p:spPr bwMode="auto">
            <a:xfrm>
              <a:off x="2663" y="1152"/>
              <a:ext cx="28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1066800" y="205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cond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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</a:t>
            </a:r>
            <a:endParaRPr kumimoji="1" lang="en-US" altLang="zh-CN" sz="2400" b="1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239" name="Text Box 15"/>
          <p:cNvSpPr txBox="1">
            <a:spLocks noChangeArrowheads="1"/>
          </p:cNvSpPr>
          <p:nvPr/>
        </p:nvSpPr>
        <p:spPr bwMode="auto">
          <a:xfrm>
            <a:off x="2819400" y="2057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27</a:t>
            </a:r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191000" y="2057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cond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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</a:t>
            </a:r>
            <a:endParaRPr kumimoji="1" lang="en-US" altLang="zh-CN" sz="2400" b="1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5867400" y="20574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748</a:t>
            </a:r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1066800" y="266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cond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6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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</a:t>
            </a:r>
            <a:endParaRPr kumimoji="1" lang="en-US" altLang="zh-CN" sz="2400" b="1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2819400" y="2514600"/>
            <a:ext cx="2057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2.9 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 10</a:t>
            </a:r>
            <a:r>
              <a:rPr kumimoji="1" lang="en-US" altLang="zh-CN" sz="3600" b="1" baseline="30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6</a:t>
            </a:r>
            <a:endParaRPr kumimoji="1" lang="en-US" altLang="zh-CN" sz="36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4953000" y="2667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cond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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   as 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n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 </a:t>
            </a:r>
          </a:p>
        </p:txBody>
      </p:sp>
      <p:sp>
        <p:nvSpPr>
          <p:cNvPr id="52245" name="AutoShape 21" descr="再生纸"/>
          <p:cNvSpPr>
            <a:spLocks noChangeArrowheads="1"/>
          </p:cNvSpPr>
          <p:nvPr/>
        </p:nvSpPr>
        <p:spPr bwMode="auto">
          <a:xfrm>
            <a:off x="609600" y="3352800"/>
            <a:ext cx="7924800" cy="312420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6000" rIns="126000" anchor="ctr"/>
          <a:lstStyle/>
          <a:p>
            <a:pPr marL="577850" indent="-577850">
              <a:spcBef>
                <a:spcPct val="10000"/>
              </a:spcBef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注：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一般判断矩阵是否病态，并不计算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baseline="30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1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，而由经验得出。</a:t>
            </a:r>
          </a:p>
          <a:p>
            <a:pPr marL="577850" indent="-577850">
              <a:spcBef>
                <a:spcPct val="10000"/>
              </a:spcBef>
            </a:pPr>
            <a:r>
              <a:rPr kumimoji="1" lang="zh-CN" altLang="en-US" sz="32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   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行列式很大或很小（如某些行、列近似相关）；</a:t>
            </a:r>
          </a:p>
          <a:p>
            <a:pPr marL="577850" indent="-577850">
              <a:spcBef>
                <a:spcPct val="10000"/>
              </a:spcBef>
            </a:pPr>
            <a:r>
              <a:rPr kumimoji="1" lang="zh-CN" altLang="en-US" sz="32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   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元素间相差大数量级，且无规则；</a:t>
            </a:r>
          </a:p>
          <a:p>
            <a:pPr marL="577850" indent="-577850">
              <a:spcBef>
                <a:spcPct val="10000"/>
              </a:spcBef>
            </a:pP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   </a:t>
            </a:r>
            <a:r>
              <a:rPr kumimoji="1" lang="zh-CN" altLang="en-US" sz="32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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主元消去过程中出现小主元；</a:t>
            </a:r>
          </a:p>
          <a:p>
            <a:pPr marL="577850" indent="-577850">
              <a:spcBef>
                <a:spcPct val="10000"/>
              </a:spcBef>
            </a:pPr>
            <a:r>
              <a:rPr kumimoji="1" lang="zh-CN" altLang="en-US" sz="3200" b="1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   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特征值相差大数量级。</a:t>
            </a:r>
          </a:p>
        </p:txBody>
      </p:sp>
      <p:sp>
        <p:nvSpPr>
          <p:cNvPr id="28683" name="Text Box 22"/>
          <p:cNvSpPr txBox="1">
            <a:spLocks noChangeArrowheads="1"/>
          </p:cNvSpPr>
          <p:nvPr/>
        </p:nvSpPr>
        <p:spPr bwMode="auto">
          <a:xfrm>
            <a:off x="6516688" y="765175"/>
            <a:ext cx="1681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CC00"/>
                </a:solidFill>
              </a:rPr>
              <a:t>hcnd.m</a:t>
            </a:r>
          </a:p>
        </p:txBody>
      </p:sp>
      <p:sp>
        <p:nvSpPr>
          <p:cNvPr id="2868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99322F3-D47B-4186-9EBB-88D7406486BE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 autoUpdateAnimBg="0"/>
      <p:bldP spid="52239" grpId="0" autoUpdateAnimBg="0"/>
      <p:bldP spid="52240" grpId="0" autoUpdateAnimBg="0"/>
      <p:bldP spid="52241" grpId="0" autoUpdateAnimBg="0"/>
      <p:bldP spid="52242" grpId="0" autoUpdateAnimBg="0"/>
      <p:bldP spid="52243" grpId="0" autoUpdateAnimBg="0"/>
      <p:bldP spid="52244" grpId="0" autoUpdateAnimBg="0"/>
      <p:bldP spid="5224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457200" y="4572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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近似解的误差估计及改善：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9600" y="990600"/>
            <a:ext cx="7118350" cy="457200"/>
            <a:chOff x="384" y="960"/>
            <a:chExt cx="4484" cy="288"/>
          </a:xfrm>
        </p:grpSpPr>
        <p:sp>
          <p:nvSpPr>
            <p:cNvPr id="29732" name="Text Box 7"/>
            <p:cNvSpPr txBox="1">
              <a:spLocks noChangeArrowheads="1"/>
            </p:cNvSpPr>
            <p:nvPr/>
          </p:nvSpPr>
          <p:spPr bwMode="auto">
            <a:xfrm>
              <a:off x="384" y="960"/>
              <a:ext cx="3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设　　      的近似解为　 ，则一般有</a:t>
              </a:r>
              <a:endParaRPr kumimoji="1"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33" name="Object 8"/>
            <p:cNvGraphicFramePr>
              <a:graphicFrameLocks noChangeAspect="1"/>
            </p:cNvGraphicFramePr>
            <p:nvPr/>
          </p:nvGraphicFramePr>
          <p:xfrm>
            <a:off x="624" y="960"/>
            <a:ext cx="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82391" imgH="203112" progId="Equation.3">
                    <p:embed/>
                  </p:oleObj>
                </mc:Choice>
                <mc:Fallback>
                  <p:oleObj name="Equation" r:id="rId2" imgW="482391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960"/>
                          <a:ext cx="6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4" name="Object 9"/>
            <p:cNvGraphicFramePr>
              <a:graphicFrameLocks noChangeAspect="1"/>
            </p:cNvGraphicFramePr>
            <p:nvPr/>
          </p:nvGraphicFramePr>
          <p:xfrm>
            <a:off x="2256" y="995"/>
            <a:ext cx="33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8402" imgH="177646" progId="Equation.DSMT4">
                    <p:embed/>
                  </p:oleObj>
                </mc:Choice>
                <mc:Fallback>
                  <p:oleObj name="Equation" r:id="rId4" imgW="228402" imgH="177646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995"/>
                          <a:ext cx="33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5" name="Object 10"/>
            <p:cNvGraphicFramePr>
              <a:graphicFrameLocks noChangeAspect="1"/>
            </p:cNvGraphicFramePr>
            <p:nvPr/>
          </p:nvGraphicFramePr>
          <p:xfrm>
            <a:off x="3504" y="960"/>
            <a:ext cx="136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02865" imgH="203112" progId="Equation.3">
                    <p:embed/>
                  </p:oleObj>
                </mc:Choice>
                <mc:Fallback>
                  <p:oleObj name="Equation" r:id="rId6" imgW="1002865" imgH="20311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960"/>
                          <a:ext cx="136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2057400" y="1524000"/>
          <a:ext cx="36353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400" imgH="419100" progId="Equation.3">
                  <p:embed/>
                </p:oleObj>
              </mc:Choice>
              <mc:Fallback>
                <p:oleObj name="Equation" r:id="rId8" imgW="19304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36353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3997325" y="1676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cond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038600" y="1447800"/>
            <a:ext cx="3124200" cy="2362200"/>
            <a:chOff x="1248" y="2016"/>
            <a:chExt cx="1968" cy="1488"/>
          </a:xfrm>
        </p:grpSpPr>
        <p:sp>
          <p:nvSpPr>
            <p:cNvPr id="29730" name="Oval 14"/>
            <p:cNvSpPr>
              <a:spLocks noChangeArrowheads="1"/>
            </p:cNvSpPr>
            <p:nvPr/>
          </p:nvSpPr>
          <p:spPr bwMode="auto">
            <a:xfrm>
              <a:off x="1248" y="2016"/>
              <a:ext cx="1104" cy="52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1" name="AutoShape 15"/>
            <p:cNvSpPr>
              <a:spLocks noChangeArrowheads="1"/>
            </p:cNvSpPr>
            <p:nvPr/>
          </p:nvSpPr>
          <p:spPr bwMode="auto">
            <a:xfrm>
              <a:off x="1776" y="3072"/>
              <a:ext cx="1440" cy="432"/>
            </a:xfrm>
            <a:prstGeom prst="wedgeEllipseCallout">
              <a:avLst>
                <a:gd name="adj1" fmla="val -39167"/>
                <a:gd name="adj2" fmla="val -193056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误差上限</a:t>
              </a:r>
            </a:p>
          </p:txBody>
        </p:sp>
      </p:grp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609600" y="2362200"/>
            <a:ext cx="2233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ea typeface="楷体_GB2312" pitchFamily="49" charset="-122"/>
                <a:sym typeface="Webdings" pitchFamily="18" charset="2"/>
              </a:rPr>
              <a:t>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改善方法：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762000" y="2895600"/>
            <a:ext cx="3930650" cy="457200"/>
            <a:chOff x="480" y="1920"/>
            <a:chExt cx="2476" cy="288"/>
          </a:xfrm>
        </p:grpSpPr>
        <p:sp>
          <p:nvSpPr>
            <p:cNvPr id="29727" name="Text Box 18"/>
            <p:cNvSpPr txBox="1">
              <a:spLocks noChangeArrowheads="1"/>
            </p:cNvSpPr>
            <p:nvPr/>
          </p:nvSpPr>
          <p:spPr bwMode="auto">
            <a:xfrm>
              <a:off x="480" y="1920"/>
              <a:ext cx="2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Step 1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: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　　　　　近似解</a:t>
              </a:r>
              <a:endParaRPr kumimoji="1"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28" name="Object 19"/>
            <p:cNvGraphicFramePr>
              <a:graphicFrameLocks noChangeAspect="1"/>
            </p:cNvGraphicFramePr>
            <p:nvPr/>
          </p:nvGraphicFramePr>
          <p:xfrm>
            <a:off x="1104" y="1920"/>
            <a:ext cx="84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72808" imgH="203112" progId="Equation.3">
                    <p:embed/>
                  </p:oleObj>
                </mc:Choice>
                <mc:Fallback>
                  <p:oleObj name="Equation" r:id="rId10" imgW="672808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920"/>
                          <a:ext cx="84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9" name="Object 20"/>
            <p:cNvGraphicFramePr>
              <a:graphicFrameLocks noChangeAspect="1"/>
            </p:cNvGraphicFramePr>
            <p:nvPr/>
          </p:nvGraphicFramePr>
          <p:xfrm>
            <a:off x="2544" y="1920"/>
            <a:ext cx="41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353" imgH="215619" progId="Equation.3">
                    <p:embed/>
                  </p:oleObj>
                </mc:Choice>
                <mc:Fallback>
                  <p:oleObj name="Equation" r:id="rId12" imgW="266353" imgH="21561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20"/>
                          <a:ext cx="41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762000" y="3429000"/>
            <a:ext cx="2971800" cy="457200"/>
            <a:chOff x="480" y="2256"/>
            <a:chExt cx="1872" cy="288"/>
          </a:xfrm>
        </p:grpSpPr>
        <p:sp>
          <p:nvSpPr>
            <p:cNvPr id="29725" name="Text Box 22"/>
            <p:cNvSpPr txBox="1">
              <a:spLocks noChangeArrowheads="1"/>
            </p:cNvSpPr>
            <p:nvPr/>
          </p:nvSpPr>
          <p:spPr bwMode="auto">
            <a:xfrm>
              <a:off x="480" y="2256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Step 2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: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26" name="Object 23"/>
            <p:cNvGraphicFramePr>
              <a:graphicFrameLocks noChangeAspect="1"/>
            </p:cNvGraphicFramePr>
            <p:nvPr/>
          </p:nvGraphicFramePr>
          <p:xfrm>
            <a:off x="1104" y="2256"/>
            <a:ext cx="124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25500" imgH="228600" progId="Equation.3">
                    <p:embed/>
                  </p:oleObj>
                </mc:Choice>
                <mc:Fallback>
                  <p:oleObj name="Equation" r:id="rId14" imgW="8255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256"/>
                          <a:ext cx="124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762000" y="3962400"/>
            <a:ext cx="3184525" cy="457200"/>
            <a:chOff x="480" y="2592"/>
            <a:chExt cx="2006" cy="288"/>
          </a:xfrm>
        </p:grpSpPr>
        <p:sp>
          <p:nvSpPr>
            <p:cNvPr id="29723" name="Text Box 25"/>
            <p:cNvSpPr txBox="1">
              <a:spLocks noChangeArrowheads="1"/>
            </p:cNvSpPr>
            <p:nvPr/>
          </p:nvSpPr>
          <p:spPr bwMode="auto">
            <a:xfrm>
              <a:off x="480" y="259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Step 3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: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24" name="Object 26"/>
            <p:cNvGraphicFramePr>
              <a:graphicFrameLocks noChangeAspect="1"/>
            </p:cNvGraphicFramePr>
            <p:nvPr/>
          </p:nvGraphicFramePr>
          <p:xfrm>
            <a:off x="1104" y="2592"/>
            <a:ext cx="138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28700" imgH="228600" progId="Equation.3">
                    <p:embed/>
                  </p:oleObj>
                </mc:Choice>
                <mc:Fallback>
                  <p:oleObj name="Equation" r:id="rId16" imgW="102870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92"/>
                          <a:ext cx="1382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762000" y="4452938"/>
            <a:ext cx="2743200" cy="479425"/>
            <a:chOff x="480" y="2901"/>
            <a:chExt cx="1728" cy="302"/>
          </a:xfrm>
        </p:grpSpPr>
        <p:sp>
          <p:nvSpPr>
            <p:cNvPr id="29721" name="Text Box 28"/>
            <p:cNvSpPr txBox="1">
              <a:spLocks noChangeArrowheads="1"/>
            </p:cNvSpPr>
            <p:nvPr/>
          </p:nvSpPr>
          <p:spPr bwMode="auto">
            <a:xfrm>
              <a:off x="480" y="2901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008000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Step 4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: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22" name="Object 29"/>
            <p:cNvGraphicFramePr>
              <a:graphicFrameLocks noChangeAspect="1"/>
            </p:cNvGraphicFramePr>
            <p:nvPr/>
          </p:nvGraphicFramePr>
          <p:xfrm>
            <a:off x="1104" y="2928"/>
            <a:ext cx="110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50900" imgH="228600" progId="Equation.3">
                    <p:embed/>
                  </p:oleObj>
                </mc:Choice>
                <mc:Fallback>
                  <p:oleObj name="Equation" r:id="rId18" imgW="85090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928"/>
                          <a:ext cx="110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78" name="Freeform 30"/>
          <p:cNvSpPr>
            <a:spLocks/>
          </p:cNvSpPr>
          <p:nvPr/>
        </p:nvSpPr>
        <p:spPr bwMode="auto">
          <a:xfrm>
            <a:off x="596900" y="3733800"/>
            <a:ext cx="393700" cy="1219200"/>
          </a:xfrm>
          <a:custGeom>
            <a:avLst/>
            <a:gdLst>
              <a:gd name="T0" fmla="*/ 2147483647 w 248"/>
              <a:gd name="T1" fmla="*/ 2147483647 h 768"/>
              <a:gd name="T2" fmla="*/ 2147483647 w 248"/>
              <a:gd name="T3" fmla="*/ 2147483647 h 768"/>
              <a:gd name="T4" fmla="*/ 2147483647 w 248"/>
              <a:gd name="T5" fmla="*/ 2147483647 h 768"/>
              <a:gd name="T6" fmla="*/ 2147483647 w 248"/>
              <a:gd name="T7" fmla="*/ 2147483647 h 768"/>
              <a:gd name="T8" fmla="*/ 2147483647 w 248"/>
              <a:gd name="T9" fmla="*/ 2147483647 h 768"/>
              <a:gd name="T10" fmla="*/ 2147483647 w 248"/>
              <a:gd name="T11" fmla="*/ 2147483647 h 768"/>
              <a:gd name="T12" fmla="*/ 2147483647 w 248"/>
              <a:gd name="T13" fmla="*/ 0 h 7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768"/>
              <a:gd name="T23" fmla="*/ 248 w 248"/>
              <a:gd name="T24" fmla="*/ 768 h 76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768">
                <a:moveTo>
                  <a:pt x="248" y="720"/>
                </a:moveTo>
                <a:cubicBezTo>
                  <a:pt x="216" y="744"/>
                  <a:pt x="184" y="768"/>
                  <a:pt x="152" y="768"/>
                </a:cubicBezTo>
                <a:cubicBezTo>
                  <a:pt x="120" y="768"/>
                  <a:pt x="80" y="760"/>
                  <a:pt x="56" y="720"/>
                </a:cubicBezTo>
                <a:cubicBezTo>
                  <a:pt x="32" y="680"/>
                  <a:pt x="16" y="624"/>
                  <a:pt x="8" y="528"/>
                </a:cubicBezTo>
                <a:cubicBezTo>
                  <a:pt x="0" y="432"/>
                  <a:pt x="0" y="224"/>
                  <a:pt x="8" y="144"/>
                </a:cubicBezTo>
                <a:cubicBezTo>
                  <a:pt x="16" y="64"/>
                  <a:pt x="40" y="72"/>
                  <a:pt x="56" y="48"/>
                </a:cubicBezTo>
                <a:cubicBezTo>
                  <a:pt x="72" y="24"/>
                  <a:pt x="88" y="12"/>
                  <a:pt x="104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4419600" y="3505200"/>
            <a:ext cx="3810000" cy="1524000"/>
            <a:chOff x="2784" y="2304"/>
            <a:chExt cx="2400" cy="960"/>
          </a:xfrm>
        </p:grpSpPr>
        <p:sp>
          <p:nvSpPr>
            <p:cNvPr id="53280" name="AutoShape 32"/>
            <p:cNvSpPr>
              <a:spLocks noChangeArrowheads="1"/>
            </p:cNvSpPr>
            <p:nvPr/>
          </p:nvSpPr>
          <p:spPr bwMode="auto">
            <a:xfrm>
              <a:off x="2784" y="2304"/>
              <a:ext cx="2400" cy="960"/>
            </a:xfrm>
            <a:prstGeom prst="wedgeRectCallout">
              <a:avLst>
                <a:gd name="adj1" fmla="val -68875"/>
                <a:gd name="adj2" fmla="val -4894"/>
              </a:avLst>
            </a:prstGeom>
            <a:gradFill rotWithShape="0">
              <a:gsLst>
                <a:gs pos="0">
                  <a:srgbClr val="CCFFFF"/>
                </a:gs>
                <a:gs pos="50000">
                  <a:schemeClr val="bg1"/>
                </a:gs>
                <a:gs pos="100000">
                  <a:srgbClr val="CCFFFF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26000" tIns="118800"/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若　 可被精确解出，则有</a:t>
              </a:r>
            </a:p>
            <a:p>
              <a:pPr>
                <a:spcBef>
                  <a:spcPct val="50000"/>
                </a:spcBef>
                <a:defRPr/>
              </a:pPr>
              <a:endParaRPr kumimoji="1" lang="zh-CN" altLang="en-US" sz="2400" b="1">
                <a:latin typeface="Times New Roman" pitchFamily="18" charset="0"/>
                <a:ea typeface="楷体_GB2312" pitchFamily="49" charset="-122"/>
                <a:sym typeface="Symbol" pitchFamily="18" charset="2"/>
              </a:endParaRPr>
            </a:p>
            <a:p>
              <a:pPr>
                <a:defRPr/>
              </a:pP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      就是精确解了。</a:t>
              </a:r>
              <a:endParaRPr kumimoji="1" lang="zh-CN" altLang="en-US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18" name="Object 33"/>
            <p:cNvGraphicFramePr>
              <a:graphicFrameLocks noChangeAspect="1"/>
            </p:cNvGraphicFramePr>
            <p:nvPr/>
          </p:nvGraphicFramePr>
          <p:xfrm>
            <a:off x="3072" y="2352"/>
            <a:ext cx="23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65028" imgH="228501" progId="Equation.3">
                    <p:embed/>
                  </p:oleObj>
                </mc:Choice>
                <mc:Fallback>
                  <p:oleObj name="Equation" r:id="rId20" imgW="165028" imgH="228501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352"/>
                          <a:ext cx="23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9" name="Object 34"/>
            <p:cNvGraphicFramePr>
              <a:graphicFrameLocks noChangeAspect="1"/>
            </p:cNvGraphicFramePr>
            <p:nvPr/>
          </p:nvGraphicFramePr>
          <p:xfrm>
            <a:off x="3120" y="2640"/>
            <a:ext cx="188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905000" imgH="228600" progId="Equation.3">
                    <p:embed/>
                  </p:oleObj>
                </mc:Choice>
                <mc:Fallback>
                  <p:oleObj name="Equation" r:id="rId22" imgW="1905000" imgH="228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640"/>
                          <a:ext cx="188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0" name="Object 35"/>
            <p:cNvGraphicFramePr>
              <a:graphicFrameLocks noChangeAspect="1"/>
            </p:cNvGraphicFramePr>
            <p:nvPr/>
          </p:nvGraphicFramePr>
          <p:xfrm>
            <a:off x="2928" y="2928"/>
            <a:ext cx="18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90335" imgH="215713" progId="Equation.3">
                    <p:embed/>
                  </p:oleObj>
                </mc:Choice>
                <mc:Fallback>
                  <p:oleObj name="Equation" r:id="rId24" imgW="190335" imgH="215713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928"/>
                          <a:ext cx="18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533400" y="5110163"/>
            <a:ext cx="8077200" cy="1676400"/>
            <a:chOff x="336" y="3219"/>
            <a:chExt cx="5088" cy="1056"/>
          </a:xfrm>
        </p:grpSpPr>
        <p:sp>
          <p:nvSpPr>
            <p:cNvPr id="53285" name="AutoShape 37"/>
            <p:cNvSpPr>
              <a:spLocks noChangeArrowheads="1"/>
            </p:cNvSpPr>
            <p:nvPr/>
          </p:nvSpPr>
          <p:spPr bwMode="auto">
            <a:xfrm flipH="1">
              <a:off x="336" y="3219"/>
              <a:ext cx="5088" cy="1056"/>
            </a:xfrm>
            <a:prstGeom prst="horizontalScroll">
              <a:avLst>
                <a:gd name="adj" fmla="val 9190"/>
              </a:avLst>
            </a:prstGeom>
            <a:gradFill rotWithShape="0">
              <a:gsLst>
                <a:gs pos="0">
                  <a:srgbClr val="C0C0C0"/>
                </a:gs>
                <a:gs pos="50000">
                  <a:schemeClr val="bg1"/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经验表明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：若 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A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不是非常病态（例如：                     ），则如此迭代可达到机器精度；但若 </a:t>
              </a:r>
              <a:r>
                <a:rPr kumimoji="1" lang="en-US" altLang="zh-CN" sz="2400" b="1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A </a:t>
              </a:r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病态，则此算法也不能改进。该改善法的实现还与机器有关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.</a:t>
              </a:r>
              <a:endParaRPr kumimoji="1" lang="en-US" altLang="zh-CN" sz="2400" b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9716" name="Object 38"/>
            <p:cNvGraphicFramePr>
              <a:graphicFrameLocks noChangeAspect="1"/>
            </p:cNvGraphicFramePr>
            <p:nvPr/>
          </p:nvGraphicFramePr>
          <p:xfrm>
            <a:off x="3648" y="3408"/>
            <a:ext cx="115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066337" imgH="215806" progId="Equation.3">
                    <p:embed/>
                  </p:oleObj>
                </mc:Choice>
                <mc:Fallback>
                  <p:oleObj name="Equation" r:id="rId26" imgW="1066337" imgH="215806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408"/>
                          <a:ext cx="115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7"/>
          <p:cNvGrpSpPr>
            <a:grpSpLocks/>
          </p:cNvGrpSpPr>
          <p:nvPr/>
        </p:nvGrpSpPr>
        <p:grpSpPr bwMode="auto">
          <a:xfrm>
            <a:off x="2484438" y="1268413"/>
            <a:ext cx="6480175" cy="1296987"/>
            <a:chOff x="1565" y="799"/>
            <a:chExt cx="4082" cy="817"/>
          </a:xfrm>
        </p:grpSpPr>
        <p:sp>
          <p:nvSpPr>
            <p:cNvPr id="29713" name="Oval 45"/>
            <p:cNvSpPr>
              <a:spLocks noChangeArrowheads="1"/>
            </p:cNvSpPr>
            <p:nvPr/>
          </p:nvSpPr>
          <p:spPr bwMode="auto">
            <a:xfrm>
              <a:off x="1565" y="799"/>
              <a:ext cx="2178" cy="81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AutoShape 46"/>
            <p:cNvSpPr>
              <a:spLocks noChangeArrowheads="1"/>
            </p:cNvSpPr>
            <p:nvPr/>
          </p:nvSpPr>
          <p:spPr bwMode="auto">
            <a:xfrm>
              <a:off x="3833" y="845"/>
              <a:ext cx="1814" cy="432"/>
            </a:xfrm>
            <a:prstGeom prst="wedgeEllipseCallout">
              <a:avLst>
                <a:gd name="adj1" fmla="val -55069"/>
                <a:gd name="adj2" fmla="val 44444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事后误差估计</a:t>
              </a:r>
            </a:p>
          </p:txBody>
        </p:sp>
      </p:grpSp>
      <p:sp>
        <p:nvSpPr>
          <p:cNvPr id="29712" name="灯片编号占位符 10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7A0A547-BC4A-4F92-8C46-D7CCBC6BEBC3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utoUpdateAnimBg="0"/>
      <p:bldP spid="53260" grpId="0" autoUpdateAnimBg="0"/>
      <p:bldP spid="53264" grpId="0" autoUpdateAnimBg="0"/>
      <p:bldP spid="5327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pPr eaLnBrk="1" hangingPunct="1"/>
            <a:r>
              <a:rPr lang="en-US" altLang="zh-CN" dirty="0"/>
              <a:t>P177-178</a:t>
            </a:r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60F1574-D20C-45A3-8218-C17C0D45F510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3E333F-57DE-4B62-B940-3C452A0E3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6" y="2708920"/>
            <a:ext cx="8061270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为什么要复习范数？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求解线性方程所涉及的对象</a:t>
            </a:r>
          </a:p>
          <a:p>
            <a:pPr lvl="1" eaLnBrk="1" hangingPunct="1"/>
            <a:r>
              <a:rPr lang="zh-CN" altLang="en-US"/>
              <a:t>系数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：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阶（方）矩阵</a:t>
            </a:r>
          </a:p>
          <a:p>
            <a:pPr lvl="1" eaLnBrk="1" hangingPunct="1"/>
            <a:r>
              <a:rPr lang="zh-CN" altLang="en-US"/>
              <a:t>常数项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/>
              <a:t>：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阶列向量</a:t>
            </a:r>
          </a:p>
          <a:p>
            <a:pPr lvl="1" eaLnBrk="1" hangingPunct="1"/>
            <a:r>
              <a:rPr lang="zh-CN" altLang="en-US"/>
              <a:t>解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zh-CN" altLang="en-US"/>
              <a:t>：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阶列向量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讨论误差的讨论“大小”</a:t>
            </a:r>
          </a:p>
          <a:p>
            <a:pPr lvl="1" eaLnBrk="1" hangingPunct="1"/>
            <a:r>
              <a:rPr lang="zh-CN" altLang="en-US" b="1">
                <a:solidFill>
                  <a:schemeClr val="folHlink"/>
                </a:solidFill>
              </a:rPr>
              <a:t>范数</a:t>
            </a:r>
            <a:r>
              <a:rPr lang="en-US" altLang="zh-CN"/>
              <a:t>——</a:t>
            </a:r>
            <a:r>
              <a:rPr lang="zh-CN" altLang="en-US"/>
              <a:t>度量矩阵和向量大小的度量方式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98AE479-D0FF-4B26-B599-6DD5CE5229D2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80724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4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X 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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 R</a:t>
            </a:r>
            <a:r>
              <a:rPr kumimoji="1" lang="en-US" altLang="zh-CN" sz="2400" b="1" i="1" baseline="30000"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</a:t>
            </a:r>
            <a:r>
              <a:rPr kumimoji="1" lang="zh-CN" altLang="en-US" sz="2400" b="1" i="1">
                <a:latin typeface="Times New Roman" pitchFamily="18" charset="0"/>
                <a:ea typeface="黑体" pitchFamily="2" charset="-122"/>
              </a:rPr>
              <a:t>Ｘ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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表示定义在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R</a:t>
            </a:r>
            <a:r>
              <a:rPr kumimoji="1" lang="en-US" altLang="zh-CN" sz="2400" b="1" i="1" baseline="30000"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上的一个实值函数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，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称之为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的范数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它具有下列性质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：</a:t>
            </a:r>
            <a:endParaRPr kumimoji="1" lang="zh-CN" altLang="en-US" sz="2400" b="1"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2895600" y="4191000"/>
          <a:ext cx="17526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01309" imgH="253890" progId="Equation.3">
                  <p:embed/>
                </p:oleObj>
              </mc:Choice>
              <mc:Fallback>
                <p:oleObj r:id="rId2" imgW="901309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17526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1439863" y="4724400"/>
            <a:ext cx="7354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(3)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三角不等式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即对任意两个向量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Y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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 R</a:t>
            </a:r>
            <a:r>
              <a:rPr kumimoji="1" lang="en-US" altLang="zh-CN" sz="2400" b="1" i="1" baseline="30000"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恒有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2819400" y="5334000"/>
          <a:ext cx="2362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93800" imgH="254000" progId="Equation.3">
                  <p:embed/>
                </p:oleObj>
              </mc:Choice>
              <mc:Fallback>
                <p:oleObj r:id="rId4" imgW="11938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34000"/>
                        <a:ext cx="2362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1447800" y="2895600"/>
            <a:ext cx="62293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非负性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即对一切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X 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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 R</a:t>
            </a:r>
            <a:r>
              <a:rPr kumimoji="1" lang="en-US" altLang="zh-CN" sz="2400" b="1" i="1" baseline="30000"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，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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 0, 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</a:t>
            </a:r>
            <a:r>
              <a:rPr kumimoji="1" lang="zh-CN" altLang="en-US" sz="2400" b="1" i="1">
                <a:latin typeface="Times New Roman" pitchFamily="18" charset="0"/>
                <a:ea typeface="黑体" pitchFamily="2" charset="-122"/>
              </a:rPr>
              <a:t>Ｘ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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</a:rPr>
              <a:t>&gt;0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1447800" y="3581400"/>
            <a:ext cx="665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en-US" altLang="zh-CN" sz="2400" b="1">
                <a:latin typeface="黑体" pitchFamily="2" charset="-122"/>
                <a:ea typeface="黑体" pitchFamily="2" charset="-122"/>
              </a:rPr>
              <a:t>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齐次性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即对任何实数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a 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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 R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，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X </a:t>
            </a:r>
            <a:r>
              <a:rPr kumimoji="1" lang="en-US" altLang="zh-CN" sz="2400" b="1">
                <a:latin typeface="Times New Roman" pitchFamily="18" charset="0"/>
                <a:ea typeface="黑体" pitchFamily="2" charset="-122"/>
                <a:sym typeface="Symbol" pitchFamily="18" charset="2"/>
              </a:rPr>
              <a:t>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 R</a:t>
            </a:r>
            <a:r>
              <a:rPr kumimoji="1" lang="en-US" altLang="zh-CN" sz="2400" b="1" i="1" baseline="30000"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zh-CN" altLang="en-US" sz="2400" b="1">
                <a:latin typeface="Times New Roman" pitchFamily="18" charset="0"/>
                <a:ea typeface="黑体" pitchFamily="2" charset="-122"/>
              </a:rPr>
              <a:t>，</a:t>
            </a:r>
          </a:p>
        </p:txBody>
      </p:sp>
      <p:sp>
        <p:nvSpPr>
          <p:cNvPr id="615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向量的范数</a:t>
            </a:r>
          </a:p>
        </p:txBody>
      </p:sp>
      <p:graphicFrame>
        <p:nvGraphicFramePr>
          <p:cNvPr id="74765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5795963" y="5349875"/>
          <a:ext cx="2374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57300" imgH="279400" progId="Equation.3">
                  <p:embed/>
                </p:oleObj>
              </mc:Choice>
              <mc:Fallback>
                <p:oleObj name="公式" r:id="rId6" imgW="1257300" imgH="279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349875"/>
                        <a:ext cx="23749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F412C47-0A24-4FCE-B288-8E9FC3AA0AD4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utoUpdateAnimBg="0"/>
      <p:bldP spid="74758" grpId="0" autoUpdateAnimBg="0"/>
      <p:bldP spid="74760" grpId="0" autoUpdateAnimBg="0"/>
      <p:bldP spid="7476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向量的加减</a:t>
            </a:r>
          </a:p>
        </p:txBody>
      </p:sp>
      <p:pic>
        <p:nvPicPr>
          <p:cNvPr id="7171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313" y="1700213"/>
            <a:ext cx="6192837" cy="4957762"/>
          </a:xfrm>
        </p:spPr>
      </p:pic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EDAACB4-163C-493E-9D62-C987FDC9186D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5875" y="2781300"/>
          <a:ext cx="2362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193800" imgH="254000" progId="Equation.3">
                  <p:embed/>
                </p:oleObj>
              </mc:Choice>
              <mc:Fallback>
                <p:oleObj r:id="rId3" imgW="1193800" imgH="2540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" y="2781300"/>
                        <a:ext cx="2362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7950" y="5661025"/>
          <a:ext cx="2374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57300" imgH="279400" progId="Equation.3">
                  <p:embed/>
                </p:oleObj>
              </mc:Choice>
              <mc:Fallback>
                <p:oleObj name="公式" r:id="rId5" imgW="1257300" imgH="2794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5661025"/>
                        <a:ext cx="23749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向量的</a:t>
            </a:r>
            <a:r>
              <a:rPr lang="en-US" altLang="zh-CN" b="1" i="1">
                <a:latin typeface="Times New Roman" pitchFamily="18" charset="0"/>
                <a:ea typeface="楷体_GB2312" pitchFamily="49" charset="-122"/>
              </a:rPr>
              <a:t>p-</a:t>
            </a:r>
            <a:r>
              <a:rPr lang="zh-CN" altLang="en-US"/>
              <a:t>范数（通用的范数定义）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8600" cy="533400"/>
          </a:xfrm>
        </p:spPr>
        <p:txBody>
          <a:bodyPr/>
          <a:lstStyle/>
          <a:p>
            <a:pPr eaLnBrk="1" hangingPunct="1"/>
            <a:r>
              <a:rPr lang="en-US" altLang="zh-CN" sz="2800" b="1" i="1">
                <a:latin typeface="Times New Roman" pitchFamily="18" charset="0"/>
              </a:rPr>
              <a:t>p-</a:t>
            </a:r>
            <a:r>
              <a:rPr lang="zh-CN" altLang="en-US" sz="2800"/>
              <a:t>范数定义</a:t>
            </a: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3213" y="2133600"/>
          <a:ext cx="3313112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3000" imgH="482600" progId="Equation.3">
                  <p:embed/>
                </p:oleObj>
              </mc:Choice>
              <mc:Fallback>
                <p:oleObj name="公式" r:id="rId2" imgW="11430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133600"/>
                        <a:ext cx="3313112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4213" y="3860800"/>
            <a:ext cx="5975350" cy="579438"/>
            <a:chOff x="431" y="2478"/>
            <a:chExt cx="3764" cy="365"/>
          </a:xfrm>
        </p:grpSpPr>
        <p:graphicFrame>
          <p:nvGraphicFramePr>
            <p:cNvPr id="8208" name="Object 7"/>
            <p:cNvGraphicFramePr>
              <a:graphicFrameLocks noChangeAspect="1"/>
            </p:cNvGraphicFramePr>
            <p:nvPr/>
          </p:nvGraphicFramePr>
          <p:xfrm>
            <a:off x="2290" y="2478"/>
            <a:ext cx="190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409088" imgH="253890" progId="Equation.3">
                    <p:embed/>
                  </p:oleObj>
                </mc:Choice>
                <mc:Fallback>
                  <p:oleObj name="公式" r:id="rId4" imgW="1409088" imgH="25389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478"/>
                          <a:ext cx="1905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6"/>
            <p:cNvSpPr txBox="1">
              <a:spLocks noChangeArrowheads="1"/>
            </p:cNvSpPr>
            <p:nvPr/>
          </p:nvSpPr>
          <p:spPr bwMode="auto">
            <a:xfrm>
              <a:off x="431" y="2478"/>
              <a:ext cx="26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p=1</a:t>
              </a:r>
              <a:r>
                <a:rPr lang="zh-CN" altLang="en-US" sz="3200" b="1">
                  <a:solidFill>
                    <a:srgbClr val="FF0000"/>
                  </a:solidFill>
                </a:rPr>
                <a:t>是什么样？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84213" y="4652963"/>
            <a:ext cx="5888037" cy="665162"/>
            <a:chOff x="431" y="2931"/>
            <a:chExt cx="3709" cy="419"/>
          </a:xfrm>
        </p:grpSpPr>
        <p:graphicFrame>
          <p:nvGraphicFramePr>
            <p:cNvPr id="8206" name="Object 9"/>
            <p:cNvGraphicFramePr>
              <a:graphicFrameLocks noChangeAspect="1"/>
            </p:cNvGraphicFramePr>
            <p:nvPr/>
          </p:nvGraphicFramePr>
          <p:xfrm>
            <a:off x="2290" y="2931"/>
            <a:ext cx="1850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62100" imgH="292100" progId="Equation.3">
                    <p:embed/>
                  </p:oleObj>
                </mc:Choice>
                <mc:Fallback>
                  <p:oleObj name="公式" r:id="rId6" imgW="1562100" imgH="292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931"/>
                          <a:ext cx="1850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7" name="Text Box 13"/>
            <p:cNvSpPr txBox="1">
              <a:spLocks noChangeArrowheads="1"/>
            </p:cNvSpPr>
            <p:nvPr/>
          </p:nvSpPr>
          <p:spPr bwMode="auto">
            <a:xfrm>
              <a:off x="431" y="2976"/>
              <a:ext cx="26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p=2</a:t>
              </a:r>
              <a:r>
                <a:rPr lang="zh-CN" altLang="en-US" sz="3200" b="1">
                  <a:solidFill>
                    <a:srgbClr val="FF0000"/>
                  </a:solidFill>
                </a:rPr>
                <a:t>是什么样？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4213" y="5589588"/>
            <a:ext cx="4967287" cy="606425"/>
            <a:chOff x="431" y="3521"/>
            <a:chExt cx="3129" cy="382"/>
          </a:xfrm>
        </p:grpSpPr>
        <p:graphicFrame>
          <p:nvGraphicFramePr>
            <p:cNvPr id="8204" name="Object 10"/>
            <p:cNvGraphicFramePr>
              <a:graphicFrameLocks noChangeAspect="1"/>
            </p:cNvGraphicFramePr>
            <p:nvPr/>
          </p:nvGraphicFramePr>
          <p:xfrm>
            <a:off x="2290" y="3521"/>
            <a:ext cx="127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952087" imgH="291973" progId="Equation.3">
                    <p:embed/>
                  </p:oleObj>
                </mc:Choice>
                <mc:Fallback>
                  <p:oleObj r:id="rId8" imgW="952087" imgH="29197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3521"/>
                          <a:ext cx="1270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5" name="Text Box 15"/>
            <p:cNvSpPr txBox="1">
              <a:spLocks noChangeArrowheads="1"/>
            </p:cNvSpPr>
            <p:nvPr/>
          </p:nvSpPr>
          <p:spPr bwMode="auto">
            <a:xfrm>
              <a:off x="431" y="3521"/>
              <a:ext cx="26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FF0000"/>
                  </a:solidFill>
                  <a:latin typeface="Times New Roman" pitchFamily="18" charset="0"/>
                </a:rPr>
                <a:t>p=∞</a:t>
              </a:r>
              <a:r>
                <a:rPr lang="zh-CN" altLang="en-US" sz="3200" b="1">
                  <a:solidFill>
                    <a:srgbClr val="FF0000"/>
                  </a:solidFill>
                </a:rPr>
                <a:t>是什么样？</a:t>
              </a:r>
            </a:p>
          </p:txBody>
        </p:sp>
      </p:grpSp>
      <p:sp>
        <p:nvSpPr>
          <p:cNvPr id="820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9F9B2E1-7DE1-423D-91AC-6DE12DDCE821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1392238" y="6248400"/>
            <a:ext cx="5040312" cy="519113"/>
            <a:chOff x="1156" y="3612"/>
            <a:chExt cx="3175" cy="327"/>
          </a:xfrm>
        </p:grpSpPr>
        <p:sp>
          <p:nvSpPr>
            <p:cNvPr id="8202" name="Text Box 19"/>
            <p:cNvSpPr txBox="1">
              <a:spLocks noChangeArrowheads="1"/>
            </p:cNvSpPr>
            <p:nvPr/>
          </p:nvSpPr>
          <p:spPr bwMode="auto">
            <a:xfrm>
              <a:off x="3272" y="3612"/>
              <a:ext cx="10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CC00"/>
                  </a:solidFill>
                </a:rPr>
                <a:t>vnm.m</a:t>
              </a:r>
            </a:p>
          </p:txBody>
        </p:sp>
        <p:sp>
          <p:nvSpPr>
            <p:cNvPr id="8203" name="Text Box 20"/>
            <p:cNvSpPr txBox="1">
              <a:spLocks noChangeArrowheads="1"/>
            </p:cNvSpPr>
            <p:nvPr/>
          </p:nvSpPr>
          <p:spPr bwMode="auto">
            <a:xfrm>
              <a:off x="1156" y="3612"/>
              <a:ext cx="28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三种范数的几何意义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范数的连续性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2588" cy="4530725"/>
          </a:xfrm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chemeClr val="folHlink"/>
                </a:solidFill>
              </a:rPr>
              <a:t>定理</a:t>
            </a:r>
            <a:r>
              <a:rPr kumimoji="1" lang="en-US" altLang="zh-CN">
                <a:solidFill>
                  <a:schemeClr val="folHlink"/>
                </a:solidFill>
              </a:rPr>
              <a:t>14 </a:t>
            </a:r>
            <a:r>
              <a:rPr kumimoji="1" lang="zh-CN" altLang="en-US"/>
              <a:t>定义在</a:t>
            </a:r>
            <a:r>
              <a:rPr kumimoji="1" lang="en-US" altLang="zh-CN" b="1" i="1">
                <a:latin typeface="Times New Roman" pitchFamily="18" charset="0"/>
              </a:rPr>
              <a:t>R</a:t>
            </a:r>
            <a:r>
              <a:rPr kumimoji="1" lang="en-US" altLang="zh-CN" b="1" i="1" baseline="30000">
                <a:latin typeface="Times New Roman" pitchFamily="18" charset="0"/>
              </a:rPr>
              <a:t>n</a:t>
            </a:r>
            <a:r>
              <a:rPr kumimoji="1" lang="zh-CN" altLang="en-US"/>
              <a:t>上的向量范数            是变量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zh-CN" altLang="en-US"/>
              <a:t>分量的一致连续函数。</a:t>
            </a:r>
          </a:p>
          <a:p>
            <a:pPr eaLnBrk="1" hangingPunct="1"/>
            <a:r>
              <a:rPr kumimoji="1" lang="zh-CN" altLang="en-US"/>
              <a:t>证明思路：</a:t>
            </a:r>
          </a:p>
        </p:txBody>
      </p:sp>
      <p:graphicFrame>
        <p:nvGraphicFramePr>
          <p:cNvPr id="922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00788" y="1628775"/>
          <a:ext cx="14398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98197" imgH="253890" progId="Equation.3">
                  <p:embed/>
                </p:oleObj>
              </mc:Choice>
              <mc:Fallback>
                <p:oleObj name="公式" r:id="rId2" imgW="698197" imgH="2538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628775"/>
                        <a:ext cx="14398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59113" y="2844800"/>
          <a:ext cx="5472112" cy="396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79700" imgH="1943100" progId="Equation.3">
                  <p:embed/>
                </p:oleObj>
              </mc:Choice>
              <mc:Fallback>
                <p:oleObj name="公式" r:id="rId4" imgW="2679700" imgH="1943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844800"/>
                        <a:ext cx="5472112" cy="396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3A29547-E847-461B-BC72-E105B7EC4D78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12"/>
          <p:cNvGraphicFramePr>
            <a:graphicFrameLocks noChangeAspect="1"/>
          </p:cNvGraphicFramePr>
          <p:nvPr/>
        </p:nvGraphicFramePr>
        <p:xfrm>
          <a:off x="1752600" y="1196975"/>
          <a:ext cx="5921375" cy="536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30240" imgH="2463480" progId="Equation.3">
                  <p:embed/>
                </p:oleObj>
              </mc:Choice>
              <mc:Fallback>
                <p:oleObj name="公式" r:id="rId2" imgW="2730240" imgH="246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96975"/>
                        <a:ext cx="5921375" cy="536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证明：</a:t>
            </a:r>
          </a:p>
        </p:txBody>
      </p:sp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1F0C926-BFFA-45E6-B27A-F8958013BF67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范数的等价性</a:t>
            </a:r>
          </a:p>
        </p:txBody>
      </p:sp>
      <p:graphicFrame>
        <p:nvGraphicFramePr>
          <p:cNvPr id="1126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476375" y="2060575"/>
          <a:ext cx="683895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743200" imgH="787400" progId="Equation.3">
                  <p:embed/>
                </p:oleObj>
              </mc:Choice>
              <mc:Fallback>
                <p:oleObj name="公式" r:id="rId2" imgW="2743200" imgH="78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060575"/>
                        <a:ext cx="6838950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827088" y="1484313"/>
            <a:ext cx="1439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folHlink"/>
                </a:solidFill>
              </a:rPr>
              <a:t>定理</a:t>
            </a:r>
            <a:r>
              <a:rPr lang="en-US" altLang="zh-CN" sz="2800" b="1">
                <a:solidFill>
                  <a:schemeClr val="folHlink"/>
                </a:solidFill>
              </a:rPr>
              <a:t>15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547813" y="4797425"/>
            <a:ext cx="6443662" cy="1552575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结论</a:t>
            </a:r>
            <a:r>
              <a:rPr kumimoji="1" lang="zh-CN" altLang="en-US" sz="2400" b="1">
                <a:latin typeface="黑体" pitchFamily="2" charset="-122"/>
                <a:ea typeface="黑体" pitchFamily="2" charset="-122"/>
              </a:rPr>
              <a:t>：</a:t>
            </a:r>
            <a:r>
              <a:rPr kumimoji="1" lang="en-US" altLang="zh-CN" sz="2400" b="1" i="1">
                <a:latin typeface="Times New Roman" pitchFamily="18" charset="0"/>
                <a:ea typeface="黑体" pitchFamily="2" charset="-122"/>
              </a:rPr>
              <a:t>R</a:t>
            </a:r>
            <a:r>
              <a:rPr kumimoji="1" lang="en-US" altLang="zh-CN" sz="2400" b="1" i="1" baseline="30000"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上定义的任何两个范数都是等价的。</a:t>
            </a:r>
          </a:p>
          <a:p>
            <a:pPr eaLnBrk="1" hangingPunct="1"/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如果在一种范数意义下向量序列收敛时，则在任何一种范数意义下该向量序列均收敛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12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99FC5AF-CD24-458D-8470-71D630B1CD61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 animBg="1" autoUpdateAnimBg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4890</TotalTime>
  <Words>1258</Words>
  <Application>Microsoft Office PowerPoint</Application>
  <PresentationFormat>全屏显示(4:3)</PresentationFormat>
  <Paragraphs>172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Euclid Math Two</vt:lpstr>
      <vt:lpstr>黑体</vt:lpstr>
      <vt:lpstr>华文新魏</vt:lpstr>
      <vt:lpstr>楷体_GB2312</vt:lpstr>
      <vt:lpstr>宋体</vt:lpstr>
      <vt:lpstr>Arial</vt:lpstr>
      <vt:lpstr>Calibri</vt:lpstr>
      <vt:lpstr>Symbol</vt:lpstr>
      <vt:lpstr>Times New Roman</vt:lpstr>
      <vt:lpstr>Wingdings</vt:lpstr>
      <vt:lpstr>Watermark</vt:lpstr>
      <vt:lpstr>Equation.3</vt:lpstr>
      <vt:lpstr>公式</vt:lpstr>
      <vt:lpstr>Equation</vt:lpstr>
      <vt:lpstr>计算方法</vt:lpstr>
      <vt:lpstr>第5章 解线性方程组的直接方法</vt:lpstr>
      <vt:lpstr>为什么要复习范数？</vt:lpstr>
      <vt:lpstr>向量的范数</vt:lpstr>
      <vt:lpstr>向量的加减</vt:lpstr>
      <vt:lpstr>向量的p-范数（通用的范数定义）</vt:lpstr>
      <vt:lpstr>范数的连续性</vt:lpstr>
      <vt:lpstr>证明：</vt:lpstr>
      <vt:lpstr>范数的等价性</vt:lpstr>
      <vt:lpstr>PowerPoint 演示文稿</vt:lpstr>
      <vt:lpstr>PowerPoint 演示文稿</vt:lpstr>
      <vt:lpstr>PowerPoint 演示文稿</vt:lpstr>
      <vt:lpstr>向量范数如何推广到矩阵上去？</vt:lpstr>
      <vt:lpstr>矩阵的范数</vt:lpstr>
      <vt:lpstr>矩阵的算子范数</vt:lpstr>
      <vt:lpstr>PowerPoint 演示文稿</vt:lpstr>
      <vt:lpstr>PowerPoint 演示文稿</vt:lpstr>
      <vt:lpstr>复习：特征值与特征向量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</vt:lpstr>
    </vt:vector>
  </TitlesOfParts>
  <Company>cau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chenyan</dc:creator>
  <cp:lastModifiedBy>颖 鞠</cp:lastModifiedBy>
  <cp:revision>325</cp:revision>
  <dcterms:created xsi:type="dcterms:W3CDTF">2002-09-26T08:33:32Z</dcterms:created>
  <dcterms:modified xsi:type="dcterms:W3CDTF">2025-04-29T03:25:39Z</dcterms:modified>
</cp:coreProperties>
</file>