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494A4-7740-4FDB-85C2-99AF7B9710D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E536-A95C-4A45-85D0-B777F3D91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15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004AA8F-3974-4C07-936A-6D6458291FDD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765F-4BB4-4E7B-9413-494AD39D6E3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9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5A63-02F0-4F63-ADE9-BFA612CC4813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765F-4BB4-4E7B-9413-494AD39D6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8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2159-7FF1-4E9D-932F-83FE1796A2B1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765F-4BB4-4E7B-9413-494AD39D6E3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07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2933-DAF7-4A65-BC10-EA6D9A2D6DCE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765F-4BB4-4E7B-9413-494AD39D6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56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39AD-EFA5-47AD-97C4-8BB6EC42CF4C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765F-4BB4-4E7B-9413-494AD39D6E3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1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2D87-7F5F-456F-BCE2-C6FF0CEE6495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765F-4BB4-4E7B-9413-494AD39D6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26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2D13-346A-4708-B658-9486523D743E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765F-4BB4-4E7B-9413-494AD39D6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8B00-1A49-4F22-9AEE-8E8C5896C776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765F-4BB4-4E7B-9413-494AD39D6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3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427E-8587-45C7-BB19-78B8075D06BC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765F-4BB4-4E7B-9413-494AD39D6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02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84F8-657F-49F9-B754-2049723CE0BB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765F-4BB4-4E7B-9413-494AD39D6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7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87C5-AB72-4883-86F7-7BD887FEE09D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765F-4BB4-4E7B-9413-494AD39D6E3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12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244E68F-70A6-451B-9AA1-B0F339218333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F7765F-4BB4-4E7B-9413-494AD39D6E3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69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E5A09-5B29-4A71-928C-6B1D53285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解线性方程组的迭代法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DBBE49-16A3-412D-8799-88F6FC36B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CC215-8FF0-2DCF-6096-7DB69E1E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765F-4BB4-4E7B-9413-494AD39D6E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7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D866679-B3E2-4626-BBFF-DF9C75D06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9358" y="2084831"/>
            <a:ext cx="6032815" cy="476523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1">
                <a:extLst>
                  <a:ext uri="{FF2B5EF4-FFF2-40B4-BE49-F238E27FC236}">
                    <a16:creationId xmlns:a16="http://schemas.microsoft.com/office/drawing/2014/main" id="{2FCE42CF-23EC-406C-B200-EFF665606F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017" y="268356"/>
                <a:ext cx="10227365" cy="18164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lvl="1" defTabSz="914400"/>
                <a:r>
                  <a:rPr lang="zh-CN" altLang="en-US" sz="2400" kern="1200" cap="all" spc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rPr>
                  <a:t>设线性方程组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kern="1200" cap="all" spc="10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kern="1200" cap="all" spc="10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kern="1200" cap="all" spc="1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zh-CN" sz="2400" i="1" kern="1200" cap="all" spc="1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kern="1200" cap="all" spc="1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kern="1200" cap="all" spc="1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kern="1200" cap="all" spc="1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+</m:t>
                              </m:r>
                              <m:r>
                                <a:rPr lang="en-US" altLang="zh-CN" sz="2400" kern="1200" cap="all" spc="1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400" i="1" kern="1200" cap="all" spc="1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kern="1200" cap="all" spc="1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kern="1200" cap="all" spc="1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kern="1200" cap="all" spc="1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 kern="1200" cap="all" spc="1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kern="1200" cap="all" spc="1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kern="1200" cap="all" spc="1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kern="1200" cap="all" spc="1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=</m:t>
                              </m:r>
                              <m:r>
                                <a:rPr lang="en-US" altLang="zh-CN" sz="2400" kern="1200" cap="all" spc="1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−12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kern="1200" cap="all" spc="1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kern="1200" cap="all" spc="1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zh-CN" sz="2400" i="1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kern="1200" cap="all" spc="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+</m:t>
                              </m:r>
                              <m:r>
                                <a:rPr lang="en-US" altLang="zh-CN" sz="2400" kern="1200" cap="all" spc="1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400" i="1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kern="1200" cap="all" spc="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=</m:t>
                              </m:r>
                              <m:r>
                                <a:rPr lang="en-US" altLang="zh-CN" sz="2400" kern="1200" cap="all" spc="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2</m:t>
                              </m:r>
                              <m:r>
                                <a:rPr lang="en-US" altLang="zh-CN" sz="2400" kern="1200" cap="all" spc="1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kern="1200" cap="all" spc="1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400" i="1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kern="1200" cap="all" spc="1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en-US" altLang="zh-CN" sz="2400" i="1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kern="1200" cap="all" spc="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+</m:t>
                              </m:r>
                              <m:r>
                                <a:rPr lang="en-US" altLang="zh-CN" sz="2400" kern="1200" cap="all" spc="1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10</m:t>
                              </m:r>
                              <m:sSub>
                                <m:sSubPr>
                                  <m:ctrlPr>
                                    <a:rPr lang="en-US" altLang="zh-CN" sz="2400" i="1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kern="1200" cap="all" spc="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=</m:t>
                              </m:r>
                              <m:r>
                                <a:rPr lang="en-US" altLang="zh-CN" sz="2400" kern="1200" cap="all" spc="1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kern="1200" cap="all" spc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rPr>
                  <a:t>，用雅克比迭代、高斯</a:t>
                </a:r>
                <a:r>
                  <a:rPr lang="en-US" altLang="zh-CN" sz="2400" kern="1200" cap="all" spc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rPr>
                  <a:t>-</a:t>
                </a:r>
                <a:r>
                  <a:rPr lang="zh-CN" altLang="en-US" sz="2400" kern="1200" cap="all" spc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rPr>
                  <a:t>赛德尔迭代法和</a:t>
                </a:r>
                <a:r>
                  <a:rPr lang="en-US" altLang="zh-CN" sz="2400" kern="1200" cap="all" spc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rPr>
                  <a:t>SOR</a:t>
                </a:r>
                <a:r>
                  <a:rPr lang="zh-CN" altLang="en-US" sz="2400" kern="1200" cap="all" spc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rPr>
                  <a:t>方法（取</a:t>
                </a:r>
                <a14:m>
                  <m:oMath xmlns:m="http://schemas.openxmlformats.org/officeDocument/2006/math">
                    <m:r>
                      <a:rPr lang="zh-CN" altLang="en-US" sz="2400" kern="1200" cap="all" spc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𝜔</m:t>
                    </m:r>
                    <m:r>
                      <a:rPr lang="en-US" altLang="zh-CN" sz="2400" kern="1200" cap="all" spc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=0.9</m:t>
                    </m:r>
                  </m:oMath>
                </a14:m>
                <a:r>
                  <a:rPr lang="zh-CN" altLang="en-US" sz="2400" kern="1200" cap="all" spc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rPr>
                  <a:t>）解此方程组，每种方法各迭代</a:t>
                </a:r>
                <a:r>
                  <a:rPr lang="en-US" altLang="zh-CN" sz="2400" kern="1200" cap="all" spc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rPr>
                  <a:t>3</a:t>
                </a:r>
                <a:r>
                  <a:rPr lang="zh-CN" altLang="en-US" sz="2400" kern="1200" cap="all" spc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rPr>
                  <a:t>步</a:t>
                </a:r>
              </a:p>
            </p:txBody>
          </p:sp>
        </mc:Choice>
        <mc:Fallback xmlns="">
          <p:sp>
            <p:nvSpPr>
              <p:cNvPr id="6" name="标题 1">
                <a:extLst>
                  <a:ext uri="{FF2B5EF4-FFF2-40B4-BE49-F238E27FC236}">
                    <a16:creationId xmlns:a16="http://schemas.microsoft.com/office/drawing/2014/main" id="{2FCE42CF-23EC-406C-B200-EFF665606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17" y="268356"/>
                <a:ext cx="10227365" cy="1816475"/>
              </a:xfrm>
              <a:prstGeom prst="rect">
                <a:avLst/>
              </a:prstGeom>
              <a:blipFill>
                <a:blip r:embed="rId4"/>
                <a:stretch>
                  <a:fillRect b="-2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80D6D9-3811-01BE-6428-18A1D1A9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765F-4BB4-4E7B-9413-494AD39D6E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51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937C2A-66DC-44DD-938A-41C882BFA3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16835" y="268357"/>
                <a:ext cx="10227365" cy="1816475"/>
              </a:xfrm>
            </p:spPr>
            <p:txBody>
              <a:bodyPr>
                <a:noAutofit/>
              </a:bodyPr>
              <a:lstStyle/>
              <a:p>
                <a:pPr marL="457200" lvl="1" indent="0" eaLnBrk="1" hangingPunct="1"/>
                <a:r>
                  <a:rPr lang="zh-CN" altLang="en-US" sz="2400" kern="1200" cap="all" spc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rPr>
                  <a:t>设线性方程组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kern="1200" cap="all" spc="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kern="1200" cap="all" spc="1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kern="1200" cap="all" spc="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zh-CN" sz="2400" i="1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kern="1200" cap="all" spc="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+</m:t>
                              </m:r>
                              <m:r>
                                <a:rPr lang="en-US" altLang="zh-CN" sz="2400" kern="1200" cap="all" spc="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400" i="1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kern="1200" cap="all" spc="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kern="1200" cap="all" spc="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=</m:t>
                              </m:r>
                              <m:r>
                                <a:rPr lang="en-US" altLang="zh-CN" sz="2400" kern="1200" cap="all" spc="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−12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kern="1200" cap="all" spc="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kern="1200" cap="all" spc="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zh-CN" sz="2400" i="1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kern="1200" cap="all" spc="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+</m:t>
                              </m:r>
                              <m:r>
                                <a:rPr lang="en-US" altLang="zh-CN" sz="2400" kern="1200" cap="all" spc="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400" i="1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kern="1200" cap="all" spc="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=</m:t>
                              </m:r>
                              <m:r>
                                <a:rPr lang="en-US" altLang="zh-CN" sz="2400" kern="1200" cap="all" spc="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kern="1200" cap="all" spc="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400" i="1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kern="1200" cap="all" spc="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en-US" altLang="zh-CN" sz="2400" i="1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kern="1200" cap="all" spc="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+</m:t>
                              </m:r>
                              <m:r>
                                <a:rPr lang="en-US" altLang="zh-CN" sz="2400" kern="1200" cap="all" spc="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10</m:t>
                              </m:r>
                              <m:sSub>
                                <m:sSubPr>
                                  <m:ctrlPr>
                                    <a:rPr lang="en-US" altLang="zh-CN" sz="2400" i="1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kern="1200" cap="all" spc="1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kern="1200" cap="all" spc="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=</m:t>
                              </m:r>
                              <m:r>
                                <a:rPr lang="en-US" altLang="zh-CN" sz="2400" kern="1200" cap="all" spc="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kern="1200" cap="all" spc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rPr>
                  <a:t>，用雅克比迭代、高斯</a:t>
                </a:r>
                <a:r>
                  <a:rPr lang="en-US" altLang="zh-CN" sz="2400" kern="1200" cap="all" spc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rPr>
                  <a:t>-</a:t>
                </a:r>
                <a:r>
                  <a:rPr lang="zh-CN" altLang="en-US" sz="2400" kern="1200" cap="all" spc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rPr>
                  <a:t>赛德尔迭代法和</a:t>
                </a:r>
                <a:r>
                  <a:rPr lang="en-US" altLang="zh-CN" sz="2400" kern="1200" cap="all" spc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rPr>
                  <a:t>SOR</a:t>
                </a:r>
                <a:r>
                  <a:rPr lang="zh-CN" altLang="en-US" sz="2400" kern="1200" cap="all" spc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rPr>
                  <a:t>方法（取</a:t>
                </a:r>
                <a14:m>
                  <m:oMath xmlns:m="http://schemas.openxmlformats.org/officeDocument/2006/math">
                    <m:r>
                      <a:rPr lang="zh-CN" altLang="en-US" sz="2400" kern="1200" cap="all" spc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𝜔</m:t>
                    </m:r>
                    <m:r>
                      <a:rPr lang="en-US" altLang="zh-CN" sz="2400" kern="1200" cap="all" spc="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=0.9</m:t>
                    </m:r>
                  </m:oMath>
                </a14:m>
                <a:r>
                  <a:rPr lang="zh-CN" altLang="en-US" sz="2400" kern="1200" cap="all" spc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rPr>
                  <a:t>）解此方程组，每种方法各迭代</a:t>
                </a:r>
                <a:r>
                  <a:rPr lang="en-US" altLang="zh-CN" sz="2400" kern="1200" cap="all" spc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rPr>
                  <a:t>3</a:t>
                </a:r>
                <a:r>
                  <a:rPr lang="zh-CN" altLang="en-US" sz="2400" kern="1200" cap="all" spc="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+mj-ea"/>
                    <a:cs typeface="+mj-cs"/>
                  </a:rPr>
                  <a:t>步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937C2A-66DC-44DD-938A-41C882BFA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6835" y="268357"/>
                <a:ext cx="10227365" cy="1816475"/>
              </a:xfrm>
              <a:blipFill>
                <a:blip r:embed="rId2"/>
                <a:stretch>
                  <a:fillRect b="-2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D866679-B3E2-4626-BBFF-DF9C75D06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503"/>
          <a:stretch/>
        </p:blipFill>
        <p:spPr>
          <a:xfrm>
            <a:off x="1518261" y="2246245"/>
            <a:ext cx="9222298" cy="4214190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62EE42A-0F5A-7CA4-40F3-B7265439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765F-4BB4-4E7B-9413-494AD39D6E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02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362F5DA-BA66-479B-BE4F-3602E2B6B9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4128" y="347870"/>
                <a:ext cx="9720072" cy="173696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dirty="0"/>
                  <a:t>4.</a:t>
                </a:r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𝑑𝑒𝑡𝐴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用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表示解线性方程组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400" dirty="0"/>
                  <a:t>的雅可比迭代与高斯</a:t>
                </a:r>
                <a:r>
                  <a:rPr lang="en-US" altLang="zh-CN" sz="2400" dirty="0"/>
                  <a:t>-</a:t>
                </a:r>
                <a:r>
                  <a:rPr lang="zh-CN" altLang="en-US" sz="2400" dirty="0"/>
                  <a:t>赛德尔迭代收敛的充分必要条件。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362F5DA-BA66-479B-BE4F-3602E2B6B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8" y="347870"/>
                <a:ext cx="9720072" cy="1736962"/>
              </a:xfrm>
              <a:blipFill>
                <a:blip r:embed="rId2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2A44F7C-9EEE-4163-8A75-B05EA2B2B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880" y="2084832"/>
            <a:ext cx="5829250" cy="4748505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CC58D52-594B-C9CE-78CB-A39778E5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765F-4BB4-4E7B-9413-494AD39D6E3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44682E-7C8B-3960-CCD1-2F23B8383D91}"/>
              </a:ext>
            </a:extLst>
          </p:cNvPr>
          <p:cNvSpPr txBox="1"/>
          <p:nvPr/>
        </p:nvSpPr>
        <p:spPr>
          <a:xfrm>
            <a:off x="5232400" y="5435600"/>
            <a:ext cx="298480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5</a:t>
            </a:r>
            <a:endParaRPr lang="zh-CN" altLang="en-US" sz="1600" dirty="0"/>
          </a:p>
        </p:txBody>
      </p:sp>
      <p:pic>
        <p:nvPicPr>
          <p:cNvPr id="4" name="Picture 17" descr="C:\Users\fifo\AppData\Local\Microsoft\Windows\Temporary Internet Files\Content.IE5\U5O9S8V7\MC900442128[1].png">
            <a:extLst>
              <a:ext uri="{FF2B5EF4-FFF2-40B4-BE49-F238E27FC236}">
                <a16:creationId xmlns:a16="http://schemas.microsoft.com/office/drawing/2014/main" id="{D732ED68-2303-A445-ADB8-ED2C8D564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463" y="3136456"/>
            <a:ext cx="1638300" cy="263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30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8E2CB06-E6FD-4594-93DD-103A5C8EC1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4128" y="585216"/>
                <a:ext cx="9720072" cy="2038714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3200" dirty="0"/>
                  <a:t>9.</a:t>
                </a:r>
                <a:r>
                  <a:rPr lang="zh-CN" altLang="en-US" sz="3200" dirty="0"/>
                  <a:t>设有线性方程组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3200" dirty="0"/>
                  <a:t>为对称正定阵，迭代公式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𝑨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=0,1,2,⋯,</m:t>
                    </m:r>
                  </m:oMath>
                </a14:m>
                <a:r>
                  <a:rPr lang="zh-CN" altLang="en-US" sz="3200" dirty="0"/>
                  <a:t> </a:t>
                </a:r>
                <a:br>
                  <a:rPr lang="en-US" altLang="zh-CN" sz="3200" dirty="0"/>
                </a:br>
                <a:r>
                  <a:rPr lang="zh-CN" altLang="en-US" sz="3200" dirty="0"/>
                  <a:t>试证明当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zh-CN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zh-CN" altLang="en-US" sz="3200" dirty="0"/>
                  <a:t>时上述迭代法收敛（其中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zh-CN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zh-CN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3200" dirty="0"/>
                  <a:t>）。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8E2CB06-E6FD-4594-93DD-103A5C8EC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8" y="585216"/>
                <a:ext cx="9720072" cy="2038714"/>
              </a:xfrm>
              <a:blipFill>
                <a:blip r:embed="rId2"/>
                <a:stretch>
                  <a:fillRect l="-1567" t="-5389" r="-1442" b="-7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1AE32F-415B-40E4-A7D3-0C8D27125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80" y="2734685"/>
            <a:ext cx="10226968" cy="3538099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C943CF-E42D-93BC-2BC4-2FDAC636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765F-4BB4-4E7B-9413-494AD39D6E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35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449263C-9DE1-476B-86A1-18CFE1E113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4128" y="585216"/>
                <a:ext cx="9720072" cy="1839932"/>
              </a:xfrm>
            </p:spPr>
            <p:txBody>
              <a:bodyPr>
                <a:normAutofit fontScale="9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10   </a:t>
                </a:r>
                <a:r>
                  <a:rPr lang="zh-CN" altLang="en-US" dirty="0"/>
                  <a:t>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，用共轭梯度法求解线性方程组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449263C-9DE1-476B-86A1-18CFE1E11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8" y="585216"/>
                <a:ext cx="9720072" cy="1839932"/>
              </a:xfrm>
              <a:blipFill>
                <a:blip r:embed="rId2"/>
                <a:stretch>
                  <a:fillRect l="-2633" t="-10596" r="-188" b="-7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FD1AA3-68E3-432C-940E-52EFD62B5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2313" y="2544416"/>
            <a:ext cx="6889981" cy="4162047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62533D5-B2B3-5A4F-9157-D04F2BF6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765F-4BB4-4E7B-9413-494AD39D6E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49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213</TotalTime>
  <Words>183</Words>
  <Application>Microsoft Office PowerPoint</Application>
  <PresentationFormat>宽屏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Cambria Math</vt:lpstr>
      <vt:lpstr>Tw Cen MT</vt:lpstr>
      <vt:lpstr>Tw Cen MT Condensed</vt:lpstr>
      <vt:lpstr>Wingdings 3</vt:lpstr>
      <vt:lpstr>积分</vt:lpstr>
      <vt:lpstr>解线性方程组的迭代法</vt:lpstr>
      <vt:lpstr>PowerPoint 演示文稿</vt:lpstr>
      <vt:lpstr>设线性方程组{■8(5x_1+2x_2+x_3=-12@-x_1+4x_2+2x_3=20@2x_1-3x_2+10x_3=3)┤，用雅克比迭代、高斯-赛德尔迭代法和SOR方法（取ω=0.9）解此方程组，每种方法各迭代3步</vt:lpstr>
      <vt:lpstr>4.设A=[■8(10&amp;a&amp;0@b&amp;10&amp;b@0&amp;a&amp;5)], detA≠0，用a, b表示解线性方程组Ax=f的雅可比迭代与高斯-赛德尔迭代收敛的充分必要条件。</vt:lpstr>
      <vt:lpstr>9.设有线性方程组Ax=b ，其中A为对称正定阵，迭代公式x^((k+1))=x^((k))+ω(b-Ax^((k) ) ), k=0,1,2,⋯,  试证明当0&lt;ω&lt;2/β时上述迭代法收敛（其中0&lt;α≤λ(A)≤β）。</vt:lpstr>
      <vt:lpstr>10   取x^((0))=0，用共轭梯度法求解线性方程组[■8(6&amp;3@3&amp;2)][■8(x_1@x_2 )]=[■8(0@-1)]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解线性方程组的迭代法</dc:title>
  <dc:creator>颖 鞠</dc:creator>
  <cp:lastModifiedBy>颖 鞠</cp:lastModifiedBy>
  <cp:revision>13</cp:revision>
  <dcterms:created xsi:type="dcterms:W3CDTF">2020-05-19T09:49:22Z</dcterms:created>
  <dcterms:modified xsi:type="dcterms:W3CDTF">2025-05-25T12:38:36Z</dcterms:modified>
</cp:coreProperties>
</file>