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37"/>
  </p:notesMasterIdLst>
  <p:sldIdLst>
    <p:sldId id="300" r:id="rId2"/>
    <p:sldId id="305" r:id="rId3"/>
    <p:sldId id="301" r:id="rId4"/>
    <p:sldId id="259" r:id="rId5"/>
    <p:sldId id="261" r:id="rId6"/>
    <p:sldId id="262" r:id="rId7"/>
    <p:sldId id="263" r:id="rId8"/>
    <p:sldId id="266" r:id="rId9"/>
    <p:sldId id="264" r:id="rId10"/>
    <p:sldId id="265" r:id="rId11"/>
    <p:sldId id="267" r:id="rId12"/>
    <p:sldId id="306" r:id="rId13"/>
    <p:sldId id="302" r:id="rId14"/>
    <p:sldId id="269" r:id="rId15"/>
    <p:sldId id="270" r:id="rId16"/>
    <p:sldId id="273" r:id="rId17"/>
    <p:sldId id="289" r:id="rId18"/>
    <p:sldId id="303" r:id="rId19"/>
    <p:sldId id="304" r:id="rId20"/>
    <p:sldId id="275" r:id="rId21"/>
    <p:sldId id="307" r:id="rId22"/>
    <p:sldId id="277" r:id="rId23"/>
    <p:sldId id="278" r:id="rId24"/>
    <p:sldId id="281" r:id="rId25"/>
    <p:sldId id="279" r:id="rId26"/>
    <p:sldId id="280" r:id="rId27"/>
    <p:sldId id="291" r:id="rId28"/>
    <p:sldId id="282" r:id="rId29"/>
    <p:sldId id="283" r:id="rId30"/>
    <p:sldId id="284" r:id="rId31"/>
    <p:sldId id="286" r:id="rId32"/>
    <p:sldId id="285" r:id="rId33"/>
    <p:sldId id="257" r:id="rId34"/>
    <p:sldId id="287" r:id="rId35"/>
    <p:sldId id="288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006600"/>
    <a:srgbClr val="FF00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9" autoAdjust="0"/>
    <p:restoredTop sz="94660"/>
  </p:normalViewPr>
  <p:slideViewPr>
    <p:cSldViewPr>
      <p:cViewPr varScale="1">
        <p:scale>
          <a:sx n="85" d="100"/>
          <a:sy n="85" d="100"/>
        </p:scale>
        <p:origin x="150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3D619590-FEF2-4A1C-84E0-EA1B0989BF5E}" type="datetimeFigureOut">
              <a:rPr lang="zh-CN" altLang="en-US"/>
              <a:pPr>
                <a:defRPr/>
              </a:pPr>
              <a:t>2025/5/6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0015B39F-B29D-4A55-96ED-FDD1D6B1FC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6612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</p:grpSp>
      <p:sp>
        <p:nvSpPr>
          <p:cNvPr id="9729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729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1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800D77-8A6A-4E1F-A17F-FA3E074A177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11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49FD13-C34F-4180-B37A-1D3EAE5EE38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5388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513FF3-CACE-4F9E-A30C-6EE17133F35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4953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B2C33C-674F-4005-B82D-29D49EC342B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60768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FD2C83-0F79-4A4F-B4BE-0807935385D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66110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6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8685A-E508-4512-B74F-E3F98A70EF6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4478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8B08AF-5CE0-4759-B72B-EAA75327A6C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9352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D42127-672F-44D3-ACA6-C63B888B012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8186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3A6165-E1D1-4B92-BEED-C6440A63A45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3842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FE61E4-8005-4FAC-A1E4-2D3020CAA58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6079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E371B6-91E2-436E-AB9C-89DA8F7BEDE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0532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1ED72B-7385-4613-AB85-2E1CC2E6A58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2862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D931B3-0CF1-4D43-B201-6828782EB23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4536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7ADD6B-847D-4B8B-A2A5-9700F29D90F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386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/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3" name="Oval 4"/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4" name="Oval 5"/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5" name="Oval 6"/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6" name="Oval 7"/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</p:grp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6265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626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626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4E7D334C-0BBD-4067-9CBB-D2DBCB7A72F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¡"/>
        <a:defRPr sz="27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9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8.emf"/><Relationship Id="rId4" Type="http://schemas.openxmlformats.org/officeDocument/2006/relationships/oleObject" Target="../embeddings/oleObject8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5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8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0.emf"/><Relationship Id="rId4" Type="http://schemas.openxmlformats.org/officeDocument/2006/relationships/oleObject" Target="../embeddings/oleObject30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计算方法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5</a:t>
            </a:r>
            <a:r>
              <a:rPr lang="zh-CN" altLang="en-US" dirty="0"/>
              <a:t>月</a:t>
            </a:r>
            <a:r>
              <a:rPr lang="en-US" altLang="zh-CN" dirty="0"/>
              <a:t>7</a:t>
            </a:r>
            <a:r>
              <a:rPr lang="zh-CN" altLang="en-US" dirty="0"/>
              <a:t>日</a:t>
            </a:r>
          </a:p>
        </p:txBody>
      </p:sp>
      <p:sp>
        <p:nvSpPr>
          <p:cNvPr id="307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A80A769-1A4F-44DB-8040-F786085C778C}" type="slidenum">
              <a:rPr lang="zh-CN" altLang="en-US" smtClean="0"/>
              <a:pPr eaLnBrk="1" hangingPunct="1"/>
              <a:t>1</a:t>
            </a:fld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720725" y="287338"/>
            <a:ext cx="7704138" cy="649287"/>
          </a:xfrm>
        </p:spPr>
        <p:txBody>
          <a:bodyPr/>
          <a:lstStyle/>
          <a:p>
            <a:pPr eaLnBrk="1" hangingPunct="1"/>
            <a:r>
              <a:rPr lang="zh-CN" altLang="en-US"/>
              <a:t>基本迭代法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981075"/>
            <a:ext cx="8208963" cy="561657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dirty="0"/>
              <a:t>要把给定</a:t>
            </a:r>
            <a:r>
              <a:rPr lang="en-US" altLang="zh-CN" sz="2400" b="1" i="1" dirty="0">
                <a:latin typeface="Times New Roman" pitchFamily="18" charset="0"/>
              </a:rPr>
              <a:t>AX = b</a:t>
            </a:r>
            <a:r>
              <a:rPr lang="zh-CN" altLang="en-US" sz="2400" dirty="0"/>
              <a:t>转化成</a:t>
            </a:r>
            <a:r>
              <a:rPr lang="en-US" altLang="zh-CN" sz="2400" b="1" i="1" dirty="0">
                <a:latin typeface="Times New Roman" pitchFamily="18" charset="0"/>
              </a:rPr>
              <a:t>X = BX + g</a:t>
            </a:r>
            <a:r>
              <a:rPr lang="zh-CN" altLang="en-US" sz="2400" dirty="0"/>
              <a:t>，通常将</a:t>
            </a:r>
            <a:r>
              <a:rPr lang="en-US" altLang="zh-CN" sz="2400" b="1" i="1" dirty="0">
                <a:latin typeface="Times New Roman" pitchFamily="18" charset="0"/>
              </a:rPr>
              <a:t>A</a:t>
            </a:r>
            <a:r>
              <a:rPr lang="zh-CN" altLang="en-US" sz="2400" b="1" dirty="0">
                <a:solidFill>
                  <a:srgbClr val="7030A0"/>
                </a:solidFill>
              </a:rPr>
              <a:t>分裂</a:t>
            </a:r>
            <a:r>
              <a:rPr lang="zh-CN" altLang="en-US" sz="2400" dirty="0"/>
              <a:t>为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dirty="0"/>
              <a:t>	</a:t>
            </a:r>
            <a:r>
              <a:rPr lang="en-US" altLang="zh-CN" sz="2400" b="1" i="1" dirty="0">
                <a:latin typeface="Times New Roman" pitchFamily="18" charset="0"/>
              </a:rPr>
              <a:t>A = M – N</a:t>
            </a:r>
            <a:r>
              <a:rPr lang="en-US" altLang="zh-CN" sz="2400" dirty="0"/>
              <a:t>, </a:t>
            </a:r>
            <a:r>
              <a:rPr lang="zh-CN" altLang="en-US" sz="2400" dirty="0"/>
              <a:t>其中</a:t>
            </a:r>
            <a:r>
              <a:rPr lang="en-US" altLang="zh-CN" sz="2400" b="1" i="1" dirty="0">
                <a:latin typeface="Times New Roman" pitchFamily="18" charset="0"/>
              </a:rPr>
              <a:t>M</a:t>
            </a:r>
            <a:r>
              <a:rPr lang="zh-CN" altLang="en-US" sz="2400" dirty="0"/>
              <a:t>是可选择的非奇异矩阵，且使得</a:t>
            </a:r>
            <a:r>
              <a:rPr lang="en-US" altLang="zh-CN" sz="2400" b="1" i="1" dirty="0">
                <a:latin typeface="Times New Roman" pitchFamily="18" charset="0"/>
              </a:rPr>
              <a:t>MX=d</a:t>
            </a:r>
            <a:r>
              <a:rPr lang="zh-CN" altLang="en-US" sz="2400" dirty="0"/>
              <a:t>容易求解，称</a:t>
            </a:r>
            <a:r>
              <a:rPr lang="en-US" altLang="zh-CN" sz="2400" b="1" i="1" dirty="0">
                <a:latin typeface="Times New Roman" pitchFamily="18" charset="0"/>
              </a:rPr>
              <a:t>M</a:t>
            </a:r>
            <a:r>
              <a:rPr lang="zh-CN" altLang="en-US" sz="2400" dirty="0"/>
              <a:t>为</a:t>
            </a:r>
            <a:r>
              <a:rPr lang="zh-CN" altLang="en-US" sz="2400" b="1" dirty="0">
                <a:solidFill>
                  <a:srgbClr val="660066"/>
                </a:solidFill>
              </a:rPr>
              <a:t>分裂矩阵</a:t>
            </a:r>
            <a:r>
              <a:rPr lang="zh-CN" altLang="en-US" sz="2400" dirty="0"/>
              <a:t>．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/>
              <a:t>于是，求解</a:t>
            </a:r>
            <a:r>
              <a:rPr lang="en-US" altLang="zh-CN" sz="2400" b="1" i="1" dirty="0">
                <a:latin typeface="Times New Roman" pitchFamily="18" charset="0"/>
              </a:rPr>
              <a:t>AX = b</a:t>
            </a:r>
            <a:r>
              <a:rPr lang="zh-CN" altLang="en-US" sz="2400" dirty="0"/>
              <a:t>转化成</a:t>
            </a:r>
            <a:r>
              <a:rPr lang="en-US" altLang="zh-CN" sz="2400" b="1" i="1" dirty="0">
                <a:latin typeface="Times New Roman" pitchFamily="18" charset="0"/>
              </a:rPr>
              <a:t>MX =NX + b</a:t>
            </a:r>
            <a:r>
              <a:rPr lang="en-US" altLang="zh-CN" sz="2400" dirty="0"/>
              <a:t>, </a:t>
            </a:r>
            <a:r>
              <a:rPr lang="zh-CN" altLang="en-US" sz="2400" dirty="0"/>
              <a:t>或者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dirty="0"/>
              <a:t>		 </a:t>
            </a:r>
            <a:r>
              <a:rPr lang="en-US" altLang="zh-CN" sz="2400" b="1" i="1" dirty="0">
                <a:latin typeface="Times New Roman" pitchFamily="18" charset="0"/>
              </a:rPr>
              <a:t>AX = b </a:t>
            </a:r>
            <a:r>
              <a:rPr lang="en-US" altLang="zh-CN" sz="2400" b="1" i="1" dirty="0">
                <a:latin typeface="Times New Roman" pitchFamily="18" charset="0"/>
                <a:sym typeface="Symbol" pitchFamily="18" charset="2"/>
              </a:rPr>
              <a:t> </a:t>
            </a:r>
            <a:r>
              <a:rPr lang="en-US" altLang="zh-CN" sz="2400" b="1" i="1" dirty="0">
                <a:latin typeface="Times New Roman" pitchFamily="18" charset="0"/>
              </a:rPr>
              <a:t>X =M</a:t>
            </a:r>
            <a:r>
              <a:rPr lang="en-US" altLang="zh-CN" sz="2400" b="1" i="1" baseline="30000" dirty="0">
                <a:latin typeface="Times New Roman" pitchFamily="18" charset="0"/>
              </a:rPr>
              <a:t>-1</a:t>
            </a:r>
            <a:r>
              <a:rPr lang="en-US" altLang="zh-CN" sz="2400" b="1" i="1" dirty="0">
                <a:latin typeface="Times New Roman" pitchFamily="18" charset="0"/>
              </a:rPr>
              <a:t>NX + M</a:t>
            </a:r>
            <a:r>
              <a:rPr lang="en-US" altLang="zh-CN" sz="2400" b="1" i="1" baseline="30000" dirty="0">
                <a:latin typeface="Times New Roman" pitchFamily="18" charset="0"/>
              </a:rPr>
              <a:t>-1</a:t>
            </a:r>
            <a:r>
              <a:rPr lang="en-US" altLang="zh-CN" sz="2400" b="1" i="1" dirty="0">
                <a:latin typeface="Times New Roman" pitchFamily="18" charset="0"/>
              </a:rPr>
              <a:t>b</a:t>
            </a:r>
            <a:endParaRPr lang="en-US" altLang="en-US" sz="2400" b="1" i="1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/>
              <a:t>可构造一阶定常迭代法如下：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dirty="0"/>
              <a:t>		</a:t>
            </a:r>
            <a:r>
              <a:rPr lang="en-US" altLang="zh-CN" sz="2400" b="1" i="1" dirty="0">
                <a:latin typeface="Times New Roman" pitchFamily="18" charset="0"/>
              </a:rPr>
              <a:t>X </a:t>
            </a:r>
            <a:r>
              <a:rPr lang="en-US" altLang="zh-CN" sz="2400" b="1" i="1" baseline="30000" dirty="0">
                <a:latin typeface="Times New Roman" pitchFamily="18" charset="0"/>
              </a:rPr>
              <a:t>(0)</a:t>
            </a:r>
            <a:r>
              <a:rPr lang="en-US" altLang="zh-CN" sz="2400" baseline="30000" dirty="0"/>
              <a:t>     </a:t>
            </a:r>
            <a:r>
              <a:rPr lang="en-US" altLang="zh-CN" sz="2400" dirty="0"/>
              <a:t>(</a:t>
            </a:r>
            <a:r>
              <a:rPr lang="zh-CN" altLang="en-US" sz="2400" dirty="0"/>
              <a:t>初始向量</a:t>
            </a:r>
            <a:r>
              <a:rPr lang="en-US" altLang="zh-CN" sz="2400" dirty="0"/>
              <a:t>)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 dirty="0"/>
              <a:t>		</a:t>
            </a:r>
            <a:r>
              <a:rPr lang="en-US" altLang="zh-CN" sz="2400" b="1" i="1" dirty="0">
                <a:latin typeface="Times New Roman" pitchFamily="18" charset="0"/>
              </a:rPr>
              <a:t>X </a:t>
            </a:r>
            <a:r>
              <a:rPr lang="en-US" altLang="zh-CN" sz="2400" b="1" i="1" baseline="30000" dirty="0">
                <a:latin typeface="Times New Roman" pitchFamily="18" charset="0"/>
              </a:rPr>
              <a:t>(k+1)</a:t>
            </a:r>
            <a:r>
              <a:rPr lang="en-US" altLang="zh-CN" sz="2400" b="1" i="1" dirty="0">
                <a:latin typeface="Times New Roman" pitchFamily="18" charset="0"/>
              </a:rPr>
              <a:t> = (I - M</a:t>
            </a:r>
            <a:r>
              <a:rPr lang="en-US" altLang="zh-CN" sz="2400" b="1" i="1" baseline="30000" dirty="0">
                <a:latin typeface="Times New Roman" pitchFamily="18" charset="0"/>
              </a:rPr>
              <a:t>-1</a:t>
            </a:r>
            <a:r>
              <a:rPr lang="en-US" altLang="zh-CN" sz="2400" b="1" i="1" dirty="0">
                <a:latin typeface="Times New Roman" pitchFamily="18" charset="0"/>
              </a:rPr>
              <a:t>A) X</a:t>
            </a:r>
            <a:r>
              <a:rPr lang="en-US" altLang="zh-CN" sz="2400" b="1" i="1" baseline="30000" dirty="0">
                <a:latin typeface="Times New Roman" pitchFamily="18" charset="0"/>
              </a:rPr>
              <a:t>(k)</a:t>
            </a:r>
            <a:r>
              <a:rPr lang="en-US" altLang="zh-CN" sz="2400" b="1" i="1" dirty="0">
                <a:latin typeface="Times New Roman" pitchFamily="18" charset="0"/>
              </a:rPr>
              <a:t> + M</a:t>
            </a:r>
            <a:r>
              <a:rPr lang="en-US" altLang="zh-CN" sz="2400" b="1" i="1" baseline="30000" dirty="0">
                <a:latin typeface="Times New Roman" pitchFamily="18" charset="0"/>
              </a:rPr>
              <a:t>-1</a:t>
            </a:r>
            <a:r>
              <a:rPr lang="en-US" altLang="zh-CN" sz="2400" b="1" i="1" dirty="0">
                <a:latin typeface="Times New Roman" pitchFamily="18" charset="0"/>
              </a:rPr>
              <a:t>b  </a:t>
            </a:r>
            <a:r>
              <a:rPr lang="en-US" altLang="zh-CN" sz="2400" b="1" dirty="0">
                <a:latin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</a:rPr>
              <a:t>k=0, 1, 2, …</a:t>
            </a:r>
            <a:r>
              <a:rPr lang="en-US" altLang="zh-CN" sz="2400" b="1" dirty="0">
                <a:latin typeface="Times New Roman" pitchFamily="18" charset="0"/>
              </a:rPr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solidFill>
                  <a:srgbClr val="660066"/>
                </a:solidFill>
              </a:rPr>
              <a:t>选取不同的</a:t>
            </a:r>
            <a:r>
              <a:rPr lang="en-US" altLang="zh-CN" sz="2400" b="1" i="1" dirty="0">
                <a:solidFill>
                  <a:srgbClr val="660066"/>
                </a:solidFill>
                <a:latin typeface="Times New Roman" pitchFamily="18" charset="0"/>
              </a:rPr>
              <a:t>M</a:t>
            </a:r>
            <a:r>
              <a:rPr lang="zh-CN" altLang="en-US" sz="2400" b="1" dirty="0">
                <a:solidFill>
                  <a:srgbClr val="660066"/>
                </a:solidFill>
              </a:rPr>
              <a:t>就得到不同的迭代法</a:t>
            </a:r>
            <a:r>
              <a:rPr lang="zh-CN" altLang="en-US" sz="2400" dirty="0"/>
              <a:t>．</a:t>
            </a:r>
          </a:p>
        </p:txBody>
      </p:sp>
      <p:sp>
        <p:nvSpPr>
          <p:cNvPr id="17412" name="AutoShape 4"/>
          <p:cNvSpPr>
            <a:spLocks noChangeArrowheads="1"/>
          </p:cNvSpPr>
          <p:nvPr/>
        </p:nvSpPr>
        <p:spPr bwMode="auto">
          <a:xfrm>
            <a:off x="5076825" y="2133600"/>
            <a:ext cx="1582738" cy="865188"/>
          </a:xfrm>
          <a:prstGeom prst="wedgeRoundRectCallout">
            <a:avLst>
              <a:gd name="adj1" fmla="val -115796"/>
              <a:gd name="adj2" fmla="val 12834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b="1" i="1">
                <a:latin typeface="Times New Roman" pitchFamily="18" charset="0"/>
              </a:rPr>
              <a:t>A=M-N</a:t>
            </a:r>
          </a:p>
          <a:p>
            <a:pPr algn="ctr"/>
            <a:r>
              <a:rPr lang="en-US" altLang="zh-CN" b="1" i="1">
                <a:latin typeface="Times New Roman" pitchFamily="18" charset="0"/>
              </a:rPr>
              <a:t>→N=M-A</a:t>
            </a:r>
          </a:p>
        </p:txBody>
      </p:sp>
      <p:sp>
        <p:nvSpPr>
          <p:cNvPr id="17413" name="AutoShape 5"/>
          <p:cNvSpPr>
            <a:spLocks noChangeArrowheads="1"/>
          </p:cNvSpPr>
          <p:nvPr/>
        </p:nvSpPr>
        <p:spPr bwMode="auto">
          <a:xfrm>
            <a:off x="4643438" y="4652963"/>
            <a:ext cx="1800225" cy="576262"/>
          </a:xfrm>
          <a:prstGeom prst="wedgeRoundRectCallout">
            <a:avLst>
              <a:gd name="adj1" fmla="val -139949"/>
              <a:gd name="adj2" fmla="val 10454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2400" b="1" i="1">
                <a:latin typeface="Times New Roman" pitchFamily="18" charset="0"/>
              </a:rPr>
              <a:t>B=I-M</a:t>
            </a:r>
            <a:r>
              <a:rPr lang="en-US" altLang="zh-CN" sz="2400" b="1" i="1" baseline="30000">
                <a:latin typeface="Times New Roman" pitchFamily="18" charset="0"/>
              </a:rPr>
              <a:t>-1</a:t>
            </a:r>
            <a:r>
              <a:rPr lang="en-US" altLang="zh-CN" sz="2400" b="1" i="1">
                <a:latin typeface="Times New Roman" pitchFamily="18" charset="0"/>
              </a:rPr>
              <a:t>A</a:t>
            </a:r>
          </a:p>
        </p:txBody>
      </p:sp>
      <p:sp>
        <p:nvSpPr>
          <p:cNvPr id="17414" name="AutoShape 6"/>
          <p:cNvSpPr>
            <a:spLocks noChangeArrowheads="1"/>
          </p:cNvSpPr>
          <p:nvPr/>
        </p:nvSpPr>
        <p:spPr bwMode="auto">
          <a:xfrm>
            <a:off x="6372225" y="5949950"/>
            <a:ext cx="1800225" cy="576263"/>
          </a:xfrm>
          <a:prstGeom prst="wedgeRoundRectCallout">
            <a:avLst>
              <a:gd name="adj1" fmla="val -127426"/>
              <a:gd name="adj2" fmla="val -9352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2400" b="1" i="1">
                <a:latin typeface="Times New Roman" pitchFamily="18" charset="0"/>
              </a:rPr>
              <a:t>g=M</a:t>
            </a:r>
            <a:r>
              <a:rPr lang="en-US" altLang="zh-CN" sz="2400" b="1" i="1" baseline="30000">
                <a:latin typeface="Times New Roman" pitchFamily="18" charset="0"/>
              </a:rPr>
              <a:t>-1</a:t>
            </a:r>
            <a:r>
              <a:rPr lang="en-US" altLang="zh-CN" sz="2400" b="1" i="1">
                <a:latin typeface="Times New Roman" pitchFamily="18" charset="0"/>
              </a:rPr>
              <a:t>b</a:t>
            </a:r>
          </a:p>
        </p:txBody>
      </p:sp>
      <p:sp>
        <p:nvSpPr>
          <p:cNvPr id="1229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77784AE-7E93-4BCC-BCF9-B8FFC29E203F}" type="slidenum">
              <a:rPr lang="zh-CN" altLang="en-US" smtClean="0"/>
              <a:pPr eaLnBrk="1" hangingPunct="1"/>
              <a:t>10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animBg="1"/>
      <p:bldP spid="17413" grpId="0" animBg="1"/>
      <p:bldP spid="174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为选取</a:t>
            </a:r>
            <a:r>
              <a:rPr lang="en-US" altLang="zh-CN" b="1" i="1">
                <a:latin typeface="Times New Roman" pitchFamily="18" charset="0"/>
              </a:rPr>
              <a:t>M</a:t>
            </a:r>
            <a:r>
              <a:rPr lang="zh-CN" altLang="en-US"/>
              <a:t>做准备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为方便记，设</a:t>
            </a:r>
            <a:r>
              <a:rPr lang="en-US" altLang="zh-CN" b="1" i="1" dirty="0">
                <a:latin typeface="Times New Roman" pitchFamily="18" charset="0"/>
              </a:rPr>
              <a:t>a</a:t>
            </a:r>
            <a:r>
              <a:rPr lang="en-US" altLang="zh-CN" b="1" i="1" baseline="-25000" dirty="0">
                <a:latin typeface="Times New Roman" pitchFamily="18" charset="0"/>
              </a:rPr>
              <a:t>ii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≠0 (</a:t>
            </a:r>
            <a:r>
              <a:rPr lang="en-US" altLang="zh-CN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=1, 2, …, n)</a:t>
            </a:r>
            <a:r>
              <a:rPr lang="zh-CN" altLang="en-US" dirty="0"/>
              <a:t>，将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/>
              <a:t>分成三部分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A = D – L – U</a:t>
            </a:r>
            <a:r>
              <a:rPr lang="en-US" altLang="zh-CN" dirty="0"/>
              <a:t>, </a:t>
            </a:r>
            <a:r>
              <a:rPr lang="zh-CN" altLang="en-US" dirty="0"/>
              <a:t>其中</a:t>
            </a:r>
          </a:p>
        </p:txBody>
      </p:sp>
      <p:graphicFrame>
        <p:nvGraphicFramePr>
          <p:cNvPr id="13316" name="Object 5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347788" y="3716338"/>
          <a:ext cx="4232275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38356" imgH="523800" progId="Equation.DSMT4">
                  <p:embed/>
                </p:oleObj>
              </mc:Choice>
              <mc:Fallback>
                <p:oleObj name="Equation" r:id="rId2" imgW="1638356" imgH="523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7788" y="3716338"/>
                        <a:ext cx="4232275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8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403350" y="2852738"/>
          <a:ext cx="3887788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52623" imgH="218970" progId="Equation.DSMT4">
                  <p:embed/>
                </p:oleObj>
              </mc:Choice>
              <mc:Fallback>
                <p:oleObj name="Equation" r:id="rId4" imgW="1752623" imgH="21897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852738"/>
                        <a:ext cx="3887788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11"/>
          <p:cNvGraphicFramePr>
            <a:graphicFrameLocks noChangeAspect="1"/>
          </p:cNvGraphicFramePr>
          <p:nvPr/>
        </p:nvGraphicFramePr>
        <p:xfrm>
          <a:off x="1330325" y="5157788"/>
          <a:ext cx="3889375" cy="1166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52623" imgH="523800" progId="Equation.DSMT4">
                  <p:embed/>
                </p:oleObj>
              </mc:Choice>
              <mc:Fallback>
                <p:oleObj name="Equation" r:id="rId6" imgW="1752623" imgH="5238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0325" y="5157788"/>
                        <a:ext cx="3889375" cy="1166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3EF5FE2-6AD9-430E-9608-CBDCE5459745}" type="slidenum">
              <a:rPr lang="zh-CN" altLang="en-US" smtClean="0"/>
              <a:pPr eaLnBrk="1" hangingPunct="1"/>
              <a:t>11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</a:t>
            </a:r>
            <a:r>
              <a:rPr lang="zh-CN" altLang="en-US"/>
              <a:t>、</a:t>
            </a:r>
            <a:r>
              <a:rPr lang="en-US" altLang="zh-CN"/>
              <a:t>L</a:t>
            </a:r>
            <a:r>
              <a:rPr lang="zh-CN" altLang="en-US"/>
              <a:t>、</a:t>
            </a:r>
            <a:r>
              <a:rPr lang="en-US" altLang="zh-CN"/>
              <a:t>U</a:t>
            </a:r>
          </a:p>
        </p:txBody>
      </p:sp>
      <p:pic>
        <p:nvPicPr>
          <p:cNvPr id="14339" name="Picture 4" descr="DLU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628775"/>
            <a:ext cx="8316913" cy="498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DB7256B-A84B-4F3E-8054-BD1732530E1A}" type="slidenum">
              <a:rPr lang="zh-CN" altLang="en-US" smtClean="0"/>
              <a:pPr eaLnBrk="1" hangingPunct="1"/>
              <a:t>12</a:t>
            </a:fld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2267744" y="2492896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3600" b="1" i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940152" y="2420888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zh-CN" altLang="en-US" sz="3600" b="1" i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55976" y="4869160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3600" b="1" i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选</a:t>
            </a:r>
            <a:r>
              <a:rPr lang="en-US" altLang="zh-CN" b="1" i="1">
                <a:latin typeface="Times New Roman" pitchFamily="18" charset="0"/>
              </a:rPr>
              <a:t>M=D</a:t>
            </a:r>
          </a:p>
        </p:txBody>
      </p:sp>
      <p:graphicFrame>
        <p:nvGraphicFramePr>
          <p:cNvPr id="1536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1553771"/>
              </p:ext>
            </p:extLst>
          </p:nvPr>
        </p:nvGraphicFramePr>
        <p:xfrm>
          <a:off x="1438275" y="1247775"/>
          <a:ext cx="6269038" cy="538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606480" imgH="3098520" progId="Equation.3">
                  <p:embed/>
                </p:oleObj>
              </mc:Choice>
              <mc:Fallback>
                <p:oleObj name="公式" r:id="rId2" imgW="3606480" imgH="30985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275" y="1247775"/>
                        <a:ext cx="6269038" cy="538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9223705-5DD1-4B62-BC83-6638A8AD2C90}" type="slidenum">
              <a:rPr lang="zh-CN" altLang="en-US" smtClean="0"/>
              <a:pPr eaLnBrk="1" hangingPunct="1"/>
              <a:t>13</a:t>
            </a:fld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7772400" cy="731838"/>
          </a:xfrm>
        </p:spPr>
        <p:txBody>
          <a:bodyPr/>
          <a:lstStyle/>
          <a:p>
            <a:pPr eaLnBrk="1" hangingPunct="1"/>
            <a:r>
              <a:rPr lang="zh-CN" altLang="en-US"/>
              <a:t>雅可比</a:t>
            </a:r>
            <a:r>
              <a:rPr lang="en-US" altLang="zh-CN"/>
              <a:t>(Jacobi)</a:t>
            </a:r>
            <a:r>
              <a:rPr lang="zh-CN" altLang="en-US"/>
              <a:t>迭代法</a:t>
            </a:r>
          </a:p>
        </p:txBody>
      </p:sp>
      <p:graphicFrame>
        <p:nvGraphicFramePr>
          <p:cNvPr id="16387" name="Object 10"/>
          <p:cNvGraphicFramePr>
            <a:graphicFrameLocks noGrp="1" noChangeAspect="1"/>
          </p:cNvGraphicFramePr>
          <p:nvPr>
            <p:ph sz="half" idx="1"/>
          </p:nvPr>
        </p:nvGraphicFramePr>
        <p:xfrm>
          <a:off x="1331913" y="1341438"/>
          <a:ext cx="4668837" cy="208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48012" imgH="1286010" progId="Equation.DSMT4">
                  <p:embed/>
                </p:oleObj>
              </mc:Choice>
              <mc:Fallback>
                <p:oleObj name="Equation" r:id="rId2" imgW="2848012" imgH="128601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341438"/>
                        <a:ext cx="4668837" cy="208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15"/>
          <p:cNvGraphicFramePr>
            <a:graphicFrameLocks noGrp="1" noChangeAspect="1"/>
          </p:cNvGraphicFramePr>
          <p:nvPr>
            <p:ph sz="half" idx="2"/>
          </p:nvPr>
        </p:nvGraphicFramePr>
        <p:xfrm>
          <a:off x="1295400" y="3584575"/>
          <a:ext cx="6276975" cy="279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648145" imgH="1619190" progId="Equation.DSMT4">
                  <p:embed/>
                </p:oleObj>
              </mc:Choice>
              <mc:Fallback>
                <p:oleObj name="Equation" r:id="rId4" imgW="3648145" imgH="161919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584575"/>
                        <a:ext cx="6276975" cy="279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2471C4F-C9BE-436E-AC72-83B06B287928}" type="slidenum">
              <a:rPr lang="zh-CN" altLang="en-US" smtClean="0"/>
              <a:pPr eaLnBrk="1" hangingPunct="1"/>
              <a:t>14</a:t>
            </a:fld>
            <a:endParaRPr lang="en-US" altLang="zh-CN"/>
          </a:p>
        </p:txBody>
      </p:sp>
    </p:spTree>
  </p:cSld>
  <p:clrMapOvr>
    <a:masterClrMapping/>
  </p:clrMapOvr>
  <p:transition>
    <p:strips dir="l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10"/>
          <p:cNvGraphicFramePr>
            <a:graphicFrameLocks noGrp="1" noChangeAspect="1"/>
          </p:cNvGraphicFramePr>
          <p:nvPr>
            <p:ph idx="1"/>
          </p:nvPr>
        </p:nvGraphicFramePr>
        <p:xfrm>
          <a:off x="684213" y="908050"/>
          <a:ext cx="7805737" cy="516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00332" imgH="2381130" progId="Equation.DSMT4">
                  <p:embed/>
                </p:oleObj>
              </mc:Choice>
              <mc:Fallback>
                <p:oleObj name="Equation" r:id="rId2" imgW="3600332" imgH="238113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908050"/>
                        <a:ext cx="7805737" cy="5167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4643438" y="5516563"/>
            <a:ext cx="1873250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8C87CA7-1EB2-4043-8B55-A60C3A6220D0}" type="slidenum">
              <a:rPr lang="zh-CN" altLang="en-US" smtClean="0"/>
              <a:pPr eaLnBrk="1" hangingPunct="1"/>
              <a:t>15</a:t>
            </a:fld>
            <a:endParaRPr lang="en-US" altLang="zh-CN"/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雅可比</a:t>
            </a:r>
            <a:r>
              <a:rPr lang="en-US" altLang="zh-CN" sz="3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(Jacobi)</a:t>
            </a:r>
            <a:r>
              <a:rPr lang="zh-CN" altLang="en-US" sz="3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迭代法</a:t>
            </a:r>
          </a:p>
        </p:txBody>
      </p:sp>
      <p:graphicFrame>
        <p:nvGraphicFramePr>
          <p:cNvPr id="18435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1530350" y="1557338"/>
          <a:ext cx="6786563" cy="208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95500" imgH="812800" progId="Equation.DSMT4">
                  <p:embed/>
                </p:oleObj>
              </mc:Choice>
              <mc:Fallback>
                <p:oleObj name="Equation" r:id="rId2" imgW="2095500" imgH="812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0350" y="1557338"/>
                        <a:ext cx="6786563" cy="2087562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FF00"/>
                          </a:gs>
                          <a:gs pos="100000">
                            <a:srgbClr val="CBCB00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1936750" y="3908425"/>
          <a:ext cx="4360863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79600" imgH="469900" progId="Equation.DSMT4">
                  <p:embed/>
                </p:oleObj>
              </mc:Choice>
              <mc:Fallback>
                <p:oleObj name="Equation" r:id="rId4" imgW="1879600" imgH="4699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750" y="3908425"/>
                        <a:ext cx="4360863" cy="1100138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66FF"/>
                          </a:gs>
                          <a:gs pos="100000">
                            <a:srgbClr val="FFFAFF"/>
                          </a:gs>
                        </a:gsLst>
                        <a:lin ang="5400000" scaled="1"/>
                      </a:gra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Text Box 8"/>
          <p:cNvSpPr txBox="1">
            <a:spLocks noChangeArrowheads="1"/>
          </p:cNvSpPr>
          <p:nvPr/>
        </p:nvSpPr>
        <p:spPr bwMode="auto">
          <a:xfrm>
            <a:off x="1600200" y="5394325"/>
            <a:ext cx="3929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/>
              <a:t>（</a:t>
            </a:r>
            <a:r>
              <a:rPr lang="en-US" altLang="zh-CN" sz="2400" b="1" i="1">
                <a:latin typeface="Times New Roman" pitchFamily="18" charset="0"/>
              </a:rPr>
              <a:t>K=0, 1</a:t>
            </a:r>
            <a:r>
              <a:rPr lang="en-US" altLang="zh-CN" sz="2400"/>
              <a:t>, …</a:t>
            </a:r>
            <a:r>
              <a:rPr lang="zh-CN" altLang="en-US" sz="2400"/>
              <a:t>表示迭代次数）</a:t>
            </a:r>
          </a:p>
        </p:txBody>
      </p:sp>
      <p:sp>
        <p:nvSpPr>
          <p:cNvPr id="1843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6F763B1-6866-45FB-9B11-9763BDB0BF67}" type="slidenum">
              <a:rPr lang="zh-CN" altLang="en-US" smtClean="0"/>
              <a:pPr eaLnBrk="1" hangingPunct="1"/>
              <a:t>16</a:t>
            </a:fld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684213" y="668338"/>
          <a:ext cx="7632700" cy="530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610089" imgH="3200310" progId="Equation.DSMT4">
                  <p:embed/>
                </p:oleObj>
              </mc:Choice>
              <mc:Fallback>
                <p:oleObj name="Equation" r:id="rId2" imgW="4610089" imgH="320031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668338"/>
                        <a:ext cx="7632700" cy="5305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9" name="Text Box 7"/>
          <p:cNvSpPr txBox="1">
            <a:spLocks noChangeArrowheads="1"/>
          </p:cNvSpPr>
          <p:nvPr/>
        </p:nvSpPr>
        <p:spPr bwMode="auto">
          <a:xfrm>
            <a:off x="6732588" y="4076700"/>
            <a:ext cx="1366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CCCC00"/>
                </a:solidFill>
              </a:rPr>
              <a:t>jcb.m</a:t>
            </a:r>
            <a:endParaRPr lang="zh-CN" altLang="en-US" sz="2400" b="1">
              <a:solidFill>
                <a:srgbClr val="CCCC00"/>
              </a:solidFill>
            </a:endParaRPr>
          </a:p>
        </p:txBody>
      </p:sp>
      <p:sp>
        <p:nvSpPr>
          <p:cNvPr id="1946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4AB9AA4-0CA6-49AF-9DDF-5523A5535608}" type="slidenum">
              <a:rPr lang="zh-CN" altLang="en-US" smtClean="0"/>
              <a:pPr eaLnBrk="1" hangingPunct="1"/>
              <a:t>17</a:t>
            </a:fld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i="1">
                <a:latin typeface="Times New Roman" pitchFamily="18" charset="0"/>
              </a:rPr>
              <a:t>Jacobi</a:t>
            </a:r>
            <a:r>
              <a:rPr lang="zh-CN" altLang="en-US"/>
              <a:t>方法有什么问题？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47050" cy="4530725"/>
          </a:xfrm>
        </p:spPr>
        <p:txBody>
          <a:bodyPr/>
          <a:lstStyle/>
          <a:p>
            <a:pPr eaLnBrk="1" hangingPunct="1"/>
            <a:r>
              <a:rPr lang="zh-CN" altLang="en-US" dirty="0"/>
              <a:t>特点：</a:t>
            </a:r>
            <a:endParaRPr lang="zh-CN" altLang="en-US" sz="3100" dirty="0"/>
          </a:p>
          <a:p>
            <a:pPr lvl="1" eaLnBrk="1" hangingPunct="1"/>
            <a:endParaRPr lang="zh-CN" altLang="en-US" sz="2800" dirty="0"/>
          </a:p>
          <a:p>
            <a:pPr lvl="1" eaLnBrk="1" hangingPunct="1"/>
            <a:r>
              <a:rPr lang="zh-CN" altLang="en-US" sz="2800" dirty="0"/>
              <a:t>第</a:t>
            </a:r>
            <a:r>
              <a:rPr lang="en-US" altLang="zh-CN" sz="2800" b="1" i="1" dirty="0">
                <a:latin typeface="Times New Roman" pitchFamily="18" charset="0"/>
              </a:rPr>
              <a:t>k</a:t>
            </a:r>
            <a:r>
              <a:rPr lang="zh-CN" altLang="en-US" sz="2800" dirty="0"/>
              <a:t>步近似解</a:t>
            </a:r>
            <a:r>
              <a:rPr lang="zh-CN" altLang="en-US" sz="2800" dirty="0">
                <a:solidFill>
                  <a:srgbClr val="7030A0"/>
                </a:solidFill>
              </a:rPr>
              <a:t>完全</a:t>
            </a:r>
            <a:r>
              <a:rPr lang="zh-CN" altLang="en-US" sz="2800" dirty="0"/>
              <a:t>根据第</a:t>
            </a:r>
            <a:r>
              <a:rPr lang="en-US" altLang="zh-CN" sz="2800" b="1" i="1" dirty="0">
                <a:latin typeface="Times New Roman" pitchFamily="18" charset="0"/>
              </a:rPr>
              <a:t>k-1</a:t>
            </a:r>
            <a:r>
              <a:rPr lang="zh-CN" altLang="en-US" sz="2800" dirty="0"/>
              <a:t>步的结果计算</a:t>
            </a:r>
          </a:p>
          <a:p>
            <a:pPr lvl="1" eaLnBrk="1" hangingPunct="1"/>
            <a:endParaRPr lang="zh-CN" altLang="en-US" sz="2800" dirty="0"/>
          </a:p>
          <a:p>
            <a:pPr eaLnBrk="1" hangingPunct="1"/>
            <a:r>
              <a:rPr lang="zh-CN" altLang="en-US" dirty="0"/>
              <a:t>缺点</a:t>
            </a:r>
          </a:p>
          <a:p>
            <a:pPr lvl="1" eaLnBrk="1" hangingPunct="1"/>
            <a:r>
              <a:rPr lang="zh-CN" altLang="en-US" sz="2800" dirty="0"/>
              <a:t>至少需要</a:t>
            </a:r>
            <a:r>
              <a:rPr lang="en-US" altLang="zh-CN" sz="2800" b="1" i="1" dirty="0">
                <a:latin typeface="Times New Roman" pitchFamily="18" charset="0"/>
              </a:rPr>
              <a:t>2</a:t>
            </a:r>
            <a:r>
              <a:rPr lang="zh-CN" altLang="en-US" sz="2800" dirty="0"/>
              <a:t>组</a:t>
            </a:r>
            <a:r>
              <a:rPr lang="en-US" altLang="zh-CN" sz="2800" b="1" i="1" dirty="0">
                <a:latin typeface="Times New Roman" pitchFamily="18" charset="0"/>
              </a:rPr>
              <a:t>n</a:t>
            </a:r>
            <a:r>
              <a:rPr lang="zh-CN" altLang="en-US" sz="2800" dirty="0"/>
              <a:t>个单元存储</a:t>
            </a:r>
          </a:p>
          <a:p>
            <a:pPr lvl="1" eaLnBrk="1" hangingPunct="1"/>
            <a:r>
              <a:rPr lang="zh-CN" altLang="en-US" sz="2800" dirty="0"/>
              <a:t>第</a:t>
            </a:r>
            <a:r>
              <a:rPr lang="en-US" altLang="zh-CN" sz="2800" b="1" i="1" dirty="0">
                <a:latin typeface="Times New Roman" pitchFamily="18" charset="0"/>
              </a:rPr>
              <a:t>k</a:t>
            </a:r>
            <a:r>
              <a:rPr lang="zh-CN" altLang="en-US" sz="2800" dirty="0"/>
              <a:t>步已获得的分量对后续分量的计算没有影响，所以</a:t>
            </a:r>
            <a:r>
              <a:rPr lang="zh-CN" altLang="en-US" sz="2800" b="1" dirty="0">
                <a:solidFill>
                  <a:srgbClr val="660066"/>
                </a:solidFill>
              </a:rPr>
              <a:t>效率差</a:t>
            </a:r>
          </a:p>
        </p:txBody>
      </p:sp>
      <p:graphicFrame>
        <p:nvGraphicFramePr>
          <p:cNvPr id="20484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1908175" y="1628775"/>
          <a:ext cx="4360863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79600" imgH="469900" progId="Equation.DSMT4">
                  <p:embed/>
                </p:oleObj>
              </mc:Choice>
              <mc:Fallback>
                <p:oleObj name="Equation" r:id="rId2" imgW="1879600" imgH="4699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1628775"/>
                        <a:ext cx="4360863" cy="11001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66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883805B-3D2D-425D-92D6-9F68A90471F6}" type="slidenum">
              <a:rPr lang="zh-CN" altLang="en-US" smtClean="0"/>
              <a:pPr eaLnBrk="1" hangingPunct="1"/>
              <a:t>18</a:t>
            </a:fld>
            <a:endParaRPr lang="en-US" altLang="zh-CN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4285885"/>
              </p:ext>
            </p:extLst>
          </p:nvPr>
        </p:nvGraphicFramePr>
        <p:xfrm>
          <a:off x="4999916" y="3212976"/>
          <a:ext cx="3581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3581280" imgH="965160" progId="Equation.3">
                  <p:embed/>
                </p:oleObj>
              </mc:Choice>
              <mc:Fallback>
                <p:oleObj name="公式" r:id="rId4" imgW="3581280" imgH="9651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99916" y="3212976"/>
                        <a:ext cx="3581400" cy="96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选</a:t>
            </a:r>
            <a:r>
              <a:rPr lang="en-US" altLang="zh-CN" b="1" i="1">
                <a:latin typeface="Times New Roman" pitchFamily="18" charset="0"/>
              </a:rPr>
              <a:t>M=D-L</a:t>
            </a:r>
          </a:p>
        </p:txBody>
      </p:sp>
      <p:graphicFrame>
        <p:nvGraphicFramePr>
          <p:cNvPr id="21507" name="Object 4"/>
          <p:cNvGraphicFramePr>
            <a:graphicFrameLocks noChangeAspect="1"/>
          </p:cNvGraphicFramePr>
          <p:nvPr/>
        </p:nvGraphicFramePr>
        <p:xfrm>
          <a:off x="827088" y="1098550"/>
          <a:ext cx="7392987" cy="575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4254500" imgH="3314700" progId="Equation.3">
                  <p:embed/>
                </p:oleObj>
              </mc:Choice>
              <mc:Fallback>
                <p:oleObj name="公式" r:id="rId2" imgW="4254500" imgH="3314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098550"/>
                        <a:ext cx="7392987" cy="575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C81976D-0D3B-4546-BB38-A2561D395877}" type="slidenum">
              <a:rPr lang="zh-CN" altLang="en-US" smtClean="0"/>
              <a:pPr eaLnBrk="1" hangingPunct="1"/>
              <a:t>19</a:t>
            </a:fld>
            <a:endParaRPr lang="en-US" altLang="zh-CN"/>
          </a:p>
        </p:txBody>
      </p:sp>
      <p:sp>
        <p:nvSpPr>
          <p:cNvPr id="2" name="Line 11">
            <a:extLst>
              <a:ext uri="{FF2B5EF4-FFF2-40B4-BE49-F238E27FC236}">
                <a16:creationId xmlns:a16="http://schemas.microsoft.com/office/drawing/2014/main" id="{408EC68D-210A-258D-C908-134FFAAB0E7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5616" y="2708920"/>
            <a:ext cx="2952328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章 解线性方程组的迭代法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引言</a:t>
            </a:r>
          </a:p>
          <a:p>
            <a:pPr eaLnBrk="1" hangingPunct="1"/>
            <a:r>
              <a:rPr lang="zh-CN" altLang="en-US"/>
              <a:t>基本迭代法</a:t>
            </a:r>
          </a:p>
          <a:p>
            <a:pPr lvl="1" eaLnBrk="1" hangingPunct="1"/>
            <a:r>
              <a:rPr lang="zh-CN" altLang="en-US"/>
              <a:t>雅可比迭代法</a:t>
            </a:r>
          </a:p>
          <a:p>
            <a:pPr lvl="1" eaLnBrk="1" hangingPunct="1"/>
            <a:r>
              <a:rPr lang="zh-CN" altLang="en-US"/>
              <a:t>高斯</a:t>
            </a:r>
            <a:r>
              <a:rPr lang="en-US" altLang="zh-CN"/>
              <a:t>-</a:t>
            </a:r>
            <a:r>
              <a:rPr lang="zh-CN" altLang="en-US"/>
              <a:t>塞得尔迭代法</a:t>
            </a:r>
          </a:p>
          <a:p>
            <a:pPr lvl="1" eaLnBrk="1" hangingPunct="1"/>
            <a:r>
              <a:rPr lang="zh-CN" altLang="en-US"/>
              <a:t>超松弛迭代法</a:t>
            </a:r>
          </a:p>
          <a:p>
            <a:pPr eaLnBrk="1" hangingPunct="1"/>
            <a:r>
              <a:rPr lang="zh-CN" altLang="en-US">
                <a:solidFill>
                  <a:schemeClr val="bg2"/>
                </a:solidFill>
              </a:rPr>
              <a:t>迭代法的收敛性</a:t>
            </a:r>
          </a:p>
          <a:p>
            <a:pPr eaLnBrk="1" hangingPunct="1"/>
            <a:r>
              <a:rPr lang="zh-CN" altLang="en-US">
                <a:solidFill>
                  <a:schemeClr val="bg2"/>
                </a:solidFill>
              </a:rPr>
              <a:t>共轭梯度法</a:t>
            </a:r>
          </a:p>
        </p:txBody>
      </p:sp>
      <p:sp>
        <p:nvSpPr>
          <p:cNvPr id="410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8336F88-1335-47B9-93C2-BB470CB75A3B}" type="slidenum">
              <a:rPr lang="zh-CN" altLang="en-US" smtClean="0"/>
              <a:pPr eaLnBrk="1" hangingPunct="1"/>
              <a:t>2</a:t>
            </a:fld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高斯</a:t>
            </a:r>
            <a:r>
              <a:rPr lang="en-US" altLang="zh-CN"/>
              <a:t>-</a:t>
            </a:r>
            <a:r>
              <a:rPr lang="zh-CN" altLang="en-US"/>
              <a:t>塞德尔（</a:t>
            </a:r>
            <a:r>
              <a:rPr lang="en-US" altLang="zh-CN" b="1" i="1">
                <a:latin typeface="Times New Roman" pitchFamily="18" charset="0"/>
              </a:rPr>
              <a:t>Gauss-Seidel</a:t>
            </a:r>
            <a:r>
              <a:rPr lang="zh-CN" altLang="en-US"/>
              <a:t>）迭代法</a:t>
            </a:r>
          </a:p>
        </p:txBody>
      </p:sp>
      <p:graphicFrame>
        <p:nvGraphicFramePr>
          <p:cNvPr id="22531" name="Object 10"/>
          <p:cNvGraphicFramePr>
            <a:graphicFrameLocks noGrp="1" noChangeAspect="1"/>
          </p:cNvGraphicFramePr>
          <p:nvPr>
            <p:ph idx="1"/>
          </p:nvPr>
        </p:nvGraphicFramePr>
        <p:xfrm>
          <a:off x="611188" y="1628775"/>
          <a:ext cx="7785100" cy="375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975100" imgH="1917700" progId="Equation.3">
                  <p:embed/>
                </p:oleObj>
              </mc:Choice>
              <mc:Fallback>
                <p:oleObj name="公式" r:id="rId2" imgW="3975100" imgH="19177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628775"/>
                        <a:ext cx="7785100" cy="375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F5537C9-2593-41DE-B2C9-941FCC1ABE4F}" type="slidenum">
              <a:rPr lang="zh-CN" altLang="en-US" smtClean="0"/>
              <a:pPr eaLnBrk="1" hangingPunct="1"/>
              <a:t>20</a:t>
            </a:fld>
            <a:endParaRPr lang="en-US" altLang="zh-CN"/>
          </a:p>
        </p:txBody>
      </p:sp>
      <p:sp>
        <p:nvSpPr>
          <p:cNvPr id="5" name="Line 11"/>
          <p:cNvSpPr>
            <a:spLocks noChangeShapeType="1"/>
          </p:cNvSpPr>
          <p:nvPr/>
        </p:nvSpPr>
        <p:spPr bwMode="auto">
          <a:xfrm flipV="1">
            <a:off x="2454275" y="5343525"/>
            <a:ext cx="1655763" cy="4763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高斯</a:t>
            </a:r>
            <a:r>
              <a:rPr lang="en-US" altLang="zh-CN"/>
              <a:t>-</a:t>
            </a:r>
            <a:r>
              <a:rPr lang="zh-CN" altLang="en-US"/>
              <a:t>赛德尔迭代法的改进之处</a:t>
            </a:r>
          </a:p>
        </p:txBody>
      </p:sp>
      <p:sp>
        <p:nvSpPr>
          <p:cNvPr id="23555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经济性</a:t>
            </a:r>
          </a:p>
          <a:p>
            <a:pPr lvl="1" eaLnBrk="1" hangingPunct="1"/>
            <a:r>
              <a:rPr lang="zh-CN" altLang="en-US"/>
              <a:t>在整个计算过程中，只需要用</a:t>
            </a:r>
            <a:r>
              <a:rPr lang="en-US" altLang="zh-CN" b="1" i="1">
                <a:solidFill>
                  <a:srgbClr val="660066"/>
                </a:solidFill>
                <a:latin typeface="Times New Roman" pitchFamily="18" charset="0"/>
              </a:rPr>
              <a:t>n</a:t>
            </a:r>
            <a:r>
              <a:rPr lang="zh-CN" altLang="en-US"/>
              <a:t>个单元存储近似解分量，比雅克比迭代法节省空间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有效性</a:t>
            </a:r>
          </a:p>
          <a:p>
            <a:pPr lvl="1" eaLnBrk="1" hangingPunct="1"/>
            <a:r>
              <a:rPr lang="zh-CN" altLang="en-US"/>
              <a:t>通常认为，第</a:t>
            </a:r>
            <a:r>
              <a:rPr lang="en-US" altLang="zh-CN" b="1" i="1">
                <a:latin typeface="Times New Roman" pitchFamily="18" charset="0"/>
              </a:rPr>
              <a:t>k+1</a:t>
            </a:r>
            <a:r>
              <a:rPr lang="zh-CN" altLang="en-US"/>
              <a:t>步的近似解可能比第</a:t>
            </a:r>
            <a:r>
              <a:rPr lang="en-US" altLang="zh-CN" b="1" i="1">
                <a:latin typeface="Times New Roman" pitchFamily="18" charset="0"/>
              </a:rPr>
              <a:t>k</a:t>
            </a:r>
            <a:r>
              <a:rPr lang="zh-CN" altLang="en-US"/>
              <a:t>步的近似解更接近精确解，因此这种迭代法可望更有效</a:t>
            </a:r>
          </a:p>
        </p:txBody>
      </p:sp>
      <p:sp>
        <p:nvSpPr>
          <p:cNvPr id="2355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F21595F-6AED-474A-8206-A334FB362108}" type="slidenum">
              <a:rPr lang="zh-CN" altLang="en-US" smtClean="0"/>
              <a:pPr eaLnBrk="1" hangingPunct="1"/>
              <a:t>21</a:t>
            </a:fld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高斯</a:t>
            </a:r>
            <a:r>
              <a:rPr lang="en-US" altLang="zh-CN"/>
              <a:t>-</a:t>
            </a:r>
            <a:r>
              <a:rPr lang="zh-CN" altLang="en-US"/>
              <a:t>赛德尔迭代法的矩阵形式</a:t>
            </a:r>
          </a:p>
        </p:txBody>
      </p:sp>
      <p:graphicFrame>
        <p:nvGraphicFramePr>
          <p:cNvPr id="24579" name="Object 3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074757172"/>
              </p:ext>
            </p:extLst>
          </p:nvPr>
        </p:nvGraphicFramePr>
        <p:xfrm>
          <a:off x="323528" y="1628800"/>
          <a:ext cx="8378770" cy="4464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4647960" imgH="2476440" progId="Equation.3">
                  <p:embed/>
                </p:oleObj>
              </mc:Choice>
              <mc:Fallback>
                <p:oleObj name="公式" r:id="rId2" imgW="4647960" imgH="24764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628800"/>
                        <a:ext cx="8378770" cy="44644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F93D792-9F36-45B7-AE1D-5C6DBE80D7C9}" type="slidenum">
              <a:rPr lang="zh-CN" altLang="en-US" smtClean="0"/>
              <a:pPr eaLnBrk="1" hangingPunct="1"/>
              <a:t>22</a:t>
            </a:fld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高斯</a:t>
            </a:r>
            <a:r>
              <a:rPr lang="en-US" altLang="zh-CN"/>
              <a:t>-</a:t>
            </a:r>
            <a:r>
              <a:rPr lang="zh-CN" altLang="en-US"/>
              <a:t>赛德尔迭代法的矩阵形式</a:t>
            </a:r>
          </a:p>
        </p:txBody>
      </p:sp>
      <p:sp>
        <p:nvSpPr>
          <p:cNvPr id="2560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68313" y="5876925"/>
            <a:ext cx="8229600" cy="5699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/>
              <a:t>式中矩阵</a:t>
            </a:r>
            <a:r>
              <a:rPr lang="en-US" altLang="zh-CN" sz="2400" b="1" i="1">
                <a:latin typeface="Times New Roman" pitchFamily="18" charset="0"/>
              </a:rPr>
              <a:t>B=(D-L)</a:t>
            </a:r>
            <a:r>
              <a:rPr lang="en-US" altLang="zh-CN" sz="2400" b="1" i="1" baseline="30000">
                <a:latin typeface="Times New Roman" pitchFamily="18" charset="0"/>
              </a:rPr>
              <a:t>-1</a:t>
            </a:r>
            <a:r>
              <a:rPr lang="en-US" altLang="zh-CN" sz="2400" b="1" i="1">
                <a:latin typeface="Times New Roman" pitchFamily="18" charset="0"/>
              </a:rPr>
              <a:t>U</a:t>
            </a:r>
            <a:r>
              <a:rPr lang="zh-CN" altLang="en-US" sz="2400"/>
              <a:t>为</a:t>
            </a:r>
            <a:r>
              <a:rPr lang="en-US" altLang="zh-CN" sz="2400"/>
              <a:t>Gauss-Seidel</a:t>
            </a:r>
            <a:r>
              <a:rPr lang="zh-CN" altLang="en-US" sz="2400"/>
              <a:t>迭代法的</a:t>
            </a:r>
            <a:r>
              <a:rPr lang="zh-CN" altLang="en-US" sz="2400" b="1">
                <a:solidFill>
                  <a:srgbClr val="660066"/>
                </a:solidFill>
              </a:rPr>
              <a:t>迭代矩阵</a:t>
            </a:r>
          </a:p>
        </p:txBody>
      </p:sp>
      <p:graphicFrame>
        <p:nvGraphicFramePr>
          <p:cNvPr id="25604" name="Object 4"/>
          <p:cNvGraphicFramePr>
            <a:graphicFrameLocks noGrp="1" noChangeAspect="1"/>
          </p:cNvGraphicFramePr>
          <p:nvPr>
            <p:ph idx="4294967295"/>
          </p:nvPr>
        </p:nvGraphicFramePr>
        <p:xfrm>
          <a:off x="611188" y="1557338"/>
          <a:ext cx="7705725" cy="414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4483100" imgH="2413000" progId="Equation.3">
                  <p:embed/>
                </p:oleObj>
              </mc:Choice>
              <mc:Fallback>
                <p:oleObj name="公式" r:id="rId2" imgW="4483100" imgH="2413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557338"/>
                        <a:ext cx="7705725" cy="414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4D90E93-4EB7-4AE0-8600-8C581F65CC11}" type="slidenum">
              <a:rPr lang="zh-CN" altLang="en-US" smtClean="0"/>
              <a:pPr eaLnBrk="1" hangingPunct="1"/>
              <a:t>23</a:t>
            </a:fld>
            <a:endParaRPr lang="en-US" altLang="zh-CN"/>
          </a:p>
        </p:txBody>
      </p:sp>
      <p:sp>
        <p:nvSpPr>
          <p:cNvPr id="2" name="Line 11">
            <a:extLst>
              <a:ext uri="{FF2B5EF4-FFF2-40B4-BE49-F238E27FC236}">
                <a16:creationId xmlns:a16="http://schemas.microsoft.com/office/drawing/2014/main" id="{0133D234-F622-3CCF-5993-B69EF51596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9592" y="5705475"/>
            <a:ext cx="3888432" cy="10876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zh-CN" sz="3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Gauss-Seidel</a:t>
            </a:r>
            <a:r>
              <a:rPr lang="zh-CN" altLang="en-US" sz="2900">
                <a:solidFill>
                  <a:schemeClr val="tx1"/>
                </a:solidFill>
              </a:rPr>
              <a:t>迭代法的计算过程如下：</a:t>
            </a:r>
            <a:endParaRPr lang="zh-CN" altLang="en-US" sz="4200">
              <a:solidFill>
                <a:schemeClr val="tx1"/>
              </a:solidFill>
            </a:endParaRPr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785813" y="798513"/>
          <a:ext cx="7500937" cy="560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791046" imgH="2857410" progId="Equation.DSMT4">
                  <p:embed/>
                </p:oleObj>
              </mc:Choice>
              <mc:Fallback>
                <p:oleObj name="Equation" r:id="rId2" imgW="3791046" imgH="285741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798513"/>
                        <a:ext cx="7500937" cy="560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26D8453-8457-4555-8E84-CCC1839AF374}" type="slidenum">
              <a:rPr lang="zh-CN" altLang="en-US" smtClean="0"/>
              <a:pPr eaLnBrk="1" hangingPunct="1"/>
              <a:t>24</a:t>
            </a:fld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Object 3"/>
          <p:cNvGraphicFramePr>
            <a:graphicFrameLocks noGrp="1" noChangeAspect="1"/>
          </p:cNvGraphicFramePr>
          <p:nvPr>
            <p:ph/>
          </p:nvPr>
        </p:nvGraphicFramePr>
        <p:xfrm>
          <a:off x="468313" y="404813"/>
          <a:ext cx="7775575" cy="597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771866" imgH="2657610" progId="Equation.DSMT4">
                  <p:embed/>
                </p:oleObj>
              </mc:Choice>
              <mc:Fallback>
                <p:oleObj name="Equation" r:id="rId2" imgW="3771866" imgH="265761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04813"/>
                        <a:ext cx="7775575" cy="597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1" name="Text Box 5"/>
          <p:cNvSpPr txBox="1">
            <a:spLocks noChangeArrowheads="1"/>
          </p:cNvSpPr>
          <p:nvPr/>
        </p:nvSpPr>
        <p:spPr bwMode="auto">
          <a:xfrm>
            <a:off x="7092950" y="2276475"/>
            <a:ext cx="1366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CCCC00"/>
                </a:solidFill>
              </a:rPr>
              <a:t>gsdl.m</a:t>
            </a:r>
            <a:endParaRPr lang="zh-CN" altLang="en-US" sz="2400" b="1">
              <a:solidFill>
                <a:srgbClr val="CCCC00"/>
              </a:solidFill>
            </a:endParaRPr>
          </a:p>
        </p:txBody>
      </p:sp>
      <p:sp>
        <p:nvSpPr>
          <p:cNvPr id="2765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8A2C7B8-527A-410C-8326-C3BAD37A4424}" type="slidenum">
              <a:rPr lang="zh-CN" altLang="en-US" smtClean="0"/>
              <a:pPr eaLnBrk="1" hangingPunct="1"/>
              <a:t>25</a:t>
            </a:fld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3702839"/>
              </p:ext>
            </p:extLst>
          </p:nvPr>
        </p:nvGraphicFramePr>
        <p:xfrm>
          <a:off x="902543" y="1554757"/>
          <a:ext cx="6981825" cy="475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48012" imgH="1847880" progId="Equation.DSMT4">
                  <p:embed/>
                </p:oleObj>
              </mc:Choice>
              <mc:Fallback>
                <p:oleObj name="Equation" r:id="rId2" imgW="2848012" imgH="18478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2543" y="1554757"/>
                        <a:ext cx="6981825" cy="4754563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75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379413"/>
            <a:ext cx="8229600" cy="792162"/>
          </a:xfrm>
          <a:noFill/>
        </p:spPr>
        <p:txBody>
          <a:bodyPr/>
          <a:lstStyle/>
          <a:p>
            <a:pPr eaLnBrk="1" hangingPunct="1"/>
            <a:r>
              <a:rPr lang="zh-CN" altLang="en-US"/>
              <a:t>收敛速度比较</a:t>
            </a:r>
          </a:p>
        </p:txBody>
      </p:sp>
      <p:sp>
        <p:nvSpPr>
          <p:cNvPr id="2867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BE0E4D3-0CF8-4CB6-8429-71BD2BFC3DBE}" type="slidenum">
              <a:rPr lang="zh-CN" altLang="en-US" smtClean="0"/>
              <a:pPr eaLnBrk="1" hangingPunct="1"/>
              <a:t>26</a:t>
            </a:fld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3"/>
          <p:cNvSpPr txBox="1">
            <a:spLocks noChangeArrowheads="1"/>
          </p:cNvSpPr>
          <p:nvPr/>
        </p:nvSpPr>
        <p:spPr bwMode="auto">
          <a:xfrm>
            <a:off x="468313" y="692150"/>
            <a:ext cx="8208962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zh-CN" altLang="en-US" sz="2400" b="1">
                <a:latin typeface="宋体" pitchFamily="2" charset="-122"/>
              </a:rPr>
              <a:t>    一般来说，在两种迭代法同时收敛的条件下，</a:t>
            </a:r>
            <a:r>
              <a:rPr kumimoji="1" lang="en-US" altLang="zh-CN" sz="2400" b="1" i="1">
                <a:latin typeface="Times New Roman" pitchFamily="18" charset="0"/>
              </a:rPr>
              <a:t>Gauss-Seidel</a:t>
            </a:r>
            <a:r>
              <a:rPr kumimoji="1" lang="zh-CN" altLang="en-US" sz="2400" b="1">
                <a:latin typeface="宋体" pitchFamily="2" charset="-122"/>
              </a:rPr>
              <a:t>迭代法收敛速度较快。但是，</a:t>
            </a:r>
            <a:r>
              <a:rPr kumimoji="1" lang="zh-CN" altLang="en-US" sz="2400" b="1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两种迭代法收敛条件并不互相包含</a:t>
            </a:r>
            <a:r>
              <a:rPr kumimoji="1" lang="zh-CN" altLang="en-US" sz="2400" b="1">
                <a:latin typeface="宋体" pitchFamily="2" charset="-122"/>
              </a:rPr>
              <a:t>。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400" b="1">
                <a:latin typeface="宋体" pitchFamily="2" charset="-122"/>
              </a:rPr>
              <a:t>    例如</a:t>
            </a:r>
            <a:r>
              <a:rPr kumimoji="1" lang="en-US" altLang="zh-CN" sz="2400" b="1">
                <a:latin typeface="宋体" pitchFamily="2" charset="-122"/>
              </a:rPr>
              <a:t>,</a:t>
            </a:r>
            <a:r>
              <a:rPr kumimoji="1" lang="zh-CN" altLang="en-US" sz="2400" b="1">
                <a:latin typeface="宋体" pitchFamily="2" charset="-122"/>
              </a:rPr>
              <a:t>可以证明方程组</a:t>
            </a:r>
            <a:r>
              <a:rPr kumimoji="1" lang="zh-CN" altLang="en-US" sz="2400" b="1"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29699" name="Object 4"/>
          <p:cNvGraphicFramePr>
            <a:graphicFrameLocks noChangeAspect="1"/>
          </p:cNvGraphicFramePr>
          <p:nvPr/>
        </p:nvGraphicFramePr>
        <p:xfrm>
          <a:off x="2771775" y="3357563"/>
          <a:ext cx="3455988" cy="153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705079" imgH="752490" progId="Equation.3">
                  <p:embed/>
                </p:oleObj>
              </mc:Choice>
              <mc:Fallback>
                <p:oleObj name="公式" r:id="rId2" imgW="1705079" imgH="75249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3357563"/>
                        <a:ext cx="3455988" cy="1535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0" name="Text Box 5"/>
          <p:cNvSpPr txBox="1">
            <a:spLocks noChangeArrowheads="1"/>
          </p:cNvSpPr>
          <p:nvPr/>
        </p:nvSpPr>
        <p:spPr bwMode="auto">
          <a:xfrm>
            <a:off x="684213" y="5181600"/>
            <a:ext cx="7404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宋体" pitchFamily="2" charset="-122"/>
              </a:rPr>
              <a:t>用</a:t>
            </a:r>
            <a:r>
              <a:rPr kumimoji="1" lang="en-US" altLang="zh-CN" sz="2400" b="1" i="1">
                <a:latin typeface="Times New Roman" pitchFamily="18" charset="0"/>
              </a:rPr>
              <a:t>Jacobi</a:t>
            </a:r>
            <a:r>
              <a:rPr kumimoji="1" lang="en-US" altLang="zh-CN" sz="2400" b="1">
                <a:latin typeface="Times New Roman" pitchFamily="18" charset="0"/>
              </a:rPr>
              <a:t> </a:t>
            </a:r>
            <a:r>
              <a:rPr kumimoji="1" lang="zh-CN" altLang="en-US" sz="2400" b="1">
                <a:latin typeface="宋体" pitchFamily="2" charset="-122"/>
              </a:rPr>
              <a:t>迭代法</a:t>
            </a:r>
            <a:r>
              <a:rPr kumimoji="1" lang="zh-CN" altLang="en-US" sz="2400" b="1">
                <a:solidFill>
                  <a:schemeClr val="folHlink"/>
                </a:solidFill>
                <a:latin typeface="宋体" pitchFamily="2" charset="-122"/>
              </a:rPr>
              <a:t>收敛</a:t>
            </a:r>
            <a:r>
              <a:rPr kumimoji="1" lang="zh-CN" altLang="en-US" sz="2400" b="1">
                <a:latin typeface="Times New Roman" pitchFamily="18" charset="0"/>
              </a:rPr>
              <a:t>，</a:t>
            </a:r>
            <a:r>
              <a:rPr kumimoji="1" lang="zh-CN" altLang="en-US" sz="2400" b="1">
                <a:latin typeface="宋体" pitchFamily="2" charset="-122"/>
              </a:rPr>
              <a:t>而用</a:t>
            </a:r>
            <a:r>
              <a:rPr kumimoji="1" lang="en-US" altLang="zh-CN" sz="2400" b="1" i="1">
                <a:latin typeface="Times New Roman" pitchFamily="18" charset="0"/>
              </a:rPr>
              <a:t>Gauss-Seidel</a:t>
            </a:r>
            <a:r>
              <a:rPr kumimoji="1" lang="zh-CN" altLang="en-US" sz="2400" b="1">
                <a:latin typeface="宋体" pitchFamily="2" charset="-122"/>
              </a:rPr>
              <a:t>迭代法</a:t>
            </a:r>
            <a:r>
              <a:rPr kumimoji="1" lang="zh-CN" altLang="en-US" sz="2400" b="1">
                <a:solidFill>
                  <a:schemeClr val="folHlink"/>
                </a:solidFill>
                <a:latin typeface="宋体" pitchFamily="2" charset="-122"/>
              </a:rPr>
              <a:t>发散</a:t>
            </a:r>
            <a:r>
              <a:rPr kumimoji="1" lang="zh-CN" altLang="en-US" sz="2400" b="1">
                <a:latin typeface="Times New Roman" pitchFamily="18" charset="0"/>
              </a:rPr>
              <a:t>。 </a:t>
            </a:r>
          </a:p>
        </p:txBody>
      </p:sp>
      <p:sp>
        <p:nvSpPr>
          <p:cNvPr id="2970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064353A-5E14-4515-B2EB-E4B95F0F65C7}" type="slidenum">
              <a:rPr lang="zh-CN" altLang="en-US" smtClean="0"/>
              <a:pPr eaLnBrk="1" hangingPunct="1"/>
              <a:t>27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76250"/>
            <a:ext cx="8353425" cy="609600"/>
          </a:xfrm>
        </p:spPr>
        <p:txBody>
          <a:bodyPr/>
          <a:lstStyle/>
          <a:p>
            <a:pPr eaLnBrk="1" hangingPunct="1"/>
            <a:r>
              <a:rPr lang="zh-CN" altLang="en-US"/>
              <a:t>超松弛法</a:t>
            </a:r>
            <a:r>
              <a:rPr lang="en-US" altLang="zh-CN"/>
              <a:t>(</a:t>
            </a:r>
            <a:r>
              <a:rPr lang="en-US" altLang="zh-CN" b="1" i="1">
                <a:latin typeface="Times New Roman" pitchFamily="18" charset="0"/>
              </a:rPr>
              <a:t>Successive Over-Relaxation</a:t>
            </a:r>
            <a:r>
              <a:rPr lang="en-US" altLang="zh-CN"/>
              <a:t>)</a:t>
            </a:r>
          </a:p>
        </p:txBody>
      </p:sp>
      <p:graphicFrame>
        <p:nvGraphicFramePr>
          <p:cNvPr id="30723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000290"/>
              </p:ext>
            </p:extLst>
          </p:nvPr>
        </p:nvGraphicFramePr>
        <p:xfrm>
          <a:off x="611510" y="1484313"/>
          <a:ext cx="8208962" cy="520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76779" imgH="2324160" progId="Equation.DSMT4">
                  <p:embed/>
                </p:oleObj>
              </mc:Choice>
              <mc:Fallback>
                <p:oleObj name="Equation" r:id="rId2" imgW="3676779" imgH="23241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10" y="1484313"/>
                        <a:ext cx="8208962" cy="5208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5DF0138-994B-41DF-B705-32D9E0597909}" type="slidenum">
              <a:rPr lang="zh-CN" altLang="en-US" smtClean="0"/>
              <a:pPr eaLnBrk="1" hangingPunct="1"/>
              <a:t>28</a:t>
            </a:fld>
            <a:endParaRPr lang="en-US" altLang="zh-CN"/>
          </a:p>
        </p:txBody>
      </p:sp>
      <p:sp>
        <p:nvSpPr>
          <p:cNvPr id="2" name="Line 11">
            <a:extLst>
              <a:ext uri="{FF2B5EF4-FFF2-40B4-BE49-F238E27FC236}">
                <a16:creationId xmlns:a16="http://schemas.microsoft.com/office/drawing/2014/main" id="{DC85ED89-E813-3B7B-52E2-4C8908D2F9F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7704" y="4149080"/>
            <a:ext cx="3600400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867892"/>
              </p:ext>
            </p:extLst>
          </p:nvPr>
        </p:nvGraphicFramePr>
        <p:xfrm>
          <a:off x="242888" y="609600"/>
          <a:ext cx="8732837" cy="571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86234" imgH="2343060" progId="Equation.DSMT4">
                  <p:embed/>
                </p:oleObj>
              </mc:Choice>
              <mc:Fallback>
                <p:oleObj name="Equation" r:id="rId2" imgW="3686234" imgH="23430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8" y="609600"/>
                        <a:ext cx="8732837" cy="571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362B29C-0C8D-4179-9ADE-26CE2DE19FDF}" type="slidenum">
              <a:rPr lang="zh-CN" altLang="en-US" smtClean="0"/>
              <a:pPr eaLnBrk="1" hangingPunct="1"/>
              <a:t>29</a:t>
            </a:fld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为什么还需要迭代法？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68888"/>
          </a:xfrm>
        </p:spPr>
        <p:txBody>
          <a:bodyPr/>
          <a:lstStyle/>
          <a:p>
            <a:pPr eaLnBrk="1" hangingPunct="1"/>
            <a:r>
              <a:rPr kumimoji="1" lang="zh-CN" altLang="en-US"/>
              <a:t>用直接法解线性方程组时，要对系数矩阵不断变换．</a:t>
            </a:r>
            <a:r>
              <a:rPr kumimoji="1" lang="zh-CN" altLang="en-US" b="1">
                <a:solidFill>
                  <a:schemeClr val="folHlink"/>
                </a:solidFill>
              </a:rPr>
              <a:t>存储</a:t>
            </a:r>
            <a:r>
              <a:rPr kumimoji="1" lang="zh-CN" altLang="en-US"/>
              <a:t>要</a:t>
            </a:r>
            <a:r>
              <a:rPr kumimoji="1" lang="en-US" altLang="zh-CN" b="1" i="1">
                <a:latin typeface="Times New Roman" pitchFamily="18" charset="0"/>
              </a:rPr>
              <a:t>O(n</a:t>
            </a:r>
            <a:r>
              <a:rPr kumimoji="1" lang="en-US" altLang="zh-CN" b="1" i="1" baseline="30000">
                <a:latin typeface="Times New Roman" pitchFamily="18" charset="0"/>
              </a:rPr>
              <a:t>2</a:t>
            </a:r>
            <a:r>
              <a:rPr kumimoji="1" lang="en-US" altLang="zh-CN" b="1" i="1">
                <a:latin typeface="Times New Roman" pitchFamily="18" charset="0"/>
              </a:rPr>
              <a:t>)</a:t>
            </a:r>
            <a:r>
              <a:rPr kumimoji="1" lang="zh-CN" altLang="en-US"/>
              <a:t>．</a:t>
            </a:r>
            <a:r>
              <a:rPr kumimoji="1" lang="zh-CN" altLang="en-US" b="1">
                <a:solidFill>
                  <a:schemeClr val="folHlink"/>
                </a:solidFill>
              </a:rPr>
              <a:t>计算</a:t>
            </a:r>
            <a:r>
              <a:rPr kumimoji="1" lang="zh-CN" altLang="en-US"/>
              <a:t>量要</a:t>
            </a:r>
            <a:r>
              <a:rPr kumimoji="1" lang="en-US" altLang="zh-CN" b="1" i="1">
                <a:latin typeface="Times New Roman" pitchFamily="18" charset="0"/>
              </a:rPr>
              <a:t>O(n</a:t>
            </a:r>
            <a:r>
              <a:rPr kumimoji="1" lang="en-US" altLang="zh-CN" b="1" i="1" baseline="30000">
                <a:latin typeface="Times New Roman" pitchFamily="18" charset="0"/>
              </a:rPr>
              <a:t>3</a:t>
            </a:r>
            <a:r>
              <a:rPr kumimoji="1" lang="en-US" altLang="zh-CN" b="1" i="1">
                <a:latin typeface="Times New Roman" pitchFamily="18" charset="0"/>
              </a:rPr>
              <a:t>)</a:t>
            </a:r>
            <a:r>
              <a:rPr kumimoji="1" lang="zh-CN" altLang="en-US"/>
              <a:t>．</a:t>
            </a:r>
          </a:p>
          <a:p>
            <a:pPr eaLnBrk="1" hangingPunct="1"/>
            <a:endParaRPr kumimoji="1" lang="zh-CN" altLang="en-US"/>
          </a:p>
          <a:p>
            <a:pPr eaLnBrk="1" hangingPunct="1"/>
            <a:r>
              <a:rPr kumimoji="1" lang="zh-CN" altLang="en-US"/>
              <a:t>如果方程组的</a:t>
            </a:r>
            <a:r>
              <a:rPr kumimoji="1" lang="zh-CN" altLang="en-US" b="1">
                <a:solidFill>
                  <a:schemeClr val="folHlink"/>
                </a:solidFill>
              </a:rPr>
              <a:t>阶数很高</a:t>
            </a:r>
            <a:r>
              <a:rPr kumimoji="1" lang="zh-CN" altLang="en-US"/>
              <a:t>，则运算量将会很大并且大量占用计算机资源．此时</a:t>
            </a:r>
            <a:r>
              <a:rPr lang="zh-CN" altLang="en-US"/>
              <a:t>直接法就不能用了．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kumimoji="1" lang="zh-CN" altLang="en-US"/>
              <a:t>实际中往往得到阶数高但却是</a:t>
            </a:r>
            <a:r>
              <a:rPr kumimoji="1" lang="zh-CN" altLang="en-US" b="1">
                <a:solidFill>
                  <a:schemeClr val="folHlink"/>
                </a:solidFill>
              </a:rPr>
              <a:t>稀疏</a:t>
            </a:r>
            <a:r>
              <a:rPr kumimoji="1" lang="en-US" altLang="zh-CN"/>
              <a:t>(</a:t>
            </a:r>
            <a:r>
              <a:rPr kumimoji="1" lang="en-US" altLang="zh-CN" b="1" i="1">
                <a:latin typeface="Times New Roman" pitchFamily="18" charset="0"/>
              </a:rPr>
              <a:t>0</a:t>
            </a:r>
            <a:r>
              <a:rPr kumimoji="1" lang="zh-CN" altLang="en-US"/>
              <a:t>的个数比非</a:t>
            </a:r>
            <a:r>
              <a:rPr kumimoji="1" lang="en-US" altLang="zh-CN" b="1" i="1">
                <a:latin typeface="Times New Roman" pitchFamily="18" charset="0"/>
              </a:rPr>
              <a:t>0</a:t>
            </a:r>
            <a:r>
              <a:rPr kumimoji="1" lang="zh-CN" altLang="en-US"/>
              <a:t>的多</a:t>
            </a:r>
            <a:r>
              <a:rPr kumimoji="1" lang="en-US" altLang="zh-CN"/>
              <a:t>)</a:t>
            </a:r>
            <a:r>
              <a:rPr kumimoji="1" lang="zh-CN" altLang="en-US"/>
              <a:t>的矩阵</a:t>
            </a:r>
          </a:p>
        </p:txBody>
      </p:sp>
      <p:sp>
        <p:nvSpPr>
          <p:cNvPr id="512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7C65657-78D8-43EB-8C9B-99ABA540E10C}" type="slidenum">
              <a:rPr lang="zh-CN" altLang="en-US" smtClean="0"/>
              <a:pPr eaLnBrk="1" hangingPunct="1"/>
              <a:t>3</a:t>
            </a:fld>
            <a:endParaRPr lang="en-US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0" name="Object 2"/>
          <p:cNvGraphicFramePr>
            <a:graphicFrameLocks noChangeAspect="1"/>
          </p:cNvGraphicFramePr>
          <p:nvPr/>
        </p:nvGraphicFramePr>
        <p:xfrm>
          <a:off x="304800" y="304800"/>
          <a:ext cx="8610600" cy="601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733777" imgH="2667060" progId="Equation.DSMT4">
                  <p:embed/>
                </p:oleObj>
              </mc:Choice>
              <mc:Fallback>
                <p:oleObj name="Equation" r:id="rId2" imgW="3733777" imgH="26670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04800"/>
                        <a:ext cx="8610600" cy="601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900113" y="4221163"/>
            <a:ext cx="720725" cy="5191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>
                <a:latin typeface="Times New Roman" pitchFamily="18" charset="0"/>
              </a:rPr>
              <a:t>B</a:t>
            </a:r>
            <a:r>
              <a:rPr lang="en-US" altLang="zh-CN" sz="2800" b="1" i="1" baseline="-25000">
                <a:latin typeface="Times New Roman" pitchFamily="18" charset="0"/>
              </a:rPr>
              <a:t>ω</a:t>
            </a:r>
          </a:p>
        </p:txBody>
      </p:sp>
      <p:graphicFrame>
        <p:nvGraphicFramePr>
          <p:cNvPr id="74757" name="Object 5"/>
          <p:cNvGraphicFramePr>
            <a:graphicFrameLocks noGrp="1" noChangeAspect="1"/>
          </p:cNvGraphicFramePr>
          <p:nvPr>
            <p:ph/>
          </p:nvPr>
        </p:nvGraphicFramePr>
        <p:xfrm>
          <a:off x="5735638" y="3789363"/>
          <a:ext cx="3408362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486001" imgH="380970" progId="Equation.3">
                  <p:embed/>
                </p:oleObj>
              </mc:Choice>
              <mc:Fallback>
                <p:oleObj name="公式" r:id="rId4" imgW="1486001" imgH="38097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5638" y="3789363"/>
                        <a:ext cx="3408362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5269356-E7A9-4F22-B6D2-BEA5EB8A650A}" type="slidenum">
              <a:rPr lang="zh-CN" altLang="en-US" smtClean="0"/>
              <a:pPr eaLnBrk="1" hangingPunct="1"/>
              <a:t>30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333375"/>
            <a:ext cx="7772400" cy="533400"/>
          </a:xfrm>
        </p:spPr>
        <p:txBody>
          <a:bodyPr/>
          <a:lstStyle/>
          <a:p>
            <a:pPr eaLnBrk="1" hangingPunct="1"/>
            <a:r>
              <a:rPr lang="zh-CN" altLang="en-US" sz="29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松弛法</a:t>
            </a:r>
            <a:r>
              <a:rPr lang="zh-CN" altLang="en-US" sz="2900">
                <a:solidFill>
                  <a:schemeClr val="tx1"/>
                </a:solidFill>
              </a:rPr>
              <a:t>计算过程如下：</a:t>
            </a:r>
          </a:p>
        </p:txBody>
      </p:sp>
      <p:graphicFrame>
        <p:nvGraphicFramePr>
          <p:cNvPr id="33795" name="Object 3"/>
          <p:cNvGraphicFramePr>
            <a:graphicFrameLocks noChangeAspect="1"/>
          </p:cNvGraphicFramePr>
          <p:nvPr/>
        </p:nvGraphicFramePr>
        <p:xfrm>
          <a:off x="857250" y="1076325"/>
          <a:ext cx="6500813" cy="566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791046" imgH="3314790" progId="Equation.DSMT4">
                  <p:embed/>
                </p:oleObj>
              </mc:Choice>
              <mc:Fallback>
                <p:oleObj name="Equation" r:id="rId2" imgW="3791046" imgH="331479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1076325"/>
                        <a:ext cx="6500813" cy="566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6A53F28-A4D9-4C6B-984D-AB5D6614079A}" type="slidenum">
              <a:rPr lang="zh-CN" altLang="en-US" smtClean="0"/>
              <a:pPr eaLnBrk="1" hangingPunct="1"/>
              <a:t>31</a:t>
            </a:fld>
            <a:endParaRPr lang="en-US" altLang="zh-C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Object 2"/>
          <p:cNvGraphicFramePr>
            <a:graphicFrameLocks noChangeAspect="1"/>
          </p:cNvGraphicFramePr>
          <p:nvPr/>
        </p:nvGraphicFramePr>
        <p:xfrm>
          <a:off x="319088" y="304800"/>
          <a:ext cx="8504237" cy="617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43334" imgH="2628990" progId="Equation.DSMT4">
                  <p:embed/>
                </p:oleObj>
              </mc:Choice>
              <mc:Fallback>
                <p:oleObj name="Equation" r:id="rId2" imgW="3543334" imgH="262899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54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088" y="304800"/>
                        <a:ext cx="8504237" cy="617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6372225" y="1628775"/>
            <a:ext cx="1366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CCCC00"/>
                </a:solidFill>
              </a:rPr>
              <a:t>SOR.m</a:t>
            </a:r>
            <a:endParaRPr lang="zh-CN" altLang="en-US" sz="2400" b="1">
              <a:solidFill>
                <a:srgbClr val="CCCC00"/>
              </a:solidFill>
            </a:endParaRPr>
          </a:p>
        </p:txBody>
      </p:sp>
      <p:sp>
        <p:nvSpPr>
          <p:cNvPr id="3482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8F7FB7B-FBDD-4EBD-8378-85B692D106CA}" type="slidenum">
              <a:rPr lang="zh-CN" altLang="en-US" smtClean="0"/>
              <a:pPr eaLnBrk="1" hangingPunct="1"/>
              <a:t>32</a:t>
            </a:fld>
            <a:endParaRPr lang="en-US" altLang="zh-C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小结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73238"/>
            <a:ext cx="7772400" cy="439261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/>
              <a:t>问题的提出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/>
              <a:t>基本迭代法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3200"/>
              <a:t>雅可比迭代法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3200"/>
              <a:t>高斯</a:t>
            </a:r>
            <a:r>
              <a:rPr lang="en-US" altLang="zh-CN" sz="3200"/>
              <a:t>-</a:t>
            </a:r>
            <a:r>
              <a:rPr lang="zh-CN" altLang="en-US" sz="3200"/>
              <a:t>塞德尔</a:t>
            </a:r>
            <a:r>
              <a:rPr lang="en-US" altLang="zh-CN" sz="3200"/>
              <a:t>(Gauss - Seidel)</a:t>
            </a:r>
            <a:r>
              <a:rPr lang="zh-CN" altLang="en-US" sz="3200"/>
              <a:t>迭代法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/>
              <a:t>逐次超松弛迭代法（针对特定方程组）</a:t>
            </a:r>
          </a:p>
        </p:txBody>
      </p:sp>
      <p:sp>
        <p:nvSpPr>
          <p:cNvPr id="3584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DA9D64D-CCB8-435A-9E5A-EFA5C5329626}" type="slidenum">
              <a:rPr lang="zh-CN" altLang="en-US" smtClean="0"/>
              <a:pPr eaLnBrk="1" hangingPunct="1"/>
              <a:t>33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08050"/>
            <a:ext cx="8229600" cy="5545138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sz="2800"/>
              <a:t>三种迭代法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/>
              <a:t>雅可比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/>
              <a:t>高斯</a:t>
            </a:r>
            <a:r>
              <a:rPr lang="en-US" altLang="zh-CN"/>
              <a:t>-</a:t>
            </a:r>
            <a:r>
              <a:rPr lang="zh-CN" altLang="en-US"/>
              <a:t>塞德尔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/>
              <a:t>超松弛法</a:t>
            </a:r>
          </a:p>
          <a:p>
            <a:pPr eaLnBrk="1" hangingPunct="1">
              <a:lnSpc>
                <a:spcPct val="140000"/>
              </a:lnSpc>
            </a:pPr>
            <a:endParaRPr lang="zh-CN" altLang="en-US" sz="2800"/>
          </a:p>
          <a:p>
            <a:pPr eaLnBrk="1" hangingPunct="1">
              <a:lnSpc>
                <a:spcPct val="140000"/>
              </a:lnSpc>
            </a:pPr>
            <a:r>
              <a:rPr lang="zh-CN" altLang="en-US" sz="2800"/>
              <a:t>什么情形用迭代法可以求解</a:t>
            </a:r>
            <a:r>
              <a:rPr lang="en-US" altLang="zh-CN" sz="2800"/>
              <a:t>?</a:t>
            </a:r>
            <a:r>
              <a:rPr lang="zh-CN" altLang="en-US" sz="2800"/>
              <a:t>什么情形下迭代法是收敛的呢</a:t>
            </a:r>
            <a:r>
              <a:rPr lang="en-US" altLang="zh-CN" sz="2800"/>
              <a:t>?</a:t>
            </a:r>
            <a:r>
              <a:rPr lang="zh-CN" altLang="en-US" sz="2800"/>
              <a:t>下次再说吧</a:t>
            </a:r>
            <a:r>
              <a:rPr lang="zh-CN" altLang="en-US" sz="2800">
                <a:sym typeface="Wingdings" pitchFamily="2" charset="2"/>
              </a:rPr>
              <a:t></a:t>
            </a:r>
            <a:endParaRPr lang="zh-CN" altLang="en-US" sz="2800"/>
          </a:p>
        </p:txBody>
      </p:sp>
      <p:sp>
        <p:nvSpPr>
          <p:cNvPr id="3686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326FCF5-7451-47A3-977B-045FC4DA07F8}" type="slidenum">
              <a:rPr lang="zh-CN" altLang="en-US" smtClean="0"/>
              <a:pPr eaLnBrk="1" hangingPunct="1"/>
              <a:t>34</a:t>
            </a:fld>
            <a:endParaRPr lang="en-US" altLang="zh-C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习题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89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340768"/>
                <a:ext cx="8229600" cy="4790157"/>
              </a:xfrm>
            </p:spPr>
            <p:txBody>
              <a:bodyPr/>
              <a:lstStyle/>
              <a:p>
                <a:pPr eaLnBrk="1" hangingPunct="1"/>
                <a:r>
                  <a:rPr lang="en-US" altLang="zh-CN" dirty="0"/>
                  <a:t>P209</a:t>
                </a:r>
              </a:p>
              <a:p>
                <a:pPr lvl="1" eaLnBrk="1" hangingPunct="1"/>
                <a:r>
                  <a:rPr lang="en-US" altLang="zh-CN" dirty="0"/>
                  <a:t>1(2)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8</a:t>
                </a:r>
                <a:r>
                  <a:rPr lang="zh-CN" altLang="en-US" dirty="0"/>
                  <a:t>修改</a:t>
                </a:r>
                <a:endParaRPr lang="en-US" altLang="zh-CN" dirty="0"/>
              </a:p>
              <a:p>
                <a:pPr marL="457200" lvl="1" indent="0" eaLnBrk="1" hangingPunct="1">
                  <a:buNone/>
                </a:pPr>
                <a:r>
                  <a:rPr lang="en-US" altLang="zh-CN" dirty="0"/>
                  <a:t>	</a:t>
                </a:r>
                <a:r>
                  <a:rPr lang="zh-CN" altLang="en-US" dirty="0"/>
                  <a:t>设线性方程组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，</a:t>
                </a:r>
                <a:endParaRPr lang="en-US" altLang="zh-CN" dirty="0"/>
              </a:p>
              <a:p>
                <a:pPr marL="457200" lvl="1" indent="0" eaLnBrk="1" hangingPunct="1">
                  <a:buNone/>
                </a:pPr>
                <a:r>
                  <a:rPr lang="zh-CN" altLang="en-US" dirty="0"/>
                  <a:t>用雅克比迭代、高斯</a:t>
                </a:r>
                <a:r>
                  <a:rPr lang="en-US" altLang="zh-CN" dirty="0"/>
                  <a:t>-</a:t>
                </a:r>
                <a:r>
                  <a:rPr lang="zh-CN" altLang="en-US" dirty="0"/>
                  <a:t>赛德尔迭代法和</a:t>
                </a:r>
                <a:r>
                  <a:rPr lang="en-US" altLang="zh-CN" dirty="0"/>
                  <a:t>SOR</a:t>
                </a:r>
                <a:r>
                  <a:rPr lang="zh-CN" altLang="en-US" dirty="0"/>
                  <a:t>方法（取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=0.9</m:t>
                    </m:r>
                  </m:oMath>
                </a14:m>
                <a:r>
                  <a:rPr lang="zh-CN" altLang="en-US" dirty="0"/>
                  <a:t>）解此方程组，每种方法各迭代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步。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789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340768"/>
                <a:ext cx="8229600" cy="4790157"/>
              </a:xfrm>
              <a:blipFill>
                <a:blip r:embed="rId2"/>
                <a:stretch>
                  <a:fillRect l="-1630" t="-1654" r="-1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89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740DE7D-E0BA-4806-8AC4-8DF48BBA309E}" type="slidenum">
              <a:rPr lang="zh-CN" altLang="en-US" smtClean="0"/>
              <a:pPr eaLnBrk="1" hangingPunct="1"/>
              <a:t>35</a:t>
            </a:fld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迭代法的基本思想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/>
              <a:t>如何</a:t>
            </a:r>
            <a:r>
              <a:rPr kumimoji="1" lang="zh-CN" altLang="en-US" u="sng">
                <a:solidFill>
                  <a:schemeClr val="tx2"/>
                </a:solidFill>
              </a:rPr>
              <a:t>从解的某个近似值出发，通过构造一个无穷序列去逼近精确解的方法。</a:t>
            </a:r>
            <a:r>
              <a:rPr kumimoji="1" lang="zh-CN" altLang="en-US"/>
              <a:t>（一般有限步内得不到精确解）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/>
              <a:t>做法： </a:t>
            </a:r>
            <a:r>
              <a:rPr lang="en-US" altLang="zh-CN" b="1" i="1">
                <a:solidFill>
                  <a:srgbClr val="660066"/>
                </a:solidFill>
                <a:latin typeface="Times New Roman" pitchFamily="18" charset="0"/>
              </a:rPr>
              <a:t>AX = b  </a:t>
            </a:r>
            <a:r>
              <a:rPr lang="zh-CN" altLang="en-US" b="1" i="1">
                <a:solidFill>
                  <a:srgbClr val="660066"/>
                </a:solidFill>
                <a:latin typeface="Times New Roman" pitchFamily="18" charset="0"/>
                <a:sym typeface="Wingdings" pitchFamily="2" charset="2"/>
              </a:rPr>
              <a:t> </a:t>
            </a:r>
            <a:r>
              <a:rPr lang="en-US" altLang="zh-CN" b="1" i="1">
                <a:solidFill>
                  <a:srgbClr val="660066"/>
                </a:solidFill>
                <a:latin typeface="Times New Roman" pitchFamily="18" charset="0"/>
              </a:rPr>
              <a:t>X = BX + g</a:t>
            </a:r>
            <a:r>
              <a:rPr lang="zh-CN" altLang="en-US"/>
              <a:t>．有了此公式，迭代法的使用成为可能．</a:t>
            </a:r>
          </a:p>
        </p:txBody>
      </p:sp>
      <p:sp>
        <p:nvSpPr>
          <p:cNvPr id="614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27664B6-EE2F-4F43-9E84-2CACB09A9C39}" type="slidenum">
              <a:rPr lang="zh-CN" altLang="en-US" smtClean="0"/>
              <a:pPr eaLnBrk="1" hangingPunct="1"/>
              <a:t>4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381000" y="304800"/>
            <a:ext cx="7696200" cy="607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800"/>
              <a:t>例</a:t>
            </a:r>
            <a:r>
              <a:rPr lang="en-US" altLang="zh-CN" sz="2800"/>
              <a:t>1  </a:t>
            </a:r>
            <a:r>
              <a:rPr lang="zh-CN" altLang="en-US" sz="2800"/>
              <a:t>求解线性方程组</a:t>
            </a:r>
          </a:p>
          <a:p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    解：</a:t>
            </a:r>
          </a:p>
          <a:p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          建立迭代格式：</a:t>
            </a:r>
          </a:p>
          <a:p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         </a:t>
            </a:r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2209800" y="838200"/>
          <a:ext cx="2819400" cy="1436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90644" imgH="704970" progId="Equation.3">
                  <p:embed/>
                </p:oleObj>
              </mc:Choice>
              <mc:Fallback>
                <p:oleObj name="Equation" r:id="rId2" imgW="1390644" imgH="70497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838200"/>
                        <a:ext cx="2819400" cy="1436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2206625" y="2667000"/>
          <a:ext cx="3127375" cy="1436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42999" imgH="704970" progId="Equation.DSMT4">
                  <p:embed/>
                </p:oleObj>
              </mc:Choice>
              <mc:Fallback>
                <p:oleObj name="Equation" r:id="rId4" imgW="1542999" imgH="70497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625" y="2667000"/>
                        <a:ext cx="3127375" cy="1436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2155825" y="4648200"/>
          <a:ext cx="4244975" cy="175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95523" imgH="781110" progId="Equation.3">
                  <p:embed/>
                </p:oleObj>
              </mc:Choice>
              <mc:Fallback>
                <p:oleObj name="Equation" r:id="rId6" imgW="1895523" imgH="78111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5825" y="4648200"/>
                        <a:ext cx="4244975" cy="175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Text Box 7"/>
          <p:cNvSpPr txBox="1">
            <a:spLocks noChangeArrowheads="1"/>
          </p:cNvSpPr>
          <p:nvPr/>
        </p:nvSpPr>
        <p:spPr bwMode="auto">
          <a:xfrm>
            <a:off x="6659563" y="3141663"/>
            <a:ext cx="1152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CCCC00"/>
                </a:solidFill>
              </a:rPr>
              <a:t>itrt.m</a:t>
            </a:r>
          </a:p>
        </p:txBody>
      </p:sp>
      <p:sp>
        <p:nvSpPr>
          <p:cNvPr id="717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CB3FF16-8D33-4ED1-8BF1-3B8F7CDF095F}" type="slidenum">
              <a:rPr lang="zh-CN" altLang="en-US" smtClean="0"/>
              <a:pPr eaLnBrk="1" hangingPunct="1"/>
              <a:t>5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228600" y="228600"/>
            <a:ext cx="769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800"/>
              <a:t>取初值</a:t>
            </a:r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1371600" y="228600"/>
          <a:ext cx="2895600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00201" imgH="228690" progId="Equation.3">
                  <p:embed/>
                </p:oleObj>
              </mc:Choice>
              <mc:Fallback>
                <p:oleObj name="Equation" r:id="rId2" imgW="1200201" imgH="22869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28600"/>
                        <a:ext cx="2895600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1979613" y="1196975"/>
          <a:ext cx="4648200" cy="541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4" imgW="1980952" imgH="4086795" progId="Paint.Picture">
                  <p:embed/>
                </p:oleObj>
              </mc:Choice>
              <mc:Fallback>
                <p:oleObj name="位图图像" r:id="rId4" imgW="1980952" imgH="4086795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196975"/>
                        <a:ext cx="4648200" cy="541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E30938E-02F0-42B4-8524-4F7C43251E16}" type="slidenum">
              <a:rPr lang="zh-CN" altLang="en-US" smtClean="0"/>
              <a:pPr eaLnBrk="1" hangingPunct="1"/>
              <a:t>6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迭代法的适用是有条件的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84213" y="1557338"/>
            <a:ext cx="7342187" cy="497046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b="1">
                <a:solidFill>
                  <a:srgbClr val="660066"/>
                </a:solidFill>
              </a:rPr>
              <a:t>问题</a:t>
            </a:r>
            <a:r>
              <a:rPr lang="zh-CN" altLang="en-US" sz="2800"/>
              <a:t>：是不是所有的形如</a:t>
            </a:r>
            <a:r>
              <a:rPr lang="en-US" altLang="zh-CN" sz="2800" b="1" i="1">
                <a:latin typeface="Times New Roman" pitchFamily="18" charset="0"/>
              </a:rPr>
              <a:t>X = BX + g</a:t>
            </a:r>
            <a:r>
              <a:rPr lang="zh-CN" altLang="en-US" sz="2800"/>
              <a:t>的方程组都可用迭代法求解呢？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/>
              <a:t>回答是否定的！如方程组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/>
              <a:t>	就不能用迭代法求解</a:t>
            </a:r>
            <a:r>
              <a:rPr lang="en-US" altLang="zh-CN" sz="2800">
                <a:sym typeface="Wingdings" pitchFamily="2" charset="2"/>
              </a:rPr>
              <a:t></a:t>
            </a:r>
            <a:r>
              <a:rPr lang="zh-CN" altLang="en-US" sz="2800"/>
              <a:t>．为什么？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/>
              <a:t>什么样的方程组可用迭代法就很值得究了</a:t>
            </a:r>
            <a:br>
              <a:rPr lang="zh-CN" altLang="en-US" sz="2800"/>
            </a:br>
            <a:r>
              <a:rPr lang="zh-CN" altLang="en-US" sz="2800"/>
              <a:t>（悬而未决，下节课再说）．</a:t>
            </a:r>
          </a:p>
        </p:txBody>
      </p:sp>
      <p:graphicFrame>
        <p:nvGraphicFramePr>
          <p:cNvPr id="9220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5148263" y="2781300"/>
          <a:ext cx="2135187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81123" imgH="857250" progId="Equation.DSMT4">
                  <p:embed/>
                </p:oleObj>
              </mc:Choice>
              <mc:Fallback>
                <p:oleObj name="Equation" r:id="rId2" imgW="981123" imgH="85725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2781300"/>
                        <a:ext cx="2135187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C68C69E-7ECC-40D4-BDB9-1E5859450781}" type="slidenum">
              <a:rPr lang="zh-CN" altLang="en-US" smtClean="0"/>
              <a:pPr eaLnBrk="1" hangingPunct="1"/>
              <a:t>7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28763"/>
            <a:ext cx="8062912" cy="456406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>
                <a:solidFill>
                  <a:srgbClr val="FF33CC"/>
                </a:solidFill>
              </a:rPr>
              <a:t>定义</a:t>
            </a:r>
            <a:r>
              <a:rPr lang="en-US" altLang="zh-CN">
                <a:solidFill>
                  <a:srgbClr val="FF33CC"/>
                </a:solidFill>
              </a:rPr>
              <a:t>1</a:t>
            </a:r>
            <a:r>
              <a:rPr lang="en-US" altLang="zh-CN" sz="2800">
                <a:solidFill>
                  <a:srgbClr val="0000CC"/>
                </a:solidFill>
              </a:rPr>
              <a:t>  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500"/>
              <a:t>(1)  </a:t>
            </a:r>
            <a:r>
              <a:rPr lang="zh-CN" altLang="en-US" sz="2500"/>
              <a:t>对于给定的方程组</a:t>
            </a:r>
            <a:r>
              <a:rPr lang="en-US" altLang="zh-CN" sz="2300" b="1" i="1">
                <a:latin typeface="Times New Roman" pitchFamily="18" charset="0"/>
              </a:rPr>
              <a:t>X</a:t>
            </a:r>
            <a:r>
              <a:rPr lang="en-US" altLang="zh-CN" sz="2500" b="1" i="1">
                <a:latin typeface="Times New Roman" pitchFamily="18" charset="0"/>
              </a:rPr>
              <a:t> = B</a:t>
            </a:r>
            <a:r>
              <a:rPr lang="en-US" altLang="zh-CN" sz="2300" b="1" i="1">
                <a:latin typeface="Times New Roman" pitchFamily="18" charset="0"/>
              </a:rPr>
              <a:t>X</a:t>
            </a:r>
            <a:r>
              <a:rPr lang="en-US" altLang="zh-CN" sz="2500" b="1" i="1">
                <a:latin typeface="Times New Roman" pitchFamily="18" charset="0"/>
              </a:rPr>
              <a:t> + g</a:t>
            </a:r>
            <a:r>
              <a:rPr lang="en-US" altLang="zh-CN" sz="2500"/>
              <a:t>, </a:t>
            </a:r>
            <a:r>
              <a:rPr lang="zh-CN" altLang="en-US" sz="2500"/>
              <a:t>用公式</a:t>
            </a:r>
            <a:br>
              <a:rPr lang="zh-CN" altLang="en-US" sz="2500"/>
            </a:br>
            <a:r>
              <a:rPr lang="zh-CN" altLang="en-US" sz="2500"/>
              <a:t>         </a:t>
            </a:r>
            <a:r>
              <a:rPr lang="en-US" altLang="zh-CN" sz="2300" b="1" i="1">
                <a:latin typeface="Times New Roman" pitchFamily="18" charset="0"/>
              </a:rPr>
              <a:t>X</a:t>
            </a:r>
            <a:r>
              <a:rPr lang="en-US" altLang="zh-CN" sz="2500" b="1" i="1">
                <a:latin typeface="Times New Roman" pitchFamily="18" charset="0"/>
              </a:rPr>
              <a:t> </a:t>
            </a:r>
            <a:r>
              <a:rPr lang="en-US" altLang="zh-CN" sz="2500" b="1" i="1" baseline="30000">
                <a:latin typeface="Times New Roman" pitchFamily="18" charset="0"/>
              </a:rPr>
              <a:t>(k+1)</a:t>
            </a:r>
            <a:r>
              <a:rPr lang="en-US" altLang="zh-CN" sz="2500" b="1" i="1">
                <a:latin typeface="Times New Roman" pitchFamily="18" charset="0"/>
              </a:rPr>
              <a:t> = B</a:t>
            </a:r>
            <a:r>
              <a:rPr lang="en-US" altLang="zh-CN" sz="2300" b="1" i="1">
                <a:latin typeface="Times New Roman" pitchFamily="18" charset="0"/>
              </a:rPr>
              <a:t>X</a:t>
            </a:r>
            <a:r>
              <a:rPr lang="en-US" altLang="zh-CN" sz="2500" b="1" i="1">
                <a:latin typeface="Times New Roman" pitchFamily="18" charset="0"/>
              </a:rPr>
              <a:t> </a:t>
            </a:r>
            <a:r>
              <a:rPr lang="en-US" altLang="zh-CN" sz="2500" b="1" i="1" baseline="30000">
                <a:latin typeface="Times New Roman" pitchFamily="18" charset="0"/>
              </a:rPr>
              <a:t>(k)</a:t>
            </a:r>
            <a:r>
              <a:rPr lang="en-US" altLang="zh-CN" sz="2500" b="1" i="1">
                <a:latin typeface="Times New Roman" pitchFamily="18" charset="0"/>
              </a:rPr>
              <a:t> + g, k=0, 1, 2, …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/>
              <a:t>	代入求近似解的方法称为</a:t>
            </a:r>
            <a:r>
              <a:rPr lang="zh-CN" altLang="en-US" sz="2400" b="1">
                <a:solidFill>
                  <a:srgbClr val="FF0000"/>
                </a:solidFill>
              </a:rPr>
              <a:t>迭代法</a:t>
            </a:r>
            <a:r>
              <a:rPr lang="en-US" altLang="zh-CN" sz="2400"/>
              <a:t>(</a:t>
            </a:r>
            <a:r>
              <a:rPr lang="zh-CN" altLang="en-US" sz="2400"/>
              <a:t>或称为</a:t>
            </a:r>
            <a:r>
              <a:rPr lang="zh-CN" altLang="en-US" sz="2400" b="1">
                <a:solidFill>
                  <a:srgbClr val="660066"/>
                </a:solidFill>
              </a:rPr>
              <a:t>一阶定常</a:t>
            </a:r>
            <a:r>
              <a:rPr lang="zh-CN" altLang="en-US" sz="2400"/>
              <a:t>迭代法</a:t>
            </a:r>
            <a:r>
              <a:rPr lang="en-US" altLang="zh-CN" sz="2400"/>
              <a:t>, </a:t>
            </a:r>
            <a:r>
              <a:rPr lang="zh-CN" altLang="en-US" sz="2400"/>
              <a:t>这里</a:t>
            </a:r>
            <a:r>
              <a:rPr lang="en-US" altLang="zh-CN" sz="2400" b="1" i="1">
                <a:latin typeface="Times New Roman" pitchFamily="18" charset="0"/>
              </a:rPr>
              <a:t>B</a:t>
            </a:r>
            <a:r>
              <a:rPr lang="zh-CN" altLang="en-US" sz="2400"/>
              <a:t>与</a:t>
            </a:r>
            <a:r>
              <a:rPr lang="en-US" altLang="zh-CN" sz="2400" b="1" i="1">
                <a:latin typeface="Times New Roman" pitchFamily="18" charset="0"/>
              </a:rPr>
              <a:t>k</a:t>
            </a:r>
            <a:r>
              <a:rPr lang="zh-CN" altLang="en-US" sz="2400"/>
              <a:t>无关</a:t>
            </a:r>
            <a:r>
              <a:rPr lang="en-US" altLang="zh-CN" sz="2400"/>
              <a:t>)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500"/>
              <a:t>(2)  </a:t>
            </a:r>
            <a:r>
              <a:rPr lang="zh-CN" altLang="en-US" sz="2500"/>
              <a:t>若</a:t>
            </a:r>
            <a:r>
              <a:rPr lang="en-US" altLang="zh-CN" sz="2500" b="1" i="1">
                <a:latin typeface="Times New Roman" pitchFamily="18" charset="0"/>
              </a:rPr>
              <a:t>lim</a:t>
            </a:r>
            <a:r>
              <a:rPr lang="en-US" altLang="zh-CN" sz="2500" b="1" i="1" baseline="-25000">
                <a:latin typeface="Times New Roman" pitchFamily="18" charset="0"/>
              </a:rPr>
              <a:t>k</a:t>
            </a:r>
            <a:r>
              <a:rPr lang="en-US" altLang="zh-CN" sz="2500" b="1" i="1" baseline="-25000">
                <a:latin typeface="Times New Roman" pitchFamily="18" charset="0"/>
                <a:sym typeface="Symbol" pitchFamily="18" charset="2"/>
              </a:rPr>
              <a:t></a:t>
            </a:r>
            <a:r>
              <a:rPr lang="en-US" altLang="zh-CN" sz="2300" b="1" i="1">
                <a:latin typeface="Times New Roman" pitchFamily="18" charset="0"/>
              </a:rPr>
              <a:t>X</a:t>
            </a:r>
            <a:r>
              <a:rPr lang="en-US" altLang="zh-CN" sz="2500" b="1" i="1"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zh-CN" sz="2500" b="1" i="1" baseline="30000">
                <a:latin typeface="Times New Roman" pitchFamily="18" charset="0"/>
                <a:sym typeface="Symbol" pitchFamily="18" charset="2"/>
              </a:rPr>
              <a:t>(k)</a:t>
            </a:r>
            <a:r>
              <a:rPr lang="zh-CN" altLang="en-US" sz="2500"/>
              <a:t>存在</a:t>
            </a:r>
            <a:r>
              <a:rPr lang="en-US" altLang="zh-CN" sz="2500"/>
              <a:t>(</a:t>
            </a:r>
            <a:r>
              <a:rPr lang="zh-CN" altLang="en-US" sz="2500"/>
              <a:t>记为</a:t>
            </a:r>
            <a:r>
              <a:rPr lang="en-US" altLang="zh-CN" sz="2300" b="1" i="1">
                <a:latin typeface="Times New Roman" pitchFamily="18" charset="0"/>
              </a:rPr>
              <a:t>X</a:t>
            </a:r>
            <a:r>
              <a:rPr lang="en-US" altLang="zh-CN" sz="2500" b="1" i="1">
                <a:latin typeface="Times New Roman" pitchFamily="18" charset="0"/>
                <a:sym typeface="Symbol" pitchFamily="18" charset="2"/>
              </a:rPr>
              <a:t>*</a:t>
            </a:r>
            <a:r>
              <a:rPr lang="en-US" altLang="zh-CN" sz="2500"/>
              <a:t>)</a:t>
            </a:r>
            <a:r>
              <a:rPr lang="en-US" altLang="zh-CN" sz="2500" i="1">
                <a:latin typeface="Times New Roman" pitchFamily="18" charset="0"/>
              </a:rPr>
              <a:t>,</a:t>
            </a:r>
            <a:r>
              <a:rPr lang="zh-CN" altLang="en-US" sz="2500"/>
              <a:t>称此</a:t>
            </a:r>
            <a:r>
              <a:rPr lang="zh-CN" altLang="en-US" sz="2500" b="1">
                <a:solidFill>
                  <a:srgbClr val="FF0000"/>
                </a:solidFill>
              </a:rPr>
              <a:t>迭代法收敛</a:t>
            </a:r>
            <a:r>
              <a:rPr lang="en-US" altLang="zh-CN" sz="2500"/>
              <a:t>, </a:t>
            </a:r>
            <a:r>
              <a:rPr lang="zh-CN" altLang="en-US" sz="2500"/>
              <a:t>此时</a:t>
            </a:r>
            <a:r>
              <a:rPr lang="en-US" altLang="zh-CN" sz="2300" b="1" i="1">
                <a:latin typeface="Times New Roman" pitchFamily="18" charset="0"/>
              </a:rPr>
              <a:t>X</a:t>
            </a:r>
            <a:r>
              <a:rPr lang="en-US" altLang="zh-CN" sz="2400" b="1" i="1">
                <a:latin typeface="Times New Roman" pitchFamily="18" charset="0"/>
                <a:sym typeface="Symbol" pitchFamily="18" charset="2"/>
              </a:rPr>
              <a:t>*</a:t>
            </a:r>
            <a:r>
              <a:rPr lang="zh-CN" altLang="en-US" sz="2500"/>
              <a:t>就是该方程组的解</a:t>
            </a:r>
            <a:r>
              <a:rPr lang="en-US" altLang="zh-CN" sz="2500"/>
              <a:t>,</a:t>
            </a:r>
            <a:r>
              <a:rPr lang="zh-CN" altLang="en-US" sz="2500"/>
              <a:t>否则称此</a:t>
            </a:r>
            <a:r>
              <a:rPr lang="zh-CN" altLang="en-US" sz="2500" b="1">
                <a:solidFill>
                  <a:srgbClr val="FF0000"/>
                </a:solidFill>
              </a:rPr>
              <a:t>迭代法发散</a:t>
            </a:r>
            <a:r>
              <a:rPr lang="en-US" altLang="zh-CN" sz="2500"/>
              <a:t>.</a:t>
            </a:r>
          </a:p>
        </p:txBody>
      </p:sp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迭代法定义</a:t>
            </a:r>
          </a:p>
        </p:txBody>
      </p:sp>
      <p:sp>
        <p:nvSpPr>
          <p:cNvPr id="1024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D247D0A-2A1B-4A6B-9B8A-60C6B0755D4B}" type="slidenum">
              <a:rPr lang="zh-CN" altLang="en-US" smtClean="0"/>
              <a:pPr eaLnBrk="1" hangingPunct="1"/>
              <a:t>8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本章要回答的问题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400"/>
              <a:t>什么样的线性方程组</a:t>
            </a:r>
            <a:r>
              <a:rPr lang="en-US" altLang="zh-CN" sz="2400" b="1" i="1">
                <a:latin typeface="Times New Roman" pitchFamily="18" charset="0"/>
              </a:rPr>
              <a:t>X = BX + g</a:t>
            </a:r>
            <a:r>
              <a:rPr lang="zh-CN" altLang="en-US" sz="2400"/>
              <a:t>用迭代法能求解？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/>
              <a:t>迭代法有几种？如何建立各种迭代法</a:t>
            </a:r>
            <a:r>
              <a:rPr lang="en-US" altLang="zh-CN" sz="2400"/>
              <a:t>?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/>
              <a:t>对一个方程组，不同的迭代法都能求解吗？或者说，不同的迭代法的收敛性如何？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/>
              <a:t>不同的迭代法的收敛速度如何？</a:t>
            </a:r>
          </a:p>
          <a:p>
            <a:pPr eaLnBrk="1" hangingPunct="1">
              <a:lnSpc>
                <a:spcPct val="150000"/>
              </a:lnSpc>
            </a:pPr>
            <a:endParaRPr lang="zh-CN" altLang="en-US" sz="2400"/>
          </a:p>
          <a:p>
            <a:pPr eaLnBrk="1" hangingPunct="1">
              <a:lnSpc>
                <a:spcPct val="150000"/>
              </a:lnSpc>
            </a:pPr>
            <a:r>
              <a:rPr lang="zh-CN" altLang="en-US" sz="2400"/>
              <a:t>首先回答</a:t>
            </a:r>
            <a:r>
              <a:rPr lang="zh-CN" altLang="en-US" sz="2400" b="1">
                <a:solidFill>
                  <a:srgbClr val="FF0000"/>
                </a:solidFill>
              </a:rPr>
              <a:t>第二个</a:t>
            </a:r>
            <a:r>
              <a:rPr lang="zh-CN" altLang="en-US" sz="2400"/>
              <a:t>问题：</a:t>
            </a:r>
          </a:p>
        </p:txBody>
      </p:sp>
      <p:sp>
        <p:nvSpPr>
          <p:cNvPr id="1126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94E8A82-0F9E-42C4-B47F-219CDEFA5744}" type="slidenum">
              <a:rPr lang="zh-CN" altLang="en-US" smtClean="0"/>
              <a:pPr eaLnBrk="1" hangingPunct="1"/>
              <a:t>9</a:t>
            </a:fld>
            <a:endParaRPr lang="en-US" altLang="zh-CN"/>
          </a:p>
        </p:txBody>
      </p:sp>
      <p:sp>
        <p:nvSpPr>
          <p:cNvPr id="5" name="圆角矩形标注 4"/>
          <p:cNvSpPr/>
          <p:nvPr/>
        </p:nvSpPr>
        <p:spPr>
          <a:xfrm>
            <a:off x="6732588" y="836613"/>
            <a:ext cx="1871662" cy="720725"/>
          </a:xfrm>
          <a:prstGeom prst="wedgeRoundRectCallout">
            <a:avLst>
              <a:gd name="adj1" fmla="val -195331"/>
              <a:gd name="adj2" fmla="val 1803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如何根据</a:t>
            </a:r>
            <a:r>
              <a:rPr lang="en-US" altLang="zh-CN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构造</a:t>
            </a:r>
            <a:r>
              <a:rPr lang="en-US" altLang="zh-CN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zh-CN" altLang="en-US" b="1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5863</TotalTime>
  <Words>988</Words>
  <Application>Microsoft Office PowerPoint</Application>
  <PresentationFormat>全屏显示(4:3)</PresentationFormat>
  <Paragraphs>158</Paragraphs>
  <Slides>35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35</vt:i4>
      </vt:variant>
    </vt:vector>
  </HeadingPairs>
  <TitlesOfParts>
    <vt:vector size="46" baseType="lpstr">
      <vt:lpstr>楷体_GB2312</vt:lpstr>
      <vt:lpstr>宋体</vt:lpstr>
      <vt:lpstr>Arial</vt:lpstr>
      <vt:lpstr>Calibri</vt:lpstr>
      <vt:lpstr>Cambria Math</vt:lpstr>
      <vt:lpstr>Times New Roman</vt:lpstr>
      <vt:lpstr>Wingdings</vt:lpstr>
      <vt:lpstr>Watermark</vt:lpstr>
      <vt:lpstr>Equation</vt:lpstr>
      <vt:lpstr>位图图像</vt:lpstr>
      <vt:lpstr>公式</vt:lpstr>
      <vt:lpstr>计算方法</vt:lpstr>
      <vt:lpstr>第6章 解线性方程组的迭代法</vt:lpstr>
      <vt:lpstr>为什么还需要迭代法？</vt:lpstr>
      <vt:lpstr>迭代法的基本思想</vt:lpstr>
      <vt:lpstr>PowerPoint 演示文稿</vt:lpstr>
      <vt:lpstr>PowerPoint 演示文稿</vt:lpstr>
      <vt:lpstr>迭代法的适用是有条件的</vt:lpstr>
      <vt:lpstr>迭代法定义</vt:lpstr>
      <vt:lpstr>本章要回答的问题</vt:lpstr>
      <vt:lpstr>基本迭代法</vt:lpstr>
      <vt:lpstr>为选取M做准备</vt:lpstr>
      <vt:lpstr>D、L、U</vt:lpstr>
      <vt:lpstr>选M=D</vt:lpstr>
      <vt:lpstr>雅可比(Jacobi)迭代法</vt:lpstr>
      <vt:lpstr>PowerPoint 演示文稿</vt:lpstr>
      <vt:lpstr>雅可比(Jacobi)迭代法</vt:lpstr>
      <vt:lpstr>PowerPoint 演示文稿</vt:lpstr>
      <vt:lpstr>Jacobi方法有什么问题？</vt:lpstr>
      <vt:lpstr>选M=D-L</vt:lpstr>
      <vt:lpstr>高斯-塞德尔（Gauss-Seidel）迭代法</vt:lpstr>
      <vt:lpstr>高斯-赛德尔迭代法的改进之处</vt:lpstr>
      <vt:lpstr>高斯-赛德尔迭代法的矩阵形式</vt:lpstr>
      <vt:lpstr>高斯-赛德尔迭代法的矩阵形式</vt:lpstr>
      <vt:lpstr>Gauss-Seidel迭代法的计算过程如下：</vt:lpstr>
      <vt:lpstr>PowerPoint 演示文稿</vt:lpstr>
      <vt:lpstr>收敛速度比较</vt:lpstr>
      <vt:lpstr>PowerPoint 演示文稿</vt:lpstr>
      <vt:lpstr>超松弛法(Successive Over-Relaxation)</vt:lpstr>
      <vt:lpstr>PowerPoint 演示文稿</vt:lpstr>
      <vt:lpstr>PowerPoint 演示文稿</vt:lpstr>
      <vt:lpstr>松弛法计算过程如下：</vt:lpstr>
      <vt:lpstr>PowerPoint 演示文稿</vt:lpstr>
      <vt:lpstr>小结</vt:lpstr>
      <vt:lpstr>PowerPoint 演示文稿</vt:lpstr>
      <vt:lpstr>习题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fifo</dc:creator>
  <cp:lastModifiedBy>颖 鞠</cp:lastModifiedBy>
  <cp:revision>315</cp:revision>
  <dcterms:created xsi:type="dcterms:W3CDTF">1601-01-01T00:00:00Z</dcterms:created>
  <dcterms:modified xsi:type="dcterms:W3CDTF">2025-05-06T10:13:42Z</dcterms:modified>
</cp:coreProperties>
</file>