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sldIdLst>
    <p:sldId id="374" r:id="rId2"/>
    <p:sldId id="377" r:id="rId3"/>
    <p:sldId id="321" r:id="rId4"/>
    <p:sldId id="269" r:id="rId5"/>
    <p:sldId id="330" r:id="rId6"/>
    <p:sldId id="380" r:id="rId7"/>
    <p:sldId id="364" r:id="rId8"/>
    <p:sldId id="341" r:id="rId9"/>
    <p:sldId id="342" r:id="rId10"/>
    <p:sldId id="344" r:id="rId11"/>
    <p:sldId id="343" r:id="rId12"/>
    <p:sldId id="345" r:id="rId13"/>
    <p:sldId id="369" r:id="rId14"/>
    <p:sldId id="372" r:id="rId15"/>
    <p:sldId id="295" r:id="rId16"/>
    <p:sldId id="382" r:id="rId17"/>
    <p:sldId id="392" r:id="rId18"/>
    <p:sldId id="393" r:id="rId19"/>
    <p:sldId id="383" r:id="rId20"/>
    <p:sldId id="391" r:id="rId21"/>
    <p:sldId id="385" r:id="rId22"/>
    <p:sldId id="386" r:id="rId23"/>
    <p:sldId id="396" r:id="rId24"/>
    <p:sldId id="397" r:id="rId25"/>
    <p:sldId id="398" r:id="rId26"/>
    <p:sldId id="394" r:id="rId27"/>
    <p:sldId id="387" r:id="rId28"/>
    <p:sldId id="388" r:id="rId29"/>
    <p:sldId id="395" r:id="rId30"/>
    <p:sldId id="38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CC"/>
    <a:srgbClr val="333333"/>
    <a:srgbClr val="292929"/>
    <a:srgbClr val="4D4D4D"/>
    <a:srgbClr val="1C1C1C"/>
    <a:srgbClr val="6600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9" autoAdjust="0"/>
    <p:restoredTop sz="97365" autoAdjust="0"/>
  </p:normalViewPr>
  <p:slideViewPr>
    <p:cSldViewPr>
      <p:cViewPr varScale="1">
        <p:scale>
          <a:sx n="81" d="100"/>
          <a:sy n="81" d="100"/>
        </p:scale>
        <p:origin x="4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DCDFD4-F95E-44C5-9B67-3F64A0CEC670}" type="datetimeFigureOut">
              <a:rPr lang="zh-CN" altLang="en-US"/>
              <a:pPr>
                <a:defRPr/>
              </a:pPr>
              <a:t>2025/5/13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58038E2-BC06-4C1C-9CA9-DAC62E26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68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3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0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9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0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8038E2-BC06-4C1C-9CA9-DAC62E26382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2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66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66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8415A-413F-4877-BD78-D76342176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23E2-377C-434A-A41D-8D6AB6E7F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F1260-D7E6-4765-A057-28FEFAB29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69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7C1AA-DBF1-4837-AE09-3DB6777A8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3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7E742-B114-455B-B8A4-34295F6E2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8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56201-2EE0-46ED-9920-4B39FE7CD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23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26E9-AD4F-4B06-980E-19ACD23F1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492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68A40-9E36-4B38-9E15-4E3B251C6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5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AB56-F489-488E-BE6C-997EE9C3E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3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61E84-60CD-4A4F-B8F0-007C4F928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0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25CE-4013-4DD8-871A-452A3ACAC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2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40886-80B4-4835-BDE3-4F773D21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3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36042-708C-4102-8EAC-C76FFDBC7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2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B8762-8368-473E-A987-22DC9718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55B0A-7E2B-480D-B22F-F6062A77A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F8815-8C43-4622-AE9E-655C6AC10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6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56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00877F5-E7F6-40C5-B388-8CF7E1B3E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0" Type="http://schemas.openxmlformats.org/officeDocument/2006/relationships/slide" Target="slide11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AB60D8-411D-4964-A3B0-C9A3676CE115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000" i="1">
                <a:latin typeface="Times New Roman" pitchFamily="18" charset="0"/>
              </a:rPr>
              <a:t>SOR</a:t>
            </a:r>
            <a:r>
              <a:rPr lang="zh-CN" altLang="en-US" sz="3000">
                <a:latin typeface="Times New Roman" pitchFamily="18" charset="0"/>
              </a:rPr>
              <a:t>法分类与现状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4800" y="1609725"/>
            <a:ext cx="8153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           </a:t>
            </a:r>
            <a:r>
              <a:rPr kumimoji="1" lang="zh-CN" altLang="en-US" sz="2800">
                <a:latin typeface="宋体" pitchFamily="2" charset="-122"/>
              </a:rPr>
              <a:t>通常，</a:t>
            </a:r>
          </a:p>
          <a:p>
            <a:pPr lvl="3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宋体" pitchFamily="2" charset="-122"/>
              </a:rPr>
              <a:t>当</a:t>
            </a:r>
            <a:r>
              <a:rPr kumimoji="1" lang="en-US" altLang="zh-CN" sz="2800" b="1" i="1">
                <a:solidFill>
                  <a:schemeClr val="folHlink"/>
                </a:solidFill>
                <a:latin typeface="宋体" pitchFamily="2" charset="-122"/>
              </a:rPr>
              <a:t>ω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&gt;1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宋体" pitchFamily="2" charset="-122"/>
              </a:rPr>
              <a:t>时，称为</a:t>
            </a:r>
            <a:r>
              <a:rPr kumimoji="1" lang="zh-CN" altLang="en-US" sz="2800" b="1">
                <a:solidFill>
                  <a:schemeClr val="folHlink"/>
                </a:solidFill>
                <a:latin typeface="宋体" pitchFamily="2" charset="-122"/>
              </a:rPr>
              <a:t>超松弛算法</a:t>
            </a:r>
            <a:r>
              <a:rPr kumimoji="1" lang="zh-CN" altLang="en-US" sz="2800">
                <a:latin typeface="宋体" pitchFamily="2" charset="-122"/>
              </a:rPr>
              <a:t>；</a:t>
            </a:r>
          </a:p>
          <a:p>
            <a:pPr lvl="3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宋体" pitchFamily="2" charset="-122"/>
              </a:rPr>
              <a:t>当</a:t>
            </a:r>
            <a:r>
              <a:rPr kumimoji="1" lang="en-US" altLang="zh-CN" sz="2800" b="1" i="1">
                <a:solidFill>
                  <a:schemeClr val="folHlink"/>
                </a:solidFill>
                <a:latin typeface="宋体" pitchFamily="2" charset="-122"/>
              </a:rPr>
              <a:t>ω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&lt;1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宋体" pitchFamily="2" charset="-122"/>
              </a:rPr>
              <a:t>时，称为</a:t>
            </a:r>
            <a:r>
              <a:rPr kumimoji="1" lang="zh-CN" altLang="en-US" sz="2800" b="1">
                <a:solidFill>
                  <a:schemeClr val="folHlink"/>
                </a:solidFill>
                <a:latin typeface="宋体" pitchFamily="2" charset="-122"/>
              </a:rPr>
              <a:t>亚松弛算法</a:t>
            </a:r>
            <a:r>
              <a:rPr kumimoji="1" lang="zh-CN" altLang="en-US" sz="2800">
                <a:latin typeface="宋体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       目前还没有自动选择因子的一般方法，实际计算中，通常取</a:t>
            </a: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 i="1">
                <a:latin typeface="Times New Roman" pitchFamily="18" charset="0"/>
              </a:rPr>
              <a:t>0,2</a:t>
            </a:r>
            <a:r>
              <a:rPr kumimoji="1" lang="zh-CN" altLang="en-US" sz="2800" b="1">
                <a:latin typeface="宋体" pitchFamily="2" charset="-122"/>
              </a:rPr>
              <a:t>）</a:t>
            </a:r>
            <a:r>
              <a:rPr kumimoji="1" lang="zh-CN" altLang="en-US" sz="2800">
                <a:latin typeface="宋体" pitchFamily="2" charset="-122"/>
              </a:rPr>
              <a:t>区间内几个不同的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值进行试算，通过比较后，确定比较理想的松弛因子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70B2A3-8F50-413C-9284-0AA1D2C4DFC1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09600" y="993775"/>
            <a:ext cx="7772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15</a:t>
            </a:r>
            <a:r>
              <a:rPr kumimoji="1" lang="zh-CN" altLang="en-US" sz="2800" dirty="0">
                <a:latin typeface="Times New Roman" pitchFamily="18" charset="0"/>
              </a:rPr>
              <a:t>   </a:t>
            </a:r>
            <a:r>
              <a:rPr kumimoji="1" lang="zh-CN" altLang="en-US" sz="2800" dirty="0">
                <a:latin typeface="宋体" pitchFamily="2" charset="-122"/>
              </a:rPr>
              <a:t>设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dirty="0">
                <a:latin typeface="宋体" pitchFamily="2" charset="-122"/>
              </a:rPr>
              <a:t>是</a:t>
            </a:r>
            <a:r>
              <a:rPr kumimoji="1" lang="zh-CN" altLang="en-US" sz="2800" dirty="0">
                <a:solidFill>
                  <a:srgbClr val="7030A0"/>
                </a:solidFill>
                <a:latin typeface="宋体" pitchFamily="2" charset="-122"/>
              </a:rPr>
              <a:t>对称正定的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三对角矩阵</a:t>
            </a:r>
            <a:r>
              <a:rPr kumimoji="1" lang="zh-CN" altLang="en-US" sz="2800" dirty="0">
                <a:latin typeface="宋体" pitchFamily="2" charset="-122"/>
              </a:rPr>
              <a:t>，则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</a:rPr>
              <a:t>ρ(B</a:t>
            </a:r>
            <a:r>
              <a:rPr kumimoji="1" lang="en-US" altLang="zh-CN" sz="2800" b="1" i="1" baseline="-30000" dirty="0">
                <a:latin typeface="Times New Roman" pitchFamily="18" charset="0"/>
              </a:rPr>
              <a:t>G</a:t>
            </a:r>
            <a:r>
              <a:rPr kumimoji="1" lang="en-US" altLang="zh-CN" sz="2800" b="1" i="1" dirty="0">
                <a:latin typeface="Times New Roman" pitchFamily="18" charset="0"/>
              </a:rPr>
              <a:t>) =</a:t>
            </a:r>
            <a:r>
              <a:rPr kumimoji="1" lang="en-US" altLang="zh-CN" sz="2800" b="1" dirty="0">
                <a:latin typeface="Times New Roman" pitchFamily="18" charset="0"/>
              </a:rPr>
              <a:t>[</a:t>
            </a:r>
            <a:r>
              <a:rPr kumimoji="1" lang="en-US" altLang="zh-CN" sz="2800" b="1" i="1" dirty="0">
                <a:latin typeface="Times New Roman" pitchFamily="18" charset="0"/>
              </a:rPr>
              <a:t>ρ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en-US" altLang="zh-CN" sz="2800" b="1" i="1" baseline="-30000" dirty="0"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latin typeface="Times New Roman" pitchFamily="18" charset="0"/>
              </a:rPr>
              <a:t>)]</a:t>
            </a:r>
            <a:r>
              <a:rPr kumimoji="1" lang="en-US" altLang="zh-CN" sz="2800" b="1" i="1" baseline="30000" dirty="0">
                <a:latin typeface="Times New Roman" pitchFamily="18" charset="0"/>
              </a:rPr>
              <a:t> 2</a:t>
            </a:r>
            <a:r>
              <a:rPr kumimoji="1" lang="en-US" altLang="zh-CN" sz="2800" b="1" i="1" dirty="0">
                <a:latin typeface="Times New Roman" pitchFamily="18" charset="0"/>
              </a:rPr>
              <a:t> &lt;1</a:t>
            </a:r>
            <a:r>
              <a:rPr kumimoji="1" lang="zh-CN" altLang="en-US" sz="2800" dirty="0">
                <a:latin typeface="宋体" pitchFamily="2" charset="-122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宋体" pitchFamily="2" charset="-122"/>
              </a:rPr>
              <a:t>且</a:t>
            </a:r>
            <a:r>
              <a:rPr kumimoji="1" lang="en-US" altLang="zh-CN" sz="2800" i="1" dirty="0">
                <a:latin typeface="Times New Roman" pitchFamily="18" charset="0"/>
              </a:rPr>
              <a:t>SOR</a:t>
            </a:r>
            <a:r>
              <a:rPr kumimoji="1" lang="zh-CN" altLang="en-US" sz="2800" dirty="0">
                <a:latin typeface="宋体" pitchFamily="2" charset="-122"/>
              </a:rPr>
              <a:t>法松弛因子</a:t>
            </a:r>
            <a:r>
              <a:rPr kumimoji="1" lang="en-US" altLang="zh-CN" sz="2800" b="1" i="1" dirty="0">
                <a:latin typeface="宋体" pitchFamily="2" charset="-122"/>
              </a:rPr>
              <a:t>ω</a:t>
            </a:r>
            <a:r>
              <a:rPr kumimoji="1" lang="zh-CN" altLang="en-US" sz="2800" dirty="0">
                <a:latin typeface="宋体" pitchFamily="2" charset="-122"/>
              </a:rPr>
              <a:t>的最优选择为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2335213" y="3387725"/>
          <a:ext cx="35750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9177" imgH="466830" progId="Equation.3">
                  <p:embed/>
                </p:oleObj>
              </mc:Choice>
              <mc:Fallback>
                <p:oleObj name="Equation" r:id="rId2" imgW="1619177" imgH="466830" progId="Equation.3">
                  <p:embed/>
                  <p:pic>
                    <p:nvPicPr>
                      <p:cNvPr id="317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3387725"/>
                        <a:ext cx="35750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609600" y="521493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这时，有</a:t>
            </a:r>
            <a:r>
              <a:rPr kumimoji="1" lang="en-US" altLang="zh-CN" sz="2800" b="1" i="1">
                <a:latin typeface="Times New Roman" pitchFamily="18" charset="0"/>
              </a:rPr>
              <a:t>ρ(B</a:t>
            </a:r>
            <a:r>
              <a:rPr kumimoji="1" lang="en-US" altLang="zh-CN" sz="2800" b="1" i="1" baseline="-30000">
                <a:latin typeface="Times New Roman" pitchFamily="18" charset="0"/>
              </a:rPr>
              <a:t>opt</a:t>
            </a:r>
            <a:r>
              <a:rPr kumimoji="1" lang="en-US" altLang="zh-CN" sz="2800" b="1" i="1">
                <a:latin typeface="Times New Roman" pitchFamily="18" charset="0"/>
              </a:rPr>
              <a:t> )= ω</a:t>
            </a:r>
            <a:r>
              <a:rPr kumimoji="1" lang="en-US" altLang="zh-CN" sz="2800" b="1" i="1" baseline="-30000">
                <a:latin typeface="Times New Roman" pitchFamily="18" charset="0"/>
              </a:rPr>
              <a:t>opt </a:t>
            </a:r>
            <a:r>
              <a:rPr kumimoji="1" lang="en-US" altLang="zh-CN" sz="2800" b="1" i="1">
                <a:latin typeface="Times New Roman" pitchFamily="18" charset="0"/>
              </a:rPr>
              <a:t>- 1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（证明略）</a:t>
            </a:r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B253C6-2AC2-4D75-A2F8-293F5915CC43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5105400" cy="609600"/>
          </a:xfrm>
        </p:spPr>
        <p:txBody>
          <a:bodyPr/>
          <a:lstStyle/>
          <a:p>
            <a:pPr eaLnBrk="1" hangingPunct="1"/>
            <a:r>
              <a:rPr lang="zh-CN" altLang="en-US" sz="1900" b="1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lang="en-US" altLang="zh-CN" sz="1900" b="1">
                <a:solidFill>
                  <a:schemeClr val="folHlink"/>
                </a:solidFill>
                <a:latin typeface="Times New Roman" pitchFamily="18" charset="0"/>
              </a:rPr>
              <a:t>7</a:t>
            </a:r>
            <a:r>
              <a:rPr lang="en-US" altLang="zh-CN" sz="19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讨论用</a:t>
            </a:r>
            <a:r>
              <a:rPr lang="en-US" altLang="zh-CN" sz="1900" i="1">
                <a:solidFill>
                  <a:schemeClr val="tx1"/>
                </a:solidFill>
                <a:latin typeface="Times New Roman" pitchFamily="18" charset="0"/>
              </a:rPr>
              <a:t>SOR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法的</a:t>
            </a:r>
            <a:r>
              <a:rPr lang="en-US" altLang="zh-CN" sz="1900" b="1" i="1">
                <a:solidFill>
                  <a:schemeClr val="tx1"/>
                </a:solidFill>
                <a:latin typeface="Times New Roman" pitchFamily="18" charset="0"/>
              </a:rPr>
              <a:t>ω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取值。 </a:t>
            </a: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5715000" y="457200"/>
          <a:ext cx="29479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9621" imgH="695250" progId="Equation.3">
                  <p:embed/>
                </p:oleObj>
              </mc:Choice>
              <mc:Fallback>
                <p:oleObj name="Equation" r:id="rId2" imgW="1809621" imgH="695250" progId="Equation.3">
                  <p:embed/>
                  <p:pic>
                    <p:nvPicPr>
                      <p:cNvPr id="327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9479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1676400"/>
            <a:ext cx="8001000" cy="1173163"/>
            <a:chOff x="480" y="1056"/>
            <a:chExt cx="5040" cy="739"/>
          </a:xfrm>
        </p:grpSpPr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480" y="1056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宋体" pitchFamily="2" charset="-122"/>
                </a:rPr>
                <a:t>解</a:t>
              </a:r>
              <a:r>
                <a:rPr kumimoji="1" lang="zh-CN" altLang="en-US" sz="2400">
                  <a:latin typeface="Times New Roman" pitchFamily="18" charset="0"/>
                </a:rPr>
                <a:t>    </a:t>
              </a:r>
              <a:r>
                <a:rPr kumimoji="1" lang="zh-CN" altLang="en-US" sz="2400">
                  <a:latin typeface="宋体" pitchFamily="2" charset="-122"/>
                </a:rPr>
                <a:t>系数矩阵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2780" name="Object 6"/>
            <p:cNvGraphicFramePr>
              <a:graphicFrameLocks noChangeAspect="1"/>
            </p:cNvGraphicFramePr>
            <p:nvPr/>
          </p:nvGraphicFramePr>
          <p:xfrm>
            <a:off x="1751" y="1110"/>
            <a:ext cx="3314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71799" imgH="676350" progId="Equation.3">
                    <p:embed/>
                  </p:oleObj>
                </mc:Choice>
                <mc:Fallback>
                  <p:oleObj name="Equation" r:id="rId4" imgW="3371799" imgH="676350" progId="Equation.3">
                    <p:embed/>
                    <p:pic>
                      <p:nvPicPr>
                        <p:cNvPr id="3278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1110"/>
                          <a:ext cx="3314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47800" y="2895600"/>
            <a:ext cx="6781800" cy="503238"/>
            <a:chOff x="912" y="2208"/>
            <a:chExt cx="4272" cy="317"/>
          </a:xfrm>
        </p:grpSpPr>
        <p:graphicFrame>
          <p:nvGraphicFramePr>
            <p:cNvPr id="32777" name="Object 8"/>
            <p:cNvGraphicFramePr>
              <a:graphicFrameLocks noChangeAspect="1"/>
            </p:cNvGraphicFramePr>
            <p:nvPr/>
          </p:nvGraphicFramePr>
          <p:xfrm>
            <a:off x="912" y="2256"/>
            <a:ext cx="110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038121" imgH="238140" progId="Equation.3">
                    <p:embed/>
                  </p:oleObj>
                </mc:Choice>
                <mc:Fallback>
                  <p:oleObj r:id="rId6" imgW="1038121" imgH="238140" progId="Equation.3">
                    <p:embed/>
                    <p:pic>
                      <p:nvPicPr>
                        <p:cNvPr id="3277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56"/>
                          <a:ext cx="110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160" y="2208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由定理</a:t>
              </a:r>
              <a:r>
                <a:rPr kumimoji="1" lang="en-US" altLang="zh-CN" sz="2400">
                  <a:latin typeface="宋体" pitchFamily="2" charset="-122"/>
                </a:rPr>
                <a:t>15</a:t>
              </a:r>
              <a:r>
                <a:rPr kumimoji="1" lang="zh-CN" altLang="en-US" sz="2400">
                  <a:latin typeface="宋体" pitchFamily="2" charset="-122"/>
                </a:rPr>
                <a:t>得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</p:grpSp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1981200" y="3522663"/>
          <a:ext cx="5486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52823" imgH="466830" progId="Equation.3">
                  <p:embed/>
                </p:oleObj>
              </mc:Choice>
              <mc:Fallback>
                <p:oleObj r:id="rId8" imgW="2952823" imgH="466830" progId="Equation.3">
                  <p:embed/>
                  <p:pic>
                    <p:nvPicPr>
                      <p:cNvPr id="1177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22663"/>
                        <a:ext cx="5486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762000" y="4559300"/>
            <a:ext cx="7924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根据</a:t>
            </a:r>
            <a:r>
              <a:rPr kumimoji="1" lang="zh-CN" altLang="en-US" sz="2400" b="1">
                <a:latin typeface="Times New Roman" pitchFamily="18" charset="0"/>
                <a:hlinkClick r:id="rId10" action="ppaction://hlinksldjump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15</a:t>
            </a:r>
            <a:r>
              <a:rPr kumimoji="1" lang="zh-CN" altLang="en-US" sz="2400">
                <a:latin typeface="Times New Roman" pitchFamily="18" charset="0"/>
              </a:rPr>
              <a:t>，有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G</a:t>
            </a:r>
            <a:r>
              <a:rPr kumimoji="1" lang="en-US" altLang="zh-CN" sz="2400" b="1" i="1">
                <a:latin typeface="Times New Roman" pitchFamily="18" charset="0"/>
              </a:rPr>
              <a:t>) =[ρ(B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en-US" altLang="zh-CN" sz="2400" b="1" i="1">
                <a:latin typeface="Times New Roman" pitchFamily="18" charset="0"/>
              </a:rPr>
              <a:t>)]</a:t>
            </a:r>
            <a:r>
              <a:rPr kumimoji="1" lang="en-US" altLang="zh-CN" sz="2400" b="1" i="1" baseline="30000">
                <a:latin typeface="Times New Roman" pitchFamily="18" charset="0"/>
              </a:rPr>
              <a:t> 2</a:t>
            </a:r>
            <a:r>
              <a:rPr kumimoji="1" lang="en-US" altLang="zh-CN" sz="2400" b="1" i="1">
                <a:latin typeface="Times New Roman" pitchFamily="18" charset="0"/>
              </a:rPr>
              <a:t> =0.625</a:t>
            </a:r>
            <a:r>
              <a:rPr kumimoji="1" lang="zh-CN" altLang="en-US" sz="2400">
                <a:latin typeface="Times New Roman" pitchFamily="18" charset="0"/>
              </a:rPr>
              <a:t>，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i="1">
                <a:latin typeface="Times New Roman" pitchFamily="18" charset="0"/>
              </a:rPr>
              <a:t>		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opt</a:t>
            </a:r>
            <a:r>
              <a:rPr kumimoji="1" lang="en-US" altLang="zh-CN" sz="2400" b="1" i="1">
                <a:latin typeface="Times New Roman" pitchFamily="18" charset="0"/>
              </a:rPr>
              <a:t>)= ω</a:t>
            </a:r>
            <a:r>
              <a:rPr kumimoji="1" lang="en-US" altLang="zh-CN" sz="2400" b="1" i="1" baseline="-30000">
                <a:latin typeface="Times New Roman" pitchFamily="18" charset="0"/>
              </a:rPr>
              <a:t>opt </a:t>
            </a:r>
            <a:r>
              <a:rPr kumimoji="1" lang="en-US" altLang="zh-CN" sz="2400" b="1" i="1">
                <a:latin typeface="Times New Roman" pitchFamily="18" charset="0"/>
              </a:rPr>
              <a:t>– 1 = 0.24</a:t>
            </a:r>
            <a:r>
              <a:rPr kumimoji="1" lang="en-US" altLang="zh-CN" sz="2400">
                <a:latin typeface="Times New Roman" pitchFamily="18" charset="0"/>
              </a:rPr>
              <a:t> 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</a:rPr>
              <a:t>可见采用</a:t>
            </a:r>
            <a:r>
              <a:rPr kumimoji="1" lang="en-US" altLang="zh-CN" sz="2400" i="1">
                <a:latin typeface="Times New Roman" pitchFamily="18" charset="0"/>
              </a:rPr>
              <a:t>SOR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方法比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Gauss-Seidel</a:t>
            </a:r>
            <a:r>
              <a:rPr kumimoji="1" lang="zh-CN" altLang="en-US" sz="2400">
                <a:latin typeface="Times New Roman" pitchFamily="18" charset="0"/>
              </a:rPr>
              <a:t>迭代法快得多。 </a:t>
            </a:r>
          </a:p>
        </p:txBody>
      </p:sp>
      <p:sp>
        <p:nvSpPr>
          <p:cNvPr id="327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F719E7-91AE-4218-9D62-A6A0516949F8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74713"/>
          </a:xfrm>
        </p:spPr>
        <p:txBody>
          <a:bodyPr/>
          <a:lstStyle/>
          <a:p>
            <a:pPr eaLnBrk="1" hangingPunct="1"/>
            <a:r>
              <a:rPr lang="zh-CN" altLang="en-US"/>
              <a:t>分块迭代法</a:t>
            </a: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971550" y="1193800"/>
            <a:ext cx="73485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</a:rPr>
              <a:t>前面用的迭代公式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30000">
                <a:latin typeface="Times New Roman" pitchFamily="18" charset="0"/>
              </a:rPr>
              <a:t>(k) </a:t>
            </a:r>
            <a:r>
              <a:rPr kumimoji="1" lang="en-US" altLang="zh-CN" sz="2400" b="1" i="1">
                <a:latin typeface="Times New Roman" pitchFamily="18" charset="0"/>
                <a:sym typeface="Wingdings" pitchFamily="2" charset="2"/>
              </a:rPr>
              <a:t> X</a:t>
            </a:r>
            <a:r>
              <a:rPr kumimoji="1" lang="en-US" altLang="zh-CN" sz="2400" b="1" i="1" baseline="30000">
                <a:latin typeface="Times New Roman" pitchFamily="18" charset="0"/>
                <a:sym typeface="Wingdings" pitchFamily="2" charset="2"/>
              </a:rPr>
              <a:t>(k+1)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计算时，是计算分量．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可以把该方法推广到分块矩阵．尤其是对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大型稀疏阵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</p:txBody>
      </p:sp>
      <p:pic>
        <p:nvPicPr>
          <p:cNvPr id="33796" name="Picture 8" descr="分块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2349500"/>
            <a:ext cx="63373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C95F2E-2EA7-4928-AFB9-47992CC3C1BA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88913"/>
            <a:ext cx="8208962" cy="6480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与前面类似，我们可以得到</a:t>
            </a:r>
            <a:r>
              <a:rPr lang="zh-CN" altLang="en-US" sz="2800" dirty="0">
                <a:solidFill>
                  <a:srgbClr val="6600CC"/>
                </a:solidFill>
              </a:rPr>
              <a:t>块</a:t>
            </a:r>
            <a:r>
              <a:rPr lang="zh-CN" altLang="en-US" sz="2800" dirty="0"/>
              <a:t>雅可比迭代法，</a:t>
            </a:r>
            <a:r>
              <a:rPr lang="zh-CN" altLang="en-US" sz="2800" dirty="0">
                <a:solidFill>
                  <a:srgbClr val="6600CC"/>
                </a:solidFill>
              </a:rPr>
              <a:t>块</a:t>
            </a:r>
            <a:r>
              <a:rPr lang="en-US" altLang="zh-CN" sz="2800" dirty="0"/>
              <a:t>SOR</a:t>
            </a:r>
            <a:r>
              <a:rPr lang="zh-CN" altLang="en-US" sz="2800" dirty="0"/>
              <a:t>迭代法等．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如块雅可比迭代法的矩阵表示为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	第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zh-CN" altLang="en-US" sz="2800" dirty="0"/>
              <a:t>个“分量”的具体形式为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这说明，雅可比迭代法，每迭代一次需要解</a:t>
            </a:r>
            <a:r>
              <a:rPr lang="en-US" altLang="zh-CN" sz="2800" b="1" i="1" dirty="0">
                <a:latin typeface="Times New Roman" pitchFamily="18" charset="0"/>
              </a:rPr>
              <a:t>q</a:t>
            </a:r>
            <a:r>
              <a:rPr lang="zh-CN" altLang="en-US" sz="2800" dirty="0"/>
              <a:t>个低阶方程组．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关于块迭代法的更多内容，自学．</a:t>
            </a:r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2420938"/>
          <a:ext cx="38115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228600" progId="Equation.DSMT4">
                  <p:embed/>
                </p:oleObj>
              </mc:Choice>
              <mc:Fallback>
                <p:oleObj name="Equation" r:id="rId2" imgW="1587500" imgH="228600" progId="Equation.DSMT4">
                  <p:embed/>
                  <p:pic>
                    <p:nvPicPr>
                      <p:cNvPr id="348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3811587" cy="5699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FF"/>
                          </a:gs>
                          <a:gs pos="100000">
                            <a:srgbClr val="FFFA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3789363"/>
          <a:ext cx="37925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304800" progId="Equation.DSMT4">
                  <p:embed/>
                </p:oleObj>
              </mc:Choice>
              <mc:Fallback>
                <p:oleObj name="Equation" r:id="rId4" imgW="1854200" imgH="304800" progId="Equation.DSMT4">
                  <p:embed/>
                  <p:pic>
                    <p:nvPicPr>
                      <p:cNvPr id="348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89363"/>
                        <a:ext cx="3792538" cy="6492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FF"/>
                          </a:gs>
                          <a:gs pos="100000">
                            <a:srgbClr val="FFFA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84B9BC-F6B1-42A9-B3D5-47C3FDB2B553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93725" y="1285875"/>
            <a:ext cx="665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宋体" pitchFamily="2" charset="-122"/>
              </a:rPr>
              <a:t>．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迭代法和</a:t>
            </a:r>
            <a:r>
              <a:rPr kumimoji="1" lang="en-US" altLang="zh-CN" sz="2400" b="1">
                <a:latin typeface="Times New Roman" pitchFamily="18" charset="0"/>
              </a:rPr>
              <a:t>SOR</a:t>
            </a:r>
            <a:r>
              <a:rPr kumimoji="1" lang="zh-CN" altLang="en-US" sz="2400" b="1">
                <a:latin typeface="宋体" pitchFamily="2" charset="-122"/>
              </a:rPr>
              <a:t>法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17575" y="1854200"/>
            <a:ext cx="7916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——</a:t>
            </a:r>
            <a:r>
              <a:rPr kumimoji="1" lang="zh-CN" altLang="en-US" sz="2400" b="1">
                <a:latin typeface="宋体" pitchFamily="2" charset="-122"/>
              </a:rPr>
              <a:t>计算分量形式、矩阵形式以及它们的迭代矩阵表示；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116013" y="5445125"/>
            <a:ext cx="7559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(4)</a:t>
            </a:r>
            <a:r>
              <a:rPr kumimoji="1" lang="zh-CN" altLang="en-US" sz="2400" b="1">
                <a:latin typeface="宋体" pitchFamily="2" charset="-122"/>
              </a:rPr>
              <a:t>线性方程组的系数矩阵为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对称正定矩阵</a:t>
            </a:r>
            <a:r>
              <a:rPr kumimoji="1" lang="zh-CN" altLang="en-US" sz="2400" b="1">
                <a:latin typeface="宋体" pitchFamily="2" charset="-122"/>
              </a:rPr>
              <a:t>时，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迭代法和</a:t>
            </a:r>
            <a:r>
              <a:rPr kumimoji="1" lang="en-US" altLang="zh-CN" sz="2400" b="1">
                <a:latin typeface="Times New Roman" pitchFamily="18" charset="0"/>
              </a:rPr>
              <a:t>SOR</a:t>
            </a:r>
            <a:r>
              <a:rPr kumimoji="1" lang="zh-CN" altLang="en-US" sz="2400" b="1">
                <a:latin typeface="宋体" pitchFamily="2" charset="-122"/>
              </a:rPr>
              <a:t>法的重要结论。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15950" y="2852738"/>
            <a:ext cx="569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宋体" pitchFamily="2" charset="-122"/>
              </a:rPr>
              <a:t>．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宋体" pitchFamily="2" charset="-122"/>
              </a:rPr>
              <a:t>迭代法收敛性的判定定理和收敛速度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116013" y="3309938"/>
            <a:ext cx="409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(1)</a:t>
            </a:r>
            <a:r>
              <a:rPr kumimoji="1" lang="zh-CN" altLang="en-US" sz="2400" b="1">
                <a:latin typeface="宋体" pitchFamily="2" charset="-122"/>
              </a:rPr>
              <a:t>迭代法收敛的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充要</a:t>
            </a:r>
            <a:r>
              <a:rPr kumimoji="1" lang="zh-CN" altLang="en-US" sz="2400" b="1">
                <a:latin typeface="宋体" pitchFamily="2" charset="-122"/>
              </a:rPr>
              <a:t>条件；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116013" y="3741738"/>
            <a:ext cx="746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(2)</a:t>
            </a:r>
            <a:r>
              <a:rPr kumimoji="1" lang="zh-CN" altLang="en-US" sz="2400" b="1">
                <a:latin typeface="宋体" pitchFamily="2" charset="-122"/>
              </a:rPr>
              <a:t>从迭代矩阵的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范数</a:t>
            </a:r>
            <a:r>
              <a:rPr kumimoji="1" lang="zh-CN" altLang="en-US" sz="2400" b="1">
                <a:latin typeface="宋体" pitchFamily="2" charset="-122"/>
              </a:rPr>
              <a:t>判别迭代法的收敛性及其证明；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125538" y="4230688"/>
            <a:ext cx="7483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(3)</a:t>
            </a:r>
            <a:r>
              <a:rPr kumimoji="1" lang="zh-CN" altLang="en-US" sz="2400" b="1">
                <a:latin typeface="宋体" pitchFamily="2" charset="-122"/>
              </a:rPr>
              <a:t>线性方程组的系数矩阵为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严格对角占优</a:t>
            </a:r>
            <a:r>
              <a:rPr kumimoji="1" lang="zh-CN" altLang="en-US" sz="2400" b="1">
                <a:latin typeface="宋体" pitchFamily="2" charset="-122"/>
              </a:rPr>
              <a:t>阵，则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迭代法对任意初始向量均收敛；该定理的证明．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5849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3400" b="1">
                <a:solidFill>
                  <a:schemeClr val="tx1"/>
                </a:solidFill>
                <a:latin typeface="宋体" pitchFamily="2" charset="-122"/>
              </a:rPr>
              <a:t>小节</a:t>
            </a:r>
          </a:p>
        </p:txBody>
      </p:sp>
      <p:sp>
        <p:nvSpPr>
          <p:cNvPr id="358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D01591-0725-4884-B790-B25ED1ED0357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共轭梯度法太长不看版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共轭梯度是一种优化算法（求极值）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用于求解线性方程组的适用对象：系数矩阵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/>
              <a:t>是对称正定的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指导思想：把求方程组的解问题转化为求一个二次函数的极（小）值点的问题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求极值点的方法：最速下降、共轭梯度法</a:t>
            </a: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2B15D0-0F78-41C5-84B0-39F269D483F8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23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A0E0BA-4341-4FF8-AC40-FCCEB549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zh-CN" altLang="en-US" dirty="0"/>
              <a:t>共轭梯度是一种优化算法（求极值）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4D3D09-9A8C-410F-AD59-245F56F3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优化问题：多变量目标函数求极值</a:t>
            </a:r>
            <a:endParaRPr lang="en-US" altLang="zh-CN" dirty="0"/>
          </a:p>
          <a:p>
            <a:r>
              <a:rPr lang="zh-CN" altLang="en-US" dirty="0"/>
              <a:t>类似于最佳平方逼近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89E78-7A5C-4BBB-BE27-1CA103C1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Picture 4" descr="最佳平方逼近函数">
            <a:extLst>
              <a:ext uri="{FF2B5EF4-FFF2-40B4-BE49-F238E27FC236}">
                <a16:creationId xmlns:a16="http://schemas.microsoft.com/office/drawing/2014/main" id="{514294C4-891D-4F54-8122-4EBAC9BB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927350"/>
            <a:ext cx="76962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4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8F1D-C328-43D7-B7B9-FA5031BE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何谓“共轭”？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1DFDAA-B448-4F2E-B7C7-A880433774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r>
                  <a:rPr lang="zh-CN" altLang="en-US" dirty="0"/>
                  <a:t>向量的共轭</a:t>
                </a:r>
                <a:endParaRPr lang="en-US" altLang="zh-CN" dirty="0"/>
              </a:p>
              <a:p>
                <a:r>
                  <a:rPr lang="zh-CN" altLang="en-US" dirty="0"/>
                  <a:t>有条件的垂直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互为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共轭向量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正交的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维空间中，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正交的向量最多也只有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共轭性就是一般的正交性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用迭代法求解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1DFDAA-B448-4F2E-B7C7-A88043377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2"/>
                <a:stretch>
                  <a:fillRect l="-1630" t="-2070" b="-15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5FB16-3FBB-4FCB-90B6-3D47A71A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8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与方程组等价的变分问题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构造一个二次函数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这个二次函数的极小值点就是方程的解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旁证：</a:t>
            </a:r>
          </a:p>
        </p:txBody>
      </p:sp>
      <p:pic>
        <p:nvPicPr>
          <p:cNvPr id="7172" name="图片 3" descr="2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8929" r="21800" b="77380"/>
          <a:stretch>
            <a:fillRect/>
          </a:stretch>
        </p:blipFill>
        <p:spPr bwMode="auto">
          <a:xfrm>
            <a:off x="785813" y="2357438"/>
            <a:ext cx="75628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" descr="203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28798" r="7579" b="57710"/>
          <a:stretch>
            <a:fillRect/>
          </a:stretch>
        </p:blipFill>
        <p:spPr bwMode="auto">
          <a:xfrm>
            <a:off x="571500" y="4000500"/>
            <a:ext cx="80819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5" descr="2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5" t="30469" r="42599" b="53104"/>
          <a:stretch>
            <a:fillRect/>
          </a:stretch>
        </p:blipFill>
        <p:spPr bwMode="auto">
          <a:xfrm>
            <a:off x="2143125" y="5214938"/>
            <a:ext cx="61674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FE56CB-E4BE-4729-9A26-73C9222EE80E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8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解线性方程组的迭代法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基本迭代法</a:t>
            </a:r>
          </a:p>
          <a:p>
            <a:pPr eaLnBrk="1" hangingPunct="1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迭代法的收敛性</a:t>
            </a:r>
          </a:p>
          <a:p>
            <a:pPr lvl="1" eaLnBrk="1" hangingPunct="1"/>
            <a:r>
              <a:rPr lang="zh-CN" altLang="en-US" dirty="0"/>
              <a:t>是否收敛</a:t>
            </a:r>
          </a:p>
          <a:p>
            <a:pPr lvl="1" eaLnBrk="1" hangingPunct="1"/>
            <a:r>
              <a:rPr lang="zh-CN" altLang="en-US" dirty="0"/>
              <a:t>收敛速度</a:t>
            </a:r>
          </a:p>
          <a:p>
            <a:pPr eaLnBrk="1" hangingPunct="1"/>
            <a:r>
              <a:rPr lang="zh-CN" altLang="en-US" dirty="0"/>
              <a:t>共轭梯度法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4E3A28-DB05-463E-9DD2-F900E2EB5BE7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04151E2-A17D-4CBC-9C2B-04433106D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一元线性方程（组）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br>
                  <a:rPr lang="en-US" altLang="zh-CN" sz="2000" b="0" dirty="0"/>
                </a:b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二元线性方程组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br>
                  <a:rPr lang="en-US" altLang="zh-CN" sz="2000" b="0" dirty="0"/>
                </a:b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400" dirty="0"/>
                  <a:t>如果不正定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br>
                  <a:rPr lang="en-US" altLang="zh-CN" sz="2000" dirty="0"/>
                </a:b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04151E2-A17D-4CBC-9C2B-04433106D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80" b="-4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构造出的二次型是什么？</a:t>
            </a:r>
          </a:p>
        </p:txBody>
      </p:sp>
      <p:sp>
        <p:nvSpPr>
          <p:cNvPr id="819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63A12E-0681-47FB-9D45-BD149F16E778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3707904" y="1609564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6600"/>
                </a:solidFill>
              </a:rPr>
              <a:t>cg1.m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3203848" y="2976563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6600"/>
                </a:solidFill>
              </a:rPr>
              <a:t>cg2.m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2627784" y="4562782"/>
            <a:ext cx="1295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FF6600"/>
                </a:solidFill>
              </a:rPr>
              <a:t>cg.m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5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求极小值点的方法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选取初始点（任意）</a:t>
            </a:r>
            <a:endParaRPr lang="en-US" altLang="zh-CN"/>
          </a:p>
          <a:p>
            <a:endParaRPr lang="en-US" altLang="zh-CN"/>
          </a:p>
          <a:p>
            <a:r>
              <a:rPr lang="zh-CN" altLang="en-US" b="1">
                <a:solidFill>
                  <a:srgbClr val="7030A0"/>
                </a:solidFill>
              </a:rPr>
              <a:t>选修正方向</a:t>
            </a:r>
            <a:endParaRPr lang="en-US" altLang="zh-CN" b="1">
              <a:solidFill>
                <a:srgbClr val="7030A0"/>
              </a:solidFill>
            </a:endParaRPr>
          </a:p>
          <a:p>
            <a:endParaRPr lang="en-US" altLang="zh-CN"/>
          </a:p>
          <a:p>
            <a:r>
              <a:rPr lang="zh-CN" altLang="en-US" b="1">
                <a:solidFill>
                  <a:srgbClr val="7030A0"/>
                </a:solidFill>
              </a:rPr>
              <a:t>确定修正幅度</a:t>
            </a:r>
            <a:endParaRPr lang="en-US" altLang="zh-CN" b="1">
              <a:solidFill>
                <a:srgbClr val="7030A0"/>
              </a:solidFill>
            </a:endParaRPr>
          </a:p>
          <a:p>
            <a:endParaRPr lang="en-US" altLang="zh-CN"/>
          </a:p>
          <a:p>
            <a:r>
              <a:rPr lang="zh-CN" altLang="en-US"/>
              <a:t>以修正后的点为基础重复上面两步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BC1CF68-4937-4D53-883D-7753E92D6AB3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260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最速下降法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修正方向选取（下降得最快）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说明：选取目标函数在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zh-CN" altLang="en-US" dirty="0"/>
              <a:t>点的切平面上的梯度下降最快的方向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10244" name="图片 3" descr="204-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" y="2204864"/>
            <a:ext cx="7619747" cy="119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231CCD-DCC1-4FE3-A57A-AE18D2C283B2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6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最速下降法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修正幅度选取（下降得最多）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说明：沿着之前的方向调整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/>
              <a:t>能使得目标函数达到最小的幅度（也是个求极值问题）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10245" name="图片 4" descr="204-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90005"/>
            <a:ext cx="27860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231CCD-DCC1-4FE3-A57A-AE18D2C283B2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90AACE-3B25-1B1F-A2D0-00101CE79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18" y="3802840"/>
            <a:ext cx="6843558" cy="30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最速下降法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zh-CN" altLang="en-US" dirty="0"/>
              <a:t>修正方法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特征：两次迭代修正量是</a:t>
            </a:r>
            <a:r>
              <a:rPr lang="zh-CN" altLang="en-US" b="1" dirty="0">
                <a:solidFill>
                  <a:srgbClr val="7030A0"/>
                </a:solidFill>
              </a:rPr>
              <a:t>正交</a:t>
            </a:r>
            <a:r>
              <a:rPr lang="zh-CN" altLang="en-US" dirty="0"/>
              <a:t>的（证明）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缺陷：每一步最速并非</a:t>
            </a:r>
            <a:r>
              <a:rPr lang="zh-CN" altLang="en-US" b="1" dirty="0">
                <a:solidFill>
                  <a:srgbClr val="7030A0"/>
                </a:solidFill>
              </a:rPr>
              <a:t>全局最速，不稳定</a:t>
            </a:r>
          </a:p>
        </p:txBody>
      </p:sp>
      <p:pic>
        <p:nvPicPr>
          <p:cNvPr id="10246" name="图片 5" descr="204-3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50006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231CCD-DCC1-4FE3-A57A-AE18D2C283B2}" type="slidenum">
              <a:rPr lang="en-US" altLang="zh-CN" smtClean="0"/>
              <a:pPr eaLnBrk="1" hangingPunct="1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833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4388-1104-879D-4F43-0479B0F0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EC360-1E97-6A88-A68B-D30E78966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1"/>
                <a:ext cx="8820472" cy="13247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/>
                  <a:t>，代入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EC360-1E97-6A88-A68B-D30E78966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1"/>
                <a:ext cx="8820472" cy="1324743"/>
              </a:xfrm>
              <a:blipFill>
                <a:blip r:embed="rId2"/>
                <a:stretch>
                  <a:fillRect l="-1037" t="-5069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29E4A-6F12-4D61-F59C-1AEA3BED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94C197-7A3B-58D6-4461-9248A1084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27825"/>
            <a:ext cx="8064896" cy="36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5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F772F-1C2D-4471-BF58-37467D8B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上帝视角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9B331C-28B8-4C35-AE91-333405797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67272"/>
            <a:ext cx="5099656" cy="478112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70F8B-C899-41FA-80EC-774E556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15788D8-AD2A-1FD1-42E7-75DA555E26DC}"/>
              </a:ext>
            </a:extLst>
          </p:cNvPr>
          <p:cNvCxnSpPr/>
          <p:nvPr/>
        </p:nvCxnSpPr>
        <p:spPr bwMode="auto">
          <a:xfrm flipV="1">
            <a:off x="4283968" y="1467272"/>
            <a:ext cx="2016224" cy="2393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EAFA5B-1664-FAE7-E91F-FBC5A044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901" y="2132856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6600"/>
                </a:solidFill>
              </a:rPr>
              <a:t>cg22.m</a:t>
            </a:r>
            <a:endParaRPr lang="zh-CN" alt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2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共轭梯度法（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Conjugate Gradient 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dirty="0"/>
              <a:t>CG</a:t>
            </a:r>
            <a:r>
              <a:rPr lang="zh-CN" altLang="en-US" dirty="0"/>
              <a:t>方法）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712968" cy="4530725"/>
              </a:xfrm>
            </p:spPr>
            <p:txBody>
              <a:bodyPr/>
              <a:lstStyle/>
              <a:p>
                <a:r>
                  <a:rPr lang="zh-CN" altLang="en-US" dirty="0"/>
                  <a:t>每一步的搜索方向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zh-CN" altLang="en-US" dirty="0"/>
                  <a:t>共轭向量组，个数与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的维度相同（有限个）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修正方向选取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修正幅度选取</a:t>
                </a:r>
                <a:endParaRPr lang="en-US" altLang="zh-CN" dirty="0"/>
              </a:p>
              <a:p>
                <a:pPr>
                  <a:buFont typeface="Wingdings" pitchFamily="2" charset="2"/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1126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712968" cy="4530725"/>
              </a:xfrm>
              <a:blipFill>
                <a:blip r:embed="rId3"/>
                <a:stretch>
                  <a:fillRect l="-1538" t="-1884" r="-699" b="-5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图片 6" descr="20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423" y="3306404"/>
            <a:ext cx="35718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7" descr="20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45224"/>
            <a:ext cx="3364979" cy="111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FA4A86-71F7-4D1D-9B0C-527BD745D123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74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共轭梯度法算法步骤</a:t>
            </a:r>
          </a:p>
        </p:txBody>
      </p:sp>
      <p:pic>
        <p:nvPicPr>
          <p:cNvPr id="12291" name="内容占位符 3" descr="20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2071688"/>
            <a:ext cx="8801100" cy="3500437"/>
          </a:xfrm>
        </p:spPr>
      </p:pic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93CDBD-C74C-4B58-865B-EE13C96EDCAC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16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3B655-CFAC-4162-936D-C4FA9FEB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A2099-D515-43D2-8B03-226C46633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P210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10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，用共轭梯度法求解线性方程组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A2099-D515-43D2-8B03-226C46633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6505F-D8F3-48B3-9B64-C422B55E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71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1CA670-A350-0509-D209-62FC116F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170" name="Rectangle 1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一阶定常迭代法基本定理（收敛判据）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3468688" y="3940175"/>
            <a:ext cx="2286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11188" y="1412875"/>
          <a:ext cx="7532687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5010" imgH="1476360" progId="Equation.DSMT4">
                  <p:embed/>
                </p:oleObj>
              </mc:Choice>
              <mc:Fallback>
                <p:oleObj name="Equation" r:id="rId2" imgW="2905010" imgH="1476360" progId="Equation.DSMT4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532687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27"/>
          <p:cNvSpPr txBox="1">
            <a:spLocks noChangeArrowheads="1"/>
          </p:cNvSpPr>
          <p:nvPr/>
        </p:nvSpPr>
        <p:spPr bwMode="auto">
          <a:xfrm>
            <a:off x="611188" y="1470025"/>
            <a:ext cx="11525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7174" name="Text Box 128"/>
          <p:cNvSpPr txBox="1">
            <a:spLocks noChangeArrowheads="1"/>
          </p:cNvSpPr>
          <p:nvPr/>
        </p:nvSpPr>
        <p:spPr bwMode="auto">
          <a:xfrm>
            <a:off x="4500563" y="1446213"/>
            <a:ext cx="1655762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充要条件</a:t>
            </a:r>
          </a:p>
        </p:txBody>
      </p:sp>
      <p:sp>
        <p:nvSpPr>
          <p:cNvPr id="71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3E2DAA-E64F-468A-ACB9-2C43B88A447A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  <p:pic>
        <p:nvPicPr>
          <p:cNvPr id="7178" name="Picture 10" descr="C:\Users\fifo\AppData\Local\Microsoft\Windows\Temporary Internet Files\Content.IE5\EPEMFWB2\MM90039573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69163"/>
            <a:ext cx="47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实验四</a:t>
            </a: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609600" y="17526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3200" dirty="0"/>
              <a:t>任务：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dirty="0"/>
              <a:t>自己编程实现共轭梯度求解任意线性方程组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3200" dirty="0"/>
              <a:t>目的：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dirty="0"/>
              <a:t>熟悉共轭梯度法的原理、方法和算法流程，以及实现过程中要注意的细节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3200" dirty="0"/>
              <a:t>要求：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dirty="0"/>
              <a:t>采用语言不限</a:t>
            </a:r>
            <a:endParaRPr lang="en-US" altLang="zh-CN" sz="27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b="1" dirty="0">
                <a:solidFill>
                  <a:srgbClr val="FF0000"/>
                </a:solidFill>
              </a:rPr>
              <a:t>详细阐述你对共轭梯度法的理解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zh-CN" altLang="en-US" sz="2700" dirty="0"/>
              <a:t>提交实验报告进行关键点说明和体会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C14703-A756-44E5-87A3-D25A9A6241F8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72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充分判据</a:t>
            </a:r>
          </a:p>
        </p:txBody>
      </p:sp>
      <p:sp>
        <p:nvSpPr>
          <p:cNvPr id="9219" name="Rectangle 104"/>
          <p:cNvSpPr>
            <a:spLocks noChangeArrowheads="1"/>
          </p:cNvSpPr>
          <p:nvPr/>
        </p:nvSpPr>
        <p:spPr bwMode="auto">
          <a:xfrm>
            <a:off x="1619250" y="3357563"/>
            <a:ext cx="720725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20" name="图片 10" descr="定理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48823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779838" y="1989138"/>
            <a:ext cx="1008062" cy="0"/>
          </a:xfrm>
          <a:prstGeom prst="line">
            <a:avLst/>
          </a:prstGeom>
          <a:noFill/>
          <a:ln w="5715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C9BB37-7018-47FD-9A39-E05A50E0DC6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pic>
        <p:nvPicPr>
          <p:cNvPr id="7" name="Picture 10" descr="C:\Users\fifo\AppData\Local\Microsoft\Windows\Temporary Internet Files\Content.IE5\EPEMFWB2\MM900395738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92896"/>
            <a:ext cx="47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33400" y="12700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9</a:t>
            </a: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严格对角占优阵</a:t>
            </a:r>
            <a:r>
              <a:rPr kumimoji="1" lang="zh-CN" altLang="en-US" sz="2400">
                <a:latin typeface="宋体" pitchFamily="2" charset="-122"/>
              </a:rPr>
              <a:t>或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不可约弱对角占优阵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</a:p>
          <a:p>
            <a:r>
              <a:rPr kumimoji="1" lang="zh-CN" altLang="en-US" sz="2400">
                <a:latin typeface="宋体" pitchFamily="2" charset="-122"/>
              </a:rPr>
              <a:t>       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迭代法收敛。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39750" y="21336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宋体" pitchFamily="2" charset="-122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 b="1" i="1">
                <a:latin typeface="Times New Roman" pitchFamily="18" charset="0"/>
              </a:rPr>
              <a:t>和</a:t>
            </a:r>
            <a:r>
              <a:rPr kumimoji="1" lang="en-US" altLang="zh-CN" sz="2400" b="1" i="1">
                <a:latin typeface="Times New Roman" pitchFamily="18" charset="0"/>
              </a:rPr>
              <a:t>2D-A</a:t>
            </a:r>
            <a:r>
              <a:rPr kumimoji="1" lang="zh-CN" altLang="en-US" sz="2400">
                <a:latin typeface="宋体" pitchFamily="2" charset="-122"/>
              </a:rPr>
              <a:t>均为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正定阵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  <a:r>
              <a:rPr kumimoji="1" lang="en-US" altLang="zh-CN" sz="2400">
                <a:latin typeface="宋体" pitchFamily="2" charset="-122"/>
              </a:rPr>
              <a:t>Jacobi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迭代法收敛。</a:t>
            </a:r>
            <a:br>
              <a:rPr kumimoji="1" lang="en-US" altLang="zh-CN" sz="2400">
                <a:latin typeface="Times New Roman" pitchFamily="18" charset="0"/>
                <a:ea typeface="黑体" pitchFamily="2" charset="-122"/>
              </a:rPr>
            </a:br>
            <a:r>
              <a:rPr kumimoji="1" lang="en-US" altLang="zh-CN" sz="2400"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正定阵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  <a:r>
              <a:rPr kumimoji="1" lang="en-US" altLang="zh-CN" sz="2400" i="1">
                <a:latin typeface="Times New Roman" pitchFamily="18" charset="0"/>
                <a:ea typeface="黑体" pitchFamily="2" charset="-122"/>
              </a:rPr>
              <a:t>G-S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迭代法收敛。</a:t>
            </a:r>
            <a:r>
              <a:rPr kumimoji="1" lang="zh-CN" altLang="en-US" sz="2400">
                <a:latin typeface="宋体" pitchFamily="2" charset="-122"/>
              </a:rPr>
              <a:t> 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23850" y="2852738"/>
            <a:ext cx="859155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 </a:t>
            </a:r>
            <a:r>
              <a:rPr kumimoji="1" lang="zh-CN" altLang="en-US" sz="2400">
                <a:latin typeface="Times New Roman" pitchFamily="18" charset="0"/>
              </a:rPr>
              <a:t>  设</a:t>
            </a:r>
            <a:r>
              <a:rPr kumimoji="1" lang="en-US" altLang="zh-CN" sz="2400" i="1">
                <a:latin typeface="Times New Roman" pitchFamily="18" charset="0"/>
                <a:ea typeface="黑体" pitchFamily="2" charset="-122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矩阵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en-US" altLang="zh-CN" sz="2400" b="1" i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=(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ij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en-US" altLang="zh-CN" sz="2400" b="1" i="1" baseline="-30000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为非负矩阵（即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ii</a:t>
            </a:r>
            <a:r>
              <a:rPr kumimoji="1" lang="en-US" altLang="zh-CN" sz="2400">
                <a:latin typeface="Times New Roman" pitchFamily="18" charset="0"/>
              </a:rPr>
              <a:t>=0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ij</a:t>
            </a:r>
            <a:r>
              <a:rPr kumimoji="1" lang="en-US" altLang="zh-CN" sz="2400">
                <a:latin typeface="Times New Roman" pitchFamily="18" charset="0"/>
              </a:rPr>
              <a:t>≥ 0 ,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1≤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 i="1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≤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），则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下列关系有且仅有一个成立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itchFamily="18" charset="0"/>
              </a:rPr>
              <a:t>                                （</a:t>
            </a:r>
            <a:r>
              <a:rPr kumimoji="1" lang="en-US" altLang="zh-CN" sz="2400"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)=0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2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en-US" altLang="zh-CN" sz="2400">
                <a:latin typeface="Times New Roman" pitchFamily="18" charset="0"/>
              </a:rPr>
              <a:t>0&lt;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)&lt; 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)&lt;1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3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)=1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en-US" altLang="zh-CN" sz="2400">
                <a:latin typeface="Times New Roman" pitchFamily="18" charset="0"/>
              </a:rPr>
              <a:t>1&lt;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endParaRPr kumimoji="1" lang="en-US" altLang="zh-CN" sz="2400">
              <a:latin typeface="Times New Roman" pitchFamily="18" charset="0"/>
            </a:endParaRPr>
          </a:p>
          <a:p>
            <a:r>
              <a:rPr kumimoji="1" lang="zh-CN" altLang="en-US" sz="2400">
                <a:latin typeface="Times New Roman" pitchFamily="18" charset="0"/>
              </a:rPr>
              <a:t>这说明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矩阵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</a:rPr>
              <a:t>为非负时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方法和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Times New Roman" pitchFamily="18" charset="0"/>
              </a:rPr>
              <a:t>方法同时收敛，或同时发散。若同时收敛，则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Times New Roman" pitchFamily="18" charset="0"/>
              </a:rPr>
              <a:t>方法比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方法收敛速度快</a:t>
            </a:r>
            <a:r>
              <a:rPr kumimoji="1" lang="en-US" altLang="zh-CN" sz="2400">
                <a:latin typeface="Times New Roman" pitchFamily="18" charset="0"/>
              </a:rPr>
              <a:t>. 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/>
              <a:t>相关定理</a:t>
            </a: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3BA8E4-BEF5-4980-9AC1-A08A2070AE25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utoUpdateAnimBg="0"/>
      <p:bldP spid="10240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9→</a:t>
            </a:r>
            <a:r>
              <a:rPr lang="zh-CN" altLang="en-US"/>
              <a:t>对角占优</a:t>
            </a:r>
          </a:p>
          <a:p>
            <a:pPr lvl="1" eaLnBrk="1" hangingPunct="1"/>
            <a:r>
              <a:rPr kumimoji="1" lang="zh-CN" altLang="en-US"/>
              <a:t>在偏微分方程数值解中，有限差分往往导出</a:t>
            </a:r>
            <a:r>
              <a:rPr kumimoji="1" lang="zh-CN" altLang="en-US">
                <a:solidFill>
                  <a:srgbClr val="FF0000"/>
                </a:solidFill>
              </a:rPr>
              <a:t>对角占优</a:t>
            </a:r>
            <a:r>
              <a:rPr kumimoji="1" lang="zh-CN" altLang="en-US"/>
              <a:t>的线性代数方程组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定理</a:t>
            </a:r>
            <a:r>
              <a:rPr lang="en-US" altLang="zh-CN"/>
              <a:t>10 →</a:t>
            </a:r>
            <a:r>
              <a:rPr lang="zh-CN" altLang="en-US"/>
              <a:t>（对称）正定</a:t>
            </a:r>
          </a:p>
          <a:p>
            <a:pPr lvl="1" eaLnBrk="1" hangingPunct="1"/>
            <a:r>
              <a:rPr kumimoji="1" lang="zh-CN" altLang="en-US"/>
              <a:t>有限元法中的刚性矩阵往往是</a:t>
            </a:r>
            <a:r>
              <a:rPr kumimoji="1" lang="zh-CN" altLang="en-US">
                <a:solidFill>
                  <a:srgbClr val="FF0000"/>
                </a:solidFill>
              </a:rPr>
              <a:t>对称正定</a:t>
            </a:r>
            <a:r>
              <a:rPr kumimoji="1" lang="zh-CN" altLang="en-US"/>
              <a:t>阵</a:t>
            </a: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5A99-ADC1-437B-9316-8D6EB0A9DEA6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539750" y="1916113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迭代法收敛与否的判断与方程组中方程排列顺序有关</a:t>
            </a:r>
            <a:r>
              <a:rPr kumimoji="1" lang="zh-CN" altLang="en-US" sz="2400">
                <a:latin typeface="宋体" pitchFamily="2" charset="-122"/>
              </a:rPr>
              <a:t>，</a:t>
            </a:r>
            <a:br>
              <a:rPr kumimoji="1" lang="zh-CN" altLang="en-US" sz="2400">
                <a:latin typeface="宋体" pitchFamily="2" charset="-122"/>
              </a:rPr>
            </a:br>
            <a:r>
              <a:rPr kumimoji="1" lang="zh-CN" altLang="en-US" sz="2400">
                <a:latin typeface="宋体" pitchFamily="2" charset="-122"/>
              </a:rPr>
              <a:t>如线性方程组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2819400" y="2895600"/>
          <a:ext cx="3352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81323" imgH="695250" progId="Equation.3">
                  <p:embed/>
                </p:oleObj>
              </mc:Choice>
              <mc:Fallback>
                <p:oleObj r:id="rId2" imgW="2181323" imgH="695250" progId="Equation.3">
                  <p:embed/>
                  <p:pic>
                    <p:nvPicPr>
                      <p:cNvPr id="138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3352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533400" y="39782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latin typeface="宋体" pitchFamily="2" charset="-122"/>
              </a:rPr>
              <a:t>无法直接判断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迭代法的收敛性，但如果将方程组的次序修改为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2819400" y="4800600"/>
          <a:ext cx="3429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81323" imgH="695250" progId="Equation.3">
                  <p:embed/>
                </p:oleObj>
              </mc:Choice>
              <mc:Fallback>
                <p:oleObj r:id="rId4" imgW="2181323" imgH="695250" progId="Equation.3">
                  <p:embed/>
                  <p:pic>
                    <p:nvPicPr>
                      <p:cNvPr id="138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3429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533400" y="58674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由于系数矩阵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是严格对角占优阵，因此用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迭代法求解该方程组均收敛。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765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3B2A76-19F3-4BCD-8310-F5CA50EDCBF8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build="p" autoUpdateAnimBg="0"/>
      <p:bldP spid="13825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539750" y="3357563"/>
            <a:ext cx="80772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</a:rPr>
              <a:t>    </a:t>
            </a:r>
            <a:r>
              <a:rPr kumimoji="1" lang="zh-CN" altLang="en-US" sz="2800">
                <a:latin typeface="宋体" pitchFamily="2" charset="-122"/>
              </a:rPr>
              <a:t>由</a:t>
            </a:r>
            <a:r>
              <a:rPr kumimoji="1" lang="zh-CN" altLang="en-US" sz="2800">
                <a:latin typeface="宋体" pitchFamily="2" charset="-122"/>
                <a:hlinkClick r:id="rId2" action="ppaction://hlinksldjump" tooltip="前往引用"/>
              </a:rPr>
              <a:t>定理</a:t>
            </a:r>
            <a:r>
              <a:rPr kumimoji="1" lang="en-US" altLang="zh-CN" sz="2800">
                <a:latin typeface="Times New Roman" pitchFamily="18" charset="0"/>
                <a:hlinkClick r:id="rId2" action="ppaction://hlinksldjump" tooltip="前往引用"/>
              </a:rPr>
              <a:t>5  </a:t>
            </a:r>
            <a:r>
              <a:rPr kumimoji="1" lang="zh-CN" altLang="en-US" sz="2800">
                <a:latin typeface="宋体" pitchFamily="2" charset="-122"/>
              </a:rPr>
              <a:t>及</a:t>
            </a:r>
            <a:r>
              <a:rPr kumimoji="1" lang="zh-CN" altLang="en-US" sz="2800">
                <a:latin typeface="宋体" pitchFamily="2" charset="-122"/>
                <a:hlinkClick r:id="rId3" action="ppaction://hlinksldjump" tooltip="前往引用"/>
              </a:rPr>
              <a:t>定理</a:t>
            </a:r>
            <a:r>
              <a:rPr kumimoji="1" lang="en-US" altLang="zh-CN" sz="2800">
                <a:latin typeface="Times New Roman" pitchFamily="18" charset="0"/>
              </a:rPr>
              <a:t>6</a:t>
            </a:r>
            <a:r>
              <a:rPr kumimoji="1" lang="zh-CN" altLang="en-US" sz="2800">
                <a:latin typeface="宋体" pitchFamily="2" charset="-122"/>
              </a:rPr>
              <a:t>直接得知：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  <a:p>
            <a:pPr lvl="2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法收敛的充要条件是</a:t>
            </a:r>
            <a:r>
              <a:rPr kumimoji="1" lang="en-US" altLang="zh-CN" sz="2800" b="1" i="1">
                <a:latin typeface="Times New Roman" pitchFamily="18" charset="0"/>
              </a:rPr>
              <a:t>ρ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 i="1" baseline="-30000">
                <a:latin typeface="Times New Roman" pitchFamily="18" charset="0"/>
              </a:rPr>
              <a:t>ω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en-US" altLang="zh-CN" sz="2800" b="1" i="1">
                <a:latin typeface="Times New Roman" pitchFamily="18" charset="0"/>
              </a:rPr>
              <a:t>&lt;1</a:t>
            </a:r>
            <a:r>
              <a:rPr kumimoji="1" lang="zh-CN" altLang="en-US" sz="2800">
                <a:latin typeface="宋体" pitchFamily="2" charset="-122"/>
              </a:rPr>
              <a:t>。</a:t>
            </a:r>
          </a:p>
          <a:p>
            <a:pPr lvl="2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法收敛的充分条件是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|| B</a:t>
            </a:r>
            <a:r>
              <a:rPr kumimoji="1" lang="en-US" altLang="zh-CN" sz="2800" b="1" i="1" baseline="-30000">
                <a:latin typeface="Times New Roman" pitchFamily="18" charset="0"/>
              </a:rPr>
              <a:t>ω</a:t>
            </a:r>
            <a:r>
              <a:rPr kumimoji="1" lang="en-US" altLang="zh-CN" sz="2800" b="1" i="1">
                <a:latin typeface="Times New Roman" pitchFamily="18" charset="0"/>
              </a:rPr>
              <a:t>||&lt;1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539750" y="5229225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</a:rPr>
              <a:t>    </a:t>
            </a:r>
            <a:r>
              <a:rPr kumimoji="1" lang="zh-CN" altLang="en-US" sz="2800">
                <a:latin typeface="宋体" pitchFamily="2" charset="-122"/>
              </a:rPr>
              <a:t>前面我们看到，</a:t>
            </a: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法收敛与否或收敛速度都与松弛因子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有关，关于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的范围，有如下定理。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39750" y="1484313"/>
            <a:ext cx="8153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SOR</a:t>
            </a:r>
            <a:r>
              <a:rPr kumimoji="1"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法的矩阵表示为</a:t>
            </a:r>
            <a:endParaRPr kumimoji="1" lang="zh-CN" altLang="en-US" sz="2400" i="1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 baseline="30000">
                <a:latin typeface="Times New Roman" pitchFamily="18" charset="0"/>
              </a:rPr>
              <a:t>(</a:t>
            </a:r>
            <a:r>
              <a:rPr kumimoji="1" lang="en-US" altLang="zh-CN" sz="2400" i="1" baseline="30000">
                <a:latin typeface="Times New Roman" pitchFamily="18" charset="0"/>
              </a:rPr>
              <a:t>k</a:t>
            </a:r>
            <a:r>
              <a:rPr kumimoji="1" lang="en-US" altLang="zh-CN" sz="2400" baseline="30000">
                <a:latin typeface="Times New Roman" pitchFamily="18" charset="0"/>
              </a:rPr>
              <a:t>+1)</a:t>
            </a:r>
            <a:r>
              <a:rPr kumimoji="1" lang="en-US" altLang="zh-CN" sz="2400">
                <a:latin typeface="Times New Roman" pitchFamily="18" charset="0"/>
              </a:rPr>
              <a:t> =(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-</a:t>
            </a:r>
            <a:r>
              <a:rPr kumimoji="1" lang="en-US" altLang="zh-CN" sz="2400" i="1">
                <a:latin typeface="Times New Roman" pitchFamily="18" charset="0"/>
              </a:rPr>
              <a:t>ωL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>
                <a:latin typeface="Times New Roman" pitchFamily="18" charset="0"/>
              </a:rPr>
              <a:t> [(1-</a:t>
            </a:r>
            <a:r>
              <a:rPr kumimoji="1" lang="en-US" altLang="zh-CN" sz="2400" i="1">
                <a:latin typeface="Times New Roman" pitchFamily="18" charset="0"/>
              </a:rPr>
              <a:t>ω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+</a:t>
            </a:r>
            <a:r>
              <a:rPr kumimoji="1" lang="en-US" altLang="zh-CN" sz="2400" i="1">
                <a:latin typeface="Times New Roman" pitchFamily="18" charset="0"/>
              </a:rPr>
              <a:t>ωU</a:t>
            </a:r>
            <a:r>
              <a:rPr kumimoji="1" lang="en-US" altLang="zh-CN" sz="2400">
                <a:latin typeface="Times New Roman" pitchFamily="18" charset="0"/>
              </a:rPr>
              <a:t>]</a:t>
            </a:r>
            <a:r>
              <a:rPr kumimoji="1" lang="en-US" altLang="zh-CN" sz="2400" i="1">
                <a:latin typeface="Times New Roman" pitchFamily="18" charset="0"/>
              </a:rPr>
              <a:t> X</a:t>
            </a:r>
            <a:r>
              <a:rPr kumimoji="1" lang="en-US" altLang="zh-CN" sz="2400" baseline="30000">
                <a:latin typeface="Times New Roman" pitchFamily="18" charset="0"/>
              </a:rPr>
              <a:t>(</a:t>
            </a:r>
            <a:r>
              <a:rPr kumimoji="1" lang="en-US" altLang="zh-CN" sz="2400" i="1" baseline="30000">
                <a:latin typeface="Times New Roman" pitchFamily="18" charset="0"/>
              </a:rPr>
              <a:t>k</a:t>
            </a:r>
            <a:r>
              <a:rPr kumimoji="1" lang="en-US" altLang="zh-CN" sz="2400" baseline="300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+</a:t>
            </a:r>
            <a:r>
              <a:rPr kumimoji="1" lang="en-US" altLang="zh-CN" sz="2400" i="1">
                <a:latin typeface="Times New Roman" pitchFamily="18" charset="0"/>
              </a:rPr>
              <a:t>ω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-</a:t>
            </a:r>
            <a:r>
              <a:rPr kumimoji="1" lang="en-US" altLang="zh-CN" sz="2400" i="1">
                <a:latin typeface="Times New Roman" pitchFamily="18" charset="0"/>
              </a:rPr>
              <a:t>ωL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11188" y="263683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其中 </a:t>
            </a:r>
            <a:r>
              <a:rPr kumimoji="1" lang="en-US" altLang="zh-CN" sz="2400" b="1" i="1" dirty="0" err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i="1" baseline="-30000" dirty="0" err="1">
                <a:solidFill>
                  <a:schemeClr val="folHlink"/>
                </a:solidFill>
                <a:latin typeface="Times New Roman" pitchFamily="18" charset="0"/>
              </a:rPr>
              <a:t>ω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=(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kumimoji="1" lang="en-US" altLang="zh-CN" sz="2400" b="1" i="1" dirty="0" err="1">
                <a:solidFill>
                  <a:schemeClr val="folHlink"/>
                </a:solidFill>
                <a:latin typeface="Times New Roman" pitchFamily="18" charset="0"/>
              </a:rPr>
              <a:t>ωL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baseline="30000" dirty="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 [(1-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Times New Roman" pitchFamily="18" charset="0"/>
              </a:rPr>
              <a:t>ω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i="1" dirty="0" err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 err="1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kumimoji="1" lang="en-US" altLang="zh-CN" sz="2400" b="1" i="1" dirty="0" err="1">
                <a:solidFill>
                  <a:schemeClr val="folHlink"/>
                </a:solidFill>
                <a:latin typeface="Times New Roman" pitchFamily="18" charset="0"/>
              </a:rPr>
              <a:t>ωU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是</a:t>
            </a:r>
            <a:r>
              <a:rPr kumimoji="1" lang="en-US" altLang="zh-CN" sz="2400" b="1" i="1" dirty="0">
                <a:solidFill>
                  <a:schemeClr val="folHlink"/>
                </a:solidFill>
                <a:latin typeface="Times New Roman" pitchFamily="18" charset="0"/>
              </a:rPr>
              <a:t>SOR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法的迭代矩阵</a:t>
            </a:r>
            <a:r>
              <a:rPr kumimoji="1" lang="zh-CN" altLang="en-US" sz="2400" dirty="0">
                <a:latin typeface="Times New Roman" pitchFamily="18" charset="0"/>
              </a:rPr>
              <a:t>。 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916238" y="450850"/>
            <a:ext cx="300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SOR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法的收敛性</a:t>
            </a:r>
          </a:p>
        </p:txBody>
      </p:sp>
      <p:sp>
        <p:nvSpPr>
          <p:cNvPr id="286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93CAE98-2312-45F6-B9DB-0C6C95CC1DA5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/>
      <p:bldP spid="1136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000" i="1">
                <a:latin typeface="Times New Roman" pitchFamily="18" charset="0"/>
              </a:rPr>
              <a:t>SOR</a:t>
            </a:r>
            <a:r>
              <a:rPr lang="zh-CN" altLang="en-US" sz="3000">
                <a:latin typeface="宋体" pitchFamily="2" charset="-122"/>
              </a:rPr>
              <a:t>法收敛与收敛速度有关定理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755650" y="12954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kumimoji="1" lang="en-US" altLang="zh-CN" sz="2400">
                <a:latin typeface="Times New Roman" pitchFamily="18" charset="0"/>
              </a:rPr>
              <a:t>  </a:t>
            </a:r>
            <a:r>
              <a:rPr kumimoji="1" lang="zh-CN" altLang="en-US" sz="2400">
                <a:latin typeface="Times New Roman" pitchFamily="18" charset="0"/>
              </a:rPr>
              <a:t>设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∈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en-US" altLang="zh-CN" sz="2400" b="1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，满足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30000">
                <a:latin typeface="Times New Roman" pitchFamily="18" charset="0"/>
              </a:rPr>
              <a:t> ii</a:t>
            </a:r>
            <a:r>
              <a:rPr kumimoji="1" lang="en-US" altLang="zh-CN" sz="2400" b="1">
                <a:latin typeface="Times New Roman" pitchFamily="18" charset="0"/>
              </a:rPr>
              <a:t>≠</a:t>
            </a:r>
            <a:r>
              <a:rPr kumimoji="1" lang="en-US" altLang="zh-CN" sz="2400" b="1" i="1">
                <a:latin typeface="Times New Roman" pitchFamily="18" charset="0"/>
              </a:rPr>
              <a:t>0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i=1,2,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</a:t>
            </a:r>
            <a:r>
              <a:rPr kumimoji="1" lang="en-US" altLang="zh-CN" sz="2400" b="1" i="1">
                <a:latin typeface="Times New Roman" pitchFamily="18" charset="0"/>
              </a:rPr>
              <a:t>,n</a:t>
            </a:r>
            <a:r>
              <a:rPr kumimoji="1" lang="en-US" altLang="zh-CN" sz="2400" b="1">
                <a:latin typeface="Times New Roman" pitchFamily="18" charset="0"/>
              </a:rPr>
              <a:t>),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则有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det(B</a:t>
            </a:r>
            <a:r>
              <a:rPr kumimoji="1" lang="en-US" altLang="zh-CN" sz="2400" b="1" i="1" baseline="-25000">
                <a:latin typeface="Times New Roman" pitchFamily="18" charset="0"/>
              </a:rPr>
              <a:t>ω</a:t>
            </a:r>
            <a:r>
              <a:rPr kumimoji="1" lang="en-US" altLang="zh-CN" sz="2400" b="1" i="1">
                <a:latin typeface="Times New Roman" pitchFamily="18" charset="0"/>
              </a:rPr>
              <a:t>)=(1-ω)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en-US" altLang="zh-CN" sz="2400" i="1">
                <a:latin typeface="Times New Roman" pitchFamily="18" charset="0"/>
              </a:rPr>
              <a:t> , </a:t>
            </a:r>
            <a:r>
              <a:rPr kumimoji="1" lang="zh-CN" altLang="en-US" sz="2400">
                <a:latin typeface="Times New Roman" pitchFamily="18" charset="0"/>
              </a:rPr>
              <a:t>从而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ω</a:t>
            </a:r>
            <a:r>
              <a:rPr kumimoji="1" lang="en-US" altLang="zh-CN" sz="2400" b="1" i="1">
                <a:latin typeface="Times New Roman" pitchFamily="18" charset="0"/>
              </a:rPr>
              <a:t>)≥ |1-ω|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。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792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推论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  解线性方程组，</a:t>
            </a:r>
            <a:r>
              <a:rPr kumimoji="1" lang="en-US" altLang="zh-CN" sz="2400" i="1">
                <a:latin typeface="Times New Roman" pitchFamily="18" charset="0"/>
              </a:rPr>
              <a:t>SOR</a:t>
            </a:r>
            <a:r>
              <a:rPr kumimoji="1" lang="zh-CN" altLang="en-US" sz="2400">
                <a:latin typeface="Times New Roman" pitchFamily="18" charset="0"/>
              </a:rPr>
              <a:t>法收敛的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必要</a:t>
            </a:r>
            <a:r>
              <a:rPr kumimoji="1" lang="zh-CN" altLang="en-US" sz="2400">
                <a:latin typeface="Times New Roman" pitchFamily="18" charset="0"/>
              </a:rPr>
              <a:t>条件是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|1-ω| &lt;1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，即  </a:t>
            </a:r>
            <a:r>
              <a:rPr kumimoji="1" lang="en-US" altLang="zh-CN" sz="2400" b="1" i="1">
                <a:latin typeface="Times New Roman" pitchFamily="18" charset="0"/>
              </a:rPr>
              <a:t>0&lt;ω &lt;2</a:t>
            </a:r>
            <a:r>
              <a:rPr kumimoji="1" lang="zh-CN" altLang="en-US" sz="2400">
                <a:latin typeface="Times New Roman" pitchFamily="18" charset="0"/>
              </a:rPr>
              <a:t>。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8488" y="3886200"/>
            <a:ext cx="8077200" cy="1570038"/>
            <a:chOff x="528" y="2448"/>
            <a:chExt cx="5088" cy="989"/>
          </a:xfrm>
        </p:grpSpPr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528" y="2448"/>
              <a:ext cx="50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宋体" pitchFamily="2" charset="-122"/>
                </a:rPr>
                <a:t>定理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12  </a:t>
              </a:r>
              <a:r>
                <a:rPr kumimoji="1" lang="en-US" altLang="zh-CN" sz="2400">
                  <a:latin typeface="Times New Roman" pitchFamily="18" charset="0"/>
                </a:rPr>
                <a:t>  </a:t>
              </a:r>
              <a:r>
                <a:rPr kumimoji="1" lang="zh-CN" altLang="en-US" sz="2400">
                  <a:latin typeface="宋体" pitchFamily="2" charset="-122"/>
                </a:rPr>
                <a:t>设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</a:rPr>
                <a:t>∈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n</a:t>
              </a:r>
              <a:r>
                <a:rPr kumimoji="1" lang="en-US" altLang="zh-CN" sz="2400" b="1" baseline="30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n</a:t>
              </a:r>
              <a:r>
                <a:rPr kumimoji="1" lang="zh-CN" altLang="en-US" sz="2400">
                  <a:latin typeface="宋体" pitchFamily="2" charset="-122"/>
                </a:rPr>
                <a:t>对称正定，且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  <a:r>
                <a:rPr kumimoji="1" lang="en-US" altLang="zh-CN" sz="2400" b="1" i="1">
                  <a:latin typeface="Times New Roman" pitchFamily="18" charset="0"/>
                </a:rPr>
                <a:t>0&lt;</a:t>
              </a:r>
              <a:r>
                <a:rPr kumimoji="1" lang="en-US" altLang="zh-CN" sz="2400" b="1" i="1">
                  <a:latin typeface="宋体" pitchFamily="2" charset="-122"/>
                </a:rPr>
                <a:t>ω</a:t>
              </a:r>
              <a:r>
                <a:rPr kumimoji="1" lang="en-US" altLang="zh-CN" sz="2400" b="1" i="1">
                  <a:latin typeface="Times New Roman" pitchFamily="18" charset="0"/>
                </a:rPr>
                <a:t>&lt;2</a:t>
              </a:r>
              <a:r>
                <a:rPr kumimoji="1" lang="zh-CN" altLang="en-US" sz="2400">
                  <a:latin typeface="宋体" pitchFamily="2" charset="-122"/>
                </a:rPr>
                <a:t>，则</a:t>
              </a:r>
              <a:r>
                <a:rPr kumimoji="1" lang="en-US" altLang="zh-CN" sz="2400" i="1">
                  <a:latin typeface="Times New Roman" pitchFamily="18" charset="0"/>
                </a:rPr>
                <a:t>SOR</a:t>
              </a:r>
              <a:r>
                <a:rPr kumimoji="1" lang="zh-CN" altLang="en-US" sz="2400">
                  <a:latin typeface="宋体" pitchFamily="2" charset="-122"/>
                </a:rPr>
                <a:t>法对任意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       的初始向量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       都收敛。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9705" name="Object 7"/>
            <p:cNvGraphicFramePr>
              <a:graphicFrameLocks noChangeAspect="1"/>
            </p:cNvGraphicFramePr>
            <p:nvPr/>
          </p:nvGraphicFramePr>
          <p:xfrm>
            <a:off x="2431" y="2803"/>
            <a:ext cx="25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14432" imgH="218970" progId="Equation.DSMT4">
                    <p:embed/>
                  </p:oleObj>
                </mc:Choice>
                <mc:Fallback>
                  <p:oleObj name="Equation" r:id="rId2" imgW="1914432" imgH="218970" progId="Equation.DSMT4">
                    <p:embed/>
                    <p:pic>
                      <p:nvPicPr>
                        <p:cNvPr id="2970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2803"/>
                          <a:ext cx="25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838200" y="55626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由于</a:t>
            </a:r>
            <a:r>
              <a:rPr kumimoji="1" lang="zh-CN" altLang="en-US" sz="2400" b="1">
                <a:latin typeface="宋体" pitchFamily="2" charset="-122"/>
                <a:hlinkClick r:id="rId4" action="ppaction://hlinksldjump"/>
              </a:rPr>
              <a:t>定理</a:t>
            </a:r>
            <a:r>
              <a:rPr kumimoji="1" lang="en-US" altLang="zh-CN" sz="2400" b="1">
                <a:latin typeface="宋体" pitchFamily="2" charset="-122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只是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宋体" pitchFamily="2" charset="-122"/>
              </a:rPr>
              <a:t>的特殊情况，故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可以看作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宋体" pitchFamily="2" charset="-122"/>
              </a:rPr>
              <a:t>的推论。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zh-CN" altLang="en-US" sz="2400"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Times New Roman" pitchFamily="18" charset="0"/>
              </a:rPr>
              <a:t>的证明见课本</a:t>
            </a:r>
            <a:r>
              <a:rPr kumimoji="1" lang="en-US" altLang="zh-CN" sz="2400">
                <a:latin typeface="Times New Roman" pitchFamily="18" charset="0"/>
              </a:rPr>
              <a:t>P196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>
                <a:latin typeface="Times New Roman" pitchFamily="18" charset="0"/>
              </a:rPr>
              <a:t> (</a:t>
            </a:r>
            <a:r>
              <a:rPr kumimoji="1" lang="zh-CN" altLang="en-US" sz="2400">
                <a:latin typeface="Times New Roman" pitchFamily="18" charset="0"/>
              </a:rPr>
              <a:t>自学</a:t>
            </a:r>
            <a:r>
              <a:rPr kumimoji="1"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2970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11AEC4-C837-4937-9B02-407A63695056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E7AACC-FD31-73C9-2158-854A5FFD52AC}"/>
              </a:ext>
            </a:extLst>
          </p:cNvPr>
          <p:cNvSpPr txBox="1"/>
          <p:nvPr/>
        </p:nvSpPr>
        <p:spPr>
          <a:xfrm>
            <a:off x="6393085" y="1693902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i="1" dirty="0" err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kumimoji="1" lang="en-US" altLang="zh-CN" sz="1800" b="1" i="1" baseline="-30000" dirty="0" err="1">
                <a:solidFill>
                  <a:schemeClr val="folHlink"/>
                </a:solidFill>
                <a:latin typeface="Times New Roman" pitchFamily="18" charset="0"/>
              </a:rPr>
              <a:t>ω</a:t>
            </a:r>
            <a:r>
              <a:rPr kumimoji="1" lang="en-US" altLang="zh-CN" sz="1800" b="1" dirty="0">
                <a:solidFill>
                  <a:schemeClr val="folHlink"/>
                </a:solidFill>
                <a:latin typeface="Times New Roman" pitchFamily="18" charset="0"/>
              </a:rPr>
              <a:t>=(</a:t>
            </a:r>
            <a:r>
              <a:rPr kumimoji="1" lang="en-US" altLang="zh-CN" sz="1800" b="1" i="1" dirty="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kumimoji="1" lang="en-US" altLang="zh-CN" sz="1800" b="1" dirty="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kumimoji="1" lang="en-US" altLang="zh-CN" sz="1800" b="1" i="1" dirty="0" err="1">
                <a:solidFill>
                  <a:schemeClr val="folHlink"/>
                </a:solidFill>
                <a:latin typeface="Times New Roman" pitchFamily="18" charset="0"/>
              </a:rPr>
              <a:t>ωL</a:t>
            </a:r>
            <a:r>
              <a:rPr kumimoji="1" lang="en-US" altLang="zh-CN" sz="1800" b="1" dirty="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kumimoji="1" lang="en-US" altLang="zh-CN" sz="1800" b="1" baseline="30000" dirty="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kumimoji="1" lang="en-US" altLang="zh-CN" sz="1800" b="1" dirty="0">
                <a:solidFill>
                  <a:schemeClr val="folHlink"/>
                </a:solidFill>
                <a:latin typeface="Times New Roman" pitchFamily="18" charset="0"/>
              </a:rPr>
              <a:t> [(1-</a:t>
            </a:r>
            <a:r>
              <a:rPr kumimoji="1" lang="en-US" altLang="zh-CN" sz="1800" b="1" i="1" dirty="0">
                <a:solidFill>
                  <a:schemeClr val="folHlink"/>
                </a:solidFill>
                <a:latin typeface="Times New Roman" pitchFamily="18" charset="0"/>
              </a:rPr>
              <a:t>ω</a:t>
            </a:r>
            <a:r>
              <a:rPr kumimoji="1" lang="en-US" altLang="zh-CN" sz="1800" b="1" dirty="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kumimoji="1" lang="en-US" altLang="zh-CN" sz="1800" b="1" i="1" dirty="0" err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kumimoji="1" lang="en-US" altLang="zh-CN" sz="1800" b="1" dirty="0" err="1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kumimoji="1" lang="en-US" altLang="zh-CN" sz="1800" b="1" i="1" dirty="0" err="1">
                <a:solidFill>
                  <a:schemeClr val="folHlink"/>
                </a:solidFill>
                <a:latin typeface="Times New Roman" pitchFamily="18" charset="0"/>
              </a:rPr>
              <a:t>ωU</a:t>
            </a:r>
            <a:r>
              <a:rPr kumimoji="1" lang="en-US" altLang="zh-CN" sz="1800" b="1" dirty="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kumimoji="1" lang="en-US" altLang="zh-CN" sz="1800" dirty="0"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pic>
        <p:nvPicPr>
          <p:cNvPr id="5" name="Picture 10" descr="C:\Users\fifo\AppData\Local\Microsoft\Windows\Temporary Internet Files\Content.IE5\EPEMFWB2\MM900395738[1].gif">
            <a:extLst>
              <a:ext uri="{FF2B5EF4-FFF2-40B4-BE49-F238E27FC236}">
                <a16:creationId xmlns:a16="http://schemas.microsoft.com/office/drawing/2014/main" id="{B32F464A-6D64-FA66-8912-CB659FFB87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116" y="2866036"/>
            <a:ext cx="47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 autoUpdateAnimBg="0"/>
      <p:bldP spid="114693" grpId="0" build="p" autoUpdateAnimBg="0"/>
      <p:bldP spid="114698" grpId="0" build="p" autoUpdateAnimBg="0"/>
      <p:bldP spid="4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7472</TotalTime>
  <Words>1543</Words>
  <Application>Microsoft Office PowerPoint</Application>
  <PresentationFormat>全屏显示(4:3)</PresentationFormat>
  <Paragraphs>219</Paragraphs>
  <Slides>30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宋体</vt:lpstr>
      <vt:lpstr>Arial</vt:lpstr>
      <vt:lpstr>Calibri</vt:lpstr>
      <vt:lpstr>Cambria Math</vt:lpstr>
      <vt:lpstr>Times New Roman</vt:lpstr>
      <vt:lpstr>Wingdings</vt:lpstr>
      <vt:lpstr>Watermark</vt:lpstr>
      <vt:lpstr>Equation</vt:lpstr>
      <vt:lpstr>Equation.3</vt:lpstr>
      <vt:lpstr>计算方法</vt:lpstr>
      <vt:lpstr>第6章 解线性方程组的迭代法</vt:lpstr>
      <vt:lpstr>一阶定常迭代法基本定理（收敛判据）</vt:lpstr>
      <vt:lpstr>充分判据</vt:lpstr>
      <vt:lpstr>相关定理</vt:lpstr>
      <vt:lpstr>应用</vt:lpstr>
      <vt:lpstr>注意</vt:lpstr>
      <vt:lpstr>PowerPoint 演示文稿</vt:lpstr>
      <vt:lpstr>SOR法收敛与收敛速度有关定理</vt:lpstr>
      <vt:lpstr>SOR法分类与现状</vt:lpstr>
      <vt:lpstr>PowerPoint 演示文稿</vt:lpstr>
      <vt:lpstr>例7    讨论用SOR法的ω取值。 </vt:lpstr>
      <vt:lpstr>分块迭代法</vt:lpstr>
      <vt:lpstr>PowerPoint 演示文稿</vt:lpstr>
      <vt:lpstr>小节</vt:lpstr>
      <vt:lpstr>共轭梯度法太长不看版</vt:lpstr>
      <vt:lpstr>共轭梯度是一种优化算法（求极值）</vt:lpstr>
      <vt:lpstr>何谓“共轭”？</vt:lpstr>
      <vt:lpstr>与方程组等价的变分问题</vt:lpstr>
      <vt:lpstr>构造出的二次型是什么？</vt:lpstr>
      <vt:lpstr>求极小值点的方法</vt:lpstr>
      <vt:lpstr>最速下降法</vt:lpstr>
      <vt:lpstr>最速下降法</vt:lpstr>
      <vt:lpstr>最速下降法</vt:lpstr>
      <vt:lpstr>证明</vt:lpstr>
      <vt:lpstr>上帝视角</vt:lpstr>
      <vt:lpstr>共轭梯度法（Conjugate Gradient  CG方法）</vt:lpstr>
      <vt:lpstr>共轭梯度法算法步骤</vt:lpstr>
      <vt:lpstr>作业</vt:lpstr>
      <vt:lpstr>实验四</vt:lpstr>
    </vt:vector>
  </TitlesOfParts>
  <Company>ww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fmzou</dc:creator>
  <cp:lastModifiedBy>颖 鞠</cp:lastModifiedBy>
  <cp:revision>738</cp:revision>
  <dcterms:created xsi:type="dcterms:W3CDTF">2003-10-30T10:30:42Z</dcterms:created>
  <dcterms:modified xsi:type="dcterms:W3CDTF">2025-05-13T12:38:29Z</dcterms:modified>
</cp:coreProperties>
</file>