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36"/>
  </p:notesMasterIdLst>
  <p:sldIdLst>
    <p:sldId id="294" r:id="rId2"/>
    <p:sldId id="322" r:id="rId3"/>
    <p:sldId id="287" r:id="rId4"/>
    <p:sldId id="321" r:id="rId5"/>
    <p:sldId id="285" r:id="rId6"/>
    <p:sldId id="306" r:id="rId7"/>
    <p:sldId id="317" r:id="rId8"/>
    <p:sldId id="318" r:id="rId9"/>
    <p:sldId id="265" r:id="rId10"/>
    <p:sldId id="266" r:id="rId11"/>
    <p:sldId id="319" r:id="rId12"/>
    <p:sldId id="320" r:id="rId13"/>
    <p:sldId id="307" r:id="rId14"/>
    <p:sldId id="309" r:id="rId15"/>
    <p:sldId id="310" r:id="rId16"/>
    <p:sldId id="312" r:id="rId17"/>
    <p:sldId id="323" r:id="rId18"/>
    <p:sldId id="308" r:id="rId19"/>
    <p:sldId id="305" r:id="rId20"/>
    <p:sldId id="303" r:id="rId21"/>
    <p:sldId id="295" r:id="rId22"/>
    <p:sldId id="296" r:id="rId23"/>
    <p:sldId id="297" r:id="rId24"/>
    <p:sldId id="270" r:id="rId25"/>
    <p:sldId id="271" r:id="rId26"/>
    <p:sldId id="272" r:id="rId27"/>
    <p:sldId id="273" r:id="rId28"/>
    <p:sldId id="301" r:id="rId29"/>
    <p:sldId id="274" r:id="rId30"/>
    <p:sldId id="275" r:id="rId31"/>
    <p:sldId id="276" r:id="rId32"/>
    <p:sldId id="278" r:id="rId33"/>
    <p:sldId id="280" r:id="rId34"/>
    <p:sldId id="282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00DE"/>
    <a:srgbClr val="FF0000"/>
    <a:srgbClr val="8E508E"/>
    <a:srgbClr val="66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3963" autoAdjust="0"/>
  </p:normalViewPr>
  <p:slideViewPr>
    <p:cSldViewPr>
      <p:cViewPr varScale="1">
        <p:scale>
          <a:sx n="85" d="100"/>
          <a:sy n="85" d="100"/>
        </p:scale>
        <p:origin x="127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F6E6AF9B-7071-4DAA-B90B-C8920CD2EE57}" type="datetimeFigureOut">
              <a:rPr lang="zh-CN" altLang="en-US"/>
              <a:pPr>
                <a:defRPr/>
              </a:pPr>
              <a:t>2025/4/8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6B697443-B9EB-40B4-AA7E-4D2B78CAEA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91298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1658938" y="1600200"/>
            <a:ext cx="6837362" cy="3200400"/>
            <a:chOff x="1045" y="1008"/>
            <a:chExt cx="4307" cy="2016"/>
          </a:xfrm>
        </p:grpSpPr>
        <p:sp>
          <p:nvSpPr>
            <p:cNvPr id="5" name="Oval 3"/>
            <p:cNvSpPr>
              <a:spLocks noChangeArrowheads="1"/>
            </p:cNvSpPr>
            <p:nvPr/>
          </p:nvSpPr>
          <p:spPr bwMode="hidden">
            <a:xfrm flipH="1">
              <a:off x="4392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6" name="Oval 4"/>
            <p:cNvSpPr>
              <a:spLocks noChangeArrowheads="1"/>
            </p:cNvSpPr>
            <p:nvPr/>
          </p:nvSpPr>
          <p:spPr bwMode="hidden">
            <a:xfrm flipH="1">
              <a:off x="3264" y="1008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hidden">
            <a:xfrm flipH="1">
              <a:off x="2136" y="1008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hidden">
            <a:xfrm flipH="1">
              <a:off x="2136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hidden">
            <a:xfrm flipH="1">
              <a:off x="1045" y="2064"/>
              <a:ext cx="960" cy="96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hidden">
            <a:xfrm flipH="1">
              <a:off x="4392" y="2064"/>
              <a:ext cx="960" cy="960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55308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685800" y="1219200"/>
            <a:ext cx="7772400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5309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057400" y="3505200"/>
            <a:ext cx="6400800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1" name="Rectangle 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1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BC3A9D3-4A5B-48BD-82BB-AA4DD6BDFC2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620897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D4580-0740-4C82-AEB2-5A1D84F5856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942424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6287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628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20BF8BC-3BCE-410C-BB06-817D5320A4E9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121081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723A9A7-0311-4D41-B717-C371C3E0EE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233513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760BE5-238C-4F45-AA6B-E62680CD97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7103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F95F07-4C61-4D91-9AFE-7D7E3C3EAA6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50596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81C019-B9FA-4ECD-91E7-D6BBBF43802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73914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D033FF-CB19-4E04-84C8-BDC67572A43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625595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DF5C2C-1F0F-43F6-A17A-42685B9F1D6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3943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A8C7F4-E494-419F-947B-968A426624D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65246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F82BF2-2343-432A-AF13-AB3566FB89F2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6373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5500FB-39F1-457F-98DD-66C3F02A1EF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85933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160B2-9BDD-4C84-BBC7-5D8D80E583C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5510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1071563" y="304800"/>
            <a:ext cx="7615237" cy="1106488"/>
            <a:chOff x="675" y="192"/>
            <a:chExt cx="4797" cy="697"/>
          </a:xfrm>
        </p:grpSpPr>
        <p:sp>
          <p:nvSpPr>
            <p:cNvPr id="1032" name="Oval 3"/>
            <p:cNvSpPr>
              <a:spLocks noChangeArrowheads="1"/>
            </p:cNvSpPr>
            <p:nvPr/>
          </p:nvSpPr>
          <p:spPr bwMode="hidden">
            <a:xfrm flipH="1">
              <a:off x="3067" y="192"/>
              <a:ext cx="696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3" name="Oval 4"/>
            <p:cNvSpPr>
              <a:spLocks noChangeArrowheads="1"/>
            </p:cNvSpPr>
            <p:nvPr/>
          </p:nvSpPr>
          <p:spPr bwMode="hidden">
            <a:xfrm flipH="1">
              <a:off x="4777" y="192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4" name="Oval 5"/>
            <p:cNvSpPr>
              <a:spLocks noChangeArrowheads="1"/>
            </p:cNvSpPr>
            <p:nvPr/>
          </p:nvSpPr>
          <p:spPr bwMode="hidden">
            <a:xfrm flipH="1">
              <a:off x="675" y="193"/>
              <a:ext cx="695" cy="696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2857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5" name="Oval 6"/>
            <p:cNvSpPr>
              <a:spLocks noChangeArrowheads="1"/>
            </p:cNvSpPr>
            <p:nvPr/>
          </p:nvSpPr>
          <p:spPr bwMode="hidden">
            <a:xfrm flipH="1">
              <a:off x="3984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  <p:sp>
          <p:nvSpPr>
            <p:cNvPr id="1036" name="Oval 7"/>
            <p:cNvSpPr>
              <a:spLocks noChangeArrowheads="1"/>
            </p:cNvSpPr>
            <p:nvPr/>
          </p:nvSpPr>
          <p:spPr bwMode="hidden">
            <a:xfrm flipH="1">
              <a:off x="1486" y="192"/>
              <a:ext cx="695" cy="696"/>
            </a:xfrm>
            <a:prstGeom prst="ellipse">
              <a:avLst/>
            </a:prstGeom>
            <a:noFill/>
            <a:ln w="28575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/>
              <a:endParaRPr lang="zh-CN" altLang="en-US" sz="2400">
                <a:latin typeface="Times New Roman" pitchFamily="18" charset="0"/>
              </a:endParaRPr>
            </a:p>
          </p:txBody>
        </p:sp>
      </p:grpSp>
      <p:sp>
        <p:nvSpPr>
          <p:cNvPr id="1027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4281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82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4283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/>
            </a:lvl1pPr>
          </a:lstStyle>
          <a:p>
            <a:pPr>
              <a:defRPr/>
            </a:pPr>
            <a:fld id="{19561A63-0836-4D20-B127-59471B99931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¡"/>
        <a:defRPr sz="27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l"/>
        <a:defRPr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1.wmf"/><Relationship Id="rId4" Type="http://schemas.openxmlformats.org/officeDocument/2006/relationships/oleObject" Target="../embeddings/oleObject6.bin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gi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27.png"/><Relationship Id="rId7" Type="http://schemas.openxmlformats.org/officeDocument/2006/relationships/image" Target="../media/image18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8.bin"/><Relationship Id="rId9" Type="http://schemas.openxmlformats.org/officeDocument/2006/relationships/image" Target="../media/image19.w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3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wmf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.wmf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6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wmf"/><Relationship Id="rId5" Type="http://schemas.openxmlformats.org/officeDocument/2006/relationships/image" Target="../media/image38.wmf"/><Relationship Id="rId4" Type="http://schemas.openxmlformats.org/officeDocument/2006/relationships/oleObject" Target="../embeddings/oleObject16.bin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40.wmf"/><Relationship Id="rId4" Type="http://schemas.openxmlformats.org/officeDocument/2006/relationships/oleObject" Target="../embeddings/oleObject18.bin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oleObject" Target="../embeddings/oleObject19.bin"/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计算方法</a:t>
            </a:r>
          </a:p>
        </p:txBody>
      </p:sp>
      <p:sp>
        <p:nvSpPr>
          <p:cNvPr id="3075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9</a:t>
            </a:r>
            <a:r>
              <a:rPr lang="zh-CN" altLang="en-US" dirty="0"/>
              <a:t>日</a:t>
            </a:r>
          </a:p>
        </p:txBody>
      </p:sp>
      <p:sp>
        <p:nvSpPr>
          <p:cNvPr id="30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C09A33B-E61E-4C93-A8D1-FBFEF352070F}" type="slidenum">
              <a:rPr lang="zh-CN" altLang="en-US" smtClean="0"/>
              <a:pPr eaLnBrk="1" hangingPunct="1"/>
              <a:t>1</a:t>
            </a:fld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精度比较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6562725" cy="4997450"/>
          </a:xfrm>
        </p:spPr>
        <p:txBody>
          <a:bodyPr/>
          <a:lstStyle/>
          <a:p>
            <a:pPr eaLnBrk="1" hangingPunct="1"/>
            <a:r>
              <a:rPr lang="zh-CN" altLang="en-US" sz="2800"/>
              <a:t>可以验证，即使当</a:t>
            </a:r>
            <a:r>
              <a:rPr lang="en-US" altLang="zh-CN" b="1" i="1">
                <a:latin typeface="Times New Roman" pitchFamily="18" charset="0"/>
              </a:rPr>
              <a:t>n=1</a:t>
            </a:r>
            <a:r>
              <a:rPr lang="zh-CN" altLang="en-US" sz="2800"/>
              <a:t>时，</a:t>
            </a:r>
            <a:br>
              <a:rPr lang="zh-CN" altLang="en-US" sz="2800"/>
            </a:br>
            <a:r>
              <a:rPr lang="zh-CN" altLang="en-US" sz="2800"/>
              <a:t>该误差</a:t>
            </a:r>
          </a:p>
          <a:p>
            <a:pPr eaLnBrk="1" hangingPunct="1"/>
            <a:endParaRPr lang="zh-CN" altLang="en-US" sz="280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	也比辛普森公式余项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sz="2800"/>
          </a:p>
          <a:p>
            <a:pPr eaLnBrk="1" hangingPunct="1">
              <a:buFont typeface="Wingdings" pitchFamily="2" charset="2"/>
              <a:buNone/>
            </a:pPr>
            <a:endParaRPr lang="zh-CN" altLang="en-US" sz="2800"/>
          </a:p>
          <a:p>
            <a:pPr eaLnBrk="1" hangingPunct="1">
              <a:buFont typeface="Wingdings" pitchFamily="2" charset="2"/>
              <a:buNone/>
            </a:pPr>
            <a:r>
              <a:rPr lang="zh-CN" altLang="en-US" sz="2800"/>
              <a:t>	还小</a:t>
            </a:r>
            <a:r>
              <a:rPr lang="en-US" altLang="zh-CN" sz="2800"/>
              <a:t>(</a:t>
            </a:r>
            <a:r>
              <a:rPr lang="zh-CN" altLang="en-US" sz="2800"/>
              <a:t>区间是</a:t>
            </a:r>
            <a:r>
              <a:rPr lang="en-US" altLang="zh-CN" b="1">
                <a:latin typeface="Times New Roman" pitchFamily="18" charset="0"/>
              </a:rPr>
              <a:t>[</a:t>
            </a:r>
            <a:r>
              <a:rPr lang="en-US" altLang="zh-CN" b="1" i="1">
                <a:latin typeface="Times New Roman" pitchFamily="18" charset="0"/>
              </a:rPr>
              <a:t>-1, 1</a:t>
            </a:r>
            <a:r>
              <a:rPr lang="en-US" altLang="zh-CN" b="1">
                <a:latin typeface="Times New Roman" pitchFamily="18" charset="0"/>
              </a:rPr>
              <a:t>]</a:t>
            </a:r>
            <a:r>
              <a:rPr lang="en-US" altLang="zh-CN" sz="2800"/>
              <a:t>)</a:t>
            </a:r>
            <a:r>
              <a:rPr lang="zh-CN" altLang="en-US" sz="2800"/>
              <a:t>，且比辛普森公式少算一个函数值</a:t>
            </a:r>
            <a:r>
              <a:rPr lang="en-US" altLang="zh-CN" sz="2800"/>
              <a:t>.</a:t>
            </a:r>
            <a:br>
              <a:rPr lang="en-US" altLang="zh-CN" sz="2800"/>
            </a:br>
            <a:r>
              <a:rPr lang="zh-CN" altLang="en-US" sz="2800"/>
              <a:t>使用时可将任何区间</a:t>
            </a:r>
            <a:r>
              <a:rPr lang="zh-CN" altLang="en-US" sz="2800">
                <a:solidFill>
                  <a:srgbClr val="FF0000"/>
                </a:solidFill>
              </a:rPr>
              <a:t>映射</a:t>
            </a:r>
            <a:r>
              <a:rPr lang="zh-CN" altLang="en-US" sz="2800"/>
              <a:t>到</a:t>
            </a:r>
            <a:r>
              <a:rPr lang="en-US" altLang="zh-CN" b="1">
                <a:latin typeface="Times New Roman" pitchFamily="18" charset="0"/>
              </a:rPr>
              <a:t>[</a:t>
            </a:r>
            <a:r>
              <a:rPr lang="en-US" altLang="zh-CN" b="1" i="1">
                <a:latin typeface="Times New Roman" pitchFamily="18" charset="0"/>
              </a:rPr>
              <a:t>-1, 1</a:t>
            </a:r>
            <a:r>
              <a:rPr lang="en-US" altLang="zh-CN" b="1">
                <a:latin typeface="Times New Roman" pitchFamily="18" charset="0"/>
              </a:rPr>
              <a:t>]</a:t>
            </a:r>
            <a:r>
              <a:rPr lang="zh-CN" altLang="en-US" sz="2800"/>
              <a:t>上</a:t>
            </a:r>
          </a:p>
        </p:txBody>
      </p:sp>
      <p:graphicFrame>
        <p:nvGraphicFramePr>
          <p:cNvPr id="20484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2284413" y="2243138"/>
          <a:ext cx="2211387" cy="773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98600" imgH="558800" progId="Equation.DSMT4">
                  <p:embed/>
                </p:oleObj>
              </mc:Choice>
              <mc:Fallback>
                <p:oleObj name="Equation" r:id="rId2" imgW="1498600" imgH="558800" progId="Equation.DSMT4">
                  <p:embed/>
                  <p:pic>
                    <p:nvPicPr>
                      <p:cNvPr id="2048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4413" y="2243138"/>
                        <a:ext cx="2211387" cy="773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Object 7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268538" y="3573463"/>
          <a:ext cx="2439987" cy="852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51000" imgH="558800" progId="Equation.DSMT4">
                  <p:embed/>
                </p:oleObj>
              </mc:Choice>
              <mc:Fallback>
                <p:oleObj name="Equation" r:id="rId4" imgW="1651000" imgH="558800" progId="Equation.DSMT4">
                  <p:embed/>
                  <p:pic>
                    <p:nvPicPr>
                      <p:cNvPr id="2048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68538" y="3573463"/>
                        <a:ext cx="2439987" cy="852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6" name="Text Box 12"/>
          <p:cNvSpPr txBox="1">
            <a:spLocks noChangeArrowheads="1"/>
          </p:cNvSpPr>
          <p:nvPr/>
        </p:nvSpPr>
        <p:spPr bwMode="auto">
          <a:xfrm>
            <a:off x="4500563" y="2636838"/>
            <a:ext cx="503237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>
                <a:solidFill>
                  <a:srgbClr val="FF0000"/>
                </a:solidFill>
              </a:rPr>
              <a:t>？</a:t>
            </a:r>
          </a:p>
        </p:txBody>
      </p:sp>
      <p:sp>
        <p:nvSpPr>
          <p:cNvPr id="2048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CABBB1A-2C19-4474-A2A0-1F382D653051}" type="slidenum">
              <a:rPr lang="zh-CN" altLang="en-US" smtClean="0"/>
              <a:pPr eaLnBrk="1" hangingPunct="1"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切比雪夫多项式</a:t>
            </a:r>
          </a:p>
        </p:txBody>
      </p:sp>
      <p:pic>
        <p:nvPicPr>
          <p:cNvPr id="22532" name="Picture 4" descr="切比雪夫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743200"/>
            <a:ext cx="7924800" cy="1936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5F0B9CD4-6B73-4E06-877D-CBA6C13016A1}" type="slidenum">
              <a:rPr lang="en-US" altLang="zh-CN" smtClean="0"/>
              <a:pPr eaLnBrk="1" hangingPunct="1"/>
              <a:t>11</a:t>
            </a:fld>
            <a:endParaRPr lang="en-US" altLang="zh-CN"/>
          </a:p>
        </p:txBody>
      </p:sp>
      <p:sp>
        <p:nvSpPr>
          <p:cNvPr id="6" name="矩形 5"/>
          <p:cNvSpPr/>
          <p:nvPr/>
        </p:nvSpPr>
        <p:spPr>
          <a:xfrm>
            <a:off x="1676400" y="2727960"/>
            <a:ext cx="5029200" cy="853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27560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切比雪夫多项式性质</a:t>
            </a:r>
          </a:p>
        </p:txBody>
      </p:sp>
      <p:pic>
        <p:nvPicPr>
          <p:cNvPr id="23555" name="Picture 4" descr="切比雪夫递推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1905000"/>
            <a:ext cx="7620000" cy="460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355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B11F9D1-3B1F-4763-B814-A97F25047267}" type="slidenum">
              <a:rPr lang="en-US" altLang="zh-CN" smtClean="0"/>
              <a:pPr eaLnBrk="1" hangingPunct="1"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05593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高斯</a:t>
            </a:r>
            <a:r>
              <a:rPr lang="en-US" altLang="zh-CN"/>
              <a:t>-</a:t>
            </a:r>
            <a:r>
              <a:rPr lang="zh-CN" altLang="en-US"/>
              <a:t>切比雪夫求积公式</a:t>
            </a:r>
          </a:p>
        </p:txBody>
      </p:sp>
      <p:sp>
        <p:nvSpPr>
          <p:cNvPr id="2150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前提</a:t>
            </a:r>
            <a:r>
              <a:rPr lang="en-US" altLang="zh-CN"/>
              <a:t>——</a:t>
            </a:r>
          </a:p>
          <a:p>
            <a:pPr lvl="1"/>
            <a:endParaRPr lang="en-US" altLang="zh-CN"/>
          </a:p>
          <a:p>
            <a:r>
              <a:rPr lang="zh-CN" altLang="en-US"/>
              <a:t>高斯</a:t>
            </a:r>
            <a:r>
              <a:rPr lang="en-US" altLang="zh-CN"/>
              <a:t>-</a:t>
            </a:r>
            <a:r>
              <a:rPr lang="zh-CN" altLang="en-US"/>
              <a:t>切比雪夫求积公式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2627313" y="1484313"/>
          <a:ext cx="59309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40000" imgH="431800" progId="Equation.3">
                  <p:embed/>
                </p:oleObj>
              </mc:Choice>
              <mc:Fallback>
                <p:oleObj name="公式" r:id="rId2" imgW="2540000" imgH="431800" progId="Equation.3">
                  <p:embed/>
                  <p:pic>
                    <p:nvPicPr>
                      <p:cNvPr id="2150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484313"/>
                        <a:ext cx="59309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9" name="图片 8" descr="高斯切比雪夫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429000"/>
            <a:ext cx="5976938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ECC06E6-E9A4-47DE-9345-62C4932324CD}" type="slidenum">
              <a:rPr lang="zh-CN" altLang="en-US" smtClean="0"/>
              <a:pPr eaLnBrk="1" hangingPunct="1"/>
              <a:t>13</a:t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148064" y="2775037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注意：这里的</a:t>
            </a:r>
            <a:r>
              <a:rPr lang="en-US" altLang="zh-CN" sz="2400" b="1" dirty="0">
                <a:solidFill>
                  <a:srgbClr val="FF0000"/>
                </a:solidFill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</a:rPr>
              <a:t>是节点个数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7D2E1D6-6DB8-4D0D-BD7D-2548C81BA4E5}"/>
              </a:ext>
            </a:extLst>
          </p:cNvPr>
          <p:cNvCxnSpPr>
            <a:cxnSpLocks/>
          </p:cNvCxnSpPr>
          <p:nvPr/>
        </p:nvCxnSpPr>
        <p:spPr>
          <a:xfrm>
            <a:off x="2447293" y="5157192"/>
            <a:ext cx="284478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32D0ACE-A42E-4518-A0CD-C22836886F66}"/>
              </a:ext>
            </a:extLst>
          </p:cNvPr>
          <p:cNvCxnSpPr>
            <a:cxnSpLocks/>
          </p:cNvCxnSpPr>
          <p:nvPr/>
        </p:nvCxnSpPr>
        <p:spPr>
          <a:xfrm>
            <a:off x="5093507" y="4293096"/>
            <a:ext cx="44043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251520" y="274638"/>
                <a:ext cx="8640960" cy="2578298"/>
              </a:xfrm>
            </p:spPr>
            <p:txBody>
              <a:bodyPr/>
              <a:lstStyle/>
              <a:p>
                <a:r>
                  <a:rPr lang="zh-CN" altLang="en-US" dirty="0"/>
                  <a:t>例：做适当变换，把积分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(2−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rad>
                          </m:den>
                        </m:f>
                      </m:e>
                    </m:nary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zh-CN" altLang="en-US" dirty="0"/>
                  <a:t>化为能用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  <a:r>
                  <a:rPr lang="zh-CN" altLang="en-US" dirty="0"/>
                  <a:t>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Gauss-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Chebyshev</a:t>
                </a:r>
                <a:r>
                  <a:rPr lang="zh-CN" altLang="en-US" dirty="0"/>
                  <a:t>求积公式的积分。当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/>
                  <a:t>取何值时能得到积分的准确值，并计算它。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1520" y="274638"/>
                <a:ext cx="8640960" cy="2578298"/>
              </a:xfrm>
              <a:blipFill>
                <a:blip r:embed="rId2"/>
                <a:stretch>
                  <a:fillRect l="-2327" t="-4019" b="-10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12976"/>
                <a:ext cx="8229600" cy="2917949"/>
              </a:xfrm>
            </p:spPr>
            <p:txBody>
              <a:bodyPr/>
              <a:lstStyle/>
              <a:p>
                <a:r>
                  <a:rPr lang="zh-CN" altLang="en-US" dirty="0"/>
                  <a:t>高斯切比雪夫求积公式的使用区间是</a:t>
                </a:r>
                <a:r>
                  <a:rPr lang="en-US" altLang="zh-CN" dirty="0"/>
                  <a:t>[-1,1]</a:t>
                </a:r>
                <a:r>
                  <a:rPr lang="zh-CN" altLang="en-US" dirty="0"/>
                  <a:t>，当前的求积区间是</a:t>
                </a:r>
                <a:r>
                  <a:rPr lang="en-US" altLang="zh-CN" dirty="0"/>
                  <a:t>[0,2]</a:t>
                </a:r>
                <a:r>
                  <a:rPr lang="zh-CN" altLang="en-US" dirty="0"/>
                  <a:t>所以需做变量代换</a:t>
                </a:r>
                <a:endParaRPr lang="en-US" altLang="zh-CN" dirty="0"/>
              </a:p>
              <a:p>
                <a:r>
                  <a:rPr lang="en-US" altLang="zh-CN" sz="38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t = x -1</a:t>
                </a:r>
                <a:r>
                  <a:rPr lang="zh-CN" altLang="en-US" sz="38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38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x = t + 1</a:t>
                </a:r>
                <a:r>
                  <a:rPr lang="zh-CN" altLang="en-US" sz="3800" b="1" i="1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+mj-ea"/>
                    <a:cs typeface="Times New Roman" panose="02020603050405020304" pitchFamily="18" charset="0"/>
                  </a:rPr>
                  <a:t>，</a:t>
                </a:r>
                <a:r>
                  <a:rPr lang="zh-CN" altLang="en-US" dirty="0"/>
                  <a:t>带入原积分，得：</a:t>
                </a:r>
                <a:endParaRPr lang="en-US" altLang="zh-CN" dirty="0"/>
              </a:p>
              <a:p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，看到了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>
                    <a:sym typeface="Wingdings" panose="05000000000000000000" pitchFamily="2" charset="2"/>
                  </a:rPr>
                  <a:t>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12976"/>
                <a:ext cx="8229600" cy="2917949"/>
              </a:xfrm>
              <a:blipFill>
                <a:blip r:embed="rId3"/>
                <a:stretch>
                  <a:fillRect l="-2148" t="-3340" r="-1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F95F07-4C61-4D91-9AFE-7D7E3C3EAA68}" type="slidenum">
              <a:rPr lang="zh-CN" altLang="en-US" smtClean="0"/>
              <a:pPr>
                <a:defRPr/>
              </a:pPr>
              <a:t>14</a:t>
            </a:fld>
            <a:endParaRPr lang="en-US" altLang="zh-CN"/>
          </a:p>
        </p:txBody>
      </p:sp>
      <p:pic>
        <p:nvPicPr>
          <p:cNvPr id="5" name="Picture 8" descr="C:\Documents and Settings\fifo\Local Settings\Temporary Internet Files\Content.IE5\I6B9CRAI\MMj02888690000[1].gif">
            <a:extLst>
              <a:ext uri="{FF2B5EF4-FFF2-40B4-BE49-F238E27FC236}">
                <a16:creationId xmlns:a16="http://schemas.microsoft.com/office/drawing/2014/main" id="{5853FDD4-9514-490D-9C6C-613FBD4B38E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3244" y="5375992"/>
            <a:ext cx="5715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3645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251520" y="274638"/>
                <a:ext cx="8640960" cy="2578298"/>
              </a:xfrm>
            </p:spPr>
            <p:txBody>
              <a:bodyPr/>
              <a:lstStyle/>
              <a:p>
                <a:r>
                  <a:rPr lang="zh-CN" altLang="en-US" dirty="0"/>
                  <a:t>例：做适当变换，把积分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(2−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rad>
                          </m:den>
                        </m:f>
                      </m:e>
                    </m:nary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zh-CN" altLang="en-US" dirty="0"/>
                  <a:t>化为能用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  <a:r>
                  <a:rPr lang="zh-CN" altLang="en-US" dirty="0"/>
                  <a:t>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Gauss-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Chebyshev</a:t>
                </a:r>
                <a:r>
                  <a:rPr lang="zh-CN" altLang="en-US" dirty="0"/>
                  <a:t>求积公式的积分。当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/>
                  <a:t>取何值时能得到积分的准确值，并计算它。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1520" y="274638"/>
                <a:ext cx="8640960" cy="2578298"/>
              </a:xfrm>
              <a:blipFill>
                <a:blip r:embed="rId2"/>
                <a:stretch>
                  <a:fillRect l="-2327" t="-4019" b="-10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3212976"/>
                <a:ext cx="8229600" cy="291794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den>
                        </m:f>
                      </m:e>
                    </m:nary>
                    <m:r>
                      <a:rPr lang="en-US" altLang="zh-CN" i="1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zh-CN" altLang="en-US" dirty="0"/>
                  <a:t>，</a:t>
                </a:r>
                <a14:m>
                  <m:oMath xmlns:m="http://schemas.openxmlformats.org/officeDocument/2006/math">
                    <m:r>
                      <a:rPr lang="zh-CN" altLang="en-US" dirty="0">
                        <a:latin typeface="Cambria Math" panose="02040503050406030204" pitchFamily="18" charset="0"/>
                      </a:rPr>
                      <m:t>取</m:t>
                    </m:r>
                    <m:r>
                      <m:rPr>
                        <m:sty m:val="p"/>
                      </m:rPr>
                      <a:rPr lang="el-GR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ρ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rad>
                      </m:den>
                    </m:f>
                  </m:oMath>
                </a14:m>
                <a:r>
                  <a:rPr lang="zh-CN" altLang="en-US" dirty="0"/>
                  <a:t>，</a:t>
                </a:r>
                <a:r>
                  <a:rPr lang="zh-CN" altLang="en-US" dirty="0">
                    <a:sym typeface="Wingdings" panose="05000000000000000000" pitchFamily="2" charset="2"/>
                  </a:rPr>
                  <a:t>被积函数是</a:t>
                </a:r>
                <a:r>
                  <a:rPr lang="en-US" altLang="zh-CN" dirty="0">
                    <a:sym typeface="Wingdings" panose="05000000000000000000" pitchFamily="2" charset="2"/>
                  </a:rPr>
                  <a:t>2</a:t>
                </a:r>
                <a:r>
                  <a:rPr lang="zh-CN" altLang="en-US" dirty="0">
                    <a:sym typeface="Wingdings" panose="05000000000000000000" pitchFamily="2" charset="2"/>
                  </a:rPr>
                  <a:t>次多项式。</a:t>
                </a:r>
                <a:endParaRPr lang="en-US" altLang="zh-CN" dirty="0">
                  <a:sym typeface="Wingdings" panose="05000000000000000000" pitchFamily="2" charset="2"/>
                </a:endParaRPr>
              </a:p>
              <a:p>
                <a:r>
                  <a:rPr lang="zh-CN" altLang="en-US" dirty="0">
                    <a:sym typeface="Wingdings" panose="05000000000000000000" pitchFamily="2" charset="2"/>
                  </a:rPr>
                  <a:t>高斯型求积公式的代数精度为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2n+1</a:t>
                </a:r>
              </a:p>
              <a:p>
                <a:r>
                  <a:rPr lang="zh-CN" altLang="en-US" dirty="0">
                    <a:sym typeface="Wingdings" panose="05000000000000000000" pitchFamily="2" charset="2"/>
                  </a:rPr>
                  <a:t>所以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n=1</a:t>
                </a:r>
                <a:endParaRPr lang="en-US" altLang="zh-CN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3212976"/>
                <a:ext cx="8229600" cy="2917949"/>
              </a:xfrm>
              <a:blipFill>
                <a:blip r:embed="rId3"/>
                <a:stretch>
                  <a:fillRect l="-1630" r="-44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F95F07-4C61-4D91-9AFE-7D7E3C3EAA68}" type="slidenum">
              <a:rPr lang="zh-CN" altLang="en-US" smtClean="0"/>
              <a:pPr>
                <a:defRPr/>
              </a:pPr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14168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251520" y="3030638"/>
            <a:ext cx="813690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当</a:t>
            </a:r>
            <a:r>
              <a:rPr kumimoji="0" lang="en-US" altLang="zh-CN" sz="3200" b="0" i="1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n=1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,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即使用</a:t>
            </a:r>
            <a:r>
              <a:rPr kumimoji="0" lang="zh-CN" altLang="en-US" sz="3200" b="1" i="0" u="none" strike="noStrike" cap="none" normalizeH="0" baseline="0" dirty="0">
                <a:ln>
                  <a:noFill/>
                </a:ln>
                <a:solidFill>
                  <a:srgbClr val="7030A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两点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Gauss-</a:t>
            </a:r>
            <a:r>
              <a:rPr kumimoji="0" lang="en-US" altLang="zh-CN" sz="3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Chebyshev</a:t>
            </a: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求积公式时，可以精确求解。</a:t>
            </a:r>
            <a:endParaRPr kumimoji="0" lang="zh-CN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两个高斯点是二次切比雪夫多项式的零点</a:t>
            </a:r>
            <a:r>
              <a:rPr kumimoji="0" lang="en-US" altLang="zh-CN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: </a:t>
            </a:r>
            <a:endParaRPr kumimoji="0" lang="en-US" altLang="zh-CN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>
              <a:xfrm>
                <a:off x="251520" y="274638"/>
                <a:ext cx="8640960" cy="2578298"/>
              </a:xfrm>
            </p:spPr>
            <p:txBody>
              <a:bodyPr/>
              <a:lstStyle/>
              <a:p>
                <a:r>
                  <a:rPr lang="zh-CN" altLang="en-US" dirty="0"/>
                  <a:t>例：做适当变换，把积分</a:t>
                </a:r>
                <a14:m>
                  <m:oMath xmlns:m="http://schemas.openxmlformats.org/officeDocument/2006/math"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trl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CN" sz="32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  <m:e>
                        <m:f>
                          <m:fPr>
                            <m:ctrlP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32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(2−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32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rad>
                          </m:den>
                        </m:f>
                      </m:e>
                    </m:nary>
                    <m:r>
                      <a:rPr lang="en-US" altLang="zh-CN" sz="3200" b="0" i="1" smtClean="0">
                        <a:latin typeface="Cambria Math" panose="02040503050406030204" pitchFamily="18" charset="0"/>
                      </a:rPr>
                      <m:t>𝑑𝑥</m:t>
                    </m:r>
                  </m:oMath>
                </a14:m>
                <a:r>
                  <a:rPr lang="zh-CN" altLang="en-US" dirty="0"/>
                  <a:t>化为能用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n+1</a:t>
                </a:r>
                <a:r>
                  <a:rPr lang="zh-CN" altLang="en-US" dirty="0"/>
                  <a:t>点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Gauss-</a:t>
                </a:r>
                <a:r>
                  <a:rPr lang="en-US" altLang="zh-CN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Chebyshev</a:t>
                </a:r>
                <a:r>
                  <a:rPr lang="zh-CN" altLang="en-US" dirty="0"/>
                  <a:t>求积公式的积分。当</a:t>
                </a:r>
                <a:r>
                  <a:rPr lang="en-US" altLang="zh-CN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</a:t>
                </a:r>
                <a:r>
                  <a:rPr lang="zh-CN" altLang="en-US" dirty="0"/>
                  <a:t>取何值时能得到积分的准确值，并计算它。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251520" y="274638"/>
                <a:ext cx="8640960" cy="2578298"/>
              </a:xfrm>
              <a:blipFill>
                <a:blip r:embed="rId3"/>
                <a:stretch>
                  <a:fillRect l="-2327" t="-4019" b="-108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EF95F07-4C61-4D91-9AFE-7D7E3C3EAA68}" type="slidenum">
              <a:rPr lang="zh-CN" altLang="en-US" smtClean="0"/>
              <a:pPr>
                <a:defRPr/>
              </a:pPr>
              <a:t>16</a:t>
            </a:fld>
            <a:endParaRPr lang="en-US" altLang="zh-CN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36F0CADF-F05B-4BC4-9A6B-3005BC7D82E3}"/>
              </a:ext>
            </a:extLst>
          </p:cNvPr>
          <p:cNvGrpSpPr/>
          <p:nvPr/>
        </p:nvGrpSpPr>
        <p:grpSpPr>
          <a:xfrm>
            <a:off x="442913" y="4508500"/>
            <a:ext cx="6662737" cy="1041400"/>
            <a:chOff x="442913" y="4508500"/>
            <a:chExt cx="6662737" cy="1041400"/>
          </a:xfrm>
        </p:grpSpPr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3392885" y="4756280"/>
              <a:ext cx="902811" cy="5232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28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，即</a:t>
              </a:r>
              <a:endParaRPr kumimoji="0" lang="zh-CN" altLang="zh-CN" sz="4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17" name="对象 1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157861242"/>
                </p:ext>
              </p:extLst>
            </p:nvPr>
          </p:nvGraphicFramePr>
          <p:xfrm>
            <a:off x="442913" y="4748213"/>
            <a:ext cx="2840037" cy="6826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4" imgW="1002960" imgH="241200" progId="Equation.3">
                    <p:embed/>
                  </p:oleObj>
                </mc:Choice>
                <mc:Fallback>
                  <p:oleObj name="公式" r:id="rId4" imgW="1002960" imgH="241200" progId="Equation.3">
                    <p:embed/>
                    <p:pic>
                      <p:nvPicPr>
                        <p:cNvPr id="17" name="对象 16"/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442913" y="4748213"/>
                          <a:ext cx="2840037" cy="6826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8" name="对象 1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61453568"/>
                </p:ext>
              </p:extLst>
            </p:nvPr>
          </p:nvGraphicFramePr>
          <p:xfrm>
            <a:off x="4484688" y="4508500"/>
            <a:ext cx="2620962" cy="1041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1409400" imgH="444240" progId="Equation.3">
                    <p:embed/>
                  </p:oleObj>
                </mc:Choice>
                <mc:Fallback>
                  <p:oleObj name="公式" r:id="rId6" imgW="1409400" imgH="444240" progId="Equation.3">
                    <p:embed/>
                    <p:pic>
                      <p:nvPicPr>
                        <p:cNvPr id="18" name="对象 17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4484688" y="4508500"/>
                          <a:ext cx="2620962" cy="10414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13C94C04-750B-4A39-B2DB-4F2957E9E7B0}"/>
              </a:ext>
            </a:extLst>
          </p:cNvPr>
          <p:cNvGrpSpPr/>
          <p:nvPr/>
        </p:nvGrpSpPr>
        <p:grpSpPr>
          <a:xfrm>
            <a:off x="337005" y="5452984"/>
            <a:ext cx="8024677" cy="1122363"/>
            <a:chOff x="337005" y="5452984"/>
            <a:chExt cx="8024677" cy="1122363"/>
          </a:xfrm>
        </p:grpSpPr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37005" y="5721779"/>
              <a:ext cx="3467616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en-US" sz="32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  <a:cs typeface="Times New Roman" panose="02020603050405020304" pitchFamily="18" charset="0"/>
                </a:rPr>
                <a:t>数值积分求解得到</a:t>
              </a:r>
              <a:endParaRPr kumimoji="0" lang="zh-CN" altLang="en-US" sz="4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graphicFrame>
          <p:nvGraphicFramePr>
            <p:cNvPr id="19" name="对象 18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156737745"/>
                </p:ext>
              </p:extLst>
            </p:nvPr>
          </p:nvGraphicFramePr>
          <p:xfrm>
            <a:off x="3792857" y="5452984"/>
            <a:ext cx="4568825" cy="11223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8" imgW="2006280" imgH="444240" progId="Equation.3">
                    <p:embed/>
                  </p:oleObj>
                </mc:Choice>
                <mc:Fallback>
                  <p:oleObj name="公式" r:id="rId8" imgW="2006280" imgH="444240" progId="Equation.3">
                    <p:embed/>
                    <p:pic>
                      <p:nvPicPr>
                        <p:cNvPr id="19" name="对象 1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3792857" y="5452984"/>
                          <a:ext cx="4568825" cy="11223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" name="椭圆 5">
            <a:extLst>
              <a:ext uri="{FF2B5EF4-FFF2-40B4-BE49-F238E27FC236}">
                <a16:creationId xmlns:a16="http://schemas.microsoft.com/office/drawing/2014/main" id="{01DEC808-9FA7-4DCB-A213-BE3011457504}"/>
              </a:ext>
            </a:extLst>
          </p:cNvPr>
          <p:cNvSpPr/>
          <p:nvPr/>
        </p:nvSpPr>
        <p:spPr>
          <a:xfrm>
            <a:off x="4499992" y="5549900"/>
            <a:ext cx="375344" cy="975444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7343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高斯</a:t>
            </a:r>
            <a:r>
              <a:rPr lang="en-US" altLang="zh-CN"/>
              <a:t>-</a:t>
            </a:r>
            <a:r>
              <a:rPr lang="zh-CN" altLang="en-US"/>
              <a:t>切比雪夫求积公式</a:t>
            </a:r>
          </a:p>
        </p:txBody>
      </p:sp>
      <p:sp>
        <p:nvSpPr>
          <p:cNvPr id="21507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前提</a:t>
            </a:r>
            <a:r>
              <a:rPr lang="en-US" altLang="zh-CN"/>
              <a:t>——</a:t>
            </a:r>
          </a:p>
          <a:p>
            <a:pPr lvl="1"/>
            <a:endParaRPr lang="en-US" altLang="zh-CN"/>
          </a:p>
          <a:p>
            <a:r>
              <a:rPr lang="zh-CN" altLang="en-US"/>
              <a:t>高斯</a:t>
            </a:r>
            <a:r>
              <a:rPr lang="en-US" altLang="zh-CN"/>
              <a:t>-</a:t>
            </a:r>
            <a:r>
              <a:rPr lang="zh-CN" altLang="en-US"/>
              <a:t>切比雪夫求积公式</a:t>
            </a:r>
          </a:p>
        </p:txBody>
      </p:sp>
      <p:graphicFrame>
        <p:nvGraphicFramePr>
          <p:cNvPr id="21508" name="Object 2"/>
          <p:cNvGraphicFramePr>
            <a:graphicFrameLocks noChangeAspect="1"/>
          </p:cNvGraphicFramePr>
          <p:nvPr/>
        </p:nvGraphicFramePr>
        <p:xfrm>
          <a:off x="2627313" y="1484313"/>
          <a:ext cx="59309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540000" imgH="431800" progId="Equation.3">
                  <p:embed/>
                </p:oleObj>
              </mc:Choice>
              <mc:Fallback>
                <p:oleObj name="公式" r:id="rId2" imgW="2540000" imgH="431800" progId="Equation.3">
                  <p:embed/>
                  <p:pic>
                    <p:nvPicPr>
                      <p:cNvPr id="21508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27313" y="1484313"/>
                        <a:ext cx="5930900" cy="1008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1509" name="图片 8" descr="高斯切比雪夫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50" y="3429000"/>
            <a:ext cx="5976938" cy="321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8ECC06E6-E9A4-47DE-9345-62C4932324CD}" type="slidenum">
              <a:rPr lang="zh-CN" altLang="en-US" smtClean="0"/>
              <a:pPr eaLnBrk="1" hangingPunct="1"/>
              <a:t>17</a:t>
            </a:fld>
            <a:endParaRPr lang="en-US" altLang="zh-CN"/>
          </a:p>
        </p:txBody>
      </p:sp>
      <p:sp>
        <p:nvSpPr>
          <p:cNvPr id="2" name="文本框 1"/>
          <p:cNvSpPr txBox="1"/>
          <p:nvPr/>
        </p:nvSpPr>
        <p:spPr>
          <a:xfrm>
            <a:off x="5148064" y="2775037"/>
            <a:ext cx="38164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注意：这里的</a:t>
            </a:r>
            <a:r>
              <a:rPr lang="en-US" altLang="zh-CN" sz="2400" b="1" dirty="0">
                <a:solidFill>
                  <a:srgbClr val="FF0000"/>
                </a:solidFill>
              </a:rPr>
              <a:t>n</a:t>
            </a:r>
            <a:r>
              <a:rPr lang="zh-CN" altLang="en-US" sz="2400" b="1" dirty="0">
                <a:solidFill>
                  <a:srgbClr val="FF0000"/>
                </a:solidFill>
              </a:rPr>
              <a:t>是节点个数</a:t>
            </a: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B7D2E1D6-6DB8-4D0D-BD7D-2548C81BA4E5}"/>
              </a:ext>
            </a:extLst>
          </p:cNvPr>
          <p:cNvCxnSpPr>
            <a:cxnSpLocks/>
          </p:cNvCxnSpPr>
          <p:nvPr/>
        </p:nvCxnSpPr>
        <p:spPr>
          <a:xfrm>
            <a:off x="2447293" y="5157192"/>
            <a:ext cx="284478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832D0ACE-A42E-4518-A0CD-C22836886F66}"/>
              </a:ext>
            </a:extLst>
          </p:cNvPr>
          <p:cNvCxnSpPr>
            <a:cxnSpLocks/>
          </p:cNvCxnSpPr>
          <p:nvPr/>
        </p:nvCxnSpPr>
        <p:spPr>
          <a:xfrm>
            <a:off x="5093507" y="4293096"/>
            <a:ext cx="440432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5288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提示</a:t>
            </a:r>
          </a:p>
        </p:txBody>
      </p:sp>
      <p:sp>
        <p:nvSpPr>
          <p:cNvPr id="22531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什么时候使用高斯</a:t>
            </a:r>
            <a:r>
              <a:rPr lang="en-US" altLang="zh-CN"/>
              <a:t>-</a:t>
            </a:r>
            <a:r>
              <a:rPr lang="zh-CN" altLang="en-US"/>
              <a:t>切比雪夫求积公式？</a:t>
            </a:r>
            <a:endParaRPr lang="en-US" altLang="zh-CN"/>
          </a:p>
          <a:p>
            <a:pPr lvl="1"/>
            <a:r>
              <a:rPr lang="zh-CN" altLang="en-US"/>
              <a:t>当被积函数里正好有的</a:t>
            </a:r>
            <a:r>
              <a:rPr lang="el-GR" altLang="zh-CN" b="1" i="1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</a:t>
            </a:r>
            <a:r>
              <a:rPr lang="zh-CN" altLang="en-US"/>
              <a:t>时候，如</a:t>
            </a:r>
            <a:r>
              <a:rPr lang="en-US" altLang="zh-CN"/>
              <a:t>P124</a:t>
            </a:r>
            <a:r>
              <a:rPr lang="zh-CN" altLang="en-US"/>
              <a:t>例</a:t>
            </a:r>
            <a:r>
              <a:rPr lang="en-US" altLang="zh-CN"/>
              <a:t>11</a:t>
            </a:r>
          </a:p>
          <a:p>
            <a:pPr lvl="1"/>
            <a:endParaRPr lang="en-US" altLang="zh-CN"/>
          </a:p>
          <a:p>
            <a:r>
              <a:rPr lang="zh-CN" altLang="en-US"/>
              <a:t>无穷区间的高斯求积公式</a:t>
            </a:r>
            <a:endParaRPr lang="en-US" altLang="zh-CN"/>
          </a:p>
          <a:p>
            <a:pPr lvl="1"/>
            <a:r>
              <a:rPr lang="zh-CN" altLang="en-US"/>
              <a:t>区间为</a:t>
            </a:r>
            <a:r>
              <a:rPr lang="en-US" altLang="zh-CN"/>
              <a:t>[0,+</a:t>
            </a:r>
            <a:r>
              <a:rPr lang="zh-CN" altLang="en-US"/>
              <a:t>∞</a:t>
            </a:r>
            <a:r>
              <a:rPr lang="en-US" altLang="zh-CN"/>
              <a:t>]</a:t>
            </a:r>
            <a:r>
              <a:rPr lang="zh-CN" altLang="en-US"/>
              <a:t>，权函数</a:t>
            </a:r>
            <a:r>
              <a:rPr lang="el-GR" altLang="zh-CN" b="1" i="1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(x)=e</a:t>
            </a:r>
            <a:r>
              <a:rPr lang="en-US" altLang="zh-CN" b="1" i="1" baseline="30000">
                <a:latin typeface="Times New Roman" pitchFamily="18" charset="0"/>
                <a:cs typeface="Times New Roman" pitchFamily="18" charset="0"/>
              </a:rPr>
              <a:t>-x</a:t>
            </a:r>
            <a:br>
              <a:rPr lang="en-US" altLang="zh-CN"/>
            </a:br>
            <a:r>
              <a:rPr lang="en-US" altLang="zh-CN"/>
              <a:t>——</a:t>
            </a:r>
            <a:r>
              <a:rPr lang="zh-CN" altLang="en-US"/>
              <a:t>高斯</a:t>
            </a:r>
            <a:r>
              <a:rPr lang="en-US" altLang="zh-CN"/>
              <a:t>-</a:t>
            </a:r>
            <a:r>
              <a:rPr lang="zh-CN" altLang="en-US"/>
              <a:t>拉盖尔求积公式</a:t>
            </a:r>
            <a:endParaRPr lang="en-US" altLang="zh-CN"/>
          </a:p>
          <a:p>
            <a:pPr lvl="1"/>
            <a:r>
              <a:rPr lang="zh-CN" altLang="en-US"/>
              <a:t>区间为</a:t>
            </a:r>
            <a:r>
              <a:rPr lang="en-US" altLang="zh-CN"/>
              <a:t>[-</a:t>
            </a:r>
            <a:r>
              <a:rPr lang="zh-CN" altLang="en-US"/>
              <a:t>∞</a:t>
            </a:r>
            <a:r>
              <a:rPr lang="en-US" altLang="zh-CN"/>
              <a:t>,+</a:t>
            </a:r>
            <a:r>
              <a:rPr lang="zh-CN" altLang="en-US"/>
              <a:t>∞</a:t>
            </a:r>
            <a:r>
              <a:rPr lang="en-US" altLang="zh-CN"/>
              <a:t>]</a:t>
            </a:r>
            <a:r>
              <a:rPr lang="zh-CN" altLang="en-US"/>
              <a:t> ，权函数</a:t>
            </a:r>
            <a:r>
              <a:rPr lang="el-GR" altLang="zh-CN" b="1" i="1">
                <a:latin typeface="Times New Roman" pitchFamily="18" charset="0"/>
                <a:cs typeface="Times New Roman" pitchFamily="18" charset="0"/>
              </a:rPr>
              <a:t>ρ</a:t>
            </a:r>
            <a:r>
              <a:rPr lang="en-US" altLang="zh-CN" b="1" i="1">
                <a:latin typeface="Times New Roman" pitchFamily="18" charset="0"/>
                <a:cs typeface="Times New Roman" pitchFamily="18" charset="0"/>
              </a:rPr>
              <a:t>(x)=e</a:t>
            </a:r>
            <a:r>
              <a:rPr lang="en-US" altLang="zh-CN" b="1" i="1" baseline="30000">
                <a:latin typeface="Times New Roman" pitchFamily="18" charset="0"/>
                <a:cs typeface="Times New Roman" pitchFamily="18" charset="0"/>
              </a:rPr>
              <a:t>-x </a:t>
            </a:r>
            <a:r>
              <a:rPr lang="en-US" altLang="zh-CN" b="1" i="1" baseline="50000">
                <a:latin typeface="Times New Roman" pitchFamily="18" charset="0"/>
                <a:cs typeface="Times New Roman" pitchFamily="18" charset="0"/>
              </a:rPr>
              <a:t>2</a:t>
            </a:r>
            <a:br>
              <a:rPr lang="en-US" altLang="zh-CN"/>
            </a:br>
            <a:r>
              <a:rPr lang="en-US" altLang="zh-CN"/>
              <a:t>——</a:t>
            </a:r>
            <a:r>
              <a:rPr lang="zh-CN" altLang="en-US"/>
              <a:t>高斯</a:t>
            </a:r>
            <a:r>
              <a:rPr lang="en-US" altLang="zh-CN"/>
              <a:t>-</a:t>
            </a:r>
            <a:r>
              <a:rPr lang="zh-CN" altLang="en-US"/>
              <a:t>埃尔米特求积公式</a:t>
            </a:r>
          </a:p>
        </p:txBody>
      </p:sp>
      <p:pic>
        <p:nvPicPr>
          <p:cNvPr id="22532" name="Picture 3" descr="C:\Users\fifo\AppData\Local\Microsoft\Windows\Temporary Internet Files\Content.IE5\AA4E3DSJ\MC900293494[1].wmf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388" y="3573463"/>
            <a:ext cx="1200150" cy="1779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53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BB8D81B-6F6A-4F04-88C1-5D680126E395}" type="slidenum">
              <a:rPr lang="zh-CN" altLang="en-US" smtClean="0"/>
              <a:pPr eaLnBrk="1" hangingPunct="1"/>
              <a:t>18</a:t>
            </a:fld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多重积分</a:t>
            </a:r>
          </a:p>
        </p:txBody>
      </p:sp>
      <p:sp>
        <p:nvSpPr>
          <p:cNvPr id="23555" name="内容占位符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可以采用前述各种求积公式</a:t>
            </a:r>
            <a:endParaRPr lang="en-US" altLang="zh-CN"/>
          </a:p>
          <a:p>
            <a:pPr eaLnBrk="1" hangingPunct="1"/>
            <a:r>
              <a:rPr lang="zh-CN" altLang="en-US"/>
              <a:t>对多个自变量分别分区</a:t>
            </a:r>
            <a:endParaRPr lang="en-US" altLang="zh-CN"/>
          </a:p>
          <a:p>
            <a:pPr eaLnBrk="1" hangingPunct="1"/>
            <a:endParaRPr lang="en-US" altLang="zh-CN"/>
          </a:p>
          <a:p>
            <a:pPr eaLnBrk="1" hangingPunct="1"/>
            <a:r>
              <a:rPr lang="zh-CN" altLang="en-US"/>
              <a:t>自学</a:t>
            </a:r>
            <a:endParaRPr lang="en-US" altLang="zh-CN"/>
          </a:p>
          <a:p>
            <a:pPr eaLnBrk="1" hangingPunct="1"/>
            <a:r>
              <a:rPr lang="en-US" altLang="zh-CN"/>
              <a:t>P127</a:t>
            </a:r>
          </a:p>
          <a:p>
            <a:pPr eaLnBrk="1" hangingPunct="1"/>
            <a:r>
              <a:rPr lang="zh-CN" altLang="en-US"/>
              <a:t>例</a:t>
            </a:r>
            <a:r>
              <a:rPr lang="en-US" altLang="zh-CN"/>
              <a:t>14 </a:t>
            </a:r>
            <a:r>
              <a:rPr lang="zh-CN" altLang="en-US"/>
              <a:t>例</a:t>
            </a:r>
            <a:r>
              <a:rPr lang="en-US" altLang="zh-CN"/>
              <a:t>15</a:t>
            </a:r>
            <a:endParaRPr lang="zh-CN" altLang="en-US"/>
          </a:p>
        </p:txBody>
      </p:sp>
      <p:sp>
        <p:nvSpPr>
          <p:cNvPr id="2355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6516748-CE6C-4CAC-A1F4-5E81A9328ED7}" type="slidenum">
              <a:rPr lang="zh-CN" altLang="en-US" smtClean="0"/>
              <a:pPr eaLnBrk="1" hangingPunct="1"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第四章 数值积分与数值微分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引言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牛顿</a:t>
            </a:r>
            <a:r>
              <a:rPr lang="en-US" altLang="zh-CN" dirty="0">
                <a:solidFill>
                  <a:schemeClr val="bg2"/>
                </a:solidFill>
              </a:rPr>
              <a:t>-</a:t>
            </a:r>
            <a:r>
              <a:rPr lang="zh-CN" altLang="en-US" dirty="0">
                <a:solidFill>
                  <a:schemeClr val="bg2"/>
                </a:solidFill>
              </a:rPr>
              <a:t>柯特斯求积公式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复化求积公式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龙贝格求积公式</a:t>
            </a:r>
            <a:endParaRPr lang="en-US" altLang="zh-CN" dirty="0">
              <a:solidFill>
                <a:schemeClr val="bg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自适应积分方法</a:t>
            </a:r>
          </a:p>
          <a:p>
            <a:pPr eaLnBrk="1" hangingPunct="1"/>
            <a:r>
              <a:rPr lang="zh-CN" altLang="en-US" b="1" dirty="0">
                <a:solidFill>
                  <a:srgbClr val="7030A0"/>
                </a:solidFill>
              </a:rPr>
              <a:t>高斯求积公式（续）</a:t>
            </a:r>
            <a:endParaRPr lang="en-US" altLang="zh-CN" b="1" dirty="0">
              <a:solidFill>
                <a:srgbClr val="7030A0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多重积分</a:t>
            </a:r>
          </a:p>
          <a:p>
            <a:pPr eaLnBrk="1" hangingPunct="1"/>
            <a:r>
              <a:rPr lang="zh-CN" altLang="en-US" dirty="0"/>
              <a:t>数值微分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4575EFD-2A3A-4C8A-A765-4F87E9329511}" type="slidenum">
              <a:rPr lang="zh-CN" altLang="en-US" smtClean="0"/>
              <a:pPr eaLnBrk="1" hangingPunct="1"/>
              <a:t>2</a:t>
            </a:fld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第四章 数值积分与数值微分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引言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牛顿</a:t>
            </a:r>
            <a:r>
              <a:rPr lang="en-US" altLang="zh-CN" dirty="0">
                <a:solidFill>
                  <a:schemeClr val="bg2"/>
                </a:solidFill>
              </a:rPr>
              <a:t>-</a:t>
            </a:r>
            <a:r>
              <a:rPr lang="zh-CN" altLang="en-US" dirty="0">
                <a:solidFill>
                  <a:schemeClr val="bg2"/>
                </a:solidFill>
              </a:rPr>
              <a:t>柯特斯求积公式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复化求积公式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龙贝格求积公式</a:t>
            </a:r>
            <a:endParaRPr lang="en-US" altLang="zh-CN" dirty="0">
              <a:solidFill>
                <a:schemeClr val="bg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自适应积分方法</a:t>
            </a: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高斯求积公式</a:t>
            </a:r>
            <a:endParaRPr lang="en-US" altLang="zh-CN" dirty="0">
              <a:solidFill>
                <a:schemeClr val="bg2"/>
              </a:solidFill>
            </a:endParaRPr>
          </a:p>
          <a:p>
            <a:pPr eaLnBrk="1" hangingPunct="1"/>
            <a:r>
              <a:rPr lang="zh-CN" altLang="en-US" dirty="0">
                <a:solidFill>
                  <a:schemeClr val="bg2"/>
                </a:solidFill>
              </a:rPr>
              <a:t>多重积分</a:t>
            </a:r>
          </a:p>
          <a:p>
            <a:pPr eaLnBrk="1" hangingPunct="1"/>
            <a:r>
              <a:rPr lang="zh-CN" altLang="en-US" b="1" dirty="0">
                <a:solidFill>
                  <a:srgbClr val="8E508E"/>
                </a:solidFill>
              </a:rPr>
              <a:t>数值微分</a:t>
            </a:r>
          </a:p>
        </p:txBody>
      </p:sp>
      <p:sp>
        <p:nvSpPr>
          <p:cNvPr id="41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4575EFD-2A3A-4C8A-A765-4F87E9329511}" type="slidenum">
              <a:rPr lang="zh-CN" altLang="en-US" smtClean="0"/>
              <a:pPr eaLnBrk="1" hangingPunct="1"/>
              <a:t>20</a:t>
            </a:fld>
            <a:endParaRPr lang="en-US" altLang="zh-CN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数值微分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5068888"/>
          </a:xfrm>
        </p:spPr>
        <p:txBody>
          <a:bodyPr/>
          <a:lstStyle/>
          <a:p>
            <a:pPr eaLnBrk="1" hangingPunct="1"/>
            <a:r>
              <a:rPr lang="zh-CN" altLang="en-US" dirty="0"/>
              <a:t>微分的定义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数值微分：</a:t>
            </a:r>
          </a:p>
          <a:p>
            <a:pPr lvl="1" eaLnBrk="1" hangingPunct="1"/>
            <a:r>
              <a:rPr lang="zh-CN" altLang="en-US" b="1" dirty="0"/>
              <a:t>当函数由</a:t>
            </a:r>
            <a:r>
              <a:rPr lang="zh-CN" altLang="en-US" b="1"/>
              <a:t>表格形式给出时</a:t>
            </a:r>
            <a:r>
              <a:rPr lang="zh-CN" altLang="en-US" b="1" dirty="0"/>
              <a:t>，如何确定函数在这些点上的导数或微商？</a:t>
            </a:r>
          </a:p>
        </p:txBody>
      </p:sp>
      <p:pic>
        <p:nvPicPr>
          <p:cNvPr id="24580" name="Picture 4" descr="微分定义"/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088" y="2060575"/>
            <a:ext cx="7416800" cy="260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1" name="Picture 5" descr="微分几何含义"/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3663" y="2781300"/>
            <a:ext cx="2074862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458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2325C6E1-C74F-40EB-A1A7-A09316C7D61D}" type="slidenum">
              <a:rPr lang="zh-CN" altLang="en-US" smtClean="0"/>
              <a:pPr eaLnBrk="1" hangingPunct="1"/>
              <a:t>21</a:t>
            </a:fld>
            <a:endParaRPr lang="en-US" altLang="zh-CN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83636EA-73A8-4EFA-9666-7F5B5CF64E47}"/>
              </a:ext>
            </a:extLst>
          </p:cNvPr>
          <p:cNvSpPr/>
          <p:nvPr/>
        </p:nvSpPr>
        <p:spPr>
          <a:xfrm>
            <a:off x="1331640" y="5589240"/>
            <a:ext cx="648072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几种常见的数值微分公式</a:t>
            </a:r>
          </a:p>
        </p:txBody>
      </p:sp>
      <p:sp>
        <p:nvSpPr>
          <p:cNvPr id="25603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457200" y="4221163"/>
            <a:ext cx="8229600" cy="1909762"/>
          </a:xfrm>
        </p:spPr>
        <p:txBody>
          <a:bodyPr/>
          <a:lstStyle/>
          <a:p>
            <a:pPr eaLnBrk="1" hangingPunct="1"/>
            <a:r>
              <a:rPr lang="en-US" altLang="zh-CN" b="1" i="1">
                <a:latin typeface="Times New Roman" pitchFamily="18" charset="0"/>
              </a:rPr>
              <a:t>h</a:t>
            </a:r>
            <a:r>
              <a:rPr lang="zh-CN" altLang="en-US"/>
              <a:t>称为步长</a:t>
            </a:r>
          </a:p>
          <a:p>
            <a:pPr eaLnBrk="1" hangingPunct="1"/>
            <a:r>
              <a:rPr lang="zh-CN" altLang="en-US"/>
              <a:t>最后一种数值微分方法称为</a:t>
            </a:r>
            <a:r>
              <a:rPr lang="zh-CN" altLang="en-US" b="1">
                <a:solidFill>
                  <a:srgbClr val="FF0000"/>
                </a:solidFill>
              </a:rPr>
              <a:t>中点方法</a:t>
            </a:r>
            <a:r>
              <a:rPr lang="zh-CN" altLang="en-US"/>
              <a:t>，误差阶是</a:t>
            </a:r>
            <a:r>
              <a:rPr lang="en-US" altLang="zh-CN" b="1" i="1">
                <a:latin typeface="Times New Roman" pitchFamily="18" charset="0"/>
              </a:rPr>
              <a:t>O(h</a:t>
            </a:r>
            <a:r>
              <a:rPr lang="en-US" altLang="zh-CN" b="1" i="1" baseline="30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)</a:t>
            </a:r>
          </a:p>
        </p:txBody>
      </p:sp>
      <p:graphicFrame>
        <p:nvGraphicFramePr>
          <p:cNvPr id="25604" name="Object 4"/>
          <p:cNvGraphicFramePr>
            <a:graphicFrameLocks noGrp="1" noChangeAspect="1"/>
          </p:cNvGraphicFramePr>
          <p:nvPr>
            <p:ph idx="4294967295"/>
          </p:nvPr>
        </p:nvGraphicFramePr>
        <p:xfrm>
          <a:off x="1908175" y="1268413"/>
          <a:ext cx="3916363" cy="2806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701800" imgH="1219200" progId="Equation.3">
                  <p:embed/>
                </p:oleObj>
              </mc:Choice>
              <mc:Fallback>
                <p:oleObj name="公式" r:id="rId2" imgW="1701800" imgH="1219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08175" y="1268413"/>
                        <a:ext cx="3916363" cy="2806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F0949FB-8B0D-4158-BB58-569FA854A848}" type="slidenum">
              <a:rPr lang="zh-CN" altLang="en-US" smtClean="0"/>
              <a:pPr eaLnBrk="1" hangingPunct="1"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中点公式的步长选取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218488" cy="4530725"/>
          </a:xfrm>
        </p:spPr>
        <p:txBody>
          <a:bodyPr/>
          <a:lstStyle/>
          <a:p>
            <a:pPr eaLnBrk="1" hangingPunct="1"/>
            <a:r>
              <a:rPr lang="zh-CN" altLang="en-US" sz="2800"/>
              <a:t>只考虑截断误差</a:t>
            </a:r>
          </a:p>
          <a:p>
            <a:pPr lvl="1" eaLnBrk="1" hangingPunct="1"/>
            <a:r>
              <a:rPr lang="en-US" altLang="zh-CN" sz="2300" b="1" i="1">
                <a:latin typeface="Times New Roman" pitchFamily="18" charset="0"/>
              </a:rPr>
              <a:t>h</a:t>
            </a:r>
            <a:r>
              <a:rPr lang="zh-CN" altLang="en-US" sz="2300"/>
              <a:t>越小越好</a:t>
            </a:r>
          </a:p>
          <a:p>
            <a:pPr eaLnBrk="1" hangingPunct="1"/>
            <a:r>
              <a:rPr lang="zh-CN" altLang="en-US" sz="2800"/>
              <a:t>再考察舍入误差</a:t>
            </a:r>
          </a:p>
          <a:p>
            <a:pPr lvl="1" eaLnBrk="1" hangingPunct="1"/>
            <a:r>
              <a:rPr lang="en-US" altLang="zh-CN" sz="2300" b="1" i="1">
                <a:latin typeface="Times New Roman" pitchFamily="18" charset="0"/>
              </a:rPr>
              <a:t>h</a:t>
            </a:r>
            <a:r>
              <a:rPr lang="zh-CN" altLang="en-US" sz="2300"/>
              <a:t>不宜太小</a:t>
            </a:r>
          </a:p>
          <a:p>
            <a:pPr eaLnBrk="1" hangingPunct="1"/>
            <a:r>
              <a:rPr lang="zh-CN" altLang="en-US" sz="2800"/>
              <a:t>示例</a:t>
            </a:r>
          </a:p>
          <a:p>
            <a:pPr lvl="1" eaLnBrk="1" hangingPunct="1"/>
            <a:endParaRPr lang="zh-CN" altLang="en-US" sz="2300"/>
          </a:p>
          <a:p>
            <a:pPr eaLnBrk="1" hangingPunct="1"/>
            <a:r>
              <a:rPr lang="zh-CN" altLang="en-US" sz="2800"/>
              <a:t>结论</a:t>
            </a:r>
          </a:p>
          <a:p>
            <a:pPr lvl="1" eaLnBrk="1" hangingPunct="1"/>
            <a:r>
              <a:rPr lang="zh-CN" altLang="en-US" sz="2300"/>
              <a:t>最优步长应为</a:t>
            </a:r>
          </a:p>
        </p:txBody>
      </p:sp>
      <p:graphicFrame>
        <p:nvGraphicFramePr>
          <p:cNvPr id="26628" name="Object 4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1042988" y="3984625"/>
          <a:ext cx="6842125" cy="454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822700" imgH="254000" progId="Equation.3">
                  <p:embed/>
                </p:oleObj>
              </mc:Choice>
              <mc:Fallback>
                <p:oleObj name="公式" r:id="rId2" imgW="3822700" imgH="2540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3984625"/>
                        <a:ext cx="6842125" cy="454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29" name="Object 6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1331913" y="5373688"/>
          <a:ext cx="6480175" cy="1444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3822700" imgH="850900" progId="Equation.3">
                  <p:embed/>
                </p:oleObj>
              </mc:Choice>
              <mc:Fallback>
                <p:oleObj name="公式" r:id="rId4" imgW="3822700" imgH="8509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373688"/>
                        <a:ext cx="6480175" cy="1444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30" name="Text Box 8"/>
          <p:cNvSpPr txBox="1">
            <a:spLocks noChangeArrowheads="1"/>
          </p:cNvSpPr>
          <p:nvPr/>
        </p:nvSpPr>
        <p:spPr bwMode="auto">
          <a:xfrm>
            <a:off x="1763713" y="3573463"/>
            <a:ext cx="936625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>
                <a:solidFill>
                  <a:srgbClr val="CCCC00"/>
                </a:solidFill>
              </a:rPr>
              <a:t>mddl</a:t>
            </a:r>
          </a:p>
        </p:txBody>
      </p:sp>
      <p:sp>
        <p:nvSpPr>
          <p:cNvPr id="26631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63EDF24-94D7-4B4B-9232-7E8BE641C44C}" type="slidenum">
              <a:rPr lang="zh-CN" altLang="en-US" smtClean="0"/>
              <a:pPr eaLnBrk="1" hangingPunct="1"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628775"/>
            <a:ext cx="7772400" cy="4467225"/>
          </a:xfrm>
        </p:spPr>
        <p:txBody>
          <a:bodyPr/>
          <a:lstStyle/>
          <a:p>
            <a:pPr eaLnBrk="1" hangingPunct="1"/>
            <a:r>
              <a:rPr lang="zh-CN" altLang="en-US"/>
              <a:t>自然很容易就会想到用插值</a:t>
            </a:r>
            <a:r>
              <a:rPr lang="zh-CN" altLang="en-US" b="1">
                <a:solidFill>
                  <a:srgbClr val="660066"/>
                </a:solidFill>
              </a:rPr>
              <a:t>多项式</a:t>
            </a:r>
            <a:r>
              <a:rPr lang="zh-CN" altLang="en-US"/>
              <a:t>或</a:t>
            </a:r>
            <a:r>
              <a:rPr lang="zh-CN" altLang="en-US" b="1">
                <a:solidFill>
                  <a:srgbClr val="660066"/>
                </a:solidFill>
              </a:rPr>
              <a:t>样条函数</a:t>
            </a:r>
            <a:r>
              <a:rPr lang="en-US" altLang="zh-CN" b="1" i="1">
                <a:latin typeface="Times New Roman" pitchFamily="18" charset="0"/>
              </a:rPr>
              <a:t>P(x)</a:t>
            </a:r>
            <a:r>
              <a:rPr lang="zh-CN" altLang="en-US"/>
              <a:t>的导数来近似代替原函数</a:t>
            </a:r>
            <a:r>
              <a:rPr lang="en-US" altLang="zh-CN" i="1">
                <a:latin typeface="Times New Roman" pitchFamily="18" charset="0"/>
              </a:rPr>
              <a:t>f(x)</a:t>
            </a:r>
            <a:r>
              <a:rPr lang="zh-CN" altLang="en-US"/>
              <a:t>的导数．即</a:t>
            </a:r>
          </a:p>
          <a:p>
            <a:pPr eaLnBrk="1" fontAlgn="t" hangingPunct="1">
              <a:buFont typeface="Wingdings" pitchFamily="2" charset="2"/>
              <a:buNone/>
            </a:pPr>
            <a:r>
              <a:rPr lang="zh-CN" altLang="en-US"/>
              <a:t>      </a:t>
            </a:r>
            <a:r>
              <a:rPr lang="en-US" altLang="zh-CN" b="1" i="1">
                <a:latin typeface="Times New Roman" pitchFamily="18" charset="0"/>
              </a:rPr>
              <a:t>f</a:t>
            </a:r>
            <a:r>
              <a:rPr lang="en-US" altLang="zh-CN" b="1" i="1" baseline="30000">
                <a:latin typeface="Times New Roman" pitchFamily="18" charset="0"/>
              </a:rPr>
              <a:t>(i)</a:t>
            </a:r>
            <a:r>
              <a:rPr lang="en-US" altLang="zh-CN" b="1" i="1">
                <a:latin typeface="Times New Roman" pitchFamily="18" charset="0"/>
              </a:rPr>
              <a:t>(x) </a:t>
            </a:r>
            <a:r>
              <a:rPr lang="en-US" altLang="zh-CN" b="1" i="1">
                <a:latin typeface="Times New Roman" pitchFamily="18" charset="0"/>
                <a:sym typeface="Euclid Symbol" pitchFamily="18" charset="2"/>
              </a:rPr>
              <a:t> P</a:t>
            </a:r>
            <a:r>
              <a:rPr lang="en-US" altLang="zh-CN" b="1" i="1" baseline="30000">
                <a:latin typeface="Times New Roman" pitchFamily="18" charset="0"/>
                <a:sym typeface="Euclid Symbol" pitchFamily="18" charset="2"/>
              </a:rPr>
              <a:t>(i)</a:t>
            </a:r>
            <a:r>
              <a:rPr lang="en-US" altLang="zh-CN" b="1" i="1">
                <a:latin typeface="Times New Roman" pitchFamily="18" charset="0"/>
                <a:sym typeface="Euclid Symbol" pitchFamily="18" charset="2"/>
              </a:rPr>
              <a:t>(x), i=1, 2, …</a:t>
            </a:r>
          </a:p>
          <a:p>
            <a:pPr eaLnBrk="1" hangingPunct="1"/>
            <a:r>
              <a:rPr lang="zh-CN" altLang="en-US">
                <a:sym typeface="Euclid Symbol" pitchFamily="18" charset="2"/>
              </a:rPr>
              <a:t>其中</a:t>
            </a:r>
            <a:r>
              <a:rPr lang="en-US" altLang="zh-CN" b="1" i="1">
                <a:latin typeface="Times New Roman" pitchFamily="18" charset="0"/>
                <a:sym typeface="Euclid Symbol" pitchFamily="18" charset="2"/>
              </a:rPr>
              <a:t>P(x)</a:t>
            </a:r>
            <a:r>
              <a:rPr lang="zh-CN" altLang="en-US">
                <a:sym typeface="Euclid Symbol" pitchFamily="18" charset="2"/>
              </a:rPr>
              <a:t>是</a:t>
            </a:r>
            <a:r>
              <a:rPr lang="zh-CN" altLang="en-US"/>
              <a:t>代数多项式或样条函数等．这里就</a:t>
            </a:r>
            <a:r>
              <a:rPr lang="en-US" altLang="zh-CN" b="1" i="1">
                <a:latin typeface="Times New Roman" pitchFamily="18" charset="0"/>
                <a:sym typeface="Euclid Symbol" pitchFamily="18" charset="2"/>
              </a:rPr>
              <a:t>P(x)</a:t>
            </a:r>
            <a:r>
              <a:rPr lang="zh-CN" altLang="en-US">
                <a:sym typeface="Euclid Symbol" pitchFamily="18" charset="2"/>
              </a:rPr>
              <a:t>是</a:t>
            </a:r>
            <a:r>
              <a:rPr lang="zh-CN" altLang="en-US">
                <a:solidFill>
                  <a:srgbClr val="FF0000"/>
                </a:solidFill>
              </a:rPr>
              <a:t>代数多项式</a:t>
            </a:r>
            <a:r>
              <a:rPr lang="zh-CN" altLang="en-US"/>
              <a:t>的情形介绍如何构造数值微分公式．</a:t>
            </a:r>
          </a:p>
          <a:p>
            <a:pPr eaLnBrk="1" hangingPunct="1"/>
            <a:r>
              <a:rPr lang="zh-CN" altLang="en-US"/>
              <a:t>以下我们给出公式推导：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如何确定连续区间的微分</a:t>
            </a:r>
          </a:p>
        </p:txBody>
      </p:sp>
      <p:sp>
        <p:nvSpPr>
          <p:cNvPr id="2765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043ADD2-F2E5-4411-8CE5-4B0191A9B9B4}" type="slidenum">
              <a:rPr lang="zh-CN" altLang="en-US" smtClean="0"/>
              <a:pPr eaLnBrk="1" hangingPunct="1"/>
              <a:t>24</a:t>
            </a:fld>
            <a:endParaRPr lang="en-US" altLang="zh-CN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复习：插值</a:t>
            </a:r>
          </a:p>
        </p:txBody>
      </p:sp>
      <p:pic>
        <p:nvPicPr>
          <p:cNvPr id="28675" name="Picture 2"/>
          <p:cNvPicPr>
            <a:picLocks noGrp="1" noChangeAspect="1" noChangeArrowheads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4213" y="1484313"/>
            <a:ext cx="7920037" cy="5373687"/>
          </a:xfrm>
          <a:noFill/>
        </p:spPr>
      </p:pic>
      <p:sp>
        <p:nvSpPr>
          <p:cNvPr id="2867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21989D3-9C6E-477E-87F6-EA4121119BC5}" type="slidenum">
              <a:rPr lang="zh-CN" altLang="en-US" smtClean="0"/>
              <a:pPr eaLnBrk="1" hangingPunct="1"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4"/>
          <p:cNvGrpSpPr>
            <a:grpSpLocks/>
          </p:cNvGrpSpPr>
          <p:nvPr/>
        </p:nvGrpSpPr>
        <p:grpSpPr bwMode="auto">
          <a:xfrm>
            <a:off x="760413" y="1484313"/>
            <a:ext cx="7789085" cy="5045075"/>
            <a:chOff x="432" y="482"/>
            <a:chExt cx="5135" cy="3178"/>
          </a:xfrm>
        </p:grpSpPr>
        <p:pic>
          <p:nvPicPr>
            <p:cNvPr id="29701" name="Picture 2"/>
            <p:cNvPicPr>
              <a:picLocks noChangeAspect="1" noChangeArrowheads="1"/>
            </p:cNvPicPr>
            <p:nvPr/>
          </p:nvPicPr>
          <p:blipFill>
            <a:blip r:embed="rId2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" y="482"/>
              <a:ext cx="4896" cy="317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9702" name="Text Box 3"/>
            <p:cNvSpPr txBox="1">
              <a:spLocks noChangeArrowheads="1"/>
            </p:cNvSpPr>
            <p:nvPr/>
          </p:nvSpPr>
          <p:spPr bwMode="auto">
            <a:xfrm>
              <a:off x="4796" y="2072"/>
              <a:ext cx="771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5400" dirty="0"/>
                <a:t>*</a:t>
              </a:r>
            </a:p>
          </p:txBody>
        </p:sp>
      </p:grpSp>
      <p:sp>
        <p:nvSpPr>
          <p:cNvPr id="29699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误差推导</a:t>
            </a:r>
          </a:p>
        </p:txBody>
      </p:sp>
      <p:sp>
        <p:nvSpPr>
          <p:cNvPr id="297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1695F67-1BE9-4E13-9933-7AA89329D365}" type="slidenum">
              <a:rPr lang="zh-CN" altLang="en-US" smtClean="0"/>
              <a:pPr eaLnBrk="1" hangingPunct="1"/>
              <a:t>26</a:t>
            </a:fld>
            <a:endParaRPr lang="en-US" altLang="zh-CN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FA3E0BD5-28C0-657B-B55B-C0D53F9459A7}"/>
              </a:ext>
            </a:extLst>
          </p:cNvPr>
          <p:cNvCxnSpPr>
            <a:cxnSpLocks/>
          </p:cNvCxnSpPr>
          <p:nvPr/>
        </p:nvCxnSpPr>
        <p:spPr>
          <a:xfrm>
            <a:off x="899592" y="5157192"/>
            <a:ext cx="2844787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22" name="Group 7"/>
          <p:cNvGrpSpPr>
            <a:grpSpLocks/>
          </p:cNvGrpSpPr>
          <p:nvPr/>
        </p:nvGrpSpPr>
        <p:grpSpPr bwMode="auto">
          <a:xfrm>
            <a:off x="1044575" y="1628775"/>
            <a:ext cx="7488238" cy="5229225"/>
            <a:chOff x="658" y="1026"/>
            <a:chExt cx="4717" cy="3294"/>
          </a:xfrm>
        </p:grpSpPr>
        <p:pic>
          <p:nvPicPr>
            <p:cNvPr id="30725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" y="1026"/>
              <a:ext cx="4445" cy="3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0726" name="Text Box 3"/>
            <p:cNvSpPr txBox="1">
              <a:spLocks noChangeArrowheads="1"/>
            </p:cNvSpPr>
            <p:nvPr/>
          </p:nvSpPr>
          <p:spPr bwMode="auto">
            <a:xfrm>
              <a:off x="4604" y="1570"/>
              <a:ext cx="771" cy="5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lang="en-US" altLang="zh-CN" sz="5400" dirty="0"/>
                <a:t>**</a:t>
              </a:r>
            </a:p>
          </p:txBody>
        </p:sp>
        <p:pic>
          <p:nvPicPr>
            <p:cNvPr id="30727" name="Picture 5" descr="星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70" y="2387"/>
              <a:ext cx="499" cy="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0728" name="Picture 6" descr="星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558" y="3495"/>
              <a:ext cx="499" cy="29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723" name="Rectangle 8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 eaLnBrk="1" hangingPunct="1"/>
            <a:r>
              <a:rPr lang="zh-CN" altLang="en-US"/>
              <a:t>误差推导</a:t>
            </a:r>
          </a:p>
        </p:txBody>
      </p:sp>
      <p:sp>
        <p:nvSpPr>
          <p:cNvPr id="3072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C7ED3358-A33A-43A6-B0C3-B3F26EE3F306}" type="slidenum">
              <a:rPr lang="zh-CN" altLang="en-US" smtClean="0"/>
              <a:pPr eaLnBrk="1" hangingPunct="1"/>
              <a:t>27</a:t>
            </a:fld>
            <a:endParaRPr lang="en-US" altLang="zh-CN"/>
          </a:p>
        </p:txBody>
      </p:sp>
      <p:cxnSp>
        <p:nvCxnSpPr>
          <p:cNvPr id="2" name="直接连接符 1">
            <a:extLst>
              <a:ext uri="{FF2B5EF4-FFF2-40B4-BE49-F238E27FC236}">
                <a16:creationId xmlns:a16="http://schemas.microsoft.com/office/drawing/2014/main" id="{C3D39BF5-032C-1C26-18E5-B2311842F1EC}"/>
              </a:ext>
            </a:extLst>
          </p:cNvPr>
          <p:cNvCxnSpPr>
            <a:cxnSpLocks/>
          </p:cNvCxnSpPr>
          <p:nvPr/>
        </p:nvCxnSpPr>
        <p:spPr>
          <a:xfrm>
            <a:off x="1044575" y="3753666"/>
            <a:ext cx="1583209" cy="0"/>
          </a:xfrm>
          <a:prstGeom prst="line">
            <a:avLst/>
          </a:prstGeom>
          <a:ln w="28575">
            <a:solidFill>
              <a:srgbClr val="7030A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两点公式</a:t>
            </a:r>
          </a:p>
        </p:txBody>
      </p:sp>
      <p:graphicFrame>
        <p:nvGraphicFramePr>
          <p:cNvPr id="31747" name="Object 4"/>
          <p:cNvGraphicFramePr>
            <a:graphicFrameLocks noGrp="1" noChangeAspect="1"/>
          </p:cNvGraphicFramePr>
          <p:nvPr>
            <p:ph idx="1"/>
          </p:nvPr>
        </p:nvGraphicFramePr>
        <p:xfrm>
          <a:off x="1619250" y="1484313"/>
          <a:ext cx="5832475" cy="5164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844800" imgH="2616200" progId="Equation.3">
                  <p:embed/>
                </p:oleObj>
              </mc:Choice>
              <mc:Fallback>
                <p:oleObj name="公式" r:id="rId2" imgW="2844800" imgH="2616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9250" y="1484313"/>
                        <a:ext cx="5832475" cy="51641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174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D470D83-F557-4B0D-BA76-B1452A5C8274}" type="slidenum">
              <a:rPr lang="zh-CN" altLang="en-US" smtClean="0"/>
              <a:pPr eaLnBrk="1" hangingPunct="1"/>
              <a:t>28</a:t>
            </a:fld>
            <a:endParaRPr lang="en-US" altLang="zh-CN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84213" y="476250"/>
            <a:ext cx="7772400" cy="792163"/>
          </a:xfrm>
        </p:spPr>
        <p:txBody>
          <a:bodyPr/>
          <a:lstStyle/>
          <a:p>
            <a:pPr eaLnBrk="1" hangingPunct="1"/>
            <a:r>
              <a:rPr lang="zh-CN" altLang="en-US"/>
              <a:t>三点公式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11188" y="1484313"/>
            <a:ext cx="7993062" cy="720725"/>
          </a:xfrm>
        </p:spPr>
        <p:txBody>
          <a:bodyPr/>
          <a:lstStyle/>
          <a:p>
            <a:pPr eaLnBrk="1" hangingPunct="1"/>
            <a:r>
              <a:rPr lang="zh-CN" altLang="en-US"/>
              <a:t>取</a:t>
            </a:r>
            <a:r>
              <a:rPr lang="en-US" altLang="zh-CN" b="1" i="1">
                <a:latin typeface="Times New Roman" pitchFamily="18" charset="0"/>
              </a:rPr>
              <a:t>n=2, x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-x</a:t>
            </a:r>
            <a:r>
              <a:rPr lang="en-US" altLang="zh-CN" b="1" i="1" baseline="-25000">
                <a:latin typeface="Times New Roman" pitchFamily="18" charset="0"/>
              </a:rPr>
              <a:t>0</a:t>
            </a:r>
            <a:r>
              <a:rPr lang="en-US" altLang="zh-CN" b="1" i="1">
                <a:latin typeface="Times New Roman" pitchFamily="18" charset="0"/>
              </a:rPr>
              <a:t> = x</a:t>
            </a:r>
            <a:r>
              <a:rPr lang="en-US" altLang="zh-CN" b="1" i="1" baseline="-25000">
                <a:latin typeface="Times New Roman" pitchFamily="18" charset="0"/>
              </a:rPr>
              <a:t>2</a:t>
            </a:r>
            <a:r>
              <a:rPr lang="en-US" altLang="zh-CN" b="1" i="1">
                <a:latin typeface="Times New Roman" pitchFamily="18" charset="0"/>
              </a:rPr>
              <a:t>-x</a:t>
            </a:r>
            <a:r>
              <a:rPr lang="en-US" altLang="zh-CN" b="1" i="1" baseline="-25000">
                <a:latin typeface="Times New Roman" pitchFamily="18" charset="0"/>
              </a:rPr>
              <a:t>1</a:t>
            </a:r>
            <a:r>
              <a:rPr lang="en-US" altLang="zh-CN" b="1" i="1">
                <a:latin typeface="Times New Roman" pitchFamily="18" charset="0"/>
              </a:rPr>
              <a:t> = h</a:t>
            </a:r>
            <a:r>
              <a:rPr lang="zh-CN" altLang="en-US"/>
              <a:t>时的数值微商公式</a:t>
            </a:r>
            <a:r>
              <a:rPr lang="en-US" altLang="zh-CN"/>
              <a:t>:</a:t>
            </a:r>
          </a:p>
        </p:txBody>
      </p:sp>
      <p:grpSp>
        <p:nvGrpSpPr>
          <p:cNvPr id="32772" name="Group 6"/>
          <p:cNvGrpSpPr>
            <a:grpSpLocks/>
          </p:cNvGrpSpPr>
          <p:nvPr/>
        </p:nvGrpSpPr>
        <p:grpSpPr bwMode="auto">
          <a:xfrm>
            <a:off x="1258888" y="2492375"/>
            <a:ext cx="6769100" cy="3448050"/>
            <a:chOff x="476" y="1616"/>
            <a:chExt cx="4264" cy="2172"/>
          </a:xfrm>
        </p:grpSpPr>
        <p:pic>
          <p:nvPicPr>
            <p:cNvPr id="3277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7" y="1616"/>
              <a:ext cx="4083" cy="21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2775" name="Text Box 5"/>
            <p:cNvSpPr txBox="1">
              <a:spLocks noChangeArrowheads="1"/>
            </p:cNvSpPr>
            <p:nvPr/>
          </p:nvSpPr>
          <p:spPr bwMode="auto">
            <a:xfrm>
              <a:off x="476" y="1661"/>
              <a:ext cx="34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ea typeface="宋体" pitchFamily="2" charset="-122"/>
                </a:defRPr>
              </a:lvl9pPr>
            </a:lstStyle>
            <a:p>
              <a:pPr eaLnBrk="1" hangingPunct="1"/>
              <a:r>
                <a:rPr lang="zh-CN" altLang="en-US" sz="2800" b="1">
                  <a:latin typeface="Times New Roman" pitchFamily="18" charset="0"/>
                </a:rPr>
                <a:t>由</a:t>
              </a:r>
            </a:p>
          </p:txBody>
        </p:sp>
      </p:grpSp>
      <p:sp>
        <p:nvSpPr>
          <p:cNvPr id="32773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FC64A001-8A85-45BA-845F-B941661A0C29}" type="slidenum">
              <a:rPr lang="zh-CN" altLang="en-US" smtClean="0"/>
              <a:pPr eaLnBrk="1" hangingPunct="1"/>
              <a:t>29</a:t>
            </a:fld>
            <a:endParaRPr lang="en-US" altLang="zh-C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复习：高斯型求积公式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95288" y="1557338"/>
            <a:ext cx="7993062" cy="489585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sz="2800">
                <a:solidFill>
                  <a:srgbClr val="FF33CC"/>
                </a:solidFill>
              </a:rPr>
              <a:t>定义</a:t>
            </a:r>
            <a:r>
              <a:rPr lang="en-US" altLang="zh-CN" sz="2800">
                <a:solidFill>
                  <a:srgbClr val="FF33CC"/>
                </a:solidFill>
              </a:rPr>
              <a:t>4</a:t>
            </a:r>
            <a:r>
              <a:rPr lang="zh-CN" altLang="en-US" sz="2800"/>
              <a:t>　设具有</a:t>
            </a:r>
            <a:r>
              <a:rPr lang="en-US" altLang="zh-CN" sz="2800" b="1" i="1">
                <a:solidFill>
                  <a:srgbClr val="7030A0"/>
                </a:solidFill>
                <a:latin typeface="Times New Roman" pitchFamily="18" charset="0"/>
              </a:rPr>
              <a:t>n+1</a:t>
            </a:r>
            <a:r>
              <a:rPr lang="zh-CN" altLang="en-US" sz="2800"/>
              <a:t>个求积节点的插值型求积公式为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/>
              <a:t>　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/>
              <a:t>	其中</a:t>
            </a:r>
            <a:r>
              <a:rPr lang="zh-CN" altLang="en-US" sz="2800" b="1" i="1">
                <a:latin typeface="Times New Roman" pitchFamily="18" charset="0"/>
                <a:ea typeface="幼圆" pitchFamily="49" charset="-122"/>
                <a:sym typeface="Symbol" pitchFamily="18" charset="2"/>
              </a:rPr>
              <a:t></a:t>
            </a:r>
            <a:r>
              <a:rPr lang="en-US" altLang="zh-CN" sz="2800" b="1" i="1">
                <a:latin typeface="Times New Roman" pitchFamily="18" charset="0"/>
                <a:ea typeface="幼圆" pitchFamily="49" charset="-122"/>
                <a:sym typeface="Symbol" pitchFamily="18" charset="2"/>
              </a:rPr>
              <a:t>(x)</a:t>
            </a:r>
            <a:r>
              <a:rPr lang="zh-CN" altLang="en-US" sz="2800"/>
              <a:t>为</a:t>
            </a:r>
            <a:r>
              <a:rPr lang="en-US" altLang="zh-CN" sz="2800" b="1">
                <a:latin typeface="Times New Roman" pitchFamily="18" charset="0"/>
              </a:rPr>
              <a:t>[</a:t>
            </a:r>
            <a:r>
              <a:rPr lang="en-US" altLang="zh-CN" sz="2800" b="1" i="1">
                <a:latin typeface="Times New Roman" pitchFamily="18" charset="0"/>
              </a:rPr>
              <a:t>a, b</a:t>
            </a:r>
            <a:r>
              <a:rPr lang="en-US" altLang="zh-CN" sz="2800" b="1">
                <a:latin typeface="Times New Roman" pitchFamily="18" charset="0"/>
              </a:rPr>
              <a:t>]</a:t>
            </a:r>
            <a:r>
              <a:rPr lang="zh-CN" altLang="en-US" sz="2800"/>
              <a:t>上的权函数，求积系数为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zh-CN" altLang="en-US" sz="280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/>
              <a:t>　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/>
              <a:t>   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/>
              <a:t>	若求积公式</a:t>
            </a:r>
            <a:r>
              <a:rPr lang="en-US" altLang="zh-CN" sz="2800"/>
              <a:t>(5.1)</a:t>
            </a:r>
            <a:r>
              <a:rPr lang="zh-CN" altLang="en-US" sz="2800"/>
              <a:t>的代数精度至少为</a:t>
            </a:r>
            <a:r>
              <a:rPr lang="en-US" altLang="zh-CN" sz="2800" b="1" i="1">
                <a:solidFill>
                  <a:srgbClr val="7030A0"/>
                </a:solidFill>
                <a:latin typeface="Times New Roman" pitchFamily="18" charset="0"/>
              </a:rPr>
              <a:t>2n+1</a:t>
            </a:r>
            <a:r>
              <a:rPr lang="zh-CN" altLang="en-US" sz="2800"/>
              <a:t>次，则称该公式为</a:t>
            </a:r>
            <a:r>
              <a:rPr lang="zh-CN" altLang="en-US" sz="2800" b="1">
                <a:solidFill>
                  <a:srgbClr val="FF0000"/>
                </a:solidFill>
              </a:rPr>
              <a:t>高斯型求积公式</a:t>
            </a:r>
            <a:r>
              <a:rPr lang="zh-CN" altLang="en-US" sz="2800"/>
              <a:t>．这时，求积节点</a:t>
            </a:r>
            <a:r>
              <a:rPr lang="en-US" altLang="zh-CN" sz="2800" i="1">
                <a:latin typeface="Times New Roman" pitchFamily="18" charset="0"/>
              </a:rPr>
              <a:t>x</a:t>
            </a:r>
            <a:r>
              <a:rPr lang="en-US" altLang="zh-CN" sz="2800" i="1" baseline="-25000">
                <a:latin typeface="Times New Roman" pitchFamily="18" charset="0"/>
              </a:rPr>
              <a:t>k</a:t>
            </a:r>
            <a:r>
              <a:rPr lang="zh-CN" altLang="en-US" sz="2800"/>
              <a:t>称为</a:t>
            </a:r>
            <a:r>
              <a:rPr lang="zh-CN" altLang="en-US" sz="2800" b="1">
                <a:solidFill>
                  <a:srgbClr val="FF0000"/>
                </a:solidFill>
              </a:rPr>
              <a:t>高斯型节点</a:t>
            </a:r>
            <a:r>
              <a:rPr lang="zh-CN" altLang="en-US" sz="2800"/>
              <a:t>．</a:t>
            </a:r>
          </a:p>
        </p:txBody>
      </p:sp>
      <p:graphicFrame>
        <p:nvGraphicFramePr>
          <p:cNvPr id="8196" name="Object 4"/>
          <p:cNvGraphicFramePr>
            <a:graphicFrameLocks noChangeAspect="1"/>
          </p:cNvGraphicFramePr>
          <p:nvPr/>
        </p:nvGraphicFramePr>
        <p:xfrm>
          <a:off x="900113" y="3933825"/>
          <a:ext cx="648017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959600" imgH="1206500" progId="Equation.DSMT4">
                  <p:embed/>
                </p:oleObj>
              </mc:Choice>
              <mc:Fallback>
                <p:oleObj name="Equation" r:id="rId2" imgW="6959600" imgH="1206500" progId="Equation.DSMT4">
                  <p:embed/>
                  <p:pic>
                    <p:nvPicPr>
                      <p:cNvPr id="819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3933825"/>
                        <a:ext cx="6480175" cy="1123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7" name="Object 5"/>
          <p:cNvGraphicFramePr>
            <a:graphicFrameLocks noGrp="1" noChangeAspect="1"/>
          </p:cNvGraphicFramePr>
          <p:nvPr>
            <p:ph sz="half" idx="2"/>
          </p:nvPr>
        </p:nvGraphicFramePr>
        <p:xfrm>
          <a:off x="2051050" y="2060575"/>
          <a:ext cx="3711575" cy="922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505200" imgH="838200" progId="Equation.DSMT4">
                  <p:embed/>
                </p:oleObj>
              </mc:Choice>
              <mc:Fallback>
                <p:oleObj name="Equation" r:id="rId4" imgW="3505200" imgH="838200" progId="Equation.DSMT4">
                  <p:embed/>
                  <p:pic>
                    <p:nvPicPr>
                      <p:cNvPr id="819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51050" y="2060575"/>
                        <a:ext cx="3711575" cy="9223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6804025" y="2205038"/>
            <a:ext cx="768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en-US" altLang="zh-CN" sz="2400">
                <a:latin typeface="Times New Roman" pitchFamily="18" charset="0"/>
              </a:rPr>
              <a:t>(5.1)</a:t>
            </a:r>
          </a:p>
        </p:txBody>
      </p:sp>
      <p:pic>
        <p:nvPicPr>
          <p:cNvPr id="8199" name="Picture 7" descr="C:\Documents and Settings\fifo\Local Settings\Temporary Internet Files\Content.IE5\N7SDULJR\MCj03496480000[1].wmf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3913" y="4873625"/>
            <a:ext cx="457200" cy="179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200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5DA97D3-B232-4524-B46B-D01DE9429BE4}" type="slidenum">
              <a:rPr lang="zh-CN" altLang="en-US" smtClean="0"/>
              <a:pPr eaLnBrk="1" hangingPunct="1"/>
              <a:t>3</a:t>
            </a:fld>
            <a:endParaRPr lang="en-US" altLang="zh-CN"/>
          </a:p>
        </p:txBody>
      </p:sp>
      <p:cxnSp>
        <p:nvCxnSpPr>
          <p:cNvPr id="3" name="直接连接符 2"/>
          <p:cNvCxnSpPr/>
          <p:nvPr/>
        </p:nvCxnSpPr>
        <p:spPr>
          <a:xfrm>
            <a:off x="2411760" y="2708920"/>
            <a:ext cx="5760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8F646423-0CA9-4FB7-8B12-D5293B29DE12}"/>
              </a:ext>
            </a:extLst>
          </p:cNvPr>
          <p:cNvCxnSpPr/>
          <p:nvPr/>
        </p:nvCxnSpPr>
        <p:spPr>
          <a:xfrm>
            <a:off x="1717494" y="4554654"/>
            <a:ext cx="5760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641475"/>
          </a:xfrm>
        </p:spPr>
        <p:txBody>
          <a:bodyPr/>
          <a:lstStyle/>
          <a:p>
            <a:pPr eaLnBrk="1" hangingPunct="1"/>
            <a:r>
              <a:rPr lang="zh-CN" altLang="en-US" sz="2500" b="1"/>
              <a:t>由上式和 </a:t>
            </a:r>
            <a:r>
              <a:rPr lang="en-US" altLang="zh-CN" sz="2500" b="1"/>
              <a:t>       </a:t>
            </a:r>
            <a:r>
              <a:rPr lang="zh-CN" altLang="en-US" sz="2500" b="1"/>
              <a:t>分别得</a:t>
            </a:r>
          </a:p>
        </p:txBody>
      </p:sp>
      <p:grpSp>
        <p:nvGrpSpPr>
          <p:cNvPr id="33795" name="Group 7"/>
          <p:cNvGrpSpPr>
            <a:grpSpLocks/>
          </p:cNvGrpSpPr>
          <p:nvPr/>
        </p:nvGrpSpPr>
        <p:grpSpPr bwMode="auto">
          <a:xfrm>
            <a:off x="393700" y="1439863"/>
            <a:ext cx="5834063" cy="5373687"/>
            <a:chOff x="248" y="935"/>
            <a:chExt cx="2677" cy="2787"/>
          </a:xfrm>
        </p:grpSpPr>
        <p:pic>
          <p:nvPicPr>
            <p:cNvPr id="33799" name="Picture 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0625"/>
            <a:stretch>
              <a:fillRect/>
            </a:stretch>
          </p:blipFill>
          <p:spPr bwMode="auto">
            <a:xfrm>
              <a:off x="839" y="935"/>
              <a:ext cx="1996" cy="7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33800" name="Picture 4"/>
            <p:cNvPicPr>
              <a:picLocks noChangeAspect="1" noChangeArrowheads="1"/>
            </p:cNvPicPr>
            <p:nvPr/>
          </p:nvPicPr>
          <p:blipFill>
            <a:blip r:embed="rId3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307" r="22107"/>
            <a:stretch>
              <a:fillRect/>
            </a:stretch>
          </p:blipFill>
          <p:spPr bwMode="auto">
            <a:xfrm>
              <a:off x="248" y="1706"/>
              <a:ext cx="2677" cy="201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3796" name="Text Box 5"/>
          <p:cNvSpPr txBox="1">
            <a:spLocks noChangeArrowheads="1"/>
          </p:cNvSpPr>
          <p:nvPr/>
        </p:nvSpPr>
        <p:spPr bwMode="auto">
          <a:xfrm>
            <a:off x="7380288" y="2659063"/>
            <a:ext cx="987425" cy="1373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>
                <a:latin typeface="Times New Roman" pitchFamily="18" charset="0"/>
              </a:rPr>
              <a:t>此为 </a:t>
            </a:r>
          </a:p>
          <a:p>
            <a:pPr eaLnBrk="1" hangingPunct="1"/>
            <a:r>
              <a:rPr lang="zh-CN" altLang="en-US" sz="2800" b="1">
                <a:latin typeface="Times New Roman" pitchFamily="18" charset="0"/>
              </a:rPr>
              <a:t>三点 </a:t>
            </a:r>
          </a:p>
          <a:p>
            <a:pPr eaLnBrk="1" hangingPunct="1"/>
            <a:r>
              <a:rPr lang="zh-CN" altLang="en-US" sz="2800" b="1">
                <a:latin typeface="Times New Roman" pitchFamily="18" charset="0"/>
              </a:rPr>
              <a:t>公式 </a:t>
            </a:r>
          </a:p>
        </p:txBody>
      </p:sp>
      <p:pic>
        <p:nvPicPr>
          <p:cNvPr id="33797" name="Picture 6" descr="星星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713" y="846138"/>
            <a:ext cx="865187" cy="49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168810F-0CB6-4D72-805F-9634DCE71B8B}" type="slidenum">
              <a:rPr lang="zh-CN" altLang="en-US" smtClean="0"/>
              <a:pPr eaLnBrk="1" hangingPunct="1"/>
              <a:t>30</a:t>
            </a:fld>
            <a:endParaRPr lang="en-US" altLang="zh-CN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557338"/>
            <a:ext cx="7772400" cy="4538662"/>
          </a:xfrm>
        </p:spPr>
        <p:txBody>
          <a:bodyPr/>
          <a:lstStyle/>
          <a:p>
            <a:pPr eaLnBrk="1" hangingPunct="1"/>
            <a:r>
              <a:rPr lang="zh-CN" altLang="en-US" dirty="0"/>
              <a:t>若对</a:t>
            </a:r>
          </a:p>
          <a:p>
            <a:pPr eaLnBrk="1" hangingPunct="1"/>
            <a:endParaRPr lang="zh-CN" altLang="en-US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　</a:t>
            </a:r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	</a:t>
            </a:r>
            <a:endParaRPr lang="en-US" altLang="zh-CN" dirty="0"/>
          </a:p>
          <a:p>
            <a:pPr eaLnBrk="1" hangingPunct="1">
              <a:buFont typeface="Wingdings" pitchFamily="2" charset="2"/>
              <a:buNone/>
            </a:pPr>
            <a:r>
              <a:rPr lang="zh-CN" altLang="en-US" dirty="0"/>
              <a:t>二阶导数的误差公式：</a:t>
            </a:r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  <a:p>
            <a:pPr eaLnBrk="1" hangingPunct="1">
              <a:buFont typeface="Wingdings" pitchFamily="2" charset="2"/>
              <a:buNone/>
            </a:pPr>
            <a:endParaRPr lang="zh-CN" altLang="en-US" dirty="0"/>
          </a:p>
        </p:txBody>
      </p:sp>
      <p:graphicFrame>
        <p:nvGraphicFramePr>
          <p:cNvPr id="3481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4632912"/>
              </p:ext>
            </p:extLst>
          </p:nvPr>
        </p:nvGraphicFramePr>
        <p:xfrm>
          <a:off x="3635896" y="3013580"/>
          <a:ext cx="3594100" cy="800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594100" imgH="800100" progId="Equation.DSMT4">
                  <p:embed/>
                </p:oleObj>
              </mc:Choice>
              <mc:Fallback>
                <p:oleObj name="Equation" r:id="rId2" imgW="3594100" imgH="8001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35896" y="3013580"/>
                        <a:ext cx="3594100" cy="800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82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88338253"/>
              </p:ext>
            </p:extLst>
          </p:nvPr>
        </p:nvGraphicFramePr>
        <p:xfrm>
          <a:off x="3203848" y="4737100"/>
          <a:ext cx="2933700" cy="200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933700" imgH="2006600" progId="Equation.DSMT4">
                  <p:embed/>
                </p:oleObj>
              </mc:Choice>
              <mc:Fallback>
                <p:oleObj name="Equation" r:id="rId4" imgW="2933700" imgH="2006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3848" y="4737100"/>
                        <a:ext cx="2933700" cy="200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821" name="Rectangle 5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二阶导</a:t>
            </a:r>
          </a:p>
        </p:txBody>
      </p:sp>
      <p:sp>
        <p:nvSpPr>
          <p:cNvPr id="3482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11AA144-D3C1-4A43-ADD1-55DC12C448E6}" type="slidenum">
              <a:rPr lang="zh-CN" altLang="en-US" smtClean="0"/>
              <a:pPr eaLnBrk="1" hangingPunct="1"/>
              <a:t>31</a:t>
            </a:fld>
            <a:endParaRPr lang="en-US" altLang="zh-CN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129" t="55011"/>
          <a:stretch/>
        </p:blipFill>
        <p:spPr bwMode="auto">
          <a:xfrm>
            <a:off x="2217918" y="1417276"/>
            <a:ext cx="5565960" cy="1550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090587" y="3165009"/>
            <a:ext cx="2348720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r>
              <a:rPr lang="zh-CN" altLang="en-US" sz="2800" b="1" dirty="0">
                <a:latin typeface="Times New Roman" pitchFamily="18" charset="0"/>
              </a:rPr>
              <a:t>再求导可得：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用外推法求数值微商</a:t>
            </a:r>
          </a:p>
        </p:txBody>
      </p:sp>
      <p:graphicFrame>
        <p:nvGraphicFramePr>
          <p:cNvPr id="35843" name="Object 4"/>
          <p:cNvGraphicFramePr>
            <a:graphicFrameLocks noChangeAspect="1"/>
          </p:cNvGraphicFramePr>
          <p:nvPr/>
        </p:nvGraphicFramePr>
        <p:xfrm>
          <a:off x="900113" y="2276475"/>
          <a:ext cx="7345362" cy="338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6388100" imgH="2819400" progId="Equation.DSMT4">
                  <p:embed/>
                </p:oleObj>
              </mc:Choice>
              <mc:Fallback>
                <p:oleObj name="Equation" r:id="rId2" imgW="6388100" imgH="28194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276475"/>
                        <a:ext cx="7345362" cy="3384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4" name="Rectangle 5"/>
          <p:cNvSpPr>
            <a:spLocks noChangeArrowheads="1"/>
          </p:cNvSpPr>
          <p:nvPr/>
        </p:nvSpPr>
        <p:spPr bwMode="auto">
          <a:xfrm>
            <a:off x="0" y="3933056"/>
            <a:ext cx="8964613" cy="280828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35845" name="Object 6"/>
          <p:cNvGraphicFramePr>
            <a:graphicFrameLocks noGrp="1" noChangeAspect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945794485"/>
              </p:ext>
            </p:extLst>
          </p:nvPr>
        </p:nvGraphicFramePr>
        <p:xfrm>
          <a:off x="827088" y="4194175"/>
          <a:ext cx="7488237" cy="1851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4" imgW="4520880" imgH="1117440" progId="Equation.3">
                  <p:embed/>
                </p:oleObj>
              </mc:Choice>
              <mc:Fallback>
                <p:oleObj name="公式" r:id="rId4" imgW="4520880" imgH="11174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088" y="4194175"/>
                        <a:ext cx="7488237" cy="1851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847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9D8CB616-D2FF-4F49-8059-E300440409C6}" type="slidenum">
              <a:rPr lang="zh-CN" altLang="en-US" smtClean="0"/>
              <a:pPr eaLnBrk="1" hangingPunct="1"/>
              <a:t>32</a:t>
            </a:fld>
            <a:endParaRPr lang="en-US" altLang="zh-CN"/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075613" cy="49244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注意到如下的泰勒公式</a:t>
            </a:r>
          </a:p>
          <a:p>
            <a:pPr eaLnBrk="1" hangingPunct="1">
              <a:lnSpc>
                <a:spcPct val="90000"/>
              </a:lnSpc>
            </a:pPr>
            <a:endParaRPr lang="zh-CN" altLang="en-US" sz="2800" b="1" dirty="0"/>
          </a:p>
          <a:p>
            <a:pPr eaLnBrk="1" hangingPunct="1">
              <a:lnSpc>
                <a:spcPct val="90000"/>
              </a:lnSpc>
            </a:pPr>
            <a:endParaRPr lang="zh-CN" altLang="en-US" sz="2800" b="1" dirty="0"/>
          </a:p>
          <a:p>
            <a:pPr eaLnBrk="1" hangingPunct="1">
              <a:lnSpc>
                <a:spcPct val="90000"/>
              </a:lnSpc>
            </a:pPr>
            <a:endParaRPr lang="zh-CN" altLang="en-US" sz="2800" b="1" dirty="0"/>
          </a:p>
          <a:p>
            <a:pPr eaLnBrk="1" hangingPunct="1">
              <a:lnSpc>
                <a:spcPct val="90000"/>
              </a:lnSpc>
            </a:pPr>
            <a:endParaRPr lang="zh-CN" altLang="en-US" sz="2800" b="1" dirty="0"/>
          </a:p>
          <a:p>
            <a:pPr eaLnBrk="1" hangingPunct="1">
              <a:lnSpc>
                <a:spcPct val="90000"/>
              </a:lnSpc>
            </a:pPr>
            <a:endParaRPr lang="zh-CN" altLang="en-US" sz="2800" b="1" dirty="0"/>
          </a:p>
          <a:p>
            <a:pPr eaLnBrk="1" hangingPunct="1">
              <a:lnSpc>
                <a:spcPct val="90000"/>
              </a:lnSpc>
            </a:pPr>
            <a:endParaRPr lang="zh-CN" altLang="en-US" sz="2800" b="1" dirty="0"/>
          </a:p>
          <a:p>
            <a:pPr eaLnBrk="1" hangingPunct="1">
              <a:lnSpc>
                <a:spcPct val="90000"/>
              </a:lnSpc>
            </a:pPr>
            <a:endParaRPr lang="zh-CN" altLang="en-US" sz="2800" b="1" dirty="0"/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/>
              <a:t>					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zh-CN" altLang="en-US" sz="2800" b="1" dirty="0"/>
              <a:t>					                             </a:t>
            </a:r>
            <a:r>
              <a:rPr lang="zh-CN" altLang="en-US" sz="2800" b="1" dirty="0">
                <a:solidFill>
                  <a:srgbClr val="FF0000"/>
                </a:solidFill>
                <a:sym typeface="Wingdings" pitchFamily="2" charset="2"/>
              </a:rPr>
              <a:t>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B6A879E7-3965-E89B-4F9D-4E8DE648C01D}"/>
              </a:ext>
            </a:extLst>
          </p:cNvPr>
          <p:cNvSpPr/>
          <p:nvPr/>
        </p:nvSpPr>
        <p:spPr>
          <a:xfrm>
            <a:off x="4200671" y="5683603"/>
            <a:ext cx="144016" cy="182562"/>
          </a:xfrm>
          <a:prstGeom prst="ellipse">
            <a:avLst/>
          </a:prstGeom>
          <a:noFill/>
          <a:ln>
            <a:solidFill>
              <a:srgbClr val="DE00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2BB1DE42-D8CC-7BA8-EB9B-12AC61CCE015}"/>
              </a:ext>
            </a:extLst>
          </p:cNvPr>
          <p:cNvSpPr/>
          <p:nvPr/>
        </p:nvSpPr>
        <p:spPr>
          <a:xfrm>
            <a:off x="5030405" y="5689247"/>
            <a:ext cx="144016" cy="182562"/>
          </a:xfrm>
          <a:prstGeom prst="ellipse">
            <a:avLst/>
          </a:prstGeom>
          <a:noFill/>
          <a:ln>
            <a:solidFill>
              <a:srgbClr val="DE00D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3"/>
          <p:cNvSpPr>
            <a:spLocks noChangeArrowheads="1"/>
          </p:cNvSpPr>
          <p:nvPr/>
        </p:nvSpPr>
        <p:spPr bwMode="auto">
          <a:xfrm>
            <a:off x="468313" y="1557338"/>
            <a:ext cx="7993062" cy="4824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zh-CN" altLang="en-US" sz="2800">
                <a:solidFill>
                  <a:srgbClr val="FF0000"/>
                </a:solidFill>
                <a:sym typeface="Wingdings" pitchFamily="2" charset="2"/>
              </a:rPr>
              <a:t></a:t>
            </a:r>
            <a:r>
              <a:rPr lang="zh-CN" altLang="en-US" sz="3200"/>
              <a:t>正好适合李查逊外推法的公式．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endParaRPr lang="en-US" altLang="zh-CN" sz="320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endParaRPr lang="en-US" altLang="zh-CN" sz="3200"/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zh-CN" altLang="en-US" sz="2800"/>
              <a:t>由此说明，李查逊外推法不仅可用于数值积分，还可以用于数值微分．相关内容</a:t>
            </a:r>
            <a:r>
              <a:rPr lang="zh-CN" altLang="en-US" sz="2800">
                <a:solidFill>
                  <a:srgbClr val="FF0000"/>
                </a:solidFill>
              </a:rPr>
              <a:t>自学</a:t>
            </a:r>
            <a:r>
              <a:rPr lang="en-US" altLang="zh-CN" sz="2800"/>
              <a:t>.</a:t>
            </a:r>
          </a:p>
          <a:p>
            <a:pPr marL="342900" indent="-342900">
              <a:spcBef>
                <a:spcPct val="20000"/>
              </a:spcBef>
              <a:buClr>
                <a:schemeClr val="accent1"/>
              </a:buClr>
              <a:buFont typeface="Wingdings" pitchFamily="2" charset="2"/>
              <a:buChar char="l"/>
            </a:pPr>
            <a:r>
              <a:rPr lang="zh-CN" altLang="en-US" sz="2800"/>
              <a:t>注意：外推次数</a:t>
            </a:r>
            <a:r>
              <a:rPr lang="en-US" altLang="zh-CN" sz="2800" b="1" i="1">
                <a:latin typeface="Times New Roman" pitchFamily="18" charset="0"/>
              </a:rPr>
              <a:t>m</a:t>
            </a:r>
            <a:r>
              <a:rPr lang="zh-CN" altLang="en-US" sz="2800"/>
              <a:t>也只能选取适当的，不可太大．</a:t>
            </a:r>
            <a:r>
              <a:rPr lang="en-US" altLang="zh-CN" sz="2800" b="1" i="1">
                <a:latin typeface="Times New Roman" pitchFamily="18" charset="0"/>
              </a:rPr>
              <a:t>m</a:t>
            </a:r>
            <a:r>
              <a:rPr lang="zh-CN" altLang="en-US" sz="2800"/>
              <a:t>越大，可保证截断误差越小，但太大的</a:t>
            </a:r>
            <a:r>
              <a:rPr lang="en-US" altLang="zh-CN" sz="2800" b="1" i="1">
                <a:latin typeface="Times New Roman" pitchFamily="18" charset="0"/>
              </a:rPr>
              <a:t>m</a:t>
            </a:r>
            <a:r>
              <a:rPr lang="zh-CN" altLang="en-US" sz="2800"/>
              <a:t>会使步长太小，从而增加舍入误差．</a:t>
            </a:r>
            <a:endParaRPr lang="en-US" altLang="zh-CN" sz="2800"/>
          </a:p>
        </p:txBody>
      </p:sp>
      <p:sp>
        <p:nvSpPr>
          <p:cNvPr id="36867" name="Rectangle 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外推</a:t>
            </a:r>
          </a:p>
        </p:txBody>
      </p:sp>
      <p:graphicFrame>
        <p:nvGraphicFramePr>
          <p:cNvPr id="36868" name="Object 6"/>
          <p:cNvGraphicFramePr>
            <a:graphicFrameLocks noGrp="1" noChangeAspect="1"/>
          </p:cNvGraphicFramePr>
          <p:nvPr>
            <p:ph idx="4294967295"/>
          </p:nvPr>
        </p:nvGraphicFramePr>
        <p:xfrm>
          <a:off x="1116013" y="2133600"/>
          <a:ext cx="6096000" cy="1101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3162300" imgH="571500" progId="Equation.3">
                  <p:embed/>
                </p:oleObj>
              </mc:Choice>
              <mc:Fallback>
                <p:oleObj name="公式" r:id="rId2" imgW="3162300" imgH="57150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133600"/>
                        <a:ext cx="6096000" cy="1101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686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0932BF66-3BDA-4D0B-A8FE-20760594BCD9}" type="slidenum">
              <a:rPr lang="zh-CN" altLang="en-US" smtClean="0"/>
              <a:pPr eaLnBrk="1" hangingPunct="1"/>
              <a:t>33</a:t>
            </a:fld>
            <a:endParaRPr lang="en-US" altLang="zh-CN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习题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89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2060849"/>
                <a:ext cx="7772400" cy="4320902"/>
              </a:xfrm>
            </p:spPr>
            <p:txBody>
              <a:bodyPr/>
              <a:lstStyle/>
              <a:p>
                <a:pPr eaLnBrk="1" hangingPunct="1"/>
                <a:r>
                  <a:rPr lang="en-US" altLang="zh-CN" dirty="0"/>
                  <a:t>P136-137</a:t>
                </a:r>
              </a:p>
              <a:p>
                <a:pPr marL="457200" lvl="1" indent="0" eaLnBrk="1" hangingPunct="1">
                  <a:buNone/>
                </a:pPr>
                <a:r>
                  <a:rPr lang="en-US" altLang="zh-CN" dirty="0"/>
                  <a:t>11.</a:t>
                </a:r>
                <a:r>
                  <a:rPr lang="zh-CN" altLang="en-US" dirty="0"/>
                  <a:t>用</a:t>
                </a:r>
                <a:r>
                  <a:rPr lang="en-US" altLang="zh-CN" dirty="0"/>
                  <a:t>n=2,3</a:t>
                </a:r>
                <a:r>
                  <a:rPr lang="zh-CN" altLang="en-US" dirty="0"/>
                  <a:t>的高斯</a:t>
                </a:r>
                <a:r>
                  <a:rPr lang="en-US" altLang="zh-CN" dirty="0"/>
                  <a:t>-</a:t>
                </a:r>
                <a:r>
                  <a:rPr lang="zh-CN" altLang="en-US" dirty="0"/>
                  <a:t>勒让德公式计算积分</a:t>
                </a:r>
                <a:endParaRPr lang="en-US" altLang="zh-CN" dirty="0"/>
              </a:p>
              <a:p>
                <a:pPr marL="457200" lvl="1" indent="0" eaLnBrk="1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zh-CN" alt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sSup>
                            <m:sSupPr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p>
                          </m:s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𝑠𝑖𝑛𝑥</m:t>
                          </m:r>
                        </m:e>
                      </m:nary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altLang="zh-CN" dirty="0"/>
              </a:p>
              <a:p>
                <a:pPr lvl="1" eaLnBrk="1" hangingPunct="1"/>
                <a:endParaRPr lang="en-US" altLang="zh-CN" dirty="0"/>
              </a:p>
              <a:p>
                <a:pPr marL="457200" lvl="1" indent="0" eaLnBrk="1" hangingPunct="1">
                  <a:buNone/>
                </a:pPr>
                <a:r>
                  <a:rPr lang="en-US" altLang="zh-CN" dirty="0"/>
                  <a:t>18.</a:t>
                </a:r>
                <a:r>
                  <a:rPr lang="zh-CN" altLang="en-US" dirty="0"/>
                  <a:t>（只做三点公式）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789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2060849"/>
                <a:ext cx="7772400" cy="4320902"/>
              </a:xfrm>
              <a:blipFill>
                <a:blip r:embed="rId2"/>
                <a:stretch>
                  <a:fillRect l="-1804" t="-183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892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3244E777-3067-4706-A963-D4A2CB0079E3}" type="slidenum">
              <a:rPr lang="zh-CN" altLang="en-US" smtClean="0"/>
              <a:pPr eaLnBrk="1" hangingPunct="1"/>
              <a:t>34</a:t>
            </a:fld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复习：高斯点的要求</a:t>
            </a:r>
          </a:p>
        </p:txBody>
      </p:sp>
      <p:sp>
        <p:nvSpPr>
          <p:cNvPr id="10243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147050" cy="4530725"/>
          </a:xfrm>
        </p:spPr>
        <p:txBody>
          <a:bodyPr/>
          <a:lstStyle/>
          <a:p>
            <a:pPr eaLnBrk="1" hangingPunct="1"/>
            <a:r>
              <a:rPr lang="zh-CN" altLang="en-US" sz="2800">
                <a:solidFill>
                  <a:schemeClr val="folHlink"/>
                </a:solidFill>
              </a:rPr>
              <a:t>定理</a:t>
            </a:r>
            <a:r>
              <a:rPr lang="en-US" altLang="zh-CN" sz="2800">
                <a:solidFill>
                  <a:schemeClr val="folHlink"/>
                </a:solidFill>
              </a:rPr>
              <a:t>5</a:t>
            </a:r>
            <a:r>
              <a:rPr lang="zh-CN" altLang="en-US" sz="2800"/>
              <a:t>　具有</a:t>
            </a:r>
            <a:r>
              <a:rPr lang="en-US" altLang="zh-CN" sz="2800" b="1" i="1">
                <a:latin typeface="Times New Roman" pitchFamily="18" charset="0"/>
              </a:rPr>
              <a:t>n+1</a:t>
            </a:r>
            <a:r>
              <a:rPr lang="zh-CN" altLang="en-US" sz="2800"/>
              <a:t>个求积节点</a:t>
            </a:r>
            <a:r>
              <a:rPr lang="en-US" altLang="zh-CN" sz="2800" b="1" i="1">
                <a:latin typeface="Times New Roman" pitchFamily="18" charset="0"/>
              </a:rPr>
              <a:t>x</a:t>
            </a:r>
            <a:r>
              <a:rPr lang="en-US" altLang="zh-CN" sz="2800" b="1" i="1" baseline="-25000">
                <a:latin typeface="Times New Roman" pitchFamily="18" charset="0"/>
              </a:rPr>
              <a:t>k</a:t>
            </a:r>
            <a:r>
              <a:rPr lang="zh-CN" altLang="en-US" sz="2800"/>
              <a:t>的插值型求积公式</a:t>
            </a:r>
            <a:r>
              <a:rPr lang="en-US" altLang="zh-CN" sz="2800"/>
              <a:t>(5.1)</a:t>
            </a:r>
            <a:r>
              <a:rPr lang="zh-CN" altLang="en-US" sz="2800"/>
              <a:t>是高斯型求积公式的</a:t>
            </a:r>
            <a:r>
              <a:rPr lang="zh-CN" altLang="en-US" sz="2800" b="1">
                <a:solidFill>
                  <a:srgbClr val="7030A0"/>
                </a:solidFill>
              </a:rPr>
              <a:t>充要条件</a:t>
            </a:r>
            <a:r>
              <a:rPr lang="zh-CN" altLang="en-US" sz="2800"/>
              <a:t>是</a:t>
            </a:r>
            <a:r>
              <a:rPr lang="en-US" altLang="zh-CN" sz="2800"/>
              <a:t>:</a:t>
            </a:r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endParaRPr lang="en-US" altLang="zh-CN" sz="2800"/>
          </a:p>
          <a:p>
            <a:pPr eaLnBrk="1" hangingPunct="1"/>
            <a:endParaRPr lang="zh-CN" altLang="en-US" sz="2800"/>
          </a:p>
          <a:p>
            <a:pPr eaLnBrk="1" hangingPunct="1"/>
            <a:r>
              <a:rPr lang="zh-CN" altLang="en-US" sz="2800"/>
              <a:t>即以这些积分（插值）节点为零点的多项式与次数不超过</a:t>
            </a:r>
            <a:r>
              <a:rPr lang="en-US" altLang="zh-CN" sz="2800" b="1" i="1">
                <a:latin typeface="Times New Roman" pitchFamily="18" charset="0"/>
              </a:rPr>
              <a:t>n</a:t>
            </a:r>
            <a:r>
              <a:rPr lang="zh-CN" altLang="en-US" sz="2800"/>
              <a:t>的多项式</a:t>
            </a:r>
            <a:r>
              <a:rPr lang="en-US" altLang="zh-CN" sz="2800" b="1" i="1">
                <a:latin typeface="Times New Roman" pitchFamily="18" charset="0"/>
              </a:rPr>
              <a:t>P(x)</a:t>
            </a:r>
            <a:r>
              <a:rPr lang="zh-CN" altLang="en-US" sz="2800"/>
              <a:t>均</a:t>
            </a:r>
            <a:r>
              <a:rPr lang="zh-CN" altLang="en-US" sz="2800" b="1">
                <a:solidFill>
                  <a:srgbClr val="FF0000"/>
                </a:solidFill>
              </a:rPr>
              <a:t>正交</a:t>
            </a:r>
            <a:r>
              <a:rPr lang="zh-CN" altLang="en-US" sz="2800"/>
              <a:t>．</a:t>
            </a:r>
          </a:p>
        </p:txBody>
      </p:sp>
      <p:graphicFrame>
        <p:nvGraphicFramePr>
          <p:cNvPr id="10244" name="Object 6"/>
          <p:cNvGraphicFramePr>
            <a:graphicFrameLocks noGrp="1" noChangeAspect="1"/>
          </p:cNvGraphicFramePr>
          <p:nvPr>
            <p:ph sz="half" idx="2"/>
          </p:nvPr>
        </p:nvGraphicFramePr>
        <p:xfrm>
          <a:off x="1116013" y="2565400"/>
          <a:ext cx="5832475" cy="196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2336800" imgH="787400" progId="Equation.3">
                  <p:embed/>
                </p:oleObj>
              </mc:Choice>
              <mc:Fallback>
                <p:oleObj name="公式" r:id="rId2" imgW="2336800" imgH="787400" progId="Equation.3">
                  <p:embed/>
                  <p:pic>
                    <p:nvPicPr>
                      <p:cNvPr id="10244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2565400"/>
                        <a:ext cx="5832475" cy="196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5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BCFB33DE-826A-46AC-914D-5C2756BFB7A4}" type="slidenum">
              <a:rPr lang="zh-CN" altLang="en-US" smtClean="0"/>
              <a:pPr eaLnBrk="1" hangingPunct="1"/>
              <a:t>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14345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高斯型求积公式特点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29600" cy="4573587"/>
          </a:xfrm>
        </p:spPr>
        <p:txBody>
          <a:bodyPr/>
          <a:lstStyle/>
          <a:p>
            <a:pPr eaLnBrk="1" hangingPunct="1"/>
            <a:r>
              <a:rPr lang="zh-CN" altLang="en-US"/>
              <a:t>高斯型求积公式不但具有</a:t>
            </a:r>
            <a:r>
              <a:rPr lang="zh-CN" altLang="en-US" b="1">
                <a:solidFill>
                  <a:schemeClr val="folHlink"/>
                </a:solidFill>
              </a:rPr>
              <a:t>最高</a:t>
            </a:r>
            <a:r>
              <a:rPr lang="zh-CN" altLang="en-US"/>
              <a:t>代数精度，而且还数值稳定．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高斯型求积公式的节点和系数要预先计算，且计算相当麻烦．</a:t>
            </a:r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对一些具体的高斯型求积公式，已经计算好了它的求积节点和求积系数．</a:t>
            </a:r>
          </a:p>
        </p:txBody>
      </p:sp>
      <p:sp>
        <p:nvSpPr>
          <p:cNvPr id="1843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FDC1D03-4AE5-4FF9-A0BD-FD0CB0F1EB5C}" type="slidenum">
              <a:rPr lang="zh-CN" altLang="en-US" smtClean="0"/>
              <a:pPr eaLnBrk="1" hangingPunct="1"/>
              <a:t>5</a:t>
            </a:fld>
            <a:endParaRPr lang="en-US" altLang="zh-C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高斯求积公式应用</a:t>
            </a:r>
          </a:p>
        </p:txBody>
      </p:sp>
      <p:pic>
        <p:nvPicPr>
          <p:cNvPr id="15363" name="内容占位符 7" descr="例九.jpg"/>
          <p:cNvPicPr>
            <a:picLocks noGrp="1" noChangeAspect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4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403350" y="1196975"/>
            <a:ext cx="6408738" cy="5661025"/>
          </a:xfrm>
        </p:spPr>
      </p:pic>
      <p:sp>
        <p:nvSpPr>
          <p:cNvPr id="15364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3DFAB4B-A99E-4B8E-AD3E-8AA6CBF8B780}" type="slidenum">
              <a:rPr lang="zh-CN" altLang="en-US" smtClean="0"/>
              <a:pPr eaLnBrk="1" hangingPunct="1"/>
              <a:t>6</a:t>
            </a:fld>
            <a:endParaRPr lang="en-US" altLang="zh-CN"/>
          </a:p>
        </p:txBody>
      </p:sp>
      <p:pic>
        <p:nvPicPr>
          <p:cNvPr id="5" name="Picture 4" descr="C:\Documents and Settings\fifo\Local Settings\Temporary Internet Files\Content.IE5\APNIT11T\MCj02821760000[1].wmf">
            <a:extLst>
              <a:ext uri="{FF2B5EF4-FFF2-40B4-BE49-F238E27FC236}">
                <a16:creationId xmlns:a16="http://schemas.microsoft.com/office/drawing/2014/main" id="{0F8421C4-21CB-476E-A13A-F216D077EF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8384" y="404664"/>
            <a:ext cx="514350" cy="908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直接连接符 2">
            <a:extLst>
              <a:ext uri="{FF2B5EF4-FFF2-40B4-BE49-F238E27FC236}">
                <a16:creationId xmlns:a16="http://schemas.microsoft.com/office/drawing/2014/main" id="{EF5E6127-068C-64F6-EB6E-0213DED5C951}"/>
              </a:ext>
            </a:extLst>
          </p:cNvPr>
          <p:cNvCxnSpPr/>
          <p:nvPr/>
        </p:nvCxnSpPr>
        <p:spPr>
          <a:xfrm>
            <a:off x="5508104" y="2492896"/>
            <a:ext cx="792088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标注: 线形(带强调线) 3">
            <a:extLst>
              <a:ext uri="{FF2B5EF4-FFF2-40B4-BE49-F238E27FC236}">
                <a16:creationId xmlns:a16="http://schemas.microsoft.com/office/drawing/2014/main" id="{FE4EEC66-EEAE-46B1-1BD5-54715EB0A977}"/>
              </a:ext>
            </a:extLst>
          </p:cNvPr>
          <p:cNvSpPr/>
          <p:nvPr/>
        </p:nvSpPr>
        <p:spPr>
          <a:xfrm>
            <a:off x="6897688" y="1312714"/>
            <a:ext cx="1130696" cy="612648"/>
          </a:xfrm>
          <a:prstGeom prst="accentCallout1">
            <a:avLst>
              <a:gd name="adj1" fmla="val 18750"/>
              <a:gd name="adj2" fmla="val -8333"/>
              <a:gd name="adj3" fmla="val 158566"/>
              <a:gd name="adj4" fmla="val -66728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/>
                </a:solidFill>
              </a:rPr>
              <a:t>只需要两个参数</a:t>
            </a:r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411890BE-FA31-DDEA-BCAE-D1EDC0F4F00B}"/>
              </a:ext>
            </a:extLst>
          </p:cNvPr>
          <p:cNvCxnSpPr>
            <a:cxnSpLocks/>
          </p:cNvCxnSpPr>
          <p:nvPr/>
        </p:nvCxnSpPr>
        <p:spPr>
          <a:xfrm>
            <a:off x="1475656" y="2708920"/>
            <a:ext cx="504056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标注: 线形(带强调线) 6">
            <a:extLst>
              <a:ext uri="{FF2B5EF4-FFF2-40B4-BE49-F238E27FC236}">
                <a16:creationId xmlns:a16="http://schemas.microsoft.com/office/drawing/2014/main" id="{AA078133-AB35-2C08-9E00-326A33BFB0A3}"/>
              </a:ext>
            </a:extLst>
          </p:cNvPr>
          <p:cNvSpPr/>
          <p:nvPr/>
        </p:nvSpPr>
        <p:spPr>
          <a:xfrm>
            <a:off x="59853" y="1925362"/>
            <a:ext cx="1130696" cy="612648"/>
          </a:xfrm>
          <a:prstGeom prst="accentCallout1">
            <a:avLst>
              <a:gd name="adj1" fmla="val 46390"/>
              <a:gd name="adj2" fmla="val 102490"/>
              <a:gd name="adj3" fmla="val 99602"/>
              <a:gd name="adj4" fmla="val 136946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r>
              <a:rPr lang="zh-CN" altLang="en-US" dirty="0">
                <a:solidFill>
                  <a:schemeClr val="accent4"/>
                </a:solidFill>
              </a:rPr>
              <a:t>和</a:t>
            </a:r>
            <a:r>
              <a:rPr lang="en-US" altLang="zh-CN" b="1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zh-CN" altLang="en-US" dirty="0">
                <a:solidFill>
                  <a:schemeClr val="accent4"/>
                </a:solidFill>
              </a:rPr>
              <a:t>互相正交么？</a:t>
            </a:r>
          </a:p>
        </p:txBody>
      </p:sp>
      <p:sp>
        <p:nvSpPr>
          <p:cNvPr id="9" name="标注: 线形(带强调线) 8">
            <a:extLst>
              <a:ext uri="{FF2B5EF4-FFF2-40B4-BE49-F238E27FC236}">
                <a16:creationId xmlns:a16="http://schemas.microsoft.com/office/drawing/2014/main" id="{54613679-4C2A-C296-E525-DEEAD0459E40}"/>
              </a:ext>
            </a:extLst>
          </p:cNvPr>
          <p:cNvSpPr/>
          <p:nvPr/>
        </p:nvSpPr>
        <p:spPr>
          <a:xfrm>
            <a:off x="7175302" y="5329428"/>
            <a:ext cx="1130696" cy="612648"/>
          </a:xfrm>
          <a:prstGeom prst="accentCallout1">
            <a:avLst>
              <a:gd name="adj1" fmla="val 18750"/>
              <a:gd name="adj2" fmla="val -8333"/>
              <a:gd name="adj3" fmla="val 121713"/>
              <a:gd name="adj4" fmla="val -13761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chemeClr val="accent4"/>
                </a:solidFill>
              </a:rPr>
              <a:t>减少了解方程难度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复习：勒让德多项式</a:t>
            </a:r>
          </a:p>
        </p:txBody>
      </p:sp>
      <p:sp>
        <p:nvSpPr>
          <p:cNvPr id="1843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6E299EA3-F122-4740-810E-9C1E98F549D7}" type="slidenum">
              <a:rPr lang="en-US" altLang="zh-CN" smtClean="0"/>
              <a:pPr eaLnBrk="1" hangingPunct="1"/>
              <a:t>7</a:t>
            </a:fld>
            <a:endParaRPr lang="en-US" altLang="zh-CN"/>
          </a:p>
        </p:txBody>
      </p:sp>
      <p:sp>
        <p:nvSpPr>
          <p:cNvPr id="2" name="矩形 1"/>
          <p:cNvSpPr/>
          <p:nvPr/>
        </p:nvSpPr>
        <p:spPr>
          <a:xfrm>
            <a:off x="381000" y="1978982"/>
            <a:ext cx="3429000" cy="457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981200"/>
                <a:ext cx="8305799" cy="4114800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zh-CN" altLang="en-US" sz="2000" dirty="0"/>
                  <a:t>区间</a:t>
                </a:r>
                <a:r>
                  <a:rPr lang="en-US" altLang="zh-CN" sz="2000" dirty="0"/>
                  <a:t>[-1,1]</a:t>
                </a:r>
                <a:r>
                  <a:rPr lang="zh-CN" altLang="en-US" sz="2000" dirty="0"/>
                  <a:t>，权函数</a:t>
                </a:r>
                <a14:m>
                  <m:oMath xmlns:m="http://schemas.openxmlformats.org/officeDocument/2006/math">
                    <m:r>
                      <a:rPr lang="zh-CN" altLang="en-US" sz="200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)≡1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r>
                  <a:rPr lang="zh-CN" altLang="en-US" sz="2000" dirty="0"/>
                  <a:t>简单表达式为：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  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𝑑𝑥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  <m:d>
                      <m:dPr>
                        <m:begChr m:val="{"/>
                        <m:endChr m:val="}"/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altLang="zh-CN" sz="20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0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,(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=1,2,⋯)</m:t>
                    </m:r>
                  </m:oMath>
                </a14:m>
                <a:r>
                  <a:rPr lang="en-US" altLang="zh-CN" sz="2000" dirty="0"/>
                  <a:t> </a:t>
                </a:r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即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zh-CN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!</m:t>
                        </m:r>
                      </m:den>
                    </m:f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d>
                      <m:d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e>
                    </m:d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zh-CN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+⋯+</m:t>
                    </m:r>
                    <m:sSub>
                      <m:sSub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000" dirty="0"/>
                  <a:t>，</a:t>
                </a: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所以首项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/>
                  <a:t>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zh-CN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!</m:t>
                        </m:r>
                      </m:num>
                      <m:den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!)</m:t>
                            </m:r>
                          </m:e>
                          <m:sup>
                            <m:r>
                              <a:rPr lang="en-US" altLang="zh-C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altLang="zh-CN" sz="20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zh-CN" altLang="en-US" sz="2000" i="1">
                        <a:latin typeface="Cambria Math" panose="02040503050406030204" pitchFamily="18" charset="0"/>
                      </a:rPr>
                      <m:t>，</m:t>
                    </m:r>
                  </m:oMath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en-US" altLang="zh-CN" sz="2000" dirty="0"/>
              </a:p>
              <a:p>
                <a:pPr marL="0" indent="0">
                  <a:buNone/>
                </a:pPr>
                <a:r>
                  <a:rPr lang="zh-CN" altLang="en-US" sz="2000" dirty="0"/>
                  <a:t>若希望让首项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altLang="zh-CN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CN" altLang="en-US" sz="2000" dirty="0"/>
                  <a:t>的系数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zh-CN" sz="20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zh-CN" altLang="en-US" sz="2000" dirty="0"/>
                  <a:t>为</a:t>
                </a:r>
                <a:r>
                  <a:rPr lang="en-US" altLang="zh-CN" sz="2000" dirty="0"/>
                  <a:t>1</a:t>
                </a:r>
                <a:r>
                  <a:rPr lang="zh-CN" altLang="en-US" sz="2000" dirty="0"/>
                  <a:t>，则可将形式变换为：</a:t>
                </a:r>
                <a:endParaRPr lang="en-US" altLang="zh-CN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̃"/>
                          <m:ctrlPr>
                            <a:rPr lang="en-US" altLang="zh-CN" sz="20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altLang="zh-CN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acc>
                      <m:d>
                        <m:d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f>
                        <m:f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sSup>
                        <m:sSupPr>
                          <m:ctrlP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altLang="zh-CN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n-US" altLang="zh-CN" sz="20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en-US" altLang="zh-CN" sz="2000" dirty="0"/>
              </a:p>
              <a:p>
                <a:pPr marL="0" indent="0">
                  <a:buNone/>
                </a:pPr>
                <a:endParaRPr lang="zh-CN" altLang="en-US" sz="2000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981200"/>
                <a:ext cx="8305799" cy="4114800"/>
              </a:xfrm>
              <a:blipFill>
                <a:blip r:embed="rId2"/>
                <a:stretch>
                  <a:fillRect l="-734" t="-10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533916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勒让德多项式的性质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递推性</a:t>
            </a:r>
          </a:p>
        </p:txBody>
      </p:sp>
      <p:pic>
        <p:nvPicPr>
          <p:cNvPr id="20484" name="Picture 4" descr="递推性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775"/>
          <a:stretch>
            <a:fillRect/>
          </a:stretch>
        </p:blipFill>
        <p:spPr bwMode="auto">
          <a:xfrm>
            <a:off x="838200" y="2882900"/>
            <a:ext cx="8077200" cy="374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6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ACD99223-8C48-4A08-A6FD-D1283334DDDF}" type="slidenum">
              <a:rPr lang="en-US" altLang="zh-CN" smtClean="0"/>
              <a:pPr eaLnBrk="1" hangingPunct="1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2261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高斯</a:t>
            </a:r>
            <a:r>
              <a:rPr lang="en-US" altLang="zh-CN"/>
              <a:t>-</a:t>
            </a:r>
            <a:r>
              <a:rPr lang="zh-CN" altLang="en-US"/>
              <a:t>勒让德求积公式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/>
        <p:txBody>
          <a:bodyPr/>
          <a:lstStyle/>
          <a:p>
            <a:pPr eaLnBrk="1" hangingPunct="1"/>
            <a:r>
              <a:rPr lang="zh-CN" altLang="en-US" sz="2800"/>
              <a:t>取</a:t>
            </a:r>
            <a:r>
              <a:rPr lang="zh-CN" altLang="en-US" b="1" i="1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altLang="zh-CN" b="1" i="1">
                <a:latin typeface="Times New Roman" pitchFamily="18" charset="0"/>
                <a:sym typeface="Symbol" pitchFamily="18" charset="2"/>
              </a:rPr>
              <a:t>(x)1</a:t>
            </a:r>
            <a:r>
              <a:rPr lang="zh-CN" altLang="en-US" sz="2800"/>
              <a:t>，正交多项式组取</a:t>
            </a:r>
            <a:r>
              <a:rPr lang="zh-CN" altLang="en-US" sz="2800" b="1"/>
              <a:t>勒让德多项式组</a:t>
            </a:r>
            <a:r>
              <a:rPr lang="zh-CN" altLang="en-US" sz="2800"/>
              <a:t>，得到</a:t>
            </a:r>
            <a:r>
              <a:rPr lang="zh-CN" altLang="en-US" sz="2800" b="1">
                <a:solidFill>
                  <a:srgbClr val="FF0000"/>
                </a:solidFill>
              </a:rPr>
              <a:t>高斯</a:t>
            </a:r>
            <a:r>
              <a:rPr lang="en-US" altLang="zh-CN" sz="2800">
                <a:solidFill>
                  <a:srgbClr val="FF0000"/>
                </a:solidFill>
              </a:rPr>
              <a:t>-</a:t>
            </a:r>
            <a:r>
              <a:rPr lang="zh-CN" altLang="en-US" sz="2800" b="1">
                <a:solidFill>
                  <a:srgbClr val="FF0000"/>
                </a:solidFill>
              </a:rPr>
              <a:t>勒让德求积公式</a:t>
            </a:r>
            <a:r>
              <a:rPr lang="zh-CN" altLang="en-US" sz="2800" b="1"/>
              <a:t>．</a:t>
            </a:r>
            <a:r>
              <a:rPr lang="zh-CN" altLang="en-US" sz="2800"/>
              <a:t>右表给出次数</a:t>
            </a:r>
            <a:r>
              <a:rPr lang="en-US" altLang="zh-CN" b="1" i="1">
                <a:latin typeface="Times New Roman" pitchFamily="18" charset="0"/>
              </a:rPr>
              <a:t>n</a:t>
            </a:r>
            <a:r>
              <a:rPr lang="en-US" altLang="zh-CN" b="1" i="1">
                <a:latin typeface="Times New Roman" pitchFamily="18" charset="0"/>
                <a:sym typeface="Symbol" pitchFamily="18" charset="2"/>
              </a:rPr>
              <a:t>3</a:t>
            </a:r>
            <a:r>
              <a:rPr lang="zh-CN" altLang="en-US" sz="2800">
                <a:sym typeface="Symbol" pitchFamily="18" charset="2"/>
              </a:rPr>
              <a:t>时对应的</a:t>
            </a:r>
            <a:r>
              <a:rPr lang="zh-CN" altLang="en-US" sz="2800" b="1"/>
              <a:t>高斯</a:t>
            </a:r>
            <a:r>
              <a:rPr lang="en-US" altLang="zh-CN" sz="2800"/>
              <a:t>-</a:t>
            </a:r>
            <a:r>
              <a:rPr lang="zh-CN" altLang="en-US" sz="2800" b="1"/>
              <a:t>勒让德</a:t>
            </a:r>
            <a:r>
              <a:rPr lang="zh-CN" altLang="en-US" sz="2800">
                <a:sym typeface="Symbol" pitchFamily="18" charset="2"/>
              </a:rPr>
              <a:t>节点和</a:t>
            </a:r>
            <a:r>
              <a:rPr lang="zh-CN" altLang="en-US" sz="2800" b="1"/>
              <a:t>高斯</a:t>
            </a:r>
            <a:r>
              <a:rPr lang="en-US" altLang="zh-CN" sz="2800"/>
              <a:t>-</a:t>
            </a:r>
            <a:r>
              <a:rPr lang="zh-CN" altLang="en-US" sz="2800" b="1"/>
              <a:t>勒让德</a:t>
            </a:r>
            <a:r>
              <a:rPr lang="zh-CN" altLang="en-US" sz="2800">
                <a:sym typeface="Symbol" pitchFamily="18" charset="2"/>
              </a:rPr>
              <a:t>系数．更多的情形见</a:t>
            </a:r>
            <a:r>
              <a:rPr lang="en-US" altLang="zh-CN" sz="2800">
                <a:sym typeface="Symbol" pitchFamily="18" charset="2"/>
              </a:rPr>
              <a:t>P122</a:t>
            </a:r>
            <a:r>
              <a:rPr lang="zh-CN" altLang="en-US" sz="2800">
                <a:sym typeface="Symbol" pitchFamily="18" charset="2"/>
              </a:rPr>
              <a:t>表</a:t>
            </a:r>
            <a:r>
              <a:rPr lang="en-US" altLang="zh-CN" sz="2800">
                <a:sym typeface="Symbol" pitchFamily="18" charset="2"/>
              </a:rPr>
              <a:t>4-7</a:t>
            </a:r>
            <a:r>
              <a:rPr lang="zh-CN" altLang="en-US" sz="2800">
                <a:sym typeface="Symbol" pitchFamily="18" charset="2"/>
              </a:rPr>
              <a:t>．</a:t>
            </a:r>
          </a:p>
        </p:txBody>
      </p:sp>
      <p:graphicFrame>
        <p:nvGraphicFramePr>
          <p:cNvPr id="16444" name="Group 60"/>
          <p:cNvGraphicFramePr>
            <a:graphicFrameLocks noGrp="1"/>
          </p:cNvGraphicFramePr>
          <p:nvPr>
            <p:ph sz="quarter" idx="2"/>
          </p:nvPr>
        </p:nvGraphicFramePr>
        <p:xfrm>
          <a:off x="4648200" y="1844675"/>
          <a:ext cx="4038600" cy="3286125"/>
        </p:xfrm>
        <a:graphic>
          <a:graphicData uri="http://schemas.openxmlformats.org/drawingml/2006/table">
            <a:tbl>
              <a:tblPr/>
              <a:tblGrid>
                <a:gridCol w="134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4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7918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x</a:t>
                      </a:r>
                      <a:r>
                        <a:rPr kumimoji="0" lang="en-US" altLang="zh-CN" sz="3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32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A</a:t>
                      </a:r>
                      <a:r>
                        <a:rPr kumimoji="0" lang="en-US" altLang="zh-CN" sz="3200" b="1" i="1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k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0.000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2.000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5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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0.577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1.000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96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2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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0.775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0.000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0.556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0.889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9621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3</a:t>
                      </a:r>
                    </a:p>
                  </a:txBody>
                  <a:tcPr marT="45725" marB="45725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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0.861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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  <a:sym typeface="Symbol" pitchFamily="18" charset="2"/>
                        </a:rPr>
                        <a:t>0.340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0.348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宋体" pitchFamily="2" charset="-122"/>
                        </a:rPr>
                        <a:t>0.652</a:t>
                      </a:r>
                    </a:p>
                  </a:txBody>
                  <a:tcPr marT="45725" marB="45725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9486" name="Text Box 56"/>
          <p:cNvSpPr txBox="1">
            <a:spLocks noChangeArrowheads="1"/>
          </p:cNvSpPr>
          <p:nvPr/>
        </p:nvSpPr>
        <p:spPr bwMode="auto">
          <a:xfrm>
            <a:off x="7258051" y="5351463"/>
            <a:ext cx="156242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b="1" dirty="0">
                <a:solidFill>
                  <a:srgbClr val="CCCC00"/>
                </a:solidFill>
              </a:rPr>
              <a:t>exmaple410</a:t>
            </a:r>
          </a:p>
        </p:txBody>
      </p:sp>
      <p:sp>
        <p:nvSpPr>
          <p:cNvPr id="19487" name="Text Box 57"/>
          <p:cNvSpPr txBox="1">
            <a:spLocks noChangeArrowheads="1"/>
          </p:cNvSpPr>
          <p:nvPr/>
        </p:nvSpPr>
        <p:spPr bwMode="auto">
          <a:xfrm>
            <a:off x="755576" y="5718175"/>
            <a:ext cx="74168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zh-CN" altLang="en-US" sz="2400" b="1" dirty="0">
                <a:solidFill>
                  <a:srgbClr val="0E9F03"/>
                </a:solidFill>
              </a:rPr>
              <a:t>例</a:t>
            </a:r>
            <a:r>
              <a:rPr lang="en-US" altLang="zh-CN" sz="2400" b="1" dirty="0">
                <a:solidFill>
                  <a:srgbClr val="0E9F03"/>
                </a:solidFill>
              </a:rPr>
              <a:t>10</a:t>
            </a:r>
            <a:r>
              <a:rPr lang="en-US" altLang="zh-CN" sz="3200" dirty="0"/>
              <a:t>  </a:t>
            </a:r>
            <a:r>
              <a:rPr lang="zh-CN" altLang="en-US" sz="2400" dirty="0"/>
              <a:t>用高斯</a:t>
            </a:r>
            <a:r>
              <a:rPr lang="en-US" altLang="zh-CN" sz="2400" dirty="0"/>
              <a:t>-</a:t>
            </a:r>
            <a:r>
              <a:rPr lang="zh-CN" altLang="en-US" sz="2400" dirty="0"/>
              <a:t>勒让德求积公式计算</a:t>
            </a:r>
          </a:p>
        </p:txBody>
      </p:sp>
      <p:graphicFrame>
        <p:nvGraphicFramePr>
          <p:cNvPr id="19488" name="Object 58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5508625" y="5661025"/>
          <a:ext cx="1749425" cy="639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2" imgW="1040948" imgH="380835" progId="Equation.3">
                  <p:embed/>
                </p:oleObj>
              </mc:Choice>
              <mc:Fallback>
                <p:oleObj name="公式" r:id="rId2" imgW="1040948" imgH="380835" progId="Equation.3">
                  <p:embed/>
                  <p:pic>
                    <p:nvPicPr>
                      <p:cNvPr id="19488" name="Object 5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08625" y="5661025"/>
                        <a:ext cx="1749425" cy="639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89" name="灯片编号占位符 1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/>
            <a:fld id="{19E1E0B2-7FB0-4E52-954F-CA4B332E57E6}" type="slidenum">
              <a:rPr lang="zh-CN" altLang="en-US" smtClean="0"/>
              <a:pPr eaLnBrk="1" hangingPunct="1"/>
              <a:t>9</a:t>
            </a:fld>
            <a:endParaRPr lang="en-US" altLang="zh-CN"/>
          </a:p>
        </p:txBody>
      </p:sp>
      <p:pic>
        <p:nvPicPr>
          <p:cNvPr id="9" name="Picture 5" descr="C:\Users\fifo\AppData\Local\Microsoft\Windows\Temporary Internet Files\Content.IE5\AA4E3DSJ\MM900288870[1]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012" y="476250"/>
            <a:ext cx="619125" cy="809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Watermark">
  <a:themeElements>
    <a:clrScheme name="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Watermark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Watermark</Template>
  <TotalTime>3541</TotalTime>
  <Words>1257</Words>
  <Application>Microsoft Office PowerPoint</Application>
  <PresentationFormat>全屏显示(4:3)</PresentationFormat>
  <Paragraphs>233</Paragraphs>
  <Slides>34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5" baseType="lpstr">
      <vt:lpstr>Euclid Symbol</vt:lpstr>
      <vt:lpstr>宋体</vt:lpstr>
      <vt:lpstr>Arial</vt:lpstr>
      <vt:lpstr>Calibri</vt:lpstr>
      <vt:lpstr>Cambria Math</vt:lpstr>
      <vt:lpstr>Symbol</vt:lpstr>
      <vt:lpstr>Times New Roman</vt:lpstr>
      <vt:lpstr>Wingdings</vt:lpstr>
      <vt:lpstr>Watermark</vt:lpstr>
      <vt:lpstr>Equation</vt:lpstr>
      <vt:lpstr>公式</vt:lpstr>
      <vt:lpstr>计算方法</vt:lpstr>
      <vt:lpstr>第四章 数值积分与数值微分</vt:lpstr>
      <vt:lpstr>复习：高斯型求积公式</vt:lpstr>
      <vt:lpstr>复习：高斯点的要求</vt:lpstr>
      <vt:lpstr>高斯型求积公式特点</vt:lpstr>
      <vt:lpstr>高斯求积公式应用</vt:lpstr>
      <vt:lpstr>复习：勒让德多项式</vt:lpstr>
      <vt:lpstr>勒让德多项式的性质</vt:lpstr>
      <vt:lpstr>高斯-勒让德求积公式</vt:lpstr>
      <vt:lpstr>精度比较</vt:lpstr>
      <vt:lpstr>切比雪夫多项式</vt:lpstr>
      <vt:lpstr>切比雪夫多项式性质</vt:lpstr>
      <vt:lpstr>高斯-切比雪夫求积公式</vt:lpstr>
      <vt:lpstr>例：做适当变换，把积分I=∫_0^2▒(x^2+x-1)/√(x(2-x)) dx化为能用n+1点Gauss-Chebyshev求积公式的积分。当n取何值时能得到积分的准确值，并计算它。</vt:lpstr>
      <vt:lpstr>例：做适当变换，把积分I=∫_0^2▒(x^2+x-1)/√(x(2-x)) dx化为能用n+1点Gauss-Chebyshev求积公式的积分。当n取何值时能得到积分的准确值，并计算它。</vt:lpstr>
      <vt:lpstr>例：做适当变换，把积分I=∫_0^2▒(x^2+x-1)/√(x(2-x)) dx化为能用n+1点Gauss-Chebyshev求积公式的积分。当n取何值时能得到积分的准确值，并计算它。</vt:lpstr>
      <vt:lpstr>高斯-切比雪夫求积公式</vt:lpstr>
      <vt:lpstr>提示</vt:lpstr>
      <vt:lpstr>多重积分</vt:lpstr>
      <vt:lpstr>第四章 数值积分与数值微分</vt:lpstr>
      <vt:lpstr>数值微分</vt:lpstr>
      <vt:lpstr>几种常见的数值微分公式</vt:lpstr>
      <vt:lpstr>中点公式的步长选取</vt:lpstr>
      <vt:lpstr>如何确定连续区间的微分</vt:lpstr>
      <vt:lpstr>复习：插值</vt:lpstr>
      <vt:lpstr>误差推导</vt:lpstr>
      <vt:lpstr>误差推导</vt:lpstr>
      <vt:lpstr>两点公式</vt:lpstr>
      <vt:lpstr>三点公式</vt:lpstr>
      <vt:lpstr>由上式和        分别得</vt:lpstr>
      <vt:lpstr>二阶导</vt:lpstr>
      <vt:lpstr>用外推法求数值微商</vt:lpstr>
      <vt:lpstr>外推</vt:lpstr>
      <vt:lpstr>习题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fifo</dc:creator>
  <cp:lastModifiedBy>颖 鞠</cp:lastModifiedBy>
  <cp:revision>348</cp:revision>
  <dcterms:created xsi:type="dcterms:W3CDTF">1601-01-01T00:00:00Z</dcterms:created>
  <dcterms:modified xsi:type="dcterms:W3CDTF">2025-04-08T09:03:20Z</dcterms:modified>
</cp:coreProperties>
</file>