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66472-439A-40E8-9779-E023515734D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6415-FDA8-4104-9676-7CEADC12A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BD2856F-0F01-4660-B392-47BC4ACF912C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5594-CA59-4536-B521-69433FE6FD77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1D2E-6E9D-4462-89EA-FC042277C744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D341-8194-4DD3-9DDD-A2D00080D606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ADAB-D273-4CDC-BD55-A03467049E26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8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B25B-CF7F-4A12-93D6-3F98C1C1568F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2FE-CA8C-4726-9D8E-B0BFF45A8C61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D9F5-BD61-46CF-926E-6F3D7FA51416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B38-EEE1-4CEB-968F-7F3B7AADC4C6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360-7740-4388-A1AA-748E965DC1A4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EA1B-5603-4A6B-A21B-438342E4FBA5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2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107307-C4B9-49FB-9C59-432446BD3E3D}" type="datetime1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DFACCF-0519-4C9B-A01F-0B50F1C98C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FC22-F729-4E1C-9C2F-ED77D2DE7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解线性方程组的直接方法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F2E91-D13D-4C6D-8849-FEB8FEA3E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97402-09E9-78E7-5F1F-20F8AFAD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7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543E34-4223-4903-BD56-FEAB2721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63" y="121454"/>
            <a:ext cx="8932274" cy="6615092"/>
          </a:xfr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CCECC418-3915-46FC-B411-F657355A4E1E}"/>
              </a:ext>
            </a:extLst>
          </p:cNvPr>
          <p:cNvSpPr/>
          <p:nvPr/>
        </p:nvSpPr>
        <p:spPr>
          <a:xfrm>
            <a:off x="2865748" y="3429000"/>
            <a:ext cx="377073" cy="351148"/>
          </a:xfrm>
          <a:prstGeom prst="wedgeEllipseCallout">
            <a:avLst>
              <a:gd name="adj1" fmla="val 391666"/>
              <a:gd name="adj2" fmla="val 1349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D2529-446F-3236-FCB8-017F6FA8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4B6728-2B33-4DD6-98A9-409692B0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3" y="818087"/>
            <a:ext cx="11108811" cy="5221825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657736-EAC9-F7D6-1298-F9C70395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6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E95324-8A54-4393-B4C1-65C379A2D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6" y="1072799"/>
            <a:ext cx="11141047" cy="4712401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0A5B8-C9FD-EB6E-6158-9F5FDC03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E32B4-E1CC-4509-AD29-DFD66EC7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5" y="938342"/>
            <a:ext cx="10846889" cy="4981316"/>
          </a:xfr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F95CCD86-14B1-4828-BBE4-E1C92F02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124" y="3543188"/>
            <a:ext cx="4679393" cy="100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3200" b="1" dirty="0"/>
              <a:t>对称</a:t>
            </a:r>
            <a:r>
              <a:rPr lang="zh-CN" altLang="en-US" sz="3200" b="1" dirty="0">
                <a:solidFill>
                  <a:srgbClr val="7030A0"/>
                </a:solidFill>
              </a:rPr>
              <a:t>正定</a:t>
            </a:r>
            <a:r>
              <a:rPr lang="zh-CN" altLang="en-US" sz="3200" b="1" dirty="0"/>
              <a:t>矩阵</a:t>
            </a:r>
            <a:r>
              <a:rPr lang="en-US" altLang="zh-CN" sz="3200" b="1" i="1" dirty="0">
                <a:latin typeface="Times New Roman" charset="0"/>
              </a:rPr>
              <a:t>A: X</a:t>
            </a:r>
            <a:r>
              <a:rPr lang="en-US" altLang="zh-CN" sz="3200" b="1" i="1" baseline="30000" dirty="0">
                <a:latin typeface="Times New Roman" charset="0"/>
              </a:rPr>
              <a:t>T</a:t>
            </a:r>
            <a:r>
              <a:rPr lang="en-US" altLang="zh-CN" sz="3200" b="1" i="1" dirty="0">
                <a:latin typeface="Times New Roman" charset="0"/>
              </a:rPr>
              <a:t>AX</a:t>
            </a:r>
            <a:r>
              <a:rPr lang="en-US" altLang="zh-CN" sz="3200" b="1" i="1" dirty="0">
                <a:latin typeface="Times New Roman" charset="0"/>
                <a:cs typeface="Times New Roman" charset="0"/>
              </a:rPr>
              <a:t>≥0;                             X</a:t>
            </a:r>
            <a:r>
              <a:rPr lang="en-US" altLang="zh-CN" sz="3200" b="1" i="1" baseline="30000" dirty="0">
                <a:latin typeface="Times New Roman" charset="0"/>
              </a:rPr>
              <a:t>T</a:t>
            </a:r>
            <a:r>
              <a:rPr lang="en-US" altLang="zh-CN" sz="3200" b="1" i="1" dirty="0">
                <a:latin typeface="Times New Roman" charset="0"/>
                <a:cs typeface="Times New Roman" charset="0"/>
              </a:rPr>
              <a:t>AX=0</a:t>
            </a:r>
            <a:r>
              <a:rPr lang="en-US" altLang="zh-CN" sz="3200" b="1" i="1" dirty="0">
                <a:latin typeface="Times New Roman" charset="0"/>
                <a:cs typeface="Times New Roman" charset="0"/>
                <a:sym typeface="Symbol" pitchFamily="18" charset="2"/>
              </a:rPr>
              <a:t>X=0</a:t>
            </a:r>
            <a:r>
              <a:rPr lang="zh-CN" altLang="en-US" sz="3200" b="1" dirty="0"/>
              <a:t>　　　　</a:t>
            </a:r>
            <a:endParaRPr lang="en-US" altLang="zh-CN" sz="32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9E2EE-6DC8-FC37-AC98-22136C59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54F3A1-9616-4124-B1DC-173A6508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88" y="95033"/>
            <a:ext cx="8446424" cy="6667933"/>
          </a:xfr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98BAFDC-D700-4ED2-B43B-A0AD7F62ABCE}"/>
              </a:ext>
            </a:extLst>
          </p:cNvPr>
          <p:cNvCxnSpPr/>
          <p:nvPr/>
        </p:nvCxnSpPr>
        <p:spPr>
          <a:xfrm>
            <a:off x="3431357" y="2488676"/>
            <a:ext cx="1018095" cy="3516198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8D7FD4E-0E11-4445-9DB1-A685347EA493}"/>
              </a:ext>
            </a:extLst>
          </p:cNvPr>
          <p:cNvCxnSpPr>
            <a:cxnSpLocks/>
          </p:cNvCxnSpPr>
          <p:nvPr/>
        </p:nvCxnSpPr>
        <p:spPr>
          <a:xfrm flipH="1">
            <a:off x="5544533" y="4025245"/>
            <a:ext cx="2543665" cy="1717249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5F2D29B-3615-4437-A9F0-80BEC2FA5A9C}"/>
              </a:ext>
            </a:extLst>
          </p:cNvPr>
          <p:cNvSpPr/>
          <p:nvPr/>
        </p:nvSpPr>
        <p:spPr>
          <a:xfrm>
            <a:off x="9944497" y="4953488"/>
            <a:ext cx="1844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PingFang SC"/>
              </a:rPr>
              <a:t>对称正定矩阵</a:t>
            </a:r>
            <a:r>
              <a:rPr lang="en-US" altLang="zh-CN" dirty="0">
                <a:solidFill>
                  <a:srgbClr val="7030A0"/>
                </a:solidFill>
                <a:latin typeface="PingFang SC"/>
              </a:rPr>
              <a:t>A</a:t>
            </a:r>
            <a:r>
              <a:rPr lang="zh-CN" altLang="en-US">
                <a:solidFill>
                  <a:srgbClr val="7030A0"/>
                </a:solidFill>
                <a:latin typeface="PingFang SC"/>
              </a:rPr>
              <a:t>的任意主子矩阵也是正定的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D7D00E-339F-4686-15DB-FE8FE2CF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E99DC0-CFAA-449C-91EE-5EC547CF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45" y="134512"/>
            <a:ext cx="9217309" cy="658897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868A3D-1C2B-4EF6-4167-BC46A95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2C63A4-7491-4DD0-B0FC-5A6AD169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59" y="131021"/>
            <a:ext cx="7151882" cy="6595958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02BE94-B8D9-72D8-6318-60F0682D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3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0F2FD-3C4D-45D2-8F22-AA95B20F2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4" y="2394408"/>
                <a:ext cx="11167872" cy="44635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；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0F2FD-3C4D-45D2-8F22-AA95B20F2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4" y="2394408"/>
                <a:ext cx="11167872" cy="4463592"/>
              </a:xfrm>
              <a:blipFill>
                <a:blip r:embed="rId2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122522B-B4C0-49F1-9C1D-692FF0DA9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69"/>
          <a:stretch/>
        </p:blipFill>
        <p:spPr>
          <a:xfrm>
            <a:off x="323070" y="240384"/>
            <a:ext cx="9121816" cy="2045616"/>
          </a:xfrm>
          <a:prstGeom prst="rect">
            <a:avLst/>
          </a:prstGeom>
        </p:spPr>
      </p:pic>
      <p:pic>
        <p:nvPicPr>
          <p:cNvPr id="5" name="Picture 4" descr="三对角阵分解">
            <a:extLst>
              <a:ext uri="{FF2B5EF4-FFF2-40B4-BE49-F238E27FC236}">
                <a16:creationId xmlns:a16="http://schemas.microsoft.com/office/drawing/2014/main" id="{497B10C4-96DF-43E6-9321-449F52AD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>
            <a:fillRect/>
          </a:stretch>
        </p:blipFill>
        <p:spPr bwMode="auto">
          <a:xfrm>
            <a:off x="8606672" y="1"/>
            <a:ext cx="3073264" cy="24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50778C-1B8E-14BB-423F-7C48A90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625DF7-AE27-49BA-9055-0030BE9C5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09" y="127073"/>
            <a:ext cx="9705382" cy="6603853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72BDF1-C29F-1AF5-9302-8C4FBC8A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9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A37470-33E7-4632-A1C5-7E85BCD7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5" y="183420"/>
            <a:ext cx="10070589" cy="6491159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749923-B01E-4BC4-A9AE-263081ED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6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975909-8288-42D2-8F33-4F844050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9" y="426893"/>
            <a:ext cx="10367742" cy="6004214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4EE90B-23CA-4904-9A29-644F2B6D8403}"/>
              </a:ext>
            </a:extLst>
          </p:cNvPr>
          <p:cNvSpPr txBox="1"/>
          <p:nvPr/>
        </p:nvSpPr>
        <p:spPr>
          <a:xfrm>
            <a:off x="7739406" y="3059668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det(B)=0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405F9D-8267-D4AD-A4B9-CC69136C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ACCF-0519-4C9B-A01F-0B50F1C98C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802</TotalTime>
  <Words>177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PingFang SC</vt:lpstr>
      <vt:lpstr>等线</vt:lpstr>
      <vt:lpstr>Cambria Math</vt:lpstr>
      <vt:lpstr>Times New Roman</vt:lpstr>
      <vt:lpstr>Tw Cen MT</vt:lpstr>
      <vt:lpstr>Tw Cen MT Condensed</vt:lpstr>
      <vt:lpstr>Wingdings</vt:lpstr>
      <vt:lpstr>Wingdings 3</vt:lpstr>
      <vt:lpstr>积分</vt:lpstr>
      <vt:lpstr>解线性方程组的直接方法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解线性方程组的直接方法</dc:title>
  <dc:creator>颖 鞠</dc:creator>
  <cp:lastModifiedBy>廷君 苏</cp:lastModifiedBy>
  <cp:revision>29</cp:revision>
  <dcterms:created xsi:type="dcterms:W3CDTF">2020-05-19T08:06:21Z</dcterms:created>
  <dcterms:modified xsi:type="dcterms:W3CDTF">2025-06-07T10:01:58Z</dcterms:modified>
</cp:coreProperties>
</file>