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4" r:id="rId2"/>
    <p:sldId id="279" r:id="rId3"/>
    <p:sldId id="286" r:id="rId4"/>
    <p:sldId id="287" r:id="rId5"/>
    <p:sldId id="303" r:id="rId6"/>
    <p:sldId id="299" r:id="rId7"/>
    <p:sldId id="302" r:id="rId8"/>
    <p:sldId id="306" r:id="rId9"/>
    <p:sldId id="305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D4D85-BB68-439A-8313-1226DBBEB215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7326-28CA-41C1-8F86-8CA4F25BE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 anchor="b"/>
          <a:lstStyle/>
          <a:p>
            <a:pPr algn="r"/>
            <a:fld id="{51C75A30-21C7-4B06-A1A8-B766436DAE35}" type="slidenum">
              <a:rPr lang="en-US" sz="1200">
                <a:solidFill>
                  <a:prstClr val="black"/>
                </a:solidFill>
                <a:latin typeface="Arial" pitchFamily="34" charset="0"/>
                <a:cs typeface="Arial" charset="0"/>
              </a:rPr>
              <a:pPr algn="r"/>
              <a:t>9</a:t>
            </a:fld>
            <a:endParaRPr lang="en-US" sz="1200" dirty="0">
              <a:solidFill>
                <a:prstClr val="black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5148" indent="-225148">
              <a:spcBef>
                <a:spcPct val="0"/>
              </a:spcBef>
              <a:buAutoNum type="arabicPeriod"/>
            </a:pPr>
            <a:r>
              <a:rPr lang="en-US" dirty="0" smtClean="0"/>
              <a:t>Animation detailed in backup</a:t>
            </a:r>
          </a:p>
          <a:p>
            <a:pPr marL="225148" indent="-225148">
              <a:spcBef>
                <a:spcPct val="0"/>
              </a:spcBef>
              <a:buAutoNum type="arabicPeriod"/>
            </a:pPr>
            <a:r>
              <a:rPr lang="en-US" dirty="0" smtClean="0"/>
              <a:t>Scrollbar in </a:t>
            </a:r>
            <a:r>
              <a:rPr lang="en-US" dirty="0" err="1" smtClean="0"/>
              <a:t>ListView</a:t>
            </a:r>
            <a:r>
              <a:rPr lang="en-US" dirty="0" smtClean="0"/>
              <a:t> would hide after 300*4ms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11" Type="http://schemas.openxmlformats.org/officeDocument/2006/relationships/image" Target="../media/image5.png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tags" Target="../tags/tag17.xml"/><Relationship Id="rId11" Type="http://schemas.openxmlformats.org/officeDocument/2006/relationships/image" Target="../media/image5.png"/><Relationship Id="rId5" Type="http://schemas.openxmlformats.org/officeDocument/2006/relationships/tags" Target="../tags/tag16.xml"/><Relationship Id="rId10" Type="http://schemas.openxmlformats.org/officeDocument/2006/relationships/image" Target="../media/image6.png"/><Relationship Id="rId4" Type="http://schemas.openxmlformats.org/officeDocument/2006/relationships/tags" Target="../tags/tag15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tags" Target="../tags/tag26.xml"/><Relationship Id="rId11" Type="http://schemas.openxmlformats.org/officeDocument/2006/relationships/image" Target="../media/image3.png"/><Relationship Id="rId5" Type="http://schemas.openxmlformats.org/officeDocument/2006/relationships/tags" Target="../tags/tag25.xml"/><Relationship Id="rId10" Type="http://schemas.openxmlformats.org/officeDocument/2006/relationships/image" Target="../media/image2.png"/><Relationship Id="rId4" Type="http://schemas.openxmlformats.org/officeDocument/2006/relationships/tags" Target="../tags/tag24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3.png"/><Relationship Id="rId4" Type="http://schemas.openxmlformats.org/officeDocument/2006/relationships/tags" Target="../tags/tag30.xml"/><Relationship Id="rId9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4.xml"/><Relationship Id="rId7" Type="http://schemas.openxmlformats.org/officeDocument/2006/relationships/oleObject" Target="../embeddings/oleObject7.bin"/><Relationship Id="rId2" Type="http://schemas.openxmlformats.org/officeDocument/2006/relationships/tags" Target="../tags/tag33.xml"/><Relationship Id="rId1" Type="http://schemas.openxmlformats.org/officeDocument/2006/relationships/vmlDrawing" Target="../drawings/vmlDrawing7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/>
        </p:nvGraphicFramePr>
        <p:xfrm>
          <a:off x="0" y="2"/>
          <a:ext cx="158750" cy="158751"/>
        </p:xfrm>
        <a:graphic>
          <a:graphicData uri="http://schemas.openxmlformats.org/presentationml/2006/ole">
            <p:oleObj spid="_x0000_s2050" name="think-cell Slide" r:id="rId9" imgW="360" imgH="360" progId="">
              <p:embed/>
            </p:oleObj>
          </a:graphicData>
        </a:graphic>
      </p:graphicFrame>
      <p:pic>
        <p:nvPicPr>
          <p:cNvPr id="5" name="Picture 8" descr="PPTCovers-01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0" cstate="print"/>
          <a:srcRect l="114"/>
          <a:stretch>
            <a:fillRect/>
          </a:stretch>
        </p:blipFill>
        <p:spPr bwMode="auto">
          <a:xfrm>
            <a:off x="0" y="1670051"/>
            <a:ext cx="6481983" cy="400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457201" y="2901941"/>
            <a:ext cx="5658038" cy="430887"/>
          </a:xfr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772687" y="4580019"/>
            <a:ext cx="4466738" cy="261610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1772687" y="5309415"/>
            <a:ext cx="3672408" cy="2616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Verdana" pitchFamily="34" charset="0"/>
              <a:buNone/>
              <a:defRPr lang="en-US" altLang="ja-JP" sz="1700" smtClean="0">
                <a:solidFill>
                  <a:schemeClr val="bg1"/>
                </a:solidFill>
                <a:latin typeface="Verdana"/>
                <a:ea typeface="ＭＳ Ｐゴシック" pitchFamily="34" charset="-128"/>
                <a:cs typeface="Verdana"/>
              </a:defRPr>
            </a:lvl1pPr>
          </a:lstStyle>
          <a:p>
            <a:fld id="{C66ABCDA-22F5-4F02-8A31-9F015211612B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60800" y="6433202"/>
            <a:ext cx="1126912" cy="123111"/>
          </a:xfrm>
        </p:spPr>
        <p:txBody>
          <a:bodyPr vert="horz" wrap="none" lIns="0" tIns="0" rIns="0" bIns="0" rtlCol="0" anchor="t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800" kern="120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Picture 8" descr="Intel-logo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15084" y="265855"/>
            <a:ext cx="93521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/>
        </p:nvGraphicFramePr>
        <p:xfrm>
          <a:off x="0" y="2"/>
          <a:ext cx="158750" cy="158751"/>
        </p:xfrm>
        <a:graphic>
          <a:graphicData uri="http://schemas.openxmlformats.org/presentationml/2006/ole">
            <p:oleObj spid="_x0000_s3074" name="think-cell Slide" r:id="rId9" imgW="360" imgH="360" progId="">
              <p:embed/>
            </p:oleObj>
          </a:graphicData>
        </a:graphic>
      </p:graphicFrame>
      <p:pic>
        <p:nvPicPr>
          <p:cNvPr id="4" name="Picture 8" descr="PPTCovers-02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625601"/>
            <a:ext cx="6501721" cy="43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457201" y="2197439"/>
            <a:ext cx="4715323" cy="8617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altLang="ja-JP" sz="2800" b="0" i="0" dirty="0">
                <a:solidFill>
                  <a:schemeClr val="bg1"/>
                </a:solidFill>
                <a:latin typeface="Verdana"/>
                <a:ea typeface="ＭＳ Ｐゴシック" pitchFamily="34" charset="-128"/>
                <a:cs typeface="Verdan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60188" y="3067471"/>
            <a:ext cx="4343400" cy="2616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Verdana" pitchFamily="34" charset="0"/>
              <a:buNone/>
              <a:defRPr lang="en-US" altLang="ja-JP" sz="1700" dirty="0" smtClean="0">
                <a:solidFill>
                  <a:schemeClr val="bg1"/>
                </a:solidFill>
                <a:latin typeface="Verdana"/>
                <a:ea typeface="ＭＳ Ｐゴシック" pitchFamily="34" charset="-128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60188" y="3804221"/>
            <a:ext cx="3384376" cy="2616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Verdana" pitchFamily="34" charset="0"/>
              <a:buNone/>
              <a:defRPr lang="de-DE" altLang="ja-JP" sz="1700" kern="1200" smtClean="0">
                <a:solidFill>
                  <a:schemeClr val="bg1"/>
                </a:solidFill>
                <a:latin typeface="Verdana"/>
                <a:ea typeface="ＭＳ Ｐゴシック" pitchFamily="34" charset="-128"/>
                <a:cs typeface="Verdana"/>
              </a:defRPr>
            </a:lvl1pPr>
          </a:lstStyle>
          <a:p>
            <a:fld id="{C66ABCDA-22F5-4F02-8A31-9F015211612B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60800" y="6433202"/>
            <a:ext cx="1126912" cy="123111"/>
          </a:xfrm>
        </p:spPr>
        <p:txBody>
          <a:bodyPr wrap="non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8" descr="Intel-logo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15084" y="265855"/>
            <a:ext cx="93521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40433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ption 1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2"/>
          <a:ext cx="158750" cy="158751"/>
        </p:xfrm>
        <a:graphic>
          <a:graphicData uri="http://schemas.openxmlformats.org/presentationml/2006/ole">
            <p:oleObj spid="_x0000_s4098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514602"/>
            <a:ext cx="6477000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500" b="0" cap="none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60800" y="6433202"/>
            <a:ext cx="1126912" cy="123111"/>
          </a:xfrm>
        </p:spPr>
        <p:txBody>
          <a:bodyPr vert="horz" wrap="none" lIns="0" tIns="0" rIns="0" bIns="0" rtlCol="0" anchor="t" anchorCtr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176400" y="6429603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E9116E27-5F40-4E82-B2BA-2F352C158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/>
        </p:nvGraphicFramePr>
        <p:xfrm>
          <a:off x="0" y="2"/>
          <a:ext cx="158750" cy="158751"/>
        </p:xfrm>
        <a:graphic>
          <a:graphicData uri="http://schemas.openxmlformats.org/presentationml/2006/ole">
            <p:oleObj spid="_x0000_s5122" name="think-cell Slide" r:id="rId9" imgW="360" imgH="360" progId="">
              <p:embed/>
            </p:oleObj>
          </a:graphicData>
        </a:graphic>
      </p:graphicFrame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invGray">
          <a:xfrm>
            <a:off x="3176" y="6029326"/>
            <a:ext cx="9140825" cy="828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  <p:custDataLst>
              <p:tags r:id="rId3"/>
            </p:custDataLst>
          </p:nvPr>
        </p:nvSpPr>
        <p:spPr>
          <a:xfrm>
            <a:off x="455613" y="1415051"/>
            <a:ext cx="8229600" cy="4349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>
          <a:xfrm>
            <a:off x="1771200" y="6433202"/>
            <a:ext cx="1340468" cy="123111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66ABCDA-22F5-4F02-8A31-9F015211612B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3"/>
            <p:custDataLst>
              <p:tags r:id="rId6"/>
            </p:custDataLst>
          </p:nvPr>
        </p:nvSpPr>
        <p:spPr>
          <a:xfrm>
            <a:off x="460800" y="6433202"/>
            <a:ext cx="1126912" cy="123111"/>
          </a:xfrm>
        </p:spPr>
        <p:txBody>
          <a:bodyPr wrap="none" lIns="0" tIns="0" rIns="0" bIns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14"/>
            <p:custDataLst>
              <p:tags r:id="rId7"/>
            </p:custDataLst>
          </p:nvPr>
        </p:nvSpPr>
        <p:spPr>
          <a:xfrm>
            <a:off x="176400" y="6429603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E9116E27-5F40-4E82-B2BA-2F352C1588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7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32100" y="6177195"/>
            <a:ext cx="587730" cy="52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46766" y="6352899"/>
            <a:ext cx="2172206" cy="23395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2"/>
          <a:ext cx="158750" cy="158751"/>
        </p:xfrm>
        <a:graphic>
          <a:graphicData uri="http://schemas.openxmlformats.org/presentationml/2006/ole">
            <p:oleObj spid="_x0000_s6146" name="think-cell Slide" r:id="rId8" imgW="360" imgH="360" progId="">
              <p:embed/>
            </p:oleObj>
          </a:graphicData>
        </a:graphic>
      </p:graphicFrame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invGray">
          <a:xfrm>
            <a:off x="3176" y="6029326"/>
            <a:ext cx="9140825" cy="828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1771203" y="6433202"/>
            <a:ext cx="1333349" cy="123111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66ABCDA-22F5-4F02-8A31-9F015211612B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3"/>
            <p:custDataLst>
              <p:tags r:id="rId5"/>
            </p:custDataLst>
          </p:nvPr>
        </p:nvSpPr>
        <p:spPr>
          <a:xfrm>
            <a:off x="460800" y="6433202"/>
            <a:ext cx="1126912" cy="123111"/>
          </a:xfrm>
        </p:spPr>
        <p:txBody>
          <a:bodyPr wrap="none" lIns="0" tIns="0" rIns="0" bIns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4"/>
            <p:custDataLst>
              <p:tags r:id="rId6"/>
            </p:custDataLst>
          </p:nvPr>
        </p:nvSpPr>
        <p:spPr>
          <a:xfrm>
            <a:off x="176400" y="6429603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E9116E27-5F40-4E82-B2BA-2F352C1588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7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32100" y="6177195"/>
            <a:ext cx="587730" cy="52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46766" y="6352899"/>
            <a:ext cx="2172206" cy="23395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2"/>
          <a:ext cx="158750" cy="158751"/>
        </p:xfrm>
        <a:graphic>
          <a:graphicData uri="http://schemas.openxmlformats.org/presentationml/2006/ole">
            <p:oleObj spid="_x0000_s7170" name="think-cell Slide" r:id="rId7" imgW="360" imgH="360" progId="">
              <p:embed/>
            </p:oleObj>
          </a:graphicData>
        </a:graphic>
      </p:graphicFrame>
      <p:pic>
        <p:nvPicPr>
          <p:cNvPr id="4" name="Picture 8" descr="Intel_logo_white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14404" y="265855"/>
            <a:ext cx="93589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514602"/>
            <a:ext cx="6477000" cy="1362075"/>
          </a:xfrm>
        </p:spPr>
        <p:txBody>
          <a:bodyPr anchor="ctr"/>
          <a:lstStyle>
            <a:lvl1pPr algn="l">
              <a:lnSpc>
                <a:spcPct val="100000"/>
              </a:lnSpc>
              <a:defRPr sz="3500" b="0" cap="none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  <p:custDataLst>
              <p:tags r:id="rId4"/>
            </p:custDataLst>
          </p:nvPr>
        </p:nvSpPr>
        <p:spPr>
          <a:xfrm>
            <a:off x="460800" y="6433202"/>
            <a:ext cx="1126912" cy="123111"/>
          </a:xfrm>
        </p:spPr>
        <p:txBody>
          <a:bodyPr wrap="none" lIns="0" tIns="0" rIns="0" bIns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4"/>
            <p:custDataLst>
              <p:tags r:id="rId5"/>
            </p:custDataLst>
          </p:nvPr>
        </p:nvSpPr>
        <p:spPr>
          <a:xfrm>
            <a:off x="176400" y="6429603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E9116E27-5F40-4E82-B2BA-2F352C158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hidden="1"/>
          <p:cNvGraphicFramePr>
            <a:graphicFrameLocks noChangeAspect="1"/>
          </p:cNvGraphicFramePr>
          <p:nvPr/>
        </p:nvGraphicFramePr>
        <p:xfrm>
          <a:off x="0" y="2"/>
          <a:ext cx="158750" cy="158751"/>
        </p:xfrm>
        <a:graphic>
          <a:graphicData uri="http://schemas.openxmlformats.org/presentationml/2006/ole">
            <p:oleObj spid="_x0000_s8194" name="think-cell Slide" r:id="rId4" imgW="360" imgH="360" progId="">
              <p:embed/>
            </p:oleObj>
          </a:graphicData>
        </a:graphic>
      </p:graphicFrame>
      <p:pic>
        <p:nvPicPr>
          <p:cNvPr id="8" name="Picture 3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6189" y="176215"/>
            <a:ext cx="4120806" cy="416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6976" y="5564176"/>
            <a:ext cx="6990048" cy="75285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" name="Object 20" hidden="1"/>
          <p:cNvGraphicFramePr>
            <a:graphicFrameLocks noChangeAspect="1"/>
          </p:cNvGraphicFramePr>
          <p:nvPr/>
        </p:nvGraphicFramePr>
        <p:xfrm>
          <a:off x="0" y="2"/>
          <a:ext cx="158750" cy="158751"/>
        </p:xfrm>
        <a:graphic>
          <a:graphicData uri="http://schemas.openxmlformats.org/presentationml/2006/ole">
            <p:oleObj spid="_x0000_s1026" name="think-cell Slide" r:id="rId16" imgW="360" imgH="360" progId="">
              <p:embed/>
            </p:oleObj>
          </a:graphicData>
        </a:graphic>
      </p:graphicFrame>
      <p:sp>
        <p:nvSpPr>
          <p:cNvPr id="15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invGray">
          <a:xfrm>
            <a:off x="3176" y="6029326"/>
            <a:ext cx="9140825" cy="828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48" name="Rectangle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454025" y="250856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err="1" smtClean="0"/>
              <a:t>Mastertitelformat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bearbeiten</a:t>
            </a:r>
            <a:endParaRPr lang="en-US" altLang="ja-JP" dirty="0" smtClean="0"/>
          </a:p>
        </p:txBody>
      </p:sp>
      <p:sp>
        <p:nvSpPr>
          <p:cNvPr id="1049" name="Rectangle 3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455613" y="1414464"/>
            <a:ext cx="8228012" cy="434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err="1" smtClean="0"/>
              <a:t>Mastertextformat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bearbeiten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Zweite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Ebene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Dritte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Ebene</a:t>
            </a:r>
            <a:endParaRPr lang="en-US" altLang="ja-JP" dirty="0" smtClean="0"/>
          </a:p>
          <a:p>
            <a:pPr lvl="3"/>
            <a:r>
              <a:rPr lang="en-US" altLang="ja-JP" dirty="0" err="1" smtClean="0"/>
              <a:t>Vierte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Ebene</a:t>
            </a:r>
            <a:endParaRPr lang="en-US" altLang="ja-JP" dirty="0" smtClean="0"/>
          </a:p>
          <a:p>
            <a:pPr lvl="4"/>
            <a:r>
              <a:rPr lang="en-US" altLang="ja-JP" dirty="0" err="1" smtClean="0"/>
              <a:t>Fünfte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Ebene</a:t>
            </a:r>
            <a:endParaRPr lang="en-US" altLang="ja-JP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1771200" y="6433202"/>
            <a:ext cx="133508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66ABCDA-22F5-4F02-8A31-9F015211612B}" type="datetimeFigureOut">
              <a:rPr lang="en-US" smtClean="0"/>
              <a:pPr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60800" y="6433202"/>
            <a:ext cx="1126912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176400" y="6429603"/>
            <a:ext cx="176330" cy="123111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800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E9116E27-5F40-4E82-B2BA-2F352C1588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7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32100" y="6177195"/>
            <a:ext cx="587730" cy="52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1" descr="A:\01 Kunden\Schmidt24\01 Powerpoint\Intel\PPT Master\Intel Schriftzug_weiß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446766" y="6352899"/>
            <a:ext cx="2172206" cy="23395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/>
          <a:ea typeface="ＭＳ Ｐゴシック" pitchFamily="34" charset="-128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Verdana" pitchFamily="34" charset="0"/>
          <a:ea typeface="ＭＳ Ｐゴシック" pitchFamily="34" charset="-128"/>
          <a:cs typeface="Verdana" pitchFamily="34" charset="0"/>
        </a:defRPr>
      </a:lvl5pPr>
      <a:lvl6pPr marL="457176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351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52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704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257161" indent="-257161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Verdana" pitchFamily="34" charset="0"/>
        <a:buChar char="•"/>
        <a:defRPr lang="en-US" altLang="ja-JP" sz="2000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1pPr>
      <a:lvl2pPr marL="469875" indent="-19525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lang="en-US" altLang="ja-JP" sz="1700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2pPr>
      <a:lvl3pPr marL="746086" indent="-257161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lang="en-US" altLang="ja-JP" sz="1700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3pPr>
      <a:lvl4pPr marL="1038170" indent="-27462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lang="en-US" altLang="ja-JP" sz="1400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4pPr>
      <a:lvl5pPr marL="1269933" indent="-23176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–"/>
        <a:defRPr lang="en-US" altLang="ja-JP" sz="1400" dirty="0">
          <a:solidFill>
            <a:schemeClr val="tx1"/>
          </a:solidFill>
          <a:latin typeface="Verdana"/>
          <a:ea typeface="ＭＳ Ｐゴシック" pitchFamily="34" charset="-128"/>
          <a:cs typeface="Verdana"/>
        </a:defRPr>
      </a:lvl5pPr>
      <a:lvl6pPr marL="1219136" indent="-19207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312" indent="-19207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487" indent="-19207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663" indent="-19207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4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9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Activity Manager Analysis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687" y="4580018"/>
            <a:ext cx="4466738" cy="525381"/>
          </a:xfrm>
        </p:spPr>
        <p:txBody>
          <a:bodyPr>
            <a:noAutofit/>
          </a:bodyPr>
          <a:lstStyle/>
          <a:p>
            <a:pPr algn="l"/>
            <a:r>
              <a:rPr lang="en-US" sz="1050" dirty="0" smtClean="0"/>
              <a:t>Author: Gao, Carol</a:t>
            </a:r>
          </a:p>
          <a:p>
            <a:pPr algn="l"/>
            <a:r>
              <a:rPr lang="en-US" sz="1050" dirty="0" smtClean="0"/>
              <a:t>2012.05.10</a:t>
            </a:r>
            <a:endParaRPr lang="en-US" sz="10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4118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3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Profiling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36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64264" tIns="32131" rIns="64264" bIns="32131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 smtClean="0">
                <a:latin typeface="Calibri" pitchFamily="34" charset="0"/>
                <a:cs typeface="Calibri" pitchFamily="34" charset="0"/>
              </a:rPr>
              <a:t>Agenda</a:t>
            </a:r>
            <a:endParaRPr lang="zh-CN" altLang="en-US" sz="4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5792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7163"/>
            <a:ext cx="8410575" cy="1143000"/>
          </a:xfrm>
        </p:spPr>
        <p:txBody>
          <a:bodyPr/>
          <a:lstStyle/>
          <a:p>
            <a:pPr algn="l"/>
            <a:r>
              <a:rPr lang="en-US" altLang="zh-CN" dirty="0" smtClean="0"/>
              <a:t>Activity Lifecycle</a:t>
            </a:r>
            <a:endParaRPr lang="zh-CN" altLang="en-US" dirty="0"/>
          </a:p>
        </p:txBody>
      </p:sp>
      <p:pic>
        <p:nvPicPr>
          <p:cNvPr id="3074" name="Picture 2" descr="C:\Users\shuogao\AppData\Local\Temp\enhtmlclip\Ima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075" y="0"/>
            <a:ext cx="5191125" cy="67722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ctivi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13542"/>
            <a:ext cx="9144000" cy="5830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1143000"/>
          </a:xfrm>
        </p:spPr>
        <p:txBody>
          <a:bodyPr/>
          <a:lstStyle/>
          <a:p>
            <a:r>
              <a:rPr lang="en-US" altLang="zh-CN" dirty="0" smtClean="0"/>
              <a:t>Profiling—Activity Manager</a:t>
            </a:r>
            <a:endParaRPr lang="zh-CN" altLang="en-US" dirty="0"/>
          </a:p>
        </p:txBody>
      </p:sp>
      <p:sp>
        <p:nvSpPr>
          <p:cNvPr id="5" name="Action Button: Document 4">
            <a:hlinkClick r:id="" action="ppaction://noaction" highlightClick="1"/>
          </p:cNvPr>
          <p:cNvSpPr/>
          <p:nvPr/>
        </p:nvSpPr>
        <p:spPr bwMode="auto">
          <a:xfrm>
            <a:off x="4139184" y="4419600"/>
            <a:ext cx="1042416" cy="1042416"/>
          </a:xfrm>
          <a:prstGeom prst="actionButtonDocumen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 rot="10800000">
            <a:off x="3352801" y="4648200"/>
            <a:ext cx="685800" cy="5334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139184" y="4700016"/>
          <a:ext cx="1028700" cy="685800"/>
        </p:xfrm>
        <a:graphic>
          <a:graphicData uri="http://schemas.openxmlformats.org/presentationml/2006/ole">
            <p:oleObj spid="_x0000_s9225" name="Packager Shell Object" showAsIcon="1" r:id="rId4" imgW="1029240" imgH="685080" progId="Package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889000"/>
          </a:xfrm>
        </p:spPr>
        <p:txBody>
          <a:bodyPr/>
          <a:lstStyle/>
          <a:p>
            <a:r>
              <a:rPr lang="en-US" altLang="zh-CN" dirty="0" smtClean="0"/>
              <a:t>AM-WM animation</a:t>
            </a:r>
            <a:endParaRPr lang="zh-CN" altLang="en-US" dirty="0"/>
          </a:p>
        </p:txBody>
      </p:sp>
      <p:pic>
        <p:nvPicPr>
          <p:cNvPr id="6" name="Picture 5" descr="AM_WM_anim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95749" y="0"/>
            <a:ext cx="5748251" cy="6858000"/>
          </a:xfrm>
          <a:prstGeom prst="rect">
            <a:avLst/>
          </a:prstGeom>
        </p:spPr>
      </p:pic>
      <p:sp>
        <p:nvSpPr>
          <p:cNvPr id="7" name="Action Button: Document 6">
            <a:hlinkClick r:id="" action="ppaction://noaction" highlightClick="1"/>
          </p:cNvPr>
          <p:cNvSpPr/>
          <p:nvPr/>
        </p:nvSpPr>
        <p:spPr bwMode="auto">
          <a:xfrm>
            <a:off x="1905000" y="3962400"/>
            <a:ext cx="1423416" cy="1194816"/>
          </a:xfrm>
          <a:prstGeom prst="actionButtonDocumen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 rot="10800000">
            <a:off x="838200" y="4343400"/>
            <a:ext cx="685800" cy="5334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057400" y="4267200"/>
          <a:ext cx="1117600" cy="685800"/>
        </p:xfrm>
        <a:graphic>
          <a:graphicData uri="http://schemas.openxmlformats.org/presentationml/2006/ole">
            <p:oleObj spid="_x0000_s20484" name="Packager Shell Object" showAsIcon="1" r:id="rId4" imgW="1118160" imgH="685080" progId="Package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profiling</a:t>
            </a:r>
            <a:endParaRPr lang="zh-CN" altLang="en-US" dirty="0"/>
          </a:p>
        </p:txBody>
      </p:sp>
      <p:pic>
        <p:nvPicPr>
          <p:cNvPr id="5" name="Picture 4" descr="activit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28600"/>
            <a:ext cx="6553200" cy="5772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4" descr="C:\Users\shuogao\Documents\work\Android Framework\Cases\Camera\modepicker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410200"/>
            <a:ext cx="762000" cy="1447800"/>
          </a:xfrm>
          <a:prstGeom prst="rect">
            <a:avLst/>
          </a:prstGeom>
          <a:noFill/>
        </p:spPr>
      </p:pic>
      <p:pic>
        <p:nvPicPr>
          <p:cNvPr id="108" name="Picture 3" descr="C:\Users\shuogao\Documents\work\Android Framework\Cases\Camera\modepicker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10200"/>
            <a:ext cx="848319" cy="1447800"/>
          </a:xfrm>
          <a:prstGeom prst="rect">
            <a:avLst/>
          </a:prstGeom>
          <a:noFill/>
        </p:spPr>
      </p:pic>
      <p:cxnSp>
        <p:nvCxnSpPr>
          <p:cNvPr id="191" name="Straight Arrow Connector 190"/>
          <p:cNvCxnSpPr>
            <a:stCxn id="119" idx="3"/>
            <a:endCxn id="237" idx="3"/>
          </p:cNvCxnSpPr>
          <p:nvPr/>
        </p:nvCxnSpPr>
        <p:spPr bwMode="auto">
          <a:xfrm flipV="1">
            <a:off x="2819400" y="1295400"/>
            <a:ext cx="0" cy="5715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Arrow Connector 189"/>
          <p:cNvCxnSpPr>
            <a:stCxn id="132" idx="3"/>
            <a:endCxn id="237" idx="1"/>
          </p:cNvCxnSpPr>
          <p:nvPr/>
        </p:nvCxnSpPr>
        <p:spPr bwMode="auto">
          <a:xfrm flipV="1">
            <a:off x="1828800" y="1295400"/>
            <a:ext cx="0" cy="4838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10575" cy="762000"/>
          </a:xfrm>
        </p:spPr>
        <p:txBody>
          <a:bodyPr/>
          <a:lstStyle/>
          <a:p>
            <a:r>
              <a:rPr lang="en-US" altLang="zh-CN" dirty="0" smtClean="0"/>
              <a:t>Example—camera mode picker</a:t>
            </a:r>
            <a:endParaRPr lang="zh-CN" altLang="en-US" dirty="0"/>
          </a:p>
        </p:txBody>
      </p:sp>
      <p:cxnSp>
        <p:nvCxnSpPr>
          <p:cNvPr id="57" name="Straight Connector 56"/>
          <p:cNvCxnSpPr>
            <a:stCxn id="54" idx="3"/>
          </p:cNvCxnSpPr>
          <p:nvPr/>
        </p:nvCxnSpPr>
        <p:spPr bwMode="auto">
          <a:xfrm>
            <a:off x="990600" y="1828801"/>
            <a:ext cx="7924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2971800" y="1752601"/>
            <a:ext cx="6096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050" dirty="0" smtClean="0">
                <a:solidFill>
                  <a:schemeClr val="bg1"/>
                </a:solidFill>
                <a:cs typeface="Arial" pitchFamily="34" charset="0"/>
              </a:rPr>
              <a:t>onPause</a:t>
            </a:r>
            <a:endParaRPr lang="zh-CN" altLang="en-US" sz="105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828800" y="1752601"/>
            <a:ext cx="990600" cy="228599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startActivity</a:t>
            </a:r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6200" y="1524001"/>
            <a:ext cx="9144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Image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Activity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V="1">
            <a:off x="76200" y="10668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76200" y="1295400"/>
            <a:ext cx="8991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76400" y="914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StartActivity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19400" y="914400"/>
            <a:ext cx="19812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HandlePauseActivity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64" idx="3"/>
            <a:endCxn id="238" idx="3"/>
          </p:cNvCxnSpPr>
          <p:nvPr/>
        </p:nvCxnSpPr>
        <p:spPr bwMode="auto">
          <a:xfrm flipV="1">
            <a:off x="4724400" y="1295400"/>
            <a:ext cx="0" cy="1485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Arrow Connector 193"/>
          <p:cNvCxnSpPr>
            <a:stCxn id="123" idx="3"/>
            <a:endCxn id="125" idx="3"/>
          </p:cNvCxnSpPr>
          <p:nvPr/>
        </p:nvCxnSpPr>
        <p:spPr bwMode="auto">
          <a:xfrm flipV="1">
            <a:off x="8915400" y="1295400"/>
            <a:ext cx="0" cy="38100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7" name="Rectangle 236"/>
          <p:cNvSpPr/>
          <p:nvPr/>
        </p:nvSpPr>
        <p:spPr bwMode="auto">
          <a:xfrm>
            <a:off x="1828800" y="1219200"/>
            <a:ext cx="9906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2971800" y="1219200"/>
            <a:ext cx="17526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 bwMode="auto">
          <a:xfrm flipV="1">
            <a:off x="2819400" y="1981200"/>
            <a:ext cx="0" cy="838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304800" y="1219200"/>
            <a:ext cx="6858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800" y="911423"/>
            <a:ext cx="6858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</a:t>
            </a:r>
            <a:endParaRPr lang="zh-CN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848600" y="914401"/>
            <a:ext cx="1143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Animation</a:t>
            </a:r>
            <a:endParaRPr lang="zh-CN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0" y="2438400"/>
            <a:ext cx="990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ActivityManager Service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cxnSp>
        <p:nvCxnSpPr>
          <p:cNvPr id="69" name="Straight Connector 68"/>
          <p:cNvCxnSpPr>
            <a:stCxn id="56" idx="3"/>
          </p:cNvCxnSpPr>
          <p:nvPr/>
        </p:nvCxnSpPr>
        <p:spPr bwMode="auto">
          <a:xfrm>
            <a:off x="990600" y="2819400"/>
            <a:ext cx="7924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Rectangle 163"/>
          <p:cNvSpPr/>
          <p:nvPr/>
        </p:nvSpPr>
        <p:spPr bwMode="auto">
          <a:xfrm>
            <a:off x="3581400" y="2667000"/>
            <a:ext cx="11430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100" dirty="0" smtClean="0">
                <a:solidFill>
                  <a:schemeClr val="bg1"/>
                </a:solidFill>
                <a:cs typeface="Arial" pitchFamily="34" charset="0"/>
              </a:rPr>
              <a:t>activityPaused</a:t>
            </a:r>
            <a:endParaRPr lang="zh-CN" altLang="en-US" sz="105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1905000" y="2667000"/>
            <a:ext cx="8382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050" dirty="0" smtClean="0">
                <a:solidFill>
                  <a:schemeClr val="bg1"/>
                </a:solidFill>
                <a:cs typeface="Arial" pitchFamily="34" charset="0"/>
              </a:rPr>
              <a:t>Screen Shot</a:t>
            </a:r>
            <a:endParaRPr lang="zh-CN" altLang="en-US" sz="105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0" y="3581401"/>
            <a:ext cx="990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Video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Activity</a:t>
            </a:r>
          </a:p>
        </p:txBody>
      </p:sp>
      <p:cxnSp>
        <p:nvCxnSpPr>
          <p:cNvPr id="62" name="Straight Connector 61"/>
          <p:cNvCxnSpPr>
            <a:stCxn id="55" idx="3"/>
          </p:cNvCxnSpPr>
          <p:nvPr/>
        </p:nvCxnSpPr>
        <p:spPr bwMode="auto">
          <a:xfrm>
            <a:off x="990600" y="3886201"/>
            <a:ext cx="807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123"/>
          <p:cNvSpPr/>
          <p:nvPr/>
        </p:nvSpPr>
        <p:spPr bwMode="auto">
          <a:xfrm>
            <a:off x="7086600" y="3733801"/>
            <a:ext cx="838200" cy="228600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draw</a:t>
            </a:r>
            <a:endParaRPr lang="zh-CN" altLang="en-US" sz="1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5410200" y="3733801"/>
            <a:ext cx="7620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100" dirty="0" smtClean="0">
                <a:solidFill>
                  <a:schemeClr val="bg1"/>
                </a:solidFill>
                <a:cs typeface="Arial" pitchFamily="34" charset="0"/>
              </a:rPr>
              <a:t>onCreate</a:t>
            </a:r>
            <a:endParaRPr lang="zh-CN" altLang="en-US" sz="105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7" name="Curved Left Arrow 216"/>
          <p:cNvSpPr/>
          <p:nvPr/>
        </p:nvSpPr>
        <p:spPr bwMode="auto">
          <a:xfrm rot="16200000">
            <a:off x="4876800" y="3352801"/>
            <a:ext cx="304800" cy="762000"/>
          </a:xfrm>
          <a:prstGeom prst="curvedLeftArrow">
            <a:avLst/>
          </a:prstGeom>
          <a:solidFill>
            <a:srgbClr val="7030A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0" y="4572000"/>
            <a:ext cx="990600" cy="9906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Window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Manager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Service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800600" y="1219200"/>
            <a:ext cx="5334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24401" y="914401"/>
            <a:ext cx="68579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Draw</a:t>
            </a:r>
            <a:endParaRPr lang="zh-CN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0" name="Straight Arrow Connector 69"/>
          <p:cNvCxnSpPr>
            <a:stCxn id="110" idx="1"/>
            <a:endCxn id="67" idx="1"/>
          </p:cNvCxnSpPr>
          <p:nvPr/>
        </p:nvCxnSpPr>
        <p:spPr bwMode="auto">
          <a:xfrm flipV="1">
            <a:off x="4800599" y="1295400"/>
            <a:ext cx="1" cy="5715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Arrow Connector 70"/>
          <p:cNvCxnSpPr>
            <a:stCxn id="110" idx="3"/>
            <a:endCxn id="67" idx="3"/>
          </p:cNvCxnSpPr>
          <p:nvPr/>
        </p:nvCxnSpPr>
        <p:spPr bwMode="auto">
          <a:xfrm flipV="1">
            <a:off x="5333999" y="1295400"/>
            <a:ext cx="1" cy="5715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Arrow Connector 106"/>
          <p:cNvCxnSpPr>
            <a:stCxn id="93" idx="1"/>
            <a:endCxn id="238" idx="1"/>
          </p:cNvCxnSpPr>
          <p:nvPr/>
        </p:nvCxnSpPr>
        <p:spPr bwMode="auto">
          <a:xfrm flipV="1">
            <a:off x="2971800" y="1295400"/>
            <a:ext cx="0" cy="5715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Rectangle 109"/>
          <p:cNvSpPr/>
          <p:nvPr/>
        </p:nvSpPr>
        <p:spPr bwMode="auto">
          <a:xfrm>
            <a:off x="4800599" y="1752601"/>
            <a:ext cx="533400" cy="228600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draw</a:t>
            </a:r>
            <a:endParaRPr lang="zh-CN" altLang="en-US" sz="1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57800" y="914401"/>
            <a:ext cx="20574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HandleLaunchActivity</a:t>
            </a:r>
            <a:endParaRPr lang="zh-CN" alt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5410200" y="1219200"/>
            <a:ext cx="16002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248400" y="3733801"/>
            <a:ext cx="7620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100" dirty="0" smtClean="0">
                <a:solidFill>
                  <a:schemeClr val="bg1"/>
                </a:solidFill>
                <a:cs typeface="Arial" pitchFamily="34" charset="0"/>
              </a:rPr>
              <a:t>onResume</a:t>
            </a:r>
            <a:endParaRPr lang="zh-CN" altLang="en-US" sz="105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22" name="Straight Arrow Connector 121"/>
          <p:cNvCxnSpPr>
            <a:stCxn id="173" idx="1"/>
            <a:endCxn id="118" idx="1"/>
          </p:cNvCxnSpPr>
          <p:nvPr/>
        </p:nvCxnSpPr>
        <p:spPr bwMode="auto">
          <a:xfrm flipV="1">
            <a:off x="5410200" y="1295400"/>
            <a:ext cx="0" cy="25527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Arrow Connector 130"/>
          <p:cNvCxnSpPr>
            <a:stCxn id="120" idx="3"/>
            <a:endCxn id="118" idx="3"/>
          </p:cNvCxnSpPr>
          <p:nvPr/>
        </p:nvCxnSpPr>
        <p:spPr bwMode="auto">
          <a:xfrm flipV="1">
            <a:off x="7010400" y="1295400"/>
            <a:ext cx="0" cy="25527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Straight Connector 263"/>
          <p:cNvCxnSpPr>
            <a:stCxn id="93" idx="3"/>
            <a:endCxn id="164" idx="1"/>
          </p:cNvCxnSpPr>
          <p:nvPr/>
        </p:nvCxnSpPr>
        <p:spPr bwMode="auto">
          <a:xfrm>
            <a:off x="3581400" y="1866901"/>
            <a:ext cx="0" cy="9143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>
            <a:off x="4648200" y="2895600"/>
            <a:ext cx="0" cy="990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7" name="Straight Connector 156"/>
          <p:cNvCxnSpPr>
            <a:stCxn id="98" idx="3"/>
          </p:cNvCxnSpPr>
          <p:nvPr/>
        </p:nvCxnSpPr>
        <p:spPr bwMode="auto">
          <a:xfrm>
            <a:off x="990600" y="5067300"/>
            <a:ext cx="8001000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Rectangle 164"/>
          <p:cNvSpPr/>
          <p:nvPr/>
        </p:nvSpPr>
        <p:spPr bwMode="auto">
          <a:xfrm>
            <a:off x="1066800" y="1219200"/>
            <a:ext cx="7620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66800" y="800100"/>
            <a:ext cx="68580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Fadeout</a:t>
            </a:r>
            <a:endParaRPr lang="zh-CN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89" name="Straight Arrow Connector 188"/>
          <p:cNvCxnSpPr>
            <a:stCxn id="123" idx="1"/>
            <a:endCxn id="125" idx="1"/>
          </p:cNvCxnSpPr>
          <p:nvPr/>
        </p:nvCxnSpPr>
        <p:spPr bwMode="auto">
          <a:xfrm flipV="1">
            <a:off x="7848600" y="1295400"/>
            <a:ext cx="0" cy="38100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8" name="Rectangle 197"/>
          <p:cNvSpPr/>
          <p:nvPr/>
        </p:nvSpPr>
        <p:spPr bwMode="auto">
          <a:xfrm>
            <a:off x="7086600" y="1219200"/>
            <a:ext cx="8382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162801" y="914401"/>
            <a:ext cx="68579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Draw</a:t>
            </a:r>
            <a:endParaRPr lang="zh-CN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01" name="Straight Arrow Connector 200"/>
          <p:cNvCxnSpPr>
            <a:stCxn id="124" idx="1"/>
            <a:endCxn id="198" idx="1"/>
          </p:cNvCxnSpPr>
          <p:nvPr/>
        </p:nvCxnSpPr>
        <p:spPr bwMode="auto">
          <a:xfrm flipV="1">
            <a:off x="7086600" y="1295400"/>
            <a:ext cx="0" cy="25527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Arrow Connector 201"/>
          <p:cNvCxnSpPr>
            <a:stCxn id="124" idx="3"/>
            <a:endCxn id="198" idx="3"/>
          </p:cNvCxnSpPr>
          <p:nvPr/>
        </p:nvCxnSpPr>
        <p:spPr bwMode="auto">
          <a:xfrm flipV="1">
            <a:off x="7924800" y="1295400"/>
            <a:ext cx="0" cy="25527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124"/>
          <p:cNvSpPr/>
          <p:nvPr/>
        </p:nvSpPr>
        <p:spPr bwMode="auto">
          <a:xfrm>
            <a:off x="7848600" y="1219200"/>
            <a:ext cx="10668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53" name="Straight Connector 252"/>
          <p:cNvCxnSpPr>
            <a:endCxn id="166" idx="1"/>
          </p:cNvCxnSpPr>
          <p:nvPr/>
        </p:nvCxnSpPr>
        <p:spPr bwMode="auto">
          <a:xfrm>
            <a:off x="1905000" y="1981200"/>
            <a:ext cx="0" cy="8001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Straight Arrow Connector 86"/>
          <p:cNvCxnSpPr>
            <a:stCxn id="132" idx="1"/>
            <a:endCxn id="165" idx="1"/>
          </p:cNvCxnSpPr>
          <p:nvPr/>
        </p:nvCxnSpPr>
        <p:spPr bwMode="auto">
          <a:xfrm flipV="1">
            <a:off x="1066800" y="1295400"/>
            <a:ext cx="0" cy="4838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2603956" y="1981200"/>
            <a:ext cx="215444" cy="685800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030A0"/>
                </a:solidFill>
                <a:latin typeface="+mn-lt"/>
              </a:rPr>
              <a:t>pause</a:t>
            </a:r>
            <a:endParaRPr lang="zh-CN" altLang="en-US" sz="1400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431110" y="2895600"/>
            <a:ext cx="215444" cy="990600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030A0"/>
                </a:solidFill>
                <a:latin typeface="+mn-lt"/>
              </a:rPr>
              <a:t>launch</a:t>
            </a:r>
            <a:endParaRPr lang="zh-CN" altLang="en-US" sz="1400" dirty="0" err="1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06" name="Curved Left Arrow 105"/>
          <p:cNvSpPr/>
          <p:nvPr/>
        </p:nvSpPr>
        <p:spPr bwMode="auto">
          <a:xfrm rot="16200000">
            <a:off x="6896100" y="3390901"/>
            <a:ext cx="304800" cy="381000"/>
          </a:xfrm>
          <a:prstGeom prst="curvedLeft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7848600" y="5029201"/>
            <a:ext cx="1066800" cy="152400"/>
          </a:xfrm>
          <a:prstGeom prst="rect">
            <a:avLst/>
          </a:prstGeom>
          <a:solidFill>
            <a:schemeClr val="accent6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alpha</a:t>
            </a:r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9" name="Picture 5" descr="C:\Users\shuogao\Documents\work\Android Framework\Cases\Camera\modepicker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5347208"/>
            <a:ext cx="885230" cy="1510792"/>
          </a:xfrm>
          <a:prstGeom prst="rect">
            <a:avLst/>
          </a:prstGeom>
          <a:noFill/>
        </p:spPr>
      </p:pic>
      <p:sp>
        <p:nvSpPr>
          <p:cNvPr id="88" name="Curved Left Arrow 87"/>
          <p:cNvSpPr/>
          <p:nvPr/>
        </p:nvSpPr>
        <p:spPr bwMode="auto">
          <a:xfrm rot="16200000">
            <a:off x="3657601" y="609599"/>
            <a:ext cx="380999" cy="2057402"/>
          </a:xfrm>
          <a:prstGeom prst="curvedLeft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733800" y="5029199"/>
            <a:ext cx="4038600" cy="152401"/>
          </a:xfrm>
          <a:prstGeom prst="rect">
            <a:avLst/>
          </a:prstGeom>
          <a:solidFill>
            <a:srgbClr val="00B0F0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Display freeze</a:t>
            </a:r>
            <a:endParaRPr lang="zh-CN" altLang="en-US" sz="1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94" name="Straight Connector 93"/>
          <p:cNvCxnSpPr>
            <a:endCxn id="92" idx="1"/>
          </p:cNvCxnSpPr>
          <p:nvPr/>
        </p:nvCxnSpPr>
        <p:spPr bwMode="auto">
          <a:xfrm>
            <a:off x="3733800" y="2895600"/>
            <a:ext cx="0" cy="2209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5291259" y="3962400"/>
            <a:ext cx="430887" cy="1066800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+mn-lt"/>
              </a:rPr>
              <a:t>Orientation update</a:t>
            </a:r>
            <a:endParaRPr lang="zh-CN" altLang="en-US" sz="1400" dirty="0" err="1" smtClean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1905000" y="3048000"/>
            <a:ext cx="1752600" cy="457200"/>
          </a:xfrm>
          <a:prstGeom prst="wedgeRoundRectCallout">
            <a:avLst>
              <a:gd name="adj1" fmla="val 53719"/>
              <a:gd name="adj2" fmla="val -81250"/>
              <a:gd name="adj3" fmla="val 16667"/>
            </a:avLst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1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update Landscape from AndoridManifest.xml</a:t>
            </a:r>
            <a:endParaRPr lang="zh-CN" altLang="en-US" sz="11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0" name="Rounded Rectangular Callout 99"/>
          <p:cNvSpPr/>
          <p:nvPr/>
        </p:nvSpPr>
        <p:spPr bwMode="auto">
          <a:xfrm>
            <a:off x="5715000" y="4191001"/>
            <a:ext cx="1143000" cy="228599"/>
          </a:xfrm>
          <a:prstGeom prst="wedgeRoundRectCallout">
            <a:avLst>
              <a:gd name="adj1" fmla="val -57545"/>
              <a:gd name="adj2" fmla="val -97917"/>
              <a:gd name="adj3" fmla="val 16667"/>
            </a:avLst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Set as </a:t>
            </a:r>
            <a:r>
              <a:rPr lang="en-US" altLang="zh-CN" sz="11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Portrait</a:t>
            </a:r>
            <a:endParaRPr lang="zh-CN" altLang="en-US" sz="12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02" name="Straight Connector 101"/>
          <p:cNvCxnSpPr>
            <a:stCxn id="97" idx="0"/>
            <a:endCxn id="97" idx="2"/>
          </p:cNvCxnSpPr>
          <p:nvPr/>
        </p:nvCxnSpPr>
        <p:spPr bwMode="auto">
          <a:xfrm>
            <a:off x="5506703" y="3962400"/>
            <a:ext cx="0" cy="1066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2" name="Group 128"/>
          <p:cNvGrpSpPr/>
          <p:nvPr/>
        </p:nvGrpSpPr>
        <p:grpSpPr>
          <a:xfrm>
            <a:off x="7543800" y="152400"/>
            <a:ext cx="1524001" cy="685800"/>
            <a:chOff x="7453655" y="5715000"/>
            <a:chExt cx="1524001" cy="914400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>
              <a:off x="7529855" y="58674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6" name="Rectangle 175"/>
            <p:cNvSpPr/>
            <p:nvPr/>
          </p:nvSpPr>
          <p:spPr bwMode="auto">
            <a:xfrm>
              <a:off x="7453655" y="5715000"/>
              <a:ext cx="1524000" cy="914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304074" y="5715000"/>
              <a:ext cx="673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binder</a:t>
              </a:r>
              <a:endParaRPr lang="zh-CN" altLang="en-US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100868" y="5986640"/>
              <a:ext cx="865942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 smtClean="0"/>
                <a:t>message</a:t>
              </a:r>
              <a:endParaRPr lang="zh-CN" altLang="en-US" sz="1400" dirty="0"/>
            </a:p>
          </p:txBody>
        </p:sp>
        <p:cxnSp>
          <p:nvCxnSpPr>
            <p:cNvPr id="179" name="Straight Arrow Connector 178"/>
            <p:cNvCxnSpPr/>
            <p:nvPr/>
          </p:nvCxnSpPr>
          <p:spPr bwMode="auto">
            <a:xfrm>
              <a:off x="7529855" y="6156960"/>
              <a:ext cx="457200" cy="15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07" name="Rectangle 206"/>
            <p:cNvSpPr/>
            <p:nvPr/>
          </p:nvSpPr>
          <p:spPr bwMode="auto">
            <a:xfrm>
              <a:off x="7529855" y="6385560"/>
              <a:ext cx="457200" cy="152400"/>
            </a:xfrm>
            <a:prstGeom prst="rect">
              <a:avLst/>
            </a:prstGeom>
            <a:solidFill>
              <a:schemeClr val="accent6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zh-CN" altLang="en-US" sz="18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987056" y="6263640"/>
              <a:ext cx="990600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/>
                <a:t>animation</a:t>
              </a:r>
              <a:endParaRPr lang="zh-CN" altLang="en-US" sz="1200" dirty="0"/>
            </a:p>
          </p:txBody>
        </p:sp>
        <p:cxnSp>
          <p:nvCxnSpPr>
            <p:cNvPr id="128" name="Straight Arrow Connector 127"/>
            <p:cNvCxnSpPr/>
            <p:nvPr/>
          </p:nvCxnSpPr>
          <p:spPr bwMode="auto">
            <a:xfrm>
              <a:off x="7543800" y="589788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21" name="Straight Connector 120"/>
          <p:cNvCxnSpPr>
            <a:stCxn id="123" idx="1"/>
          </p:cNvCxnSpPr>
          <p:nvPr/>
        </p:nvCxnSpPr>
        <p:spPr bwMode="auto">
          <a:xfrm flipV="1">
            <a:off x="7848600" y="3962401"/>
            <a:ext cx="0" cy="1143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743667" y="2895600"/>
            <a:ext cx="215444" cy="2057400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  <a:latin typeface="+mn-lt"/>
              </a:rPr>
              <a:t>Orientation update</a:t>
            </a:r>
            <a:endParaRPr lang="zh-CN" altLang="en-US" sz="1400" dirty="0" err="1" smtClean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154" name="Picture 4" descr="C:\Users\shuogao\Documents\work\Android Framework\Cases\Camera\modepicker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5410200"/>
            <a:ext cx="762000" cy="1447800"/>
          </a:xfrm>
          <a:prstGeom prst="rect">
            <a:avLst/>
          </a:prstGeom>
          <a:noFill/>
        </p:spPr>
      </p:pic>
      <p:sp>
        <p:nvSpPr>
          <p:cNvPr id="89" name="Curved Left Arrow 88"/>
          <p:cNvSpPr/>
          <p:nvPr/>
        </p:nvSpPr>
        <p:spPr bwMode="auto">
          <a:xfrm rot="16200000">
            <a:off x="2743200" y="1447801"/>
            <a:ext cx="304800" cy="304800"/>
          </a:xfrm>
          <a:prstGeom prst="curvedLeftArrow">
            <a:avLst/>
          </a:prstGeom>
          <a:solidFill>
            <a:srgbClr val="7030A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19" grpId="0" build="allAtOnce" animBg="1"/>
      <p:bldP spid="114" grpId="0"/>
      <p:bldP spid="150" grpId="0"/>
      <p:bldP spid="237" grpId="0" animBg="1"/>
      <p:bldP spid="238" grpId="0" animBg="1"/>
      <p:bldP spid="60" grpId="0" animBg="1"/>
      <p:bldP spid="61" grpId="0"/>
      <p:bldP spid="126" grpId="0"/>
      <p:bldP spid="164" grpId="0" animBg="1"/>
      <p:bldP spid="166" grpId="0" animBg="1"/>
      <p:bldP spid="124" grpId="0" animBg="1"/>
      <p:bldP spid="173" grpId="0" build="allAtOnce" animBg="1"/>
      <p:bldP spid="217" grpId="0" animBg="1"/>
      <p:bldP spid="67" grpId="0" animBg="1"/>
      <p:bldP spid="68" grpId="0"/>
      <p:bldP spid="110" grpId="0" animBg="1"/>
      <p:bldP spid="116" grpId="0"/>
      <p:bldP spid="118" grpId="0" animBg="1"/>
      <p:bldP spid="120" grpId="0" build="allAtOnce" animBg="1"/>
      <p:bldP spid="165" grpId="0" animBg="1"/>
      <p:bldP spid="167" grpId="0"/>
      <p:bldP spid="198" grpId="0" animBg="1"/>
      <p:bldP spid="199" grpId="0" build="allAtOnce"/>
      <p:bldP spid="125" grpId="0" animBg="1"/>
      <p:bldP spid="104" grpId="0"/>
      <p:bldP spid="105" grpId="0"/>
      <p:bldP spid="106" grpId="0" animBg="1"/>
      <p:bldP spid="123" grpId="0" animBg="1"/>
      <p:bldP spid="88" grpId="0" animBg="1"/>
      <p:bldP spid="92" grpId="0" uiExpand="1" build="allAtOnce" animBg="1"/>
      <p:bldP spid="97" grpId="0"/>
      <p:bldP spid="99" grpId="0" animBg="1"/>
      <p:bldP spid="100" grpId="0" animBg="1"/>
      <p:bldP spid="127" grpId="0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traight Arrow Connector 190"/>
          <p:cNvCxnSpPr>
            <a:stCxn id="119" idx="3"/>
            <a:endCxn id="238" idx="1"/>
          </p:cNvCxnSpPr>
          <p:nvPr/>
        </p:nvCxnSpPr>
        <p:spPr bwMode="auto">
          <a:xfrm flipV="1">
            <a:off x="2590800" y="1295400"/>
            <a:ext cx="0" cy="571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Arrow Connector 189"/>
          <p:cNvCxnSpPr>
            <a:stCxn id="119" idx="1"/>
            <a:endCxn id="237" idx="1"/>
          </p:cNvCxnSpPr>
          <p:nvPr/>
        </p:nvCxnSpPr>
        <p:spPr bwMode="auto">
          <a:xfrm flipV="1">
            <a:off x="1219200" y="1295400"/>
            <a:ext cx="0" cy="571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10575" cy="762000"/>
          </a:xfrm>
        </p:spPr>
        <p:txBody>
          <a:bodyPr/>
          <a:lstStyle/>
          <a:p>
            <a:r>
              <a:rPr lang="en-US" altLang="zh-CN" dirty="0" smtClean="0"/>
              <a:t>Example—settings launch</a:t>
            </a:r>
            <a:endParaRPr lang="zh-CN" altLang="en-US" dirty="0"/>
          </a:p>
        </p:txBody>
      </p:sp>
      <p:cxnSp>
        <p:nvCxnSpPr>
          <p:cNvPr id="57" name="Straight Connector 56"/>
          <p:cNvCxnSpPr>
            <a:stCxn id="54" idx="3"/>
          </p:cNvCxnSpPr>
          <p:nvPr/>
        </p:nvCxnSpPr>
        <p:spPr bwMode="auto">
          <a:xfrm>
            <a:off x="1066800" y="1828800"/>
            <a:ext cx="7924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2590800" y="1752600"/>
            <a:ext cx="15240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100" dirty="0" smtClean="0">
                <a:solidFill>
                  <a:schemeClr val="bg1"/>
                </a:solidFill>
                <a:cs typeface="Arial" pitchFamily="34" charset="0"/>
              </a:rPr>
              <a:t>handlePauseActivity</a:t>
            </a:r>
            <a:endParaRPr lang="zh-CN" altLang="en-US" sz="105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219200" y="1752600"/>
            <a:ext cx="13716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startActivity</a:t>
            </a:r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0" y="1676400"/>
            <a:ext cx="1066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Launcher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V="1">
            <a:off x="76200" y="1066800"/>
            <a:ext cx="0" cy="457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76200" y="1295400"/>
            <a:ext cx="9067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143000" y="9144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startActivity</a:t>
            </a:r>
            <a:endParaRPr lang="zh-CN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590800" y="914400"/>
            <a:ext cx="22860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Pause &amp; Launch</a:t>
            </a:r>
            <a:endParaRPr lang="zh-CN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73" idx="3"/>
            <a:endCxn id="238" idx="3"/>
          </p:cNvCxnSpPr>
          <p:nvPr/>
        </p:nvCxnSpPr>
        <p:spPr bwMode="auto">
          <a:xfrm flipV="1">
            <a:off x="5181600" y="1295400"/>
            <a:ext cx="0" cy="25527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Arrow Connector 193"/>
          <p:cNvCxnSpPr>
            <a:stCxn id="123" idx="3"/>
            <a:endCxn id="125" idx="3"/>
          </p:cNvCxnSpPr>
          <p:nvPr/>
        </p:nvCxnSpPr>
        <p:spPr bwMode="auto">
          <a:xfrm flipV="1">
            <a:off x="8915400" y="1295400"/>
            <a:ext cx="0" cy="3733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7" name="Rectangle 236"/>
          <p:cNvSpPr/>
          <p:nvPr/>
        </p:nvSpPr>
        <p:spPr bwMode="auto">
          <a:xfrm>
            <a:off x="1219200" y="1219200"/>
            <a:ext cx="13716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8" name="Rectangle 237"/>
          <p:cNvSpPr/>
          <p:nvPr/>
        </p:nvSpPr>
        <p:spPr bwMode="auto">
          <a:xfrm>
            <a:off x="2590800" y="1219200"/>
            <a:ext cx="25908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33400" y="1219200"/>
            <a:ext cx="6096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" y="911423"/>
            <a:ext cx="7620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</a:t>
            </a:r>
            <a:endParaRPr lang="zh-CN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5181600" y="1219200"/>
            <a:ext cx="3733800" cy="152400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96000" y="914400"/>
            <a:ext cx="22860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animation</a:t>
            </a:r>
            <a:endParaRPr lang="zh-CN" altLang="en-US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200" y="2514600"/>
            <a:ext cx="9906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ActivityManager Service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cxnSp>
        <p:nvCxnSpPr>
          <p:cNvPr id="69" name="Straight Connector 68"/>
          <p:cNvCxnSpPr>
            <a:stCxn id="56" idx="3"/>
          </p:cNvCxnSpPr>
          <p:nvPr/>
        </p:nvCxnSpPr>
        <p:spPr bwMode="auto">
          <a:xfrm>
            <a:off x="1066800" y="2895600"/>
            <a:ext cx="7924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Rectangle 163"/>
          <p:cNvSpPr/>
          <p:nvPr/>
        </p:nvSpPr>
        <p:spPr bwMode="auto">
          <a:xfrm>
            <a:off x="2743200" y="2743200"/>
            <a:ext cx="13716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100" dirty="0" smtClean="0">
                <a:solidFill>
                  <a:schemeClr val="bg1"/>
                </a:solidFill>
                <a:cs typeface="Arial" pitchFamily="34" charset="0"/>
              </a:rPr>
              <a:t>activityPaused</a:t>
            </a:r>
            <a:endParaRPr lang="zh-CN" altLang="en-US" sz="105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1295400" y="2743200"/>
            <a:ext cx="10668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050" dirty="0" smtClean="0">
                <a:solidFill>
                  <a:schemeClr val="bg1"/>
                </a:solidFill>
                <a:cs typeface="Arial" pitchFamily="34" charset="0"/>
              </a:rPr>
              <a:t>Screen Shot</a:t>
            </a:r>
            <a:endParaRPr lang="zh-CN" altLang="en-US" sz="105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6200" y="3695701"/>
            <a:ext cx="990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Settings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cxnSp>
        <p:nvCxnSpPr>
          <p:cNvPr id="62" name="Straight Connector 61"/>
          <p:cNvCxnSpPr>
            <a:stCxn id="55" idx="3"/>
          </p:cNvCxnSpPr>
          <p:nvPr/>
        </p:nvCxnSpPr>
        <p:spPr bwMode="auto">
          <a:xfrm>
            <a:off x="1066800" y="3886201"/>
            <a:ext cx="807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ectangle 172"/>
          <p:cNvSpPr/>
          <p:nvPr/>
        </p:nvSpPr>
        <p:spPr bwMode="auto">
          <a:xfrm>
            <a:off x="3429000" y="3733801"/>
            <a:ext cx="1752600" cy="228600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100" dirty="0" smtClean="0">
                <a:solidFill>
                  <a:schemeClr val="bg1"/>
                </a:solidFill>
                <a:cs typeface="Arial" pitchFamily="34" charset="0"/>
              </a:rPr>
              <a:t>handleLaunchActivity</a:t>
            </a:r>
            <a:endParaRPr lang="zh-CN" altLang="en-US" sz="105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7" name="Curved Left Arrow 216"/>
          <p:cNvSpPr/>
          <p:nvPr/>
        </p:nvSpPr>
        <p:spPr bwMode="auto">
          <a:xfrm rot="16200000">
            <a:off x="5067300" y="3390901"/>
            <a:ext cx="304800" cy="381000"/>
          </a:xfrm>
          <a:prstGeom prst="curvedLeft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0" y="4572000"/>
            <a:ext cx="1066800" cy="99060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Window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Manager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Service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cxnSp>
        <p:nvCxnSpPr>
          <p:cNvPr id="144" name="Curved Connector 143"/>
          <p:cNvCxnSpPr>
            <a:stCxn id="65" idx="1"/>
            <a:endCxn id="132" idx="1"/>
          </p:cNvCxnSpPr>
          <p:nvPr/>
        </p:nvCxnSpPr>
        <p:spPr bwMode="auto">
          <a:xfrm rot="10800000" flipH="1" flipV="1">
            <a:off x="4191000" y="5090726"/>
            <a:ext cx="152400" cy="395674"/>
          </a:xfrm>
          <a:prstGeom prst="curvedConnector3">
            <a:avLst>
              <a:gd name="adj1" fmla="val -150000"/>
            </a:avLst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7" name="Straight Connector 156"/>
          <p:cNvCxnSpPr>
            <a:stCxn id="98" idx="3"/>
          </p:cNvCxnSpPr>
          <p:nvPr/>
        </p:nvCxnSpPr>
        <p:spPr bwMode="auto">
          <a:xfrm>
            <a:off x="1066800" y="5067300"/>
            <a:ext cx="7924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2667000" y="4953000"/>
            <a:ext cx="1524000" cy="228600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draw</a:t>
            </a:r>
            <a:endParaRPr lang="zh-CN" altLang="en-US" sz="1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4" name="Rounded Rectangle 233"/>
          <p:cNvSpPr/>
          <p:nvPr/>
        </p:nvSpPr>
        <p:spPr bwMode="auto">
          <a:xfrm>
            <a:off x="4191000" y="4267200"/>
            <a:ext cx="4800600" cy="16002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40" name="Explosion 1 239"/>
          <p:cNvSpPr/>
          <p:nvPr/>
        </p:nvSpPr>
        <p:spPr bwMode="auto">
          <a:xfrm>
            <a:off x="7772400" y="3886200"/>
            <a:ext cx="1219200" cy="609600"/>
          </a:xfrm>
          <a:prstGeom prst="irregularSeal1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8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next</a:t>
            </a:r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241"/>
          <p:cNvGrpSpPr/>
          <p:nvPr/>
        </p:nvGrpSpPr>
        <p:grpSpPr>
          <a:xfrm>
            <a:off x="7467601" y="5867400"/>
            <a:ext cx="1676399" cy="990600"/>
            <a:chOff x="7620000" y="4419600"/>
            <a:chExt cx="1614145" cy="1066800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>
              <a:off x="7696200" y="45720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6" name="Rectangle 175"/>
            <p:cNvSpPr/>
            <p:nvPr/>
          </p:nvSpPr>
          <p:spPr bwMode="auto">
            <a:xfrm>
              <a:off x="7620000" y="4419600"/>
              <a:ext cx="1524000" cy="1066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387062" y="4419600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 smtClean="0"/>
                <a:t>binder</a:t>
              </a:r>
              <a:endParaRPr lang="zh-CN" altLang="en-US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8153400" y="472440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 smtClean="0"/>
                <a:t>message</a:t>
              </a:r>
              <a:endParaRPr lang="zh-CN" altLang="en-US" sz="1400" dirty="0"/>
            </a:p>
          </p:txBody>
        </p:sp>
        <p:cxnSp>
          <p:nvCxnSpPr>
            <p:cNvPr id="179" name="Straight Arrow Connector 178"/>
            <p:cNvCxnSpPr/>
            <p:nvPr/>
          </p:nvCxnSpPr>
          <p:spPr bwMode="auto">
            <a:xfrm>
              <a:off x="7696200" y="48768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07" name="Rectangle 206"/>
            <p:cNvSpPr/>
            <p:nvPr/>
          </p:nvSpPr>
          <p:spPr bwMode="auto">
            <a:xfrm>
              <a:off x="7696200" y="5029200"/>
              <a:ext cx="533400" cy="152400"/>
            </a:xfrm>
            <a:prstGeom prst="rect">
              <a:avLst/>
            </a:prstGeom>
            <a:solidFill>
              <a:schemeClr val="accent6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exit</a:t>
              </a:r>
              <a:endParaRPr lang="zh-CN" altLang="en-US" sz="18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7696200" y="5257800"/>
              <a:ext cx="533400" cy="152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enter</a:t>
              </a:r>
              <a:endParaRPr lang="zh-CN" altLang="en-US" sz="18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8153400" y="5029200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animation</a:t>
              </a:r>
              <a:endParaRPr lang="zh-CN" altLang="en-US" sz="1400" dirty="0"/>
            </a:p>
          </p:txBody>
        </p:sp>
      </p:grpSp>
      <p:cxnSp>
        <p:nvCxnSpPr>
          <p:cNvPr id="64" name="Straight Arrow Connector 63"/>
          <p:cNvCxnSpPr/>
          <p:nvPr/>
        </p:nvCxnSpPr>
        <p:spPr bwMode="auto">
          <a:xfrm flipV="1">
            <a:off x="2438400" y="1981200"/>
            <a:ext cx="0" cy="914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2514600" y="1981200"/>
            <a:ext cx="0" cy="3200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191000" y="4952226"/>
            <a:ext cx="352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Wallpapaer_close_exit/enter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391400" y="47141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app_starting_exit</a:t>
            </a:r>
            <a:endParaRPr lang="zh-CN" altLang="en-US" sz="1200" dirty="0"/>
          </a:p>
        </p:txBody>
      </p:sp>
      <p:sp>
        <p:nvSpPr>
          <p:cNvPr id="123" name="Rectangle 122"/>
          <p:cNvSpPr/>
          <p:nvPr/>
        </p:nvSpPr>
        <p:spPr bwMode="auto">
          <a:xfrm>
            <a:off x="7467600" y="4953000"/>
            <a:ext cx="1447800" cy="152400"/>
          </a:xfrm>
          <a:prstGeom prst="rect">
            <a:avLst/>
          </a:prstGeom>
          <a:solidFill>
            <a:schemeClr val="accent6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alpha</a:t>
            </a:r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55" name="Straight Arrow Connector 154"/>
          <p:cNvCxnSpPr>
            <a:stCxn id="164" idx="2"/>
            <a:endCxn id="173" idx="1"/>
          </p:cNvCxnSpPr>
          <p:nvPr/>
        </p:nvCxnSpPr>
        <p:spPr bwMode="auto">
          <a:xfrm>
            <a:off x="3429000" y="2971800"/>
            <a:ext cx="0" cy="8763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3" name="Straight Connector 252"/>
          <p:cNvCxnSpPr>
            <a:endCxn id="166" idx="1"/>
          </p:cNvCxnSpPr>
          <p:nvPr/>
        </p:nvCxnSpPr>
        <p:spPr bwMode="auto">
          <a:xfrm>
            <a:off x="1295400" y="1981200"/>
            <a:ext cx="0" cy="8763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4" name="Straight Connector 263"/>
          <p:cNvCxnSpPr>
            <a:endCxn id="164" idx="1"/>
          </p:cNvCxnSpPr>
          <p:nvPr/>
        </p:nvCxnSpPr>
        <p:spPr bwMode="auto">
          <a:xfrm>
            <a:off x="2743200" y="1981200"/>
            <a:ext cx="0" cy="8763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Curved Left Arrow 84"/>
          <p:cNvSpPr/>
          <p:nvPr/>
        </p:nvSpPr>
        <p:spPr bwMode="auto">
          <a:xfrm rot="16200000">
            <a:off x="7200900" y="4838700"/>
            <a:ext cx="304800" cy="228600"/>
          </a:xfrm>
          <a:prstGeom prst="curvedLeft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553200" y="449580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FINISHED_STARTING</a:t>
            </a:r>
            <a:endParaRPr lang="zh-CN" altLang="en-US" sz="1000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5257800" y="3752851"/>
            <a:ext cx="2057400" cy="247650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draw</a:t>
            </a:r>
            <a:endParaRPr lang="zh-CN" altLang="en-US" sz="1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22956" y="2057400"/>
            <a:ext cx="215444" cy="685800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7030A0"/>
                </a:solidFill>
                <a:latin typeface="+mn-lt"/>
              </a:rPr>
              <a:t>pause</a:t>
            </a:r>
            <a:endParaRPr lang="zh-CN" altLang="en-US" sz="1400" dirty="0" err="1" smtClean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121" name="Straight Connector 120"/>
          <p:cNvCxnSpPr>
            <a:stCxn id="85" idx="0"/>
          </p:cNvCxnSpPr>
          <p:nvPr/>
        </p:nvCxnSpPr>
        <p:spPr bwMode="auto">
          <a:xfrm flipH="1" flipV="1">
            <a:off x="7241041" y="4038600"/>
            <a:ext cx="26534" cy="1066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dash"/>
            <a:round/>
            <a:headEnd type="arrow" w="med" len="med"/>
            <a:tailEnd type="none" w="med" len="med"/>
          </a:ln>
          <a:effectLst/>
        </p:spPr>
      </p:cxnSp>
      <p:sp>
        <p:nvSpPr>
          <p:cNvPr id="133" name="Rectangle 132"/>
          <p:cNvSpPr/>
          <p:nvPr/>
        </p:nvSpPr>
        <p:spPr bwMode="auto">
          <a:xfrm>
            <a:off x="4343400" y="5181600"/>
            <a:ext cx="1752600" cy="152400"/>
          </a:xfrm>
          <a:prstGeom prst="rect">
            <a:avLst/>
          </a:prstGeom>
          <a:solidFill>
            <a:schemeClr val="accent6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scale</a:t>
            </a:r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096000" y="5181600"/>
            <a:ext cx="152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scale</a:t>
            </a:r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4343400" y="5638800"/>
            <a:ext cx="3505199" cy="152400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alpha</a:t>
            </a:r>
            <a:endParaRPr lang="zh-CN" altLang="en-US" sz="12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343400" y="5410200"/>
            <a:ext cx="1219200" cy="152400"/>
          </a:xfrm>
          <a:prstGeom prst="rect">
            <a:avLst/>
          </a:prstGeom>
          <a:solidFill>
            <a:schemeClr val="accent6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alpha</a:t>
            </a:r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096000" y="5410200"/>
            <a:ext cx="17526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alpha</a:t>
            </a:r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1" name="Curved Left Arrow 80"/>
          <p:cNvSpPr/>
          <p:nvPr/>
        </p:nvSpPr>
        <p:spPr bwMode="auto">
          <a:xfrm rot="16200000">
            <a:off x="2476500" y="4686300"/>
            <a:ext cx="304800" cy="228600"/>
          </a:xfrm>
          <a:prstGeom prst="curvedLeft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1193" y="4724400"/>
            <a:ext cx="175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/>
              <a:t>AppStartingWindow</a:t>
            </a:r>
            <a:endParaRPr lang="zh-CN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828800" y="449580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ADD_STARTING</a:t>
            </a:r>
            <a:endParaRPr lang="zh-CN" alt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allAtOnce" animBg="1"/>
      <p:bldP spid="119" grpId="0" build="allAtOnce" animBg="1"/>
      <p:bldP spid="114" grpId="0" build="allAtOnce"/>
      <p:bldP spid="150" grpId="0"/>
      <p:bldP spid="237" grpId="0" animBg="1"/>
      <p:bldP spid="238" grpId="0" animBg="1"/>
      <p:bldP spid="60" grpId="0" animBg="1"/>
      <p:bldP spid="61" grpId="0" build="allAtOnce"/>
      <p:bldP spid="125" grpId="0" animBg="1"/>
      <p:bldP spid="126" grpId="0"/>
      <p:bldP spid="164" grpId="0" uiExpand="1" build="allAtOnce" animBg="1"/>
      <p:bldP spid="166" grpId="0" build="allAtOnce" animBg="1"/>
      <p:bldP spid="173" grpId="0" build="allAtOnce" animBg="1"/>
      <p:bldP spid="217" grpId="0" animBg="1"/>
      <p:bldP spid="142" grpId="0" animBg="1"/>
      <p:bldP spid="234" grpId="0" animBg="1"/>
      <p:bldP spid="240" grpId="0" animBg="1"/>
      <p:bldP spid="65" grpId="0" build="allAtOnce"/>
      <p:bldP spid="68" grpId="0" build="allAtOnce"/>
      <p:bldP spid="123" grpId="0" build="allAtOnce" animBg="1"/>
      <p:bldP spid="85" grpId="0" animBg="1"/>
      <p:bldP spid="99" grpId="0" build="allAtOnce"/>
      <p:bldP spid="100" grpId="0" animBg="1"/>
      <p:bldP spid="74" grpId="0"/>
      <p:bldP spid="133" grpId="0" animBg="1"/>
      <p:bldP spid="134" grpId="0" build="allAtOnce" animBg="1"/>
      <p:bldP spid="127" grpId="0" animBg="1"/>
      <p:bldP spid="132" grpId="0" animBg="1"/>
      <p:bldP spid="135" grpId="0" build="allAtOnce" animBg="1"/>
      <p:bldP spid="81" grpId="0" animBg="1"/>
      <p:bldP spid="67" grpId="0" build="allAtOnce"/>
      <p:bldP spid="7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ight Arrow 119"/>
          <p:cNvSpPr/>
          <p:nvPr/>
        </p:nvSpPr>
        <p:spPr bwMode="auto">
          <a:xfrm>
            <a:off x="3505200" y="5257800"/>
            <a:ext cx="4572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78" name="Title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Example—animation of settings launch</a:t>
            </a:r>
            <a:endParaRPr lang="zh-CN" altLang="en-US" dirty="0"/>
          </a:p>
        </p:txBody>
      </p:sp>
      <p:grpSp>
        <p:nvGrpSpPr>
          <p:cNvPr id="2" name="Group 73"/>
          <p:cNvGrpSpPr/>
          <p:nvPr/>
        </p:nvGrpSpPr>
        <p:grpSpPr>
          <a:xfrm>
            <a:off x="-76200" y="1066800"/>
            <a:ext cx="9153968" cy="3601908"/>
            <a:chOff x="-76200" y="1066800"/>
            <a:chExt cx="9153968" cy="3601908"/>
          </a:xfrm>
        </p:grpSpPr>
        <p:sp>
          <p:nvSpPr>
            <p:cNvPr id="100" name="Line 121"/>
            <p:cNvSpPr>
              <a:spLocks noChangeShapeType="1"/>
            </p:cNvSpPr>
            <p:nvPr/>
          </p:nvSpPr>
          <p:spPr bwMode="auto">
            <a:xfrm>
              <a:off x="3733800" y="3259008"/>
              <a:ext cx="914400" cy="0"/>
            </a:xfrm>
            <a:prstGeom prst="line">
              <a:avLst/>
            </a:prstGeom>
            <a:noFill/>
            <a:ln w="1270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900" b="0" dirty="0">
                <a:solidFill>
                  <a:srgbClr val="0860A8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5" name="Line 121"/>
            <p:cNvSpPr>
              <a:spLocks noChangeShapeType="1"/>
            </p:cNvSpPr>
            <p:nvPr/>
          </p:nvSpPr>
          <p:spPr bwMode="auto">
            <a:xfrm>
              <a:off x="3733800" y="2878008"/>
              <a:ext cx="1295400" cy="0"/>
            </a:xfrm>
            <a:prstGeom prst="line">
              <a:avLst/>
            </a:prstGeom>
            <a:noFill/>
            <a:ln w="1270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900" b="0" dirty="0">
                <a:solidFill>
                  <a:srgbClr val="0860A8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568943" y="4440108"/>
              <a:ext cx="251992" cy="175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0</a:t>
              </a:r>
              <a:endParaRPr lang="en-US" sz="900" b="0" dirty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sp>
          <p:nvSpPr>
            <p:cNvPr id="87" name="Line 3"/>
            <p:cNvSpPr>
              <a:spLocks noChangeShapeType="1"/>
            </p:cNvSpPr>
            <p:nvPr/>
          </p:nvSpPr>
          <p:spPr bwMode="auto">
            <a:xfrm flipH="1">
              <a:off x="1706728" y="1458783"/>
              <a:ext cx="1391" cy="2953702"/>
            </a:xfrm>
            <a:prstGeom prst="line">
              <a:avLst/>
            </a:prstGeom>
            <a:noFill/>
            <a:ln w="9525">
              <a:solidFill>
                <a:schemeClr val="tx1">
                  <a:alpha val="19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0" y="1877883"/>
              <a:ext cx="17315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/>
                <a:t>wallpaper_close_exit scale</a:t>
              </a:r>
            </a:p>
          </p:txBody>
        </p:sp>
        <p:sp>
          <p:nvSpPr>
            <p:cNvPr id="152" name="Line 121"/>
            <p:cNvSpPr>
              <a:spLocks noChangeShapeType="1"/>
            </p:cNvSpPr>
            <p:nvPr/>
          </p:nvSpPr>
          <p:spPr bwMode="auto">
            <a:xfrm>
              <a:off x="2435690" y="2424641"/>
              <a:ext cx="2612560" cy="0"/>
            </a:xfrm>
            <a:prstGeom prst="line">
              <a:avLst/>
            </a:prstGeom>
            <a:noFill/>
            <a:ln w="127000">
              <a:solidFill>
                <a:srgbClr val="00B0F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900" b="0" dirty="0">
                <a:solidFill>
                  <a:srgbClr val="0860A8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0" y="2304276"/>
              <a:ext cx="17556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/>
                <a:t>wallpaper_close_exit alpha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37819" y="4471002"/>
              <a:ext cx="386644" cy="175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179</a:t>
              </a:r>
              <a:endParaRPr lang="en-US" sz="900" b="0" dirty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543300" y="4493275"/>
              <a:ext cx="386644" cy="175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479</a:t>
              </a:r>
              <a:endParaRPr lang="en-US" sz="900" b="0" dirty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sp>
          <p:nvSpPr>
            <p:cNvPr id="189" name="Line 121"/>
            <p:cNvSpPr>
              <a:spLocks noChangeShapeType="1"/>
            </p:cNvSpPr>
            <p:nvPr/>
          </p:nvSpPr>
          <p:spPr bwMode="auto">
            <a:xfrm>
              <a:off x="2438400" y="1597987"/>
              <a:ext cx="840379" cy="4352"/>
            </a:xfrm>
            <a:prstGeom prst="line">
              <a:avLst/>
            </a:prstGeom>
            <a:noFill/>
            <a:ln w="1270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900" b="0" dirty="0">
                <a:solidFill>
                  <a:srgbClr val="0860A8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04" name="Line 121"/>
            <p:cNvSpPr>
              <a:spLocks noChangeShapeType="1"/>
            </p:cNvSpPr>
            <p:nvPr/>
          </p:nvSpPr>
          <p:spPr bwMode="auto">
            <a:xfrm>
              <a:off x="4343400" y="3652859"/>
              <a:ext cx="840379" cy="4352"/>
            </a:xfrm>
            <a:prstGeom prst="line">
              <a:avLst/>
            </a:prstGeom>
            <a:noFill/>
            <a:ln w="1270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900" b="0" dirty="0">
                <a:solidFill>
                  <a:srgbClr val="0860A8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08" name="Line 121"/>
            <p:cNvSpPr>
              <a:spLocks noChangeShapeType="1"/>
            </p:cNvSpPr>
            <p:nvPr/>
          </p:nvSpPr>
          <p:spPr bwMode="auto">
            <a:xfrm>
              <a:off x="2438400" y="2001708"/>
              <a:ext cx="1295400" cy="0"/>
            </a:xfrm>
            <a:prstGeom prst="line">
              <a:avLst/>
            </a:prstGeom>
            <a:noFill/>
            <a:ln w="1270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900" b="0" dirty="0">
                <a:solidFill>
                  <a:srgbClr val="0860A8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46921" y="4073277"/>
              <a:ext cx="13099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Hide Scrollbar Indicator</a:t>
              </a:r>
            </a:p>
          </p:txBody>
        </p:sp>
        <p:sp>
          <p:nvSpPr>
            <p:cNvPr id="229" name="Line 121"/>
            <p:cNvSpPr>
              <a:spLocks noChangeShapeType="1"/>
            </p:cNvSpPr>
            <p:nvPr/>
          </p:nvSpPr>
          <p:spPr bwMode="auto">
            <a:xfrm flipV="1">
              <a:off x="6629400" y="4211508"/>
              <a:ext cx="990600" cy="2"/>
            </a:xfrm>
            <a:prstGeom prst="line">
              <a:avLst/>
            </a:prstGeom>
            <a:noFill/>
            <a:ln w="12700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900" b="0" dirty="0">
                <a:solidFill>
                  <a:srgbClr val="0860A8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37" name="Text Box 161"/>
            <p:cNvSpPr txBox="1">
              <a:spLocks noChangeArrowheads="1"/>
            </p:cNvSpPr>
            <p:nvPr/>
          </p:nvSpPr>
          <p:spPr bwMode="auto">
            <a:xfrm flipH="1">
              <a:off x="6629400" y="3807475"/>
              <a:ext cx="84568" cy="1754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91440" rIns="0" bIns="0" anchorCtr="1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Times New Roman" pitchFamily="18" charset="0"/>
                  <a:sym typeface="Wingdings 2"/>
                </a:rPr>
                <a:t></a:t>
              </a:r>
              <a:endParaRPr lang="en-US" sz="900" b="0" dirty="0" smtClean="0">
                <a:solidFill>
                  <a:srgbClr val="0C1821"/>
                </a:solidFill>
                <a:latin typeface="Neo Sans Intel"/>
                <a:ea typeface="+mn-ea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42728" y="1887408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3</a:t>
              </a: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00 ms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47731" y="3535233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160</a:t>
              </a: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 ms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38400" y="2304276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600 ms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38400" y="1485126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2</a:t>
              </a: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00 ms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629400" y="4106733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2</a:t>
              </a: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50 ms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 bwMode="auto">
            <a:xfrm>
              <a:off x="1701215" y="4434793"/>
              <a:ext cx="6709144" cy="11205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6" name="Rectangle 175"/>
            <p:cNvSpPr/>
            <p:nvPr/>
          </p:nvSpPr>
          <p:spPr>
            <a:xfrm>
              <a:off x="2932279" y="4474540"/>
              <a:ext cx="386644" cy="17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330</a:t>
              </a:r>
              <a:endParaRPr lang="en-US" sz="900" b="0" dirty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152900" y="4478078"/>
              <a:ext cx="386644" cy="17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642</a:t>
              </a:r>
              <a:endParaRPr lang="en-US" sz="900" b="0" dirty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314417" y="4389829"/>
              <a:ext cx="763351" cy="1938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1050" b="1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Time (</a:t>
              </a:r>
              <a:r>
                <a:rPr lang="en-US" sz="1050" b="1" dirty="0" err="1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ms</a:t>
              </a:r>
              <a:r>
                <a:rPr lang="en-US" sz="100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)</a:t>
              </a:r>
              <a:endParaRPr lang="en-US" sz="1000" dirty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76200" y="2763708"/>
              <a:ext cx="18469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/>
                <a:t>wallpaper_close_enter alpha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76200" y="3144708"/>
              <a:ext cx="18229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/>
                <a:t>wallpaper_close_enter scale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0" y="1487358"/>
              <a:ext cx="1752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/>
                <a:t>wallpaper_close_exit alpha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9352" y="3525708"/>
              <a:ext cx="1563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/>
                <a:t>app_starting_exit alpha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50464" y="1066800"/>
              <a:ext cx="8563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Animations </a:t>
              </a:r>
              <a:endParaRPr lang="en-US" sz="900" b="1" dirty="0" smtClean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sp>
          <p:nvSpPr>
            <p:cNvPr id="83" name="Line 3"/>
            <p:cNvSpPr>
              <a:spLocks noChangeShapeType="1"/>
            </p:cNvSpPr>
            <p:nvPr/>
          </p:nvSpPr>
          <p:spPr bwMode="auto">
            <a:xfrm flipH="1">
              <a:off x="2438400" y="1468308"/>
              <a:ext cx="1391" cy="2953702"/>
            </a:xfrm>
            <a:prstGeom prst="line">
              <a:avLst/>
            </a:prstGeom>
            <a:noFill/>
            <a:ln w="9525">
              <a:solidFill>
                <a:schemeClr val="tx1">
                  <a:alpha val="19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37039" y="2761476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3</a:t>
              </a: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00 ms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31621" y="3142476"/>
              <a:ext cx="5565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24</a:t>
              </a: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0 ms</a:t>
              </a:r>
            </a:p>
          </p:txBody>
        </p:sp>
        <p:sp>
          <p:nvSpPr>
            <p:cNvPr id="91" name="Line 3"/>
            <p:cNvSpPr>
              <a:spLocks noChangeShapeType="1"/>
            </p:cNvSpPr>
            <p:nvPr/>
          </p:nvSpPr>
          <p:spPr bwMode="auto">
            <a:xfrm>
              <a:off x="3733800" y="2077908"/>
              <a:ext cx="0" cy="2344102"/>
            </a:xfrm>
            <a:prstGeom prst="line">
              <a:avLst/>
            </a:prstGeom>
            <a:noFill/>
            <a:ln w="9525">
              <a:solidFill>
                <a:schemeClr val="tx1">
                  <a:alpha val="19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2" name="Line 3"/>
            <p:cNvSpPr>
              <a:spLocks noChangeShapeType="1"/>
            </p:cNvSpPr>
            <p:nvPr/>
          </p:nvSpPr>
          <p:spPr bwMode="auto">
            <a:xfrm>
              <a:off x="4343400" y="3601908"/>
              <a:ext cx="0" cy="820102"/>
            </a:xfrm>
            <a:prstGeom prst="line">
              <a:avLst/>
            </a:prstGeom>
            <a:noFill/>
            <a:ln w="9525">
              <a:solidFill>
                <a:schemeClr val="tx1">
                  <a:alpha val="19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94981" y="4490133"/>
              <a:ext cx="386644" cy="17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807</a:t>
              </a:r>
              <a:endParaRPr lang="en-US" sz="900" b="0" dirty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sp>
          <p:nvSpPr>
            <p:cNvPr id="55" name="Line 3"/>
            <p:cNvSpPr>
              <a:spLocks noChangeShapeType="1"/>
            </p:cNvSpPr>
            <p:nvPr/>
          </p:nvSpPr>
          <p:spPr bwMode="auto">
            <a:xfrm>
              <a:off x="5181600" y="3581400"/>
              <a:ext cx="0" cy="840610"/>
            </a:xfrm>
            <a:prstGeom prst="line">
              <a:avLst/>
            </a:prstGeom>
            <a:noFill/>
            <a:ln w="9525">
              <a:solidFill>
                <a:schemeClr val="tx1">
                  <a:alpha val="19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00800" y="4490133"/>
              <a:ext cx="453970" cy="17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1449</a:t>
              </a:r>
              <a:endParaRPr lang="en-US" sz="900" b="0" dirty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sp>
          <p:nvSpPr>
            <p:cNvPr id="73" name="Line 3"/>
            <p:cNvSpPr>
              <a:spLocks noChangeShapeType="1"/>
            </p:cNvSpPr>
            <p:nvPr/>
          </p:nvSpPr>
          <p:spPr bwMode="auto">
            <a:xfrm>
              <a:off x="6629400" y="3906708"/>
              <a:ext cx="0" cy="515302"/>
            </a:xfrm>
            <a:prstGeom prst="line">
              <a:avLst/>
            </a:prstGeom>
            <a:noFill/>
            <a:ln w="9525">
              <a:solidFill>
                <a:schemeClr val="tx1">
                  <a:alpha val="19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3" name="Line 3"/>
            <p:cNvSpPr>
              <a:spLocks noChangeShapeType="1"/>
            </p:cNvSpPr>
            <p:nvPr/>
          </p:nvSpPr>
          <p:spPr bwMode="auto">
            <a:xfrm>
              <a:off x="2667000" y="3906708"/>
              <a:ext cx="0" cy="515302"/>
            </a:xfrm>
            <a:prstGeom prst="line">
              <a:avLst/>
            </a:prstGeom>
            <a:noFill/>
            <a:ln w="9525">
              <a:solidFill>
                <a:schemeClr val="tx1">
                  <a:alpha val="19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80381" y="4468683"/>
              <a:ext cx="386644" cy="17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249</a:t>
              </a:r>
              <a:endParaRPr lang="en-US" sz="900" b="0" dirty="0">
                <a:solidFill>
                  <a:srgbClr val="0C1821"/>
                </a:solidFill>
                <a:latin typeface="Neo Sans Intel"/>
                <a:ea typeface="+mn-ea"/>
                <a:cs typeface="Arial" charset="0"/>
              </a:endParaRPr>
            </a:p>
          </p:txBody>
        </p:sp>
        <p:cxnSp>
          <p:nvCxnSpPr>
            <p:cNvPr id="56" name="Shape 224"/>
            <p:cNvCxnSpPr>
              <a:stCxn id="237" idx="1"/>
            </p:cNvCxnSpPr>
            <p:nvPr/>
          </p:nvCxnSpPr>
          <p:spPr bwMode="auto">
            <a:xfrm flipH="1">
              <a:off x="6623050" y="3895192"/>
              <a:ext cx="90918" cy="322666"/>
            </a:xfrm>
            <a:prstGeom prst="curvedConnector4">
              <a:avLst>
                <a:gd name="adj1" fmla="val -240959"/>
                <a:gd name="adj2" fmla="val 48832"/>
              </a:avLst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flipH="1">
              <a:off x="2667002" y="3906708"/>
              <a:ext cx="396239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962400" y="3754308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rgbClr val="0C1821"/>
                  </a:solidFill>
                  <a:latin typeface="Neo Sans Intel"/>
                  <a:cs typeface="Arial" charset="0"/>
                </a:rPr>
                <a:t>300*4</a:t>
              </a: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Arial" charset="0"/>
                </a:rPr>
                <a:t> ms</a:t>
              </a:r>
            </a:p>
          </p:txBody>
        </p:sp>
        <p:sp>
          <p:nvSpPr>
            <p:cNvPr id="63" name="Text Box 161"/>
            <p:cNvSpPr txBox="1">
              <a:spLocks noChangeArrowheads="1"/>
            </p:cNvSpPr>
            <p:nvPr/>
          </p:nvSpPr>
          <p:spPr bwMode="auto">
            <a:xfrm flipH="1">
              <a:off x="2590800" y="3801933"/>
              <a:ext cx="84568" cy="1754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91440" rIns="0" bIns="0" anchorCtr="1">
              <a:spAutoFit/>
            </a:bodyPr>
            <a:lstStyle/>
            <a:p>
              <a:pPr algn="ctr" eaLnBrk="0" hangingPunct="0">
                <a:lnSpc>
                  <a:spcPct val="60000"/>
                </a:lnSpc>
              </a:pPr>
              <a:r>
                <a:rPr lang="en-US" sz="900" b="0" dirty="0" smtClean="0">
                  <a:solidFill>
                    <a:srgbClr val="0C1821"/>
                  </a:solidFill>
                  <a:latin typeface="Neo Sans Intel"/>
                  <a:ea typeface="+mn-ea"/>
                  <a:cs typeface="Times New Roman" pitchFamily="18" charset="0"/>
                  <a:sym typeface="Wingdings 2"/>
                </a:rPr>
                <a:t></a:t>
              </a:r>
              <a:endParaRPr lang="en-US" sz="900" b="0" dirty="0" smtClean="0">
                <a:solidFill>
                  <a:srgbClr val="0C1821"/>
                </a:solidFill>
                <a:latin typeface="Neo Sans Intel"/>
                <a:ea typeface="+mn-ea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57" name="Line 3"/>
            <p:cNvSpPr>
              <a:spLocks noChangeShapeType="1"/>
            </p:cNvSpPr>
            <p:nvPr/>
          </p:nvSpPr>
          <p:spPr bwMode="auto">
            <a:xfrm>
              <a:off x="5038725" y="2380298"/>
              <a:ext cx="0" cy="2039302"/>
            </a:xfrm>
            <a:prstGeom prst="line">
              <a:avLst/>
            </a:prstGeom>
            <a:noFill/>
            <a:ln w="9525">
              <a:solidFill>
                <a:schemeClr val="tx1">
                  <a:alpha val="19000"/>
                </a:schemeClr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110" name="Oval Callout 109"/>
          <p:cNvSpPr/>
          <p:nvPr/>
        </p:nvSpPr>
        <p:spPr bwMode="auto">
          <a:xfrm>
            <a:off x="685800" y="4724400"/>
            <a:ext cx="2120212" cy="672950"/>
          </a:xfrm>
          <a:prstGeom prst="wedgeEllipseCallout">
            <a:avLst>
              <a:gd name="adj1" fmla="val 37974"/>
              <a:gd name="adj2" fmla="val -173290"/>
            </a:avLst>
          </a:prstGeom>
          <a:solidFill>
            <a:schemeClr val="accent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900" b="0" dirty="0" smtClean="0">
                <a:solidFill>
                  <a:srgbClr val="000000"/>
                </a:solidFill>
                <a:latin typeface="Verdana" pitchFamily="34" charset="0"/>
              </a:rPr>
              <a:t>Hide scrollbar indicator in </a:t>
            </a:r>
            <a:r>
              <a:rPr lang="en-US" altLang="zh-CN" sz="900" b="0" dirty="0" err="1" smtClean="0">
                <a:solidFill>
                  <a:srgbClr val="000000"/>
                </a:solidFill>
                <a:latin typeface="Verdana" pitchFamily="34" charset="0"/>
              </a:rPr>
              <a:t>ListView</a:t>
            </a:r>
            <a:r>
              <a:rPr lang="en-US" altLang="zh-CN" sz="900" b="0" dirty="0" smtClean="0">
                <a:solidFill>
                  <a:srgbClr val="000000"/>
                </a:solidFill>
                <a:latin typeface="Verdana" pitchFamily="34" charset="0"/>
              </a:rPr>
              <a:t> after 1200ms</a:t>
            </a:r>
          </a:p>
        </p:txBody>
      </p:sp>
      <p:pic>
        <p:nvPicPr>
          <p:cNvPr id="53" name="Picture 52" descr="settings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4800600"/>
            <a:ext cx="1071562" cy="1828800"/>
          </a:xfrm>
          <a:prstGeom prst="rect">
            <a:avLst/>
          </a:prstGeom>
        </p:spPr>
      </p:pic>
      <p:pic>
        <p:nvPicPr>
          <p:cNvPr id="61" name="Picture 60" descr="settings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800600"/>
            <a:ext cx="1066800" cy="1820672"/>
          </a:xfrm>
          <a:prstGeom prst="rect">
            <a:avLst/>
          </a:prstGeom>
        </p:spPr>
      </p:pic>
      <p:pic>
        <p:nvPicPr>
          <p:cNvPr id="64" name="Picture 63" descr="settings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4800600"/>
            <a:ext cx="1066800" cy="1820672"/>
          </a:xfrm>
          <a:prstGeom prst="rect">
            <a:avLst/>
          </a:prstGeom>
        </p:spPr>
      </p:pic>
      <p:sp>
        <p:nvSpPr>
          <p:cNvPr id="121" name="Right Arrow 120"/>
          <p:cNvSpPr/>
          <p:nvPr/>
        </p:nvSpPr>
        <p:spPr bwMode="auto">
          <a:xfrm>
            <a:off x="5105400" y="5257800"/>
            <a:ext cx="457200" cy="381000"/>
          </a:xfrm>
          <a:prstGeom prst="rightArrow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924300" y="4972050"/>
            <a:ext cx="1143000" cy="16764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524500" y="4962525"/>
            <a:ext cx="1143000" cy="16764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400300" y="4772024"/>
            <a:ext cx="1143000" cy="185737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924300" y="4791075"/>
            <a:ext cx="1143000" cy="185737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zh-CN" altLang="en-US" sz="18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5234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0" grpId="0" build="allAtOnce" animBg="1"/>
      <p:bldP spid="121" grpId="0" animBg="1"/>
      <p:bldP spid="65" grpId="0" animBg="1"/>
      <p:bldP spid="66" grpId="0" animBg="1"/>
      <p:bldP spid="67" grpId="0" animBg="1"/>
      <p:bldP spid="68" grpId="0" animBg="1"/>
      <p:bldP spid="6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Ahls1Hr3E2qW.hr2udsF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mD7p0FvRUqnZRTokjYt0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CKrRHx30.8PV0PSfAY9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lX1pNU40m6npQYAsxUU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M5z.sbeUOH6bbIult_x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ZCpKHkZFEqLpLrxldgQU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uwrgXKOb0W3cpxmQhke0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R2T196Agkqo.xx62utnK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wzmPfpZU.7BLVyAc4Ih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lX1pNU40m6npQYAsxUU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E2aRbqork2qEDSBPhn6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hBRHpoI0CV6rTBWahWx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WQ0E8T_UKjWNN4Bad3V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3jqDedEkW5.ELxAr1b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nC5mSGE0K53g8tz_SVL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0rn_sCXkGWo1SIgcwn6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.6Lj53Wh0eCGxA87PNv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AnCDcTSEq2T2fl4WsyK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O5qFs0NEWfVmC0LE9SU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pZ0_z5sPkqZvJenWt9Xs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MTJlfdXcUaU2iM1wJXh7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aeIV2CgEaXNc6Z9u_q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6u6aqxGx0aQhOOSp0Gdd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IGnS2xRkESapquLXVnif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aFFRhwVf0Cpdh4l8IATH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3_vqMLr3UiBOk8Z1CvWi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kVThBu1UWniVaMMojD5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iwGmEYA0GahTSDsnpnv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3ymZ71lOkWs.0VDqbHeL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utvh9zLkqTDnn5IueHm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R9iDPHEOAyGtnHYlB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55qOZPHtkeTPobjcFYN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DxPn6I9kiH.3kIRH4D.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YRvR3Pf02i8WsharUWX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I9hZRZhU2cmtmBBISg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pv7kTAmkG5.xp5Bbn43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st3YBMXaUm9N2uyxk0ccQ"/>
</p:tagLst>
</file>

<file path=ppt/theme/theme1.xml><?xml version="1.0" encoding="utf-8"?>
<a:theme xmlns:a="http://schemas.openxmlformats.org/drawingml/2006/main" name="Intel_LTtemplate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E53517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Intel Verdana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9525" cap="flat" cmpd="sng" algn="ctr">
          <a:solidFill>
            <a:schemeClr val="bg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 eaLnBrk="0" hangingPunct="0">
          <a:defRPr sz="1800" dirty="0" smtClean="0">
            <a:solidFill>
              <a:schemeClr val="bg1"/>
            </a:solidFill>
            <a:latin typeface="+mj-lt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sz="1800"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JellyBean Rebase Plan V3</Template>
  <TotalTime>911</TotalTime>
  <Words>178</Words>
  <Application>Microsoft Office PowerPoint</Application>
  <PresentationFormat>On-screen Show (4:3)</PresentationFormat>
  <Paragraphs>115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Intel_LTtemplate</vt:lpstr>
      <vt:lpstr>think-cell Slide</vt:lpstr>
      <vt:lpstr>Package</vt:lpstr>
      <vt:lpstr>Activity Manager Analysis</vt:lpstr>
      <vt:lpstr>Agenda</vt:lpstr>
      <vt:lpstr>Activity Lifecycle</vt:lpstr>
      <vt:lpstr>Profiling—Activity Manager</vt:lpstr>
      <vt:lpstr>AM-WM animation</vt:lpstr>
      <vt:lpstr>profiling</vt:lpstr>
      <vt:lpstr>Example—camera mode picker</vt:lpstr>
      <vt:lpstr>Example—settings launch</vt:lpstr>
      <vt:lpstr>Example—animation of settings launch</vt:lpstr>
      <vt:lpstr>Thanks 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Wu, Johnson Z</dc:creator>
  <cp:lastModifiedBy>shuogao</cp:lastModifiedBy>
  <cp:revision>386</cp:revision>
  <dcterms:created xsi:type="dcterms:W3CDTF">2012-05-10T01:31:06Z</dcterms:created>
  <dcterms:modified xsi:type="dcterms:W3CDTF">2012-06-04T08:14:11Z</dcterms:modified>
</cp:coreProperties>
</file>