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Default Extension="jpeg" ContentType="image/jpeg"/>
  <Default Extension="emf" ContentType="image/x-emf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Default Extension="vml" ContentType="application/vnd.openxmlformats-officedocument.vmlDrawing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Default Extension="jpg" ContentType="image/jpeg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Default Extension="wmf" ContentType="image/x-wmf"/>
  <Default Extension="rels" ContentType="application/vnd.openxmlformats-package.relationship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325" r:id="rId3"/>
    <p:sldId id="257" r:id="rId4"/>
    <p:sldId id="289" r:id="rId5"/>
    <p:sldId id="327" r:id="rId6"/>
    <p:sldId id="332" r:id="rId7"/>
    <p:sldId id="313" r:id="rId8"/>
    <p:sldId id="321" r:id="rId9"/>
    <p:sldId id="314" r:id="rId10"/>
    <p:sldId id="315" r:id="rId11"/>
    <p:sldId id="329" r:id="rId12"/>
    <p:sldId id="290" r:id="rId13"/>
    <p:sldId id="316" r:id="rId14"/>
    <p:sldId id="288" r:id="rId15"/>
    <p:sldId id="291" r:id="rId16"/>
    <p:sldId id="293" r:id="rId17"/>
    <p:sldId id="292" r:id="rId18"/>
    <p:sldId id="294" r:id="rId19"/>
    <p:sldId id="296" r:id="rId20"/>
    <p:sldId id="317" r:id="rId21"/>
    <p:sldId id="310" r:id="rId22"/>
    <p:sldId id="311" r:id="rId23"/>
    <p:sldId id="320" r:id="rId24"/>
    <p:sldId id="330" r:id="rId25"/>
    <p:sldId id="333" r:id="rId26"/>
    <p:sldId id="323" r:id="rId27"/>
    <p:sldId id="326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1900"/>
    <a:srgbClr val="FFFFFF"/>
    <a:srgbClr val="00CC00"/>
    <a:srgbClr val="FF33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2508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E3279A4-D250-461A-9900-9263083A9AB1}" type="datetime1">
              <a:rPr lang="en-US"/>
              <a:pPr>
                <a:defRPr/>
              </a:pPr>
              <a:t>11/2/2011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C382A37-3219-4FEB-BC4B-646B709BE4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932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D33B32B-6F73-41D3-A36E-FBACB8E4B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45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36" charset="0"/>
        <a:ea typeface="ＭＳ Ｐゴシック" pitchFamily="18" charset="-128"/>
        <a:cs typeface="ＭＳ Ｐゴシック" pitchFamily="1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36" charset="0"/>
        <a:ea typeface="ＭＳ Ｐゴシック" pitchFamily="3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36" charset="0"/>
        <a:ea typeface="ＭＳ Ｐゴシック" pitchFamily="3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36" charset="0"/>
        <a:ea typeface="ＭＳ Ｐゴシック" pitchFamily="3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36" charset="0"/>
        <a:ea typeface="ＭＳ Ｐゴシック" pitchFamily="3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0DED001F-767B-479F-9A10-FD398D466927}" type="slidenum">
              <a:rPr lang="en-US" sz="1200" smtClean="0"/>
              <a:pPr>
                <a:defRPr/>
              </a:pPr>
              <a:t>1</a:t>
            </a:fld>
            <a:endParaRPr lang="en-US" sz="1200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16D4AE-EA63-466B-81D8-49995AB7A5CE}" type="slidenum">
              <a:rPr lang="en-US"/>
              <a:pPr/>
              <a:t>24</a:t>
            </a:fld>
            <a:endParaRPr lang="en-US"/>
          </a:p>
        </p:txBody>
      </p:sp>
      <p:sp>
        <p:nvSpPr>
          <p:cNvPr id="5120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205307-B785-4F8B-B08C-1C6E0B466936}" type="slidenum">
              <a:rPr lang="en-US"/>
              <a:pPr/>
              <a:t>25</a:t>
            </a:fld>
            <a:endParaRPr lang="en-US"/>
          </a:p>
        </p:txBody>
      </p:sp>
      <p:sp>
        <p:nvSpPr>
          <p:cNvPr id="389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B8BCD940-8548-4ADA-A15D-3889B6F54B39}" type="slidenum">
              <a:rPr lang="en-US" sz="1200" smtClean="0"/>
              <a:pPr>
                <a:defRPr/>
              </a:pPr>
              <a:t>3</a:t>
            </a:fld>
            <a:endParaRPr lang="en-US" sz="1200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May 8, 2001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909EEF-111E-4A64-BB32-22EE7E3E139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May 8, 2001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909EEF-111E-4A64-BB32-22EE7E3E139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B8BCD940-8548-4ADA-A15D-3889B6F54B39}" type="slidenum">
              <a:rPr lang="en-US" sz="1200" smtClean="0"/>
              <a:pPr>
                <a:defRPr/>
              </a:pPr>
              <a:t>13</a:t>
            </a:fld>
            <a:endParaRPr lang="en-US" sz="1200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B8BCD940-8548-4ADA-A15D-3889B6F54B39}" type="slidenum">
              <a:rPr lang="en-US" sz="1200" smtClean="0"/>
              <a:pPr>
                <a:defRPr/>
              </a:pPr>
              <a:t>20</a:t>
            </a:fld>
            <a:endParaRPr lang="en-US" sz="1200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May 8, 2001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70A775-2B33-4A67-B50B-3154132491B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374650"/>
            <a:ext cx="5842000" cy="43815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4872038"/>
            <a:ext cx="6418262" cy="3897312"/>
          </a:xfrm>
          <a:ln/>
        </p:spPr>
        <p:txBody>
          <a:bodyPr lIns="91985" tIns="46773" rIns="91985" bIns="4677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May 8, 2001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A10244-19A5-4A8E-9F8A-7C5FAEC0462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374650"/>
            <a:ext cx="5842000" cy="4381500"/>
          </a:xfrm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4872038"/>
            <a:ext cx="6418262" cy="389731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B8BCD940-8548-4ADA-A15D-3889B6F54B39}" type="slidenum">
              <a:rPr lang="en-US" sz="1200" smtClean="0"/>
              <a:pPr>
                <a:defRPr/>
              </a:pPr>
              <a:t>23</a:t>
            </a:fld>
            <a:endParaRPr lang="en-US" sz="1200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670300" y="228600"/>
            <a:ext cx="5029200" cy="1130300"/>
          </a:xfrm>
          <a:effectLst/>
        </p:spPr>
        <p:txBody>
          <a:bodyPr/>
          <a:lstStyle>
            <a:lvl1pPr algn="ctr">
              <a:defRPr sz="400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69900" y="5728198"/>
            <a:ext cx="5029200" cy="914400"/>
          </a:xfrm>
        </p:spPr>
        <p:txBody>
          <a:bodyPr/>
          <a:lstStyle>
            <a:lvl1pPr marL="0" indent="0" algn="ctr">
              <a:buFont typeface="Times" pitchFamily="36" charset="0"/>
              <a:buNone/>
              <a:defRPr sz="3000">
                <a:solidFill>
                  <a:srgbClr val="FFFFFF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6964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29EBA-FE40-4E53-85AC-5C72543E43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6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115A0-16DF-405C-ADA7-CFA5AD3DDB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65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607191"/>
            <a:ext cx="7772400" cy="4488809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AF1C0-2D96-47A8-9BAE-1AE316E3B3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3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25" y="157163"/>
            <a:ext cx="7392988" cy="1111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5438" y="1752600"/>
            <a:ext cx="8480425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5438" y="4152900"/>
            <a:ext cx="8480425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8588" y="6500813"/>
            <a:ext cx="1905000" cy="295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May 8, 2001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138988" y="6500813"/>
            <a:ext cx="1905000" cy="295275"/>
          </a:xfrm>
        </p:spPr>
        <p:txBody>
          <a:bodyPr/>
          <a:lstStyle>
            <a:lvl1pPr>
              <a:defRPr/>
            </a:lvl1pPr>
          </a:lstStyle>
          <a:p>
            <a:fld id="{855C54B6-33D9-4734-8A82-7F2D97FCAD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55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57163"/>
            <a:ext cx="84105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6713" y="1371600"/>
            <a:ext cx="4127500" cy="4618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371600"/>
            <a:ext cx="4127500" cy="2232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56025"/>
            <a:ext cx="4127500" cy="2233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6711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15C1C-6709-41C8-BAF3-0450909E8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0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CE883-6AD9-467B-9759-0521D3BD8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1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4DF39-BB28-4E66-86E0-72B4580BE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6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33066-3FFD-44B0-9C58-B88736DDB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5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10EA1-7F53-4479-A352-C5940C5E7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2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0A765-6BB1-4468-A1E0-1193EE298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3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C638F-E7FF-420C-BCBC-A73157784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599351"/>
            <a:ext cx="5486400" cy="31282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3F017-6D31-44B0-BE3B-18BC072D9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 descr="USB logos-header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1125"/>
            <a:ext cx="62484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tx1">
                <a:alpha val="74998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7563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solidFill>
                  <a:schemeClr val="bg2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2815F91E-0D58-4762-96AA-B5A0C931A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2" r:id="rId13"/>
    <p:sldLayoutId id="2147483833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/>
          <a:ea typeface="ＭＳ Ｐゴシック" pitchFamily="18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itchFamily="18" charset="0"/>
          <a:ea typeface="ＭＳ Ｐゴシック" pitchFamily="18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itchFamily="18" charset="0"/>
          <a:ea typeface="ＭＳ Ｐゴシック" pitchFamily="18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itchFamily="18" charset="0"/>
          <a:ea typeface="ＭＳ Ｐゴシック" pitchFamily="18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itchFamily="18" charset="0"/>
          <a:ea typeface="ＭＳ Ｐゴシック" pitchFamily="18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MT Bold" pitchFamily="3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MT Bold" pitchFamily="3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MT Bold" pitchFamily="3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MT Bold" pitchFamily="36" charset="0"/>
        </a:defRPr>
      </a:lvl9pPr>
    </p:titleStyle>
    <p:bodyStyle>
      <a:lvl1pPr marL="225425" indent="-225425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lr>
          <a:srgbClr val="D81900"/>
        </a:buClr>
        <a:buFont typeface="Times" pitchFamily="18" charset="0"/>
        <a:buChar char="•"/>
        <a:defRPr sz="2800">
          <a:solidFill>
            <a:schemeClr val="tx1"/>
          </a:solidFill>
          <a:latin typeface="+mn-lt"/>
          <a:ea typeface="ＭＳ Ｐゴシック" pitchFamily="18" charset="-128"/>
          <a:cs typeface="ＭＳ Ｐゴシック" pitchFamily="18" charset="-128"/>
        </a:defRPr>
      </a:lvl1pPr>
      <a:lvl2pPr marL="688975" indent="-231775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lr>
          <a:srgbClr val="D81900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  <a:ea typeface="ＭＳ Ｐゴシック" pitchFamily="36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lr>
          <a:srgbClr val="D81900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  <a:ea typeface="ＭＳ Ｐゴシック" pitchFamily="36" charset="-128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lr>
          <a:srgbClr val="D81900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ＭＳ Ｐゴシック" pitchFamily="36" charset="-128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lr>
          <a:srgbClr val="D81900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ＭＳ Ｐゴシック" pitchFamily="36" charset="-128"/>
        </a:defRPr>
      </a:lvl5pPr>
      <a:lvl6pPr marL="2514600" indent="-228600" algn="l" rtl="0" fontAlgn="base">
        <a:lnSpc>
          <a:spcPct val="90000"/>
        </a:lnSpc>
        <a:spcBef>
          <a:spcPct val="20000"/>
        </a:spcBef>
        <a:spcAft>
          <a:spcPct val="20000"/>
        </a:spcAft>
        <a:buClr>
          <a:srgbClr val="D81900"/>
        </a:buClr>
        <a:buFont typeface="Times" pitchFamily="36" charset="0"/>
        <a:buChar char="•"/>
        <a:defRPr sz="2000">
          <a:solidFill>
            <a:schemeClr val="tx1"/>
          </a:solidFill>
          <a:latin typeface="+mn-lt"/>
          <a:ea typeface="ＭＳ Ｐゴシック" pitchFamily="36" charset="-128"/>
        </a:defRPr>
      </a:lvl6pPr>
      <a:lvl7pPr marL="2971800" indent="-228600" algn="l" rtl="0" fontAlgn="base">
        <a:lnSpc>
          <a:spcPct val="90000"/>
        </a:lnSpc>
        <a:spcBef>
          <a:spcPct val="20000"/>
        </a:spcBef>
        <a:spcAft>
          <a:spcPct val="20000"/>
        </a:spcAft>
        <a:buClr>
          <a:srgbClr val="D81900"/>
        </a:buClr>
        <a:buFont typeface="Times" pitchFamily="36" charset="0"/>
        <a:buChar char="•"/>
        <a:defRPr sz="2000">
          <a:solidFill>
            <a:schemeClr val="tx1"/>
          </a:solidFill>
          <a:latin typeface="+mn-lt"/>
          <a:ea typeface="ＭＳ Ｐゴシック" pitchFamily="36" charset="-128"/>
        </a:defRPr>
      </a:lvl7pPr>
      <a:lvl8pPr marL="3429000" indent="-228600" algn="l" rtl="0" fontAlgn="base">
        <a:lnSpc>
          <a:spcPct val="90000"/>
        </a:lnSpc>
        <a:spcBef>
          <a:spcPct val="20000"/>
        </a:spcBef>
        <a:spcAft>
          <a:spcPct val="20000"/>
        </a:spcAft>
        <a:buClr>
          <a:srgbClr val="D81900"/>
        </a:buClr>
        <a:buFont typeface="Times" pitchFamily="36" charset="0"/>
        <a:buChar char="•"/>
        <a:defRPr sz="2000">
          <a:solidFill>
            <a:schemeClr val="tx1"/>
          </a:solidFill>
          <a:latin typeface="+mn-lt"/>
          <a:ea typeface="ＭＳ Ｐゴシック" pitchFamily="36" charset="-128"/>
        </a:defRPr>
      </a:lvl8pPr>
      <a:lvl9pPr marL="3886200" indent="-228600" algn="l" rtl="0" fontAlgn="base">
        <a:lnSpc>
          <a:spcPct val="90000"/>
        </a:lnSpc>
        <a:spcBef>
          <a:spcPct val="20000"/>
        </a:spcBef>
        <a:spcAft>
          <a:spcPct val="20000"/>
        </a:spcAft>
        <a:buClr>
          <a:srgbClr val="D81900"/>
        </a:buClr>
        <a:buFont typeface="Times" pitchFamily="36" charset="0"/>
        <a:buChar char="•"/>
        <a:defRPr sz="2000">
          <a:solidFill>
            <a:schemeClr val="tx1"/>
          </a:solidFill>
          <a:latin typeface="+mn-lt"/>
          <a:ea typeface="ＭＳ Ｐゴシック" pitchFamily="3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2513" y="5373688"/>
            <a:ext cx="4572000" cy="125571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 smtClean="0">
                <a:effectLst/>
                <a:latin typeface="Arial" charset="0"/>
                <a:ea typeface="ＭＳ Ｐゴシック" charset="-128"/>
              </a:rPr>
              <a:t>Rahman Ismail</a:t>
            </a:r>
            <a:br>
              <a:rPr lang="en-US" sz="2800" b="1" dirty="0" smtClean="0">
                <a:effectLst/>
                <a:latin typeface="Arial" charset="0"/>
                <a:ea typeface="ＭＳ Ｐゴシック" charset="-128"/>
              </a:rPr>
            </a:br>
            <a:r>
              <a:rPr lang="en-US" sz="2400" dirty="0" smtClean="0">
                <a:effectLst/>
                <a:latin typeface="Arial" charset="0"/>
                <a:ea typeface="ＭＳ Ｐゴシック" charset="-128"/>
              </a:rPr>
              <a:t>Sr. Software Architect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188970" y="228600"/>
            <a:ext cx="551053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Arial" charset="0"/>
                <a:cs typeface="Arial" charset="0"/>
              </a:rPr>
              <a:t>USB 2.0 Overview</a:t>
            </a:r>
            <a:endParaRPr lang="en-US" sz="4800" b="1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2.0 Enumeration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715C1C-6709-41C8-BAF3-0450909E8BA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582615"/>
              </p:ext>
            </p:extLst>
          </p:nvPr>
        </p:nvGraphicFramePr>
        <p:xfrm>
          <a:off x="1176338" y="1434783"/>
          <a:ext cx="6791325" cy="511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6" name="Visio" r:id="rId3" imgW="6790987" imgH="5119777" progId="Visio.Drawing.11">
                  <p:embed/>
                </p:oleObj>
              </mc:Choice>
              <mc:Fallback>
                <p:oleObj name="Visio" r:id="rId3" imgW="6790987" imgH="5119777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1434783"/>
                        <a:ext cx="6791325" cy="511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81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715C1C-6709-41C8-BAF3-0450909E8BA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544" y="1505268"/>
            <a:ext cx="5770246" cy="520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325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USB 2.0 Power</a:t>
            </a:r>
            <a:endParaRPr lang="en-US" alt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distribution and consumption</a:t>
            </a:r>
          </a:p>
          <a:p>
            <a:pPr lvl="1"/>
            <a:r>
              <a:rPr lang="en-US" dirty="0" smtClean="0"/>
              <a:t>2.5ma suspend</a:t>
            </a:r>
          </a:p>
          <a:p>
            <a:pPr lvl="1"/>
            <a:r>
              <a:rPr lang="en-US" dirty="0" smtClean="0"/>
              <a:t>100ma </a:t>
            </a:r>
            <a:r>
              <a:rPr lang="en-US" dirty="0" err="1" smtClean="0"/>
              <a:t>unconfigured</a:t>
            </a:r>
            <a:endParaRPr lang="en-US" dirty="0" smtClean="0"/>
          </a:p>
          <a:p>
            <a:pPr lvl="1"/>
            <a:r>
              <a:rPr lang="en-US" dirty="0" smtClean="0"/>
              <a:t>500ma configured</a:t>
            </a:r>
          </a:p>
          <a:p>
            <a:r>
              <a:rPr lang="en-US" dirty="0" smtClean="0"/>
              <a:t>Support for Suspend/Resume</a:t>
            </a:r>
          </a:p>
          <a:p>
            <a:r>
              <a:rPr lang="en-US" dirty="0" smtClean="0"/>
              <a:t>Topology management</a:t>
            </a:r>
          </a:p>
          <a:p>
            <a:pPr lvl="1"/>
            <a:r>
              <a:rPr lang="en-US" dirty="0" smtClean="0"/>
              <a:t>Hub features to handle connect, disconnect,</a:t>
            </a:r>
            <a:br>
              <a:rPr lang="en-US" dirty="0" smtClean="0"/>
            </a:br>
            <a:r>
              <a:rPr lang="en-US" dirty="0" smtClean="0"/>
              <a:t>enable, disable, 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A307E7-15AF-4522-9C77-FFDF8989608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831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9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9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9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9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9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9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9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9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9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9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9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9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9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9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0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284C3E2D-E5EB-4CF4-A9DB-51F17463D5D5}" type="slidenum">
              <a:rPr lang="en-US" sz="900" smtClean="0">
                <a:solidFill>
                  <a:schemeClr val="bg2"/>
                </a:solidFill>
                <a:latin typeface="Arial" charset="0"/>
              </a:rPr>
              <a:pPr>
                <a:defRPr/>
              </a:pPr>
              <a:t>13</a:t>
            </a:fld>
            <a:endParaRPr lang="en-US" sz="9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Arial" charset="0"/>
                <a:ea typeface="ＭＳ Ｐゴシック" charset="-128"/>
              </a:rPr>
              <a:t>Agenda</a:t>
            </a: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USB Fundamentals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What changed with USB 2.0?</a:t>
            </a:r>
          </a:p>
          <a:p>
            <a:pPr eaLnBrk="1" hangingPunct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USB 2.0 Performance</a:t>
            </a:r>
          </a:p>
          <a:p>
            <a:pPr eaLnBrk="1" hangingPunct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USB 2.0 Enhancements</a:t>
            </a:r>
          </a:p>
          <a:p>
            <a:pPr eaLnBrk="1" hangingPunct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360903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E62CD8-C60E-4C5C-8A4C-D02D87E97FEB}" type="slidenum">
              <a:rPr lang="en-US"/>
              <a:pPr/>
              <a:t>14</a:t>
            </a:fld>
            <a:endParaRPr lang="en-US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2.0: What </a:t>
            </a:r>
            <a:r>
              <a:rPr lang="en-US" dirty="0" smtClean="0"/>
              <a:t>Changed?</a:t>
            </a:r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level </a:t>
            </a:r>
            <a:r>
              <a:rPr lang="en-US" dirty="0" err="1"/>
              <a:t>electricals</a:t>
            </a:r>
            <a:r>
              <a:rPr lang="en-US" dirty="0"/>
              <a:t> for High Speed (HS) signaling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bit rate (480Mb/s) requires new transmitter/receiver </a:t>
            </a:r>
          </a:p>
          <a:p>
            <a:r>
              <a:rPr lang="en-US" dirty="0"/>
              <a:t>Hub changes for backward compatibility</a:t>
            </a:r>
          </a:p>
          <a:p>
            <a:pPr lvl="1"/>
            <a:r>
              <a:rPr lang="en-US" dirty="0"/>
              <a:t>Features limit bandwidth impact of Full Speed (FS)</a:t>
            </a:r>
            <a:br>
              <a:rPr lang="en-US" dirty="0"/>
            </a:br>
            <a:r>
              <a:rPr lang="en-US" dirty="0"/>
              <a:t>and Low Speed (LS) devices on HS devices</a:t>
            </a:r>
          </a:p>
          <a:p>
            <a:pPr lvl="1"/>
            <a:r>
              <a:rPr lang="en-US" dirty="0"/>
              <a:t>FS/LS devices consume a bit-rate equivalent</a:t>
            </a:r>
            <a:br>
              <a:rPr lang="en-US" dirty="0"/>
            </a:br>
            <a:r>
              <a:rPr lang="en-US" dirty="0"/>
              <a:t>of HS bandwidth</a:t>
            </a:r>
          </a:p>
        </p:txBody>
      </p:sp>
    </p:spTree>
    <p:extLst>
      <p:ext uri="{BB962C8B-B14F-4D97-AF65-F5344CB8AC3E}">
        <p14:creationId xmlns:p14="http://schemas.microsoft.com/office/powerpoint/2010/main" val="142381631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6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6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9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231" name="Rectangle 39"/>
          <p:cNvSpPr>
            <a:spLocks noGrp="1" noChangeArrowheads="1"/>
          </p:cNvSpPr>
          <p:nvPr>
            <p:ph type="body" sz="half" idx="2"/>
          </p:nvPr>
        </p:nvSpPr>
        <p:spPr>
          <a:xfrm>
            <a:off x="325438" y="4918710"/>
            <a:ext cx="8480425" cy="1813560"/>
          </a:xfrm>
        </p:spPr>
        <p:txBody>
          <a:bodyPr/>
          <a:lstStyle/>
          <a:p>
            <a:r>
              <a:rPr lang="en-US" dirty="0" smtClean="0"/>
              <a:t>Hub provides high-speed expansion (</a:t>
            </a:r>
            <a:r>
              <a:rPr lang="en-US" dirty="0" err="1" smtClean="0"/>
              <a:t>ala</a:t>
            </a:r>
            <a:r>
              <a:rPr lang="en-US" dirty="0" smtClean="0"/>
              <a:t> USB 1.1 hub)</a:t>
            </a:r>
          </a:p>
          <a:p>
            <a:r>
              <a:rPr lang="en-US" dirty="0" smtClean="0"/>
              <a:t>Hub provides additional Full/Low speed bus(</a:t>
            </a:r>
            <a:r>
              <a:rPr lang="en-US" dirty="0" err="1" smtClean="0"/>
              <a:t>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14C52C-AF03-4051-942B-889B0518FA3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1125"/>
            <a:ext cx="6248400" cy="1244600"/>
          </a:xfrm>
        </p:spPr>
        <p:txBody>
          <a:bodyPr/>
          <a:lstStyle/>
          <a:p>
            <a:r>
              <a:rPr lang="en-US" dirty="0" smtClean="0"/>
              <a:t>USB Hubs</a:t>
            </a:r>
            <a:endParaRPr lang="en-US" dirty="0"/>
          </a:p>
        </p:txBody>
      </p:sp>
      <p:sp>
        <p:nvSpPr>
          <p:cNvPr id="57" name="Oval 4"/>
          <p:cNvSpPr>
            <a:spLocks noChangeArrowheads="1"/>
          </p:cNvSpPr>
          <p:nvPr/>
        </p:nvSpPr>
        <p:spPr bwMode="ltGray">
          <a:xfrm rot="8484071">
            <a:off x="1190625" y="2930525"/>
            <a:ext cx="3752850" cy="1150937"/>
          </a:xfrm>
          <a:prstGeom prst="ellipse">
            <a:avLst/>
          </a:prstGeom>
          <a:gradFill rotWithShape="0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Oval 5"/>
          <p:cNvSpPr>
            <a:spLocks noChangeArrowheads="1"/>
          </p:cNvSpPr>
          <p:nvPr/>
        </p:nvSpPr>
        <p:spPr bwMode="ltGray">
          <a:xfrm rot="1017830">
            <a:off x="3371850" y="2632075"/>
            <a:ext cx="4060825" cy="973137"/>
          </a:xfrm>
          <a:prstGeom prst="ellipse">
            <a:avLst/>
          </a:prstGeom>
          <a:gradFill rotWithShape="0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2700000" scaled="0"/>
          </a:gradFill>
          <a:ln>
            <a:noFill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9" name="Oval 6"/>
          <p:cNvSpPr>
            <a:spLocks noChangeArrowheads="1"/>
          </p:cNvSpPr>
          <p:nvPr/>
        </p:nvSpPr>
        <p:spPr bwMode="ltGray">
          <a:xfrm rot="1017830">
            <a:off x="2563813" y="3473450"/>
            <a:ext cx="4060825" cy="911225"/>
          </a:xfrm>
          <a:prstGeom prst="ellipse">
            <a:avLst/>
          </a:prstGeom>
          <a:gradFill rotWithShape="0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2700000" scaled="0"/>
          </a:gradFill>
          <a:ln>
            <a:noFill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blackWhite">
          <a:xfrm>
            <a:off x="4008120" y="1952943"/>
            <a:ext cx="1063625" cy="2476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Narrow" pitchFamily="34" charset="0"/>
              </a:rPr>
              <a:t>System SW</a:t>
            </a:r>
          </a:p>
        </p:txBody>
      </p:sp>
      <p:sp>
        <p:nvSpPr>
          <p:cNvPr id="63" name="Text Box 10"/>
          <p:cNvSpPr txBox="1">
            <a:spLocks noChangeArrowheads="1"/>
          </p:cNvSpPr>
          <p:nvPr/>
        </p:nvSpPr>
        <p:spPr bwMode="blackWhite">
          <a:xfrm>
            <a:off x="3369945" y="1502093"/>
            <a:ext cx="1016000" cy="2476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Narrow" pitchFamily="34" charset="0"/>
              </a:rPr>
              <a:t>Client Driver</a:t>
            </a:r>
          </a:p>
        </p:txBody>
      </p:sp>
      <p:sp>
        <p:nvSpPr>
          <p:cNvPr id="66" name="AutoShape 13"/>
          <p:cNvSpPr>
            <a:spLocks noChangeArrowheads="1"/>
          </p:cNvSpPr>
          <p:nvPr/>
        </p:nvSpPr>
        <p:spPr bwMode="blackWhite">
          <a:xfrm rot="16200000">
            <a:off x="5730875" y="2608263"/>
            <a:ext cx="412750" cy="957263"/>
          </a:xfrm>
          <a:prstGeom prst="flowChartDelay">
            <a:avLst/>
          </a:prstGeom>
          <a:gradFill rotWithShape="0">
            <a:gsLst>
              <a:gs pos="0">
                <a:srgbClr val="039D80">
                  <a:gamma/>
                  <a:shade val="46275"/>
                  <a:invGamma/>
                </a:srgbClr>
              </a:gs>
              <a:gs pos="50000">
                <a:srgbClr val="039D80"/>
              </a:gs>
              <a:gs pos="100000">
                <a:srgbClr val="039D8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67" name="Text Box 14"/>
          <p:cNvSpPr txBox="1">
            <a:spLocks noChangeArrowheads="1"/>
          </p:cNvSpPr>
          <p:nvPr/>
        </p:nvSpPr>
        <p:spPr bwMode="blackWhite">
          <a:xfrm>
            <a:off x="5395913" y="3017838"/>
            <a:ext cx="10795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CECE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Narrow" pitchFamily="34" charset="0"/>
              </a:rPr>
              <a:t>USB 1.1 Hub</a:t>
            </a:r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blackWhite">
          <a:xfrm>
            <a:off x="4619625" y="2881313"/>
            <a:ext cx="838200" cy="18415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69" name="Text Box 16"/>
          <p:cNvSpPr txBox="1">
            <a:spLocks noChangeArrowheads="1"/>
          </p:cNvSpPr>
          <p:nvPr/>
        </p:nvSpPr>
        <p:spPr bwMode="blackWhite">
          <a:xfrm>
            <a:off x="6218238" y="3384550"/>
            <a:ext cx="714375" cy="403225"/>
          </a:xfrm>
          <a:prstGeom prst="rect">
            <a:avLst/>
          </a:prstGeom>
          <a:gradFill rotWithShape="0">
            <a:gsLst>
              <a:gs pos="0">
                <a:srgbClr val="039D80">
                  <a:gamma/>
                  <a:shade val="46275"/>
                  <a:invGamma/>
                </a:srgbClr>
              </a:gs>
              <a:gs pos="50000">
                <a:srgbClr val="039D80"/>
              </a:gs>
              <a:gs pos="100000">
                <a:srgbClr val="039D8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Narrow" pitchFamily="34" charset="0"/>
              </a:rPr>
              <a:t>USB 1.1 Device</a:t>
            </a:r>
          </a:p>
        </p:txBody>
      </p:sp>
      <p:sp>
        <p:nvSpPr>
          <p:cNvPr id="70" name="Line 17"/>
          <p:cNvSpPr>
            <a:spLocks noChangeShapeType="1"/>
          </p:cNvSpPr>
          <p:nvPr/>
        </p:nvSpPr>
        <p:spPr bwMode="blackWhite">
          <a:xfrm>
            <a:off x="5876925" y="3294063"/>
            <a:ext cx="342900" cy="115887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71" name="AutoShape 18"/>
          <p:cNvSpPr>
            <a:spLocks noChangeArrowheads="1"/>
          </p:cNvSpPr>
          <p:nvPr/>
        </p:nvSpPr>
        <p:spPr bwMode="blackWhite">
          <a:xfrm rot="5400000">
            <a:off x="3082925" y="2987675"/>
            <a:ext cx="436562" cy="958850"/>
          </a:xfrm>
          <a:prstGeom prst="flowChartDisplay">
            <a:avLst/>
          </a:prstGeom>
          <a:gradFill rotWithShape="0">
            <a:gsLst>
              <a:gs pos="0">
                <a:srgbClr val="0000CC">
                  <a:gamma/>
                  <a:shade val="46275"/>
                  <a:invGamma/>
                </a:srgbClr>
              </a:gs>
              <a:gs pos="50000">
                <a:srgbClr val="0000CC"/>
              </a:gs>
              <a:gs pos="100000">
                <a:srgbClr val="0000CC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rot="10800000" vert="eaVert" wrap="none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Narrow" pitchFamily="34" charset="0"/>
              </a:rPr>
              <a:t>HS Hub</a:t>
            </a:r>
          </a:p>
        </p:txBody>
      </p:sp>
      <p:sp>
        <p:nvSpPr>
          <p:cNvPr id="72" name="Line 19"/>
          <p:cNvSpPr>
            <a:spLocks noChangeShapeType="1"/>
          </p:cNvSpPr>
          <p:nvPr/>
        </p:nvSpPr>
        <p:spPr bwMode="blackWhite">
          <a:xfrm flipH="1">
            <a:off x="3422650" y="2881313"/>
            <a:ext cx="298450" cy="366712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73" name="AutoShape 20"/>
          <p:cNvSpPr>
            <a:spLocks noChangeArrowheads="1"/>
          </p:cNvSpPr>
          <p:nvPr/>
        </p:nvSpPr>
        <p:spPr bwMode="blackWhite">
          <a:xfrm rot="16200000">
            <a:off x="4832350" y="3389313"/>
            <a:ext cx="412750" cy="957263"/>
          </a:xfrm>
          <a:prstGeom prst="flowChartDelay">
            <a:avLst/>
          </a:prstGeom>
          <a:gradFill rotWithShape="0">
            <a:gsLst>
              <a:gs pos="0">
                <a:srgbClr val="039D80">
                  <a:gamma/>
                  <a:shade val="46275"/>
                  <a:invGamma/>
                </a:srgbClr>
              </a:gs>
              <a:gs pos="50000">
                <a:srgbClr val="039D80"/>
              </a:gs>
              <a:gs pos="100000">
                <a:srgbClr val="039D8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blackWhite">
          <a:xfrm>
            <a:off x="4498975" y="3798888"/>
            <a:ext cx="107791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CECE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Narrow" pitchFamily="34" charset="0"/>
              </a:rPr>
              <a:t>USB 1.1 Hub</a:t>
            </a:r>
          </a:p>
        </p:txBody>
      </p:sp>
      <p:sp>
        <p:nvSpPr>
          <p:cNvPr id="75" name="Line 22"/>
          <p:cNvSpPr>
            <a:spLocks noChangeShapeType="1"/>
          </p:cNvSpPr>
          <p:nvPr/>
        </p:nvSpPr>
        <p:spPr bwMode="blackWhite">
          <a:xfrm>
            <a:off x="3721100" y="3662363"/>
            <a:ext cx="838200" cy="182562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76" name="Text Box 23"/>
          <p:cNvSpPr txBox="1">
            <a:spLocks noChangeArrowheads="1"/>
          </p:cNvSpPr>
          <p:nvPr/>
        </p:nvSpPr>
        <p:spPr bwMode="blackWhite">
          <a:xfrm>
            <a:off x="5362575" y="4165600"/>
            <a:ext cx="712788" cy="403225"/>
          </a:xfrm>
          <a:prstGeom prst="rect">
            <a:avLst/>
          </a:prstGeom>
          <a:gradFill rotWithShape="0">
            <a:gsLst>
              <a:gs pos="0">
                <a:srgbClr val="039D80">
                  <a:gamma/>
                  <a:shade val="46275"/>
                  <a:invGamma/>
                </a:srgbClr>
              </a:gs>
              <a:gs pos="50000">
                <a:srgbClr val="039D80"/>
              </a:gs>
              <a:gs pos="100000">
                <a:srgbClr val="039D8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Narrow" pitchFamily="34" charset="0"/>
              </a:rPr>
              <a:t>USB 1.1 Device</a:t>
            </a:r>
          </a:p>
        </p:txBody>
      </p:sp>
      <p:sp>
        <p:nvSpPr>
          <p:cNvPr id="77" name="Line 24"/>
          <p:cNvSpPr>
            <a:spLocks noChangeShapeType="1"/>
          </p:cNvSpPr>
          <p:nvPr/>
        </p:nvSpPr>
        <p:spPr bwMode="blackWhite">
          <a:xfrm>
            <a:off x="4978400" y="4075113"/>
            <a:ext cx="384175" cy="1778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78" name="Text Box 25"/>
          <p:cNvSpPr txBox="1">
            <a:spLocks noChangeArrowheads="1"/>
          </p:cNvSpPr>
          <p:nvPr/>
        </p:nvSpPr>
        <p:spPr bwMode="blackWhite">
          <a:xfrm>
            <a:off x="1804988" y="3937000"/>
            <a:ext cx="1081088" cy="247650"/>
          </a:xfrm>
          <a:prstGeom prst="rect">
            <a:avLst/>
          </a:prstGeom>
          <a:gradFill rotWithShape="0">
            <a:gsLst>
              <a:gs pos="0">
                <a:srgbClr val="0000CC">
                  <a:gamma/>
                  <a:shade val="46275"/>
                  <a:invGamma/>
                </a:srgbClr>
              </a:gs>
              <a:gs pos="50000">
                <a:srgbClr val="0000CC"/>
              </a:gs>
              <a:gs pos="100000">
                <a:srgbClr val="0000CC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rgbClr val="0033CC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Narrow" pitchFamily="34" charset="0"/>
              </a:rPr>
              <a:t>HS Device</a:t>
            </a:r>
          </a:p>
        </p:txBody>
      </p:sp>
      <p:sp>
        <p:nvSpPr>
          <p:cNvPr id="79" name="Line 26"/>
          <p:cNvSpPr>
            <a:spLocks noChangeShapeType="1"/>
          </p:cNvSpPr>
          <p:nvPr/>
        </p:nvSpPr>
        <p:spPr bwMode="blackWhite">
          <a:xfrm flipV="1">
            <a:off x="2884488" y="3662363"/>
            <a:ext cx="238125" cy="274637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80" name="Rectangle 27"/>
          <p:cNvSpPr>
            <a:spLocks noChangeArrowheads="1"/>
          </p:cNvSpPr>
          <p:nvPr/>
        </p:nvSpPr>
        <p:spPr bwMode="blackWhite">
          <a:xfrm>
            <a:off x="3576638" y="2438400"/>
            <a:ext cx="1079500" cy="460375"/>
          </a:xfrm>
          <a:prstGeom prst="rect">
            <a:avLst/>
          </a:prstGeom>
          <a:gradFill rotWithShape="0">
            <a:gsLst>
              <a:gs pos="0">
                <a:srgbClr val="0000CC">
                  <a:gamma/>
                  <a:shade val="46275"/>
                  <a:invGamma/>
                </a:srgbClr>
              </a:gs>
              <a:gs pos="50000">
                <a:srgbClr val="0000CC"/>
              </a:gs>
              <a:gs pos="100000">
                <a:srgbClr val="0000CC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Narrow" pitchFamily="34" charset="0"/>
              </a:rPr>
              <a:t>USB 2.0 Host</a:t>
            </a:r>
          </a:p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Narrow" pitchFamily="34" charset="0"/>
              </a:rPr>
              <a:t>Controller</a:t>
            </a:r>
          </a:p>
        </p:txBody>
      </p:sp>
      <p:sp>
        <p:nvSpPr>
          <p:cNvPr id="81" name="Rectangle 28"/>
          <p:cNvSpPr>
            <a:spLocks noChangeArrowheads="1"/>
          </p:cNvSpPr>
          <p:nvPr/>
        </p:nvSpPr>
        <p:spPr bwMode="blackWhite">
          <a:xfrm>
            <a:off x="2729548" y="4373563"/>
            <a:ext cx="1560513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Arial Narrow" pitchFamily="34" charset="0"/>
              </a:rPr>
              <a:t>Full/Low Speed</a:t>
            </a:r>
          </a:p>
        </p:txBody>
      </p:sp>
      <p:sp>
        <p:nvSpPr>
          <p:cNvPr id="82" name="Line 29"/>
          <p:cNvSpPr>
            <a:spLocks noChangeShapeType="1"/>
          </p:cNvSpPr>
          <p:nvPr/>
        </p:nvSpPr>
        <p:spPr bwMode="blackWhite">
          <a:xfrm flipV="1">
            <a:off x="3505200" y="3798888"/>
            <a:ext cx="500063" cy="517525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sm" len="sm"/>
            <a:tailEnd type="stealth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83" name="Rectangle 30"/>
          <p:cNvSpPr>
            <a:spLocks noChangeArrowheads="1"/>
          </p:cNvSpPr>
          <p:nvPr/>
        </p:nvSpPr>
        <p:spPr bwMode="blackWhite">
          <a:xfrm>
            <a:off x="1006475" y="2825750"/>
            <a:ext cx="1685925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Arial Narrow" pitchFamily="34" charset="0"/>
              </a:rPr>
              <a:t>High Speed Only</a:t>
            </a:r>
          </a:p>
        </p:txBody>
      </p:sp>
      <p:sp>
        <p:nvSpPr>
          <p:cNvPr id="84" name="Line 31"/>
          <p:cNvSpPr>
            <a:spLocks noChangeShapeType="1"/>
          </p:cNvSpPr>
          <p:nvPr/>
        </p:nvSpPr>
        <p:spPr bwMode="blackWhite">
          <a:xfrm flipV="1">
            <a:off x="2435225" y="3084513"/>
            <a:ext cx="1069975" cy="65087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sm" len="sm"/>
            <a:tailEnd type="stealth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85" name="Line 32"/>
          <p:cNvSpPr>
            <a:spLocks noChangeShapeType="1"/>
          </p:cNvSpPr>
          <p:nvPr/>
        </p:nvSpPr>
        <p:spPr bwMode="blackWhite">
          <a:xfrm>
            <a:off x="2435225" y="3149600"/>
            <a:ext cx="427038" cy="712787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sm" len="sm"/>
            <a:tailEnd type="stealth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86" name="Line 33"/>
          <p:cNvSpPr>
            <a:spLocks noChangeShapeType="1"/>
          </p:cNvSpPr>
          <p:nvPr/>
        </p:nvSpPr>
        <p:spPr bwMode="blackWhite">
          <a:xfrm flipV="1">
            <a:off x="3505200" y="3149600"/>
            <a:ext cx="1643063" cy="1166812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sm" len="sm"/>
            <a:tailEnd type="stealth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87" name="Line 34"/>
          <p:cNvSpPr>
            <a:spLocks noChangeShapeType="1"/>
          </p:cNvSpPr>
          <p:nvPr/>
        </p:nvSpPr>
        <p:spPr bwMode="blackWhite">
          <a:xfrm flipV="1">
            <a:off x="3505200" y="4187825"/>
            <a:ext cx="1643063" cy="128587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sm" len="sm"/>
            <a:tailEnd type="stealth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Rectangle 35"/>
          <p:cNvSpPr>
            <a:spLocks noChangeArrowheads="1"/>
          </p:cNvSpPr>
          <p:nvPr/>
        </p:nvSpPr>
        <p:spPr bwMode="blackWhite">
          <a:xfrm>
            <a:off x="6943725" y="4051300"/>
            <a:ext cx="11969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CECE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Arial Narrow" pitchFamily="34" charset="0"/>
              </a:rPr>
              <a:t>(2 x 12Mb/s</a:t>
            </a:r>
          </a:p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Arial Narrow" pitchFamily="34" charset="0"/>
              </a:rPr>
              <a:t>Capacity)</a:t>
            </a:r>
          </a:p>
        </p:txBody>
      </p:sp>
      <p:sp>
        <p:nvSpPr>
          <p:cNvPr id="89" name="Line 36"/>
          <p:cNvSpPr>
            <a:spLocks noChangeShapeType="1"/>
          </p:cNvSpPr>
          <p:nvPr/>
        </p:nvSpPr>
        <p:spPr bwMode="blackWhite">
          <a:xfrm flipV="1">
            <a:off x="6932613" y="3798888"/>
            <a:ext cx="71438" cy="388937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sm" len="sm"/>
            <a:tailEnd type="stealth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90" name="Line 37"/>
          <p:cNvSpPr>
            <a:spLocks noChangeShapeType="1"/>
          </p:cNvSpPr>
          <p:nvPr/>
        </p:nvSpPr>
        <p:spPr bwMode="blackWhite">
          <a:xfrm flipH="1">
            <a:off x="6503988" y="4187825"/>
            <a:ext cx="428625" cy="193675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sm" len="sm"/>
            <a:tailEnd type="stealth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27" name="Text Box 10"/>
          <p:cNvSpPr txBox="1">
            <a:spLocks noChangeArrowheads="1"/>
          </p:cNvSpPr>
          <p:nvPr/>
        </p:nvSpPr>
        <p:spPr bwMode="blackWhite">
          <a:xfrm>
            <a:off x="4551045" y="1494473"/>
            <a:ext cx="1016000" cy="2476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Narrow" pitchFamily="34" charset="0"/>
              </a:rPr>
              <a:t>Client Driver</a:t>
            </a:r>
          </a:p>
        </p:txBody>
      </p:sp>
    </p:spTree>
    <p:extLst>
      <p:ext uri="{BB962C8B-B14F-4D97-AF65-F5344CB8AC3E}">
        <p14:creationId xmlns:p14="http://schemas.microsoft.com/office/powerpoint/2010/main" val="660422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31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05BA55-5D53-4366-A21D-F1EF0EE08EBC}" type="slidenum">
              <a:rPr lang="en-US"/>
              <a:pPr/>
              <a:t>16</a:t>
            </a:fld>
            <a:endParaRPr lang="en-US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USB 2.0 Hub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438" y="4953000"/>
            <a:ext cx="8480425" cy="1268413"/>
          </a:xfrm>
        </p:spPr>
        <p:txBody>
          <a:bodyPr/>
          <a:lstStyle/>
          <a:p>
            <a:r>
              <a:rPr lang="en-US"/>
              <a:t>Hub controller same as USB1.1</a:t>
            </a:r>
          </a:p>
          <a:p>
            <a:r>
              <a:rPr lang="en-US"/>
              <a:t>Routing logic connects device to appropriate path</a:t>
            </a:r>
          </a:p>
        </p:txBody>
      </p:sp>
      <p:sp>
        <p:nvSpPr>
          <p:cNvPr id="522245" name="Line 5"/>
          <p:cNvSpPr>
            <a:spLocks noChangeShapeType="1"/>
          </p:cNvSpPr>
          <p:nvPr/>
        </p:nvSpPr>
        <p:spPr bwMode="auto">
          <a:xfrm flipV="1">
            <a:off x="3048000" y="3308350"/>
            <a:ext cx="0" cy="379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46" name="Line 6"/>
          <p:cNvSpPr>
            <a:spLocks noChangeShapeType="1"/>
          </p:cNvSpPr>
          <p:nvPr/>
        </p:nvSpPr>
        <p:spPr bwMode="auto">
          <a:xfrm>
            <a:off x="6553200" y="2220913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47" name="Line 7"/>
          <p:cNvSpPr>
            <a:spLocks noChangeShapeType="1"/>
          </p:cNvSpPr>
          <p:nvPr/>
        </p:nvSpPr>
        <p:spPr bwMode="auto">
          <a:xfrm flipH="1">
            <a:off x="3048000" y="2220913"/>
            <a:ext cx="35036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48" name="Line 8"/>
          <p:cNvSpPr>
            <a:spLocks noChangeShapeType="1"/>
          </p:cNvSpPr>
          <p:nvPr/>
        </p:nvSpPr>
        <p:spPr bwMode="auto">
          <a:xfrm>
            <a:off x="3048000" y="22209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50" name="Rectangle 10"/>
          <p:cNvSpPr>
            <a:spLocks noChangeArrowheads="1"/>
          </p:cNvSpPr>
          <p:nvPr/>
        </p:nvSpPr>
        <p:spPr bwMode="auto">
          <a:xfrm>
            <a:off x="2209800" y="2468563"/>
            <a:ext cx="1600200" cy="990600"/>
          </a:xfrm>
          <a:prstGeom prst="rec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2700000" scaled="0"/>
          </a:gra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/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latin typeface="Arial Narrow" pitchFamily="34" charset="0"/>
              </a:rPr>
              <a:t>Transaction</a:t>
            </a:r>
          </a:p>
          <a:p>
            <a:pPr algn="ctr">
              <a:lnSpc>
                <a:spcPct val="90000"/>
              </a:lnSpc>
            </a:pPr>
            <a:r>
              <a:rPr lang="en-US" sz="2000" b="1" dirty="0">
                <a:latin typeface="Arial Narrow" pitchFamily="34" charset="0"/>
              </a:rPr>
              <a:t>Translator</a:t>
            </a:r>
          </a:p>
        </p:txBody>
      </p:sp>
      <p:sp>
        <p:nvSpPr>
          <p:cNvPr id="522251" name="Oval 11"/>
          <p:cNvSpPr>
            <a:spLocks noChangeArrowheads="1"/>
          </p:cNvSpPr>
          <p:nvPr/>
        </p:nvSpPr>
        <p:spPr bwMode="auto">
          <a:xfrm>
            <a:off x="2846070" y="4103053"/>
            <a:ext cx="457200" cy="304800"/>
          </a:xfrm>
          <a:prstGeom prst="ellipse">
            <a:avLst/>
          </a:prstGeom>
          <a:gradFill rotWithShape="0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1400" b="1" dirty="0">
                <a:latin typeface="Arial Narrow" pitchFamily="34" charset="0"/>
              </a:rPr>
              <a:t>Port</a:t>
            </a:r>
          </a:p>
        </p:txBody>
      </p:sp>
      <p:sp>
        <p:nvSpPr>
          <p:cNvPr id="522252" name="Rectangle 12"/>
          <p:cNvSpPr>
            <a:spLocks noChangeArrowheads="1"/>
          </p:cNvSpPr>
          <p:nvPr/>
        </p:nvSpPr>
        <p:spPr bwMode="auto">
          <a:xfrm>
            <a:off x="2819400" y="3687763"/>
            <a:ext cx="4038600" cy="3810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latin typeface="Arial Narrow" pitchFamily="34" charset="0"/>
              </a:rPr>
              <a:t>Routing Logic</a:t>
            </a:r>
            <a:endParaRPr lang="en-US" sz="2400" b="1" dirty="0">
              <a:latin typeface="Arial Narrow" pitchFamily="34" charset="0"/>
            </a:endParaRPr>
          </a:p>
        </p:txBody>
      </p:sp>
      <p:sp>
        <p:nvSpPr>
          <p:cNvPr id="522253" name="Rectangle 13"/>
          <p:cNvSpPr>
            <a:spLocks noChangeArrowheads="1"/>
          </p:cNvSpPr>
          <p:nvPr/>
        </p:nvSpPr>
        <p:spPr bwMode="auto">
          <a:xfrm>
            <a:off x="5867400" y="2849563"/>
            <a:ext cx="1371600" cy="609600"/>
          </a:xfrm>
          <a:prstGeom prst="rec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2700000" scaled="0"/>
          </a:gra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/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latin typeface="Arial Narrow" pitchFamily="34" charset="0"/>
              </a:rPr>
              <a:t>HS Signal</a:t>
            </a:r>
          </a:p>
          <a:p>
            <a:pPr algn="ctr">
              <a:lnSpc>
                <a:spcPct val="90000"/>
              </a:lnSpc>
            </a:pPr>
            <a:r>
              <a:rPr lang="en-US" sz="2000" b="1" dirty="0">
                <a:latin typeface="Arial Narrow" pitchFamily="34" charset="0"/>
              </a:rPr>
              <a:t>Repeater</a:t>
            </a:r>
          </a:p>
        </p:txBody>
      </p:sp>
      <p:sp>
        <p:nvSpPr>
          <p:cNvPr id="522254" name="Rectangle 14"/>
          <p:cNvSpPr>
            <a:spLocks noChangeArrowheads="1"/>
          </p:cNvSpPr>
          <p:nvPr/>
        </p:nvSpPr>
        <p:spPr bwMode="auto">
          <a:xfrm>
            <a:off x="4343400" y="2316163"/>
            <a:ext cx="1219200" cy="609600"/>
          </a:xfrm>
          <a:prstGeom prst="rec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2700000" scaled="0"/>
          </a:gra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/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latin typeface="Arial Narrow" pitchFamily="34" charset="0"/>
              </a:rPr>
              <a:t>Hub</a:t>
            </a:r>
          </a:p>
          <a:p>
            <a:pPr algn="ctr">
              <a:lnSpc>
                <a:spcPct val="90000"/>
              </a:lnSpc>
            </a:pPr>
            <a:r>
              <a:rPr lang="en-US" sz="2000" b="1" dirty="0">
                <a:latin typeface="Arial Narrow" pitchFamily="34" charset="0"/>
              </a:rPr>
              <a:t>Controller</a:t>
            </a:r>
          </a:p>
        </p:txBody>
      </p:sp>
      <p:sp>
        <p:nvSpPr>
          <p:cNvPr id="522255" name="Oval 15"/>
          <p:cNvSpPr>
            <a:spLocks noChangeArrowheads="1"/>
          </p:cNvSpPr>
          <p:nvPr/>
        </p:nvSpPr>
        <p:spPr bwMode="auto">
          <a:xfrm>
            <a:off x="6347460" y="4080193"/>
            <a:ext cx="457200" cy="304800"/>
          </a:xfrm>
          <a:prstGeom prst="ellipse">
            <a:avLst/>
          </a:prstGeom>
          <a:gradFill rotWithShape="0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1400" b="1">
                <a:latin typeface="Arial Narrow" pitchFamily="34" charset="0"/>
              </a:rPr>
              <a:t>Port</a:t>
            </a:r>
          </a:p>
        </p:txBody>
      </p:sp>
      <p:sp>
        <p:nvSpPr>
          <p:cNvPr id="522256" name="Oval 16"/>
          <p:cNvSpPr>
            <a:spLocks noChangeArrowheads="1"/>
          </p:cNvSpPr>
          <p:nvPr/>
        </p:nvSpPr>
        <p:spPr bwMode="auto">
          <a:xfrm>
            <a:off x="4038600" y="4221163"/>
            <a:ext cx="457200" cy="304800"/>
          </a:xfrm>
          <a:prstGeom prst="ellipse">
            <a:avLst/>
          </a:prstGeom>
          <a:gradFill rotWithShape="0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1400" b="1">
                <a:latin typeface="Arial Narrow" pitchFamily="34" charset="0"/>
              </a:rPr>
              <a:t>Port</a:t>
            </a:r>
          </a:p>
        </p:txBody>
      </p:sp>
      <p:sp>
        <p:nvSpPr>
          <p:cNvPr id="522257" name="Oval 17"/>
          <p:cNvSpPr>
            <a:spLocks noChangeArrowheads="1"/>
          </p:cNvSpPr>
          <p:nvPr/>
        </p:nvSpPr>
        <p:spPr bwMode="auto">
          <a:xfrm>
            <a:off x="5105400" y="4221163"/>
            <a:ext cx="457200" cy="304800"/>
          </a:xfrm>
          <a:prstGeom prst="ellipse">
            <a:avLst/>
          </a:prstGeom>
          <a:gradFill rotWithShape="0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1400" b="1">
                <a:latin typeface="Arial Narrow" pitchFamily="34" charset="0"/>
              </a:rPr>
              <a:t>Port</a:t>
            </a:r>
          </a:p>
        </p:txBody>
      </p:sp>
      <p:sp>
        <p:nvSpPr>
          <p:cNvPr id="522258" name="Line 18"/>
          <p:cNvSpPr>
            <a:spLocks noChangeShapeType="1"/>
          </p:cNvSpPr>
          <p:nvPr/>
        </p:nvSpPr>
        <p:spPr bwMode="auto">
          <a:xfrm flipV="1">
            <a:off x="4267200" y="4070350"/>
            <a:ext cx="0" cy="150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59" name="Line 19"/>
          <p:cNvSpPr>
            <a:spLocks noChangeShapeType="1"/>
          </p:cNvSpPr>
          <p:nvPr/>
        </p:nvSpPr>
        <p:spPr bwMode="auto">
          <a:xfrm flipV="1">
            <a:off x="5334000" y="4070350"/>
            <a:ext cx="0" cy="150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60" name="Line 20"/>
          <p:cNvSpPr>
            <a:spLocks noChangeShapeType="1"/>
          </p:cNvSpPr>
          <p:nvPr/>
        </p:nvSpPr>
        <p:spPr bwMode="auto">
          <a:xfrm flipV="1">
            <a:off x="6553200" y="3460750"/>
            <a:ext cx="0" cy="227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61" name="Line 21"/>
          <p:cNvSpPr>
            <a:spLocks noChangeShapeType="1"/>
          </p:cNvSpPr>
          <p:nvPr/>
        </p:nvSpPr>
        <p:spPr bwMode="auto">
          <a:xfrm flipV="1">
            <a:off x="4899660" y="2927350"/>
            <a:ext cx="0" cy="76041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62" name="Rectangle 22"/>
          <p:cNvSpPr>
            <a:spLocks noChangeArrowheads="1"/>
          </p:cNvSpPr>
          <p:nvPr/>
        </p:nvSpPr>
        <p:spPr bwMode="auto">
          <a:xfrm>
            <a:off x="4886325" y="1699895"/>
            <a:ext cx="216565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 dirty="0">
                <a:latin typeface="Arial Narrow" pitchFamily="34" charset="0"/>
              </a:rPr>
              <a:t>High Speed only</a:t>
            </a:r>
          </a:p>
        </p:txBody>
      </p:sp>
      <p:sp>
        <p:nvSpPr>
          <p:cNvPr id="522263" name="Rectangle 23"/>
          <p:cNvSpPr>
            <a:spLocks noChangeArrowheads="1"/>
          </p:cNvSpPr>
          <p:nvPr/>
        </p:nvSpPr>
        <p:spPr bwMode="auto">
          <a:xfrm>
            <a:off x="1143000" y="3860800"/>
            <a:ext cx="944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 dirty="0">
                <a:latin typeface="Arial Narrow" pitchFamily="34" charset="0"/>
              </a:rPr>
              <a:t>Full/Low</a:t>
            </a:r>
          </a:p>
          <a:p>
            <a:r>
              <a:rPr lang="en-US" sz="1800" b="1" dirty="0">
                <a:latin typeface="Arial Narrow" pitchFamily="34" charset="0"/>
              </a:rPr>
              <a:t>Speed</a:t>
            </a:r>
          </a:p>
        </p:txBody>
      </p:sp>
      <p:sp>
        <p:nvSpPr>
          <p:cNvPr id="522264" name="Line 24"/>
          <p:cNvSpPr>
            <a:spLocks noChangeShapeType="1"/>
          </p:cNvSpPr>
          <p:nvPr/>
        </p:nvSpPr>
        <p:spPr bwMode="auto">
          <a:xfrm flipV="1">
            <a:off x="2058988" y="3613150"/>
            <a:ext cx="760413" cy="455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65" name="Line 25"/>
          <p:cNvSpPr>
            <a:spLocks noChangeShapeType="1"/>
          </p:cNvSpPr>
          <p:nvPr/>
        </p:nvSpPr>
        <p:spPr bwMode="auto">
          <a:xfrm>
            <a:off x="4876800" y="170656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959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1355" y="168593"/>
            <a:ext cx="7392988" cy="1111250"/>
          </a:xfrm>
        </p:spPr>
        <p:txBody>
          <a:bodyPr/>
          <a:lstStyle/>
          <a:p>
            <a:r>
              <a:rPr lang="en-US" dirty="0" smtClean="0"/>
              <a:t>USB 2.0 Host Controller</a:t>
            </a:r>
            <a:endParaRPr lang="en-US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25438" y="4549140"/>
            <a:ext cx="8480425" cy="1851660"/>
          </a:xfrm>
        </p:spPr>
        <p:txBody>
          <a:bodyPr/>
          <a:lstStyle/>
          <a:p>
            <a:r>
              <a:rPr lang="en-US" dirty="0" smtClean="0"/>
              <a:t>Retains backwards compatibility</a:t>
            </a:r>
          </a:p>
          <a:p>
            <a:pPr lvl="1"/>
            <a:r>
              <a:rPr lang="en-US" dirty="0" smtClean="0"/>
              <a:t>Includes one or more 1.1 Host Controllers</a:t>
            </a:r>
          </a:p>
          <a:p>
            <a:r>
              <a:rPr lang="en-US" dirty="0" smtClean="0"/>
              <a:t>Overtime replaced with integrated USB 2.0 Hub</a:t>
            </a:r>
            <a:endParaRPr lang="en-US" dirty="0"/>
          </a:p>
        </p:txBody>
      </p:sp>
      <p:sp>
        <p:nvSpPr>
          <p:cNvPr id="294" name="Slide Number Placeholder 29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0CD57E-F923-4284-9520-26B10BF84E7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21222" name="Rectangle 6"/>
          <p:cNvSpPr>
            <a:spLocks noChangeArrowheads="1"/>
          </p:cNvSpPr>
          <p:nvPr/>
        </p:nvSpPr>
        <p:spPr bwMode="auto">
          <a:xfrm>
            <a:off x="3305176" y="1573213"/>
            <a:ext cx="2535238" cy="322262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223" name="Rectangle 7"/>
          <p:cNvSpPr>
            <a:spLocks noChangeArrowheads="1"/>
          </p:cNvSpPr>
          <p:nvPr/>
        </p:nvSpPr>
        <p:spPr bwMode="auto">
          <a:xfrm>
            <a:off x="3787776" y="1633538"/>
            <a:ext cx="15684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Arial Narrow" pitchFamily="34" charset="0"/>
              </a:rPr>
              <a:t>USB 2.0 Host Controller (HC)</a:t>
            </a:r>
            <a:endParaRPr lang="en-US" b="1" dirty="0">
              <a:latin typeface="Arial Narrow" pitchFamily="34" charset="0"/>
            </a:endParaRPr>
          </a:p>
        </p:txBody>
      </p:sp>
      <p:grpSp>
        <p:nvGrpSpPr>
          <p:cNvPr id="521224" name="Group 8"/>
          <p:cNvGrpSpPr>
            <a:grpSpLocks/>
          </p:cNvGrpSpPr>
          <p:nvPr/>
        </p:nvGrpSpPr>
        <p:grpSpPr bwMode="auto">
          <a:xfrm>
            <a:off x="1011238" y="1825625"/>
            <a:ext cx="7118350" cy="2395537"/>
            <a:chOff x="637" y="1150"/>
            <a:chExt cx="4484" cy="1509"/>
          </a:xfr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2700000" scaled="0"/>
          </a:gradFill>
        </p:grpSpPr>
        <p:grpSp>
          <p:nvGrpSpPr>
            <p:cNvPr id="521225" name="Group 9"/>
            <p:cNvGrpSpPr>
              <a:grpSpLocks/>
            </p:cNvGrpSpPr>
            <p:nvPr/>
          </p:nvGrpSpPr>
          <p:grpSpPr bwMode="auto">
            <a:xfrm>
              <a:off x="637" y="1150"/>
              <a:ext cx="4484" cy="1509"/>
              <a:chOff x="637" y="1150"/>
              <a:chExt cx="4484" cy="1509"/>
            </a:xfrm>
            <a:grpFill/>
          </p:grpSpPr>
          <p:sp>
            <p:nvSpPr>
              <p:cNvPr id="521226" name="Rectangle 10"/>
              <p:cNvSpPr>
                <a:spLocks noChangeArrowheads="1"/>
              </p:cNvSpPr>
              <p:nvPr/>
            </p:nvSpPr>
            <p:spPr bwMode="auto">
              <a:xfrm>
                <a:off x="640" y="1153"/>
                <a:ext cx="4476" cy="15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27" name="Rectangle 11"/>
              <p:cNvSpPr>
                <a:spLocks noChangeArrowheads="1"/>
              </p:cNvSpPr>
              <p:nvPr/>
            </p:nvSpPr>
            <p:spPr bwMode="auto">
              <a:xfrm>
                <a:off x="637" y="1153"/>
                <a:ext cx="8" cy="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28" name="Rectangle 12"/>
              <p:cNvSpPr>
                <a:spLocks noChangeArrowheads="1"/>
              </p:cNvSpPr>
              <p:nvPr/>
            </p:nvSpPr>
            <p:spPr bwMode="auto">
              <a:xfrm>
                <a:off x="637" y="1210"/>
                <a:ext cx="8" cy="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29" name="Rectangle 13"/>
              <p:cNvSpPr>
                <a:spLocks noChangeArrowheads="1"/>
              </p:cNvSpPr>
              <p:nvPr/>
            </p:nvSpPr>
            <p:spPr bwMode="auto">
              <a:xfrm>
                <a:off x="637" y="1267"/>
                <a:ext cx="8" cy="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30" name="Rectangle 14"/>
              <p:cNvSpPr>
                <a:spLocks noChangeArrowheads="1"/>
              </p:cNvSpPr>
              <p:nvPr/>
            </p:nvSpPr>
            <p:spPr bwMode="auto">
              <a:xfrm>
                <a:off x="637" y="1323"/>
                <a:ext cx="8" cy="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31" name="Rectangle 15"/>
              <p:cNvSpPr>
                <a:spLocks noChangeArrowheads="1"/>
              </p:cNvSpPr>
              <p:nvPr/>
            </p:nvSpPr>
            <p:spPr bwMode="auto">
              <a:xfrm>
                <a:off x="637" y="1380"/>
                <a:ext cx="8" cy="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32" name="Rectangle 16"/>
              <p:cNvSpPr>
                <a:spLocks noChangeArrowheads="1"/>
              </p:cNvSpPr>
              <p:nvPr/>
            </p:nvSpPr>
            <p:spPr bwMode="auto">
              <a:xfrm>
                <a:off x="637" y="1437"/>
                <a:ext cx="8" cy="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33" name="Rectangle 17"/>
              <p:cNvSpPr>
                <a:spLocks noChangeArrowheads="1"/>
              </p:cNvSpPr>
              <p:nvPr/>
            </p:nvSpPr>
            <p:spPr bwMode="auto">
              <a:xfrm>
                <a:off x="637" y="1494"/>
                <a:ext cx="8" cy="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34" name="Rectangle 18"/>
              <p:cNvSpPr>
                <a:spLocks noChangeArrowheads="1"/>
              </p:cNvSpPr>
              <p:nvPr/>
            </p:nvSpPr>
            <p:spPr bwMode="auto">
              <a:xfrm>
                <a:off x="637" y="1550"/>
                <a:ext cx="8" cy="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35" name="Rectangle 19"/>
              <p:cNvSpPr>
                <a:spLocks noChangeArrowheads="1"/>
              </p:cNvSpPr>
              <p:nvPr/>
            </p:nvSpPr>
            <p:spPr bwMode="auto">
              <a:xfrm>
                <a:off x="637" y="1607"/>
                <a:ext cx="8" cy="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36" name="Rectangle 20"/>
              <p:cNvSpPr>
                <a:spLocks noChangeArrowheads="1"/>
              </p:cNvSpPr>
              <p:nvPr/>
            </p:nvSpPr>
            <p:spPr bwMode="auto">
              <a:xfrm>
                <a:off x="637" y="1664"/>
                <a:ext cx="8" cy="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37" name="Rectangle 21"/>
              <p:cNvSpPr>
                <a:spLocks noChangeArrowheads="1"/>
              </p:cNvSpPr>
              <p:nvPr/>
            </p:nvSpPr>
            <p:spPr bwMode="auto">
              <a:xfrm>
                <a:off x="637" y="1721"/>
                <a:ext cx="8" cy="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38" name="Rectangle 22"/>
              <p:cNvSpPr>
                <a:spLocks noChangeArrowheads="1"/>
              </p:cNvSpPr>
              <p:nvPr/>
            </p:nvSpPr>
            <p:spPr bwMode="auto">
              <a:xfrm>
                <a:off x="637" y="1777"/>
                <a:ext cx="8" cy="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39" name="Rectangle 23"/>
              <p:cNvSpPr>
                <a:spLocks noChangeArrowheads="1"/>
              </p:cNvSpPr>
              <p:nvPr/>
            </p:nvSpPr>
            <p:spPr bwMode="auto">
              <a:xfrm>
                <a:off x="637" y="1834"/>
                <a:ext cx="8" cy="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40" name="Rectangle 24"/>
              <p:cNvSpPr>
                <a:spLocks noChangeArrowheads="1"/>
              </p:cNvSpPr>
              <p:nvPr/>
            </p:nvSpPr>
            <p:spPr bwMode="auto">
              <a:xfrm>
                <a:off x="637" y="1891"/>
                <a:ext cx="8" cy="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41" name="Rectangle 25"/>
              <p:cNvSpPr>
                <a:spLocks noChangeArrowheads="1"/>
              </p:cNvSpPr>
              <p:nvPr/>
            </p:nvSpPr>
            <p:spPr bwMode="auto">
              <a:xfrm>
                <a:off x="637" y="1948"/>
                <a:ext cx="8" cy="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42" name="Rectangle 26"/>
              <p:cNvSpPr>
                <a:spLocks noChangeArrowheads="1"/>
              </p:cNvSpPr>
              <p:nvPr/>
            </p:nvSpPr>
            <p:spPr bwMode="auto">
              <a:xfrm>
                <a:off x="637" y="2005"/>
                <a:ext cx="8" cy="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43" name="Rectangle 27"/>
              <p:cNvSpPr>
                <a:spLocks noChangeArrowheads="1"/>
              </p:cNvSpPr>
              <p:nvPr/>
            </p:nvSpPr>
            <p:spPr bwMode="auto">
              <a:xfrm>
                <a:off x="637" y="2061"/>
                <a:ext cx="8" cy="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44" name="Rectangle 28"/>
              <p:cNvSpPr>
                <a:spLocks noChangeArrowheads="1"/>
              </p:cNvSpPr>
              <p:nvPr/>
            </p:nvSpPr>
            <p:spPr bwMode="auto">
              <a:xfrm>
                <a:off x="637" y="2118"/>
                <a:ext cx="8" cy="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45" name="Rectangle 29"/>
              <p:cNvSpPr>
                <a:spLocks noChangeArrowheads="1"/>
              </p:cNvSpPr>
              <p:nvPr/>
            </p:nvSpPr>
            <p:spPr bwMode="auto">
              <a:xfrm>
                <a:off x="637" y="2175"/>
                <a:ext cx="8" cy="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46" name="Rectangle 30"/>
              <p:cNvSpPr>
                <a:spLocks noChangeArrowheads="1"/>
              </p:cNvSpPr>
              <p:nvPr/>
            </p:nvSpPr>
            <p:spPr bwMode="auto">
              <a:xfrm>
                <a:off x="637" y="2232"/>
                <a:ext cx="8" cy="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47" name="Rectangle 31"/>
              <p:cNvSpPr>
                <a:spLocks noChangeArrowheads="1"/>
              </p:cNvSpPr>
              <p:nvPr/>
            </p:nvSpPr>
            <p:spPr bwMode="auto">
              <a:xfrm>
                <a:off x="637" y="2288"/>
                <a:ext cx="8" cy="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48" name="Rectangle 32"/>
              <p:cNvSpPr>
                <a:spLocks noChangeArrowheads="1"/>
              </p:cNvSpPr>
              <p:nvPr/>
            </p:nvSpPr>
            <p:spPr bwMode="auto">
              <a:xfrm>
                <a:off x="637" y="2345"/>
                <a:ext cx="8" cy="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49" name="Rectangle 33"/>
              <p:cNvSpPr>
                <a:spLocks noChangeArrowheads="1"/>
              </p:cNvSpPr>
              <p:nvPr/>
            </p:nvSpPr>
            <p:spPr bwMode="auto">
              <a:xfrm>
                <a:off x="637" y="2402"/>
                <a:ext cx="8" cy="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50" name="Rectangle 34"/>
              <p:cNvSpPr>
                <a:spLocks noChangeArrowheads="1"/>
              </p:cNvSpPr>
              <p:nvPr/>
            </p:nvSpPr>
            <p:spPr bwMode="auto">
              <a:xfrm>
                <a:off x="637" y="2459"/>
                <a:ext cx="8" cy="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51" name="Rectangle 35"/>
              <p:cNvSpPr>
                <a:spLocks noChangeArrowheads="1"/>
              </p:cNvSpPr>
              <p:nvPr/>
            </p:nvSpPr>
            <p:spPr bwMode="auto">
              <a:xfrm>
                <a:off x="637" y="2515"/>
                <a:ext cx="8" cy="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52" name="Rectangle 36"/>
              <p:cNvSpPr>
                <a:spLocks noChangeArrowheads="1"/>
              </p:cNvSpPr>
              <p:nvPr/>
            </p:nvSpPr>
            <p:spPr bwMode="auto">
              <a:xfrm>
                <a:off x="637" y="2572"/>
                <a:ext cx="8" cy="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53" name="Freeform 37"/>
              <p:cNvSpPr>
                <a:spLocks/>
              </p:cNvSpPr>
              <p:nvPr/>
            </p:nvSpPr>
            <p:spPr bwMode="auto">
              <a:xfrm>
                <a:off x="637" y="2629"/>
                <a:ext cx="11" cy="30"/>
              </a:xfrm>
              <a:custGeom>
                <a:avLst/>
                <a:gdLst>
                  <a:gd name="T0" fmla="*/ 8 w 11"/>
                  <a:gd name="T1" fmla="*/ 0 h 30"/>
                  <a:gd name="T2" fmla="*/ 0 w 11"/>
                  <a:gd name="T3" fmla="*/ 0 h 30"/>
                  <a:gd name="T4" fmla="*/ 0 w 11"/>
                  <a:gd name="T5" fmla="*/ 24 h 30"/>
                  <a:gd name="T6" fmla="*/ 0 w 11"/>
                  <a:gd name="T7" fmla="*/ 27 h 30"/>
                  <a:gd name="T8" fmla="*/ 3 w 11"/>
                  <a:gd name="T9" fmla="*/ 30 h 30"/>
                  <a:gd name="T10" fmla="*/ 11 w 11"/>
                  <a:gd name="T11" fmla="*/ 30 h 30"/>
                  <a:gd name="T12" fmla="*/ 11 w 11"/>
                  <a:gd name="T13" fmla="*/ 21 h 30"/>
                  <a:gd name="T14" fmla="*/ 3 w 11"/>
                  <a:gd name="T15" fmla="*/ 21 h 30"/>
                  <a:gd name="T16" fmla="*/ 3 w 11"/>
                  <a:gd name="T17" fmla="*/ 24 h 30"/>
                  <a:gd name="T18" fmla="*/ 8 w 11"/>
                  <a:gd name="T19" fmla="*/ 24 h 30"/>
                  <a:gd name="T20" fmla="*/ 8 w 11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30">
                    <a:moveTo>
                      <a:pt x="8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3" y="30"/>
                    </a:lnTo>
                    <a:lnTo>
                      <a:pt x="11" y="30"/>
                    </a:lnTo>
                    <a:lnTo>
                      <a:pt x="11" y="21"/>
                    </a:lnTo>
                    <a:lnTo>
                      <a:pt x="3" y="21"/>
                    </a:lnTo>
                    <a:lnTo>
                      <a:pt x="3" y="24"/>
                    </a:lnTo>
                    <a:lnTo>
                      <a:pt x="8" y="24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54" name="Rectangle 38"/>
              <p:cNvSpPr>
                <a:spLocks noChangeArrowheads="1"/>
              </p:cNvSpPr>
              <p:nvPr/>
            </p:nvSpPr>
            <p:spPr bwMode="auto">
              <a:xfrm>
                <a:off x="672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55" name="Rectangle 39"/>
              <p:cNvSpPr>
                <a:spLocks noChangeArrowheads="1"/>
              </p:cNvSpPr>
              <p:nvPr/>
            </p:nvSpPr>
            <p:spPr bwMode="auto">
              <a:xfrm>
                <a:off x="729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56" name="Rectangle 40"/>
              <p:cNvSpPr>
                <a:spLocks noChangeArrowheads="1"/>
              </p:cNvSpPr>
              <p:nvPr/>
            </p:nvSpPr>
            <p:spPr bwMode="auto">
              <a:xfrm>
                <a:off x="785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57" name="Rectangle 41"/>
              <p:cNvSpPr>
                <a:spLocks noChangeArrowheads="1"/>
              </p:cNvSpPr>
              <p:nvPr/>
            </p:nvSpPr>
            <p:spPr bwMode="auto">
              <a:xfrm>
                <a:off x="842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58" name="Rectangle 42"/>
              <p:cNvSpPr>
                <a:spLocks noChangeArrowheads="1"/>
              </p:cNvSpPr>
              <p:nvPr/>
            </p:nvSpPr>
            <p:spPr bwMode="auto">
              <a:xfrm>
                <a:off x="899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59" name="Rectangle 43"/>
              <p:cNvSpPr>
                <a:spLocks noChangeArrowheads="1"/>
              </p:cNvSpPr>
              <p:nvPr/>
            </p:nvSpPr>
            <p:spPr bwMode="auto">
              <a:xfrm>
                <a:off x="956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60" name="Rectangle 44"/>
              <p:cNvSpPr>
                <a:spLocks noChangeArrowheads="1"/>
              </p:cNvSpPr>
              <p:nvPr/>
            </p:nvSpPr>
            <p:spPr bwMode="auto">
              <a:xfrm>
                <a:off x="1012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61" name="Rectangle 45"/>
              <p:cNvSpPr>
                <a:spLocks noChangeArrowheads="1"/>
              </p:cNvSpPr>
              <p:nvPr/>
            </p:nvSpPr>
            <p:spPr bwMode="auto">
              <a:xfrm>
                <a:off x="1069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62" name="Rectangle 46"/>
              <p:cNvSpPr>
                <a:spLocks noChangeArrowheads="1"/>
              </p:cNvSpPr>
              <p:nvPr/>
            </p:nvSpPr>
            <p:spPr bwMode="auto">
              <a:xfrm>
                <a:off x="1126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63" name="Rectangle 47"/>
              <p:cNvSpPr>
                <a:spLocks noChangeArrowheads="1"/>
              </p:cNvSpPr>
              <p:nvPr/>
            </p:nvSpPr>
            <p:spPr bwMode="auto">
              <a:xfrm>
                <a:off x="1183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64" name="Rectangle 48"/>
              <p:cNvSpPr>
                <a:spLocks noChangeArrowheads="1"/>
              </p:cNvSpPr>
              <p:nvPr/>
            </p:nvSpPr>
            <p:spPr bwMode="auto">
              <a:xfrm>
                <a:off x="1239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65" name="Rectangle 49"/>
              <p:cNvSpPr>
                <a:spLocks noChangeArrowheads="1"/>
              </p:cNvSpPr>
              <p:nvPr/>
            </p:nvSpPr>
            <p:spPr bwMode="auto">
              <a:xfrm>
                <a:off x="1296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66" name="Rectangle 50"/>
              <p:cNvSpPr>
                <a:spLocks noChangeArrowheads="1"/>
              </p:cNvSpPr>
              <p:nvPr/>
            </p:nvSpPr>
            <p:spPr bwMode="auto">
              <a:xfrm>
                <a:off x="1353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67" name="Rectangle 51"/>
              <p:cNvSpPr>
                <a:spLocks noChangeArrowheads="1"/>
              </p:cNvSpPr>
              <p:nvPr/>
            </p:nvSpPr>
            <p:spPr bwMode="auto">
              <a:xfrm>
                <a:off x="1410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68" name="Rectangle 52"/>
              <p:cNvSpPr>
                <a:spLocks noChangeArrowheads="1"/>
              </p:cNvSpPr>
              <p:nvPr/>
            </p:nvSpPr>
            <p:spPr bwMode="auto">
              <a:xfrm>
                <a:off x="1466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69" name="Rectangle 53"/>
              <p:cNvSpPr>
                <a:spLocks noChangeArrowheads="1"/>
              </p:cNvSpPr>
              <p:nvPr/>
            </p:nvSpPr>
            <p:spPr bwMode="auto">
              <a:xfrm>
                <a:off x="1523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70" name="Rectangle 54"/>
              <p:cNvSpPr>
                <a:spLocks noChangeArrowheads="1"/>
              </p:cNvSpPr>
              <p:nvPr/>
            </p:nvSpPr>
            <p:spPr bwMode="auto">
              <a:xfrm>
                <a:off x="1580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71" name="Rectangle 55"/>
              <p:cNvSpPr>
                <a:spLocks noChangeArrowheads="1"/>
              </p:cNvSpPr>
              <p:nvPr/>
            </p:nvSpPr>
            <p:spPr bwMode="auto">
              <a:xfrm>
                <a:off x="1636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72" name="Rectangle 56"/>
              <p:cNvSpPr>
                <a:spLocks noChangeArrowheads="1"/>
              </p:cNvSpPr>
              <p:nvPr/>
            </p:nvSpPr>
            <p:spPr bwMode="auto">
              <a:xfrm>
                <a:off x="1693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73" name="Rectangle 57"/>
              <p:cNvSpPr>
                <a:spLocks noChangeArrowheads="1"/>
              </p:cNvSpPr>
              <p:nvPr/>
            </p:nvSpPr>
            <p:spPr bwMode="auto">
              <a:xfrm>
                <a:off x="1750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74" name="Rectangle 58"/>
              <p:cNvSpPr>
                <a:spLocks noChangeArrowheads="1"/>
              </p:cNvSpPr>
              <p:nvPr/>
            </p:nvSpPr>
            <p:spPr bwMode="auto">
              <a:xfrm>
                <a:off x="1807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75" name="Rectangle 59"/>
              <p:cNvSpPr>
                <a:spLocks noChangeArrowheads="1"/>
              </p:cNvSpPr>
              <p:nvPr/>
            </p:nvSpPr>
            <p:spPr bwMode="auto">
              <a:xfrm>
                <a:off x="1863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76" name="Rectangle 60"/>
              <p:cNvSpPr>
                <a:spLocks noChangeArrowheads="1"/>
              </p:cNvSpPr>
              <p:nvPr/>
            </p:nvSpPr>
            <p:spPr bwMode="auto">
              <a:xfrm>
                <a:off x="1920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77" name="Rectangle 61"/>
              <p:cNvSpPr>
                <a:spLocks noChangeArrowheads="1"/>
              </p:cNvSpPr>
              <p:nvPr/>
            </p:nvSpPr>
            <p:spPr bwMode="auto">
              <a:xfrm>
                <a:off x="1977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78" name="Rectangle 62"/>
              <p:cNvSpPr>
                <a:spLocks noChangeArrowheads="1"/>
              </p:cNvSpPr>
              <p:nvPr/>
            </p:nvSpPr>
            <p:spPr bwMode="auto">
              <a:xfrm>
                <a:off x="2034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79" name="Rectangle 63"/>
              <p:cNvSpPr>
                <a:spLocks noChangeArrowheads="1"/>
              </p:cNvSpPr>
              <p:nvPr/>
            </p:nvSpPr>
            <p:spPr bwMode="auto">
              <a:xfrm>
                <a:off x="2090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80" name="Rectangle 64"/>
              <p:cNvSpPr>
                <a:spLocks noChangeArrowheads="1"/>
              </p:cNvSpPr>
              <p:nvPr/>
            </p:nvSpPr>
            <p:spPr bwMode="auto">
              <a:xfrm>
                <a:off x="2147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81" name="Rectangle 65"/>
              <p:cNvSpPr>
                <a:spLocks noChangeArrowheads="1"/>
              </p:cNvSpPr>
              <p:nvPr/>
            </p:nvSpPr>
            <p:spPr bwMode="auto">
              <a:xfrm>
                <a:off x="2204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82" name="Rectangle 66"/>
              <p:cNvSpPr>
                <a:spLocks noChangeArrowheads="1"/>
              </p:cNvSpPr>
              <p:nvPr/>
            </p:nvSpPr>
            <p:spPr bwMode="auto">
              <a:xfrm>
                <a:off x="2261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83" name="Rectangle 67"/>
              <p:cNvSpPr>
                <a:spLocks noChangeArrowheads="1"/>
              </p:cNvSpPr>
              <p:nvPr/>
            </p:nvSpPr>
            <p:spPr bwMode="auto">
              <a:xfrm>
                <a:off x="2317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84" name="Rectangle 68"/>
              <p:cNvSpPr>
                <a:spLocks noChangeArrowheads="1"/>
              </p:cNvSpPr>
              <p:nvPr/>
            </p:nvSpPr>
            <p:spPr bwMode="auto">
              <a:xfrm>
                <a:off x="2374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85" name="Rectangle 69"/>
              <p:cNvSpPr>
                <a:spLocks noChangeArrowheads="1"/>
              </p:cNvSpPr>
              <p:nvPr/>
            </p:nvSpPr>
            <p:spPr bwMode="auto">
              <a:xfrm>
                <a:off x="2431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86" name="Rectangle 70"/>
              <p:cNvSpPr>
                <a:spLocks noChangeArrowheads="1"/>
              </p:cNvSpPr>
              <p:nvPr/>
            </p:nvSpPr>
            <p:spPr bwMode="auto">
              <a:xfrm>
                <a:off x="2487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87" name="Rectangle 71"/>
              <p:cNvSpPr>
                <a:spLocks noChangeArrowheads="1"/>
              </p:cNvSpPr>
              <p:nvPr/>
            </p:nvSpPr>
            <p:spPr bwMode="auto">
              <a:xfrm>
                <a:off x="2544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88" name="Rectangle 72"/>
              <p:cNvSpPr>
                <a:spLocks noChangeArrowheads="1"/>
              </p:cNvSpPr>
              <p:nvPr/>
            </p:nvSpPr>
            <p:spPr bwMode="auto">
              <a:xfrm>
                <a:off x="2601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89" name="Rectangle 73"/>
              <p:cNvSpPr>
                <a:spLocks noChangeArrowheads="1"/>
              </p:cNvSpPr>
              <p:nvPr/>
            </p:nvSpPr>
            <p:spPr bwMode="auto">
              <a:xfrm>
                <a:off x="2658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90" name="Rectangle 74"/>
              <p:cNvSpPr>
                <a:spLocks noChangeArrowheads="1"/>
              </p:cNvSpPr>
              <p:nvPr/>
            </p:nvSpPr>
            <p:spPr bwMode="auto">
              <a:xfrm>
                <a:off x="2714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91" name="Rectangle 75"/>
              <p:cNvSpPr>
                <a:spLocks noChangeArrowheads="1"/>
              </p:cNvSpPr>
              <p:nvPr/>
            </p:nvSpPr>
            <p:spPr bwMode="auto">
              <a:xfrm>
                <a:off x="2771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92" name="Rectangle 76"/>
              <p:cNvSpPr>
                <a:spLocks noChangeArrowheads="1"/>
              </p:cNvSpPr>
              <p:nvPr/>
            </p:nvSpPr>
            <p:spPr bwMode="auto">
              <a:xfrm>
                <a:off x="2828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93" name="Rectangle 77"/>
              <p:cNvSpPr>
                <a:spLocks noChangeArrowheads="1"/>
              </p:cNvSpPr>
              <p:nvPr/>
            </p:nvSpPr>
            <p:spPr bwMode="auto">
              <a:xfrm>
                <a:off x="2885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94" name="Rectangle 78"/>
              <p:cNvSpPr>
                <a:spLocks noChangeArrowheads="1"/>
              </p:cNvSpPr>
              <p:nvPr/>
            </p:nvSpPr>
            <p:spPr bwMode="auto">
              <a:xfrm>
                <a:off x="2941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95" name="Rectangle 79"/>
              <p:cNvSpPr>
                <a:spLocks noChangeArrowheads="1"/>
              </p:cNvSpPr>
              <p:nvPr/>
            </p:nvSpPr>
            <p:spPr bwMode="auto">
              <a:xfrm>
                <a:off x="2998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96" name="Rectangle 80"/>
              <p:cNvSpPr>
                <a:spLocks noChangeArrowheads="1"/>
              </p:cNvSpPr>
              <p:nvPr/>
            </p:nvSpPr>
            <p:spPr bwMode="auto">
              <a:xfrm>
                <a:off x="3055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97" name="Rectangle 81"/>
              <p:cNvSpPr>
                <a:spLocks noChangeArrowheads="1"/>
              </p:cNvSpPr>
              <p:nvPr/>
            </p:nvSpPr>
            <p:spPr bwMode="auto">
              <a:xfrm>
                <a:off x="3111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98" name="Rectangle 82"/>
              <p:cNvSpPr>
                <a:spLocks noChangeArrowheads="1"/>
              </p:cNvSpPr>
              <p:nvPr/>
            </p:nvSpPr>
            <p:spPr bwMode="auto">
              <a:xfrm>
                <a:off x="3168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99" name="Rectangle 83"/>
              <p:cNvSpPr>
                <a:spLocks noChangeArrowheads="1"/>
              </p:cNvSpPr>
              <p:nvPr/>
            </p:nvSpPr>
            <p:spPr bwMode="auto">
              <a:xfrm>
                <a:off x="3225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00" name="Rectangle 84"/>
              <p:cNvSpPr>
                <a:spLocks noChangeArrowheads="1"/>
              </p:cNvSpPr>
              <p:nvPr/>
            </p:nvSpPr>
            <p:spPr bwMode="auto">
              <a:xfrm>
                <a:off x="3282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01" name="Rectangle 85"/>
              <p:cNvSpPr>
                <a:spLocks noChangeArrowheads="1"/>
              </p:cNvSpPr>
              <p:nvPr/>
            </p:nvSpPr>
            <p:spPr bwMode="auto">
              <a:xfrm>
                <a:off x="3338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02" name="Rectangle 86"/>
              <p:cNvSpPr>
                <a:spLocks noChangeArrowheads="1"/>
              </p:cNvSpPr>
              <p:nvPr/>
            </p:nvSpPr>
            <p:spPr bwMode="auto">
              <a:xfrm>
                <a:off x="3395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03" name="Rectangle 87"/>
              <p:cNvSpPr>
                <a:spLocks noChangeArrowheads="1"/>
              </p:cNvSpPr>
              <p:nvPr/>
            </p:nvSpPr>
            <p:spPr bwMode="auto">
              <a:xfrm>
                <a:off x="3452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04" name="Rectangle 88"/>
              <p:cNvSpPr>
                <a:spLocks noChangeArrowheads="1"/>
              </p:cNvSpPr>
              <p:nvPr/>
            </p:nvSpPr>
            <p:spPr bwMode="auto">
              <a:xfrm>
                <a:off x="3509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05" name="Rectangle 89"/>
              <p:cNvSpPr>
                <a:spLocks noChangeArrowheads="1"/>
              </p:cNvSpPr>
              <p:nvPr/>
            </p:nvSpPr>
            <p:spPr bwMode="auto">
              <a:xfrm>
                <a:off x="3565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06" name="Rectangle 90"/>
              <p:cNvSpPr>
                <a:spLocks noChangeArrowheads="1"/>
              </p:cNvSpPr>
              <p:nvPr/>
            </p:nvSpPr>
            <p:spPr bwMode="auto">
              <a:xfrm>
                <a:off x="3622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07" name="Rectangle 91"/>
              <p:cNvSpPr>
                <a:spLocks noChangeArrowheads="1"/>
              </p:cNvSpPr>
              <p:nvPr/>
            </p:nvSpPr>
            <p:spPr bwMode="auto">
              <a:xfrm>
                <a:off x="3679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08" name="Rectangle 92"/>
              <p:cNvSpPr>
                <a:spLocks noChangeArrowheads="1"/>
              </p:cNvSpPr>
              <p:nvPr/>
            </p:nvSpPr>
            <p:spPr bwMode="auto">
              <a:xfrm>
                <a:off x="3736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09" name="Rectangle 93"/>
              <p:cNvSpPr>
                <a:spLocks noChangeArrowheads="1"/>
              </p:cNvSpPr>
              <p:nvPr/>
            </p:nvSpPr>
            <p:spPr bwMode="auto">
              <a:xfrm>
                <a:off x="3792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10" name="Rectangle 94"/>
              <p:cNvSpPr>
                <a:spLocks noChangeArrowheads="1"/>
              </p:cNvSpPr>
              <p:nvPr/>
            </p:nvSpPr>
            <p:spPr bwMode="auto">
              <a:xfrm>
                <a:off x="3849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11" name="Rectangle 95"/>
              <p:cNvSpPr>
                <a:spLocks noChangeArrowheads="1"/>
              </p:cNvSpPr>
              <p:nvPr/>
            </p:nvSpPr>
            <p:spPr bwMode="auto">
              <a:xfrm>
                <a:off x="3906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12" name="Rectangle 96"/>
              <p:cNvSpPr>
                <a:spLocks noChangeArrowheads="1"/>
              </p:cNvSpPr>
              <p:nvPr/>
            </p:nvSpPr>
            <p:spPr bwMode="auto">
              <a:xfrm>
                <a:off x="3962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13" name="Rectangle 97"/>
              <p:cNvSpPr>
                <a:spLocks noChangeArrowheads="1"/>
              </p:cNvSpPr>
              <p:nvPr/>
            </p:nvSpPr>
            <p:spPr bwMode="auto">
              <a:xfrm>
                <a:off x="4019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14" name="Rectangle 98"/>
              <p:cNvSpPr>
                <a:spLocks noChangeArrowheads="1"/>
              </p:cNvSpPr>
              <p:nvPr/>
            </p:nvSpPr>
            <p:spPr bwMode="auto">
              <a:xfrm>
                <a:off x="4076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15" name="Rectangle 99"/>
              <p:cNvSpPr>
                <a:spLocks noChangeArrowheads="1"/>
              </p:cNvSpPr>
              <p:nvPr/>
            </p:nvSpPr>
            <p:spPr bwMode="auto">
              <a:xfrm>
                <a:off x="4133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16" name="Rectangle 100"/>
              <p:cNvSpPr>
                <a:spLocks noChangeArrowheads="1"/>
              </p:cNvSpPr>
              <p:nvPr/>
            </p:nvSpPr>
            <p:spPr bwMode="auto">
              <a:xfrm>
                <a:off x="4189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17" name="Rectangle 101"/>
              <p:cNvSpPr>
                <a:spLocks noChangeArrowheads="1"/>
              </p:cNvSpPr>
              <p:nvPr/>
            </p:nvSpPr>
            <p:spPr bwMode="auto">
              <a:xfrm>
                <a:off x="4246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18" name="Rectangle 102"/>
              <p:cNvSpPr>
                <a:spLocks noChangeArrowheads="1"/>
              </p:cNvSpPr>
              <p:nvPr/>
            </p:nvSpPr>
            <p:spPr bwMode="auto">
              <a:xfrm>
                <a:off x="4303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19" name="Rectangle 103"/>
              <p:cNvSpPr>
                <a:spLocks noChangeArrowheads="1"/>
              </p:cNvSpPr>
              <p:nvPr/>
            </p:nvSpPr>
            <p:spPr bwMode="auto">
              <a:xfrm>
                <a:off x="4360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20" name="Rectangle 104"/>
              <p:cNvSpPr>
                <a:spLocks noChangeArrowheads="1"/>
              </p:cNvSpPr>
              <p:nvPr/>
            </p:nvSpPr>
            <p:spPr bwMode="auto">
              <a:xfrm>
                <a:off x="4416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21" name="Rectangle 105"/>
              <p:cNvSpPr>
                <a:spLocks noChangeArrowheads="1"/>
              </p:cNvSpPr>
              <p:nvPr/>
            </p:nvSpPr>
            <p:spPr bwMode="auto">
              <a:xfrm>
                <a:off x="4473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22" name="Rectangle 106"/>
              <p:cNvSpPr>
                <a:spLocks noChangeArrowheads="1"/>
              </p:cNvSpPr>
              <p:nvPr/>
            </p:nvSpPr>
            <p:spPr bwMode="auto">
              <a:xfrm>
                <a:off x="4530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23" name="Rectangle 107"/>
              <p:cNvSpPr>
                <a:spLocks noChangeArrowheads="1"/>
              </p:cNvSpPr>
              <p:nvPr/>
            </p:nvSpPr>
            <p:spPr bwMode="auto">
              <a:xfrm>
                <a:off x="4586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24" name="Rectangle 108"/>
              <p:cNvSpPr>
                <a:spLocks noChangeArrowheads="1"/>
              </p:cNvSpPr>
              <p:nvPr/>
            </p:nvSpPr>
            <p:spPr bwMode="auto">
              <a:xfrm>
                <a:off x="4643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25" name="Rectangle 109"/>
              <p:cNvSpPr>
                <a:spLocks noChangeArrowheads="1"/>
              </p:cNvSpPr>
              <p:nvPr/>
            </p:nvSpPr>
            <p:spPr bwMode="auto">
              <a:xfrm>
                <a:off x="4700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26" name="Rectangle 110"/>
              <p:cNvSpPr>
                <a:spLocks noChangeArrowheads="1"/>
              </p:cNvSpPr>
              <p:nvPr/>
            </p:nvSpPr>
            <p:spPr bwMode="auto">
              <a:xfrm>
                <a:off x="4757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27" name="Rectangle 111"/>
              <p:cNvSpPr>
                <a:spLocks noChangeArrowheads="1"/>
              </p:cNvSpPr>
              <p:nvPr/>
            </p:nvSpPr>
            <p:spPr bwMode="auto">
              <a:xfrm>
                <a:off x="4813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28" name="Rectangle 112"/>
              <p:cNvSpPr>
                <a:spLocks noChangeArrowheads="1"/>
              </p:cNvSpPr>
              <p:nvPr/>
            </p:nvSpPr>
            <p:spPr bwMode="auto">
              <a:xfrm>
                <a:off x="4870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29" name="Rectangle 113"/>
              <p:cNvSpPr>
                <a:spLocks noChangeArrowheads="1"/>
              </p:cNvSpPr>
              <p:nvPr/>
            </p:nvSpPr>
            <p:spPr bwMode="auto">
              <a:xfrm>
                <a:off x="4927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30" name="Rectangle 114"/>
              <p:cNvSpPr>
                <a:spLocks noChangeArrowheads="1"/>
              </p:cNvSpPr>
              <p:nvPr/>
            </p:nvSpPr>
            <p:spPr bwMode="auto">
              <a:xfrm>
                <a:off x="4984" y="26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31" name="Rectangle 115"/>
              <p:cNvSpPr>
                <a:spLocks noChangeArrowheads="1"/>
              </p:cNvSpPr>
              <p:nvPr/>
            </p:nvSpPr>
            <p:spPr bwMode="auto">
              <a:xfrm>
                <a:off x="5040" y="26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32" name="Freeform 116"/>
              <p:cNvSpPr>
                <a:spLocks/>
              </p:cNvSpPr>
              <p:nvPr/>
            </p:nvSpPr>
            <p:spPr bwMode="auto">
              <a:xfrm>
                <a:off x="5097" y="2640"/>
                <a:ext cx="24" cy="19"/>
              </a:xfrm>
              <a:custGeom>
                <a:avLst/>
                <a:gdLst>
                  <a:gd name="T0" fmla="*/ 0 w 24"/>
                  <a:gd name="T1" fmla="*/ 10 h 19"/>
                  <a:gd name="T2" fmla="*/ 0 w 24"/>
                  <a:gd name="T3" fmla="*/ 19 h 19"/>
                  <a:gd name="T4" fmla="*/ 19 w 24"/>
                  <a:gd name="T5" fmla="*/ 19 h 19"/>
                  <a:gd name="T6" fmla="*/ 22 w 24"/>
                  <a:gd name="T7" fmla="*/ 19 h 19"/>
                  <a:gd name="T8" fmla="*/ 24 w 24"/>
                  <a:gd name="T9" fmla="*/ 13 h 19"/>
                  <a:gd name="T10" fmla="*/ 24 w 24"/>
                  <a:gd name="T11" fmla="*/ 0 h 19"/>
                  <a:gd name="T12" fmla="*/ 16 w 24"/>
                  <a:gd name="T13" fmla="*/ 0 h 19"/>
                  <a:gd name="T14" fmla="*/ 16 w 24"/>
                  <a:gd name="T15" fmla="*/ 13 h 19"/>
                  <a:gd name="T16" fmla="*/ 19 w 24"/>
                  <a:gd name="T17" fmla="*/ 13 h 19"/>
                  <a:gd name="T18" fmla="*/ 19 w 24"/>
                  <a:gd name="T19" fmla="*/ 10 h 19"/>
                  <a:gd name="T20" fmla="*/ 0 w 24"/>
                  <a:gd name="T21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19">
                    <a:moveTo>
                      <a:pt x="0" y="10"/>
                    </a:moveTo>
                    <a:lnTo>
                      <a:pt x="0" y="19"/>
                    </a:lnTo>
                    <a:lnTo>
                      <a:pt x="19" y="19"/>
                    </a:lnTo>
                    <a:lnTo>
                      <a:pt x="22" y="19"/>
                    </a:lnTo>
                    <a:lnTo>
                      <a:pt x="24" y="13"/>
                    </a:lnTo>
                    <a:lnTo>
                      <a:pt x="24" y="0"/>
                    </a:lnTo>
                    <a:lnTo>
                      <a:pt x="16" y="0"/>
                    </a:lnTo>
                    <a:lnTo>
                      <a:pt x="16" y="13"/>
                    </a:lnTo>
                    <a:lnTo>
                      <a:pt x="19" y="13"/>
                    </a:lnTo>
                    <a:lnTo>
                      <a:pt x="19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33" name="Rectangle 117"/>
              <p:cNvSpPr>
                <a:spLocks noChangeArrowheads="1"/>
              </p:cNvSpPr>
              <p:nvPr/>
            </p:nvSpPr>
            <p:spPr bwMode="auto">
              <a:xfrm>
                <a:off x="5113" y="2583"/>
                <a:ext cx="8" cy="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34" name="Rectangle 118"/>
              <p:cNvSpPr>
                <a:spLocks noChangeArrowheads="1"/>
              </p:cNvSpPr>
              <p:nvPr/>
            </p:nvSpPr>
            <p:spPr bwMode="auto">
              <a:xfrm>
                <a:off x="5113" y="2526"/>
                <a:ext cx="8" cy="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35" name="Rectangle 119"/>
              <p:cNvSpPr>
                <a:spLocks noChangeArrowheads="1"/>
              </p:cNvSpPr>
              <p:nvPr/>
            </p:nvSpPr>
            <p:spPr bwMode="auto">
              <a:xfrm>
                <a:off x="5113" y="2469"/>
                <a:ext cx="8" cy="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36" name="Rectangle 120"/>
              <p:cNvSpPr>
                <a:spLocks noChangeArrowheads="1"/>
              </p:cNvSpPr>
              <p:nvPr/>
            </p:nvSpPr>
            <p:spPr bwMode="auto">
              <a:xfrm>
                <a:off x="5113" y="2413"/>
                <a:ext cx="8" cy="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37" name="Rectangle 121"/>
              <p:cNvSpPr>
                <a:spLocks noChangeArrowheads="1"/>
              </p:cNvSpPr>
              <p:nvPr/>
            </p:nvSpPr>
            <p:spPr bwMode="auto">
              <a:xfrm>
                <a:off x="5113" y="2356"/>
                <a:ext cx="8" cy="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38" name="Rectangle 122"/>
              <p:cNvSpPr>
                <a:spLocks noChangeArrowheads="1"/>
              </p:cNvSpPr>
              <p:nvPr/>
            </p:nvSpPr>
            <p:spPr bwMode="auto">
              <a:xfrm>
                <a:off x="5113" y="2299"/>
                <a:ext cx="8" cy="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39" name="Rectangle 123"/>
              <p:cNvSpPr>
                <a:spLocks noChangeArrowheads="1"/>
              </p:cNvSpPr>
              <p:nvPr/>
            </p:nvSpPr>
            <p:spPr bwMode="auto">
              <a:xfrm>
                <a:off x="5113" y="2242"/>
                <a:ext cx="8" cy="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40" name="Rectangle 124"/>
              <p:cNvSpPr>
                <a:spLocks noChangeArrowheads="1"/>
              </p:cNvSpPr>
              <p:nvPr/>
            </p:nvSpPr>
            <p:spPr bwMode="auto">
              <a:xfrm>
                <a:off x="5113" y="2186"/>
                <a:ext cx="8" cy="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41" name="Rectangle 125"/>
              <p:cNvSpPr>
                <a:spLocks noChangeArrowheads="1"/>
              </p:cNvSpPr>
              <p:nvPr/>
            </p:nvSpPr>
            <p:spPr bwMode="auto">
              <a:xfrm>
                <a:off x="5113" y="2129"/>
                <a:ext cx="8" cy="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42" name="Rectangle 126"/>
              <p:cNvSpPr>
                <a:spLocks noChangeArrowheads="1"/>
              </p:cNvSpPr>
              <p:nvPr/>
            </p:nvSpPr>
            <p:spPr bwMode="auto">
              <a:xfrm>
                <a:off x="5113" y="2072"/>
                <a:ext cx="8" cy="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43" name="Rectangle 127"/>
              <p:cNvSpPr>
                <a:spLocks noChangeArrowheads="1"/>
              </p:cNvSpPr>
              <p:nvPr/>
            </p:nvSpPr>
            <p:spPr bwMode="auto">
              <a:xfrm>
                <a:off x="5113" y="2015"/>
                <a:ext cx="8" cy="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44" name="Rectangle 128"/>
              <p:cNvSpPr>
                <a:spLocks noChangeArrowheads="1"/>
              </p:cNvSpPr>
              <p:nvPr/>
            </p:nvSpPr>
            <p:spPr bwMode="auto">
              <a:xfrm>
                <a:off x="5113" y="1959"/>
                <a:ext cx="8" cy="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45" name="Rectangle 129"/>
              <p:cNvSpPr>
                <a:spLocks noChangeArrowheads="1"/>
              </p:cNvSpPr>
              <p:nvPr/>
            </p:nvSpPr>
            <p:spPr bwMode="auto">
              <a:xfrm>
                <a:off x="5113" y="1902"/>
                <a:ext cx="8" cy="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46" name="Rectangle 130"/>
              <p:cNvSpPr>
                <a:spLocks noChangeArrowheads="1"/>
              </p:cNvSpPr>
              <p:nvPr/>
            </p:nvSpPr>
            <p:spPr bwMode="auto">
              <a:xfrm>
                <a:off x="5113" y="1845"/>
                <a:ext cx="8" cy="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47" name="Rectangle 131"/>
              <p:cNvSpPr>
                <a:spLocks noChangeArrowheads="1"/>
              </p:cNvSpPr>
              <p:nvPr/>
            </p:nvSpPr>
            <p:spPr bwMode="auto">
              <a:xfrm>
                <a:off x="5113" y="1788"/>
                <a:ext cx="8" cy="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48" name="Rectangle 132"/>
              <p:cNvSpPr>
                <a:spLocks noChangeArrowheads="1"/>
              </p:cNvSpPr>
              <p:nvPr/>
            </p:nvSpPr>
            <p:spPr bwMode="auto">
              <a:xfrm>
                <a:off x="5113" y="1732"/>
                <a:ext cx="8" cy="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49" name="Rectangle 133"/>
              <p:cNvSpPr>
                <a:spLocks noChangeArrowheads="1"/>
              </p:cNvSpPr>
              <p:nvPr/>
            </p:nvSpPr>
            <p:spPr bwMode="auto">
              <a:xfrm>
                <a:off x="5113" y="1675"/>
                <a:ext cx="8" cy="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50" name="Rectangle 134"/>
              <p:cNvSpPr>
                <a:spLocks noChangeArrowheads="1"/>
              </p:cNvSpPr>
              <p:nvPr/>
            </p:nvSpPr>
            <p:spPr bwMode="auto">
              <a:xfrm>
                <a:off x="5113" y="1618"/>
                <a:ext cx="8" cy="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51" name="Rectangle 135"/>
              <p:cNvSpPr>
                <a:spLocks noChangeArrowheads="1"/>
              </p:cNvSpPr>
              <p:nvPr/>
            </p:nvSpPr>
            <p:spPr bwMode="auto">
              <a:xfrm>
                <a:off x="5113" y="1561"/>
                <a:ext cx="8" cy="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52" name="Rectangle 136"/>
              <p:cNvSpPr>
                <a:spLocks noChangeArrowheads="1"/>
              </p:cNvSpPr>
              <p:nvPr/>
            </p:nvSpPr>
            <p:spPr bwMode="auto">
              <a:xfrm>
                <a:off x="5113" y="1505"/>
                <a:ext cx="8" cy="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53" name="Rectangle 137"/>
              <p:cNvSpPr>
                <a:spLocks noChangeArrowheads="1"/>
              </p:cNvSpPr>
              <p:nvPr/>
            </p:nvSpPr>
            <p:spPr bwMode="auto">
              <a:xfrm>
                <a:off x="5113" y="1448"/>
                <a:ext cx="8" cy="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54" name="Rectangle 138"/>
              <p:cNvSpPr>
                <a:spLocks noChangeArrowheads="1"/>
              </p:cNvSpPr>
              <p:nvPr/>
            </p:nvSpPr>
            <p:spPr bwMode="auto">
              <a:xfrm>
                <a:off x="5113" y="1391"/>
                <a:ext cx="8" cy="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55" name="Rectangle 139"/>
              <p:cNvSpPr>
                <a:spLocks noChangeArrowheads="1"/>
              </p:cNvSpPr>
              <p:nvPr/>
            </p:nvSpPr>
            <p:spPr bwMode="auto">
              <a:xfrm>
                <a:off x="5113" y="1334"/>
                <a:ext cx="8" cy="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56" name="Rectangle 140"/>
              <p:cNvSpPr>
                <a:spLocks noChangeArrowheads="1"/>
              </p:cNvSpPr>
              <p:nvPr/>
            </p:nvSpPr>
            <p:spPr bwMode="auto">
              <a:xfrm>
                <a:off x="5113" y="1277"/>
                <a:ext cx="8" cy="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57" name="Rectangle 141"/>
              <p:cNvSpPr>
                <a:spLocks noChangeArrowheads="1"/>
              </p:cNvSpPr>
              <p:nvPr/>
            </p:nvSpPr>
            <p:spPr bwMode="auto">
              <a:xfrm>
                <a:off x="5113" y="1221"/>
                <a:ext cx="8" cy="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58" name="Rectangle 142"/>
              <p:cNvSpPr>
                <a:spLocks noChangeArrowheads="1"/>
              </p:cNvSpPr>
              <p:nvPr/>
            </p:nvSpPr>
            <p:spPr bwMode="auto">
              <a:xfrm>
                <a:off x="5113" y="1164"/>
                <a:ext cx="8" cy="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59" name="Rectangle 143"/>
              <p:cNvSpPr>
                <a:spLocks noChangeArrowheads="1"/>
              </p:cNvSpPr>
              <p:nvPr/>
            </p:nvSpPr>
            <p:spPr bwMode="auto">
              <a:xfrm>
                <a:off x="5070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60" name="Rectangle 144"/>
              <p:cNvSpPr>
                <a:spLocks noChangeArrowheads="1"/>
              </p:cNvSpPr>
              <p:nvPr/>
            </p:nvSpPr>
            <p:spPr bwMode="auto">
              <a:xfrm>
                <a:off x="5013" y="11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61" name="Rectangle 145"/>
              <p:cNvSpPr>
                <a:spLocks noChangeArrowheads="1"/>
              </p:cNvSpPr>
              <p:nvPr/>
            </p:nvSpPr>
            <p:spPr bwMode="auto">
              <a:xfrm>
                <a:off x="4957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62" name="Rectangle 146"/>
              <p:cNvSpPr>
                <a:spLocks noChangeArrowheads="1"/>
              </p:cNvSpPr>
              <p:nvPr/>
            </p:nvSpPr>
            <p:spPr bwMode="auto">
              <a:xfrm>
                <a:off x="4900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63" name="Rectangle 147"/>
              <p:cNvSpPr>
                <a:spLocks noChangeArrowheads="1"/>
              </p:cNvSpPr>
              <p:nvPr/>
            </p:nvSpPr>
            <p:spPr bwMode="auto">
              <a:xfrm>
                <a:off x="4843" y="11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64" name="Rectangle 148"/>
              <p:cNvSpPr>
                <a:spLocks noChangeArrowheads="1"/>
              </p:cNvSpPr>
              <p:nvPr/>
            </p:nvSpPr>
            <p:spPr bwMode="auto">
              <a:xfrm>
                <a:off x="4786" y="11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65" name="Rectangle 149"/>
              <p:cNvSpPr>
                <a:spLocks noChangeArrowheads="1"/>
              </p:cNvSpPr>
              <p:nvPr/>
            </p:nvSpPr>
            <p:spPr bwMode="auto">
              <a:xfrm>
                <a:off x="4730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66" name="Rectangle 150"/>
              <p:cNvSpPr>
                <a:spLocks noChangeArrowheads="1"/>
              </p:cNvSpPr>
              <p:nvPr/>
            </p:nvSpPr>
            <p:spPr bwMode="auto">
              <a:xfrm>
                <a:off x="4673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67" name="Rectangle 151"/>
              <p:cNvSpPr>
                <a:spLocks noChangeArrowheads="1"/>
              </p:cNvSpPr>
              <p:nvPr/>
            </p:nvSpPr>
            <p:spPr bwMode="auto">
              <a:xfrm>
                <a:off x="4616" y="11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68" name="Rectangle 152"/>
              <p:cNvSpPr>
                <a:spLocks noChangeArrowheads="1"/>
              </p:cNvSpPr>
              <p:nvPr/>
            </p:nvSpPr>
            <p:spPr bwMode="auto">
              <a:xfrm>
                <a:off x="4559" y="11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69" name="Rectangle 153"/>
              <p:cNvSpPr>
                <a:spLocks noChangeArrowheads="1"/>
              </p:cNvSpPr>
              <p:nvPr/>
            </p:nvSpPr>
            <p:spPr bwMode="auto">
              <a:xfrm>
                <a:off x="4503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70" name="Rectangle 154"/>
              <p:cNvSpPr>
                <a:spLocks noChangeArrowheads="1"/>
              </p:cNvSpPr>
              <p:nvPr/>
            </p:nvSpPr>
            <p:spPr bwMode="auto">
              <a:xfrm>
                <a:off x="4446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71" name="Rectangle 155"/>
              <p:cNvSpPr>
                <a:spLocks noChangeArrowheads="1"/>
              </p:cNvSpPr>
              <p:nvPr/>
            </p:nvSpPr>
            <p:spPr bwMode="auto">
              <a:xfrm>
                <a:off x="4389" y="11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72" name="Rectangle 156"/>
              <p:cNvSpPr>
                <a:spLocks noChangeArrowheads="1"/>
              </p:cNvSpPr>
              <p:nvPr/>
            </p:nvSpPr>
            <p:spPr bwMode="auto">
              <a:xfrm>
                <a:off x="4333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73" name="Rectangle 157"/>
              <p:cNvSpPr>
                <a:spLocks noChangeArrowheads="1"/>
              </p:cNvSpPr>
              <p:nvPr/>
            </p:nvSpPr>
            <p:spPr bwMode="auto">
              <a:xfrm>
                <a:off x="4276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74" name="Rectangle 158"/>
              <p:cNvSpPr>
                <a:spLocks noChangeArrowheads="1"/>
              </p:cNvSpPr>
              <p:nvPr/>
            </p:nvSpPr>
            <p:spPr bwMode="auto">
              <a:xfrm>
                <a:off x="4219" y="11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75" name="Rectangle 159"/>
              <p:cNvSpPr>
                <a:spLocks noChangeArrowheads="1"/>
              </p:cNvSpPr>
              <p:nvPr/>
            </p:nvSpPr>
            <p:spPr bwMode="auto">
              <a:xfrm>
                <a:off x="4162" y="11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76" name="Rectangle 160"/>
              <p:cNvSpPr>
                <a:spLocks noChangeArrowheads="1"/>
              </p:cNvSpPr>
              <p:nvPr/>
            </p:nvSpPr>
            <p:spPr bwMode="auto">
              <a:xfrm>
                <a:off x="4106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77" name="Rectangle 161"/>
              <p:cNvSpPr>
                <a:spLocks noChangeArrowheads="1"/>
              </p:cNvSpPr>
              <p:nvPr/>
            </p:nvSpPr>
            <p:spPr bwMode="auto">
              <a:xfrm>
                <a:off x="4049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78" name="Rectangle 162"/>
              <p:cNvSpPr>
                <a:spLocks noChangeArrowheads="1"/>
              </p:cNvSpPr>
              <p:nvPr/>
            </p:nvSpPr>
            <p:spPr bwMode="auto">
              <a:xfrm>
                <a:off x="3992" y="11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79" name="Rectangle 163"/>
              <p:cNvSpPr>
                <a:spLocks noChangeArrowheads="1"/>
              </p:cNvSpPr>
              <p:nvPr/>
            </p:nvSpPr>
            <p:spPr bwMode="auto">
              <a:xfrm>
                <a:off x="3935" y="11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80" name="Rectangle 164"/>
              <p:cNvSpPr>
                <a:spLocks noChangeArrowheads="1"/>
              </p:cNvSpPr>
              <p:nvPr/>
            </p:nvSpPr>
            <p:spPr bwMode="auto">
              <a:xfrm>
                <a:off x="3879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81" name="Rectangle 165"/>
              <p:cNvSpPr>
                <a:spLocks noChangeArrowheads="1"/>
              </p:cNvSpPr>
              <p:nvPr/>
            </p:nvSpPr>
            <p:spPr bwMode="auto">
              <a:xfrm>
                <a:off x="3822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82" name="Rectangle 166"/>
              <p:cNvSpPr>
                <a:spLocks noChangeArrowheads="1"/>
              </p:cNvSpPr>
              <p:nvPr/>
            </p:nvSpPr>
            <p:spPr bwMode="auto">
              <a:xfrm>
                <a:off x="3765" y="11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83" name="Rectangle 167"/>
              <p:cNvSpPr>
                <a:spLocks noChangeArrowheads="1"/>
              </p:cNvSpPr>
              <p:nvPr/>
            </p:nvSpPr>
            <p:spPr bwMode="auto">
              <a:xfrm>
                <a:off x="3709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84" name="Rectangle 168"/>
              <p:cNvSpPr>
                <a:spLocks noChangeArrowheads="1"/>
              </p:cNvSpPr>
              <p:nvPr/>
            </p:nvSpPr>
            <p:spPr bwMode="auto">
              <a:xfrm>
                <a:off x="3652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85" name="Rectangle 169"/>
              <p:cNvSpPr>
                <a:spLocks noChangeArrowheads="1"/>
              </p:cNvSpPr>
              <p:nvPr/>
            </p:nvSpPr>
            <p:spPr bwMode="auto">
              <a:xfrm>
                <a:off x="3595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86" name="Rectangle 170"/>
              <p:cNvSpPr>
                <a:spLocks noChangeArrowheads="1"/>
              </p:cNvSpPr>
              <p:nvPr/>
            </p:nvSpPr>
            <p:spPr bwMode="auto">
              <a:xfrm>
                <a:off x="3538" y="11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87" name="Rectangle 171"/>
              <p:cNvSpPr>
                <a:spLocks noChangeArrowheads="1"/>
              </p:cNvSpPr>
              <p:nvPr/>
            </p:nvSpPr>
            <p:spPr bwMode="auto">
              <a:xfrm>
                <a:off x="3482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88" name="Rectangle 172"/>
              <p:cNvSpPr>
                <a:spLocks noChangeArrowheads="1"/>
              </p:cNvSpPr>
              <p:nvPr/>
            </p:nvSpPr>
            <p:spPr bwMode="auto">
              <a:xfrm>
                <a:off x="3425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89" name="Rectangle 173"/>
              <p:cNvSpPr>
                <a:spLocks noChangeArrowheads="1"/>
              </p:cNvSpPr>
              <p:nvPr/>
            </p:nvSpPr>
            <p:spPr bwMode="auto">
              <a:xfrm>
                <a:off x="3368" y="11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90" name="Rectangle 174"/>
              <p:cNvSpPr>
                <a:spLocks noChangeArrowheads="1"/>
              </p:cNvSpPr>
              <p:nvPr/>
            </p:nvSpPr>
            <p:spPr bwMode="auto">
              <a:xfrm>
                <a:off x="3311" y="11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91" name="Rectangle 175"/>
              <p:cNvSpPr>
                <a:spLocks noChangeArrowheads="1"/>
              </p:cNvSpPr>
              <p:nvPr/>
            </p:nvSpPr>
            <p:spPr bwMode="auto">
              <a:xfrm>
                <a:off x="3255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92" name="Rectangle 176"/>
              <p:cNvSpPr>
                <a:spLocks noChangeArrowheads="1"/>
              </p:cNvSpPr>
              <p:nvPr/>
            </p:nvSpPr>
            <p:spPr bwMode="auto">
              <a:xfrm>
                <a:off x="3198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93" name="Rectangle 177"/>
              <p:cNvSpPr>
                <a:spLocks noChangeArrowheads="1"/>
              </p:cNvSpPr>
              <p:nvPr/>
            </p:nvSpPr>
            <p:spPr bwMode="auto">
              <a:xfrm>
                <a:off x="3141" y="11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94" name="Rectangle 178"/>
              <p:cNvSpPr>
                <a:spLocks noChangeArrowheads="1"/>
              </p:cNvSpPr>
              <p:nvPr/>
            </p:nvSpPr>
            <p:spPr bwMode="auto">
              <a:xfrm>
                <a:off x="3084" y="11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95" name="Rectangle 179"/>
              <p:cNvSpPr>
                <a:spLocks noChangeArrowheads="1"/>
              </p:cNvSpPr>
              <p:nvPr/>
            </p:nvSpPr>
            <p:spPr bwMode="auto">
              <a:xfrm>
                <a:off x="3028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96" name="Rectangle 180"/>
              <p:cNvSpPr>
                <a:spLocks noChangeArrowheads="1"/>
              </p:cNvSpPr>
              <p:nvPr/>
            </p:nvSpPr>
            <p:spPr bwMode="auto">
              <a:xfrm>
                <a:off x="2971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97" name="Rectangle 181"/>
              <p:cNvSpPr>
                <a:spLocks noChangeArrowheads="1"/>
              </p:cNvSpPr>
              <p:nvPr/>
            </p:nvSpPr>
            <p:spPr bwMode="auto">
              <a:xfrm>
                <a:off x="2914" y="11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98" name="Rectangle 182"/>
              <p:cNvSpPr>
                <a:spLocks noChangeArrowheads="1"/>
              </p:cNvSpPr>
              <p:nvPr/>
            </p:nvSpPr>
            <p:spPr bwMode="auto">
              <a:xfrm>
                <a:off x="2858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99" name="Rectangle 183"/>
              <p:cNvSpPr>
                <a:spLocks noChangeArrowheads="1"/>
              </p:cNvSpPr>
              <p:nvPr/>
            </p:nvSpPr>
            <p:spPr bwMode="auto">
              <a:xfrm>
                <a:off x="2801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00" name="Rectangle 184"/>
              <p:cNvSpPr>
                <a:spLocks noChangeArrowheads="1"/>
              </p:cNvSpPr>
              <p:nvPr/>
            </p:nvSpPr>
            <p:spPr bwMode="auto">
              <a:xfrm>
                <a:off x="2744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01" name="Rectangle 185"/>
              <p:cNvSpPr>
                <a:spLocks noChangeArrowheads="1"/>
              </p:cNvSpPr>
              <p:nvPr/>
            </p:nvSpPr>
            <p:spPr bwMode="auto">
              <a:xfrm>
                <a:off x="2687" y="11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02" name="Rectangle 186"/>
              <p:cNvSpPr>
                <a:spLocks noChangeArrowheads="1"/>
              </p:cNvSpPr>
              <p:nvPr/>
            </p:nvSpPr>
            <p:spPr bwMode="auto">
              <a:xfrm>
                <a:off x="2631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03" name="Rectangle 187"/>
              <p:cNvSpPr>
                <a:spLocks noChangeArrowheads="1"/>
              </p:cNvSpPr>
              <p:nvPr/>
            </p:nvSpPr>
            <p:spPr bwMode="auto">
              <a:xfrm>
                <a:off x="2574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04" name="Rectangle 188"/>
              <p:cNvSpPr>
                <a:spLocks noChangeArrowheads="1"/>
              </p:cNvSpPr>
              <p:nvPr/>
            </p:nvSpPr>
            <p:spPr bwMode="auto">
              <a:xfrm>
                <a:off x="2517" y="11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05" name="Rectangle 189"/>
              <p:cNvSpPr>
                <a:spLocks noChangeArrowheads="1"/>
              </p:cNvSpPr>
              <p:nvPr/>
            </p:nvSpPr>
            <p:spPr bwMode="auto">
              <a:xfrm>
                <a:off x="2460" y="11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06" name="Rectangle 190"/>
              <p:cNvSpPr>
                <a:spLocks noChangeArrowheads="1"/>
              </p:cNvSpPr>
              <p:nvPr/>
            </p:nvSpPr>
            <p:spPr bwMode="auto">
              <a:xfrm>
                <a:off x="2404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07" name="Rectangle 191"/>
              <p:cNvSpPr>
                <a:spLocks noChangeArrowheads="1"/>
              </p:cNvSpPr>
              <p:nvPr/>
            </p:nvSpPr>
            <p:spPr bwMode="auto">
              <a:xfrm>
                <a:off x="2347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08" name="Rectangle 192"/>
              <p:cNvSpPr>
                <a:spLocks noChangeArrowheads="1"/>
              </p:cNvSpPr>
              <p:nvPr/>
            </p:nvSpPr>
            <p:spPr bwMode="auto">
              <a:xfrm>
                <a:off x="2290" y="11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09" name="Rectangle 193"/>
              <p:cNvSpPr>
                <a:spLocks noChangeArrowheads="1"/>
              </p:cNvSpPr>
              <p:nvPr/>
            </p:nvSpPr>
            <p:spPr bwMode="auto">
              <a:xfrm>
                <a:off x="2233" y="11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10" name="Rectangle 194"/>
              <p:cNvSpPr>
                <a:spLocks noChangeArrowheads="1"/>
              </p:cNvSpPr>
              <p:nvPr/>
            </p:nvSpPr>
            <p:spPr bwMode="auto">
              <a:xfrm>
                <a:off x="2177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11" name="Rectangle 195"/>
              <p:cNvSpPr>
                <a:spLocks noChangeArrowheads="1"/>
              </p:cNvSpPr>
              <p:nvPr/>
            </p:nvSpPr>
            <p:spPr bwMode="auto">
              <a:xfrm>
                <a:off x="2120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12" name="Rectangle 196"/>
              <p:cNvSpPr>
                <a:spLocks noChangeArrowheads="1"/>
              </p:cNvSpPr>
              <p:nvPr/>
            </p:nvSpPr>
            <p:spPr bwMode="auto">
              <a:xfrm>
                <a:off x="2063" y="11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13" name="Rectangle 197"/>
              <p:cNvSpPr>
                <a:spLocks noChangeArrowheads="1"/>
              </p:cNvSpPr>
              <p:nvPr/>
            </p:nvSpPr>
            <p:spPr bwMode="auto">
              <a:xfrm>
                <a:off x="2007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14" name="Rectangle 198"/>
              <p:cNvSpPr>
                <a:spLocks noChangeArrowheads="1"/>
              </p:cNvSpPr>
              <p:nvPr/>
            </p:nvSpPr>
            <p:spPr bwMode="auto">
              <a:xfrm>
                <a:off x="1950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15" name="Rectangle 199"/>
              <p:cNvSpPr>
                <a:spLocks noChangeArrowheads="1"/>
              </p:cNvSpPr>
              <p:nvPr/>
            </p:nvSpPr>
            <p:spPr bwMode="auto">
              <a:xfrm>
                <a:off x="1893" y="11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16" name="Rectangle 200"/>
              <p:cNvSpPr>
                <a:spLocks noChangeArrowheads="1"/>
              </p:cNvSpPr>
              <p:nvPr/>
            </p:nvSpPr>
            <p:spPr bwMode="auto">
              <a:xfrm>
                <a:off x="1836" y="11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17" name="Rectangle 201"/>
              <p:cNvSpPr>
                <a:spLocks noChangeArrowheads="1"/>
              </p:cNvSpPr>
              <p:nvPr/>
            </p:nvSpPr>
            <p:spPr bwMode="auto">
              <a:xfrm>
                <a:off x="1780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18" name="Rectangle 202"/>
              <p:cNvSpPr>
                <a:spLocks noChangeArrowheads="1"/>
              </p:cNvSpPr>
              <p:nvPr/>
            </p:nvSpPr>
            <p:spPr bwMode="auto">
              <a:xfrm>
                <a:off x="1723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19" name="Rectangle 203"/>
              <p:cNvSpPr>
                <a:spLocks noChangeArrowheads="1"/>
              </p:cNvSpPr>
              <p:nvPr/>
            </p:nvSpPr>
            <p:spPr bwMode="auto">
              <a:xfrm>
                <a:off x="1666" y="11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20" name="Rectangle 204"/>
              <p:cNvSpPr>
                <a:spLocks noChangeArrowheads="1"/>
              </p:cNvSpPr>
              <p:nvPr/>
            </p:nvSpPr>
            <p:spPr bwMode="auto">
              <a:xfrm>
                <a:off x="1609" y="11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21" name="Rectangle 205"/>
              <p:cNvSpPr>
                <a:spLocks noChangeArrowheads="1"/>
              </p:cNvSpPr>
              <p:nvPr/>
            </p:nvSpPr>
            <p:spPr bwMode="auto">
              <a:xfrm>
                <a:off x="1553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22" name="Rectangle 206"/>
              <p:cNvSpPr>
                <a:spLocks noChangeArrowheads="1"/>
              </p:cNvSpPr>
              <p:nvPr/>
            </p:nvSpPr>
            <p:spPr bwMode="auto">
              <a:xfrm>
                <a:off x="1496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23" name="Rectangle 207"/>
              <p:cNvSpPr>
                <a:spLocks noChangeArrowheads="1"/>
              </p:cNvSpPr>
              <p:nvPr/>
            </p:nvSpPr>
            <p:spPr bwMode="auto">
              <a:xfrm>
                <a:off x="1439" y="1150"/>
                <a:ext cx="33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24" name="Rectangle 208"/>
              <p:cNvSpPr>
                <a:spLocks noChangeArrowheads="1"/>
              </p:cNvSpPr>
              <p:nvPr/>
            </p:nvSpPr>
            <p:spPr bwMode="auto">
              <a:xfrm>
                <a:off x="1383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25" name="Rectangle 209"/>
              <p:cNvSpPr>
                <a:spLocks noChangeArrowheads="1"/>
              </p:cNvSpPr>
              <p:nvPr/>
            </p:nvSpPr>
            <p:spPr bwMode="auto">
              <a:xfrm>
                <a:off x="1326" y="1150"/>
                <a:ext cx="32" cy="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1426" name="Rectangle 210"/>
            <p:cNvSpPr>
              <a:spLocks noChangeArrowheads="1"/>
            </p:cNvSpPr>
            <p:nvPr/>
          </p:nvSpPr>
          <p:spPr bwMode="auto">
            <a:xfrm>
              <a:off x="1269" y="1150"/>
              <a:ext cx="32" cy="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21427" name="Rectangle 211"/>
            <p:cNvSpPr>
              <a:spLocks noChangeArrowheads="1"/>
            </p:cNvSpPr>
            <p:nvPr/>
          </p:nvSpPr>
          <p:spPr bwMode="auto">
            <a:xfrm>
              <a:off x="1212" y="1150"/>
              <a:ext cx="33" cy="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21428" name="Rectangle 212"/>
            <p:cNvSpPr>
              <a:spLocks noChangeArrowheads="1"/>
            </p:cNvSpPr>
            <p:nvPr/>
          </p:nvSpPr>
          <p:spPr bwMode="auto">
            <a:xfrm>
              <a:off x="1156" y="1150"/>
              <a:ext cx="32" cy="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21429" name="Rectangle 213"/>
            <p:cNvSpPr>
              <a:spLocks noChangeArrowheads="1"/>
            </p:cNvSpPr>
            <p:nvPr/>
          </p:nvSpPr>
          <p:spPr bwMode="auto">
            <a:xfrm>
              <a:off x="1099" y="1150"/>
              <a:ext cx="32" cy="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21430" name="Rectangle 214"/>
            <p:cNvSpPr>
              <a:spLocks noChangeArrowheads="1"/>
            </p:cNvSpPr>
            <p:nvPr/>
          </p:nvSpPr>
          <p:spPr bwMode="auto">
            <a:xfrm>
              <a:off x="1042" y="1150"/>
              <a:ext cx="33" cy="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21431" name="Rectangle 215"/>
            <p:cNvSpPr>
              <a:spLocks noChangeArrowheads="1"/>
            </p:cNvSpPr>
            <p:nvPr/>
          </p:nvSpPr>
          <p:spPr bwMode="auto">
            <a:xfrm>
              <a:off x="985" y="1150"/>
              <a:ext cx="33" cy="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21432" name="Rectangle 216"/>
            <p:cNvSpPr>
              <a:spLocks noChangeArrowheads="1"/>
            </p:cNvSpPr>
            <p:nvPr/>
          </p:nvSpPr>
          <p:spPr bwMode="auto">
            <a:xfrm>
              <a:off x="929" y="1150"/>
              <a:ext cx="32" cy="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21433" name="Rectangle 217"/>
            <p:cNvSpPr>
              <a:spLocks noChangeArrowheads="1"/>
            </p:cNvSpPr>
            <p:nvPr/>
          </p:nvSpPr>
          <p:spPr bwMode="auto">
            <a:xfrm>
              <a:off x="872" y="1150"/>
              <a:ext cx="32" cy="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21434" name="Rectangle 218"/>
            <p:cNvSpPr>
              <a:spLocks noChangeArrowheads="1"/>
            </p:cNvSpPr>
            <p:nvPr/>
          </p:nvSpPr>
          <p:spPr bwMode="auto">
            <a:xfrm>
              <a:off x="815" y="1150"/>
              <a:ext cx="33" cy="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21435" name="Rectangle 219"/>
            <p:cNvSpPr>
              <a:spLocks noChangeArrowheads="1"/>
            </p:cNvSpPr>
            <p:nvPr/>
          </p:nvSpPr>
          <p:spPr bwMode="auto">
            <a:xfrm>
              <a:off x="758" y="1150"/>
              <a:ext cx="33" cy="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21436" name="Rectangle 220"/>
            <p:cNvSpPr>
              <a:spLocks noChangeArrowheads="1"/>
            </p:cNvSpPr>
            <p:nvPr/>
          </p:nvSpPr>
          <p:spPr bwMode="auto">
            <a:xfrm>
              <a:off x="702" y="1150"/>
              <a:ext cx="32" cy="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21437" name="Rectangle 221"/>
            <p:cNvSpPr>
              <a:spLocks noChangeArrowheads="1"/>
            </p:cNvSpPr>
            <p:nvPr/>
          </p:nvSpPr>
          <p:spPr bwMode="auto">
            <a:xfrm>
              <a:off x="645" y="1150"/>
              <a:ext cx="32" cy="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1438" name="Rectangle 222"/>
          <p:cNvSpPr>
            <a:spLocks noChangeArrowheads="1"/>
          </p:cNvSpPr>
          <p:nvPr/>
        </p:nvSpPr>
        <p:spPr bwMode="auto">
          <a:xfrm>
            <a:off x="1203326" y="2216150"/>
            <a:ext cx="2809875" cy="1098550"/>
          </a:xfrm>
          <a:prstGeom prst="rect">
            <a:avLst/>
          </a:prstGeom>
          <a:gradFill rotWithShape="0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2700000" scaled="0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21439" name="Rectangle 223"/>
          <p:cNvSpPr>
            <a:spLocks noChangeArrowheads="1"/>
          </p:cNvSpPr>
          <p:nvPr/>
        </p:nvSpPr>
        <p:spPr bwMode="auto">
          <a:xfrm>
            <a:off x="1127126" y="2281238"/>
            <a:ext cx="2808288" cy="1098550"/>
          </a:xfrm>
          <a:prstGeom prst="rect">
            <a:avLst/>
          </a:prstGeom>
          <a:gradFill rotWithShape="0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2700000" scaled="0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21440" name="Rectangle 224"/>
          <p:cNvSpPr>
            <a:spLocks noChangeArrowheads="1"/>
          </p:cNvSpPr>
          <p:nvPr/>
        </p:nvSpPr>
        <p:spPr bwMode="auto">
          <a:xfrm>
            <a:off x="5316538" y="3052763"/>
            <a:ext cx="579438" cy="3048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441" name="Rectangle 225"/>
          <p:cNvSpPr>
            <a:spLocks noChangeArrowheads="1"/>
          </p:cNvSpPr>
          <p:nvPr/>
        </p:nvSpPr>
        <p:spPr bwMode="auto">
          <a:xfrm>
            <a:off x="5443538" y="3095625"/>
            <a:ext cx="323850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000000"/>
                </a:solidFill>
                <a:latin typeface="Arial Narrow" pitchFamily="34" charset="0"/>
              </a:rPr>
              <a:t>Port 1</a:t>
            </a:r>
            <a:endParaRPr lang="en-US" b="1">
              <a:latin typeface="Arial Narrow" pitchFamily="34" charset="0"/>
            </a:endParaRPr>
          </a:p>
        </p:txBody>
      </p:sp>
      <p:sp>
        <p:nvSpPr>
          <p:cNvPr id="521442" name="Rectangle 226"/>
          <p:cNvSpPr>
            <a:spLocks noChangeArrowheads="1"/>
          </p:cNvSpPr>
          <p:nvPr/>
        </p:nvSpPr>
        <p:spPr bwMode="auto">
          <a:xfrm>
            <a:off x="5240338" y="2344738"/>
            <a:ext cx="2808288" cy="1098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445" name="Rectangle 229"/>
          <p:cNvSpPr>
            <a:spLocks noChangeArrowheads="1"/>
          </p:cNvSpPr>
          <p:nvPr/>
        </p:nvSpPr>
        <p:spPr bwMode="auto">
          <a:xfrm>
            <a:off x="1049338" y="2344738"/>
            <a:ext cx="2809875" cy="1098550"/>
          </a:xfrm>
          <a:prstGeom prst="rect">
            <a:avLst/>
          </a:prstGeom>
          <a:gradFill rotWithShape="0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2700000" scaled="0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21447" name="Rectangle 231"/>
          <p:cNvSpPr>
            <a:spLocks noChangeArrowheads="1"/>
          </p:cNvSpPr>
          <p:nvPr/>
        </p:nvSpPr>
        <p:spPr bwMode="auto">
          <a:xfrm>
            <a:off x="1049338" y="2019300"/>
            <a:ext cx="5270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latin typeface="Arial Narrow" pitchFamily="34" charset="0"/>
              </a:rPr>
              <a:t> USB 1.1  </a:t>
            </a:r>
            <a:endParaRPr lang="en-US" b="1">
              <a:latin typeface="Arial Narrow" pitchFamily="34" charset="0"/>
            </a:endParaRPr>
          </a:p>
        </p:txBody>
      </p:sp>
      <p:sp>
        <p:nvSpPr>
          <p:cNvPr id="521448" name="Rectangle 232"/>
          <p:cNvSpPr>
            <a:spLocks noChangeArrowheads="1"/>
          </p:cNvSpPr>
          <p:nvPr/>
        </p:nvSpPr>
        <p:spPr bwMode="auto">
          <a:xfrm>
            <a:off x="1709738" y="2019300"/>
            <a:ext cx="228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latin typeface="Arial Narrow" pitchFamily="34" charset="0"/>
              </a:rPr>
              <a:t>HCs</a:t>
            </a:r>
            <a:endParaRPr lang="en-US" b="1">
              <a:latin typeface="Arial Narrow" pitchFamily="34" charset="0"/>
            </a:endParaRPr>
          </a:p>
        </p:txBody>
      </p:sp>
      <p:sp>
        <p:nvSpPr>
          <p:cNvPr id="521450" name="Rectangle 234"/>
          <p:cNvSpPr>
            <a:spLocks noChangeArrowheads="1"/>
          </p:cNvSpPr>
          <p:nvPr/>
        </p:nvSpPr>
        <p:spPr bwMode="auto">
          <a:xfrm>
            <a:off x="6843713" y="1882775"/>
            <a:ext cx="9652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latin typeface="Arial Narrow" pitchFamily="34" charset="0"/>
              </a:rPr>
              <a:t>High-Speed Mode</a:t>
            </a:r>
            <a:endParaRPr lang="en-US" b="1">
              <a:latin typeface="Arial Narrow" pitchFamily="34" charset="0"/>
            </a:endParaRPr>
          </a:p>
        </p:txBody>
      </p:sp>
      <p:sp>
        <p:nvSpPr>
          <p:cNvPr id="521451" name="Rectangle 235"/>
          <p:cNvSpPr>
            <a:spLocks noChangeArrowheads="1"/>
          </p:cNvSpPr>
          <p:nvPr/>
        </p:nvSpPr>
        <p:spPr bwMode="auto">
          <a:xfrm>
            <a:off x="6045201" y="2049463"/>
            <a:ext cx="16002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latin typeface="Arial Narrow" pitchFamily="34" charset="0"/>
              </a:rPr>
              <a:t>(Enhanced Interface) USB HC</a:t>
            </a:r>
            <a:endParaRPr lang="en-US" b="1">
              <a:latin typeface="Arial Narrow" pitchFamily="34" charset="0"/>
            </a:endParaRPr>
          </a:p>
        </p:txBody>
      </p:sp>
      <p:sp>
        <p:nvSpPr>
          <p:cNvPr id="521452" name="Rectangle 236"/>
          <p:cNvSpPr>
            <a:spLocks noChangeArrowheads="1"/>
          </p:cNvSpPr>
          <p:nvPr/>
        </p:nvSpPr>
        <p:spPr bwMode="auto">
          <a:xfrm>
            <a:off x="1127126" y="3052763"/>
            <a:ext cx="582613" cy="3048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453" name="Rectangle 237"/>
          <p:cNvSpPr>
            <a:spLocks noChangeArrowheads="1"/>
          </p:cNvSpPr>
          <p:nvPr/>
        </p:nvSpPr>
        <p:spPr bwMode="auto">
          <a:xfrm>
            <a:off x="1255713" y="3095625"/>
            <a:ext cx="3238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000000"/>
                </a:solidFill>
                <a:latin typeface="Arial Narrow" pitchFamily="34" charset="0"/>
              </a:rPr>
              <a:t>Port 1</a:t>
            </a:r>
            <a:endParaRPr lang="en-US" b="1">
              <a:latin typeface="Arial Narrow" pitchFamily="34" charset="0"/>
            </a:endParaRPr>
          </a:p>
        </p:txBody>
      </p:sp>
      <p:sp>
        <p:nvSpPr>
          <p:cNvPr id="521454" name="Rectangle 238"/>
          <p:cNvSpPr>
            <a:spLocks noChangeArrowheads="1"/>
          </p:cNvSpPr>
          <p:nvPr/>
        </p:nvSpPr>
        <p:spPr bwMode="auto">
          <a:xfrm>
            <a:off x="3163888" y="4083050"/>
            <a:ext cx="811213" cy="261937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1455" name="Rectangle 239"/>
          <p:cNvSpPr>
            <a:spLocks noChangeArrowheads="1"/>
          </p:cNvSpPr>
          <p:nvPr/>
        </p:nvSpPr>
        <p:spPr bwMode="auto">
          <a:xfrm>
            <a:off x="1782763" y="3052763"/>
            <a:ext cx="579438" cy="3048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456" name="Rectangle 240"/>
          <p:cNvSpPr>
            <a:spLocks noChangeArrowheads="1"/>
          </p:cNvSpPr>
          <p:nvPr/>
        </p:nvSpPr>
        <p:spPr bwMode="auto">
          <a:xfrm>
            <a:off x="1909763" y="3095625"/>
            <a:ext cx="3238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000000"/>
                </a:solidFill>
                <a:latin typeface="Arial Narrow" pitchFamily="34" charset="0"/>
              </a:rPr>
              <a:t>Port 2</a:t>
            </a:r>
            <a:endParaRPr lang="en-US" b="1">
              <a:latin typeface="Arial Narrow" pitchFamily="34" charset="0"/>
            </a:endParaRPr>
          </a:p>
        </p:txBody>
      </p:sp>
      <p:sp>
        <p:nvSpPr>
          <p:cNvPr id="521457" name="Rectangle 241"/>
          <p:cNvSpPr>
            <a:spLocks noChangeArrowheads="1"/>
          </p:cNvSpPr>
          <p:nvPr/>
        </p:nvSpPr>
        <p:spPr bwMode="auto">
          <a:xfrm>
            <a:off x="4394201" y="4083050"/>
            <a:ext cx="811213" cy="261937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1459" name="Rectangle 243"/>
          <p:cNvSpPr>
            <a:spLocks noChangeArrowheads="1"/>
          </p:cNvSpPr>
          <p:nvPr/>
        </p:nvSpPr>
        <p:spPr bwMode="auto">
          <a:xfrm>
            <a:off x="4827588" y="3543300"/>
            <a:ext cx="50975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1" dirty="0">
                <a:latin typeface="Arial Narrow" pitchFamily="34" charset="0"/>
              </a:rPr>
              <a:t>Port </a:t>
            </a:r>
            <a:r>
              <a:rPr lang="en-US" sz="900" b="1" dirty="0" smtClean="0">
                <a:latin typeface="Arial Narrow" pitchFamily="34" charset="0"/>
              </a:rPr>
              <a:t>Owner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521460" name="Rectangle 244"/>
          <p:cNvSpPr>
            <a:spLocks noChangeArrowheads="1"/>
          </p:cNvSpPr>
          <p:nvPr/>
        </p:nvSpPr>
        <p:spPr bwMode="auto">
          <a:xfrm>
            <a:off x="4867276" y="3662363"/>
            <a:ext cx="4536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latin typeface="Arial Narrow" pitchFamily="34" charset="0"/>
              </a:rPr>
              <a:t>Control(s)</a:t>
            </a:r>
            <a:endParaRPr lang="en-US" b="1">
              <a:latin typeface="Arial Narrow" pitchFamily="34" charset="0"/>
            </a:endParaRPr>
          </a:p>
        </p:txBody>
      </p:sp>
      <p:grpSp>
        <p:nvGrpSpPr>
          <p:cNvPr id="521461" name="Group 245"/>
          <p:cNvGrpSpPr>
            <a:grpSpLocks/>
          </p:cNvGrpSpPr>
          <p:nvPr/>
        </p:nvGrpSpPr>
        <p:grpSpPr bwMode="auto">
          <a:xfrm>
            <a:off x="5470526" y="3271838"/>
            <a:ext cx="82550" cy="554037"/>
            <a:chOff x="3446" y="2061"/>
            <a:chExt cx="52" cy="349"/>
          </a:xfrm>
        </p:grpSpPr>
        <p:sp>
          <p:nvSpPr>
            <p:cNvPr id="521462" name="Line 246"/>
            <p:cNvSpPr>
              <a:spLocks noChangeShapeType="1"/>
            </p:cNvSpPr>
            <p:nvPr/>
          </p:nvSpPr>
          <p:spPr bwMode="auto">
            <a:xfrm flipV="1">
              <a:off x="3471" y="2086"/>
              <a:ext cx="1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21463" name="Oval 247"/>
            <p:cNvSpPr>
              <a:spLocks noChangeArrowheads="1"/>
            </p:cNvSpPr>
            <p:nvPr/>
          </p:nvSpPr>
          <p:spPr bwMode="auto">
            <a:xfrm>
              <a:off x="3446" y="2061"/>
              <a:ext cx="52" cy="5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1464" name="Rectangle 248"/>
          <p:cNvSpPr>
            <a:spLocks noChangeArrowheads="1"/>
          </p:cNvSpPr>
          <p:nvPr/>
        </p:nvSpPr>
        <p:spPr bwMode="auto">
          <a:xfrm>
            <a:off x="3279776" y="4083050"/>
            <a:ext cx="579438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465" name="Rectangle 249"/>
          <p:cNvSpPr>
            <a:spLocks noChangeArrowheads="1"/>
          </p:cNvSpPr>
          <p:nvPr/>
        </p:nvSpPr>
        <p:spPr bwMode="auto">
          <a:xfrm>
            <a:off x="3406776" y="4117975"/>
            <a:ext cx="3238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000000"/>
                </a:solidFill>
                <a:latin typeface="Arial Narrow" pitchFamily="34" charset="0"/>
              </a:rPr>
              <a:t>Port 1</a:t>
            </a:r>
            <a:endParaRPr lang="en-US" b="1">
              <a:latin typeface="Arial Narrow" pitchFamily="34" charset="0"/>
            </a:endParaRPr>
          </a:p>
        </p:txBody>
      </p:sp>
      <p:sp>
        <p:nvSpPr>
          <p:cNvPr id="521466" name="Rectangle 250"/>
          <p:cNvSpPr>
            <a:spLocks noChangeArrowheads="1"/>
          </p:cNvSpPr>
          <p:nvPr/>
        </p:nvSpPr>
        <p:spPr bwMode="auto">
          <a:xfrm>
            <a:off x="4549776" y="4083050"/>
            <a:ext cx="577850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467" name="Rectangle 251"/>
          <p:cNvSpPr>
            <a:spLocks noChangeArrowheads="1"/>
          </p:cNvSpPr>
          <p:nvPr/>
        </p:nvSpPr>
        <p:spPr bwMode="auto">
          <a:xfrm>
            <a:off x="4638676" y="4117975"/>
            <a:ext cx="3238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000000"/>
                </a:solidFill>
                <a:latin typeface="Arial Narrow" pitchFamily="34" charset="0"/>
              </a:rPr>
              <a:t>Port 2</a:t>
            </a:r>
            <a:endParaRPr lang="en-US" b="1">
              <a:latin typeface="Arial Narrow" pitchFamily="34" charset="0"/>
            </a:endParaRPr>
          </a:p>
        </p:txBody>
      </p:sp>
      <p:sp>
        <p:nvSpPr>
          <p:cNvPr id="521468" name="Rectangle 252"/>
          <p:cNvSpPr>
            <a:spLocks noChangeArrowheads="1"/>
          </p:cNvSpPr>
          <p:nvPr/>
        </p:nvSpPr>
        <p:spPr bwMode="auto">
          <a:xfrm>
            <a:off x="2970213" y="3825875"/>
            <a:ext cx="3581400" cy="261937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1469" name="Rectangle 253"/>
          <p:cNvSpPr>
            <a:spLocks noChangeArrowheads="1"/>
          </p:cNvSpPr>
          <p:nvPr/>
        </p:nvSpPr>
        <p:spPr bwMode="auto">
          <a:xfrm>
            <a:off x="3665538" y="3825875"/>
            <a:ext cx="2268538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470" name="Rectangle 254"/>
          <p:cNvSpPr>
            <a:spLocks noChangeArrowheads="1"/>
          </p:cNvSpPr>
          <p:nvPr/>
        </p:nvSpPr>
        <p:spPr bwMode="auto">
          <a:xfrm>
            <a:off x="4246563" y="3860800"/>
            <a:ext cx="1028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000000"/>
                </a:solidFill>
                <a:latin typeface="Arial Narrow" pitchFamily="34" charset="0"/>
              </a:rPr>
              <a:t>Port Routing Logic</a:t>
            </a:r>
            <a:endParaRPr lang="en-US" b="1">
              <a:latin typeface="Arial Narrow" pitchFamily="34" charset="0"/>
            </a:endParaRPr>
          </a:p>
        </p:txBody>
      </p:sp>
      <p:sp>
        <p:nvSpPr>
          <p:cNvPr id="521471" name="Rectangle 255"/>
          <p:cNvSpPr>
            <a:spLocks noChangeArrowheads="1"/>
          </p:cNvSpPr>
          <p:nvPr/>
        </p:nvSpPr>
        <p:spPr bwMode="auto">
          <a:xfrm>
            <a:off x="3201988" y="3052763"/>
            <a:ext cx="584200" cy="3048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472" name="Rectangle 256"/>
          <p:cNvSpPr>
            <a:spLocks noChangeArrowheads="1"/>
          </p:cNvSpPr>
          <p:nvPr/>
        </p:nvSpPr>
        <p:spPr bwMode="auto">
          <a:xfrm>
            <a:off x="3322638" y="3095625"/>
            <a:ext cx="3429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000000"/>
                </a:solidFill>
                <a:latin typeface="Arial Narrow" pitchFamily="34" charset="0"/>
              </a:rPr>
              <a:t>Port N</a:t>
            </a:r>
            <a:endParaRPr lang="en-US" b="1">
              <a:latin typeface="Arial Narrow" pitchFamily="34" charset="0"/>
            </a:endParaRPr>
          </a:p>
        </p:txBody>
      </p:sp>
      <p:sp>
        <p:nvSpPr>
          <p:cNvPr id="521473" name="Oval 257"/>
          <p:cNvSpPr>
            <a:spLocks noChangeArrowheads="1"/>
          </p:cNvSpPr>
          <p:nvPr/>
        </p:nvSpPr>
        <p:spPr bwMode="auto">
          <a:xfrm>
            <a:off x="2511426" y="3182938"/>
            <a:ext cx="69850" cy="68262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/>
        </p:spPr>
        <p:txBody>
          <a:bodyPr/>
          <a:lstStyle/>
          <a:p>
            <a:endParaRPr lang="en-US"/>
          </a:p>
        </p:txBody>
      </p:sp>
      <p:sp>
        <p:nvSpPr>
          <p:cNvPr id="521474" name="Oval 258"/>
          <p:cNvSpPr>
            <a:spLocks noChangeArrowheads="1"/>
          </p:cNvSpPr>
          <p:nvPr/>
        </p:nvSpPr>
        <p:spPr bwMode="auto">
          <a:xfrm>
            <a:off x="2727326" y="3182938"/>
            <a:ext cx="68263" cy="68262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/>
        </p:spPr>
        <p:txBody>
          <a:bodyPr/>
          <a:lstStyle/>
          <a:p>
            <a:endParaRPr lang="en-US"/>
          </a:p>
        </p:txBody>
      </p:sp>
      <p:sp>
        <p:nvSpPr>
          <p:cNvPr id="521475" name="Oval 259"/>
          <p:cNvSpPr>
            <a:spLocks noChangeArrowheads="1"/>
          </p:cNvSpPr>
          <p:nvPr/>
        </p:nvSpPr>
        <p:spPr bwMode="auto">
          <a:xfrm>
            <a:off x="2941638" y="3182938"/>
            <a:ext cx="68263" cy="68262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/>
        </p:spPr>
        <p:txBody>
          <a:bodyPr/>
          <a:lstStyle/>
          <a:p>
            <a:endParaRPr lang="en-US"/>
          </a:p>
        </p:txBody>
      </p:sp>
      <p:sp>
        <p:nvSpPr>
          <p:cNvPr id="521476" name="Rectangle 260"/>
          <p:cNvSpPr>
            <a:spLocks noChangeArrowheads="1"/>
          </p:cNvSpPr>
          <p:nvPr/>
        </p:nvSpPr>
        <p:spPr bwMode="auto">
          <a:xfrm>
            <a:off x="1127126" y="2409825"/>
            <a:ext cx="2659063" cy="519112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477" name="Rectangle 261"/>
          <p:cNvSpPr>
            <a:spLocks noChangeArrowheads="1"/>
          </p:cNvSpPr>
          <p:nvPr/>
        </p:nvSpPr>
        <p:spPr bwMode="auto">
          <a:xfrm>
            <a:off x="1576388" y="2584450"/>
            <a:ext cx="17589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000000"/>
                </a:solidFill>
                <a:latin typeface="Arial Narrow" pitchFamily="34" charset="0"/>
              </a:rPr>
              <a:t>HC Control Logic/Data Buffering</a:t>
            </a:r>
            <a:endParaRPr lang="en-US" b="1">
              <a:latin typeface="Arial Narrow" pitchFamily="34" charset="0"/>
            </a:endParaRPr>
          </a:p>
        </p:txBody>
      </p:sp>
      <p:sp>
        <p:nvSpPr>
          <p:cNvPr id="521478" name="Rectangle 262"/>
          <p:cNvSpPr>
            <a:spLocks noChangeArrowheads="1"/>
          </p:cNvSpPr>
          <p:nvPr/>
        </p:nvSpPr>
        <p:spPr bwMode="auto">
          <a:xfrm>
            <a:off x="5316538" y="2409825"/>
            <a:ext cx="2654300" cy="519112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479" name="Rectangle 263"/>
          <p:cNvSpPr>
            <a:spLocks noChangeArrowheads="1"/>
          </p:cNvSpPr>
          <p:nvPr/>
        </p:nvSpPr>
        <p:spPr bwMode="auto">
          <a:xfrm>
            <a:off x="5884863" y="2498725"/>
            <a:ext cx="15176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000000"/>
                </a:solidFill>
                <a:latin typeface="Arial Narrow" pitchFamily="34" charset="0"/>
              </a:rPr>
              <a:t>Enhanced HC Control Logic</a:t>
            </a:r>
            <a:endParaRPr lang="en-US" b="1">
              <a:latin typeface="Arial Narrow" pitchFamily="34" charset="0"/>
            </a:endParaRPr>
          </a:p>
        </p:txBody>
      </p:sp>
      <p:sp>
        <p:nvSpPr>
          <p:cNvPr id="521480" name="Rectangle 264"/>
          <p:cNvSpPr>
            <a:spLocks noChangeArrowheads="1"/>
          </p:cNvSpPr>
          <p:nvPr/>
        </p:nvSpPr>
        <p:spPr bwMode="auto">
          <a:xfrm>
            <a:off x="5961063" y="2667000"/>
            <a:ext cx="13652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000000"/>
                </a:solidFill>
                <a:latin typeface="Arial Narrow" pitchFamily="34" charset="0"/>
              </a:rPr>
              <a:t>Enhanced Data Buffering</a:t>
            </a:r>
            <a:endParaRPr lang="en-US" b="1">
              <a:latin typeface="Arial Narrow" pitchFamily="34" charset="0"/>
            </a:endParaRPr>
          </a:p>
        </p:txBody>
      </p:sp>
      <p:sp>
        <p:nvSpPr>
          <p:cNvPr id="521481" name="Rectangle 265"/>
          <p:cNvSpPr>
            <a:spLocks noChangeArrowheads="1"/>
          </p:cNvSpPr>
          <p:nvPr/>
        </p:nvSpPr>
        <p:spPr bwMode="auto">
          <a:xfrm>
            <a:off x="5969001" y="3052763"/>
            <a:ext cx="582613" cy="3048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1482" name="Rectangle 266"/>
          <p:cNvSpPr>
            <a:spLocks noChangeArrowheads="1"/>
          </p:cNvSpPr>
          <p:nvPr/>
        </p:nvSpPr>
        <p:spPr bwMode="auto">
          <a:xfrm>
            <a:off x="6097588" y="3095625"/>
            <a:ext cx="323850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000000"/>
                </a:solidFill>
                <a:latin typeface="Arial Narrow" pitchFamily="34" charset="0"/>
              </a:rPr>
              <a:t>Port 2</a:t>
            </a:r>
            <a:endParaRPr lang="en-US" b="1">
              <a:latin typeface="Arial Narrow" pitchFamily="34" charset="0"/>
            </a:endParaRPr>
          </a:p>
        </p:txBody>
      </p:sp>
      <p:sp>
        <p:nvSpPr>
          <p:cNvPr id="521483" name="Rectangle 267"/>
          <p:cNvSpPr>
            <a:spLocks noChangeArrowheads="1"/>
          </p:cNvSpPr>
          <p:nvPr/>
        </p:nvSpPr>
        <p:spPr bwMode="auto">
          <a:xfrm>
            <a:off x="7392988" y="3052763"/>
            <a:ext cx="577850" cy="3048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484" name="Rectangle 268"/>
          <p:cNvSpPr>
            <a:spLocks noChangeArrowheads="1"/>
          </p:cNvSpPr>
          <p:nvPr/>
        </p:nvSpPr>
        <p:spPr bwMode="auto">
          <a:xfrm>
            <a:off x="7510463" y="3095625"/>
            <a:ext cx="3429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Arial Narrow" pitchFamily="34" charset="0"/>
              </a:rPr>
              <a:t>Port N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521485" name="Oval 269"/>
          <p:cNvSpPr>
            <a:spLocks noChangeArrowheads="1"/>
          </p:cNvSpPr>
          <p:nvPr/>
        </p:nvSpPr>
        <p:spPr bwMode="auto">
          <a:xfrm>
            <a:off x="6697663" y="3182938"/>
            <a:ext cx="68263" cy="68262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/>
        </p:spPr>
        <p:txBody>
          <a:bodyPr/>
          <a:lstStyle/>
          <a:p>
            <a:endParaRPr lang="en-US"/>
          </a:p>
        </p:txBody>
      </p:sp>
      <p:sp>
        <p:nvSpPr>
          <p:cNvPr id="521486" name="Oval 270"/>
          <p:cNvSpPr>
            <a:spLocks noChangeArrowheads="1"/>
          </p:cNvSpPr>
          <p:nvPr/>
        </p:nvSpPr>
        <p:spPr bwMode="auto">
          <a:xfrm>
            <a:off x="6911976" y="3182938"/>
            <a:ext cx="68263" cy="68262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/>
        </p:spPr>
        <p:txBody>
          <a:bodyPr/>
          <a:lstStyle/>
          <a:p>
            <a:endParaRPr lang="en-US"/>
          </a:p>
        </p:txBody>
      </p:sp>
      <p:sp>
        <p:nvSpPr>
          <p:cNvPr id="521487" name="Oval 271"/>
          <p:cNvSpPr>
            <a:spLocks noChangeArrowheads="1"/>
          </p:cNvSpPr>
          <p:nvPr/>
        </p:nvSpPr>
        <p:spPr bwMode="auto">
          <a:xfrm>
            <a:off x="7126288" y="3182938"/>
            <a:ext cx="68263" cy="68262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/>
        </p:spPr>
        <p:txBody>
          <a:bodyPr/>
          <a:lstStyle/>
          <a:p>
            <a:endParaRPr lang="en-US"/>
          </a:p>
        </p:txBody>
      </p:sp>
      <p:grpSp>
        <p:nvGrpSpPr>
          <p:cNvPr id="521488" name="Group 272"/>
          <p:cNvGrpSpPr>
            <a:grpSpLocks/>
          </p:cNvGrpSpPr>
          <p:nvPr/>
        </p:nvGrpSpPr>
        <p:grpSpPr bwMode="auto">
          <a:xfrm>
            <a:off x="6045201" y="3271838"/>
            <a:ext cx="82550" cy="231775"/>
            <a:chOff x="3808" y="2061"/>
            <a:chExt cx="52" cy="146"/>
          </a:xfrm>
        </p:grpSpPr>
        <p:sp>
          <p:nvSpPr>
            <p:cNvPr id="521489" name="Line 273"/>
            <p:cNvSpPr>
              <a:spLocks noChangeShapeType="1"/>
            </p:cNvSpPr>
            <p:nvPr/>
          </p:nvSpPr>
          <p:spPr bwMode="auto">
            <a:xfrm flipV="1">
              <a:off x="3833" y="2086"/>
              <a:ext cx="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21490" name="Oval 274"/>
            <p:cNvSpPr>
              <a:spLocks noChangeArrowheads="1"/>
            </p:cNvSpPr>
            <p:nvPr/>
          </p:nvSpPr>
          <p:spPr bwMode="auto">
            <a:xfrm>
              <a:off x="3808" y="2061"/>
              <a:ext cx="52" cy="5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1491" name="Line 275"/>
          <p:cNvSpPr>
            <a:spLocks noChangeShapeType="1"/>
          </p:cNvSpPr>
          <p:nvPr/>
        </p:nvSpPr>
        <p:spPr bwMode="auto">
          <a:xfrm flipH="1">
            <a:off x="5586413" y="3503613"/>
            <a:ext cx="49847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21492" name="Line 276"/>
          <p:cNvSpPr>
            <a:spLocks noChangeShapeType="1"/>
          </p:cNvSpPr>
          <p:nvPr/>
        </p:nvSpPr>
        <p:spPr bwMode="auto">
          <a:xfrm>
            <a:off x="5586413" y="3503613"/>
            <a:ext cx="1588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21493" name="Rectangle 277"/>
          <p:cNvSpPr>
            <a:spLocks noChangeArrowheads="1"/>
          </p:cNvSpPr>
          <p:nvPr/>
        </p:nvSpPr>
        <p:spPr bwMode="auto">
          <a:xfrm>
            <a:off x="5586413" y="4083050"/>
            <a:ext cx="811213" cy="261937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1494" name="Rectangle 278"/>
          <p:cNvSpPr>
            <a:spLocks noChangeArrowheads="1"/>
          </p:cNvSpPr>
          <p:nvPr/>
        </p:nvSpPr>
        <p:spPr bwMode="auto">
          <a:xfrm>
            <a:off x="5737226" y="4083050"/>
            <a:ext cx="582613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495" name="Rectangle 279"/>
          <p:cNvSpPr>
            <a:spLocks noChangeArrowheads="1"/>
          </p:cNvSpPr>
          <p:nvPr/>
        </p:nvSpPr>
        <p:spPr bwMode="auto">
          <a:xfrm>
            <a:off x="5821363" y="4117975"/>
            <a:ext cx="3429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Arial Narrow" pitchFamily="34" charset="0"/>
              </a:rPr>
              <a:t>Port N</a:t>
            </a:r>
            <a:endParaRPr lang="en-US" b="1" dirty="0">
              <a:latin typeface="Arial Narrow" pitchFamily="34" charset="0"/>
            </a:endParaRPr>
          </a:p>
        </p:txBody>
      </p:sp>
      <p:grpSp>
        <p:nvGrpSpPr>
          <p:cNvPr id="521496" name="Group 280"/>
          <p:cNvGrpSpPr>
            <a:grpSpLocks/>
          </p:cNvGrpSpPr>
          <p:nvPr/>
        </p:nvGrpSpPr>
        <p:grpSpPr bwMode="auto">
          <a:xfrm>
            <a:off x="7466013" y="3271838"/>
            <a:ext cx="80963" cy="296862"/>
            <a:chOff x="4703" y="2061"/>
            <a:chExt cx="51" cy="187"/>
          </a:xfrm>
        </p:grpSpPr>
        <p:sp>
          <p:nvSpPr>
            <p:cNvPr id="521497" name="Line 281"/>
            <p:cNvSpPr>
              <a:spLocks noChangeShapeType="1"/>
            </p:cNvSpPr>
            <p:nvPr/>
          </p:nvSpPr>
          <p:spPr bwMode="auto">
            <a:xfrm flipV="1">
              <a:off x="4727" y="2086"/>
              <a:ext cx="1" cy="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21498" name="Oval 282"/>
            <p:cNvSpPr>
              <a:spLocks noChangeArrowheads="1"/>
            </p:cNvSpPr>
            <p:nvPr/>
          </p:nvSpPr>
          <p:spPr bwMode="auto">
            <a:xfrm>
              <a:off x="4703" y="2061"/>
              <a:ext cx="51" cy="5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1499" name="Line 283"/>
          <p:cNvSpPr>
            <a:spLocks noChangeShapeType="1"/>
          </p:cNvSpPr>
          <p:nvPr/>
        </p:nvSpPr>
        <p:spPr bwMode="auto">
          <a:xfrm flipH="1">
            <a:off x="5659438" y="3568700"/>
            <a:ext cx="184467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21500" name="Line 284"/>
          <p:cNvSpPr>
            <a:spLocks noChangeShapeType="1"/>
          </p:cNvSpPr>
          <p:nvPr/>
        </p:nvSpPr>
        <p:spPr bwMode="auto">
          <a:xfrm>
            <a:off x="5659438" y="3568700"/>
            <a:ext cx="1588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grpSp>
        <p:nvGrpSpPr>
          <p:cNvPr id="521501" name="Group 285"/>
          <p:cNvGrpSpPr>
            <a:grpSpLocks/>
          </p:cNvGrpSpPr>
          <p:nvPr/>
        </p:nvGrpSpPr>
        <p:grpSpPr bwMode="auto">
          <a:xfrm>
            <a:off x="3403601" y="3440113"/>
            <a:ext cx="138113" cy="385762"/>
            <a:chOff x="2144" y="2167"/>
            <a:chExt cx="87" cy="243"/>
          </a:xfrm>
        </p:grpSpPr>
        <p:sp>
          <p:nvSpPr>
            <p:cNvPr id="521502" name="Freeform 286"/>
            <p:cNvSpPr>
              <a:spLocks/>
            </p:cNvSpPr>
            <p:nvPr/>
          </p:nvSpPr>
          <p:spPr bwMode="auto">
            <a:xfrm>
              <a:off x="2147" y="2167"/>
              <a:ext cx="84" cy="81"/>
            </a:xfrm>
            <a:custGeom>
              <a:avLst/>
              <a:gdLst>
                <a:gd name="T0" fmla="*/ 84 w 84"/>
                <a:gd name="T1" fmla="*/ 81 h 81"/>
                <a:gd name="T2" fmla="*/ 41 w 84"/>
                <a:gd name="T3" fmla="*/ 0 h 81"/>
                <a:gd name="T4" fmla="*/ 0 w 84"/>
                <a:gd name="T5" fmla="*/ 81 h 81"/>
                <a:gd name="T6" fmla="*/ 41 w 84"/>
                <a:gd name="T7" fmla="*/ 56 h 81"/>
                <a:gd name="T8" fmla="*/ 84 w 84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1">
                  <a:moveTo>
                    <a:pt x="84" y="81"/>
                  </a:moveTo>
                  <a:lnTo>
                    <a:pt x="41" y="0"/>
                  </a:lnTo>
                  <a:lnTo>
                    <a:pt x="0" y="81"/>
                  </a:lnTo>
                  <a:lnTo>
                    <a:pt x="41" y="56"/>
                  </a:lnTo>
                  <a:lnTo>
                    <a:pt x="84" y="8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521503" name="Rectangle 287"/>
            <p:cNvSpPr>
              <a:spLocks noChangeArrowheads="1"/>
            </p:cNvSpPr>
            <p:nvPr/>
          </p:nvSpPr>
          <p:spPr bwMode="auto">
            <a:xfrm>
              <a:off x="2177" y="2218"/>
              <a:ext cx="24" cy="14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521504" name="Freeform 288"/>
            <p:cNvSpPr>
              <a:spLocks/>
            </p:cNvSpPr>
            <p:nvPr/>
          </p:nvSpPr>
          <p:spPr bwMode="auto">
            <a:xfrm>
              <a:off x="2144" y="2329"/>
              <a:ext cx="84" cy="81"/>
            </a:xfrm>
            <a:custGeom>
              <a:avLst/>
              <a:gdLst>
                <a:gd name="T0" fmla="*/ 0 w 84"/>
                <a:gd name="T1" fmla="*/ 0 h 81"/>
                <a:gd name="T2" fmla="*/ 44 w 84"/>
                <a:gd name="T3" fmla="*/ 81 h 81"/>
                <a:gd name="T4" fmla="*/ 84 w 84"/>
                <a:gd name="T5" fmla="*/ 0 h 81"/>
                <a:gd name="T6" fmla="*/ 44 w 84"/>
                <a:gd name="T7" fmla="*/ 24 h 81"/>
                <a:gd name="T8" fmla="*/ 0 w 84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1">
                  <a:moveTo>
                    <a:pt x="0" y="0"/>
                  </a:moveTo>
                  <a:lnTo>
                    <a:pt x="44" y="81"/>
                  </a:lnTo>
                  <a:lnTo>
                    <a:pt x="84" y="0"/>
                  </a:lnTo>
                  <a:lnTo>
                    <a:pt x="4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1505" name="Group 289"/>
          <p:cNvGrpSpPr>
            <a:grpSpLocks/>
          </p:cNvGrpSpPr>
          <p:nvPr/>
        </p:nvGrpSpPr>
        <p:grpSpPr bwMode="auto">
          <a:xfrm>
            <a:off x="6208713" y="3440113"/>
            <a:ext cx="138113" cy="385762"/>
            <a:chOff x="3911" y="2167"/>
            <a:chExt cx="87" cy="243"/>
          </a:xfrm>
        </p:grpSpPr>
        <p:sp>
          <p:nvSpPr>
            <p:cNvPr id="521506" name="Freeform 290"/>
            <p:cNvSpPr>
              <a:spLocks/>
            </p:cNvSpPr>
            <p:nvPr/>
          </p:nvSpPr>
          <p:spPr bwMode="auto">
            <a:xfrm>
              <a:off x="3914" y="2167"/>
              <a:ext cx="84" cy="81"/>
            </a:xfrm>
            <a:custGeom>
              <a:avLst/>
              <a:gdLst>
                <a:gd name="T0" fmla="*/ 84 w 84"/>
                <a:gd name="T1" fmla="*/ 81 h 81"/>
                <a:gd name="T2" fmla="*/ 40 w 84"/>
                <a:gd name="T3" fmla="*/ 0 h 81"/>
                <a:gd name="T4" fmla="*/ 0 w 84"/>
                <a:gd name="T5" fmla="*/ 81 h 81"/>
                <a:gd name="T6" fmla="*/ 40 w 84"/>
                <a:gd name="T7" fmla="*/ 56 h 81"/>
                <a:gd name="T8" fmla="*/ 84 w 84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1">
                  <a:moveTo>
                    <a:pt x="84" y="81"/>
                  </a:moveTo>
                  <a:lnTo>
                    <a:pt x="40" y="0"/>
                  </a:lnTo>
                  <a:lnTo>
                    <a:pt x="0" y="81"/>
                  </a:lnTo>
                  <a:lnTo>
                    <a:pt x="40" y="56"/>
                  </a:lnTo>
                  <a:lnTo>
                    <a:pt x="84" y="8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521507" name="Rectangle 291"/>
            <p:cNvSpPr>
              <a:spLocks noChangeArrowheads="1"/>
            </p:cNvSpPr>
            <p:nvPr/>
          </p:nvSpPr>
          <p:spPr bwMode="auto">
            <a:xfrm>
              <a:off x="3944" y="2218"/>
              <a:ext cx="24" cy="14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521508" name="Freeform 292"/>
            <p:cNvSpPr>
              <a:spLocks/>
            </p:cNvSpPr>
            <p:nvPr/>
          </p:nvSpPr>
          <p:spPr bwMode="auto">
            <a:xfrm>
              <a:off x="3911" y="2329"/>
              <a:ext cx="84" cy="81"/>
            </a:xfrm>
            <a:custGeom>
              <a:avLst/>
              <a:gdLst>
                <a:gd name="T0" fmla="*/ 0 w 84"/>
                <a:gd name="T1" fmla="*/ 0 h 81"/>
                <a:gd name="T2" fmla="*/ 43 w 84"/>
                <a:gd name="T3" fmla="*/ 81 h 81"/>
                <a:gd name="T4" fmla="*/ 84 w 84"/>
                <a:gd name="T5" fmla="*/ 0 h 81"/>
                <a:gd name="T6" fmla="*/ 43 w 84"/>
                <a:gd name="T7" fmla="*/ 24 h 81"/>
                <a:gd name="T8" fmla="*/ 0 w 84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1">
                  <a:moveTo>
                    <a:pt x="0" y="0"/>
                  </a:moveTo>
                  <a:lnTo>
                    <a:pt x="43" y="81"/>
                  </a:lnTo>
                  <a:lnTo>
                    <a:pt x="84" y="0"/>
                  </a:lnTo>
                  <a:lnTo>
                    <a:pt x="43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01298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Translator (TT)</a:t>
            </a:r>
            <a:endParaRPr lang="en-US" dirty="0"/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TT handles low/full speed transactions</a:t>
            </a:r>
          </a:p>
          <a:p>
            <a:pPr lvl="1"/>
            <a:r>
              <a:rPr lang="en-US" smtClean="0"/>
              <a:t>Driven with split transactions</a:t>
            </a:r>
          </a:p>
          <a:p>
            <a:r>
              <a:rPr lang="en-US" smtClean="0"/>
              <a:t>Start-Split</a:t>
            </a:r>
          </a:p>
          <a:p>
            <a:pPr lvl="1"/>
            <a:r>
              <a:rPr lang="en-US" smtClean="0"/>
              <a:t>Host tells Hub to initiate full/low speed transaction</a:t>
            </a:r>
          </a:p>
          <a:p>
            <a:r>
              <a:rPr lang="en-US" smtClean="0"/>
              <a:t>Complete-Split</a:t>
            </a:r>
          </a:p>
          <a:p>
            <a:pPr lvl="1"/>
            <a:r>
              <a:rPr lang="en-US" smtClean="0"/>
              <a:t>Host asks Hub for results of previous full/low</a:t>
            </a:r>
            <a:br>
              <a:rPr lang="en-US" smtClean="0"/>
            </a:br>
            <a:r>
              <a:rPr lang="en-US" smtClean="0"/>
              <a:t>speed transaction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778437-94F0-467A-A2A4-BB5820D35F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7814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3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3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3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3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3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3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3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3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7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5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8, 2001</a:t>
            </a:r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E40473-7985-4E3D-9EA3-87A41ACE1AF8}" type="slidenum">
              <a:rPr lang="en-US"/>
              <a:pPr/>
              <a:t>19</a:t>
            </a:fld>
            <a:endParaRPr lang="en-US"/>
          </a:p>
        </p:txBody>
      </p:sp>
      <p:grpSp>
        <p:nvGrpSpPr>
          <p:cNvPr id="58" name="Group 3"/>
          <p:cNvGrpSpPr>
            <a:grpSpLocks/>
          </p:cNvGrpSpPr>
          <p:nvPr/>
        </p:nvGrpSpPr>
        <p:grpSpPr bwMode="auto">
          <a:xfrm>
            <a:off x="304800" y="1736725"/>
            <a:ext cx="8534400" cy="4751388"/>
            <a:chOff x="288" y="977"/>
            <a:chExt cx="5376" cy="2993"/>
          </a:xfrm>
        </p:grpSpPr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288" y="977"/>
              <a:ext cx="5328" cy="2993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53882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Line 5"/>
            <p:cNvSpPr>
              <a:spLocks noChangeShapeType="1"/>
            </p:cNvSpPr>
            <p:nvPr/>
          </p:nvSpPr>
          <p:spPr bwMode="auto">
            <a:xfrm>
              <a:off x="575" y="2967"/>
              <a:ext cx="1" cy="9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Line 6"/>
            <p:cNvSpPr>
              <a:spLocks noChangeShapeType="1"/>
            </p:cNvSpPr>
            <p:nvPr/>
          </p:nvSpPr>
          <p:spPr bwMode="auto">
            <a:xfrm>
              <a:off x="5184" y="2965"/>
              <a:ext cx="1" cy="9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Line 7"/>
            <p:cNvSpPr>
              <a:spLocks noChangeShapeType="1"/>
            </p:cNvSpPr>
            <p:nvPr/>
          </p:nvSpPr>
          <p:spPr bwMode="auto">
            <a:xfrm>
              <a:off x="575" y="1479"/>
              <a:ext cx="1" cy="7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Line 8"/>
            <p:cNvSpPr>
              <a:spLocks noChangeShapeType="1"/>
            </p:cNvSpPr>
            <p:nvPr/>
          </p:nvSpPr>
          <p:spPr bwMode="auto">
            <a:xfrm>
              <a:off x="5184" y="1477"/>
              <a:ext cx="1" cy="7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Line 9"/>
            <p:cNvSpPr>
              <a:spLocks noChangeShapeType="1"/>
            </p:cNvSpPr>
            <p:nvPr/>
          </p:nvSpPr>
          <p:spPr bwMode="auto">
            <a:xfrm>
              <a:off x="4608" y="1479"/>
              <a:ext cx="1" cy="7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>
              <a:off x="4032" y="1477"/>
              <a:ext cx="1" cy="7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11"/>
            <p:cNvSpPr>
              <a:spLocks noChangeShapeType="1"/>
            </p:cNvSpPr>
            <p:nvPr/>
          </p:nvSpPr>
          <p:spPr bwMode="auto">
            <a:xfrm>
              <a:off x="2880" y="1479"/>
              <a:ext cx="1" cy="7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>
              <a:off x="2304" y="1479"/>
              <a:ext cx="1" cy="7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13"/>
            <p:cNvSpPr>
              <a:spLocks noChangeShapeType="1"/>
            </p:cNvSpPr>
            <p:nvPr/>
          </p:nvSpPr>
          <p:spPr bwMode="auto">
            <a:xfrm>
              <a:off x="1728" y="1479"/>
              <a:ext cx="1" cy="7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Line 14"/>
            <p:cNvSpPr>
              <a:spLocks noChangeShapeType="1"/>
            </p:cNvSpPr>
            <p:nvPr/>
          </p:nvSpPr>
          <p:spPr bwMode="auto">
            <a:xfrm>
              <a:off x="1152" y="1477"/>
              <a:ext cx="1" cy="7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15"/>
            <p:cNvSpPr>
              <a:spLocks noChangeShapeType="1"/>
            </p:cNvSpPr>
            <p:nvPr/>
          </p:nvSpPr>
          <p:spPr bwMode="auto">
            <a:xfrm>
              <a:off x="3456" y="1477"/>
              <a:ext cx="1" cy="7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Rectangle 16"/>
            <p:cNvSpPr>
              <a:spLocks noChangeArrowheads="1"/>
            </p:cNvSpPr>
            <p:nvPr/>
          </p:nvSpPr>
          <p:spPr bwMode="auto">
            <a:xfrm>
              <a:off x="1776" y="3157"/>
              <a:ext cx="2160" cy="240"/>
            </a:xfrm>
            <a:prstGeom prst="rect">
              <a:avLst/>
            </a:prstGeom>
            <a:gradFill rotWithShape="0">
              <a:gsLst>
                <a:gs pos="0">
                  <a:srgbClr val="039D80">
                    <a:gamma/>
                    <a:shade val="46275"/>
                    <a:invGamma/>
                  </a:srgbClr>
                </a:gs>
                <a:gs pos="50000">
                  <a:srgbClr val="039D80"/>
                </a:gs>
                <a:gs pos="100000">
                  <a:srgbClr val="039D8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Rectangle 17"/>
            <p:cNvSpPr>
              <a:spLocks noChangeArrowheads="1"/>
            </p:cNvSpPr>
            <p:nvPr/>
          </p:nvSpPr>
          <p:spPr bwMode="auto">
            <a:xfrm>
              <a:off x="1440" y="1765"/>
              <a:ext cx="48" cy="240"/>
            </a:xfrm>
            <a:prstGeom prst="rect">
              <a:avLst/>
            </a:prstGeom>
            <a:gradFill rotWithShape="0">
              <a:gsLst>
                <a:gs pos="0">
                  <a:srgbClr val="039D80">
                    <a:gamma/>
                    <a:shade val="46275"/>
                    <a:invGamma/>
                  </a:srgbClr>
                </a:gs>
                <a:gs pos="50000">
                  <a:srgbClr val="039D80"/>
                </a:gs>
                <a:gs pos="100000">
                  <a:srgbClr val="039D8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Rectangle 18"/>
            <p:cNvSpPr>
              <a:spLocks noChangeArrowheads="1"/>
            </p:cNvSpPr>
            <p:nvPr/>
          </p:nvSpPr>
          <p:spPr bwMode="auto">
            <a:xfrm>
              <a:off x="3120" y="1765"/>
              <a:ext cx="96" cy="240"/>
            </a:xfrm>
            <a:prstGeom prst="rect">
              <a:avLst/>
            </a:prstGeom>
            <a:gradFill rotWithShape="0">
              <a:gsLst>
                <a:gs pos="0">
                  <a:srgbClr val="039D80">
                    <a:gamma/>
                    <a:shade val="46275"/>
                    <a:invGamma/>
                  </a:srgbClr>
                </a:gs>
                <a:gs pos="50000">
                  <a:srgbClr val="039D80"/>
                </a:gs>
                <a:gs pos="100000">
                  <a:srgbClr val="039D8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Rectangle 19"/>
            <p:cNvSpPr>
              <a:spLocks noChangeArrowheads="1"/>
            </p:cNvSpPr>
            <p:nvPr/>
          </p:nvSpPr>
          <p:spPr bwMode="auto">
            <a:xfrm>
              <a:off x="3648" y="1765"/>
              <a:ext cx="96" cy="240"/>
            </a:xfrm>
            <a:prstGeom prst="rect">
              <a:avLst/>
            </a:prstGeom>
            <a:gradFill rotWithShape="0">
              <a:gsLst>
                <a:gs pos="0">
                  <a:srgbClr val="039D80">
                    <a:gamma/>
                    <a:shade val="46275"/>
                    <a:invGamma/>
                  </a:srgbClr>
                </a:gs>
                <a:gs pos="50000">
                  <a:srgbClr val="039D80"/>
                </a:gs>
                <a:gs pos="100000">
                  <a:srgbClr val="039D8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Rectangle 20"/>
            <p:cNvSpPr>
              <a:spLocks noChangeArrowheads="1"/>
            </p:cNvSpPr>
            <p:nvPr/>
          </p:nvSpPr>
          <p:spPr bwMode="auto">
            <a:xfrm>
              <a:off x="4224" y="1765"/>
              <a:ext cx="96" cy="240"/>
            </a:xfrm>
            <a:prstGeom prst="rect">
              <a:avLst/>
            </a:prstGeom>
            <a:gradFill rotWithShape="0">
              <a:gsLst>
                <a:gs pos="0">
                  <a:srgbClr val="039D80">
                    <a:gamma/>
                    <a:shade val="46275"/>
                    <a:invGamma/>
                  </a:srgbClr>
                </a:gs>
                <a:gs pos="50000">
                  <a:srgbClr val="039D80"/>
                </a:gs>
                <a:gs pos="100000">
                  <a:srgbClr val="039D8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Line 21"/>
            <p:cNvSpPr>
              <a:spLocks noChangeShapeType="1"/>
            </p:cNvSpPr>
            <p:nvPr/>
          </p:nvSpPr>
          <p:spPr bwMode="auto">
            <a:xfrm>
              <a:off x="1488" y="2053"/>
              <a:ext cx="288" cy="10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Line 22"/>
            <p:cNvSpPr>
              <a:spLocks noChangeShapeType="1"/>
            </p:cNvSpPr>
            <p:nvPr/>
          </p:nvSpPr>
          <p:spPr bwMode="auto">
            <a:xfrm flipH="1">
              <a:off x="2256" y="2053"/>
              <a:ext cx="432" cy="10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 flipH="1">
              <a:off x="2256" y="2053"/>
              <a:ext cx="864" cy="10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Line 24"/>
            <p:cNvSpPr>
              <a:spLocks noChangeShapeType="1"/>
            </p:cNvSpPr>
            <p:nvPr/>
          </p:nvSpPr>
          <p:spPr bwMode="auto">
            <a:xfrm flipH="1">
              <a:off x="2832" y="2053"/>
              <a:ext cx="384" cy="10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Line 25"/>
            <p:cNvSpPr>
              <a:spLocks noChangeShapeType="1"/>
            </p:cNvSpPr>
            <p:nvPr/>
          </p:nvSpPr>
          <p:spPr bwMode="auto">
            <a:xfrm flipH="1">
              <a:off x="2832" y="2053"/>
              <a:ext cx="816" cy="10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Line 26"/>
            <p:cNvSpPr>
              <a:spLocks noChangeShapeType="1"/>
            </p:cNvSpPr>
            <p:nvPr/>
          </p:nvSpPr>
          <p:spPr bwMode="auto">
            <a:xfrm flipH="1">
              <a:off x="3408" y="2053"/>
              <a:ext cx="336" cy="10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Line 27"/>
            <p:cNvSpPr>
              <a:spLocks noChangeShapeType="1"/>
            </p:cNvSpPr>
            <p:nvPr/>
          </p:nvSpPr>
          <p:spPr bwMode="auto">
            <a:xfrm flipH="1">
              <a:off x="3408" y="2053"/>
              <a:ext cx="816" cy="10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28"/>
            <p:cNvSpPr>
              <a:spLocks noChangeShapeType="1"/>
            </p:cNvSpPr>
            <p:nvPr/>
          </p:nvSpPr>
          <p:spPr bwMode="auto">
            <a:xfrm flipH="1">
              <a:off x="3936" y="2053"/>
              <a:ext cx="384" cy="10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Text Box 29"/>
            <p:cNvSpPr txBox="1">
              <a:spLocks noChangeArrowheads="1"/>
            </p:cNvSpPr>
            <p:nvPr/>
          </p:nvSpPr>
          <p:spPr bwMode="auto">
            <a:xfrm>
              <a:off x="2496" y="997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</a:rPr>
                <a:t>HS Bus</a:t>
              </a:r>
            </a:p>
          </p:txBody>
        </p:sp>
        <p:sp>
          <p:nvSpPr>
            <p:cNvPr id="85" name="Text Box 30"/>
            <p:cNvSpPr txBox="1">
              <a:spLocks noChangeArrowheads="1"/>
            </p:cNvSpPr>
            <p:nvPr/>
          </p:nvSpPr>
          <p:spPr bwMode="auto">
            <a:xfrm>
              <a:off x="1985" y="3397"/>
              <a:ext cx="19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</a:rPr>
                <a:t>Full Speed Bus</a:t>
              </a:r>
            </a:p>
          </p:txBody>
        </p:sp>
        <p:sp>
          <p:nvSpPr>
            <p:cNvPr id="86" name="Text Box 31"/>
            <p:cNvSpPr txBox="1">
              <a:spLocks noChangeArrowheads="1"/>
            </p:cNvSpPr>
            <p:nvPr/>
          </p:nvSpPr>
          <p:spPr bwMode="auto">
            <a:xfrm>
              <a:off x="336" y="1285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</a:rPr>
                <a:t>uSOF</a:t>
              </a:r>
            </a:p>
          </p:txBody>
        </p:sp>
        <p:sp>
          <p:nvSpPr>
            <p:cNvPr id="87" name="Line 32"/>
            <p:cNvSpPr>
              <a:spLocks noChangeShapeType="1"/>
            </p:cNvSpPr>
            <p:nvPr/>
          </p:nvSpPr>
          <p:spPr bwMode="auto">
            <a:xfrm>
              <a:off x="576" y="3781"/>
              <a:ext cx="460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Text Box 33"/>
            <p:cNvSpPr txBox="1">
              <a:spLocks noChangeArrowheads="1"/>
            </p:cNvSpPr>
            <p:nvPr/>
          </p:nvSpPr>
          <p:spPr bwMode="auto">
            <a:xfrm>
              <a:off x="4560" y="3589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</a:rPr>
                <a:t>1ms</a:t>
              </a:r>
            </a:p>
          </p:txBody>
        </p:sp>
        <p:sp>
          <p:nvSpPr>
            <p:cNvPr id="89" name="Text Box 34"/>
            <p:cNvSpPr txBox="1">
              <a:spLocks noChangeArrowheads="1"/>
            </p:cNvSpPr>
            <p:nvPr/>
          </p:nvSpPr>
          <p:spPr bwMode="auto">
            <a:xfrm>
              <a:off x="912" y="1285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</a:rPr>
                <a:t>uSOF</a:t>
              </a:r>
            </a:p>
          </p:txBody>
        </p:sp>
        <p:sp>
          <p:nvSpPr>
            <p:cNvPr id="90" name="Text Box 35"/>
            <p:cNvSpPr txBox="1">
              <a:spLocks noChangeArrowheads="1"/>
            </p:cNvSpPr>
            <p:nvPr/>
          </p:nvSpPr>
          <p:spPr bwMode="auto">
            <a:xfrm>
              <a:off x="1488" y="1285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</a:rPr>
                <a:t>uSOF</a:t>
              </a:r>
            </a:p>
          </p:txBody>
        </p:sp>
        <p:sp>
          <p:nvSpPr>
            <p:cNvPr id="91" name="Text Box 36"/>
            <p:cNvSpPr txBox="1">
              <a:spLocks noChangeArrowheads="1"/>
            </p:cNvSpPr>
            <p:nvPr/>
          </p:nvSpPr>
          <p:spPr bwMode="auto">
            <a:xfrm>
              <a:off x="2064" y="1285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</a:rPr>
                <a:t>uSOF</a:t>
              </a:r>
            </a:p>
          </p:txBody>
        </p:sp>
        <p:sp>
          <p:nvSpPr>
            <p:cNvPr id="92" name="Text Box 37"/>
            <p:cNvSpPr txBox="1">
              <a:spLocks noChangeArrowheads="1"/>
            </p:cNvSpPr>
            <p:nvPr/>
          </p:nvSpPr>
          <p:spPr bwMode="auto">
            <a:xfrm>
              <a:off x="2640" y="1285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</a:rPr>
                <a:t>uSOF</a:t>
              </a:r>
            </a:p>
          </p:txBody>
        </p:sp>
        <p:sp>
          <p:nvSpPr>
            <p:cNvPr id="93" name="Text Box 38"/>
            <p:cNvSpPr txBox="1">
              <a:spLocks noChangeArrowheads="1"/>
            </p:cNvSpPr>
            <p:nvPr/>
          </p:nvSpPr>
          <p:spPr bwMode="auto">
            <a:xfrm>
              <a:off x="3216" y="1285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</a:rPr>
                <a:t>uSOF</a:t>
              </a:r>
            </a:p>
          </p:txBody>
        </p:sp>
        <p:sp>
          <p:nvSpPr>
            <p:cNvPr id="94" name="Text Box 39"/>
            <p:cNvSpPr txBox="1">
              <a:spLocks noChangeArrowheads="1"/>
            </p:cNvSpPr>
            <p:nvPr/>
          </p:nvSpPr>
          <p:spPr bwMode="auto">
            <a:xfrm>
              <a:off x="3792" y="1285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</a:rPr>
                <a:t>uSOF</a:t>
              </a:r>
            </a:p>
          </p:txBody>
        </p:sp>
        <p:sp>
          <p:nvSpPr>
            <p:cNvPr id="95" name="Text Box 40"/>
            <p:cNvSpPr txBox="1">
              <a:spLocks noChangeArrowheads="1"/>
            </p:cNvSpPr>
            <p:nvPr/>
          </p:nvSpPr>
          <p:spPr bwMode="auto">
            <a:xfrm>
              <a:off x="4368" y="1285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</a:rPr>
                <a:t>uSOF</a:t>
              </a:r>
            </a:p>
          </p:txBody>
        </p:sp>
        <p:sp>
          <p:nvSpPr>
            <p:cNvPr id="96" name="Text Box 41"/>
            <p:cNvSpPr txBox="1">
              <a:spLocks noChangeArrowheads="1"/>
            </p:cNvSpPr>
            <p:nvPr/>
          </p:nvSpPr>
          <p:spPr bwMode="auto">
            <a:xfrm>
              <a:off x="4944" y="1285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</a:rPr>
                <a:t>uSOF</a:t>
              </a:r>
            </a:p>
          </p:txBody>
        </p:sp>
        <p:sp>
          <p:nvSpPr>
            <p:cNvPr id="97" name="Text Box 42"/>
            <p:cNvSpPr txBox="1">
              <a:spLocks noChangeArrowheads="1"/>
            </p:cNvSpPr>
            <p:nvPr/>
          </p:nvSpPr>
          <p:spPr bwMode="auto">
            <a:xfrm>
              <a:off x="384" y="2773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</a:rPr>
                <a:t>SOF</a:t>
              </a:r>
            </a:p>
          </p:txBody>
        </p:sp>
        <p:sp>
          <p:nvSpPr>
            <p:cNvPr id="98" name="Text Box 43"/>
            <p:cNvSpPr txBox="1">
              <a:spLocks noChangeArrowheads="1"/>
            </p:cNvSpPr>
            <p:nvPr/>
          </p:nvSpPr>
          <p:spPr bwMode="auto">
            <a:xfrm>
              <a:off x="4992" y="2773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</a:rPr>
                <a:t>SOF</a:t>
              </a:r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1344" y="1573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</a:rPr>
                <a:t>SS</a:t>
              </a:r>
            </a:p>
          </p:txBody>
        </p:sp>
        <p:sp>
          <p:nvSpPr>
            <p:cNvPr id="100" name="Text Box 45"/>
            <p:cNvSpPr txBox="1">
              <a:spLocks noChangeArrowheads="1"/>
            </p:cNvSpPr>
            <p:nvPr/>
          </p:nvSpPr>
          <p:spPr bwMode="auto">
            <a:xfrm>
              <a:off x="4272" y="2389"/>
              <a:ext cx="12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</a:rPr>
                <a:t>SS = Start Split</a:t>
              </a:r>
            </a:p>
          </p:txBody>
        </p:sp>
        <p:sp>
          <p:nvSpPr>
            <p:cNvPr id="101" name="Rectangle 46"/>
            <p:cNvSpPr>
              <a:spLocks noChangeArrowheads="1"/>
            </p:cNvSpPr>
            <p:nvPr/>
          </p:nvSpPr>
          <p:spPr bwMode="auto">
            <a:xfrm>
              <a:off x="2592" y="1765"/>
              <a:ext cx="96" cy="240"/>
            </a:xfrm>
            <a:prstGeom prst="rect">
              <a:avLst/>
            </a:prstGeom>
            <a:gradFill rotWithShape="0">
              <a:gsLst>
                <a:gs pos="0">
                  <a:srgbClr val="039D80">
                    <a:gamma/>
                    <a:shade val="46275"/>
                    <a:invGamma/>
                  </a:srgbClr>
                </a:gs>
                <a:gs pos="50000">
                  <a:srgbClr val="039D80"/>
                </a:gs>
                <a:gs pos="100000">
                  <a:srgbClr val="039D8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Text Box 47"/>
            <p:cNvSpPr txBox="1">
              <a:spLocks noChangeArrowheads="1"/>
            </p:cNvSpPr>
            <p:nvPr/>
          </p:nvSpPr>
          <p:spPr bwMode="auto">
            <a:xfrm>
              <a:off x="2496" y="1573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</a:rPr>
                <a:t>CS</a:t>
              </a:r>
            </a:p>
          </p:txBody>
        </p:sp>
        <p:sp>
          <p:nvSpPr>
            <p:cNvPr id="103" name="Text Box 48"/>
            <p:cNvSpPr txBox="1">
              <a:spLocks noChangeArrowheads="1"/>
            </p:cNvSpPr>
            <p:nvPr/>
          </p:nvSpPr>
          <p:spPr bwMode="auto">
            <a:xfrm>
              <a:off x="3024" y="1573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</a:rPr>
                <a:t>CS</a:t>
              </a:r>
            </a:p>
          </p:txBody>
        </p:sp>
        <p:sp>
          <p:nvSpPr>
            <p:cNvPr id="104" name="Text Box 49"/>
            <p:cNvSpPr txBox="1">
              <a:spLocks noChangeArrowheads="1"/>
            </p:cNvSpPr>
            <p:nvPr/>
          </p:nvSpPr>
          <p:spPr bwMode="auto">
            <a:xfrm>
              <a:off x="3552" y="1573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</a:rPr>
                <a:t>CS</a:t>
              </a:r>
            </a:p>
          </p:txBody>
        </p:sp>
        <p:sp>
          <p:nvSpPr>
            <p:cNvPr id="105" name="Text Box 50"/>
            <p:cNvSpPr txBox="1">
              <a:spLocks noChangeArrowheads="1"/>
            </p:cNvSpPr>
            <p:nvPr/>
          </p:nvSpPr>
          <p:spPr bwMode="auto">
            <a:xfrm>
              <a:off x="4128" y="1573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</a:rPr>
                <a:t>CS</a:t>
              </a:r>
            </a:p>
          </p:txBody>
        </p:sp>
        <p:sp>
          <p:nvSpPr>
            <p:cNvPr id="106" name="Line 51"/>
            <p:cNvSpPr>
              <a:spLocks noChangeShapeType="1"/>
            </p:cNvSpPr>
            <p:nvPr/>
          </p:nvSpPr>
          <p:spPr bwMode="auto">
            <a:xfrm flipH="1">
              <a:off x="1776" y="2053"/>
              <a:ext cx="816" cy="10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Line 52"/>
            <p:cNvSpPr>
              <a:spLocks noChangeShapeType="1"/>
            </p:cNvSpPr>
            <p:nvPr/>
          </p:nvSpPr>
          <p:spPr bwMode="auto">
            <a:xfrm>
              <a:off x="4608" y="2149"/>
              <a:ext cx="57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Text Box 53"/>
            <p:cNvSpPr txBox="1">
              <a:spLocks noChangeArrowheads="1"/>
            </p:cNvSpPr>
            <p:nvPr/>
          </p:nvSpPr>
          <p:spPr bwMode="auto">
            <a:xfrm>
              <a:off x="4656" y="1957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</a:rPr>
                <a:t>125us</a:t>
              </a:r>
            </a:p>
          </p:txBody>
        </p:sp>
        <p:sp>
          <p:nvSpPr>
            <p:cNvPr id="109" name="Text Box 54"/>
            <p:cNvSpPr txBox="1">
              <a:spLocks noChangeArrowheads="1"/>
            </p:cNvSpPr>
            <p:nvPr/>
          </p:nvSpPr>
          <p:spPr bwMode="auto">
            <a:xfrm>
              <a:off x="4272" y="2533"/>
              <a:ext cx="1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</a:rPr>
                <a:t>CS = Complete Split</a:t>
              </a:r>
            </a:p>
          </p:txBody>
        </p:sp>
      </p:grpSp>
      <p:sp>
        <p:nvSpPr>
          <p:cNvPr id="111" name="Rectangle 2"/>
          <p:cNvSpPr txBox="1">
            <a:spLocks noChangeArrowheads="1"/>
          </p:cNvSpPr>
          <p:nvPr/>
        </p:nvSpPr>
        <p:spPr bwMode="auto">
          <a:xfrm>
            <a:off x="685800" y="111125"/>
            <a:ext cx="62484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tx1">
                <a:alpha val="74998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/>
                <a:ea typeface="ＭＳ Ｐゴシック" pitchFamily="18" charset="-128"/>
                <a:cs typeface="Arial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pitchFamily="18" charset="0"/>
                <a:ea typeface="ＭＳ Ｐゴシック" pitchFamily="18" charset="-128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pitchFamily="18" charset="0"/>
                <a:ea typeface="ＭＳ Ｐゴシック" pitchFamily="18" charset="-128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pitchFamily="18" charset="0"/>
                <a:ea typeface="ＭＳ Ｐゴシック" pitchFamily="18" charset="-128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pitchFamily="18" charset="0"/>
                <a:ea typeface="ＭＳ Ｐゴシック" pitchFamily="18" charset="-128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MT Bold" pitchFamily="3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MT Bold" pitchFamily="3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MT Bold" pitchFamily="3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MT Bold" pitchFamily="36" charset="0"/>
              </a:defRPr>
            </a:lvl9pPr>
          </a:lstStyle>
          <a:p>
            <a:r>
              <a:rPr lang="en-US" dirty="0" smtClean="0"/>
              <a:t>ISOCH IN through a 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830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USB Training </a:t>
            </a: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Day 1</a:t>
            </a:r>
          </a:p>
          <a:p>
            <a:r>
              <a:rPr lang="en-US" dirty="0" smtClean="0"/>
              <a:t>Overview of USB 2.0 and USB 3.0</a:t>
            </a:r>
          </a:p>
          <a:p>
            <a:r>
              <a:rPr lang="en-US" dirty="0" smtClean="0"/>
              <a:t>Introduction to OTG 2.0 and 3.0</a:t>
            </a:r>
          </a:p>
          <a:p>
            <a:r>
              <a:rPr lang="en-US" dirty="0" smtClean="0"/>
              <a:t>What’s in the future for USB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Day 2</a:t>
            </a:r>
          </a:p>
          <a:p>
            <a:r>
              <a:rPr lang="en-US" dirty="0" smtClean="0"/>
              <a:t>HSIC and SSIC</a:t>
            </a:r>
          </a:p>
          <a:p>
            <a:r>
              <a:rPr lang="en-US" dirty="0" smtClean="0"/>
              <a:t>USBIF and WHCK Certification</a:t>
            </a:r>
          </a:p>
          <a:p>
            <a:r>
              <a:rPr lang="en-US" dirty="0" smtClean="0"/>
              <a:t>Any other topics you would like to hear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715C1C-6709-41C8-BAF3-0450909E8BA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0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284C3E2D-E5EB-4CF4-A9DB-51F17463D5D5}" type="slidenum">
              <a:rPr lang="en-US" sz="900" smtClean="0">
                <a:solidFill>
                  <a:schemeClr val="bg2"/>
                </a:solidFill>
                <a:latin typeface="Arial" charset="0"/>
              </a:rPr>
              <a:pPr>
                <a:defRPr/>
              </a:pPr>
              <a:t>20</a:t>
            </a:fld>
            <a:endParaRPr lang="en-US" sz="9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Arial" charset="0"/>
                <a:ea typeface="ＭＳ Ｐゴシック" charset="-128"/>
              </a:rPr>
              <a:t>Agenda</a:t>
            </a: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USB Fundamentals</a:t>
            </a:r>
          </a:p>
          <a:p>
            <a:pPr eaLnBrk="1" hangingPunct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changed with USB 2.0?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USB 2.0 Performance</a:t>
            </a:r>
          </a:p>
          <a:p>
            <a:pPr eaLnBrk="1" hangingPunct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USB 2.0 Enhancements</a:t>
            </a:r>
          </a:p>
          <a:p>
            <a:pPr eaLnBrk="1" hangingPunct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4425167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B6EFC0-A4B5-4C2A-984C-94FECDA759B1}" type="slidenum">
              <a:rPr lang="en-US"/>
              <a:pPr/>
              <a:t>21</a:t>
            </a:fld>
            <a:endParaRPr lang="en-US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87363" y="419100"/>
            <a:ext cx="7988300" cy="600075"/>
          </a:xfrm>
        </p:spPr>
        <p:txBody>
          <a:bodyPr/>
          <a:lstStyle/>
          <a:p>
            <a:r>
              <a:rPr lang="en-US"/>
              <a:t>Bulk Throughput</a:t>
            </a:r>
          </a:p>
        </p:txBody>
      </p:sp>
      <p:graphicFrame>
        <p:nvGraphicFramePr>
          <p:cNvPr id="547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891795"/>
              </p:ext>
            </p:extLst>
          </p:nvPr>
        </p:nvGraphicFramePr>
        <p:xfrm>
          <a:off x="106984" y="1394460"/>
          <a:ext cx="8921555" cy="5246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8" name="Chart" r:id="rId4" imgW="9106205" imgH="5096256" progId="Excel.Chart.8">
                  <p:embed/>
                </p:oleObj>
              </mc:Choice>
              <mc:Fallback>
                <p:oleObj name="Chart" r:id="rId4" imgW="9106205" imgH="5096256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84" y="1394460"/>
                        <a:ext cx="8921555" cy="52463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7845" name="Text Box 5"/>
          <p:cNvSpPr txBox="1">
            <a:spLocks noChangeArrowheads="1"/>
          </p:cNvSpPr>
          <p:nvPr/>
        </p:nvSpPr>
        <p:spPr bwMode="auto">
          <a:xfrm>
            <a:off x="3124200" y="6005513"/>
            <a:ext cx="250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b="1">
                <a:latin typeface="Arial" charset="0"/>
              </a:rPr>
              <a:t>Number of Endpoints</a:t>
            </a:r>
          </a:p>
        </p:txBody>
      </p:sp>
      <p:sp>
        <p:nvSpPr>
          <p:cNvPr id="547846" name="Text Box 6"/>
          <p:cNvSpPr txBox="1">
            <a:spLocks noChangeArrowheads="1"/>
          </p:cNvSpPr>
          <p:nvPr/>
        </p:nvSpPr>
        <p:spPr bwMode="auto">
          <a:xfrm>
            <a:off x="7981950" y="4692650"/>
            <a:ext cx="857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b="1">
                <a:latin typeface="Arial" charset="0"/>
              </a:rPr>
              <a:t>Buffer</a:t>
            </a:r>
          </a:p>
          <a:p>
            <a:pPr algn="ctr" eaLnBrk="1" hangingPunct="1"/>
            <a:r>
              <a:rPr lang="en-US" sz="1800" b="1">
                <a:latin typeface="Arial" charset="0"/>
              </a:rPr>
              <a:t>size</a:t>
            </a:r>
          </a:p>
        </p:txBody>
      </p:sp>
      <p:sp>
        <p:nvSpPr>
          <p:cNvPr id="547848" name="Text Box 8"/>
          <p:cNvSpPr txBox="1">
            <a:spLocks noChangeArrowheads="1"/>
          </p:cNvSpPr>
          <p:nvPr/>
        </p:nvSpPr>
        <p:spPr bwMode="auto">
          <a:xfrm rot="16200000">
            <a:off x="-559593" y="3244056"/>
            <a:ext cx="243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Bytes per Second</a:t>
            </a:r>
          </a:p>
        </p:txBody>
      </p:sp>
    </p:spTree>
    <p:extLst>
      <p:ext uri="{BB962C8B-B14F-4D97-AF65-F5344CB8AC3E}">
        <p14:creationId xmlns:p14="http://schemas.microsoft.com/office/powerpoint/2010/main" val="6248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Bus Traffic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30AECD-8FF1-456A-9DD4-69911C36C9EE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49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1508760"/>
            <a:ext cx="452437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9892" name="Rectangle 4"/>
          <p:cNvSpPr>
            <a:spLocks noChangeArrowheads="1"/>
          </p:cNvSpPr>
          <p:nvPr/>
        </p:nvSpPr>
        <p:spPr bwMode="auto">
          <a:xfrm>
            <a:off x="325438" y="2057400"/>
            <a:ext cx="4094162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sz="3200" dirty="0">
                <a:latin typeface="Arial" charset="0"/>
              </a:rPr>
              <a:t>11 packets/</a:t>
            </a:r>
            <a:r>
              <a:rPr lang="en-US" sz="3200" dirty="0" err="1">
                <a:latin typeface="Arial" charset="0"/>
              </a:rPr>
              <a:t>uframe</a:t>
            </a:r>
            <a:endParaRPr lang="en-US" sz="3200" dirty="0">
              <a:latin typeface="Arial" charset="0"/>
            </a:endParaRPr>
          </a:p>
          <a:p>
            <a:pPr marL="685800" lvl="1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Tx/>
              <a:buChar char="–"/>
            </a:pPr>
            <a:r>
              <a:rPr lang="en-US" sz="2400" dirty="0">
                <a:latin typeface="Arial" charset="0"/>
              </a:rPr>
              <a:t>44 MB/sec</a:t>
            </a:r>
          </a:p>
          <a:p>
            <a:pPr marL="685800" lvl="1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Tx/>
              <a:buChar char="–"/>
            </a:pPr>
            <a:r>
              <a:rPr lang="en-US" sz="2400" dirty="0">
                <a:latin typeface="Arial" charset="0"/>
              </a:rPr>
              <a:t>75% bus utilization</a:t>
            </a:r>
          </a:p>
          <a:p>
            <a:pPr marL="285750" indent="-28575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sz="3200" dirty="0">
                <a:latin typeface="Arial" charset="0"/>
              </a:rPr>
              <a:t>Theoretical max is 13 packets/</a:t>
            </a:r>
            <a:r>
              <a:rPr lang="en-US" sz="3200" dirty="0" err="1">
                <a:latin typeface="Arial" charset="0"/>
              </a:rPr>
              <a:t>uframe</a:t>
            </a:r>
            <a:r>
              <a:rPr lang="en-US" sz="3200" dirty="0">
                <a:latin typeface="Arial" charset="0"/>
              </a:rPr>
              <a:t> </a:t>
            </a:r>
          </a:p>
          <a:p>
            <a:pPr marL="285750" indent="-28575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</a:pPr>
            <a:endParaRPr lang="en-US" sz="2400" dirty="0">
              <a:latin typeface="Arial" charset="0"/>
            </a:endParaRPr>
          </a:p>
        </p:txBody>
      </p:sp>
      <p:sp>
        <p:nvSpPr>
          <p:cNvPr id="549894" name="Rectangle 6"/>
          <p:cNvSpPr>
            <a:spLocks noChangeArrowheads="1"/>
          </p:cNvSpPr>
          <p:nvPr/>
        </p:nvSpPr>
        <p:spPr bwMode="auto">
          <a:xfrm>
            <a:off x="228600" y="6323013"/>
            <a:ext cx="792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1">
                <a:solidFill>
                  <a:srgbClr val="FFFFFF"/>
                </a:solidFill>
                <a:latin typeface="Arial" charset="0"/>
              </a:rPr>
              <a:t>* Other names and brands may be claimed as the property of others. </a:t>
            </a:r>
          </a:p>
        </p:txBody>
      </p:sp>
    </p:spTree>
    <p:extLst>
      <p:ext uri="{BB962C8B-B14F-4D97-AF65-F5344CB8AC3E}">
        <p14:creationId xmlns:p14="http://schemas.microsoft.com/office/powerpoint/2010/main" val="355067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9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9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9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9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9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9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9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9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2" grpId="0" build="p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284C3E2D-E5EB-4CF4-A9DB-51F17463D5D5}" type="slidenum">
              <a:rPr lang="en-US" sz="900" smtClean="0">
                <a:solidFill>
                  <a:schemeClr val="bg2"/>
                </a:solidFill>
                <a:latin typeface="Arial" charset="0"/>
              </a:rPr>
              <a:pPr>
                <a:defRPr/>
              </a:pPr>
              <a:t>23</a:t>
            </a:fld>
            <a:endParaRPr lang="en-US" sz="9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Arial" charset="0"/>
                <a:ea typeface="ＭＳ Ｐゴシック" charset="-128"/>
              </a:rPr>
              <a:t>Agenda</a:t>
            </a:r>
            <a:endParaRPr 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USB Fundamentals</a:t>
            </a:r>
          </a:p>
          <a:p>
            <a:pPr eaLnBrk="1" hangingPunct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changed with USB 2.0?</a:t>
            </a:r>
          </a:p>
          <a:p>
            <a:pPr eaLnBrk="1" hangingPunct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USB 2.0 Performance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USB 2.0 Enhancements</a:t>
            </a:r>
          </a:p>
          <a:p>
            <a:pPr eaLnBrk="1" hangingPunct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9234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95250"/>
            <a:ext cx="8237537" cy="889000"/>
          </a:xfrm>
        </p:spPr>
        <p:txBody>
          <a:bodyPr/>
          <a:lstStyle/>
          <a:p>
            <a:r>
              <a:rPr lang="en-US" sz="2800" dirty="0"/>
              <a:t>USB Traffic in a Mobile System</a:t>
            </a:r>
            <a:br>
              <a:rPr lang="en-US" sz="2800" dirty="0"/>
            </a:br>
            <a:r>
              <a:rPr lang="en-US" sz="2000" i="1" dirty="0"/>
              <a:t>Idle/associated USB-based Packet (Network) Device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6740" y="1402080"/>
            <a:ext cx="3983038" cy="4667250"/>
          </a:xfrm>
        </p:spPr>
        <p:txBody>
          <a:bodyPr/>
          <a:lstStyle/>
          <a:p>
            <a:r>
              <a:rPr lang="en-US" sz="1700" dirty="0"/>
              <a:t>Processor/FSB active servicing snoops from USB descriptor accesses (C2 vs. DC4)</a:t>
            </a:r>
          </a:p>
          <a:p>
            <a:r>
              <a:rPr lang="en-US" sz="1700" dirty="0"/>
              <a:t>DMI interface active (L0 </a:t>
            </a:r>
            <a:r>
              <a:rPr lang="en-US" sz="1700" dirty="0" err="1"/>
              <a:t>vs</a:t>
            </a:r>
            <a:r>
              <a:rPr lang="en-US" sz="1700" dirty="0"/>
              <a:t> L1)</a:t>
            </a:r>
          </a:p>
          <a:p>
            <a:r>
              <a:rPr lang="en-US" sz="1700" dirty="0"/>
              <a:t>GMCH local PM hampered (clock gating, DLL/buffer PM)</a:t>
            </a:r>
          </a:p>
          <a:p>
            <a:r>
              <a:rPr lang="en-US" sz="1700" dirty="0"/>
              <a:t>Memory out of self-refresh</a:t>
            </a:r>
          </a:p>
          <a:p>
            <a:r>
              <a:rPr lang="en-US" sz="1700" dirty="0"/>
              <a:t>ICH USB HCs and HS-USB interfaces active</a:t>
            </a:r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5257800" y="1051560"/>
            <a:ext cx="1447800" cy="1143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i="1">
                <a:solidFill>
                  <a:schemeClr val="bg2"/>
                </a:solidFill>
                <a:effectLst/>
                <a:latin typeface="Arial" pitchFamily="34" charset="0"/>
                <a:cs typeface="Arial" pitchFamily="34" charset="0"/>
              </a:rPr>
              <a:t>Processor</a:t>
            </a:r>
          </a:p>
        </p:txBody>
      </p:sp>
      <p:sp>
        <p:nvSpPr>
          <p:cNvPr id="510981" name="Rectangle 5"/>
          <p:cNvSpPr>
            <a:spLocks noChangeArrowheads="1"/>
          </p:cNvSpPr>
          <p:nvPr/>
        </p:nvSpPr>
        <p:spPr bwMode="auto">
          <a:xfrm>
            <a:off x="5257800" y="2956560"/>
            <a:ext cx="1447800" cy="1143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i="1">
                <a:solidFill>
                  <a:schemeClr val="bg2"/>
                </a:solidFill>
                <a:effectLst/>
                <a:latin typeface="Arial" pitchFamily="34" charset="0"/>
                <a:cs typeface="Arial" pitchFamily="34" charset="0"/>
              </a:rPr>
              <a:t>GMCH</a:t>
            </a:r>
          </a:p>
        </p:txBody>
      </p:sp>
      <p:sp>
        <p:nvSpPr>
          <p:cNvPr id="510982" name="Rectangle 6"/>
          <p:cNvSpPr>
            <a:spLocks noChangeArrowheads="1"/>
          </p:cNvSpPr>
          <p:nvPr/>
        </p:nvSpPr>
        <p:spPr bwMode="auto">
          <a:xfrm>
            <a:off x="5257800" y="5090160"/>
            <a:ext cx="1447800" cy="11430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i="1">
                <a:solidFill>
                  <a:schemeClr val="bg2"/>
                </a:solidFill>
                <a:effectLst/>
                <a:latin typeface="Arial" pitchFamily="34" charset="0"/>
                <a:cs typeface="Arial" pitchFamily="34" charset="0"/>
              </a:rPr>
              <a:t>ICH</a:t>
            </a:r>
          </a:p>
        </p:txBody>
      </p:sp>
      <p:sp>
        <p:nvSpPr>
          <p:cNvPr id="510983" name="Rectangle 7"/>
          <p:cNvSpPr>
            <a:spLocks noChangeArrowheads="1"/>
          </p:cNvSpPr>
          <p:nvPr/>
        </p:nvSpPr>
        <p:spPr bwMode="auto">
          <a:xfrm>
            <a:off x="7924800" y="5242560"/>
            <a:ext cx="914400" cy="762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i="1">
                <a:solidFill>
                  <a:schemeClr val="bg2"/>
                </a:solidFill>
                <a:effectLst/>
                <a:latin typeface="Arial" pitchFamily="34" charset="0"/>
                <a:cs typeface="Arial" pitchFamily="34" charset="0"/>
              </a:rPr>
              <a:t>USB</a:t>
            </a:r>
          </a:p>
          <a:p>
            <a:pPr algn="ctr"/>
            <a:r>
              <a:rPr lang="en-US" sz="2000" i="1">
                <a:solidFill>
                  <a:schemeClr val="bg2"/>
                </a:solidFill>
                <a:effectLst/>
                <a:latin typeface="Arial" pitchFamily="34" charset="0"/>
                <a:cs typeface="Arial" pitchFamily="34" charset="0"/>
              </a:rPr>
              <a:t>“packet”</a:t>
            </a:r>
          </a:p>
        </p:txBody>
      </p:sp>
      <p:sp>
        <p:nvSpPr>
          <p:cNvPr id="510984" name="AutoShape 8"/>
          <p:cNvSpPr>
            <a:spLocks noChangeArrowheads="1"/>
          </p:cNvSpPr>
          <p:nvPr/>
        </p:nvSpPr>
        <p:spPr bwMode="auto">
          <a:xfrm>
            <a:off x="6705600" y="5471160"/>
            <a:ext cx="1219200" cy="381000"/>
          </a:xfrm>
          <a:prstGeom prst="leftRightArrow">
            <a:avLst>
              <a:gd name="adj1" fmla="val 50000"/>
              <a:gd name="adj2" fmla="val 64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i="1">
                <a:solidFill>
                  <a:schemeClr val="bg2"/>
                </a:solidFill>
                <a:effectLst/>
                <a:latin typeface="Arial" pitchFamily="34" charset="0"/>
                <a:cs typeface="Arial" pitchFamily="34" charset="0"/>
              </a:rPr>
              <a:t>HS-USB</a:t>
            </a:r>
          </a:p>
        </p:txBody>
      </p:sp>
      <p:sp>
        <p:nvSpPr>
          <p:cNvPr id="510985" name="AutoShape 9"/>
          <p:cNvSpPr>
            <a:spLocks noChangeArrowheads="1"/>
          </p:cNvSpPr>
          <p:nvPr/>
        </p:nvSpPr>
        <p:spPr bwMode="auto">
          <a:xfrm>
            <a:off x="5791200" y="4099560"/>
            <a:ext cx="381000" cy="990600"/>
          </a:xfrm>
          <a:prstGeom prst="upDownArrow">
            <a:avLst>
              <a:gd name="adj1" fmla="val 50000"/>
              <a:gd name="adj2" fmla="val 52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sz="1400" i="1">
                <a:solidFill>
                  <a:schemeClr val="bg2"/>
                </a:solidFill>
                <a:effectLst/>
                <a:latin typeface="Arial" pitchFamily="34" charset="0"/>
                <a:cs typeface="Arial" pitchFamily="34" charset="0"/>
              </a:rPr>
              <a:t>DMI</a:t>
            </a:r>
          </a:p>
        </p:txBody>
      </p:sp>
      <p:sp>
        <p:nvSpPr>
          <p:cNvPr id="510986" name="AutoShape 10"/>
          <p:cNvSpPr>
            <a:spLocks noChangeArrowheads="1"/>
          </p:cNvSpPr>
          <p:nvPr/>
        </p:nvSpPr>
        <p:spPr bwMode="auto">
          <a:xfrm>
            <a:off x="5791200" y="2194560"/>
            <a:ext cx="381000" cy="762000"/>
          </a:xfrm>
          <a:prstGeom prst="upDownArrow">
            <a:avLst>
              <a:gd name="adj1" fmla="val 50000"/>
              <a:gd name="adj2" fmla="val 40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sz="1400" i="1">
                <a:solidFill>
                  <a:schemeClr val="bg2"/>
                </a:solidFill>
                <a:effectLst/>
                <a:latin typeface="Arial" pitchFamily="34" charset="0"/>
                <a:cs typeface="Arial" pitchFamily="34" charset="0"/>
              </a:rPr>
              <a:t>FSB</a:t>
            </a:r>
          </a:p>
        </p:txBody>
      </p:sp>
      <p:sp>
        <p:nvSpPr>
          <p:cNvPr id="510987" name="Rectangle 11"/>
          <p:cNvSpPr>
            <a:spLocks noChangeArrowheads="1"/>
          </p:cNvSpPr>
          <p:nvPr/>
        </p:nvSpPr>
        <p:spPr bwMode="auto">
          <a:xfrm>
            <a:off x="7772400" y="3032760"/>
            <a:ext cx="12192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i="1">
                <a:solidFill>
                  <a:schemeClr val="bg2"/>
                </a:solidFill>
                <a:effectLst/>
                <a:latin typeface="Arial" pitchFamily="34" charset="0"/>
                <a:cs typeface="Arial" pitchFamily="34" charset="0"/>
              </a:rPr>
              <a:t>MEMORY</a:t>
            </a:r>
          </a:p>
        </p:txBody>
      </p:sp>
      <p:sp>
        <p:nvSpPr>
          <p:cNvPr id="510988" name="Rectangle 12"/>
          <p:cNvSpPr>
            <a:spLocks noChangeArrowheads="1"/>
          </p:cNvSpPr>
          <p:nvPr/>
        </p:nvSpPr>
        <p:spPr bwMode="auto">
          <a:xfrm>
            <a:off x="7772400" y="3642360"/>
            <a:ext cx="12192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i="1">
                <a:solidFill>
                  <a:schemeClr val="bg2"/>
                </a:solidFill>
                <a:effectLst/>
                <a:latin typeface="Arial" pitchFamily="34" charset="0"/>
                <a:cs typeface="Arial" pitchFamily="34" charset="0"/>
              </a:rPr>
              <a:t>MEMORY</a:t>
            </a:r>
          </a:p>
        </p:txBody>
      </p:sp>
      <p:sp>
        <p:nvSpPr>
          <p:cNvPr id="510989" name="AutoShape 13"/>
          <p:cNvSpPr>
            <a:spLocks noChangeArrowheads="1"/>
          </p:cNvSpPr>
          <p:nvPr/>
        </p:nvSpPr>
        <p:spPr bwMode="auto">
          <a:xfrm>
            <a:off x="6705600" y="3032760"/>
            <a:ext cx="1066800" cy="381000"/>
          </a:xfrm>
          <a:prstGeom prst="leftRightArrow">
            <a:avLst>
              <a:gd name="adj1" fmla="val 50000"/>
              <a:gd name="adj2" fmla="val 56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i="1">
                <a:solidFill>
                  <a:schemeClr val="bg2"/>
                </a:solidFill>
                <a:effectLst/>
                <a:latin typeface="Arial" pitchFamily="34" charset="0"/>
                <a:cs typeface="Arial" pitchFamily="34" charset="0"/>
              </a:rPr>
              <a:t>DDR</a:t>
            </a:r>
          </a:p>
        </p:txBody>
      </p:sp>
      <p:sp>
        <p:nvSpPr>
          <p:cNvPr id="510990" name="AutoShape 14"/>
          <p:cNvSpPr>
            <a:spLocks noChangeArrowheads="1"/>
          </p:cNvSpPr>
          <p:nvPr/>
        </p:nvSpPr>
        <p:spPr bwMode="auto">
          <a:xfrm>
            <a:off x="6705600" y="3642360"/>
            <a:ext cx="1066800" cy="381000"/>
          </a:xfrm>
          <a:prstGeom prst="leftRightArrow">
            <a:avLst>
              <a:gd name="adj1" fmla="val 50000"/>
              <a:gd name="adj2" fmla="val 56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i="1">
                <a:solidFill>
                  <a:schemeClr val="bg2"/>
                </a:solidFill>
                <a:effectLst/>
                <a:latin typeface="Arial" pitchFamily="34" charset="0"/>
                <a:cs typeface="Arial" pitchFamily="34" charset="0"/>
              </a:rPr>
              <a:t>DDR</a:t>
            </a:r>
          </a:p>
        </p:txBody>
      </p:sp>
      <p:sp>
        <p:nvSpPr>
          <p:cNvPr id="510991" name="Rectangle 15"/>
          <p:cNvSpPr>
            <a:spLocks noChangeArrowheads="1"/>
          </p:cNvSpPr>
          <p:nvPr/>
        </p:nvSpPr>
        <p:spPr bwMode="auto">
          <a:xfrm>
            <a:off x="4572000" y="6358890"/>
            <a:ext cx="3657600" cy="457200"/>
          </a:xfrm>
          <a:prstGeom prst="rect">
            <a:avLst/>
          </a:prstGeom>
          <a:solidFill>
            <a:srgbClr val="FFFF99"/>
          </a:solidFill>
          <a:ln w="762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1">
                <a:solidFill>
                  <a:schemeClr val="bg2"/>
                </a:solidFill>
                <a:effectLst/>
                <a:latin typeface="Arial" pitchFamily="34" charset="0"/>
                <a:cs typeface="Arial" pitchFamily="34" charset="0"/>
              </a:rPr>
              <a:t>Baseline – No Fixes</a:t>
            </a:r>
          </a:p>
        </p:txBody>
      </p:sp>
      <p:sp>
        <p:nvSpPr>
          <p:cNvPr id="510992" name="Rectangle 16"/>
          <p:cNvSpPr>
            <a:spLocks noChangeArrowheads="1"/>
          </p:cNvSpPr>
          <p:nvPr/>
        </p:nvSpPr>
        <p:spPr bwMode="auto">
          <a:xfrm>
            <a:off x="4572000" y="6351270"/>
            <a:ext cx="3657600" cy="457200"/>
          </a:xfrm>
          <a:prstGeom prst="rect">
            <a:avLst/>
          </a:prstGeom>
          <a:solidFill>
            <a:srgbClr val="FFFF99"/>
          </a:solidFill>
          <a:ln w="762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1">
                <a:solidFill>
                  <a:schemeClr val="bg2"/>
                </a:solidFill>
                <a:effectLst/>
                <a:latin typeface="Arial" pitchFamily="34" charset="0"/>
                <a:cs typeface="Arial" pitchFamily="34" charset="0"/>
              </a:rPr>
              <a:t>Caching Only</a:t>
            </a:r>
          </a:p>
        </p:txBody>
      </p:sp>
      <p:sp>
        <p:nvSpPr>
          <p:cNvPr id="510993" name="Rectangle 17"/>
          <p:cNvSpPr>
            <a:spLocks noChangeArrowheads="1"/>
          </p:cNvSpPr>
          <p:nvPr/>
        </p:nvSpPr>
        <p:spPr bwMode="auto">
          <a:xfrm>
            <a:off x="561975" y="1396048"/>
            <a:ext cx="3983038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25425" indent="-225425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"/>
            </a:pPr>
            <a:r>
              <a:rPr lang="en-US" sz="1900" dirty="0">
                <a:effectLst/>
                <a:cs typeface="Arial" pitchFamily="34" charset="0"/>
              </a:rPr>
              <a:t>Caching suppresses traffic upstream of ICH</a:t>
            </a:r>
          </a:p>
          <a:p>
            <a:pPr marL="569913" lvl="1" indent="-225425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Tx/>
              <a:buChar char="–"/>
            </a:pPr>
            <a:r>
              <a:rPr lang="en-US" dirty="0">
                <a:effectLst/>
                <a:cs typeface="Arial" pitchFamily="34" charset="0"/>
              </a:rPr>
              <a:t>Processor/FSB/DMI in low power states</a:t>
            </a:r>
          </a:p>
          <a:p>
            <a:pPr marL="569913" lvl="1" indent="-225425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Tx/>
              <a:buChar char="–"/>
            </a:pPr>
            <a:r>
              <a:rPr lang="en-US" dirty="0">
                <a:effectLst/>
                <a:cs typeface="Arial" pitchFamily="34" charset="0"/>
              </a:rPr>
              <a:t>GMCH and memory are in low power states</a:t>
            </a:r>
          </a:p>
          <a:p>
            <a:pPr marL="225425" indent="-225425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"/>
            </a:pPr>
            <a:r>
              <a:rPr lang="en-US" sz="1900" dirty="0">
                <a:effectLst/>
                <a:cs typeface="Arial" pitchFamily="34" charset="0"/>
              </a:rPr>
              <a:t>ICH USB Host Controllers and High-Speed USB interface fully active</a:t>
            </a:r>
          </a:p>
        </p:txBody>
      </p:sp>
      <p:sp>
        <p:nvSpPr>
          <p:cNvPr id="510994" name="Line 18"/>
          <p:cNvSpPr>
            <a:spLocks noChangeShapeType="1"/>
          </p:cNvSpPr>
          <p:nvPr/>
        </p:nvSpPr>
        <p:spPr bwMode="auto">
          <a:xfrm>
            <a:off x="5562600" y="4175760"/>
            <a:ext cx="0" cy="8382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0995" name="Text Box 19"/>
          <p:cNvSpPr txBox="1">
            <a:spLocks noChangeArrowheads="1"/>
          </p:cNvSpPr>
          <p:nvPr/>
        </p:nvSpPr>
        <p:spPr bwMode="auto">
          <a:xfrm>
            <a:off x="6553200" y="4328160"/>
            <a:ext cx="1447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>
                <a:solidFill>
                  <a:srgbClr val="FF9900"/>
                </a:solidFill>
                <a:effectLst/>
                <a:latin typeface="Arial" pitchFamily="34" charset="0"/>
                <a:cs typeface="Arial" pitchFamily="34" charset="0"/>
              </a:rPr>
              <a:t>Access USB schedules</a:t>
            </a:r>
          </a:p>
        </p:txBody>
      </p:sp>
      <p:sp>
        <p:nvSpPr>
          <p:cNvPr id="510996" name="Line 20"/>
          <p:cNvSpPr>
            <a:spLocks noChangeShapeType="1"/>
          </p:cNvSpPr>
          <p:nvPr/>
        </p:nvSpPr>
        <p:spPr bwMode="auto">
          <a:xfrm flipH="1">
            <a:off x="6858000" y="2956560"/>
            <a:ext cx="7620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0997" name="Line 21"/>
          <p:cNvSpPr>
            <a:spLocks noChangeShapeType="1"/>
          </p:cNvSpPr>
          <p:nvPr/>
        </p:nvSpPr>
        <p:spPr bwMode="auto">
          <a:xfrm flipH="1">
            <a:off x="6781800" y="4175760"/>
            <a:ext cx="7620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0998" name="Line 22"/>
          <p:cNvSpPr>
            <a:spLocks noChangeShapeType="1"/>
          </p:cNvSpPr>
          <p:nvPr/>
        </p:nvSpPr>
        <p:spPr bwMode="auto">
          <a:xfrm>
            <a:off x="6248400" y="2270760"/>
            <a:ext cx="0" cy="609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0999" name="Text Box 23"/>
          <p:cNvSpPr txBox="1">
            <a:spLocks noChangeArrowheads="1"/>
          </p:cNvSpPr>
          <p:nvPr/>
        </p:nvSpPr>
        <p:spPr bwMode="auto">
          <a:xfrm>
            <a:off x="6324600" y="2270760"/>
            <a:ext cx="1447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>
                <a:solidFill>
                  <a:srgbClr val="FF9900"/>
                </a:solidFill>
                <a:effectLst/>
                <a:latin typeface="Arial" pitchFamily="34" charset="0"/>
                <a:cs typeface="Arial" pitchFamily="34" charset="0"/>
              </a:rPr>
              <a:t>Snoop processor</a:t>
            </a:r>
          </a:p>
        </p:txBody>
      </p:sp>
      <p:sp>
        <p:nvSpPr>
          <p:cNvPr id="511000" name="Line 24"/>
          <p:cNvSpPr>
            <a:spLocks noChangeShapeType="1"/>
          </p:cNvSpPr>
          <p:nvPr/>
        </p:nvSpPr>
        <p:spPr bwMode="auto">
          <a:xfrm flipH="1">
            <a:off x="6934200" y="5318760"/>
            <a:ext cx="7620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1001" name="Text Box 25"/>
          <p:cNvSpPr txBox="1">
            <a:spLocks noChangeArrowheads="1"/>
          </p:cNvSpPr>
          <p:nvPr/>
        </p:nvSpPr>
        <p:spPr bwMode="auto">
          <a:xfrm>
            <a:off x="6781800" y="5013960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>
                <a:solidFill>
                  <a:srgbClr val="FF9900"/>
                </a:solidFill>
                <a:effectLst/>
                <a:latin typeface="Arial" pitchFamily="34" charset="0"/>
                <a:cs typeface="Arial" pitchFamily="34" charset="0"/>
              </a:rPr>
              <a:t>Poll device</a:t>
            </a:r>
          </a:p>
        </p:txBody>
      </p:sp>
      <p:sp>
        <p:nvSpPr>
          <p:cNvPr id="511002" name="Text Box 26"/>
          <p:cNvSpPr txBox="1">
            <a:spLocks noChangeArrowheads="1"/>
          </p:cNvSpPr>
          <p:nvPr/>
        </p:nvSpPr>
        <p:spPr bwMode="auto">
          <a:xfrm>
            <a:off x="6858000" y="6004560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>
                <a:solidFill>
                  <a:srgbClr val="FF9900"/>
                </a:solidFill>
                <a:effectLst/>
                <a:latin typeface="Arial" pitchFamily="34" charset="0"/>
                <a:cs typeface="Arial" pitchFamily="34" charset="0"/>
              </a:rPr>
              <a:t>Nak, Nyet</a:t>
            </a:r>
          </a:p>
        </p:txBody>
      </p:sp>
      <p:sp>
        <p:nvSpPr>
          <p:cNvPr id="511003" name="Line 27"/>
          <p:cNvSpPr>
            <a:spLocks noChangeShapeType="1"/>
          </p:cNvSpPr>
          <p:nvPr/>
        </p:nvSpPr>
        <p:spPr bwMode="auto">
          <a:xfrm flipH="1">
            <a:off x="6858000" y="6004560"/>
            <a:ext cx="7620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1004" name="Rectangle 28"/>
          <p:cNvSpPr>
            <a:spLocks noChangeArrowheads="1"/>
          </p:cNvSpPr>
          <p:nvPr/>
        </p:nvSpPr>
        <p:spPr bwMode="auto">
          <a:xfrm>
            <a:off x="4114800" y="6351270"/>
            <a:ext cx="4572000" cy="457200"/>
          </a:xfrm>
          <a:prstGeom prst="rect">
            <a:avLst/>
          </a:prstGeom>
          <a:solidFill>
            <a:srgbClr val="FFFF99"/>
          </a:solidFill>
          <a:ln w="762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1">
                <a:solidFill>
                  <a:schemeClr val="bg2"/>
                </a:solidFill>
                <a:effectLst/>
                <a:latin typeface="Arial" pitchFamily="34" charset="0"/>
                <a:cs typeface="Arial" pitchFamily="34" charset="0"/>
              </a:rPr>
              <a:t>Deferring w/ Device LPM L1</a:t>
            </a:r>
          </a:p>
        </p:txBody>
      </p:sp>
      <p:sp>
        <p:nvSpPr>
          <p:cNvPr id="511005" name="Rectangle 29"/>
          <p:cNvSpPr>
            <a:spLocks noChangeArrowheads="1"/>
          </p:cNvSpPr>
          <p:nvPr/>
        </p:nvSpPr>
        <p:spPr bwMode="auto">
          <a:xfrm>
            <a:off x="762000" y="1314450"/>
            <a:ext cx="3983038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25425" indent="-225425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"/>
            </a:pPr>
            <a:endParaRPr lang="en-US" sz="2300">
              <a:effectLst/>
              <a:cs typeface="Arial" pitchFamily="34" charset="0"/>
            </a:endParaRPr>
          </a:p>
        </p:txBody>
      </p:sp>
      <p:sp>
        <p:nvSpPr>
          <p:cNvPr id="511006" name="Rectangle 30"/>
          <p:cNvSpPr>
            <a:spLocks noChangeArrowheads="1"/>
          </p:cNvSpPr>
          <p:nvPr/>
        </p:nvSpPr>
        <p:spPr bwMode="auto">
          <a:xfrm>
            <a:off x="560388" y="1397000"/>
            <a:ext cx="3983037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25425" indent="-225425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"/>
            </a:pPr>
            <a:r>
              <a:rPr lang="en-US" sz="1800" dirty="0">
                <a:effectLst/>
                <a:cs typeface="Arial" pitchFamily="34" charset="0"/>
              </a:rPr>
              <a:t>Deferring suppresses traffic throughout entire system</a:t>
            </a:r>
          </a:p>
          <a:p>
            <a:pPr marL="569913" lvl="1" indent="-225425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Tx/>
              <a:buChar char="–"/>
            </a:pPr>
            <a:r>
              <a:rPr lang="en-US" sz="2000" dirty="0">
                <a:effectLst/>
                <a:cs typeface="Arial" pitchFamily="34" charset="0"/>
              </a:rPr>
              <a:t>Processor/FSB/DMI in low power states</a:t>
            </a:r>
          </a:p>
          <a:p>
            <a:pPr marL="569913" lvl="1" indent="-225425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Tx/>
              <a:buChar char="–"/>
            </a:pPr>
            <a:r>
              <a:rPr lang="en-US" sz="2000" dirty="0">
                <a:effectLst/>
                <a:cs typeface="Arial" pitchFamily="34" charset="0"/>
              </a:rPr>
              <a:t>GMCH/memory are in low power states</a:t>
            </a:r>
          </a:p>
          <a:p>
            <a:pPr marL="569913" lvl="1" indent="-225425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Tx/>
              <a:buChar char="–"/>
            </a:pPr>
            <a:r>
              <a:rPr lang="en-US" sz="2000" dirty="0">
                <a:effectLst/>
                <a:cs typeface="Arial" pitchFamily="34" charset="0"/>
              </a:rPr>
              <a:t>ICH USB Host Controllers quiescent and awaiting host or device event</a:t>
            </a:r>
          </a:p>
          <a:p>
            <a:pPr marL="569913" lvl="1" indent="-225425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Tx/>
              <a:buChar char="–"/>
            </a:pPr>
            <a:r>
              <a:rPr lang="en-US" sz="2000" dirty="0">
                <a:effectLst/>
                <a:cs typeface="Arial" pitchFamily="34" charset="0"/>
              </a:rPr>
              <a:t>USB interface in FS-IDLE</a:t>
            </a:r>
          </a:p>
        </p:txBody>
      </p:sp>
      <p:sp>
        <p:nvSpPr>
          <p:cNvPr id="511007" name="Line 31"/>
          <p:cNvSpPr>
            <a:spLocks noChangeShapeType="1"/>
          </p:cNvSpPr>
          <p:nvPr/>
        </p:nvSpPr>
        <p:spPr bwMode="auto">
          <a:xfrm>
            <a:off x="6400800" y="4175760"/>
            <a:ext cx="0" cy="8382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1008" name="AutoShape 32"/>
          <p:cNvSpPr>
            <a:spLocks noChangeAspect="1" noChangeArrowheads="1" noTextEdit="1"/>
          </p:cNvSpPr>
          <p:nvPr/>
        </p:nvSpPr>
        <p:spPr bwMode="auto">
          <a:xfrm>
            <a:off x="304800" y="3669030"/>
            <a:ext cx="45402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1009" name="Rectangle 33"/>
          <p:cNvSpPr>
            <a:spLocks noChangeArrowheads="1"/>
          </p:cNvSpPr>
          <p:nvPr/>
        </p:nvSpPr>
        <p:spPr bwMode="auto">
          <a:xfrm>
            <a:off x="771525" y="4730433"/>
            <a:ext cx="3233738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1010" name="Line 34"/>
          <p:cNvSpPr>
            <a:spLocks noChangeShapeType="1"/>
          </p:cNvSpPr>
          <p:nvPr/>
        </p:nvSpPr>
        <p:spPr bwMode="auto">
          <a:xfrm>
            <a:off x="771525" y="6081395"/>
            <a:ext cx="3233738" cy="158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1011" name="Line 35"/>
          <p:cNvSpPr>
            <a:spLocks noChangeShapeType="1"/>
          </p:cNvSpPr>
          <p:nvPr/>
        </p:nvSpPr>
        <p:spPr bwMode="auto">
          <a:xfrm>
            <a:off x="771525" y="5741670"/>
            <a:ext cx="323373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1012" name="Line 36"/>
          <p:cNvSpPr>
            <a:spLocks noChangeShapeType="1"/>
          </p:cNvSpPr>
          <p:nvPr/>
        </p:nvSpPr>
        <p:spPr bwMode="auto">
          <a:xfrm>
            <a:off x="771525" y="5408295"/>
            <a:ext cx="323373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1013" name="Line 37"/>
          <p:cNvSpPr>
            <a:spLocks noChangeShapeType="1"/>
          </p:cNvSpPr>
          <p:nvPr/>
        </p:nvSpPr>
        <p:spPr bwMode="auto">
          <a:xfrm>
            <a:off x="771525" y="5070158"/>
            <a:ext cx="32337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1014" name="Line 38"/>
          <p:cNvSpPr>
            <a:spLocks noChangeShapeType="1"/>
          </p:cNvSpPr>
          <p:nvPr/>
        </p:nvSpPr>
        <p:spPr bwMode="auto">
          <a:xfrm>
            <a:off x="771525" y="4730433"/>
            <a:ext cx="3233738" cy="1587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1015" name="Rectangle 39"/>
          <p:cNvSpPr>
            <a:spLocks noChangeArrowheads="1"/>
          </p:cNvSpPr>
          <p:nvPr/>
        </p:nvSpPr>
        <p:spPr bwMode="auto">
          <a:xfrm>
            <a:off x="771525" y="4730433"/>
            <a:ext cx="3233738" cy="16891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sz="2400">
              <a:effectLst/>
              <a:cs typeface="Arial" pitchFamily="34" charset="0"/>
            </a:endParaRPr>
          </a:p>
        </p:txBody>
      </p:sp>
      <p:sp>
        <p:nvSpPr>
          <p:cNvPr id="511016" name="Line 40"/>
          <p:cNvSpPr>
            <a:spLocks noChangeShapeType="1"/>
          </p:cNvSpPr>
          <p:nvPr/>
        </p:nvSpPr>
        <p:spPr bwMode="auto">
          <a:xfrm>
            <a:off x="771525" y="4730433"/>
            <a:ext cx="1588" cy="16891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1017" name="Line 41"/>
          <p:cNvSpPr>
            <a:spLocks noChangeShapeType="1"/>
          </p:cNvSpPr>
          <p:nvPr/>
        </p:nvSpPr>
        <p:spPr bwMode="auto">
          <a:xfrm>
            <a:off x="720725" y="5741670"/>
            <a:ext cx="50800" cy="158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1018" name="Line 42"/>
          <p:cNvSpPr>
            <a:spLocks noChangeShapeType="1"/>
          </p:cNvSpPr>
          <p:nvPr/>
        </p:nvSpPr>
        <p:spPr bwMode="auto">
          <a:xfrm>
            <a:off x="720725" y="5070158"/>
            <a:ext cx="50800" cy="1587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1019" name="Line 43"/>
          <p:cNvSpPr>
            <a:spLocks noChangeShapeType="1"/>
          </p:cNvSpPr>
          <p:nvPr/>
        </p:nvSpPr>
        <p:spPr bwMode="auto">
          <a:xfrm>
            <a:off x="720725" y="4730433"/>
            <a:ext cx="50800" cy="1587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1020" name="Line 44"/>
          <p:cNvSpPr>
            <a:spLocks noChangeShapeType="1"/>
          </p:cNvSpPr>
          <p:nvPr/>
        </p:nvSpPr>
        <p:spPr bwMode="auto">
          <a:xfrm>
            <a:off x="771525" y="6419533"/>
            <a:ext cx="32337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1021" name="Rectangle 45"/>
          <p:cNvSpPr>
            <a:spLocks noChangeArrowheads="1"/>
          </p:cNvSpPr>
          <p:nvPr/>
        </p:nvSpPr>
        <p:spPr bwMode="auto">
          <a:xfrm>
            <a:off x="381000" y="6327458"/>
            <a:ext cx="2714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 b="1">
                <a:effectLst/>
                <a:cs typeface="Arial" pitchFamily="34" charset="0"/>
              </a:rPr>
              <a:t>7.3</a:t>
            </a:r>
            <a:endParaRPr lang="en-US" sz="2400">
              <a:effectLst/>
              <a:cs typeface="Arial" pitchFamily="34" charset="0"/>
            </a:endParaRPr>
          </a:p>
        </p:txBody>
      </p:sp>
      <p:sp>
        <p:nvSpPr>
          <p:cNvPr id="511022" name="Rectangle 46"/>
          <p:cNvSpPr>
            <a:spLocks noChangeArrowheads="1"/>
          </p:cNvSpPr>
          <p:nvPr/>
        </p:nvSpPr>
        <p:spPr bwMode="auto">
          <a:xfrm>
            <a:off x="381000" y="5987733"/>
            <a:ext cx="2714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 b="1">
                <a:effectLst/>
                <a:cs typeface="Arial" pitchFamily="34" charset="0"/>
              </a:rPr>
              <a:t>9.3</a:t>
            </a:r>
            <a:endParaRPr lang="en-US" sz="2400">
              <a:effectLst/>
              <a:cs typeface="Arial" pitchFamily="34" charset="0"/>
            </a:endParaRPr>
          </a:p>
        </p:txBody>
      </p:sp>
      <p:sp>
        <p:nvSpPr>
          <p:cNvPr id="511023" name="Rectangle 47"/>
          <p:cNvSpPr>
            <a:spLocks noChangeArrowheads="1"/>
          </p:cNvSpPr>
          <p:nvPr/>
        </p:nvSpPr>
        <p:spPr bwMode="auto">
          <a:xfrm>
            <a:off x="304800" y="5649595"/>
            <a:ext cx="379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 b="1">
                <a:effectLst/>
                <a:cs typeface="Arial" pitchFamily="34" charset="0"/>
              </a:rPr>
              <a:t>11.3</a:t>
            </a:r>
            <a:endParaRPr lang="en-US" sz="2400">
              <a:effectLst/>
              <a:cs typeface="Arial" pitchFamily="34" charset="0"/>
            </a:endParaRPr>
          </a:p>
        </p:txBody>
      </p:sp>
      <p:sp>
        <p:nvSpPr>
          <p:cNvPr id="511024" name="Rectangle 48"/>
          <p:cNvSpPr>
            <a:spLocks noChangeArrowheads="1"/>
          </p:cNvSpPr>
          <p:nvPr/>
        </p:nvSpPr>
        <p:spPr bwMode="auto">
          <a:xfrm>
            <a:off x="304800" y="5316220"/>
            <a:ext cx="379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 b="1">
                <a:effectLst/>
                <a:cs typeface="Arial" pitchFamily="34" charset="0"/>
              </a:rPr>
              <a:t>13.3</a:t>
            </a:r>
            <a:endParaRPr lang="en-US" sz="2400">
              <a:effectLst/>
              <a:cs typeface="Arial" pitchFamily="34" charset="0"/>
            </a:endParaRPr>
          </a:p>
        </p:txBody>
      </p:sp>
      <p:sp>
        <p:nvSpPr>
          <p:cNvPr id="511025" name="Rectangle 49"/>
          <p:cNvSpPr>
            <a:spLocks noChangeArrowheads="1"/>
          </p:cNvSpPr>
          <p:nvPr/>
        </p:nvSpPr>
        <p:spPr bwMode="auto">
          <a:xfrm>
            <a:off x="304800" y="4976495"/>
            <a:ext cx="379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 b="1">
                <a:effectLst/>
                <a:cs typeface="Arial" pitchFamily="34" charset="0"/>
              </a:rPr>
              <a:t>15.3</a:t>
            </a:r>
            <a:endParaRPr lang="en-US" sz="2400">
              <a:effectLst/>
              <a:cs typeface="Arial" pitchFamily="34" charset="0"/>
            </a:endParaRPr>
          </a:p>
        </p:txBody>
      </p:sp>
      <p:sp>
        <p:nvSpPr>
          <p:cNvPr id="511026" name="Rectangle 50"/>
          <p:cNvSpPr>
            <a:spLocks noChangeArrowheads="1"/>
          </p:cNvSpPr>
          <p:nvPr/>
        </p:nvSpPr>
        <p:spPr bwMode="auto">
          <a:xfrm>
            <a:off x="304800" y="4638358"/>
            <a:ext cx="379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 b="1">
                <a:effectLst/>
                <a:cs typeface="Arial" pitchFamily="34" charset="0"/>
              </a:rPr>
              <a:t>17.3</a:t>
            </a:r>
            <a:endParaRPr lang="en-US" sz="2400">
              <a:effectLst/>
              <a:cs typeface="Arial" pitchFamily="34" charset="0"/>
            </a:endParaRPr>
          </a:p>
        </p:txBody>
      </p:sp>
      <p:sp>
        <p:nvSpPr>
          <p:cNvPr id="511027" name="Rectangle 51"/>
          <p:cNvSpPr>
            <a:spLocks noChangeArrowheads="1"/>
          </p:cNvSpPr>
          <p:nvPr/>
        </p:nvSpPr>
        <p:spPr bwMode="auto">
          <a:xfrm>
            <a:off x="4073525" y="4965383"/>
            <a:ext cx="803275" cy="1220787"/>
          </a:xfrm>
          <a:prstGeom prst="rect">
            <a:avLst/>
          </a:prstGeom>
          <a:noFill/>
          <a:ln w="63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1028" name="Rectangle 52"/>
          <p:cNvSpPr>
            <a:spLocks noChangeArrowheads="1"/>
          </p:cNvSpPr>
          <p:nvPr/>
        </p:nvSpPr>
        <p:spPr bwMode="auto">
          <a:xfrm>
            <a:off x="4122738" y="5032058"/>
            <a:ext cx="93662" cy="93662"/>
          </a:xfrm>
          <a:prstGeom prst="rect">
            <a:avLst/>
          </a:prstGeom>
          <a:solidFill>
            <a:srgbClr val="F5E647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1029" name="Rectangle 53"/>
          <p:cNvSpPr>
            <a:spLocks noChangeArrowheads="1"/>
          </p:cNvSpPr>
          <p:nvPr/>
        </p:nvSpPr>
        <p:spPr bwMode="auto">
          <a:xfrm>
            <a:off x="4306888" y="4982845"/>
            <a:ext cx="3476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 b="1">
                <a:effectLst/>
                <a:cs typeface="Arial" pitchFamily="34" charset="0"/>
              </a:rPr>
              <a:t>USB</a:t>
            </a:r>
            <a:endParaRPr lang="en-US" sz="2400">
              <a:effectLst/>
              <a:cs typeface="Arial" pitchFamily="34" charset="0"/>
            </a:endParaRPr>
          </a:p>
        </p:txBody>
      </p:sp>
      <p:sp>
        <p:nvSpPr>
          <p:cNvPr id="511030" name="Rectangle 54"/>
          <p:cNvSpPr>
            <a:spLocks noChangeArrowheads="1"/>
          </p:cNvSpPr>
          <p:nvPr/>
        </p:nvSpPr>
        <p:spPr bwMode="auto">
          <a:xfrm>
            <a:off x="4122738" y="5235258"/>
            <a:ext cx="93662" cy="93662"/>
          </a:xfrm>
          <a:prstGeom prst="rect">
            <a:avLst/>
          </a:prstGeom>
          <a:solidFill>
            <a:srgbClr val="FF5C0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1031" name="Rectangle 55"/>
          <p:cNvSpPr>
            <a:spLocks noChangeArrowheads="1"/>
          </p:cNvSpPr>
          <p:nvPr/>
        </p:nvSpPr>
        <p:spPr bwMode="auto">
          <a:xfrm>
            <a:off x="4306888" y="5187633"/>
            <a:ext cx="3238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 b="1">
                <a:effectLst/>
                <a:cs typeface="Arial" pitchFamily="34" charset="0"/>
              </a:rPr>
              <a:t>CLK</a:t>
            </a:r>
            <a:endParaRPr lang="en-US" sz="2400">
              <a:effectLst/>
              <a:cs typeface="Arial" pitchFamily="34" charset="0"/>
            </a:endParaRPr>
          </a:p>
        </p:txBody>
      </p:sp>
      <p:sp>
        <p:nvSpPr>
          <p:cNvPr id="511032" name="Rectangle 56"/>
          <p:cNvSpPr>
            <a:spLocks noChangeArrowheads="1"/>
          </p:cNvSpPr>
          <p:nvPr/>
        </p:nvSpPr>
        <p:spPr bwMode="auto">
          <a:xfrm>
            <a:off x="4122738" y="5440045"/>
            <a:ext cx="93662" cy="92075"/>
          </a:xfrm>
          <a:prstGeom prst="rect">
            <a:avLst/>
          </a:prstGeom>
          <a:solidFill>
            <a:srgbClr val="AA014C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1033" name="Rectangle 57"/>
          <p:cNvSpPr>
            <a:spLocks noChangeArrowheads="1"/>
          </p:cNvSpPr>
          <p:nvPr/>
        </p:nvSpPr>
        <p:spPr bwMode="auto">
          <a:xfrm>
            <a:off x="4308475" y="5390833"/>
            <a:ext cx="31908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 b="1">
                <a:effectLst/>
                <a:cs typeface="Arial" pitchFamily="34" charset="0"/>
              </a:rPr>
              <a:t>ICH</a:t>
            </a:r>
            <a:endParaRPr lang="en-US" sz="2400">
              <a:effectLst/>
              <a:cs typeface="Arial" pitchFamily="34" charset="0"/>
            </a:endParaRPr>
          </a:p>
        </p:txBody>
      </p:sp>
      <p:sp>
        <p:nvSpPr>
          <p:cNvPr id="511034" name="Rectangle 58"/>
          <p:cNvSpPr>
            <a:spLocks noChangeArrowheads="1"/>
          </p:cNvSpPr>
          <p:nvPr/>
        </p:nvSpPr>
        <p:spPr bwMode="auto">
          <a:xfrm>
            <a:off x="4122738" y="5643245"/>
            <a:ext cx="93662" cy="92075"/>
          </a:xfrm>
          <a:prstGeom prst="rect">
            <a:avLst/>
          </a:prstGeom>
          <a:solidFill>
            <a:srgbClr val="0860A8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1035" name="Rectangle 59"/>
          <p:cNvSpPr>
            <a:spLocks noChangeArrowheads="1"/>
          </p:cNvSpPr>
          <p:nvPr/>
        </p:nvSpPr>
        <p:spPr bwMode="auto">
          <a:xfrm>
            <a:off x="4308475" y="5594033"/>
            <a:ext cx="40798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 b="1">
                <a:effectLst/>
                <a:cs typeface="Arial" pitchFamily="34" charset="0"/>
              </a:rPr>
              <a:t>Mem</a:t>
            </a:r>
            <a:endParaRPr lang="en-US" sz="2400">
              <a:effectLst/>
              <a:cs typeface="Arial" pitchFamily="34" charset="0"/>
            </a:endParaRPr>
          </a:p>
        </p:txBody>
      </p:sp>
      <p:sp>
        <p:nvSpPr>
          <p:cNvPr id="511036" name="Rectangle 60"/>
          <p:cNvSpPr>
            <a:spLocks noChangeArrowheads="1"/>
          </p:cNvSpPr>
          <p:nvPr/>
        </p:nvSpPr>
        <p:spPr bwMode="auto">
          <a:xfrm>
            <a:off x="4122738" y="5846445"/>
            <a:ext cx="93662" cy="92075"/>
          </a:xfrm>
          <a:prstGeom prst="rect">
            <a:avLst/>
          </a:prstGeom>
          <a:solidFill>
            <a:srgbClr val="567EB9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1037" name="Rectangle 61"/>
          <p:cNvSpPr>
            <a:spLocks noChangeArrowheads="1"/>
          </p:cNvSpPr>
          <p:nvPr/>
        </p:nvSpPr>
        <p:spPr bwMode="auto">
          <a:xfrm>
            <a:off x="4310063" y="5797233"/>
            <a:ext cx="5048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 b="1">
                <a:effectLst/>
                <a:cs typeface="Arial" pitchFamily="34" charset="0"/>
              </a:rPr>
              <a:t>GMCH</a:t>
            </a:r>
            <a:endParaRPr lang="en-US" sz="2400">
              <a:effectLst/>
              <a:cs typeface="Arial" pitchFamily="34" charset="0"/>
            </a:endParaRPr>
          </a:p>
        </p:txBody>
      </p:sp>
      <p:sp>
        <p:nvSpPr>
          <p:cNvPr id="511038" name="Rectangle 62"/>
          <p:cNvSpPr>
            <a:spLocks noChangeArrowheads="1"/>
          </p:cNvSpPr>
          <p:nvPr/>
        </p:nvSpPr>
        <p:spPr bwMode="auto">
          <a:xfrm>
            <a:off x="4122738" y="6049645"/>
            <a:ext cx="93662" cy="92075"/>
          </a:xfrm>
          <a:prstGeom prst="rect">
            <a:avLst/>
          </a:prstGeom>
          <a:solidFill>
            <a:srgbClr val="A6CAE1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1039" name="Rectangle 63"/>
          <p:cNvSpPr>
            <a:spLocks noChangeArrowheads="1"/>
          </p:cNvSpPr>
          <p:nvPr/>
        </p:nvSpPr>
        <p:spPr bwMode="auto">
          <a:xfrm>
            <a:off x="4308475" y="6000433"/>
            <a:ext cx="34448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 b="1">
                <a:effectLst/>
                <a:cs typeface="Arial" pitchFamily="34" charset="0"/>
              </a:rPr>
              <a:t>CPU</a:t>
            </a:r>
            <a:endParaRPr lang="en-US" sz="2400">
              <a:effectLst/>
              <a:cs typeface="Arial" pitchFamily="34" charset="0"/>
            </a:endParaRPr>
          </a:p>
        </p:txBody>
      </p:sp>
      <p:sp>
        <p:nvSpPr>
          <p:cNvPr id="511040" name="Rectangle 64"/>
          <p:cNvSpPr>
            <a:spLocks noChangeArrowheads="1"/>
          </p:cNvSpPr>
          <p:nvPr/>
        </p:nvSpPr>
        <p:spPr bwMode="auto">
          <a:xfrm rot="16200000">
            <a:off x="-61912" y="5562282"/>
            <a:ext cx="6111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 b="1">
                <a:effectLst/>
                <a:cs typeface="Arial" pitchFamily="34" charset="0"/>
              </a:rPr>
              <a:t>Watts*</a:t>
            </a:r>
            <a:endParaRPr lang="en-US" sz="2400">
              <a:effectLst/>
              <a:cs typeface="Arial" pitchFamily="34" charset="0"/>
            </a:endParaRPr>
          </a:p>
        </p:txBody>
      </p:sp>
      <p:grpSp>
        <p:nvGrpSpPr>
          <p:cNvPr id="511042" name="Group 66"/>
          <p:cNvGrpSpPr>
            <a:grpSpLocks/>
          </p:cNvGrpSpPr>
          <p:nvPr/>
        </p:nvGrpSpPr>
        <p:grpSpPr bwMode="auto">
          <a:xfrm>
            <a:off x="685800" y="5562283"/>
            <a:ext cx="990600" cy="1169987"/>
            <a:chOff x="432" y="3168"/>
            <a:chExt cx="624" cy="737"/>
          </a:xfrm>
        </p:grpSpPr>
        <p:grpSp>
          <p:nvGrpSpPr>
            <p:cNvPr id="511043" name="Group 67"/>
            <p:cNvGrpSpPr>
              <a:grpSpLocks/>
            </p:cNvGrpSpPr>
            <p:nvPr/>
          </p:nvGrpSpPr>
          <p:grpSpPr bwMode="auto">
            <a:xfrm>
              <a:off x="454" y="3328"/>
              <a:ext cx="541" cy="577"/>
              <a:chOff x="454" y="3328"/>
              <a:chExt cx="541" cy="577"/>
            </a:xfrm>
          </p:grpSpPr>
          <p:sp>
            <p:nvSpPr>
              <p:cNvPr id="511044" name="Rectangle 68"/>
              <p:cNvSpPr>
                <a:spLocks noChangeArrowheads="1"/>
              </p:cNvSpPr>
              <p:nvPr/>
            </p:nvSpPr>
            <p:spPr bwMode="auto">
              <a:xfrm>
                <a:off x="486" y="3634"/>
                <a:ext cx="509" cy="74"/>
              </a:xfrm>
              <a:prstGeom prst="rect">
                <a:avLst/>
              </a:prstGeom>
              <a:solidFill>
                <a:srgbClr val="A6CAE1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45" name="Rectangle 69"/>
              <p:cNvSpPr>
                <a:spLocks noChangeArrowheads="1"/>
              </p:cNvSpPr>
              <p:nvPr/>
            </p:nvSpPr>
            <p:spPr bwMode="auto">
              <a:xfrm>
                <a:off x="486" y="3541"/>
                <a:ext cx="509" cy="93"/>
              </a:xfrm>
              <a:prstGeom prst="rect">
                <a:avLst/>
              </a:prstGeom>
              <a:solidFill>
                <a:srgbClr val="567EB9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46" name="Rectangle 70"/>
              <p:cNvSpPr>
                <a:spLocks noChangeArrowheads="1"/>
              </p:cNvSpPr>
              <p:nvPr/>
            </p:nvSpPr>
            <p:spPr bwMode="auto">
              <a:xfrm>
                <a:off x="486" y="3491"/>
                <a:ext cx="509" cy="50"/>
              </a:xfrm>
              <a:prstGeom prst="rect">
                <a:avLst/>
              </a:prstGeom>
              <a:solidFill>
                <a:srgbClr val="0860A8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47" name="Rectangle 71"/>
              <p:cNvSpPr>
                <a:spLocks noChangeArrowheads="1"/>
              </p:cNvSpPr>
              <p:nvPr/>
            </p:nvSpPr>
            <p:spPr bwMode="auto">
              <a:xfrm>
                <a:off x="486" y="3432"/>
                <a:ext cx="509" cy="59"/>
              </a:xfrm>
              <a:prstGeom prst="rect">
                <a:avLst/>
              </a:prstGeom>
              <a:solidFill>
                <a:srgbClr val="AA014C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48" name="Rectangle 72"/>
              <p:cNvSpPr>
                <a:spLocks noChangeArrowheads="1"/>
              </p:cNvSpPr>
              <p:nvPr/>
            </p:nvSpPr>
            <p:spPr bwMode="auto">
              <a:xfrm>
                <a:off x="486" y="3328"/>
                <a:ext cx="509" cy="104"/>
              </a:xfrm>
              <a:prstGeom prst="rect">
                <a:avLst/>
              </a:prstGeom>
              <a:solidFill>
                <a:srgbClr val="FF5C00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49" name="Line 73"/>
              <p:cNvSpPr>
                <a:spLocks noChangeShapeType="1"/>
              </p:cNvSpPr>
              <p:nvPr/>
            </p:nvSpPr>
            <p:spPr bwMode="auto">
              <a:xfrm>
                <a:off x="454" y="3708"/>
                <a:ext cx="32" cy="1"/>
              </a:xfrm>
              <a:prstGeom prst="line">
                <a:avLst/>
              </a:prstGeom>
              <a:noFill/>
              <a:ln w="635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50" name="Line 74"/>
              <p:cNvSpPr>
                <a:spLocks noChangeShapeType="1"/>
              </p:cNvSpPr>
              <p:nvPr/>
            </p:nvSpPr>
            <p:spPr bwMode="auto">
              <a:xfrm>
                <a:off x="454" y="3495"/>
                <a:ext cx="32" cy="1"/>
              </a:xfrm>
              <a:prstGeom prst="line">
                <a:avLst/>
              </a:prstGeom>
              <a:noFill/>
              <a:ln w="635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51" name="Line 75"/>
              <p:cNvSpPr>
                <a:spLocks noChangeShapeType="1"/>
              </p:cNvSpPr>
              <p:nvPr/>
            </p:nvSpPr>
            <p:spPr bwMode="auto">
              <a:xfrm flipV="1">
                <a:off x="486" y="3708"/>
                <a:ext cx="1" cy="31"/>
              </a:xfrm>
              <a:prstGeom prst="line">
                <a:avLst/>
              </a:prstGeom>
              <a:noFill/>
              <a:ln w="635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52" name="Rectangle 76"/>
              <p:cNvSpPr>
                <a:spLocks noChangeArrowheads="1"/>
              </p:cNvSpPr>
              <p:nvPr/>
            </p:nvSpPr>
            <p:spPr bwMode="auto">
              <a:xfrm>
                <a:off x="528" y="3790"/>
                <a:ext cx="39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200" b="1">
                    <a:solidFill>
                      <a:srgbClr val="000000"/>
                    </a:solidFill>
                    <a:effectLst/>
                    <a:cs typeface="Arial" pitchFamily="34" charset="0"/>
                  </a:rPr>
                  <a:t>No USB</a:t>
                </a:r>
                <a:endParaRPr lang="en-US" sz="2400">
                  <a:solidFill>
                    <a:srgbClr val="000000"/>
                  </a:solidFill>
                  <a:effectLst/>
                  <a:cs typeface="Arial" pitchFamily="34" charset="0"/>
                </a:endParaRPr>
              </a:p>
            </p:txBody>
          </p:sp>
        </p:grpSp>
        <p:sp>
          <p:nvSpPr>
            <p:cNvPr id="511053" name="Text Box 77"/>
            <p:cNvSpPr txBox="1">
              <a:spLocks noChangeArrowheads="1"/>
            </p:cNvSpPr>
            <p:nvPr/>
          </p:nvSpPr>
          <p:spPr bwMode="auto">
            <a:xfrm>
              <a:off x="432" y="3168"/>
              <a:ext cx="62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itchFamily="34" charset="0"/>
                </a:rPr>
                <a:t>10.9</a:t>
              </a:r>
            </a:p>
          </p:txBody>
        </p:sp>
      </p:grpSp>
      <p:grpSp>
        <p:nvGrpSpPr>
          <p:cNvPr id="511054" name="Group 78"/>
          <p:cNvGrpSpPr>
            <a:grpSpLocks/>
          </p:cNvGrpSpPr>
          <p:nvPr/>
        </p:nvGrpSpPr>
        <p:grpSpPr bwMode="auto">
          <a:xfrm>
            <a:off x="1524000" y="4647883"/>
            <a:ext cx="990600" cy="2084387"/>
            <a:chOff x="960" y="2592"/>
            <a:chExt cx="624" cy="1313"/>
          </a:xfrm>
        </p:grpSpPr>
        <p:grpSp>
          <p:nvGrpSpPr>
            <p:cNvPr id="511055" name="Group 79"/>
            <p:cNvGrpSpPr>
              <a:grpSpLocks/>
            </p:cNvGrpSpPr>
            <p:nvPr/>
          </p:nvGrpSpPr>
          <p:grpSpPr bwMode="auto">
            <a:xfrm>
              <a:off x="995" y="2726"/>
              <a:ext cx="510" cy="1179"/>
              <a:chOff x="995" y="2726"/>
              <a:chExt cx="510" cy="1179"/>
            </a:xfrm>
          </p:grpSpPr>
          <p:sp>
            <p:nvSpPr>
              <p:cNvPr id="511056" name="Rectangle 80"/>
              <p:cNvSpPr>
                <a:spLocks noChangeArrowheads="1"/>
              </p:cNvSpPr>
              <p:nvPr/>
            </p:nvSpPr>
            <p:spPr bwMode="auto">
              <a:xfrm>
                <a:off x="995" y="3397"/>
                <a:ext cx="509" cy="311"/>
              </a:xfrm>
              <a:prstGeom prst="rect">
                <a:avLst/>
              </a:prstGeom>
              <a:solidFill>
                <a:srgbClr val="A6CAE1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57" name="Rectangle 81"/>
              <p:cNvSpPr>
                <a:spLocks noChangeArrowheads="1"/>
              </p:cNvSpPr>
              <p:nvPr/>
            </p:nvSpPr>
            <p:spPr bwMode="auto">
              <a:xfrm>
                <a:off x="995" y="3164"/>
                <a:ext cx="509" cy="233"/>
              </a:xfrm>
              <a:prstGeom prst="rect">
                <a:avLst/>
              </a:prstGeom>
              <a:solidFill>
                <a:srgbClr val="567EB9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58" name="Rectangle 82"/>
              <p:cNvSpPr>
                <a:spLocks noChangeArrowheads="1"/>
              </p:cNvSpPr>
              <p:nvPr/>
            </p:nvSpPr>
            <p:spPr bwMode="auto">
              <a:xfrm>
                <a:off x="995" y="2978"/>
                <a:ext cx="509" cy="186"/>
              </a:xfrm>
              <a:prstGeom prst="rect">
                <a:avLst/>
              </a:prstGeom>
              <a:solidFill>
                <a:srgbClr val="0860A8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59" name="Rectangle 83"/>
              <p:cNvSpPr>
                <a:spLocks noChangeArrowheads="1"/>
              </p:cNvSpPr>
              <p:nvPr/>
            </p:nvSpPr>
            <p:spPr bwMode="auto">
              <a:xfrm>
                <a:off x="995" y="2881"/>
                <a:ext cx="509" cy="97"/>
              </a:xfrm>
              <a:prstGeom prst="rect">
                <a:avLst/>
              </a:prstGeom>
              <a:solidFill>
                <a:srgbClr val="AA014C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60" name="Rectangle 84"/>
              <p:cNvSpPr>
                <a:spLocks noChangeArrowheads="1"/>
              </p:cNvSpPr>
              <p:nvPr/>
            </p:nvSpPr>
            <p:spPr bwMode="auto">
              <a:xfrm>
                <a:off x="995" y="2772"/>
                <a:ext cx="509" cy="109"/>
              </a:xfrm>
              <a:prstGeom prst="rect">
                <a:avLst/>
              </a:prstGeom>
              <a:solidFill>
                <a:srgbClr val="FF5C00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61" name="Rectangle 85"/>
              <p:cNvSpPr>
                <a:spLocks noChangeArrowheads="1"/>
              </p:cNvSpPr>
              <p:nvPr/>
            </p:nvSpPr>
            <p:spPr bwMode="auto">
              <a:xfrm>
                <a:off x="995" y="2726"/>
                <a:ext cx="509" cy="46"/>
              </a:xfrm>
              <a:prstGeom prst="rect">
                <a:avLst/>
              </a:prstGeom>
              <a:solidFill>
                <a:srgbClr val="F5E647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62" name="Line 86"/>
              <p:cNvSpPr>
                <a:spLocks noChangeShapeType="1"/>
              </p:cNvSpPr>
              <p:nvPr/>
            </p:nvSpPr>
            <p:spPr bwMode="auto">
              <a:xfrm flipV="1">
                <a:off x="995" y="3708"/>
                <a:ext cx="1" cy="31"/>
              </a:xfrm>
              <a:prstGeom prst="line">
                <a:avLst/>
              </a:prstGeom>
              <a:noFill/>
              <a:ln w="635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63" name="Line 87"/>
              <p:cNvSpPr>
                <a:spLocks noChangeShapeType="1"/>
              </p:cNvSpPr>
              <p:nvPr/>
            </p:nvSpPr>
            <p:spPr bwMode="auto">
              <a:xfrm flipV="1">
                <a:off x="1504" y="3708"/>
                <a:ext cx="1" cy="31"/>
              </a:xfrm>
              <a:prstGeom prst="line">
                <a:avLst/>
              </a:prstGeom>
              <a:noFill/>
              <a:ln w="635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64" name="Rectangle 88"/>
              <p:cNvSpPr>
                <a:spLocks noChangeArrowheads="1"/>
              </p:cNvSpPr>
              <p:nvPr/>
            </p:nvSpPr>
            <p:spPr bwMode="auto">
              <a:xfrm>
                <a:off x="1173" y="3790"/>
                <a:ext cx="21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200" b="1">
                    <a:solidFill>
                      <a:srgbClr val="000000"/>
                    </a:solidFill>
                    <a:effectLst/>
                    <a:cs typeface="Arial" pitchFamily="34" charset="0"/>
                  </a:rPr>
                  <a:t>USB</a:t>
                </a:r>
                <a:endParaRPr lang="en-US" sz="2400">
                  <a:solidFill>
                    <a:srgbClr val="000000"/>
                  </a:solidFill>
                  <a:effectLst/>
                  <a:cs typeface="Arial" pitchFamily="34" charset="0"/>
                </a:endParaRPr>
              </a:p>
            </p:txBody>
          </p:sp>
        </p:grpSp>
        <p:sp>
          <p:nvSpPr>
            <p:cNvPr id="511065" name="Text Box 89"/>
            <p:cNvSpPr txBox="1">
              <a:spLocks noChangeArrowheads="1"/>
            </p:cNvSpPr>
            <p:nvPr/>
          </p:nvSpPr>
          <p:spPr bwMode="auto">
            <a:xfrm>
              <a:off x="960" y="2592"/>
              <a:ext cx="62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itchFamily="34" charset="0"/>
                </a:rPr>
                <a:t>16.5</a:t>
              </a:r>
            </a:p>
          </p:txBody>
        </p:sp>
      </p:grpSp>
      <p:grpSp>
        <p:nvGrpSpPr>
          <p:cNvPr id="511066" name="Group 90"/>
          <p:cNvGrpSpPr>
            <a:grpSpLocks/>
          </p:cNvGrpSpPr>
          <p:nvPr/>
        </p:nvGrpSpPr>
        <p:grpSpPr bwMode="auto">
          <a:xfrm>
            <a:off x="2286000" y="5409883"/>
            <a:ext cx="990600" cy="1322387"/>
            <a:chOff x="1440" y="3072"/>
            <a:chExt cx="624" cy="833"/>
          </a:xfrm>
        </p:grpSpPr>
        <p:grpSp>
          <p:nvGrpSpPr>
            <p:cNvPr id="511067" name="Group 91"/>
            <p:cNvGrpSpPr>
              <a:grpSpLocks/>
            </p:cNvGrpSpPr>
            <p:nvPr/>
          </p:nvGrpSpPr>
          <p:grpSpPr bwMode="auto">
            <a:xfrm>
              <a:off x="1504" y="3219"/>
              <a:ext cx="511" cy="686"/>
              <a:chOff x="1504" y="3219"/>
              <a:chExt cx="511" cy="686"/>
            </a:xfrm>
          </p:grpSpPr>
          <p:sp>
            <p:nvSpPr>
              <p:cNvPr id="511068" name="Rectangle 92"/>
              <p:cNvSpPr>
                <a:spLocks noChangeArrowheads="1"/>
              </p:cNvSpPr>
              <p:nvPr/>
            </p:nvSpPr>
            <p:spPr bwMode="auto">
              <a:xfrm>
                <a:off x="1504" y="3611"/>
                <a:ext cx="510" cy="97"/>
              </a:xfrm>
              <a:prstGeom prst="rect">
                <a:avLst/>
              </a:prstGeom>
              <a:solidFill>
                <a:srgbClr val="A6CAE1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69" name="Rectangle 93"/>
              <p:cNvSpPr>
                <a:spLocks noChangeArrowheads="1"/>
              </p:cNvSpPr>
              <p:nvPr/>
            </p:nvSpPr>
            <p:spPr bwMode="auto">
              <a:xfrm>
                <a:off x="1504" y="3518"/>
                <a:ext cx="510" cy="93"/>
              </a:xfrm>
              <a:prstGeom prst="rect">
                <a:avLst/>
              </a:prstGeom>
              <a:solidFill>
                <a:srgbClr val="567EB9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70" name="Rectangle 94"/>
              <p:cNvSpPr>
                <a:spLocks noChangeArrowheads="1"/>
              </p:cNvSpPr>
              <p:nvPr/>
            </p:nvSpPr>
            <p:spPr bwMode="auto">
              <a:xfrm>
                <a:off x="1504" y="3467"/>
                <a:ext cx="510" cy="51"/>
              </a:xfrm>
              <a:prstGeom prst="rect">
                <a:avLst/>
              </a:prstGeom>
              <a:solidFill>
                <a:srgbClr val="0860A8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71" name="Rectangle 95"/>
              <p:cNvSpPr>
                <a:spLocks noChangeArrowheads="1"/>
              </p:cNvSpPr>
              <p:nvPr/>
            </p:nvSpPr>
            <p:spPr bwMode="auto">
              <a:xfrm>
                <a:off x="1504" y="3366"/>
                <a:ext cx="510" cy="101"/>
              </a:xfrm>
              <a:prstGeom prst="rect">
                <a:avLst/>
              </a:prstGeom>
              <a:solidFill>
                <a:srgbClr val="AA014C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72" name="Rectangle 96"/>
              <p:cNvSpPr>
                <a:spLocks noChangeArrowheads="1"/>
              </p:cNvSpPr>
              <p:nvPr/>
            </p:nvSpPr>
            <p:spPr bwMode="auto">
              <a:xfrm>
                <a:off x="1504" y="3265"/>
                <a:ext cx="510" cy="101"/>
              </a:xfrm>
              <a:prstGeom prst="rect">
                <a:avLst/>
              </a:prstGeom>
              <a:solidFill>
                <a:srgbClr val="FF5C00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73" name="Rectangle 97"/>
              <p:cNvSpPr>
                <a:spLocks noChangeArrowheads="1"/>
              </p:cNvSpPr>
              <p:nvPr/>
            </p:nvSpPr>
            <p:spPr bwMode="auto">
              <a:xfrm>
                <a:off x="1504" y="3219"/>
                <a:ext cx="510" cy="46"/>
              </a:xfrm>
              <a:prstGeom prst="rect">
                <a:avLst/>
              </a:prstGeom>
              <a:solidFill>
                <a:srgbClr val="F5E647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74" name="Line 98"/>
              <p:cNvSpPr>
                <a:spLocks noChangeShapeType="1"/>
              </p:cNvSpPr>
              <p:nvPr/>
            </p:nvSpPr>
            <p:spPr bwMode="auto">
              <a:xfrm flipV="1">
                <a:off x="2014" y="3708"/>
                <a:ext cx="1" cy="31"/>
              </a:xfrm>
              <a:prstGeom prst="line">
                <a:avLst/>
              </a:prstGeom>
              <a:noFill/>
              <a:ln w="635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75" name="Rectangle 99"/>
              <p:cNvSpPr>
                <a:spLocks noChangeArrowheads="1"/>
              </p:cNvSpPr>
              <p:nvPr/>
            </p:nvSpPr>
            <p:spPr bwMode="auto">
              <a:xfrm>
                <a:off x="1597" y="3790"/>
                <a:ext cx="32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200" b="1">
                    <a:solidFill>
                      <a:srgbClr val="000000"/>
                    </a:solidFill>
                    <a:effectLst/>
                    <a:cs typeface="Arial" pitchFamily="34" charset="0"/>
                  </a:rPr>
                  <a:t>Cache</a:t>
                </a:r>
                <a:endParaRPr lang="en-US" sz="2400">
                  <a:solidFill>
                    <a:srgbClr val="000000"/>
                  </a:solidFill>
                  <a:effectLst/>
                  <a:cs typeface="Arial" pitchFamily="34" charset="0"/>
                </a:endParaRPr>
              </a:p>
            </p:txBody>
          </p:sp>
        </p:grpSp>
        <p:sp>
          <p:nvSpPr>
            <p:cNvPr id="511076" name="Text Box 100"/>
            <p:cNvSpPr txBox="1">
              <a:spLocks noChangeArrowheads="1"/>
            </p:cNvSpPr>
            <p:nvPr/>
          </p:nvSpPr>
          <p:spPr bwMode="auto">
            <a:xfrm>
              <a:off x="1440" y="3072"/>
              <a:ext cx="62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itchFamily="34" charset="0"/>
                </a:rPr>
                <a:t>11.9</a:t>
              </a:r>
            </a:p>
          </p:txBody>
        </p:sp>
      </p:grpSp>
      <p:grpSp>
        <p:nvGrpSpPr>
          <p:cNvPr id="511077" name="Group 101"/>
          <p:cNvGrpSpPr>
            <a:grpSpLocks/>
          </p:cNvGrpSpPr>
          <p:nvPr/>
        </p:nvGrpSpPr>
        <p:grpSpPr bwMode="auto">
          <a:xfrm>
            <a:off x="3124200" y="5516245"/>
            <a:ext cx="990600" cy="1216025"/>
            <a:chOff x="1968" y="3139"/>
            <a:chExt cx="624" cy="766"/>
          </a:xfrm>
        </p:grpSpPr>
        <p:grpSp>
          <p:nvGrpSpPr>
            <p:cNvPr id="511078" name="Group 102"/>
            <p:cNvGrpSpPr>
              <a:grpSpLocks/>
            </p:cNvGrpSpPr>
            <p:nvPr/>
          </p:nvGrpSpPr>
          <p:grpSpPr bwMode="auto">
            <a:xfrm>
              <a:off x="2014" y="3300"/>
              <a:ext cx="510" cy="605"/>
              <a:chOff x="2014" y="3300"/>
              <a:chExt cx="510" cy="605"/>
            </a:xfrm>
          </p:grpSpPr>
          <p:sp>
            <p:nvSpPr>
              <p:cNvPr id="511079" name="Rectangle 103"/>
              <p:cNvSpPr>
                <a:spLocks noChangeArrowheads="1"/>
              </p:cNvSpPr>
              <p:nvPr/>
            </p:nvSpPr>
            <p:spPr bwMode="auto">
              <a:xfrm>
                <a:off x="2014" y="3611"/>
                <a:ext cx="509" cy="97"/>
              </a:xfrm>
              <a:prstGeom prst="rect">
                <a:avLst/>
              </a:prstGeom>
              <a:solidFill>
                <a:srgbClr val="A6CAE1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80" name="Rectangle 104"/>
              <p:cNvSpPr>
                <a:spLocks noChangeArrowheads="1"/>
              </p:cNvSpPr>
              <p:nvPr/>
            </p:nvSpPr>
            <p:spPr bwMode="auto">
              <a:xfrm>
                <a:off x="2014" y="3518"/>
                <a:ext cx="509" cy="93"/>
              </a:xfrm>
              <a:prstGeom prst="rect">
                <a:avLst/>
              </a:prstGeom>
              <a:solidFill>
                <a:srgbClr val="567EB9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81" name="Rectangle 105"/>
              <p:cNvSpPr>
                <a:spLocks noChangeArrowheads="1"/>
              </p:cNvSpPr>
              <p:nvPr/>
            </p:nvSpPr>
            <p:spPr bwMode="auto">
              <a:xfrm>
                <a:off x="2014" y="3467"/>
                <a:ext cx="509" cy="51"/>
              </a:xfrm>
              <a:prstGeom prst="rect">
                <a:avLst/>
              </a:prstGeom>
              <a:solidFill>
                <a:srgbClr val="0860A8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82" name="Rectangle 106"/>
              <p:cNvSpPr>
                <a:spLocks noChangeArrowheads="1"/>
              </p:cNvSpPr>
              <p:nvPr/>
            </p:nvSpPr>
            <p:spPr bwMode="auto">
              <a:xfrm>
                <a:off x="2014" y="3405"/>
                <a:ext cx="509" cy="62"/>
              </a:xfrm>
              <a:prstGeom prst="rect">
                <a:avLst/>
              </a:prstGeom>
              <a:solidFill>
                <a:srgbClr val="AA014C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83" name="Rectangle 107"/>
              <p:cNvSpPr>
                <a:spLocks noChangeArrowheads="1"/>
              </p:cNvSpPr>
              <p:nvPr/>
            </p:nvSpPr>
            <p:spPr bwMode="auto">
              <a:xfrm>
                <a:off x="2014" y="3316"/>
                <a:ext cx="509" cy="89"/>
              </a:xfrm>
              <a:prstGeom prst="rect">
                <a:avLst/>
              </a:prstGeom>
              <a:solidFill>
                <a:srgbClr val="FF5C00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84" name="Rectangle 108"/>
              <p:cNvSpPr>
                <a:spLocks noChangeArrowheads="1"/>
              </p:cNvSpPr>
              <p:nvPr/>
            </p:nvSpPr>
            <p:spPr bwMode="auto">
              <a:xfrm>
                <a:off x="2014" y="3300"/>
                <a:ext cx="509" cy="16"/>
              </a:xfrm>
              <a:prstGeom prst="rect">
                <a:avLst/>
              </a:prstGeom>
              <a:solidFill>
                <a:srgbClr val="F5E647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85" name="Line 109"/>
              <p:cNvSpPr>
                <a:spLocks noChangeShapeType="1"/>
              </p:cNvSpPr>
              <p:nvPr/>
            </p:nvSpPr>
            <p:spPr bwMode="auto">
              <a:xfrm flipV="1">
                <a:off x="2523" y="3708"/>
                <a:ext cx="1" cy="31"/>
              </a:xfrm>
              <a:prstGeom prst="line">
                <a:avLst/>
              </a:prstGeom>
              <a:noFill/>
              <a:ln w="635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86" name="Rectangle 110"/>
              <p:cNvSpPr>
                <a:spLocks noChangeArrowheads="1"/>
              </p:cNvSpPr>
              <p:nvPr/>
            </p:nvSpPr>
            <p:spPr bwMode="auto">
              <a:xfrm>
                <a:off x="2109" y="3790"/>
                <a:ext cx="29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200" b="1">
                    <a:solidFill>
                      <a:srgbClr val="000000"/>
                    </a:solidFill>
                    <a:effectLst/>
                    <a:cs typeface="Arial" pitchFamily="34" charset="0"/>
                  </a:rPr>
                  <a:t>Defer</a:t>
                </a:r>
                <a:endParaRPr lang="en-US" sz="2400">
                  <a:solidFill>
                    <a:srgbClr val="000000"/>
                  </a:solidFill>
                  <a:effectLst/>
                  <a:cs typeface="Arial" pitchFamily="34" charset="0"/>
                </a:endParaRPr>
              </a:p>
            </p:txBody>
          </p:sp>
        </p:grpSp>
        <p:sp>
          <p:nvSpPr>
            <p:cNvPr id="511087" name="Text Box 111"/>
            <p:cNvSpPr txBox="1">
              <a:spLocks noChangeArrowheads="1"/>
            </p:cNvSpPr>
            <p:nvPr/>
          </p:nvSpPr>
          <p:spPr bwMode="auto">
            <a:xfrm>
              <a:off x="1968" y="3139"/>
              <a:ext cx="62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itchFamily="34" charset="0"/>
                </a:rPr>
                <a:t>11.1</a:t>
              </a:r>
            </a:p>
          </p:txBody>
        </p:sp>
      </p:grpSp>
      <p:sp>
        <p:nvSpPr>
          <p:cNvPr id="511088" name="Text Box 112"/>
          <p:cNvSpPr txBox="1">
            <a:spLocks noChangeArrowheads="1"/>
          </p:cNvSpPr>
          <p:nvPr/>
        </p:nvSpPr>
        <p:spPr bwMode="auto">
          <a:xfrm>
            <a:off x="1384300" y="449072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l-GR" sz="1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Δ</a:t>
            </a:r>
            <a:r>
              <a:rPr lang="en-US" sz="1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=5.7W</a:t>
            </a:r>
            <a:endParaRPr lang="el-GR" sz="12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</a:endParaRPr>
          </a:p>
        </p:txBody>
      </p:sp>
      <p:sp>
        <p:nvSpPr>
          <p:cNvPr id="511089" name="Text Box 113"/>
          <p:cNvSpPr txBox="1">
            <a:spLocks noChangeArrowheads="1"/>
          </p:cNvSpPr>
          <p:nvPr/>
        </p:nvSpPr>
        <p:spPr bwMode="auto">
          <a:xfrm>
            <a:off x="2133600" y="520827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l-GR" sz="1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Δ</a:t>
            </a:r>
            <a:r>
              <a:rPr lang="en-US" sz="1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=1W</a:t>
            </a:r>
            <a:endParaRPr lang="el-GR" sz="12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</a:endParaRPr>
          </a:p>
        </p:txBody>
      </p:sp>
      <p:sp>
        <p:nvSpPr>
          <p:cNvPr id="511090" name="Text Box 114"/>
          <p:cNvSpPr txBox="1">
            <a:spLocks noChangeArrowheads="1"/>
          </p:cNvSpPr>
          <p:nvPr/>
        </p:nvSpPr>
        <p:spPr bwMode="auto">
          <a:xfrm>
            <a:off x="2895600" y="528447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l-GR" sz="1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Δ</a:t>
            </a:r>
            <a:r>
              <a:rPr lang="en-US" sz="1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=0.2W</a:t>
            </a:r>
            <a:endParaRPr lang="el-GR" sz="12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</a:endParaRPr>
          </a:p>
        </p:txBody>
      </p:sp>
      <p:sp>
        <p:nvSpPr>
          <p:cNvPr id="511091" name="Text Box 115"/>
          <p:cNvSpPr txBox="1">
            <a:spLocks noChangeArrowheads="1"/>
          </p:cNvSpPr>
          <p:nvPr/>
        </p:nvSpPr>
        <p:spPr bwMode="auto">
          <a:xfrm>
            <a:off x="6629400" y="1203960"/>
            <a:ext cx="2514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  <a:cs typeface="Arial" pitchFamily="34" charset="0"/>
              </a:rPr>
              <a:t>“USB Penalty” Approaches Zero (normal bus)</a:t>
            </a:r>
          </a:p>
        </p:txBody>
      </p:sp>
      <p:sp>
        <p:nvSpPr>
          <p:cNvPr id="511092" name="Text Box 116"/>
          <p:cNvSpPr txBox="1">
            <a:spLocks noChangeArrowheads="1"/>
          </p:cNvSpPr>
          <p:nvPr/>
        </p:nvSpPr>
        <p:spPr bwMode="auto">
          <a:xfrm>
            <a:off x="7467600" y="76200"/>
            <a:ext cx="1600200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i="1">
                <a:solidFill>
                  <a:schemeClr val="tx2"/>
                </a:solidFill>
                <a:effectLst/>
                <a:cs typeface="Arial" pitchFamily="34" charset="0"/>
              </a:rPr>
              <a:t>BUILD</a:t>
            </a:r>
          </a:p>
        </p:txBody>
      </p:sp>
      <p:sp>
        <p:nvSpPr>
          <p:cNvPr id="511093" name="Line 117"/>
          <p:cNvSpPr>
            <a:spLocks noChangeShapeType="1"/>
          </p:cNvSpPr>
          <p:nvPr/>
        </p:nvSpPr>
        <p:spPr bwMode="auto">
          <a:xfrm>
            <a:off x="720725" y="5408295"/>
            <a:ext cx="50800" cy="158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286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5109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5109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109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5109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5109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109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5109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109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5109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510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510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10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5109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5109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5109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11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1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10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10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5109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5109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5109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510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510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510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5109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5109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5109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5109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5109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5109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510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510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510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510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510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510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510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510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510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510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510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510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11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1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11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11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3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5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5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5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510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510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511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511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51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51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51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51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51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51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510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510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5109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5109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5109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xit" presetSubtype="8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7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51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51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51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51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11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11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51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51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build="p"/>
      <p:bldP spid="510979" grpId="1" build="p"/>
      <p:bldP spid="510984" grpId="0" animBg="1"/>
      <p:bldP spid="510991" grpId="0" animBg="1"/>
      <p:bldP spid="510991" grpId="1" animBg="1"/>
      <p:bldP spid="510992" grpId="0" animBg="1"/>
      <p:bldP spid="510992" grpId="1" animBg="1"/>
      <p:bldP spid="510993" grpId="0"/>
      <p:bldP spid="510993" grpId="1"/>
      <p:bldP spid="510994" grpId="0" animBg="1"/>
      <p:bldP spid="510994" grpId="1" animBg="1"/>
      <p:bldP spid="510995" grpId="0"/>
      <p:bldP spid="510996" grpId="0" animBg="1"/>
      <p:bldP spid="510996" grpId="1" animBg="1"/>
      <p:bldP spid="510997" grpId="0" animBg="1"/>
      <p:bldP spid="510997" grpId="1" animBg="1"/>
      <p:bldP spid="510998" grpId="0" animBg="1"/>
      <p:bldP spid="510998" grpId="1" animBg="1"/>
      <p:bldP spid="510999" grpId="0"/>
      <p:bldP spid="511000" grpId="0" animBg="1"/>
      <p:bldP spid="511000" grpId="1" animBg="1"/>
      <p:bldP spid="511001" grpId="0"/>
      <p:bldP spid="511002" grpId="0"/>
      <p:bldP spid="511003" grpId="0" animBg="1"/>
      <p:bldP spid="511003" grpId="1" animBg="1"/>
      <p:bldP spid="511004" grpId="0" animBg="1"/>
      <p:bldP spid="511005" grpId="0"/>
      <p:bldP spid="511005" grpId="1"/>
      <p:bldP spid="511006" grpId="0" build="allAtOnce"/>
      <p:bldP spid="511007" grpId="0" animBg="1"/>
      <p:bldP spid="511007" grpId="1" animBg="1"/>
      <p:bldP spid="511088" grpId="0"/>
      <p:bldP spid="511089" grpId="0"/>
      <p:bldP spid="511090" grpId="0"/>
      <p:bldP spid="5110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USB Traffic Patterns</a:t>
            </a:r>
            <a:endParaRPr lang="en-US"/>
          </a:p>
        </p:txBody>
      </p:sp>
      <p:sp>
        <p:nvSpPr>
          <p:cNvPr id="388099" name="Rectangle 3"/>
          <p:cNvSpPr>
            <a:spLocks noChangeArrowheads="1"/>
          </p:cNvSpPr>
          <p:nvPr/>
        </p:nvSpPr>
        <p:spPr bwMode="auto">
          <a:xfrm>
            <a:off x="4191000" y="1861820"/>
            <a:ext cx="1676400" cy="207327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99">
                    <a:alpha val="35001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b="1">
                <a:effectLst/>
                <a:latin typeface="Arial" pitchFamily="34" charset="0"/>
              </a:rPr>
              <a:t>Interrupt</a:t>
            </a:r>
          </a:p>
        </p:txBody>
      </p:sp>
      <p:sp>
        <p:nvSpPr>
          <p:cNvPr id="388100" name="Rectangle 4"/>
          <p:cNvSpPr>
            <a:spLocks noChangeArrowheads="1"/>
          </p:cNvSpPr>
          <p:nvPr/>
        </p:nvSpPr>
        <p:spPr bwMode="auto">
          <a:xfrm>
            <a:off x="4403725" y="4231958"/>
            <a:ext cx="4359275" cy="25955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effectLst/>
                <a:latin typeface="Arial" pitchFamily="34" charset="0"/>
                <a:cs typeface="Arial" pitchFamily="34" charset="0"/>
              </a:rPr>
              <a:t>High-Speed Periodic Traffic</a:t>
            </a:r>
          </a:p>
        </p:txBody>
      </p:sp>
      <p:grpSp>
        <p:nvGrpSpPr>
          <p:cNvPr id="388101" name="Group 5"/>
          <p:cNvGrpSpPr>
            <a:grpSpLocks/>
          </p:cNvGrpSpPr>
          <p:nvPr/>
        </p:nvGrpSpPr>
        <p:grpSpPr bwMode="auto">
          <a:xfrm>
            <a:off x="2225675" y="4681220"/>
            <a:ext cx="1600200" cy="1406525"/>
            <a:chOff x="1440" y="960"/>
            <a:chExt cx="576" cy="576"/>
          </a:xfrm>
        </p:grpSpPr>
        <p:sp>
          <p:nvSpPr>
            <p:cNvPr id="388102" name="Oval 6"/>
            <p:cNvSpPr>
              <a:spLocks noChangeArrowheads="1"/>
            </p:cNvSpPr>
            <p:nvPr/>
          </p:nvSpPr>
          <p:spPr bwMode="auto">
            <a:xfrm>
              <a:off x="1440" y="1110"/>
              <a:ext cx="192" cy="1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>
                  <a:effectLst/>
                  <a:latin typeface="Arial" pitchFamily="34" charset="0"/>
                  <a:cs typeface="Arial" pitchFamily="34" charset="0"/>
                </a:rPr>
                <a:t>QH1</a:t>
              </a:r>
            </a:p>
          </p:txBody>
        </p:sp>
        <p:sp>
          <p:nvSpPr>
            <p:cNvPr id="388103" name="Oval 7"/>
            <p:cNvSpPr>
              <a:spLocks noChangeArrowheads="1"/>
            </p:cNvSpPr>
            <p:nvPr/>
          </p:nvSpPr>
          <p:spPr bwMode="auto">
            <a:xfrm>
              <a:off x="1632" y="960"/>
              <a:ext cx="192" cy="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>
                  <a:effectLst/>
                  <a:latin typeface="Arial" pitchFamily="34" charset="0"/>
                  <a:cs typeface="Arial" pitchFamily="34" charset="0"/>
                </a:rPr>
                <a:t>QH2</a:t>
              </a:r>
            </a:p>
          </p:txBody>
        </p:sp>
        <p:sp>
          <p:nvSpPr>
            <p:cNvPr id="388104" name="Oval 8"/>
            <p:cNvSpPr>
              <a:spLocks noChangeArrowheads="1"/>
            </p:cNvSpPr>
            <p:nvPr/>
          </p:nvSpPr>
          <p:spPr bwMode="auto">
            <a:xfrm>
              <a:off x="1824" y="1110"/>
              <a:ext cx="192" cy="1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>
                  <a:effectLst/>
                  <a:latin typeface="Arial" pitchFamily="34" charset="0"/>
                  <a:cs typeface="Arial" pitchFamily="34" charset="0"/>
                </a:rPr>
                <a:t>QH3</a:t>
              </a:r>
            </a:p>
          </p:txBody>
        </p:sp>
        <p:cxnSp>
          <p:nvCxnSpPr>
            <p:cNvPr id="388105" name="AutoShape 9"/>
            <p:cNvCxnSpPr>
              <a:cxnSpLocks noChangeShapeType="1"/>
              <a:stCxn id="388102" idx="0"/>
              <a:endCxn id="388103" idx="2"/>
            </p:cNvCxnSpPr>
            <p:nvPr/>
          </p:nvCxnSpPr>
          <p:spPr bwMode="auto">
            <a:xfrm rot="16200000">
              <a:off x="1546" y="1025"/>
              <a:ext cx="75" cy="96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8106" name="AutoShape 10"/>
            <p:cNvCxnSpPr>
              <a:cxnSpLocks noChangeShapeType="1"/>
              <a:stCxn id="388103" idx="6"/>
              <a:endCxn id="388104" idx="0"/>
            </p:cNvCxnSpPr>
            <p:nvPr/>
          </p:nvCxnSpPr>
          <p:spPr bwMode="auto">
            <a:xfrm>
              <a:off x="1824" y="1035"/>
              <a:ext cx="96" cy="75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8107" name="AutoShape 11"/>
            <p:cNvCxnSpPr>
              <a:cxnSpLocks noChangeShapeType="1"/>
              <a:stCxn id="388104" idx="4"/>
              <a:endCxn id="388108" idx="0"/>
            </p:cNvCxnSpPr>
            <p:nvPr/>
          </p:nvCxnSpPr>
          <p:spPr bwMode="auto">
            <a:xfrm rot="5400000">
              <a:off x="1857" y="1324"/>
              <a:ext cx="1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8108" name="Rectangle 12"/>
            <p:cNvSpPr>
              <a:spLocks noChangeArrowheads="1"/>
            </p:cNvSpPr>
            <p:nvPr/>
          </p:nvSpPr>
          <p:spPr bwMode="auto">
            <a:xfrm>
              <a:off x="1824" y="1386"/>
              <a:ext cx="192" cy="1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900">
                  <a:effectLst/>
                  <a:latin typeface="Arial" pitchFamily="34" charset="0"/>
                  <a:cs typeface="Arial" pitchFamily="34" charset="0"/>
                </a:rPr>
                <a:t>Sleep</a:t>
              </a:r>
            </a:p>
          </p:txBody>
        </p:sp>
        <p:cxnSp>
          <p:nvCxnSpPr>
            <p:cNvPr id="388109" name="AutoShape 13"/>
            <p:cNvCxnSpPr>
              <a:cxnSpLocks noChangeShapeType="1"/>
              <a:stCxn id="388108" idx="2"/>
              <a:endCxn id="388102" idx="4"/>
            </p:cNvCxnSpPr>
            <p:nvPr/>
          </p:nvCxnSpPr>
          <p:spPr bwMode="auto">
            <a:xfrm rot="16200000" flipV="1">
              <a:off x="1590" y="1207"/>
              <a:ext cx="275" cy="384"/>
            </a:xfrm>
            <a:prstGeom prst="curvedConnector3">
              <a:avLst>
                <a:gd name="adj1" fmla="val -52366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110" name="Rectangle 14"/>
          <p:cNvSpPr>
            <a:spLocks noChangeArrowheads="1"/>
          </p:cNvSpPr>
          <p:nvPr/>
        </p:nvSpPr>
        <p:spPr bwMode="auto">
          <a:xfrm>
            <a:off x="457200" y="4231958"/>
            <a:ext cx="3810000" cy="25955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effectLst/>
                <a:latin typeface="Arial" pitchFamily="34" charset="0"/>
                <a:cs typeface="Arial" pitchFamily="34" charset="0"/>
              </a:rPr>
              <a:t>High-Speed Asynchronous Traffic</a:t>
            </a:r>
          </a:p>
        </p:txBody>
      </p:sp>
      <p:grpSp>
        <p:nvGrpSpPr>
          <p:cNvPr id="388111" name="Group 15"/>
          <p:cNvGrpSpPr>
            <a:grpSpLocks/>
          </p:cNvGrpSpPr>
          <p:nvPr/>
        </p:nvGrpSpPr>
        <p:grpSpPr bwMode="auto">
          <a:xfrm>
            <a:off x="854075" y="5495608"/>
            <a:ext cx="1676400" cy="1036637"/>
            <a:chOff x="720" y="1488"/>
            <a:chExt cx="912" cy="486"/>
          </a:xfrm>
        </p:grpSpPr>
        <p:sp>
          <p:nvSpPr>
            <p:cNvPr id="388112" name="Rectangle 16"/>
            <p:cNvSpPr>
              <a:spLocks noChangeArrowheads="1"/>
            </p:cNvSpPr>
            <p:nvPr/>
          </p:nvSpPr>
          <p:spPr bwMode="auto">
            <a:xfrm>
              <a:off x="720" y="1782"/>
              <a:ext cx="48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113" name="Rectangle 17"/>
            <p:cNvSpPr>
              <a:spLocks noChangeArrowheads="1"/>
            </p:cNvSpPr>
            <p:nvPr/>
          </p:nvSpPr>
          <p:spPr bwMode="auto">
            <a:xfrm>
              <a:off x="816" y="1782"/>
              <a:ext cx="48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114" name="Rectangle 18"/>
            <p:cNvSpPr>
              <a:spLocks noChangeArrowheads="1"/>
            </p:cNvSpPr>
            <p:nvPr/>
          </p:nvSpPr>
          <p:spPr bwMode="auto">
            <a:xfrm>
              <a:off x="912" y="1782"/>
              <a:ext cx="48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115" name="Rectangle 19"/>
            <p:cNvSpPr>
              <a:spLocks noChangeArrowheads="1"/>
            </p:cNvSpPr>
            <p:nvPr/>
          </p:nvSpPr>
          <p:spPr bwMode="auto">
            <a:xfrm>
              <a:off x="1008" y="1782"/>
              <a:ext cx="48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116" name="Rectangle 20"/>
            <p:cNvSpPr>
              <a:spLocks noChangeArrowheads="1"/>
            </p:cNvSpPr>
            <p:nvPr/>
          </p:nvSpPr>
          <p:spPr bwMode="auto">
            <a:xfrm>
              <a:off x="1104" y="1782"/>
              <a:ext cx="48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117" name="Rectangle 21"/>
            <p:cNvSpPr>
              <a:spLocks noChangeArrowheads="1"/>
            </p:cNvSpPr>
            <p:nvPr/>
          </p:nvSpPr>
          <p:spPr bwMode="auto">
            <a:xfrm>
              <a:off x="1200" y="1782"/>
              <a:ext cx="48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118" name="Rectangle 22"/>
            <p:cNvSpPr>
              <a:spLocks noChangeArrowheads="1"/>
            </p:cNvSpPr>
            <p:nvPr/>
          </p:nvSpPr>
          <p:spPr bwMode="auto">
            <a:xfrm>
              <a:off x="1296" y="1782"/>
              <a:ext cx="48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119" name="Line 23"/>
            <p:cNvSpPr>
              <a:spLocks noChangeShapeType="1"/>
            </p:cNvSpPr>
            <p:nvPr/>
          </p:nvSpPr>
          <p:spPr bwMode="auto">
            <a:xfrm>
              <a:off x="912" y="1590"/>
              <a:ext cx="0" cy="1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120" name="Line 24"/>
            <p:cNvSpPr>
              <a:spLocks noChangeShapeType="1"/>
            </p:cNvSpPr>
            <p:nvPr/>
          </p:nvSpPr>
          <p:spPr bwMode="auto">
            <a:xfrm>
              <a:off x="1008" y="1590"/>
              <a:ext cx="0" cy="1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121" name="Line 25"/>
            <p:cNvSpPr>
              <a:spLocks noChangeShapeType="1"/>
            </p:cNvSpPr>
            <p:nvPr/>
          </p:nvSpPr>
          <p:spPr bwMode="auto">
            <a:xfrm>
              <a:off x="1008" y="168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122" name="Line 26"/>
            <p:cNvSpPr>
              <a:spLocks noChangeShapeType="1"/>
            </p:cNvSpPr>
            <p:nvPr/>
          </p:nvSpPr>
          <p:spPr bwMode="auto">
            <a:xfrm>
              <a:off x="768" y="168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123" name="Rectangle 27"/>
            <p:cNvSpPr>
              <a:spLocks noChangeArrowheads="1"/>
            </p:cNvSpPr>
            <p:nvPr/>
          </p:nvSpPr>
          <p:spPr bwMode="auto">
            <a:xfrm>
              <a:off x="912" y="1488"/>
              <a:ext cx="96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>
                  <a:effectLst/>
                  <a:latin typeface="Arial" pitchFamily="34" charset="0"/>
                  <a:cs typeface="Arial" pitchFamily="34" charset="0"/>
                </a:rPr>
                <a:t>~8µs</a:t>
              </a:r>
            </a:p>
          </p:txBody>
        </p:sp>
        <p:sp>
          <p:nvSpPr>
            <p:cNvPr id="388124" name="Line 28"/>
            <p:cNvSpPr>
              <a:spLocks noChangeShapeType="1"/>
            </p:cNvSpPr>
            <p:nvPr/>
          </p:nvSpPr>
          <p:spPr bwMode="auto">
            <a:xfrm>
              <a:off x="1392" y="187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8125" name="Oval 29"/>
          <p:cNvSpPr>
            <a:spLocks noChangeArrowheads="1"/>
          </p:cNvSpPr>
          <p:nvPr/>
        </p:nvSpPr>
        <p:spPr bwMode="auto">
          <a:xfrm rot="5400000">
            <a:off x="8361362" y="4687571"/>
            <a:ext cx="180975" cy="1651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200" b="1">
                <a:effectLst/>
                <a:latin typeface="Arial" pitchFamily="34" charset="0"/>
                <a:cs typeface="Arial" pitchFamily="34" charset="0"/>
              </a:rPr>
              <a:t>15</a:t>
            </a:r>
          </a:p>
        </p:txBody>
      </p:sp>
      <p:sp>
        <p:nvSpPr>
          <p:cNvPr id="388126" name="Oval 30"/>
          <p:cNvSpPr>
            <a:spLocks noChangeArrowheads="1"/>
          </p:cNvSpPr>
          <p:nvPr/>
        </p:nvSpPr>
        <p:spPr bwMode="auto">
          <a:xfrm rot="5400000">
            <a:off x="8113712" y="4687571"/>
            <a:ext cx="180975" cy="1651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200" b="1">
                <a:effectLst/>
                <a:latin typeface="Arial" pitchFamily="34" charset="0"/>
                <a:cs typeface="Arial" pitchFamily="34" charset="0"/>
              </a:rPr>
              <a:t>14</a:t>
            </a:r>
          </a:p>
        </p:txBody>
      </p:sp>
      <p:sp>
        <p:nvSpPr>
          <p:cNvPr id="388127" name="Oval 31"/>
          <p:cNvSpPr>
            <a:spLocks noChangeArrowheads="1"/>
          </p:cNvSpPr>
          <p:nvPr/>
        </p:nvSpPr>
        <p:spPr bwMode="auto">
          <a:xfrm rot="5400000">
            <a:off x="7868444" y="4689951"/>
            <a:ext cx="180975" cy="163513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200" b="1">
                <a:effectLst/>
                <a:latin typeface="Arial" pitchFamily="34" charset="0"/>
                <a:cs typeface="Arial" pitchFamily="34" charset="0"/>
              </a:rPr>
              <a:t>13</a:t>
            </a:r>
          </a:p>
        </p:txBody>
      </p:sp>
      <p:sp>
        <p:nvSpPr>
          <p:cNvPr id="388128" name="Oval 32"/>
          <p:cNvSpPr>
            <a:spLocks noChangeArrowheads="1"/>
          </p:cNvSpPr>
          <p:nvPr/>
        </p:nvSpPr>
        <p:spPr bwMode="auto">
          <a:xfrm rot="5400000">
            <a:off x="7621587" y="4689158"/>
            <a:ext cx="180975" cy="1651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200" b="1">
                <a:effectLst/>
                <a:latin typeface="Arial" pitchFamily="34" charset="0"/>
                <a:cs typeface="Arial" pitchFamily="34" charset="0"/>
              </a:rPr>
              <a:t>12</a:t>
            </a:r>
          </a:p>
        </p:txBody>
      </p:sp>
      <p:sp>
        <p:nvSpPr>
          <p:cNvPr id="388129" name="Oval 33"/>
          <p:cNvSpPr>
            <a:spLocks noChangeArrowheads="1"/>
          </p:cNvSpPr>
          <p:nvPr/>
        </p:nvSpPr>
        <p:spPr bwMode="auto">
          <a:xfrm rot="5400000">
            <a:off x="7373937" y="4689158"/>
            <a:ext cx="180975" cy="1651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200" b="1">
                <a:effectLst/>
                <a:latin typeface="Arial" pitchFamily="34" charset="0"/>
                <a:cs typeface="Arial" pitchFamily="34" charset="0"/>
              </a:rPr>
              <a:t>11</a:t>
            </a:r>
          </a:p>
        </p:txBody>
      </p:sp>
      <p:sp>
        <p:nvSpPr>
          <p:cNvPr id="388130" name="Oval 34"/>
          <p:cNvSpPr>
            <a:spLocks noChangeArrowheads="1"/>
          </p:cNvSpPr>
          <p:nvPr/>
        </p:nvSpPr>
        <p:spPr bwMode="auto">
          <a:xfrm rot="5400000">
            <a:off x="7126287" y="4689158"/>
            <a:ext cx="180975" cy="1651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200" b="1">
                <a:effectLst/>
                <a:latin typeface="Arial" pitchFamily="34" charset="0"/>
                <a:cs typeface="Arial" pitchFamily="34" charset="0"/>
              </a:rPr>
              <a:t>10</a:t>
            </a:r>
          </a:p>
        </p:txBody>
      </p:sp>
      <p:sp>
        <p:nvSpPr>
          <p:cNvPr id="388131" name="Oval 35"/>
          <p:cNvSpPr>
            <a:spLocks noChangeArrowheads="1"/>
          </p:cNvSpPr>
          <p:nvPr/>
        </p:nvSpPr>
        <p:spPr bwMode="auto">
          <a:xfrm rot="5400000">
            <a:off x="6878637" y="4689158"/>
            <a:ext cx="180975" cy="1651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200" b="1">
                <a:effectLst/>
                <a:latin typeface="Arial" pitchFamily="34" charset="0"/>
                <a:cs typeface="Arial" pitchFamily="34" charset="0"/>
              </a:rPr>
              <a:t>9</a:t>
            </a:r>
          </a:p>
        </p:txBody>
      </p:sp>
      <p:sp>
        <p:nvSpPr>
          <p:cNvPr id="388132" name="Oval 36"/>
          <p:cNvSpPr>
            <a:spLocks noChangeArrowheads="1"/>
          </p:cNvSpPr>
          <p:nvPr/>
        </p:nvSpPr>
        <p:spPr bwMode="auto">
          <a:xfrm rot="5400000">
            <a:off x="6630987" y="4689158"/>
            <a:ext cx="180975" cy="1651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200" b="1">
                <a:effectLst/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388133" name="Oval 37"/>
          <p:cNvSpPr>
            <a:spLocks noChangeArrowheads="1"/>
          </p:cNvSpPr>
          <p:nvPr/>
        </p:nvSpPr>
        <p:spPr bwMode="auto">
          <a:xfrm rot="5400000">
            <a:off x="8278019" y="5234464"/>
            <a:ext cx="182562" cy="1651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34" name="Oval 38"/>
          <p:cNvSpPr>
            <a:spLocks noChangeArrowheads="1"/>
          </p:cNvSpPr>
          <p:nvPr/>
        </p:nvSpPr>
        <p:spPr bwMode="auto">
          <a:xfrm rot="5400000">
            <a:off x="7785894" y="5237639"/>
            <a:ext cx="180975" cy="16351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35" name="Oval 39"/>
          <p:cNvSpPr>
            <a:spLocks noChangeArrowheads="1"/>
          </p:cNvSpPr>
          <p:nvPr/>
        </p:nvSpPr>
        <p:spPr bwMode="auto">
          <a:xfrm rot="5400000">
            <a:off x="7291387" y="5236846"/>
            <a:ext cx="180975" cy="1651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36" name="Oval 40"/>
          <p:cNvSpPr>
            <a:spLocks noChangeArrowheads="1"/>
          </p:cNvSpPr>
          <p:nvPr/>
        </p:nvSpPr>
        <p:spPr bwMode="auto">
          <a:xfrm rot="5400000">
            <a:off x="6796087" y="5236846"/>
            <a:ext cx="180975" cy="1651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37" name="Oval 41"/>
          <p:cNvSpPr>
            <a:spLocks noChangeArrowheads="1"/>
          </p:cNvSpPr>
          <p:nvPr/>
        </p:nvSpPr>
        <p:spPr bwMode="auto">
          <a:xfrm rot="5400000">
            <a:off x="8031957" y="5691664"/>
            <a:ext cx="182562" cy="1651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38" name="Oval 42"/>
          <p:cNvSpPr>
            <a:spLocks noChangeArrowheads="1"/>
          </p:cNvSpPr>
          <p:nvPr/>
        </p:nvSpPr>
        <p:spPr bwMode="auto">
          <a:xfrm rot="5400000">
            <a:off x="7042944" y="5691664"/>
            <a:ext cx="182562" cy="1651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39" name="Oval 43"/>
          <p:cNvSpPr>
            <a:spLocks noChangeArrowheads="1"/>
          </p:cNvSpPr>
          <p:nvPr/>
        </p:nvSpPr>
        <p:spPr bwMode="auto">
          <a:xfrm rot="5400000">
            <a:off x="7538243" y="6147277"/>
            <a:ext cx="182563" cy="1651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40" name="Oval 44"/>
          <p:cNvSpPr>
            <a:spLocks noChangeArrowheads="1"/>
          </p:cNvSpPr>
          <p:nvPr/>
        </p:nvSpPr>
        <p:spPr bwMode="auto">
          <a:xfrm rot="5400000">
            <a:off x="6384925" y="4689158"/>
            <a:ext cx="180975" cy="1651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200" b="1">
                <a:effectLst/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388141" name="Oval 45"/>
          <p:cNvSpPr>
            <a:spLocks noChangeArrowheads="1"/>
          </p:cNvSpPr>
          <p:nvPr/>
        </p:nvSpPr>
        <p:spPr bwMode="auto">
          <a:xfrm rot="5400000">
            <a:off x="6137275" y="4689158"/>
            <a:ext cx="180975" cy="1651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200" b="1">
                <a:effectLst/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388142" name="Oval 46"/>
          <p:cNvSpPr>
            <a:spLocks noChangeArrowheads="1"/>
          </p:cNvSpPr>
          <p:nvPr/>
        </p:nvSpPr>
        <p:spPr bwMode="auto">
          <a:xfrm rot="5400000">
            <a:off x="5889625" y="4689158"/>
            <a:ext cx="180975" cy="1651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200" b="1">
                <a:effectLst/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388143" name="Oval 47"/>
          <p:cNvSpPr>
            <a:spLocks noChangeArrowheads="1"/>
          </p:cNvSpPr>
          <p:nvPr/>
        </p:nvSpPr>
        <p:spPr bwMode="auto">
          <a:xfrm rot="5400000">
            <a:off x="5641975" y="4689158"/>
            <a:ext cx="180975" cy="1651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200" b="1">
                <a:effectLst/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388144" name="Oval 48"/>
          <p:cNvSpPr>
            <a:spLocks noChangeArrowheads="1"/>
          </p:cNvSpPr>
          <p:nvPr/>
        </p:nvSpPr>
        <p:spPr bwMode="auto">
          <a:xfrm rot="5400000">
            <a:off x="5394325" y="4689158"/>
            <a:ext cx="180975" cy="1651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200" b="1">
                <a:effectLst/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88145" name="Oval 49"/>
          <p:cNvSpPr>
            <a:spLocks noChangeArrowheads="1"/>
          </p:cNvSpPr>
          <p:nvPr/>
        </p:nvSpPr>
        <p:spPr bwMode="auto">
          <a:xfrm rot="5400000">
            <a:off x="5147469" y="4689951"/>
            <a:ext cx="180975" cy="163513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200" b="1">
                <a:effectLst/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388146" name="Oval 50"/>
          <p:cNvSpPr>
            <a:spLocks noChangeArrowheads="1"/>
          </p:cNvSpPr>
          <p:nvPr/>
        </p:nvSpPr>
        <p:spPr bwMode="auto">
          <a:xfrm rot="5400000">
            <a:off x="4900612" y="4689158"/>
            <a:ext cx="180975" cy="1651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200" b="1">
                <a:effectLst/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388147" name="Oval 51"/>
          <p:cNvSpPr>
            <a:spLocks noChangeArrowheads="1"/>
          </p:cNvSpPr>
          <p:nvPr/>
        </p:nvSpPr>
        <p:spPr bwMode="auto">
          <a:xfrm rot="5400000">
            <a:off x="4652962" y="4689158"/>
            <a:ext cx="180975" cy="1651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200" b="1"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388148" name="Oval 52"/>
          <p:cNvSpPr>
            <a:spLocks noChangeArrowheads="1"/>
          </p:cNvSpPr>
          <p:nvPr/>
        </p:nvSpPr>
        <p:spPr bwMode="auto">
          <a:xfrm rot="5400000">
            <a:off x="6302375" y="5236846"/>
            <a:ext cx="180975" cy="1651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49" name="Oval 53"/>
          <p:cNvSpPr>
            <a:spLocks noChangeArrowheads="1"/>
          </p:cNvSpPr>
          <p:nvPr/>
        </p:nvSpPr>
        <p:spPr bwMode="auto">
          <a:xfrm rot="5400000">
            <a:off x="5807075" y="5236846"/>
            <a:ext cx="180975" cy="1651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50" name="Oval 54"/>
          <p:cNvSpPr>
            <a:spLocks noChangeArrowheads="1"/>
          </p:cNvSpPr>
          <p:nvPr/>
        </p:nvSpPr>
        <p:spPr bwMode="auto">
          <a:xfrm rot="5400000">
            <a:off x="5311775" y="5236846"/>
            <a:ext cx="180975" cy="1651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51" name="Oval 55"/>
          <p:cNvSpPr>
            <a:spLocks noChangeArrowheads="1"/>
          </p:cNvSpPr>
          <p:nvPr/>
        </p:nvSpPr>
        <p:spPr bwMode="auto">
          <a:xfrm rot="5400000">
            <a:off x="4818062" y="5236846"/>
            <a:ext cx="180975" cy="1651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52" name="Oval 56"/>
          <p:cNvSpPr>
            <a:spLocks noChangeArrowheads="1"/>
          </p:cNvSpPr>
          <p:nvPr/>
        </p:nvSpPr>
        <p:spPr bwMode="auto">
          <a:xfrm rot="5400000">
            <a:off x="6053932" y="5691664"/>
            <a:ext cx="182562" cy="1651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53" name="Oval 57"/>
          <p:cNvSpPr>
            <a:spLocks noChangeArrowheads="1"/>
          </p:cNvSpPr>
          <p:nvPr/>
        </p:nvSpPr>
        <p:spPr bwMode="auto">
          <a:xfrm rot="5400000">
            <a:off x="5064126" y="5692457"/>
            <a:ext cx="182562" cy="16351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54" name="Oval 58"/>
          <p:cNvSpPr>
            <a:spLocks noChangeArrowheads="1"/>
          </p:cNvSpPr>
          <p:nvPr/>
        </p:nvSpPr>
        <p:spPr bwMode="auto">
          <a:xfrm rot="5400000">
            <a:off x="5558631" y="6147277"/>
            <a:ext cx="182563" cy="1651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55" name="Oval 59"/>
          <p:cNvSpPr>
            <a:spLocks noChangeArrowheads="1"/>
          </p:cNvSpPr>
          <p:nvPr/>
        </p:nvSpPr>
        <p:spPr bwMode="auto">
          <a:xfrm rot="5400000">
            <a:off x="6548437" y="6513196"/>
            <a:ext cx="182563" cy="16351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8156" name="AutoShape 60"/>
          <p:cNvCxnSpPr>
            <a:cxnSpLocks noChangeShapeType="1"/>
            <a:stCxn id="388147" idx="6"/>
            <a:endCxn id="388151" idx="3"/>
          </p:cNvCxnSpPr>
          <p:nvPr/>
        </p:nvCxnSpPr>
        <p:spPr bwMode="auto">
          <a:xfrm>
            <a:off x="4743450" y="4862195"/>
            <a:ext cx="106363" cy="392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157" name="AutoShape 61"/>
          <p:cNvCxnSpPr>
            <a:cxnSpLocks noChangeShapeType="1"/>
            <a:stCxn id="388146" idx="6"/>
            <a:endCxn id="388150" idx="3"/>
          </p:cNvCxnSpPr>
          <p:nvPr/>
        </p:nvCxnSpPr>
        <p:spPr bwMode="auto">
          <a:xfrm>
            <a:off x="4991100" y="4862195"/>
            <a:ext cx="354013" cy="392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158" name="AutoShape 62"/>
          <p:cNvCxnSpPr>
            <a:cxnSpLocks noChangeShapeType="1"/>
            <a:stCxn id="388145" idx="6"/>
            <a:endCxn id="388149" idx="3"/>
          </p:cNvCxnSpPr>
          <p:nvPr/>
        </p:nvCxnSpPr>
        <p:spPr bwMode="auto">
          <a:xfrm>
            <a:off x="5237163" y="4862195"/>
            <a:ext cx="601662" cy="392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159" name="AutoShape 63"/>
          <p:cNvCxnSpPr>
            <a:cxnSpLocks noChangeShapeType="1"/>
            <a:stCxn id="388144" idx="6"/>
            <a:endCxn id="388148" idx="3"/>
          </p:cNvCxnSpPr>
          <p:nvPr/>
        </p:nvCxnSpPr>
        <p:spPr bwMode="auto">
          <a:xfrm>
            <a:off x="5484813" y="4862195"/>
            <a:ext cx="849312" cy="392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160" name="AutoShape 64"/>
          <p:cNvCxnSpPr>
            <a:cxnSpLocks noChangeShapeType="1"/>
            <a:stCxn id="388143" idx="6"/>
            <a:endCxn id="388136" idx="3"/>
          </p:cNvCxnSpPr>
          <p:nvPr/>
        </p:nvCxnSpPr>
        <p:spPr bwMode="auto">
          <a:xfrm>
            <a:off x="5732463" y="4862195"/>
            <a:ext cx="1095375" cy="392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161" name="AutoShape 65"/>
          <p:cNvCxnSpPr>
            <a:cxnSpLocks noChangeShapeType="1"/>
            <a:stCxn id="388142" idx="6"/>
            <a:endCxn id="388135" idx="3"/>
          </p:cNvCxnSpPr>
          <p:nvPr/>
        </p:nvCxnSpPr>
        <p:spPr bwMode="auto">
          <a:xfrm>
            <a:off x="5980113" y="4862195"/>
            <a:ext cx="1343025" cy="392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162" name="AutoShape 66"/>
          <p:cNvCxnSpPr>
            <a:cxnSpLocks noChangeShapeType="1"/>
            <a:stCxn id="388141" idx="6"/>
            <a:endCxn id="388134" idx="3"/>
          </p:cNvCxnSpPr>
          <p:nvPr/>
        </p:nvCxnSpPr>
        <p:spPr bwMode="auto">
          <a:xfrm>
            <a:off x="6227763" y="4862195"/>
            <a:ext cx="1590675" cy="392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163" name="AutoShape 67"/>
          <p:cNvCxnSpPr>
            <a:cxnSpLocks noChangeShapeType="1"/>
            <a:stCxn id="388140" idx="6"/>
            <a:endCxn id="388133" idx="3"/>
          </p:cNvCxnSpPr>
          <p:nvPr/>
        </p:nvCxnSpPr>
        <p:spPr bwMode="auto">
          <a:xfrm>
            <a:off x="6475413" y="4862195"/>
            <a:ext cx="1835150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164" name="AutoShape 68"/>
          <p:cNvCxnSpPr>
            <a:cxnSpLocks noChangeShapeType="1"/>
            <a:stCxn id="388132" idx="6"/>
            <a:endCxn id="388151" idx="1"/>
          </p:cNvCxnSpPr>
          <p:nvPr/>
        </p:nvCxnSpPr>
        <p:spPr bwMode="auto">
          <a:xfrm flipH="1">
            <a:off x="4964113" y="4862195"/>
            <a:ext cx="1757362" cy="392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165" name="AutoShape 69"/>
          <p:cNvCxnSpPr>
            <a:cxnSpLocks noChangeShapeType="1"/>
            <a:stCxn id="388131" idx="6"/>
            <a:endCxn id="388150" idx="1"/>
          </p:cNvCxnSpPr>
          <p:nvPr/>
        </p:nvCxnSpPr>
        <p:spPr bwMode="auto">
          <a:xfrm flipH="1">
            <a:off x="5459413" y="4862195"/>
            <a:ext cx="1509712" cy="392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166" name="AutoShape 70"/>
          <p:cNvCxnSpPr>
            <a:cxnSpLocks noChangeShapeType="1"/>
            <a:stCxn id="388130" idx="6"/>
            <a:endCxn id="388149" idx="1"/>
          </p:cNvCxnSpPr>
          <p:nvPr/>
        </p:nvCxnSpPr>
        <p:spPr bwMode="auto">
          <a:xfrm flipH="1">
            <a:off x="5954713" y="4862195"/>
            <a:ext cx="1262062" cy="392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167" name="AutoShape 71"/>
          <p:cNvCxnSpPr>
            <a:cxnSpLocks noChangeShapeType="1"/>
            <a:stCxn id="388129" idx="6"/>
            <a:endCxn id="388148" idx="1"/>
          </p:cNvCxnSpPr>
          <p:nvPr/>
        </p:nvCxnSpPr>
        <p:spPr bwMode="auto">
          <a:xfrm flipH="1">
            <a:off x="6448425" y="4862195"/>
            <a:ext cx="1016000" cy="392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168" name="AutoShape 72"/>
          <p:cNvCxnSpPr>
            <a:cxnSpLocks noChangeShapeType="1"/>
            <a:stCxn id="388128" idx="6"/>
            <a:endCxn id="388136" idx="1"/>
          </p:cNvCxnSpPr>
          <p:nvPr/>
        </p:nvCxnSpPr>
        <p:spPr bwMode="auto">
          <a:xfrm flipH="1">
            <a:off x="6943725" y="4862195"/>
            <a:ext cx="768350" cy="392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169" name="AutoShape 73"/>
          <p:cNvCxnSpPr>
            <a:cxnSpLocks noChangeShapeType="1"/>
            <a:stCxn id="388127" idx="6"/>
            <a:endCxn id="388135" idx="1"/>
          </p:cNvCxnSpPr>
          <p:nvPr/>
        </p:nvCxnSpPr>
        <p:spPr bwMode="auto">
          <a:xfrm flipH="1">
            <a:off x="7439025" y="4862195"/>
            <a:ext cx="519113" cy="392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170" name="AutoShape 74"/>
          <p:cNvCxnSpPr>
            <a:cxnSpLocks noChangeShapeType="1"/>
            <a:stCxn id="388126" idx="6"/>
            <a:endCxn id="388134" idx="1"/>
          </p:cNvCxnSpPr>
          <p:nvPr/>
        </p:nvCxnSpPr>
        <p:spPr bwMode="auto">
          <a:xfrm flipH="1">
            <a:off x="7932738" y="4860608"/>
            <a:ext cx="271462" cy="393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171" name="AutoShape 75"/>
          <p:cNvCxnSpPr>
            <a:cxnSpLocks noChangeShapeType="1"/>
            <a:stCxn id="388125" idx="6"/>
            <a:endCxn id="388133" idx="1"/>
          </p:cNvCxnSpPr>
          <p:nvPr/>
        </p:nvCxnSpPr>
        <p:spPr bwMode="auto">
          <a:xfrm flipH="1">
            <a:off x="8426450" y="4860608"/>
            <a:ext cx="25400" cy="392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172" name="AutoShape 76"/>
          <p:cNvCxnSpPr>
            <a:cxnSpLocks noChangeShapeType="1"/>
            <a:stCxn id="388151" idx="6"/>
            <a:endCxn id="388153" idx="3"/>
          </p:cNvCxnSpPr>
          <p:nvPr/>
        </p:nvCxnSpPr>
        <p:spPr bwMode="auto">
          <a:xfrm>
            <a:off x="4908550" y="5409883"/>
            <a:ext cx="188913" cy="300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173" name="AutoShape 77"/>
          <p:cNvCxnSpPr>
            <a:cxnSpLocks noChangeShapeType="1"/>
            <a:stCxn id="388150" idx="6"/>
            <a:endCxn id="388152" idx="3"/>
          </p:cNvCxnSpPr>
          <p:nvPr/>
        </p:nvCxnSpPr>
        <p:spPr bwMode="auto">
          <a:xfrm>
            <a:off x="5402263" y="5409883"/>
            <a:ext cx="684212" cy="300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174" name="AutoShape 78"/>
          <p:cNvCxnSpPr>
            <a:cxnSpLocks noChangeShapeType="1"/>
            <a:stCxn id="388149" idx="6"/>
            <a:endCxn id="388138" idx="3"/>
          </p:cNvCxnSpPr>
          <p:nvPr/>
        </p:nvCxnSpPr>
        <p:spPr bwMode="auto">
          <a:xfrm>
            <a:off x="5897563" y="5409883"/>
            <a:ext cx="1177925" cy="300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175" name="AutoShape 79"/>
          <p:cNvCxnSpPr>
            <a:cxnSpLocks noChangeShapeType="1"/>
            <a:stCxn id="388148" idx="6"/>
            <a:endCxn id="388137" idx="3"/>
          </p:cNvCxnSpPr>
          <p:nvPr/>
        </p:nvCxnSpPr>
        <p:spPr bwMode="auto">
          <a:xfrm>
            <a:off x="6392863" y="5409883"/>
            <a:ext cx="1673225" cy="300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176" name="AutoShape 80"/>
          <p:cNvCxnSpPr>
            <a:cxnSpLocks noChangeShapeType="1"/>
            <a:stCxn id="388136" idx="6"/>
            <a:endCxn id="388153" idx="1"/>
          </p:cNvCxnSpPr>
          <p:nvPr/>
        </p:nvCxnSpPr>
        <p:spPr bwMode="auto">
          <a:xfrm flipH="1">
            <a:off x="5211763" y="5409883"/>
            <a:ext cx="1674812" cy="300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177" name="AutoShape 81"/>
          <p:cNvCxnSpPr>
            <a:cxnSpLocks noChangeShapeType="1"/>
            <a:stCxn id="388135" idx="6"/>
            <a:endCxn id="388152" idx="1"/>
          </p:cNvCxnSpPr>
          <p:nvPr/>
        </p:nvCxnSpPr>
        <p:spPr bwMode="auto">
          <a:xfrm flipH="1">
            <a:off x="6202363" y="5409883"/>
            <a:ext cx="1179512" cy="300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178" name="AutoShape 82"/>
          <p:cNvCxnSpPr>
            <a:cxnSpLocks noChangeShapeType="1"/>
            <a:stCxn id="388134" idx="6"/>
            <a:endCxn id="388138" idx="1"/>
          </p:cNvCxnSpPr>
          <p:nvPr/>
        </p:nvCxnSpPr>
        <p:spPr bwMode="auto">
          <a:xfrm flipH="1">
            <a:off x="7191375" y="5409883"/>
            <a:ext cx="685800" cy="300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179" name="AutoShape 83"/>
          <p:cNvCxnSpPr>
            <a:cxnSpLocks noChangeShapeType="1"/>
            <a:stCxn id="388133" idx="6"/>
            <a:endCxn id="388137" idx="1"/>
          </p:cNvCxnSpPr>
          <p:nvPr/>
        </p:nvCxnSpPr>
        <p:spPr bwMode="auto">
          <a:xfrm flipH="1">
            <a:off x="8180388" y="5408295"/>
            <a:ext cx="188912" cy="301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180" name="AutoShape 84"/>
          <p:cNvCxnSpPr>
            <a:cxnSpLocks noChangeShapeType="1"/>
            <a:stCxn id="388153" idx="6"/>
            <a:endCxn id="388154" idx="3"/>
          </p:cNvCxnSpPr>
          <p:nvPr/>
        </p:nvCxnSpPr>
        <p:spPr bwMode="auto">
          <a:xfrm>
            <a:off x="5156200" y="5865495"/>
            <a:ext cx="434975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181" name="AutoShape 85"/>
          <p:cNvCxnSpPr>
            <a:cxnSpLocks noChangeShapeType="1"/>
            <a:stCxn id="388152" idx="6"/>
            <a:endCxn id="388139" idx="3"/>
          </p:cNvCxnSpPr>
          <p:nvPr/>
        </p:nvCxnSpPr>
        <p:spPr bwMode="auto">
          <a:xfrm>
            <a:off x="6145213" y="5865495"/>
            <a:ext cx="1425575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182" name="AutoShape 86"/>
          <p:cNvCxnSpPr>
            <a:cxnSpLocks noChangeShapeType="1"/>
            <a:stCxn id="388138" idx="6"/>
            <a:endCxn id="388154" idx="1"/>
          </p:cNvCxnSpPr>
          <p:nvPr/>
        </p:nvCxnSpPr>
        <p:spPr bwMode="auto">
          <a:xfrm flipH="1">
            <a:off x="5707063" y="5865495"/>
            <a:ext cx="1427162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183" name="AutoShape 87"/>
          <p:cNvCxnSpPr>
            <a:cxnSpLocks noChangeShapeType="1"/>
            <a:stCxn id="388137" idx="6"/>
            <a:endCxn id="388139" idx="1"/>
          </p:cNvCxnSpPr>
          <p:nvPr/>
        </p:nvCxnSpPr>
        <p:spPr bwMode="auto">
          <a:xfrm flipH="1">
            <a:off x="7685088" y="5865495"/>
            <a:ext cx="438150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184" name="AutoShape 88"/>
          <p:cNvCxnSpPr>
            <a:cxnSpLocks noChangeShapeType="1"/>
            <a:stCxn id="388154" idx="6"/>
            <a:endCxn id="388155" idx="3"/>
          </p:cNvCxnSpPr>
          <p:nvPr/>
        </p:nvCxnSpPr>
        <p:spPr bwMode="auto">
          <a:xfrm>
            <a:off x="5649913" y="6321108"/>
            <a:ext cx="931862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185" name="AutoShape 89"/>
          <p:cNvCxnSpPr>
            <a:cxnSpLocks noChangeShapeType="1"/>
            <a:stCxn id="388139" idx="5"/>
            <a:endCxn id="388155" idx="1"/>
          </p:cNvCxnSpPr>
          <p:nvPr/>
        </p:nvCxnSpPr>
        <p:spPr bwMode="auto">
          <a:xfrm flipH="1">
            <a:off x="6696075" y="6292533"/>
            <a:ext cx="874713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8186" name="Group 90"/>
          <p:cNvGrpSpPr>
            <a:grpSpLocks/>
          </p:cNvGrpSpPr>
          <p:nvPr/>
        </p:nvGrpSpPr>
        <p:grpSpPr bwMode="auto">
          <a:xfrm>
            <a:off x="4495800" y="6013133"/>
            <a:ext cx="914400" cy="563562"/>
            <a:chOff x="2976" y="1987"/>
            <a:chExt cx="675" cy="413"/>
          </a:xfrm>
        </p:grpSpPr>
        <p:sp>
          <p:nvSpPr>
            <p:cNvPr id="388187" name="Rectangle 91"/>
            <p:cNvSpPr>
              <a:spLocks noChangeArrowheads="1"/>
            </p:cNvSpPr>
            <p:nvPr/>
          </p:nvSpPr>
          <p:spPr bwMode="auto">
            <a:xfrm>
              <a:off x="2976" y="2164"/>
              <a:ext cx="52" cy="2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188" name="Rectangle 92"/>
            <p:cNvSpPr>
              <a:spLocks noChangeArrowheads="1"/>
            </p:cNvSpPr>
            <p:nvPr/>
          </p:nvSpPr>
          <p:spPr bwMode="auto">
            <a:xfrm>
              <a:off x="3599" y="2164"/>
              <a:ext cx="52" cy="2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189" name="Line 93"/>
            <p:cNvSpPr>
              <a:spLocks noChangeShapeType="1"/>
            </p:cNvSpPr>
            <p:nvPr/>
          </p:nvSpPr>
          <p:spPr bwMode="auto">
            <a:xfrm>
              <a:off x="2976" y="2064"/>
              <a:ext cx="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190" name="Line 94"/>
            <p:cNvSpPr>
              <a:spLocks noChangeShapeType="1"/>
            </p:cNvSpPr>
            <p:nvPr/>
          </p:nvSpPr>
          <p:spPr bwMode="auto">
            <a:xfrm>
              <a:off x="3495" y="2064"/>
              <a:ext cx="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191" name="Rectangle 95"/>
            <p:cNvSpPr>
              <a:spLocks noChangeArrowheads="1"/>
            </p:cNvSpPr>
            <p:nvPr/>
          </p:nvSpPr>
          <p:spPr bwMode="auto">
            <a:xfrm>
              <a:off x="3251" y="1987"/>
              <a:ext cx="104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>
                  <a:effectLst/>
                  <a:latin typeface="Arial" pitchFamily="34" charset="0"/>
                  <a:cs typeface="Arial" pitchFamily="34" charset="0"/>
                </a:rPr>
                <a:t>125µs</a:t>
              </a:r>
            </a:p>
          </p:txBody>
        </p:sp>
        <p:sp>
          <p:nvSpPr>
            <p:cNvPr id="388192" name="Line 96"/>
            <p:cNvSpPr>
              <a:spLocks noChangeShapeType="1"/>
            </p:cNvSpPr>
            <p:nvPr/>
          </p:nvSpPr>
          <p:spPr bwMode="auto">
            <a:xfrm>
              <a:off x="2982" y="1987"/>
              <a:ext cx="0" cy="1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193" name="Line 97"/>
            <p:cNvSpPr>
              <a:spLocks noChangeShapeType="1"/>
            </p:cNvSpPr>
            <p:nvPr/>
          </p:nvSpPr>
          <p:spPr bwMode="auto">
            <a:xfrm>
              <a:off x="3599" y="1987"/>
              <a:ext cx="0" cy="1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194" name="Line 98"/>
            <p:cNvSpPr>
              <a:spLocks noChangeShapeType="1"/>
            </p:cNvSpPr>
            <p:nvPr/>
          </p:nvSpPr>
          <p:spPr bwMode="auto">
            <a:xfrm>
              <a:off x="3091" y="2282"/>
              <a:ext cx="45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8195" name="Rectangle 99"/>
          <p:cNvSpPr>
            <a:spLocks noChangeArrowheads="1"/>
          </p:cNvSpPr>
          <p:nvPr/>
        </p:nvSpPr>
        <p:spPr bwMode="auto">
          <a:xfrm>
            <a:off x="457200" y="1417320"/>
            <a:ext cx="8305800" cy="2740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effectLst/>
                <a:latin typeface="Arial" pitchFamily="34" charset="0"/>
                <a:cs typeface="Arial" pitchFamily="34" charset="0"/>
              </a:rPr>
              <a:t>Low/Full Speed Traffic</a:t>
            </a:r>
          </a:p>
        </p:txBody>
      </p:sp>
      <p:sp>
        <p:nvSpPr>
          <p:cNvPr id="388196" name="Rectangle 100"/>
          <p:cNvSpPr>
            <a:spLocks noChangeArrowheads="1"/>
          </p:cNvSpPr>
          <p:nvPr/>
        </p:nvSpPr>
        <p:spPr bwMode="auto">
          <a:xfrm>
            <a:off x="609600" y="2306320"/>
            <a:ext cx="1524000" cy="29527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effectLst/>
                <a:latin typeface="Arial" pitchFamily="34" charset="0"/>
              </a:rPr>
              <a:t>Frame Pointer</a:t>
            </a:r>
          </a:p>
        </p:txBody>
      </p:sp>
      <p:sp>
        <p:nvSpPr>
          <p:cNvPr id="388197" name="Line 101"/>
          <p:cNvSpPr>
            <a:spLocks noChangeShapeType="1"/>
          </p:cNvSpPr>
          <p:nvPr/>
        </p:nvSpPr>
        <p:spPr bwMode="auto">
          <a:xfrm>
            <a:off x="2133600" y="245395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98" name="Rectangle 102"/>
          <p:cNvSpPr>
            <a:spLocks noChangeArrowheads="1"/>
          </p:cNvSpPr>
          <p:nvPr/>
        </p:nvSpPr>
        <p:spPr bwMode="auto">
          <a:xfrm>
            <a:off x="2514600" y="2306320"/>
            <a:ext cx="381000" cy="2952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effectLst/>
                <a:latin typeface="Arial" pitchFamily="34" charset="0"/>
              </a:rPr>
              <a:t>iTD</a:t>
            </a:r>
          </a:p>
        </p:txBody>
      </p:sp>
      <p:sp>
        <p:nvSpPr>
          <p:cNvPr id="388199" name="Line 103"/>
          <p:cNvSpPr>
            <a:spLocks noChangeShapeType="1"/>
          </p:cNvSpPr>
          <p:nvPr/>
        </p:nvSpPr>
        <p:spPr bwMode="auto">
          <a:xfrm>
            <a:off x="2895600" y="2453958"/>
            <a:ext cx="4572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00" name="Rectangle 104"/>
          <p:cNvSpPr>
            <a:spLocks noChangeArrowheads="1"/>
          </p:cNvSpPr>
          <p:nvPr/>
        </p:nvSpPr>
        <p:spPr bwMode="auto">
          <a:xfrm>
            <a:off x="3352800" y="2306320"/>
            <a:ext cx="381000" cy="2952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effectLst/>
                <a:latin typeface="Arial" pitchFamily="34" charset="0"/>
              </a:rPr>
              <a:t>iTD</a:t>
            </a:r>
          </a:p>
        </p:txBody>
      </p:sp>
      <p:sp>
        <p:nvSpPr>
          <p:cNvPr id="388201" name="Line 105"/>
          <p:cNvSpPr>
            <a:spLocks noChangeShapeType="1"/>
          </p:cNvSpPr>
          <p:nvPr/>
        </p:nvSpPr>
        <p:spPr bwMode="auto">
          <a:xfrm>
            <a:off x="3733800" y="2460308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02" name="Rectangle 106"/>
          <p:cNvSpPr>
            <a:spLocks noChangeArrowheads="1"/>
          </p:cNvSpPr>
          <p:nvPr/>
        </p:nvSpPr>
        <p:spPr bwMode="auto">
          <a:xfrm>
            <a:off x="4402138" y="2306320"/>
            <a:ext cx="398462" cy="295275"/>
          </a:xfrm>
          <a:prstGeom prst="rect">
            <a:avLst/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effectLst/>
                <a:latin typeface="Arial" pitchFamily="34" charset="0"/>
              </a:rPr>
              <a:t>QH</a:t>
            </a:r>
          </a:p>
        </p:txBody>
      </p:sp>
      <p:sp>
        <p:nvSpPr>
          <p:cNvPr id="388203" name="Rectangle 107"/>
          <p:cNvSpPr>
            <a:spLocks noChangeArrowheads="1"/>
          </p:cNvSpPr>
          <p:nvPr/>
        </p:nvSpPr>
        <p:spPr bwMode="auto">
          <a:xfrm>
            <a:off x="4402138" y="2823845"/>
            <a:ext cx="398462" cy="296863"/>
          </a:xfrm>
          <a:prstGeom prst="rect">
            <a:avLst/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effectLst/>
                <a:latin typeface="Arial" pitchFamily="34" charset="0"/>
              </a:rPr>
              <a:t>TD</a:t>
            </a:r>
          </a:p>
        </p:txBody>
      </p:sp>
      <p:sp>
        <p:nvSpPr>
          <p:cNvPr id="388204" name="Rectangle 108"/>
          <p:cNvSpPr>
            <a:spLocks noChangeArrowheads="1"/>
          </p:cNvSpPr>
          <p:nvPr/>
        </p:nvSpPr>
        <p:spPr bwMode="auto">
          <a:xfrm>
            <a:off x="4402138" y="3195320"/>
            <a:ext cx="398462" cy="295275"/>
          </a:xfrm>
          <a:prstGeom prst="rect">
            <a:avLst/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effectLst/>
                <a:latin typeface="Arial" pitchFamily="34" charset="0"/>
              </a:rPr>
              <a:t>TD</a:t>
            </a:r>
          </a:p>
        </p:txBody>
      </p:sp>
      <p:sp>
        <p:nvSpPr>
          <p:cNvPr id="388205" name="Rectangle 109"/>
          <p:cNvSpPr>
            <a:spLocks noChangeArrowheads="1"/>
          </p:cNvSpPr>
          <p:nvPr/>
        </p:nvSpPr>
        <p:spPr bwMode="auto">
          <a:xfrm>
            <a:off x="4402138" y="3565208"/>
            <a:ext cx="398462" cy="295275"/>
          </a:xfrm>
          <a:prstGeom prst="rect">
            <a:avLst/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effectLst/>
                <a:latin typeface="Arial" pitchFamily="34" charset="0"/>
              </a:rPr>
              <a:t>TD</a:t>
            </a:r>
          </a:p>
        </p:txBody>
      </p:sp>
      <p:cxnSp>
        <p:nvCxnSpPr>
          <p:cNvPr id="388206" name="AutoShape 110"/>
          <p:cNvCxnSpPr>
            <a:cxnSpLocks noChangeShapeType="1"/>
            <a:stCxn id="388203" idx="3"/>
            <a:endCxn id="388204" idx="3"/>
          </p:cNvCxnSpPr>
          <p:nvPr/>
        </p:nvCxnSpPr>
        <p:spPr bwMode="auto">
          <a:xfrm>
            <a:off x="4800600" y="2973070"/>
            <a:ext cx="1588" cy="369888"/>
          </a:xfrm>
          <a:prstGeom prst="curvedConnector3">
            <a:avLst>
              <a:gd name="adj1" fmla="val 14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207" name="AutoShape 111"/>
          <p:cNvCxnSpPr>
            <a:cxnSpLocks noChangeShapeType="1"/>
          </p:cNvCxnSpPr>
          <p:nvPr/>
        </p:nvCxnSpPr>
        <p:spPr bwMode="auto">
          <a:xfrm rot="16200000">
            <a:off x="4579938" y="3490595"/>
            <a:ext cx="369887" cy="74613"/>
          </a:xfrm>
          <a:prstGeom prst="curvedConnector3">
            <a:avLst>
              <a:gd name="adj1" fmla="val 49787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208" name="AutoShape 112"/>
          <p:cNvCxnSpPr>
            <a:cxnSpLocks noChangeShapeType="1"/>
            <a:stCxn id="388202" idx="2"/>
            <a:endCxn id="388203" idx="0"/>
          </p:cNvCxnSpPr>
          <p:nvPr/>
        </p:nvCxnSpPr>
        <p:spPr bwMode="auto">
          <a:xfrm rot="5400000">
            <a:off x="4491038" y="2712720"/>
            <a:ext cx="222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8209" name="Rectangle 113"/>
          <p:cNvSpPr>
            <a:spLocks noChangeArrowheads="1"/>
          </p:cNvSpPr>
          <p:nvPr/>
        </p:nvSpPr>
        <p:spPr bwMode="auto">
          <a:xfrm>
            <a:off x="5162550" y="2306320"/>
            <a:ext cx="398463" cy="295275"/>
          </a:xfrm>
          <a:prstGeom prst="rect">
            <a:avLst/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effectLst/>
                <a:latin typeface="Arial" pitchFamily="34" charset="0"/>
              </a:rPr>
              <a:t>QH</a:t>
            </a:r>
          </a:p>
        </p:txBody>
      </p:sp>
      <p:sp>
        <p:nvSpPr>
          <p:cNvPr id="388210" name="Rectangle 114"/>
          <p:cNvSpPr>
            <a:spLocks noChangeArrowheads="1"/>
          </p:cNvSpPr>
          <p:nvPr/>
        </p:nvSpPr>
        <p:spPr bwMode="auto">
          <a:xfrm>
            <a:off x="5162550" y="2823845"/>
            <a:ext cx="398463" cy="296863"/>
          </a:xfrm>
          <a:prstGeom prst="rect">
            <a:avLst/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effectLst/>
                <a:latin typeface="Arial" pitchFamily="34" charset="0"/>
              </a:rPr>
              <a:t>TD</a:t>
            </a:r>
          </a:p>
        </p:txBody>
      </p:sp>
      <p:sp>
        <p:nvSpPr>
          <p:cNvPr id="388211" name="Rectangle 115"/>
          <p:cNvSpPr>
            <a:spLocks noChangeArrowheads="1"/>
          </p:cNvSpPr>
          <p:nvPr/>
        </p:nvSpPr>
        <p:spPr bwMode="auto">
          <a:xfrm>
            <a:off x="5162550" y="3195320"/>
            <a:ext cx="398463" cy="295275"/>
          </a:xfrm>
          <a:prstGeom prst="rect">
            <a:avLst/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effectLst/>
                <a:latin typeface="Arial" pitchFamily="34" charset="0"/>
              </a:rPr>
              <a:t>TD</a:t>
            </a:r>
          </a:p>
        </p:txBody>
      </p:sp>
      <p:cxnSp>
        <p:nvCxnSpPr>
          <p:cNvPr id="388212" name="AutoShape 116"/>
          <p:cNvCxnSpPr>
            <a:cxnSpLocks noChangeShapeType="1"/>
            <a:stCxn id="388210" idx="3"/>
            <a:endCxn id="388211" idx="3"/>
          </p:cNvCxnSpPr>
          <p:nvPr/>
        </p:nvCxnSpPr>
        <p:spPr bwMode="auto">
          <a:xfrm>
            <a:off x="5561013" y="2973070"/>
            <a:ext cx="1587" cy="369888"/>
          </a:xfrm>
          <a:prstGeom prst="curvedConnector3">
            <a:avLst>
              <a:gd name="adj1" fmla="val 14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213" name="AutoShape 117"/>
          <p:cNvCxnSpPr>
            <a:cxnSpLocks noChangeShapeType="1"/>
            <a:stCxn id="388209" idx="2"/>
            <a:endCxn id="388210" idx="0"/>
          </p:cNvCxnSpPr>
          <p:nvPr/>
        </p:nvCxnSpPr>
        <p:spPr bwMode="auto">
          <a:xfrm rot="5400000">
            <a:off x="5251450" y="2712720"/>
            <a:ext cx="222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8214" name="Line 118"/>
          <p:cNvSpPr>
            <a:spLocks noChangeShapeType="1"/>
          </p:cNvSpPr>
          <p:nvPr/>
        </p:nvSpPr>
        <p:spPr bwMode="auto">
          <a:xfrm>
            <a:off x="4783138" y="2453958"/>
            <a:ext cx="398462" cy="1587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15" name="Rectangle 119"/>
          <p:cNvSpPr>
            <a:spLocks noChangeArrowheads="1"/>
          </p:cNvSpPr>
          <p:nvPr/>
        </p:nvSpPr>
        <p:spPr bwMode="auto">
          <a:xfrm>
            <a:off x="6248400" y="2306320"/>
            <a:ext cx="381000" cy="295275"/>
          </a:xfrm>
          <a:prstGeom prst="rect">
            <a:avLst/>
          </a:prstGeom>
          <a:solidFill>
            <a:srgbClr val="FF5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effectLst/>
                <a:latin typeface="Arial" pitchFamily="34" charset="0"/>
              </a:rPr>
              <a:t>QH</a:t>
            </a:r>
          </a:p>
        </p:txBody>
      </p:sp>
      <p:sp>
        <p:nvSpPr>
          <p:cNvPr id="388216" name="Rectangle 120"/>
          <p:cNvSpPr>
            <a:spLocks noChangeArrowheads="1"/>
          </p:cNvSpPr>
          <p:nvPr/>
        </p:nvSpPr>
        <p:spPr bwMode="auto">
          <a:xfrm>
            <a:off x="6248400" y="2823845"/>
            <a:ext cx="381000" cy="296863"/>
          </a:xfrm>
          <a:prstGeom prst="rect">
            <a:avLst/>
          </a:prstGeom>
          <a:solidFill>
            <a:srgbClr val="FF5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effectLst/>
                <a:latin typeface="Arial" pitchFamily="34" charset="0"/>
              </a:rPr>
              <a:t>TD</a:t>
            </a:r>
          </a:p>
        </p:txBody>
      </p:sp>
      <p:sp>
        <p:nvSpPr>
          <p:cNvPr id="388217" name="Rectangle 121"/>
          <p:cNvSpPr>
            <a:spLocks noChangeArrowheads="1"/>
          </p:cNvSpPr>
          <p:nvPr/>
        </p:nvSpPr>
        <p:spPr bwMode="auto">
          <a:xfrm>
            <a:off x="6248400" y="3195320"/>
            <a:ext cx="381000" cy="295275"/>
          </a:xfrm>
          <a:prstGeom prst="rect">
            <a:avLst/>
          </a:prstGeom>
          <a:solidFill>
            <a:srgbClr val="FF5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effectLst/>
                <a:latin typeface="Arial" pitchFamily="34" charset="0"/>
              </a:rPr>
              <a:t>TD</a:t>
            </a:r>
          </a:p>
        </p:txBody>
      </p:sp>
      <p:sp>
        <p:nvSpPr>
          <p:cNvPr id="388218" name="Rectangle 122"/>
          <p:cNvSpPr>
            <a:spLocks noChangeArrowheads="1"/>
          </p:cNvSpPr>
          <p:nvPr/>
        </p:nvSpPr>
        <p:spPr bwMode="auto">
          <a:xfrm>
            <a:off x="6248400" y="3565208"/>
            <a:ext cx="381000" cy="295275"/>
          </a:xfrm>
          <a:prstGeom prst="rect">
            <a:avLst/>
          </a:prstGeom>
          <a:solidFill>
            <a:srgbClr val="FF5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effectLst/>
                <a:latin typeface="Arial" pitchFamily="34" charset="0"/>
              </a:rPr>
              <a:t>TD</a:t>
            </a:r>
          </a:p>
        </p:txBody>
      </p:sp>
      <p:cxnSp>
        <p:nvCxnSpPr>
          <p:cNvPr id="388219" name="AutoShape 123"/>
          <p:cNvCxnSpPr>
            <a:cxnSpLocks noChangeShapeType="1"/>
            <a:stCxn id="388216" idx="3"/>
            <a:endCxn id="388217" idx="3"/>
          </p:cNvCxnSpPr>
          <p:nvPr/>
        </p:nvCxnSpPr>
        <p:spPr bwMode="auto">
          <a:xfrm>
            <a:off x="6629400" y="2973070"/>
            <a:ext cx="1588" cy="369888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220" name="AutoShape 124"/>
          <p:cNvCxnSpPr>
            <a:cxnSpLocks noChangeShapeType="1"/>
          </p:cNvCxnSpPr>
          <p:nvPr/>
        </p:nvCxnSpPr>
        <p:spPr bwMode="auto">
          <a:xfrm rot="16200000">
            <a:off x="6445250" y="3527108"/>
            <a:ext cx="369887" cy="1588"/>
          </a:xfrm>
          <a:prstGeom prst="curvedConnector3">
            <a:avLst>
              <a:gd name="adj1" fmla="val 49787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221" name="AutoShape 125"/>
          <p:cNvCxnSpPr>
            <a:cxnSpLocks noChangeShapeType="1"/>
            <a:stCxn id="388215" idx="2"/>
            <a:endCxn id="388216" idx="0"/>
          </p:cNvCxnSpPr>
          <p:nvPr/>
        </p:nvCxnSpPr>
        <p:spPr bwMode="auto">
          <a:xfrm rot="5400000">
            <a:off x="6327775" y="2712720"/>
            <a:ext cx="222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8222" name="Rectangle 126"/>
          <p:cNvSpPr>
            <a:spLocks noChangeArrowheads="1"/>
          </p:cNvSpPr>
          <p:nvPr/>
        </p:nvSpPr>
        <p:spPr bwMode="auto">
          <a:xfrm>
            <a:off x="7008813" y="2306320"/>
            <a:ext cx="381000" cy="295275"/>
          </a:xfrm>
          <a:prstGeom prst="rect">
            <a:avLst/>
          </a:prstGeom>
          <a:solidFill>
            <a:srgbClr val="FF5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effectLst/>
                <a:latin typeface="Arial" pitchFamily="34" charset="0"/>
              </a:rPr>
              <a:t>QH</a:t>
            </a:r>
          </a:p>
        </p:txBody>
      </p:sp>
      <p:sp>
        <p:nvSpPr>
          <p:cNvPr id="388223" name="Rectangle 127"/>
          <p:cNvSpPr>
            <a:spLocks noChangeArrowheads="1"/>
          </p:cNvSpPr>
          <p:nvPr/>
        </p:nvSpPr>
        <p:spPr bwMode="auto">
          <a:xfrm>
            <a:off x="7008813" y="2823845"/>
            <a:ext cx="381000" cy="296863"/>
          </a:xfrm>
          <a:prstGeom prst="rect">
            <a:avLst/>
          </a:prstGeom>
          <a:solidFill>
            <a:srgbClr val="FF5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effectLst/>
                <a:latin typeface="Arial" pitchFamily="34" charset="0"/>
              </a:rPr>
              <a:t>TD</a:t>
            </a:r>
          </a:p>
        </p:txBody>
      </p:sp>
      <p:sp>
        <p:nvSpPr>
          <p:cNvPr id="388224" name="Rectangle 128"/>
          <p:cNvSpPr>
            <a:spLocks noChangeArrowheads="1"/>
          </p:cNvSpPr>
          <p:nvPr/>
        </p:nvSpPr>
        <p:spPr bwMode="auto">
          <a:xfrm>
            <a:off x="7008813" y="3195320"/>
            <a:ext cx="381000" cy="295275"/>
          </a:xfrm>
          <a:prstGeom prst="rect">
            <a:avLst/>
          </a:prstGeom>
          <a:solidFill>
            <a:srgbClr val="FF5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effectLst/>
                <a:latin typeface="Arial" pitchFamily="34" charset="0"/>
              </a:rPr>
              <a:t>TD</a:t>
            </a:r>
          </a:p>
        </p:txBody>
      </p:sp>
      <p:cxnSp>
        <p:nvCxnSpPr>
          <p:cNvPr id="388225" name="AutoShape 129"/>
          <p:cNvCxnSpPr>
            <a:cxnSpLocks noChangeShapeType="1"/>
            <a:stCxn id="388223" idx="3"/>
            <a:endCxn id="388224" idx="3"/>
          </p:cNvCxnSpPr>
          <p:nvPr/>
        </p:nvCxnSpPr>
        <p:spPr bwMode="auto">
          <a:xfrm>
            <a:off x="7389813" y="2973070"/>
            <a:ext cx="1587" cy="369888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8226" name="AutoShape 130"/>
          <p:cNvCxnSpPr>
            <a:cxnSpLocks noChangeShapeType="1"/>
            <a:stCxn id="388222" idx="2"/>
            <a:endCxn id="388223" idx="0"/>
          </p:cNvCxnSpPr>
          <p:nvPr/>
        </p:nvCxnSpPr>
        <p:spPr bwMode="auto">
          <a:xfrm rot="5400000">
            <a:off x="7088188" y="2712720"/>
            <a:ext cx="222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8227" name="Line 131"/>
          <p:cNvSpPr>
            <a:spLocks noChangeShapeType="1"/>
          </p:cNvSpPr>
          <p:nvPr/>
        </p:nvSpPr>
        <p:spPr bwMode="auto">
          <a:xfrm>
            <a:off x="6629400" y="2453958"/>
            <a:ext cx="3810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28" name="Rectangle 132"/>
          <p:cNvSpPr>
            <a:spLocks noChangeArrowheads="1"/>
          </p:cNvSpPr>
          <p:nvPr/>
        </p:nvSpPr>
        <p:spPr bwMode="auto">
          <a:xfrm>
            <a:off x="2362200" y="1861820"/>
            <a:ext cx="1676400" cy="2073275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5001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b="1">
                <a:effectLst/>
                <a:latin typeface="Arial" pitchFamily="34" charset="0"/>
              </a:rPr>
              <a:t>Isoch</a:t>
            </a:r>
          </a:p>
        </p:txBody>
      </p:sp>
      <p:sp>
        <p:nvSpPr>
          <p:cNvPr id="388229" name="Line 133"/>
          <p:cNvSpPr>
            <a:spLocks noChangeShapeType="1"/>
          </p:cNvSpPr>
          <p:nvPr/>
        </p:nvSpPr>
        <p:spPr bwMode="auto">
          <a:xfrm>
            <a:off x="5562600" y="243967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30" name="Rectangle 134"/>
          <p:cNvSpPr>
            <a:spLocks noChangeArrowheads="1"/>
          </p:cNvSpPr>
          <p:nvPr/>
        </p:nvSpPr>
        <p:spPr bwMode="auto">
          <a:xfrm>
            <a:off x="6019800" y="1861820"/>
            <a:ext cx="2590800" cy="2073275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99">
                    <a:alpha val="35001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b="1">
                <a:effectLst/>
                <a:latin typeface="Arial" pitchFamily="34" charset="0"/>
              </a:rPr>
              <a:t>Bulk/Control</a:t>
            </a:r>
          </a:p>
        </p:txBody>
      </p:sp>
      <p:sp>
        <p:nvSpPr>
          <p:cNvPr id="388231" name="Rectangle 135"/>
          <p:cNvSpPr>
            <a:spLocks noChangeArrowheads="1"/>
          </p:cNvSpPr>
          <p:nvPr/>
        </p:nvSpPr>
        <p:spPr bwMode="auto">
          <a:xfrm>
            <a:off x="2508250" y="3550920"/>
            <a:ext cx="152400" cy="3222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232" name="Rectangle 136"/>
          <p:cNvSpPr>
            <a:spLocks noChangeArrowheads="1"/>
          </p:cNvSpPr>
          <p:nvPr/>
        </p:nvSpPr>
        <p:spPr bwMode="auto">
          <a:xfrm>
            <a:off x="3352800" y="3550920"/>
            <a:ext cx="146050" cy="3222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233" name="Line 137"/>
          <p:cNvSpPr>
            <a:spLocks noChangeShapeType="1"/>
          </p:cNvSpPr>
          <p:nvPr/>
        </p:nvSpPr>
        <p:spPr bwMode="auto">
          <a:xfrm>
            <a:off x="2508250" y="3414395"/>
            <a:ext cx="211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34" name="Line 138"/>
          <p:cNvSpPr>
            <a:spLocks noChangeShapeType="1"/>
          </p:cNvSpPr>
          <p:nvPr/>
        </p:nvSpPr>
        <p:spPr bwMode="auto">
          <a:xfrm>
            <a:off x="3211513" y="3414395"/>
            <a:ext cx="141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35" name="Rectangle 139"/>
          <p:cNvSpPr>
            <a:spLocks noChangeArrowheads="1"/>
          </p:cNvSpPr>
          <p:nvPr/>
        </p:nvSpPr>
        <p:spPr bwMode="auto">
          <a:xfrm>
            <a:off x="2881313" y="3309620"/>
            <a:ext cx="139700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effectLst/>
                <a:latin typeface="Arial" pitchFamily="34" charset="0"/>
                <a:cs typeface="Arial" pitchFamily="34" charset="0"/>
              </a:rPr>
              <a:t>1ms</a:t>
            </a:r>
          </a:p>
        </p:txBody>
      </p:sp>
      <p:sp>
        <p:nvSpPr>
          <p:cNvPr id="388236" name="Line 140"/>
          <p:cNvSpPr>
            <a:spLocks noChangeShapeType="1"/>
          </p:cNvSpPr>
          <p:nvPr/>
        </p:nvSpPr>
        <p:spPr bwMode="auto">
          <a:xfrm>
            <a:off x="2516188" y="3309620"/>
            <a:ext cx="0" cy="207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37" name="Line 141"/>
          <p:cNvSpPr>
            <a:spLocks noChangeShapeType="1"/>
          </p:cNvSpPr>
          <p:nvPr/>
        </p:nvSpPr>
        <p:spPr bwMode="auto">
          <a:xfrm>
            <a:off x="3352800" y="3309620"/>
            <a:ext cx="0" cy="207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38" name="Line 142"/>
          <p:cNvSpPr>
            <a:spLocks noChangeShapeType="1"/>
          </p:cNvSpPr>
          <p:nvPr/>
        </p:nvSpPr>
        <p:spPr bwMode="auto">
          <a:xfrm>
            <a:off x="2663825" y="3712845"/>
            <a:ext cx="617538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39" name="Rectangle 143"/>
          <p:cNvSpPr>
            <a:spLocks noChangeArrowheads="1"/>
          </p:cNvSpPr>
          <p:nvPr/>
        </p:nvSpPr>
        <p:spPr bwMode="auto">
          <a:xfrm>
            <a:off x="7620000" y="3492183"/>
            <a:ext cx="88900" cy="4095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240" name="Rectangle 144"/>
          <p:cNvSpPr>
            <a:spLocks noChangeArrowheads="1"/>
          </p:cNvSpPr>
          <p:nvPr/>
        </p:nvSpPr>
        <p:spPr bwMode="auto">
          <a:xfrm>
            <a:off x="7796213" y="3492183"/>
            <a:ext cx="88900" cy="4095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241" name="Rectangle 145"/>
          <p:cNvSpPr>
            <a:spLocks noChangeArrowheads="1"/>
          </p:cNvSpPr>
          <p:nvPr/>
        </p:nvSpPr>
        <p:spPr bwMode="auto">
          <a:xfrm>
            <a:off x="7972425" y="3492183"/>
            <a:ext cx="88900" cy="4095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242" name="Rectangle 146"/>
          <p:cNvSpPr>
            <a:spLocks noChangeArrowheads="1"/>
          </p:cNvSpPr>
          <p:nvPr/>
        </p:nvSpPr>
        <p:spPr bwMode="auto">
          <a:xfrm>
            <a:off x="8148638" y="3492183"/>
            <a:ext cx="88900" cy="4095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243" name="Rectangle 147"/>
          <p:cNvSpPr>
            <a:spLocks noChangeArrowheads="1"/>
          </p:cNvSpPr>
          <p:nvPr/>
        </p:nvSpPr>
        <p:spPr bwMode="auto">
          <a:xfrm>
            <a:off x="8326438" y="3492183"/>
            <a:ext cx="87312" cy="4095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244" name="Line 148"/>
          <p:cNvSpPr>
            <a:spLocks noChangeShapeType="1"/>
          </p:cNvSpPr>
          <p:nvPr/>
        </p:nvSpPr>
        <p:spPr bwMode="auto">
          <a:xfrm>
            <a:off x="7972425" y="3082608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45" name="Line 149"/>
          <p:cNvSpPr>
            <a:spLocks noChangeShapeType="1"/>
          </p:cNvSpPr>
          <p:nvPr/>
        </p:nvSpPr>
        <p:spPr bwMode="auto">
          <a:xfrm>
            <a:off x="8148638" y="3082608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46" name="Line 150"/>
          <p:cNvSpPr>
            <a:spLocks noChangeShapeType="1"/>
          </p:cNvSpPr>
          <p:nvPr/>
        </p:nvSpPr>
        <p:spPr bwMode="auto">
          <a:xfrm>
            <a:off x="8148638" y="3287395"/>
            <a:ext cx="265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47" name="Line 151"/>
          <p:cNvSpPr>
            <a:spLocks noChangeShapeType="1"/>
          </p:cNvSpPr>
          <p:nvPr/>
        </p:nvSpPr>
        <p:spPr bwMode="auto">
          <a:xfrm>
            <a:off x="7708900" y="3287395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48" name="Rectangle 152"/>
          <p:cNvSpPr>
            <a:spLocks noChangeArrowheads="1"/>
          </p:cNvSpPr>
          <p:nvPr/>
        </p:nvSpPr>
        <p:spPr bwMode="auto">
          <a:xfrm>
            <a:off x="7972425" y="2865120"/>
            <a:ext cx="176213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effectLst/>
                <a:latin typeface="Arial" pitchFamily="34" charset="0"/>
                <a:cs typeface="Arial" pitchFamily="34" charset="0"/>
              </a:rPr>
              <a:t>~16µs</a:t>
            </a:r>
          </a:p>
        </p:txBody>
      </p:sp>
    </p:spTree>
    <p:extLst>
      <p:ext uri="{BB962C8B-B14F-4D97-AF65-F5344CB8AC3E}">
        <p14:creationId xmlns:p14="http://schemas.microsoft.com/office/powerpoint/2010/main" val="1912124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50558" y="91440"/>
            <a:ext cx="8237537" cy="1268730"/>
          </a:xfrm>
        </p:spPr>
        <p:txBody>
          <a:bodyPr/>
          <a:lstStyle/>
          <a:p>
            <a:pPr>
              <a:defRPr/>
            </a:pPr>
            <a:r>
              <a:rPr lang="en-US" dirty="0"/>
              <a:t>Link Power Management (LPM L1)</a:t>
            </a:r>
          </a:p>
        </p:txBody>
      </p:sp>
      <p:sp>
        <p:nvSpPr>
          <p:cNvPr id="48640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27025" y="3415348"/>
            <a:ext cx="8589963" cy="297338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 dirty="0"/>
              <a:t>New low-latency L1 low power state intended for dynamic use with active or idle devices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/>
              <a:t>Benefits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/>
              <a:t>Transitional latencies are much faster than suspend/resume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/>
              <a:t>Explicitly entered with an LPM Transaction which the device can reject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/>
              <a:t>L1 exit can be initiated by host or device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/>
              <a:t>Building-block for the energy efficiency latency </a:t>
            </a:r>
            <a:r>
              <a:rPr lang="en-US" sz="1600" dirty="0" smtClean="0"/>
              <a:t>infrastructure</a:t>
            </a:r>
            <a:endParaRPr lang="en-US" sz="1600" dirty="0"/>
          </a:p>
        </p:txBody>
      </p:sp>
      <p:sp>
        <p:nvSpPr>
          <p:cNvPr id="51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5" name="Object 11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0959090"/>
              </p:ext>
            </p:extLst>
          </p:nvPr>
        </p:nvGraphicFramePr>
        <p:xfrm>
          <a:off x="698500" y="1404938"/>
          <a:ext cx="7805738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Visio" r:id="rId3" imgW="4600575" imgH="1125728" progId="Visio.Drawing.11">
                  <p:embed/>
                </p:oleObj>
              </mc:Choice>
              <mc:Fallback>
                <p:oleObj name="Visio" r:id="rId3" imgW="4600575" imgH="1125728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1404938"/>
                        <a:ext cx="7805738" cy="190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290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6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86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86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86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86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USB 2.0 specification encompasses all devices (LS, FS, HS)</a:t>
            </a:r>
          </a:p>
          <a:p>
            <a:r>
              <a:rPr lang="en-US" dirty="0" smtClean="0"/>
              <a:t>Half Duplex Bus</a:t>
            </a:r>
          </a:p>
          <a:p>
            <a:r>
              <a:rPr lang="en-US" dirty="0" smtClean="0"/>
              <a:t>Only one host in a system</a:t>
            </a:r>
          </a:p>
          <a:p>
            <a:r>
              <a:rPr lang="en-US" dirty="0" smtClean="0"/>
              <a:t>Supports four transfer types</a:t>
            </a:r>
          </a:p>
          <a:p>
            <a:r>
              <a:rPr lang="en-US" dirty="0" smtClean="0"/>
              <a:t>Hubs are an integral part of USB and provide port expansion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715C1C-6709-41C8-BAF3-0450909E8BA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284C3E2D-E5EB-4CF4-A9DB-51F17463D5D5}" type="slidenum">
              <a:rPr lang="en-US" sz="900" smtClean="0">
                <a:solidFill>
                  <a:schemeClr val="bg2"/>
                </a:solidFill>
                <a:latin typeface="Arial" charset="0"/>
              </a:rPr>
              <a:pPr>
                <a:defRPr/>
              </a:pPr>
              <a:t>3</a:t>
            </a:fld>
            <a:endParaRPr lang="en-US" sz="9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Arial" charset="0"/>
                <a:ea typeface="ＭＳ Ｐゴシック" charset="-128"/>
              </a:rPr>
              <a:t>Agenda</a:t>
            </a: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USB Fundamentals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What changed with USB 2.0?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USB 2.0 Performance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USB 2.0 Enhancements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Summary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USB 2.0 BUS Overview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01FCD7-30E9-4EC3-810A-44585A08B9B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USB 2.0 subsumed the USB 1.1 Specification</a:t>
            </a:r>
          </a:p>
          <a:p>
            <a:pPr lvl="1"/>
            <a:r>
              <a:rPr lang="en-US" sz="2000" dirty="0"/>
              <a:t>All devices are USB 2.0 devices</a:t>
            </a:r>
          </a:p>
          <a:p>
            <a:pPr lvl="1"/>
            <a:r>
              <a:rPr lang="en-US" sz="2000" dirty="0"/>
              <a:t>You cannot build a USB 1.1 device anymore</a:t>
            </a:r>
          </a:p>
          <a:p>
            <a:r>
              <a:rPr lang="en-US" sz="2400" dirty="0"/>
              <a:t>USB 2.0 is a half duplex bus</a:t>
            </a:r>
          </a:p>
          <a:p>
            <a:pPr lvl="1"/>
            <a:r>
              <a:rPr lang="en-US" sz="2000" dirty="0"/>
              <a:t>All transactions are initiated by the host</a:t>
            </a:r>
          </a:p>
          <a:p>
            <a:r>
              <a:rPr lang="en-US" sz="2400" dirty="0"/>
              <a:t>Supports </a:t>
            </a:r>
            <a:r>
              <a:rPr lang="en-US" sz="2400" dirty="0" smtClean="0"/>
              <a:t>3 speeds</a:t>
            </a:r>
          </a:p>
          <a:p>
            <a:pPr lvl="1"/>
            <a:r>
              <a:rPr lang="en-US" sz="2000" dirty="0" smtClean="0"/>
              <a:t>Low Speed (LS):	1.5 Mb/s</a:t>
            </a:r>
          </a:p>
          <a:p>
            <a:pPr lvl="1"/>
            <a:r>
              <a:rPr lang="en-US" sz="2000" dirty="0" smtClean="0"/>
              <a:t>Full Speed (FS): 	12 Mb/s</a:t>
            </a:r>
          </a:p>
          <a:p>
            <a:pPr lvl="1"/>
            <a:r>
              <a:rPr lang="en-US" sz="2000" dirty="0" smtClean="0"/>
              <a:t>High Speed (HS):	480 Mb/s</a:t>
            </a:r>
          </a:p>
          <a:p>
            <a:r>
              <a:rPr lang="en-US" sz="2400" dirty="0" smtClean="0"/>
              <a:t>Maintains backwards compatibility with USB 1.1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81594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USB 2.0 BUS Overview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01FCD7-30E9-4EC3-810A-44585A08B9B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57350"/>
            <a:ext cx="3886200" cy="4557712"/>
          </a:xfrm>
        </p:spPr>
        <p:txBody>
          <a:bodyPr/>
          <a:lstStyle/>
          <a:p>
            <a:r>
              <a:rPr lang="en-US" altLang="en-US" sz="2400" dirty="0"/>
              <a:t>USB topology is a tiered star topology</a:t>
            </a:r>
          </a:p>
          <a:p>
            <a:pPr lvl="1"/>
            <a:r>
              <a:rPr lang="en-US" altLang="en-US" sz="2000" dirty="0"/>
              <a:t>Only one host in the system</a:t>
            </a:r>
          </a:p>
          <a:p>
            <a:pPr lvl="1"/>
            <a:r>
              <a:rPr lang="en-US" altLang="en-US" sz="2000" dirty="0"/>
              <a:t>Supports up to 5 cascaded </a:t>
            </a:r>
            <a:r>
              <a:rPr lang="en-US" altLang="en-US" sz="2000" dirty="0" smtClean="0"/>
              <a:t>hubs</a:t>
            </a:r>
          </a:p>
          <a:p>
            <a:r>
              <a:rPr lang="en-US" altLang="en-US" sz="2400" dirty="0"/>
              <a:t>USB cable has 4 wires</a:t>
            </a:r>
          </a:p>
          <a:p>
            <a:pPr lvl="1"/>
            <a:r>
              <a:rPr lang="en-US" altLang="en-US" sz="2000" dirty="0"/>
              <a:t>Signaling over D+/D-</a:t>
            </a:r>
          </a:p>
          <a:p>
            <a:pPr lvl="1"/>
            <a:r>
              <a:rPr lang="en-US" altLang="en-US" sz="2000" dirty="0"/>
              <a:t>V</a:t>
            </a:r>
            <a:r>
              <a:rPr lang="en-US" altLang="en-US" sz="2000" baseline="-25000" dirty="0"/>
              <a:t>BUS</a:t>
            </a:r>
          </a:p>
          <a:p>
            <a:pPr lvl="1"/>
            <a:r>
              <a:rPr lang="en-US" altLang="en-US" sz="2000" dirty="0"/>
              <a:t>GND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905" y="1457325"/>
            <a:ext cx="4475163" cy="508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67184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USB 2.0 Transactions</a:t>
            </a:r>
            <a:endParaRPr lang="en-US" smtClean="0"/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685800" y="3829050"/>
            <a:ext cx="7772400" cy="1949450"/>
          </a:xfrm>
        </p:spPr>
        <p:txBody>
          <a:bodyPr/>
          <a:lstStyle/>
          <a:p>
            <a:r>
              <a:rPr lang="en-US" sz="2000" dirty="0" smtClean="0"/>
              <a:t>USB 2.0 is a broadcast half duplex bus</a:t>
            </a:r>
          </a:p>
          <a:p>
            <a:pPr lvl="1"/>
            <a:r>
              <a:rPr lang="en-US" sz="1800" dirty="0" smtClean="0"/>
              <a:t>Polled Transactions</a:t>
            </a:r>
          </a:p>
          <a:p>
            <a:r>
              <a:rPr lang="en-US" sz="2000" dirty="0" smtClean="0"/>
              <a:t>Transactions consist of 3 parts</a:t>
            </a:r>
          </a:p>
          <a:p>
            <a:pPr lvl="1"/>
            <a:r>
              <a:rPr lang="en-US" sz="1800" dirty="0" smtClean="0"/>
              <a:t>Token</a:t>
            </a:r>
          </a:p>
          <a:p>
            <a:pPr lvl="1"/>
            <a:r>
              <a:rPr lang="en-US" sz="1800" dirty="0" smtClean="0"/>
              <a:t>Data</a:t>
            </a:r>
          </a:p>
          <a:p>
            <a:pPr lvl="1"/>
            <a:r>
              <a:rPr lang="en-US" sz="1800" dirty="0" smtClean="0"/>
              <a:t>Handshake</a:t>
            </a:r>
          </a:p>
          <a:p>
            <a:r>
              <a:rPr lang="en-US" sz="2000" dirty="0" smtClean="0"/>
              <a:t>Average turn around time between the 3 phases</a:t>
            </a:r>
          </a:p>
          <a:p>
            <a:pPr lvl="1"/>
            <a:r>
              <a:rPr lang="en-US" sz="1800" dirty="0" smtClean="0"/>
              <a:t>&lt;  350ns</a:t>
            </a:r>
            <a:endParaRPr lang="en-US" sz="1800" dirty="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3259"/>
              </p:ext>
            </p:extLst>
          </p:nvPr>
        </p:nvGraphicFramePr>
        <p:xfrm>
          <a:off x="892175" y="1484313"/>
          <a:ext cx="7285038" cy="226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Visio" r:id="rId3" imgW="2911320" imgH="905760" progId="Visio.Drawing.11">
                  <p:embed/>
                </p:oleObj>
              </mc:Choice>
              <mc:Fallback>
                <p:oleObj name="Visio" r:id="rId3" imgW="2911320" imgH="9057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1484313"/>
                        <a:ext cx="7285038" cy="2268537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1"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1">
                              <a:tint val="23500"/>
                              <a:satMod val="160000"/>
                            </a:schemeClr>
                          </a:gs>
                        </a:gsLst>
                        <a:lin ang="5400000" scaled="0"/>
                      </a:gra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6734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2.0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All transactions are to an endpoint</a:t>
            </a:r>
          </a:p>
          <a:p>
            <a:pPr lvl="1"/>
            <a:r>
              <a:rPr lang="en-US" sz="2000" dirty="0" smtClean="0"/>
              <a:t>Endpoints are the terminus for every transaction</a:t>
            </a:r>
          </a:p>
          <a:p>
            <a:r>
              <a:rPr lang="en-US" sz="2400" dirty="0" smtClean="0"/>
              <a:t>4 types of Endpoints</a:t>
            </a:r>
          </a:p>
          <a:p>
            <a:pPr lvl="1"/>
            <a:r>
              <a:rPr lang="en-US" sz="2000" dirty="0"/>
              <a:t>Control – used to configure devices at attach time</a:t>
            </a:r>
          </a:p>
          <a:p>
            <a:pPr lvl="1"/>
            <a:r>
              <a:rPr lang="en-US" sz="2000" dirty="0"/>
              <a:t>Bulk – used to move large amounts of data (not time constrained)</a:t>
            </a:r>
          </a:p>
          <a:p>
            <a:pPr lvl="1"/>
            <a:r>
              <a:rPr lang="en-US" sz="2000" dirty="0"/>
              <a:t>Interrupt – used to convey human perceptible data or change in status</a:t>
            </a:r>
          </a:p>
          <a:p>
            <a:pPr lvl="1"/>
            <a:r>
              <a:rPr lang="en-US" sz="2000" dirty="0"/>
              <a:t>Isochronous – used to move a fixed amount of bandwidth</a:t>
            </a:r>
            <a:br>
              <a:rPr lang="en-US" sz="2000" dirty="0"/>
            </a:br>
            <a:r>
              <a:rPr lang="en-US" sz="2000" dirty="0"/>
              <a:t>within a pre-negotiated time constraint</a:t>
            </a:r>
          </a:p>
          <a:p>
            <a:r>
              <a:rPr lang="en-US" sz="2400" dirty="0" smtClean="0"/>
              <a:t>A </a:t>
            </a:r>
            <a:r>
              <a:rPr lang="en-US" sz="2400" dirty="0" smtClean="0"/>
              <a:t>device always supports a default control endpoint</a:t>
            </a:r>
          </a:p>
          <a:p>
            <a:pPr lvl="1"/>
            <a:r>
              <a:rPr lang="en-US" sz="2000" dirty="0" smtClean="0"/>
              <a:t>Used to determine the type of device</a:t>
            </a:r>
            <a:r>
              <a:rPr lang="en-US" sz="2000" dirty="0"/>
              <a:t> </a:t>
            </a:r>
            <a:r>
              <a:rPr lang="en-US" sz="2000" dirty="0" smtClean="0"/>
              <a:t>and to enumerate the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715C1C-6709-41C8-BAF3-0450909E8BA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1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2.0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50"/>
            <a:ext cx="4229100" cy="4121150"/>
          </a:xfrm>
        </p:spPr>
        <p:txBody>
          <a:bodyPr/>
          <a:lstStyle/>
          <a:p>
            <a:r>
              <a:rPr lang="en-US" sz="2400" dirty="0" smtClean="0"/>
              <a:t>USB Framework</a:t>
            </a:r>
          </a:p>
          <a:p>
            <a:pPr lvl="1"/>
            <a:r>
              <a:rPr lang="en-US" sz="2000" dirty="0" smtClean="0"/>
              <a:t>Use descriptors to describe a device</a:t>
            </a:r>
          </a:p>
          <a:p>
            <a:pPr lvl="1"/>
            <a:r>
              <a:rPr lang="en-US" sz="2000" dirty="0" smtClean="0"/>
              <a:t>Device Descriptor</a:t>
            </a:r>
          </a:p>
          <a:p>
            <a:pPr lvl="1"/>
            <a:r>
              <a:rPr lang="en-US" sz="2000" dirty="0" smtClean="0"/>
              <a:t>Configuration </a:t>
            </a:r>
            <a:r>
              <a:rPr lang="en-US" sz="2000" dirty="0"/>
              <a:t>D</a:t>
            </a:r>
            <a:r>
              <a:rPr lang="en-US" sz="2000" dirty="0" smtClean="0"/>
              <a:t>escriptor</a:t>
            </a:r>
          </a:p>
          <a:p>
            <a:pPr lvl="1"/>
            <a:r>
              <a:rPr lang="en-US" sz="2000" dirty="0" smtClean="0"/>
              <a:t>Interface and Endpoint Descriptors</a:t>
            </a:r>
          </a:p>
          <a:p>
            <a:r>
              <a:rPr lang="en-US" altLang="en-US" sz="2400" dirty="0" smtClean="0"/>
              <a:t>Software interfaces</a:t>
            </a:r>
          </a:p>
          <a:p>
            <a:pPr lvl="1"/>
            <a:r>
              <a:rPr lang="en-US" altLang="en-US" sz="2000" dirty="0" smtClean="0"/>
              <a:t>USBDI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715C1C-6709-41C8-BAF3-0450909E8BA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05463" y="2608753"/>
            <a:ext cx="2743200" cy="346364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b="1" dirty="0" err="1" smtClean="0">
                <a:solidFill>
                  <a:schemeClr val="bg1"/>
                </a:solidFill>
              </a:rPr>
              <a:t>Config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Descriptor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77000" y="3509010"/>
            <a:ext cx="21336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800" b="1" dirty="0" smtClean="0">
                <a:solidFill>
                  <a:schemeClr val="bg1"/>
                </a:solidFill>
              </a:rPr>
              <a:t>Endpoint Descriptor</a:t>
            </a:r>
            <a:endParaRPr lang="en-US" sz="1800" b="1" dirty="0">
              <a:solidFill>
                <a:schemeClr val="bg1"/>
              </a:solidFill>
            </a:endParaRPr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7209473" y="4741545"/>
            <a:ext cx="76200" cy="381000"/>
            <a:chOff x="4752" y="2064"/>
            <a:chExt cx="48" cy="24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4752" y="206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4752" y="216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4752" y="225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" name="AutoShape 13"/>
          <p:cNvCxnSpPr>
            <a:cxnSpLocks noChangeShapeType="1"/>
          </p:cNvCxnSpPr>
          <p:nvPr/>
        </p:nvCxnSpPr>
        <p:spPr bwMode="auto">
          <a:xfrm rot="16200000" flipH="1">
            <a:off x="5275263" y="3180714"/>
            <a:ext cx="2249441" cy="1589041"/>
          </a:xfrm>
          <a:prstGeom prst="bentConnector3">
            <a:avLst>
              <a:gd name="adj1" fmla="val 994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 Box 14"/>
          <p:cNvSpPr txBox="1">
            <a:spLocks noChangeArrowheads="1"/>
          </p:cNvSpPr>
          <p:nvPr/>
        </p:nvSpPr>
        <p:spPr bwMode="auto">
          <a:xfrm rot="16200000">
            <a:off x="4722813" y="3639412"/>
            <a:ext cx="130492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effectLst/>
              </a:rPr>
              <a:t>Length includes all descriptors in set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215063" y="3051810"/>
            <a:ext cx="21336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800" b="1" dirty="0" smtClean="0">
                <a:solidFill>
                  <a:schemeClr val="bg1"/>
                </a:solidFill>
              </a:rPr>
              <a:t>Interface </a:t>
            </a:r>
            <a:r>
              <a:rPr lang="en-US" sz="1800" b="1" dirty="0" err="1" smtClean="0">
                <a:solidFill>
                  <a:schemeClr val="bg1"/>
                </a:solidFill>
              </a:rPr>
              <a:t>Desriptor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79820" y="4451985"/>
            <a:ext cx="21336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800" b="1" dirty="0" smtClean="0">
                <a:solidFill>
                  <a:schemeClr val="bg1"/>
                </a:solidFill>
              </a:rPr>
              <a:t>Interface Descriptor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77000" y="3994785"/>
            <a:ext cx="21336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800" b="1" dirty="0" smtClean="0">
                <a:solidFill>
                  <a:schemeClr val="bg1"/>
                </a:solidFill>
              </a:rPr>
              <a:t>Endpoint Descriptor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609273" y="2166793"/>
            <a:ext cx="2743200" cy="346364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Device </a:t>
            </a:r>
            <a:r>
              <a:rPr lang="en-US" sz="2000" b="1" dirty="0">
                <a:solidFill>
                  <a:schemeClr val="bg1"/>
                </a:solidFill>
              </a:rPr>
              <a:t>Descriptor</a:t>
            </a:r>
          </a:p>
        </p:txBody>
      </p:sp>
    </p:spTree>
    <p:extLst>
      <p:ext uri="{BB962C8B-B14F-4D97-AF65-F5344CB8AC3E}">
        <p14:creationId xmlns:p14="http://schemas.microsoft.com/office/powerpoint/2010/main" val="62092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2.0 Enumeration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715C1C-6709-41C8-BAF3-0450909E8BA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391150" y="2369820"/>
            <a:ext cx="1437894" cy="369332"/>
          </a:xfrm>
          <a:prstGeom prst="rect">
            <a:avLst/>
          </a:prstGeom>
          <a:solidFill>
            <a:srgbClr val="F79646"/>
          </a:solidFill>
          <a:ln>
            <a:solidFill>
              <a:sysClr val="windowText" lastClr="000000"/>
            </a:solidFill>
            <a:prstDash val="dashDot"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Client Drivers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95856" y="1607820"/>
            <a:ext cx="1437894" cy="369332"/>
          </a:xfrm>
          <a:prstGeom prst="rect">
            <a:avLst/>
          </a:prstGeom>
          <a:solidFill>
            <a:srgbClr val="F79646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Client Drivers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62350" y="1607820"/>
            <a:ext cx="1437894" cy="369332"/>
          </a:xfrm>
          <a:prstGeom prst="rect">
            <a:avLst/>
          </a:prstGeom>
          <a:solidFill>
            <a:srgbClr val="F79646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Client Drivers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95856" y="2446020"/>
            <a:ext cx="3104388" cy="369332"/>
          </a:xfrm>
          <a:prstGeom prst="rect">
            <a:avLst/>
          </a:prstGeom>
          <a:solidFill>
            <a:srgbClr val="9BBB59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Composite Class Driver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733550" y="2261665"/>
            <a:ext cx="342900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2495550" y="2065020"/>
            <a:ext cx="1870512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USB Driver Interface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324856" y="2446020"/>
            <a:ext cx="1437894" cy="369332"/>
          </a:xfrm>
          <a:prstGeom prst="rect">
            <a:avLst/>
          </a:prstGeom>
          <a:solidFill>
            <a:srgbClr val="F79646"/>
          </a:solidFill>
          <a:ln cmpd="sng"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Client Drivers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1733550" y="3055620"/>
            <a:ext cx="518160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3292038" y="2903220"/>
            <a:ext cx="1870512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USB Driver Interface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85950" y="3284220"/>
            <a:ext cx="4876800" cy="369332"/>
          </a:xfrm>
          <a:prstGeom prst="rect">
            <a:avLst/>
          </a:prstGeom>
          <a:solidFill>
            <a:srgbClr val="9BBB59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Hub Driver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85950" y="4122420"/>
            <a:ext cx="4876800" cy="369332"/>
          </a:xfrm>
          <a:prstGeom prst="rect">
            <a:avLst/>
          </a:prstGeom>
          <a:solidFill>
            <a:srgbClr val="9BBB59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Host Controller Driver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1733550" y="3893820"/>
            <a:ext cx="518160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3105150" y="3665220"/>
            <a:ext cx="2476832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Internal Hub/Host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Interface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1733550" y="4698266"/>
            <a:ext cx="518160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3709922" y="4545866"/>
            <a:ext cx="1356462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Host Interface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72" name="Picture 10" descr="neoSmall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2" y="6179820"/>
            <a:ext cx="5413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Up-Down Arrow 72"/>
          <p:cNvSpPr/>
          <p:nvPr/>
        </p:nvSpPr>
        <p:spPr>
          <a:xfrm>
            <a:off x="2707212" y="5340031"/>
            <a:ext cx="484632" cy="846820"/>
          </a:xfrm>
          <a:prstGeom prst="up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Up Arrow 73"/>
          <p:cNvSpPr/>
          <p:nvPr/>
        </p:nvSpPr>
        <p:spPr>
          <a:xfrm>
            <a:off x="2696718" y="4491752"/>
            <a:ext cx="484632" cy="468868"/>
          </a:xfrm>
          <a:prstGeom prst="up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Up Arrow 74"/>
          <p:cNvSpPr/>
          <p:nvPr/>
        </p:nvSpPr>
        <p:spPr>
          <a:xfrm>
            <a:off x="2724150" y="3653552"/>
            <a:ext cx="484632" cy="468868"/>
          </a:xfrm>
          <a:prstGeom prst="up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Up Arrow 75"/>
          <p:cNvSpPr/>
          <p:nvPr/>
        </p:nvSpPr>
        <p:spPr>
          <a:xfrm>
            <a:off x="5668518" y="2815352"/>
            <a:ext cx="484632" cy="468868"/>
          </a:xfrm>
          <a:prstGeom prst="up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85950" y="4957881"/>
            <a:ext cx="4876800" cy="369332"/>
          </a:xfrm>
          <a:prstGeom prst="rect">
            <a:avLst/>
          </a:prstGeom>
          <a:solidFill>
            <a:srgbClr val="4F81BD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Host Controller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4780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heme/theme1.xml><?xml version="1.0" encoding="utf-8"?>
<a:theme xmlns:a="http://schemas.openxmlformats.org/drawingml/2006/main" name="usb_w_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3399"/>
      </a:accent1>
      <a:accent2>
        <a:srgbClr val="FFCC00"/>
      </a:accent2>
      <a:accent3>
        <a:srgbClr val="FFFFFF"/>
      </a:accent3>
      <a:accent4>
        <a:srgbClr val="000000"/>
      </a:accent4>
      <a:accent5>
        <a:srgbClr val="ADADCA"/>
      </a:accent5>
      <a:accent6>
        <a:srgbClr val="E7B900"/>
      </a:accent6>
      <a:hlink>
        <a:srgbClr val="CC3399"/>
      </a:hlink>
      <a:folHlink>
        <a:srgbClr val="00CC99"/>
      </a:folHlink>
    </a:clrScheme>
    <a:fontScheme name="usb_w_Presentation">
      <a:majorFont>
        <a:latin typeface="Arial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lnDef>
  </a:objectDefaults>
  <a:extraClrSchemeLst>
    <a:extraClrScheme>
      <a:clrScheme name="usb_w_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b_w_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b_w_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b_w_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b_w_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b_w_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b_w_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b_w_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b_w_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b_w_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b_w_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b_w_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b_w_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3399"/>
        </a:accent1>
        <a:accent2>
          <a:srgbClr val="9900CC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8A00B9"/>
        </a:accent6>
        <a:hlink>
          <a:srgbClr val="FFCC00"/>
        </a:hlink>
        <a:folHlink>
          <a:srgbClr val="00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b_w_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3399"/>
        </a:accent1>
        <a:accent2>
          <a:srgbClr val="9900FF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8A00E7"/>
        </a:accent6>
        <a:hlink>
          <a:srgbClr val="FFCC00"/>
        </a:hlink>
        <a:folHlink>
          <a:srgbClr val="00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b_w_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00FF"/>
        </a:accent1>
        <a:accent2>
          <a:srgbClr val="9900CC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8A00B9"/>
        </a:accent6>
        <a:hlink>
          <a:srgbClr val="FFCC00"/>
        </a:hlink>
        <a:folHlink>
          <a:srgbClr val="00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b_w_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9900CC"/>
        </a:hlink>
        <a:folHlink>
          <a:srgbClr val="00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EC2E6D9AC64D47A3FD2CD43779A390" ma:contentTypeVersion="0" ma:contentTypeDescription="Create a new document." ma:contentTypeScope="" ma:versionID="eb79c1ef3be7b4e522880ff4f52516b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A2318F8-4791-4F36-B04C-6ED75476B0D6}"/>
</file>

<file path=customXml/itemProps2.xml><?xml version="1.0" encoding="utf-8"?>
<ds:datastoreItem xmlns:ds="http://schemas.openxmlformats.org/officeDocument/2006/customXml" ds:itemID="{573DC975-FB95-42B0-AD75-8F5EE959D1CC}"/>
</file>

<file path=customXml/itemProps3.xml><?xml version="1.0" encoding="utf-8"?>
<ds:datastoreItem xmlns:ds="http://schemas.openxmlformats.org/officeDocument/2006/customXml" ds:itemID="{0C996727-76DE-4894-B0F3-063EAF78993D}"/>
</file>

<file path=docProps/app.xml><?xml version="1.0" encoding="utf-8"?>
<Properties xmlns="http://schemas.openxmlformats.org/officeDocument/2006/extended-properties" xmlns:vt="http://schemas.openxmlformats.org/officeDocument/2006/docPropsVTypes">
  <Template>mojo fire:•work files:usbw ppt:usb_w_Presentation.pot</Template>
  <TotalTime>4902</TotalTime>
  <Words>1103</Words>
  <Application>Microsoft Office PowerPoint</Application>
  <PresentationFormat>On-screen Show (4:3)</PresentationFormat>
  <Paragraphs>381</Paragraphs>
  <Slides>27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usb_w_Presentation</vt:lpstr>
      <vt:lpstr>Visio</vt:lpstr>
      <vt:lpstr>Chart</vt:lpstr>
      <vt:lpstr>Microsoft Visio Drawing</vt:lpstr>
      <vt:lpstr>Rahman Ismail Sr. Software Architect</vt:lpstr>
      <vt:lpstr>USB Training Agenda</vt:lpstr>
      <vt:lpstr>Agenda</vt:lpstr>
      <vt:lpstr>USB 2.0 BUS Overview</vt:lpstr>
      <vt:lpstr>USB 2.0 BUS Overview</vt:lpstr>
      <vt:lpstr>USB 2.0 Transactions</vt:lpstr>
      <vt:lpstr>USB 2.0 Transactions</vt:lpstr>
      <vt:lpstr>USB 2.0 Framework</vt:lpstr>
      <vt:lpstr>USB 2.0 Enumeration</vt:lpstr>
      <vt:lpstr>USB 2.0 Enumeration</vt:lpstr>
      <vt:lpstr>USB Device States</vt:lpstr>
      <vt:lpstr>USB 2.0 Power</vt:lpstr>
      <vt:lpstr>Agenda</vt:lpstr>
      <vt:lpstr>USB 2.0: What Changed?</vt:lpstr>
      <vt:lpstr>USB Hubs</vt:lpstr>
      <vt:lpstr>USB 2.0 Hub</vt:lpstr>
      <vt:lpstr>USB 2.0 Host Controller</vt:lpstr>
      <vt:lpstr>Transaction Translator (TT)</vt:lpstr>
      <vt:lpstr>PowerPoint Presentation</vt:lpstr>
      <vt:lpstr>Agenda</vt:lpstr>
      <vt:lpstr>Bulk Throughput</vt:lpstr>
      <vt:lpstr>Bus Traffic</vt:lpstr>
      <vt:lpstr>Agenda</vt:lpstr>
      <vt:lpstr>USB Traffic in a Mobile System Idle/associated USB-based Packet (Network) Device</vt:lpstr>
      <vt:lpstr>USB Traffic Patterns</vt:lpstr>
      <vt:lpstr>Link Power Management (LPM L1)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wilson</dc:creator>
  <cp:lastModifiedBy>Ismail, Abdul R</cp:lastModifiedBy>
  <cp:revision>178</cp:revision>
  <cp:lastPrinted>1904-01-01T00:00:00Z</cp:lastPrinted>
  <dcterms:created xsi:type="dcterms:W3CDTF">2008-10-07T15:50:28Z</dcterms:created>
  <dcterms:modified xsi:type="dcterms:W3CDTF">2011-11-02T03:47:34Z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0x01010051EC2E6D9AC64D47A3FD2CD43779A390</vt:lpwstr>
  </property>
</Properties>
</file>