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Default Extension="png" ContentType="image/png"/>
  <Default Extension="bin" ContentType="application/vnd.openxmlformats-officedocument.oleObject"/>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customXml/itemProps2.xml" ContentType="application/vnd.openxmlformats-officedocument.customXmlPropertie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Default Extension="jpg" ContentType="image/jpeg"/>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Default Extension="wmf" ContentType="image/x-wmf"/>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91"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1pPr>
    <a:lvl2pPr marL="457200"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2pPr>
    <a:lvl3pPr marL="914400"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3pPr>
    <a:lvl4pPr marL="1371600"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4pPr>
    <a:lvl5pPr marL="1828800" algn="l" rtl="0" fontAlgn="base">
      <a:spcBef>
        <a:spcPct val="0"/>
      </a:spcBef>
      <a:spcAft>
        <a:spcPct val="0"/>
      </a:spcAft>
      <a:defRPr sz="2400" kern="1200">
        <a:solidFill>
          <a:schemeClr val="tx1"/>
        </a:solidFill>
        <a:latin typeface="Times" pitchFamily="18" charset="0"/>
        <a:ea typeface="ＭＳ Ｐゴシック" pitchFamily="34" charset="-128"/>
        <a:cs typeface="Arial" charset="0"/>
      </a:defRPr>
    </a:lvl5pPr>
    <a:lvl6pPr marL="2286000" algn="l" defTabSz="914400" rtl="0" eaLnBrk="1" latinLnBrk="0" hangingPunct="1">
      <a:defRPr sz="2400" kern="1200">
        <a:solidFill>
          <a:schemeClr val="tx1"/>
        </a:solidFill>
        <a:latin typeface="Times" pitchFamily="18" charset="0"/>
        <a:ea typeface="ＭＳ Ｐゴシック" pitchFamily="34" charset="-128"/>
        <a:cs typeface="Arial" charset="0"/>
      </a:defRPr>
    </a:lvl6pPr>
    <a:lvl7pPr marL="2743200" algn="l" defTabSz="914400" rtl="0" eaLnBrk="1" latinLnBrk="0" hangingPunct="1">
      <a:defRPr sz="2400" kern="1200">
        <a:solidFill>
          <a:schemeClr val="tx1"/>
        </a:solidFill>
        <a:latin typeface="Times" pitchFamily="18" charset="0"/>
        <a:ea typeface="ＭＳ Ｐゴシック" pitchFamily="34" charset="-128"/>
        <a:cs typeface="Arial" charset="0"/>
      </a:defRPr>
    </a:lvl7pPr>
    <a:lvl8pPr marL="3200400" algn="l" defTabSz="914400" rtl="0" eaLnBrk="1" latinLnBrk="0" hangingPunct="1">
      <a:defRPr sz="2400" kern="1200">
        <a:solidFill>
          <a:schemeClr val="tx1"/>
        </a:solidFill>
        <a:latin typeface="Times" pitchFamily="18" charset="0"/>
        <a:ea typeface="ＭＳ Ｐゴシック" pitchFamily="34" charset="-128"/>
        <a:cs typeface="Arial" charset="0"/>
      </a:defRPr>
    </a:lvl8pPr>
    <a:lvl9pPr marL="3657600" algn="l" defTabSz="914400" rtl="0" eaLnBrk="1" latinLnBrk="0" hangingPunct="1">
      <a:defRPr sz="2400" kern="1200">
        <a:solidFill>
          <a:schemeClr val="tx1"/>
        </a:solidFill>
        <a:latin typeface="Times" pitchFamily="18"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900"/>
    <a:srgbClr val="FFFFFF"/>
    <a:srgbClr val="00CC00"/>
    <a:srgbClr val="FF33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p:scale>
          <a:sx n="100" d="100"/>
          <a:sy n="100" d="100"/>
        </p:scale>
        <p:origin x="-25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atin typeface="Times" charset="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fld id="{89BDE452-75F4-46C9-BF37-3E706AD44317}" type="datetime1">
              <a:rPr lang="en-US"/>
              <a:pPr>
                <a:defRPr/>
              </a:pPr>
              <a:t>11/2/2011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atin typeface="Times"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fld id="{DC518D8A-AD33-4162-A495-DE1D367600AA}" type="slidenum">
              <a:rPr lang="en-US"/>
              <a:pPr>
                <a:defRPr/>
              </a:pPr>
              <a:t>‹#›</a:t>
            </a:fld>
            <a:endParaRPr lang="en-US"/>
          </a:p>
        </p:txBody>
      </p:sp>
    </p:spTree>
    <p:extLst>
      <p:ext uri="{BB962C8B-B14F-4D97-AF65-F5344CB8AC3E}">
        <p14:creationId xmlns:p14="http://schemas.microsoft.com/office/powerpoint/2010/main" val="16507777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charset="0"/>
                <a:ea typeface="+mn-ea"/>
                <a:cs typeface="+mn-cs"/>
              </a:defRPr>
            </a:lvl1pPr>
          </a:lstStyle>
          <a:p>
            <a:pPr>
              <a:defRPr/>
            </a:pPr>
            <a:endParaRPr lang="en-US"/>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ea typeface="+mn-ea"/>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charset="0"/>
                <a:ea typeface="+mn-ea"/>
                <a:cs typeface="+mn-cs"/>
              </a:defRPr>
            </a:lvl1pPr>
          </a:lstStyle>
          <a:p>
            <a:pPr>
              <a:defRPr/>
            </a:pPr>
            <a:endParaRPr lang="en-US"/>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fld id="{B0E81D63-9636-423E-9C2B-04445475416F}" type="slidenum">
              <a:rPr lang="en-US"/>
              <a:pPr>
                <a:defRPr/>
              </a:pPr>
              <a:t>‹#›</a:t>
            </a:fld>
            <a:endParaRPr lang="en-US"/>
          </a:p>
        </p:txBody>
      </p:sp>
    </p:spTree>
    <p:extLst>
      <p:ext uri="{BB962C8B-B14F-4D97-AF65-F5344CB8AC3E}">
        <p14:creationId xmlns:p14="http://schemas.microsoft.com/office/powerpoint/2010/main" val="10490694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36" charset="0"/>
        <a:ea typeface="ＭＳ Ｐゴシック" pitchFamily="18" charset="-128"/>
        <a:cs typeface="ＭＳ Ｐゴシック" pitchFamily="18" charset="-128"/>
      </a:defRPr>
    </a:lvl1pPr>
    <a:lvl2pPr marL="457200" algn="l" rtl="0" eaLnBrk="0" fontAlgn="base" hangingPunct="0">
      <a:spcBef>
        <a:spcPct val="30000"/>
      </a:spcBef>
      <a:spcAft>
        <a:spcPct val="0"/>
      </a:spcAft>
      <a:defRPr sz="1200" kern="1200">
        <a:solidFill>
          <a:schemeClr val="tx1"/>
        </a:solidFill>
        <a:latin typeface="Times" pitchFamily="36" charset="0"/>
        <a:ea typeface="ＭＳ Ｐゴシック" pitchFamily="36" charset="-128"/>
        <a:cs typeface="+mn-cs"/>
      </a:defRPr>
    </a:lvl2pPr>
    <a:lvl3pPr marL="914400" algn="l" rtl="0" eaLnBrk="0" fontAlgn="base" hangingPunct="0">
      <a:spcBef>
        <a:spcPct val="30000"/>
      </a:spcBef>
      <a:spcAft>
        <a:spcPct val="0"/>
      </a:spcAft>
      <a:defRPr sz="1200" kern="1200">
        <a:solidFill>
          <a:schemeClr val="tx1"/>
        </a:solidFill>
        <a:latin typeface="Times" pitchFamily="36" charset="0"/>
        <a:ea typeface="ＭＳ Ｐゴシック" pitchFamily="36" charset="-128"/>
        <a:cs typeface="+mn-cs"/>
      </a:defRPr>
    </a:lvl3pPr>
    <a:lvl4pPr marL="1371600" algn="l" rtl="0" eaLnBrk="0" fontAlgn="base" hangingPunct="0">
      <a:spcBef>
        <a:spcPct val="30000"/>
      </a:spcBef>
      <a:spcAft>
        <a:spcPct val="0"/>
      </a:spcAft>
      <a:defRPr sz="1200" kern="1200">
        <a:solidFill>
          <a:schemeClr val="tx1"/>
        </a:solidFill>
        <a:latin typeface="Times" pitchFamily="36" charset="0"/>
        <a:ea typeface="ＭＳ Ｐゴシック" pitchFamily="36" charset="-128"/>
        <a:cs typeface="+mn-cs"/>
      </a:defRPr>
    </a:lvl4pPr>
    <a:lvl5pPr marL="1828800" algn="l" rtl="0" eaLnBrk="0" fontAlgn="base" hangingPunct="0">
      <a:spcBef>
        <a:spcPct val="30000"/>
      </a:spcBef>
      <a:spcAft>
        <a:spcPct val="0"/>
      </a:spcAft>
      <a:defRPr sz="1200" kern="1200">
        <a:solidFill>
          <a:schemeClr val="tx1"/>
        </a:solidFill>
        <a:latin typeface="Times" pitchFamily="36" charset="0"/>
        <a:ea typeface="ＭＳ Ｐゴシック" pitchFamily="3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itchFamily="18" charset="0"/>
                <a:ea typeface="ＭＳ Ｐゴシック" pitchFamily="34" charset="-128"/>
              </a:defRPr>
            </a:lvl1pPr>
            <a:lvl2pPr marL="742950" indent="-285750" eaLnBrk="0" hangingPunct="0">
              <a:defRPr sz="2400">
                <a:solidFill>
                  <a:schemeClr val="tx1"/>
                </a:solidFill>
                <a:latin typeface="Times" pitchFamily="18" charset="0"/>
                <a:ea typeface="ＭＳ Ｐゴシック" pitchFamily="34" charset="-128"/>
              </a:defRPr>
            </a:lvl2pPr>
            <a:lvl3pPr marL="1143000" indent="-228600" eaLnBrk="0" hangingPunct="0">
              <a:defRPr sz="2400">
                <a:solidFill>
                  <a:schemeClr val="tx1"/>
                </a:solidFill>
                <a:latin typeface="Times" pitchFamily="18" charset="0"/>
                <a:ea typeface="ＭＳ Ｐゴシック" pitchFamily="34" charset="-128"/>
              </a:defRPr>
            </a:lvl3pPr>
            <a:lvl4pPr marL="1600200" indent="-228600" eaLnBrk="0" hangingPunct="0">
              <a:defRPr sz="2400">
                <a:solidFill>
                  <a:schemeClr val="tx1"/>
                </a:solidFill>
                <a:latin typeface="Times" pitchFamily="18" charset="0"/>
                <a:ea typeface="ＭＳ Ｐゴシック" pitchFamily="34" charset="-128"/>
              </a:defRPr>
            </a:lvl4pPr>
            <a:lvl5pPr marL="2057400" indent="-228600" eaLnBrk="0" hangingPunct="0">
              <a:defRPr sz="2400">
                <a:solidFill>
                  <a:schemeClr val="tx1"/>
                </a:solidFill>
                <a:latin typeface="Times"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ＭＳ Ｐゴシック" pitchFamily="34" charset="-128"/>
              </a:defRPr>
            </a:lvl9pPr>
          </a:lstStyle>
          <a:p>
            <a:fld id="{C0ABCEC9-F17B-499D-BF98-C149079F840D}" type="slidenum">
              <a:rPr lang="en-US" sz="1200" smtClean="0"/>
              <a:pPr/>
              <a:t>1</a:t>
            </a:fld>
            <a:endParaRPr 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F8874F4-11B9-4310-A045-3BC8DD63EABC}"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US" dirty="0" smtClean="0">
                <a:latin typeface="Times" pitchFamily="18" charset="0"/>
              </a:rPr>
              <a:t>The PHY layer is responsible for taking in bytes (data or control) and putting them onto the wire.  In the process, the 8-bit data is converted to a 10-bit symbol which is scrambled.  The data clock is spread and the clock is encoded with the data.  The spreading and scrambling are used to minimize EMI.  A requirement for an external cabled connection.  The receiver recovers the clock from the data and reverses the scrambling and 8b/10b encoding process to pass back data and control bytes to the link layer.  In addition, the PHY has the ability to turn off the physical layer driver and even the data clock.  It uses side-band signaling to get the links out of these reduced power states.  It is don this way to minimize power when not moving data.  This same side-band signaling also is used for remote wakeup and to reset the link.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txBox="1">
            <a:spLocks noGrp="1" noChangeArrowheads="1"/>
          </p:cNvSpPr>
          <p:nvPr/>
        </p:nvSpPr>
        <p:spPr bwMode="auto">
          <a:xfrm>
            <a:off x="3886542" y="8694490"/>
            <a:ext cx="2971459" cy="449512"/>
          </a:xfrm>
          <a:prstGeom prst="rect">
            <a:avLst/>
          </a:prstGeom>
          <a:noFill/>
          <a:ln w="9525">
            <a:noFill/>
            <a:miter lim="800000"/>
            <a:headEnd/>
            <a:tailEnd/>
          </a:ln>
        </p:spPr>
        <p:txBody>
          <a:bodyPr lIns="18776" tIns="0" rIns="18776" bIns="0" anchor="b"/>
          <a:lstStyle/>
          <a:p>
            <a:pPr algn="r" defTabSz="902115"/>
            <a:fld id="{69DBC703-C187-4E44-B18E-13A950786CC1}" type="slidenum">
              <a:rPr lang="en-US" sz="1000" i="1">
                <a:latin typeface="Arial" charset="0"/>
              </a:rPr>
              <a:pPr algn="r" defTabSz="902115"/>
              <a:t>13</a:t>
            </a:fld>
            <a:endParaRPr lang="en-US" sz="1000" i="1" dirty="0">
              <a:latin typeface="Arial" charset="0"/>
            </a:endParaRPr>
          </a:p>
        </p:txBody>
      </p:sp>
      <p:sp>
        <p:nvSpPr>
          <p:cNvPr id="55299" name="Rectangle 2"/>
          <p:cNvSpPr>
            <a:spLocks noGrp="1" noRot="1" noChangeAspect="1" noChangeArrowheads="1" noTextEdit="1"/>
          </p:cNvSpPr>
          <p:nvPr>
            <p:ph type="sldImg"/>
          </p:nvPr>
        </p:nvSpPr>
        <p:spPr>
          <a:xfrm>
            <a:off x="1058863" y="850900"/>
            <a:ext cx="4572000" cy="3429000"/>
          </a:xfrm>
          <a:ln/>
        </p:spPr>
      </p:sp>
      <p:sp>
        <p:nvSpPr>
          <p:cNvPr id="55300" name="Rectangle 3"/>
          <p:cNvSpPr>
            <a:spLocks noGrp="1" noChangeArrowheads="1"/>
          </p:cNvSpPr>
          <p:nvPr>
            <p:ph type="body" idx="1"/>
          </p:nvPr>
        </p:nvSpPr>
        <p:spPr>
          <a:xfrm>
            <a:off x="227920" y="4419937"/>
            <a:ext cx="6417469" cy="3713078"/>
          </a:xfrm>
          <a:noFill/>
          <a:ln/>
        </p:spPr>
        <p:txBody>
          <a:bodyPr lIns="90754" tIns="45376" rIns="90754" bIns="45376"/>
          <a:lstStyle/>
          <a:p>
            <a:r>
              <a:rPr lang="en-US" dirty="0" smtClean="0">
                <a:latin typeface="Times" pitchFamily="18" charset="0"/>
              </a:rPr>
              <a:t>PCIe-like signaling w/ </a:t>
            </a:r>
            <a:r>
              <a:rPr lang="en-US" dirty="0" err="1" smtClean="0">
                <a:latin typeface="Times" pitchFamily="18" charset="0"/>
              </a:rPr>
              <a:t>eSATA</a:t>
            </a:r>
            <a:r>
              <a:rPr lang="en-US" dirty="0" smtClean="0">
                <a:latin typeface="Times" pitchFamily="18" charset="0"/>
              </a:rPr>
              <a:t> like spread clock / CDR</a:t>
            </a:r>
          </a:p>
          <a:p>
            <a:r>
              <a:rPr lang="en-US" dirty="0" smtClean="0">
                <a:latin typeface="Times" pitchFamily="18" charset="0"/>
              </a:rPr>
              <a:t>  </a:t>
            </a:r>
          </a:p>
          <a:p>
            <a:r>
              <a:rPr lang="en-US" dirty="0" smtClean="0">
                <a:latin typeface="Times" pitchFamily="18" charset="0"/>
                <a:cs typeface="Courier New" pitchFamily="49" charset="0"/>
              </a:rPr>
              <a:t>Major differences</a:t>
            </a:r>
          </a:p>
          <a:p>
            <a:pPr marL="787668" lvl="1" indent="-302948" eaLnBrk="1" hangingPunct="1"/>
            <a:r>
              <a:rPr lang="en-US" dirty="0" smtClean="0">
                <a:latin typeface="Times" pitchFamily="18" charset="0"/>
                <a:cs typeface="Courier New" pitchFamily="49" charset="0"/>
              </a:rPr>
              <a:t>SuperSpeed is not a common clock architecture</a:t>
            </a:r>
          </a:p>
          <a:p>
            <a:pPr marL="787668" lvl="1" indent="-302948" eaLnBrk="1" hangingPunct="1"/>
            <a:r>
              <a:rPr lang="en-US" dirty="0" smtClean="0">
                <a:latin typeface="Times" pitchFamily="18" charset="0"/>
                <a:cs typeface="Courier New" pitchFamily="49" charset="0"/>
              </a:rPr>
              <a:t>SuperSpeed requires spread spectrum on both sides</a:t>
            </a:r>
          </a:p>
          <a:p>
            <a:pPr marL="787668" lvl="1" indent="-302948" eaLnBrk="1" hangingPunct="1"/>
            <a:r>
              <a:rPr lang="en-US" dirty="0" smtClean="0">
                <a:latin typeface="Times" pitchFamily="18" charset="0"/>
                <a:cs typeface="Courier New" pitchFamily="49" charset="0"/>
              </a:rPr>
              <a:t>SuperSpeed requires Rx side equalization</a:t>
            </a:r>
          </a:p>
          <a:p>
            <a:pPr marL="787668" lvl="1" indent="-302948" eaLnBrk="1" hangingPunct="1"/>
            <a:r>
              <a:rPr lang="en-US" dirty="0" smtClean="0">
                <a:latin typeface="Times" pitchFamily="18" charset="0"/>
                <a:cs typeface="Courier New" pitchFamily="49" charset="0"/>
              </a:rPr>
              <a:t>Jitter budgeting</a:t>
            </a:r>
          </a:p>
          <a:p>
            <a:pPr marL="1211797" lvl="2" indent="-242359" eaLnBrk="1" hangingPunct="1"/>
            <a:r>
              <a:rPr lang="en-US" dirty="0" smtClean="0">
                <a:latin typeface="Times" pitchFamily="18" charset="0"/>
                <a:cs typeface="Courier New" pitchFamily="49" charset="0"/>
              </a:rPr>
              <a:t>Clock jitter subsumed inside of </a:t>
            </a:r>
            <a:r>
              <a:rPr lang="en-US" dirty="0" err="1" smtClean="0">
                <a:latin typeface="Times" pitchFamily="18" charset="0"/>
                <a:cs typeface="Courier New" pitchFamily="49" charset="0"/>
              </a:rPr>
              <a:t>Tx</a:t>
            </a:r>
            <a:r>
              <a:rPr lang="en-US" dirty="0" smtClean="0">
                <a:latin typeface="Times" pitchFamily="18" charset="0"/>
                <a:cs typeface="Courier New" pitchFamily="49" charset="0"/>
              </a:rPr>
              <a:t> </a:t>
            </a:r>
          </a:p>
          <a:p>
            <a:pPr marL="1211797" lvl="2" indent="-242359" eaLnBrk="1" hangingPunct="1"/>
            <a:r>
              <a:rPr lang="en-US" dirty="0" smtClean="0">
                <a:latin typeface="Times" pitchFamily="18" charset="0"/>
                <a:cs typeface="Courier New" pitchFamily="49" charset="0"/>
              </a:rPr>
              <a:t>Channel jitter is more random</a:t>
            </a:r>
          </a:p>
          <a:p>
            <a:pPr marL="787668" lvl="1" indent="-302948" eaLnBrk="1" hangingPunct="1"/>
            <a:r>
              <a:rPr lang="en-US" dirty="0" smtClean="0">
                <a:latin typeface="Times" pitchFamily="18" charset="0"/>
                <a:cs typeface="Courier New" pitchFamily="49" charset="0"/>
              </a:rPr>
              <a:t>No auxiliary pins for</a:t>
            </a:r>
          </a:p>
          <a:p>
            <a:pPr marL="1211797" lvl="2" indent="-242359" eaLnBrk="1" hangingPunct="1"/>
            <a:r>
              <a:rPr lang="en-US" dirty="0" smtClean="0">
                <a:latin typeface="Times" pitchFamily="18" charset="0"/>
              </a:rPr>
              <a:t>Connect/disconnect detection</a:t>
            </a:r>
          </a:p>
          <a:p>
            <a:pPr marL="1211797" lvl="2" indent="-242359" eaLnBrk="1" hangingPunct="1"/>
            <a:r>
              <a:rPr lang="en-US" dirty="0" smtClean="0">
                <a:latin typeface="Times" pitchFamily="18" charset="0"/>
              </a:rPr>
              <a:t>Link reset, PM state control, wake</a:t>
            </a:r>
          </a:p>
          <a:p>
            <a:endParaRPr lang="en-US" dirty="0" smtClean="0">
              <a:latin typeface="Times" pitchFamily="18" charset="0"/>
            </a:endParaRPr>
          </a:p>
          <a:p>
            <a:r>
              <a:rPr lang="en-US" dirty="0" smtClean="0">
                <a:latin typeface="Times" pitchFamily="18" charset="0"/>
              </a:rPr>
              <a:t>Rx termination detection</a:t>
            </a:r>
          </a:p>
          <a:p>
            <a:r>
              <a:rPr lang="en-US" dirty="0" smtClean="0">
                <a:latin typeface="Times" pitchFamily="18" charset="0"/>
              </a:rPr>
              <a:t>Low Frequency Periodic Signaling (LFPS) </a:t>
            </a:r>
          </a:p>
          <a:p>
            <a:endParaRPr lang="en-US" dirty="0" smtClean="0">
              <a:latin typeface="Times" pitchFamily="18" charset="0"/>
            </a:endParaRPr>
          </a:p>
          <a:p>
            <a:endParaRPr lang="en-US" dirty="0" smtClean="0">
              <a:latin typeface="Times"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r>
              <a:rPr lang="en-US" smtClean="0">
                <a:latin typeface="Times" pitchFamily="18" charset="0"/>
              </a:rPr>
              <a:t>The link layer is responsible to take data from the protocol layer and package it up to send across the physical layer.  It does this by making packets that are used for bus management, flow control and to move data.  It also is responsible to endure that packet headers are moved reliably across the link.  It appends header numbers and CRCs to ensure that the right header is received correctly.  It is responsible to retry the header if not. It generates and interprets link commands to control the link PM state, frame packets etc.  The USB 3.0 link is highly reliable – that is a packet with an undetected error is expected to get through only once every 400 years.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9"/>
          <p:cNvSpPr txBox="1">
            <a:spLocks noGrp="1" noChangeArrowheads="1"/>
          </p:cNvSpPr>
          <p:nvPr/>
        </p:nvSpPr>
        <p:spPr bwMode="auto">
          <a:xfrm>
            <a:off x="3886542" y="8694490"/>
            <a:ext cx="2971459" cy="449512"/>
          </a:xfrm>
          <a:prstGeom prst="rect">
            <a:avLst/>
          </a:prstGeom>
          <a:noFill/>
          <a:ln w="9525">
            <a:noFill/>
            <a:miter lim="800000"/>
            <a:headEnd/>
            <a:tailEnd/>
          </a:ln>
        </p:spPr>
        <p:txBody>
          <a:bodyPr lIns="18776" tIns="0" rIns="18776" bIns="0" anchor="b"/>
          <a:lstStyle/>
          <a:p>
            <a:pPr algn="r" defTabSz="902115"/>
            <a:fld id="{D6B1547A-D457-48E8-94EF-9E995B2C5C48}" type="slidenum">
              <a:rPr lang="en-US" sz="1000" i="1">
                <a:latin typeface="Arial" charset="0"/>
              </a:rPr>
              <a:pPr algn="r" defTabSz="902115"/>
              <a:t>15</a:t>
            </a:fld>
            <a:endParaRPr lang="en-US" sz="1000" i="1" dirty="0">
              <a:latin typeface="Arial" charset="0"/>
            </a:endParaRPr>
          </a:p>
        </p:txBody>
      </p:sp>
      <p:sp>
        <p:nvSpPr>
          <p:cNvPr id="57347" name="Rectangle 2"/>
          <p:cNvSpPr>
            <a:spLocks noGrp="1" noRot="1" noChangeAspect="1" noChangeArrowheads="1" noTextEdit="1"/>
          </p:cNvSpPr>
          <p:nvPr>
            <p:ph type="sldImg"/>
          </p:nvPr>
        </p:nvSpPr>
        <p:spPr>
          <a:xfrm>
            <a:off x="1058863" y="850900"/>
            <a:ext cx="4572000" cy="3429000"/>
          </a:xfrm>
          <a:ln/>
        </p:spPr>
      </p:sp>
      <p:sp>
        <p:nvSpPr>
          <p:cNvPr id="57348" name="Rectangle 3"/>
          <p:cNvSpPr>
            <a:spLocks noGrp="1" noChangeArrowheads="1"/>
          </p:cNvSpPr>
          <p:nvPr>
            <p:ph type="body" idx="1"/>
          </p:nvPr>
        </p:nvSpPr>
        <p:spPr>
          <a:xfrm>
            <a:off x="227920" y="4419937"/>
            <a:ext cx="6417469" cy="3713078"/>
          </a:xfrm>
          <a:noFill/>
          <a:ln/>
        </p:spPr>
        <p:txBody>
          <a:bodyPr lIns="90754" tIns="45376" rIns="90754" bIns="45376"/>
          <a:lstStyle/>
          <a:p>
            <a:r>
              <a:rPr lang="en-US" smtClean="0">
                <a:latin typeface="Times" pitchFamily="18" charset="0"/>
              </a:rPr>
              <a:t>Redundancy is used on the construction of link commands and framing so that any one corrupted or missing symbol can be tolerated with no impact.</a:t>
            </a:r>
          </a:p>
          <a:p>
            <a:endParaRPr lang="en-US" smtClean="0">
              <a:latin typeface="Times"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smtClean="0">
                <a:latin typeface="Times" pitchFamily="18" charset="0"/>
              </a:rPr>
              <a:t>The protocol layer gets transactions from the application layer to move blocks of data.  It is responsible to break those requests into bite size pieces and give the pieces to the link layer to send.  It is responsible to check that the received packets are good (e.g. CRC) and retry them in not.  It is responsible for processing notifications, sending system information (LTMs), sending timestamp packets etc.  The protocol is asynchronous – that is, the host initiates a transfer and the device may either accept it and do it then or may say it is not ready.  In the latter case, the device asynchronously notifies the host when it is ready.  The SuperSpeed protocol has introduces the notion of streams.  This extension of the bulk protocol allows a device to support multiple commands on a pipe and to service them out of order.  This feature was driven to support the needs of Mass Storage, but was defined generically so it may be used by other device classes.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9"/>
          <p:cNvSpPr txBox="1">
            <a:spLocks noGrp="1" noChangeArrowheads="1"/>
          </p:cNvSpPr>
          <p:nvPr/>
        </p:nvSpPr>
        <p:spPr bwMode="auto">
          <a:xfrm>
            <a:off x="3886542" y="8694490"/>
            <a:ext cx="2971459" cy="449512"/>
          </a:xfrm>
          <a:prstGeom prst="rect">
            <a:avLst/>
          </a:prstGeom>
          <a:noFill/>
          <a:ln w="9525">
            <a:noFill/>
            <a:miter lim="800000"/>
            <a:headEnd/>
            <a:tailEnd/>
          </a:ln>
        </p:spPr>
        <p:txBody>
          <a:bodyPr lIns="18776" tIns="0" rIns="18776" bIns="0" anchor="b"/>
          <a:lstStyle/>
          <a:p>
            <a:pPr algn="r" defTabSz="902115"/>
            <a:fld id="{2449F5A0-0CAD-49CB-90E6-FABA9A6949F9}" type="slidenum">
              <a:rPr lang="en-US" sz="1000" i="1">
                <a:latin typeface="Arial" charset="0"/>
              </a:rPr>
              <a:pPr algn="r" defTabSz="902115"/>
              <a:t>17</a:t>
            </a:fld>
            <a:endParaRPr lang="en-US" sz="1000" i="1" dirty="0">
              <a:latin typeface="Arial" charset="0"/>
            </a:endParaRPr>
          </a:p>
        </p:txBody>
      </p:sp>
      <p:sp>
        <p:nvSpPr>
          <p:cNvPr id="59395" name="Rectangle 2"/>
          <p:cNvSpPr>
            <a:spLocks noGrp="1" noRot="1" noChangeAspect="1" noChangeArrowheads="1" noTextEdit="1"/>
          </p:cNvSpPr>
          <p:nvPr>
            <p:ph type="sldImg"/>
          </p:nvPr>
        </p:nvSpPr>
        <p:spPr>
          <a:xfrm>
            <a:off x="1058863" y="850900"/>
            <a:ext cx="4572000" cy="3429000"/>
          </a:xfrm>
          <a:ln/>
        </p:spPr>
      </p:sp>
      <p:sp>
        <p:nvSpPr>
          <p:cNvPr id="59396" name="Rectangle 3"/>
          <p:cNvSpPr>
            <a:spLocks noGrp="1" noChangeArrowheads="1"/>
          </p:cNvSpPr>
          <p:nvPr>
            <p:ph type="body" idx="1"/>
          </p:nvPr>
        </p:nvSpPr>
        <p:spPr>
          <a:xfrm>
            <a:off x="227920" y="4419937"/>
            <a:ext cx="6417469" cy="3713078"/>
          </a:xfrm>
          <a:noFill/>
          <a:ln/>
        </p:spPr>
        <p:txBody>
          <a:bodyPr lIns="90754" tIns="45376" rIns="90754" bIns="45376"/>
          <a:lstStyle/>
          <a:p>
            <a:r>
              <a:rPr lang="en-US" smtClean="0">
                <a:latin typeface="Times" pitchFamily="18" charset="0"/>
              </a:rPr>
              <a:t>Backwards compatible with legacy SW stack</a:t>
            </a:r>
          </a:p>
          <a:p>
            <a:r>
              <a:rPr lang="en-US" smtClean="0">
                <a:latin typeface="Times" pitchFamily="18" charset="0"/>
              </a:rPr>
              <a:t>Routable – not broadcast</a:t>
            </a:r>
          </a:p>
          <a:p>
            <a:r>
              <a:rPr lang="en-US" smtClean="0">
                <a:latin typeface="Times" pitchFamily="18" charset="0"/>
              </a:rPr>
              <a:t>Asynch notifications - removes need to poll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dirty="0" smtClean="0">
              <a:latin typeface="Times"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latin typeface="Times"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US" smtClean="0">
                <a:latin typeface="Times" pitchFamily="18" charset="0"/>
              </a:rPr>
              <a:t>The key here is that existing drivers will work.  For example, there will be a demo today showing a Mass Storage device transferring data using the existing (unmodified) Windows Mass Storage driver.  It should be noted that some device classes may be able to get better performance by using new capabilities of SuperSpeed such as simultaneous bi-directional transfers, streams etc.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7856088-AB70-40C9-B199-DFD03F708E22}" type="slidenum">
              <a:rPr lang="en-US"/>
              <a:pPr/>
              <a:t>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latin typeface="Times"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F8874F4-11B9-4310-A045-3BC8DD63EABC}"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F8874F4-11B9-4310-A045-3BC8DD63EABC}"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058863" y="850900"/>
            <a:ext cx="4572000" cy="3429000"/>
          </a:xfrm>
          <a:ln/>
        </p:spPr>
      </p:sp>
      <p:sp>
        <p:nvSpPr>
          <p:cNvPr id="63491" name="Rectangle 3"/>
          <p:cNvSpPr>
            <a:spLocks noGrp="1" noChangeArrowheads="1"/>
          </p:cNvSpPr>
          <p:nvPr>
            <p:ph type="body" idx="1"/>
          </p:nvPr>
        </p:nvSpPr>
        <p:spPr>
          <a:xfrm>
            <a:off x="227920" y="4419937"/>
            <a:ext cx="6417469" cy="3713078"/>
          </a:xfrm>
          <a:noFill/>
          <a:ln/>
        </p:spPr>
        <p:txBody>
          <a:bodyPr lIns="90754" tIns="45376" rIns="90754" bIns="45376"/>
          <a:lstStyle/>
          <a:p>
            <a:pPr marL="1696515" lvl="3" indent="-242359" eaLnBrk="1" hangingPunct="1">
              <a:lnSpc>
                <a:spcPct val="70000"/>
              </a:lnSpc>
            </a:pPr>
            <a:r>
              <a:rPr lang="en-US" sz="800" dirty="0">
                <a:latin typeface="Times" pitchFamily="18" charset="0"/>
              </a:rPr>
              <a:t>LFPS – always on even when link in U3.  Lowest power solution to detect wake, bring up a link etc.</a:t>
            </a:r>
          </a:p>
          <a:p>
            <a:pPr marL="1696515" lvl="3" indent="-242359" eaLnBrk="1" hangingPunct="1">
              <a:lnSpc>
                <a:spcPct val="70000"/>
              </a:lnSpc>
            </a:pPr>
            <a:r>
              <a:rPr lang="en-US" sz="800" dirty="0">
                <a:latin typeface="Times" pitchFamily="18" charset="0"/>
              </a:rPr>
              <a:t>U0: operational, U1: link idle with fast exit (PLL remains on)</a:t>
            </a:r>
          </a:p>
          <a:p>
            <a:pPr marL="1696515" lvl="3" indent="-242359" eaLnBrk="1" hangingPunct="1">
              <a:lnSpc>
                <a:spcPct val="70000"/>
              </a:lnSpc>
            </a:pPr>
            <a:r>
              <a:rPr lang="en-US" sz="800" dirty="0">
                <a:latin typeface="Times" pitchFamily="18" charset="0"/>
              </a:rPr>
              <a:t>U2: link idle with slow exit (PLL may be off),  U3: suspend</a:t>
            </a:r>
          </a:p>
          <a:p>
            <a:pPr marL="1696515" lvl="3" indent="-242359" eaLnBrk="1" hangingPunct="1">
              <a:lnSpc>
                <a:spcPct val="70000"/>
              </a:lnSpc>
            </a:pPr>
            <a:r>
              <a:rPr lang="en-US" sz="800" dirty="0">
                <a:latin typeface="Times" pitchFamily="18" charset="0"/>
              </a:rPr>
              <a:t>Controls data movement (ERDY/NRDY)</a:t>
            </a:r>
          </a:p>
          <a:p>
            <a:pPr marL="1696515" lvl="3" indent="-242359" eaLnBrk="1" hangingPunct="1">
              <a:lnSpc>
                <a:spcPct val="70000"/>
              </a:lnSpc>
            </a:pPr>
            <a:r>
              <a:rPr lang="en-US" sz="800" dirty="0">
                <a:latin typeface="Times" pitchFamily="18" charset="0"/>
              </a:rPr>
              <a:t>LTMs aid system to chose deepest state consistent with device</a:t>
            </a:r>
          </a:p>
          <a:p>
            <a:pPr marL="1696515" lvl="3" indent="-242359" eaLnBrk="1" hangingPunct="1">
              <a:lnSpc>
                <a:spcPct val="70000"/>
              </a:lnSpc>
            </a:pPr>
            <a:r>
              <a:rPr lang="en-US" sz="800" dirty="0">
                <a:latin typeface="Times" pitchFamily="18" charset="0"/>
              </a:rPr>
              <a:t>Ping/Ping-Response is used to wake a path for ISO transfers</a:t>
            </a:r>
          </a:p>
          <a:p>
            <a:pPr marL="1696515" lvl="3" indent="-242359" eaLnBrk="1" hangingPunct="1">
              <a:lnSpc>
                <a:spcPct val="70000"/>
              </a:lnSpc>
            </a:pPr>
            <a:endParaRPr lang="en-US" sz="800" dirty="0">
              <a:latin typeface="Times" pitchFamily="18" charset="0"/>
            </a:endParaRPr>
          </a:p>
          <a:p>
            <a:pPr marL="1696515" lvl="3" indent="-242359" eaLnBrk="1" hangingPunct="1">
              <a:lnSpc>
                <a:spcPct val="70000"/>
              </a:lnSpc>
            </a:pPr>
            <a:endParaRPr lang="en-US" sz="800" dirty="0">
              <a:latin typeface="Times"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058863" y="850900"/>
            <a:ext cx="4572000" cy="3429000"/>
          </a:xfrm>
          <a:ln/>
        </p:spPr>
      </p:sp>
      <p:sp>
        <p:nvSpPr>
          <p:cNvPr id="64515" name="Rectangle 3"/>
          <p:cNvSpPr>
            <a:spLocks noGrp="1" noChangeArrowheads="1"/>
          </p:cNvSpPr>
          <p:nvPr>
            <p:ph type="body" idx="1"/>
          </p:nvPr>
        </p:nvSpPr>
        <p:spPr>
          <a:xfrm>
            <a:off x="227920" y="4419937"/>
            <a:ext cx="6417469" cy="3713078"/>
          </a:xfrm>
          <a:noFill/>
          <a:ln/>
        </p:spPr>
        <p:txBody>
          <a:bodyPr lIns="90754" tIns="45376" rIns="90754" bIns="45376"/>
          <a:lstStyle/>
          <a:p>
            <a:pPr marL="1696515" lvl="3" indent="-242359" eaLnBrk="1" hangingPunct="1">
              <a:lnSpc>
                <a:spcPct val="70000"/>
              </a:lnSpc>
            </a:pPr>
            <a:r>
              <a:rPr lang="en-US" sz="800" dirty="0">
                <a:latin typeface="Times" pitchFamily="18" charset="0"/>
              </a:rPr>
              <a:t>Link states controlled by devices and/or HW inactivity timers</a:t>
            </a:r>
          </a:p>
          <a:p>
            <a:pPr marL="1696515" lvl="3" indent="-242359" eaLnBrk="1" hangingPunct="1">
              <a:lnSpc>
                <a:spcPct val="70000"/>
              </a:lnSpc>
            </a:pPr>
            <a:r>
              <a:rPr lang="en-US" sz="800" dirty="0">
                <a:latin typeface="Times" pitchFamily="18" charset="0"/>
              </a:rPr>
              <a:t>Hubs propagate link state upstream - keeps fabric in lowest possible power state</a:t>
            </a:r>
          </a:p>
          <a:p>
            <a:pPr marL="1696515" lvl="3" indent="-242359" eaLnBrk="1" hangingPunct="1">
              <a:lnSpc>
                <a:spcPct val="70000"/>
              </a:lnSpc>
            </a:pPr>
            <a:r>
              <a:rPr lang="en-US" sz="800" dirty="0">
                <a:latin typeface="Times" pitchFamily="18" charset="0"/>
              </a:rPr>
              <a:t>Intermediate hubs return deferred notifications to host – minimize stalls</a:t>
            </a:r>
          </a:p>
          <a:p>
            <a:pPr marL="1696515" lvl="3" indent="-242359" eaLnBrk="1" hangingPunct="1">
              <a:lnSpc>
                <a:spcPct val="70000"/>
              </a:lnSpc>
            </a:pPr>
            <a:r>
              <a:rPr lang="en-US" sz="800" dirty="0" err="1">
                <a:latin typeface="Times" pitchFamily="18" charset="0"/>
              </a:rPr>
              <a:t>Isoch</a:t>
            </a:r>
            <a:r>
              <a:rPr lang="en-US" sz="800" dirty="0">
                <a:latin typeface="Times" pitchFamily="18" charset="0"/>
              </a:rPr>
              <a:t> timing packets multicast only to links in U0</a:t>
            </a:r>
          </a:p>
          <a:p>
            <a:pPr marL="1696515" lvl="3" indent="-242359" eaLnBrk="1" hangingPunct="1">
              <a:lnSpc>
                <a:spcPct val="70000"/>
              </a:lnSpc>
            </a:pPr>
            <a:r>
              <a:rPr lang="en-US" sz="800" dirty="0">
                <a:latin typeface="Times" pitchFamily="18" charset="0"/>
              </a:rPr>
              <a:t>Devices control data movement (ERDY/NRDY)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r>
              <a:rPr lang="en-US" smtClean="0">
                <a:latin typeface="Times" pitchFamily="18" charset="0"/>
              </a:rPr>
              <a:t>Get rid of the words and turn into just a video with a voice over.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smtClean="0">
                <a:latin typeface="Times" pitchFamily="18" charset="0"/>
              </a:rPr>
              <a:t>Get rid of the words and turn into just a video with a voice over.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US" smtClean="0">
                <a:latin typeface="Times" pitchFamily="18" charset="0"/>
              </a:rPr>
              <a:t>Use here?</a:t>
            </a:r>
          </a:p>
          <a:p>
            <a:r>
              <a:rPr lang="en-US" smtClean="0">
                <a:latin typeface="Times" pitchFamily="18" charset="0"/>
              </a:rPr>
              <a:t>Refer to appropriate HC spec for how to tell host how far ahead of time to initiate transfer.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r>
              <a:rPr lang="en-US" smtClean="0">
                <a:latin typeface="Times" pitchFamily="18" charset="0"/>
              </a:rPr>
              <a:t>Use Here?</a:t>
            </a:r>
          </a:p>
          <a:p>
            <a:r>
              <a:rPr lang="en-US" smtClean="0">
                <a:latin typeface="Times" pitchFamily="18" charset="0"/>
              </a:rPr>
              <a:t>Refer to appropriate HC spec for how to tell host how far ahead of time to send ping.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US" smtClean="0">
                <a:latin typeface="Times" pitchFamily="18" charset="0"/>
              </a:rPr>
              <a:t>Use here?”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smtClean="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058863" y="850900"/>
            <a:ext cx="4572000" cy="3429000"/>
          </a:xfrm>
          <a:ln/>
        </p:spPr>
      </p:sp>
      <p:sp>
        <p:nvSpPr>
          <p:cNvPr id="52227" name="Rectangle 3"/>
          <p:cNvSpPr>
            <a:spLocks noGrp="1" noChangeArrowheads="1"/>
          </p:cNvSpPr>
          <p:nvPr>
            <p:ph type="body" idx="1"/>
          </p:nvPr>
        </p:nvSpPr>
        <p:spPr>
          <a:xfrm>
            <a:off x="227920" y="4419937"/>
            <a:ext cx="6417469" cy="3713078"/>
          </a:xfrm>
        </p:spPr>
        <p:txBody>
          <a:bodyPr lIns="90754" tIns="45376" rIns="90754" bIns="45376"/>
          <a:lstStyle/>
          <a:p>
            <a:pPr>
              <a:defRPr/>
            </a:pPr>
            <a:r>
              <a:rPr lang="en-US" sz="1000" dirty="0">
                <a:effectLst>
                  <a:outerShdw blurRad="38100" dist="38100" dir="2700000" algn="tl">
                    <a:srgbClr val="C0C0C0"/>
                  </a:outerShdw>
                </a:effectLst>
                <a:latin typeface="Times" pitchFamily="18" charset="0"/>
              </a:rPr>
              <a:t>Devices operate exclusively in USB 3.0 SuperSpeed or USB 2.0, not both at the same time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F8874F4-11B9-4310-A045-3BC8DD63EABC}"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dirty="0" smtClean="0">
              <a:latin typeface="Times"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smtClean="0">
              <a:latin typeface="Times"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en-US" smtClean="0">
                <a:latin typeface="Times" pitchFamily="18" charset="0"/>
              </a:rPr>
              <a:t>Pipe &amp; xHCI</a:t>
            </a:r>
          </a:p>
          <a:p>
            <a:endParaRPr lang="en-US" smtClean="0">
              <a:latin typeface="Times" pitchFamily="18" charset="0"/>
            </a:endParaRPr>
          </a:p>
          <a:p>
            <a:r>
              <a:rPr lang="en-US" smtClean="0">
                <a:latin typeface="Times" pitchFamily="18" charset="0"/>
              </a:rPr>
              <a:t>IF help promote, early access to integration lab, get tricks learned from our experiences</a:t>
            </a:r>
          </a:p>
          <a:p>
            <a:endParaRPr lang="en-US" smtClean="0">
              <a:latin typeface="Times" pitchFamily="18" charset="0"/>
            </a:endParaRPr>
          </a:p>
          <a:p>
            <a:r>
              <a:rPr lang="en-US" smtClean="0">
                <a:latin typeface="Times" pitchFamily="18" charset="0"/>
              </a:rPr>
              <a:t>Early access to peripheral integration lab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smtClean="0">
                <a:latin typeface="Times" pitchFamily="18" charset="0"/>
              </a:rPr>
              <a:t>USB 3.0 SuperSpeed is layered.  The following foils will take a bottoms up approach to talk about the layers.  At a high level, they will talk about what goes into each layer, what happens to it in that layer and finally what comes 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F8874F4-11B9-4310-A045-3BC8DD63EABC}"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F8874F4-11B9-4310-A045-3BC8DD63EAB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F8874F4-11B9-4310-A045-3BC8DD63EABC}"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F8874F4-11B9-4310-A045-3BC8DD63EABC}"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38000" b="-38000"/>
          </a:stretch>
        </a:blipFill>
        <a:effectLst/>
      </p:bgPr>
    </p:bg>
    <p:spTree>
      <p:nvGrpSpPr>
        <p:cNvPr id="1" name=""/>
        <p:cNvGrpSpPr/>
        <p:nvPr/>
      </p:nvGrpSpPr>
      <p:grpSpPr>
        <a:xfrm>
          <a:off x="0" y="0"/>
          <a:ext cx="0" cy="0"/>
          <a:chOff x="0" y="0"/>
          <a:chExt cx="0" cy="0"/>
        </a:xfrm>
      </p:grpSpPr>
      <p:sp>
        <p:nvSpPr>
          <p:cNvPr id="3077" name="Rectangle 5"/>
          <p:cNvSpPr>
            <a:spLocks noGrp="1" noChangeArrowheads="1"/>
          </p:cNvSpPr>
          <p:nvPr>
            <p:ph type="ctrTitle"/>
          </p:nvPr>
        </p:nvSpPr>
        <p:spPr>
          <a:xfrm>
            <a:off x="3670300" y="228600"/>
            <a:ext cx="5029200" cy="1130300"/>
          </a:xfrm>
          <a:effectLst/>
        </p:spPr>
        <p:txBody>
          <a:bodyPr/>
          <a:lstStyle>
            <a:lvl1pPr algn="ctr">
              <a:defRPr sz="4000">
                <a:solidFill>
                  <a:schemeClr val="bg1"/>
                </a:solidFill>
                <a:effectLst>
                  <a:outerShdw blurRad="50800" dist="38100" dir="2700000">
                    <a:srgbClr val="000000">
                      <a:alpha val="43000"/>
                    </a:srgbClr>
                  </a:outerShdw>
                </a:effectLst>
              </a:defRPr>
            </a:lvl1pPr>
          </a:lstStyle>
          <a:p>
            <a:r>
              <a:rPr lang="en-US" dirty="0"/>
              <a:t>Click to edit Master title style</a:t>
            </a:r>
          </a:p>
        </p:txBody>
      </p:sp>
      <p:sp>
        <p:nvSpPr>
          <p:cNvPr id="3078" name="Rectangle 6"/>
          <p:cNvSpPr>
            <a:spLocks noGrp="1" noChangeArrowheads="1"/>
          </p:cNvSpPr>
          <p:nvPr>
            <p:ph type="subTitle" idx="1"/>
          </p:nvPr>
        </p:nvSpPr>
        <p:spPr>
          <a:xfrm>
            <a:off x="469900" y="5728198"/>
            <a:ext cx="5029200" cy="914400"/>
          </a:xfrm>
        </p:spPr>
        <p:txBody>
          <a:bodyPr/>
          <a:lstStyle>
            <a:lvl1pPr marL="0" indent="0" algn="ctr">
              <a:buFont typeface="Times" pitchFamily="36" charset="0"/>
              <a:buNone/>
              <a:defRPr sz="3000">
                <a:solidFill>
                  <a:srgbClr val="FFFFFF"/>
                </a:solidFill>
                <a:effectLst>
                  <a:outerShdw blurRad="50800" dist="38100" dir="2700000">
                    <a:srgbClr val="000000">
                      <a:alpha val="43000"/>
                    </a:srgbClr>
                  </a:outerShdw>
                </a:effectLst>
              </a:defRPr>
            </a:lvl1pPr>
          </a:lstStyle>
          <a:p>
            <a:r>
              <a:rPr lang="en-US" dirty="0"/>
              <a:t>Click to edit Master subtitle style</a:t>
            </a:r>
          </a:p>
        </p:txBody>
      </p:sp>
    </p:spTree>
    <p:extLst>
      <p:ext uri="{BB962C8B-B14F-4D97-AF65-F5344CB8AC3E}">
        <p14:creationId xmlns:p14="http://schemas.microsoft.com/office/powerpoint/2010/main" val="243443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4936C2C3-E4E2-493E-BF77-4CE8D1C6D07E}" type="slidenum">
              <a:rPr lang="en-US"/>
              <a:pPr>
                <a:defRPr/>
              </a:pPr>
              <a:t>‹#›</a:t>
            </a:fld>
            <a:endParaRPr lang="en-US"/>
          </a:p>
        </p:txBody>
      </p:sp>
    </p:spTree>
    <p:extLst>
      <p:ext uri="{BB962C8B-B14F-4D97-AF65-F5344CB8AC3E}">
        <p14:creationId xmlns:p14="http://schemas.microsoft.com/office/powerpoint/2010/main" val="418752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A8EED35E-AA30-4877-A8D2-AF23288BBAE3}" type="slidenum">
              <a:rPr lang="en-US"/>
              <a:pPr>
                <a:defRPr/>
              </a:pPr>
              <a:t>‹#›</a:t>
            </a:fld>
            <a:endParaRPr lang="en-US"/>
          </a:p>
        </p:txBody>
      </p:sp>
    </p:spTree>
    <p:extLst>
      <p:ext uri="{BB962C8B-B14F-4D97-AF65-F5344CB8AC3E}">
        <p14:creationId xmlns:p14="http://schemas.microsoft.com/office/powerpoint/2010/main" val="3739495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6248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607191"/>
            <a:ext cx="7772400" cy="4488809"/>
          </a:xfrm>
        </p:spPr>
        <p:txBody>
          <a:bodyPr/>
          <a:lstStyle/>
          <a:p>
            <a:pPr lvl="0"/>
            <a:endParaRPr lang="en-US" noProof="0" smtClean="0"/>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369D0A92-46C0-47EF-9032-5CB36A86E752}" type="slidenum">
              <a:rPr lang="en-US"/>
              <a:pPr>
                <a:defRPr/>
              </a:pPr>
              <a:t>‹#›</a:t>
            </a:fld>
            <a:endParaRPr lang="en-US"/>
          </a:p>
        </p:txBody>
      </p:sp>
    </p:spTree>
    <p:extLst>
      <p:ext uri="{BB962C8B-B14F-4D97-AF65-F5344CB8AC3E}">
        <p14:creationId xmlns:p14="http://schemas.microsoft.com/office/powerpoint/2010/main" val="223557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81C36144-7790-4CD5-9231-097CFE01976D}" type="slidenum">
              <a:rPr lang="en-US"/>
              <a:pPr>
                <a:defRPr/>
              </a:pPr>
              <a:t>‹#›</a:t>
            </a:fld>
            <a:endParaRPr lang="en-US"/>
          </a:p>
        </p:txBody>
      </p:sp>
    </p:spTree>
    <p:extLst>
      <p:ext uri="{BB962C8B-B14F-4D97-AF65-F5344CB8AC3E}">
        <p14:creationId xmlns:p14="http://schemas.microsoft.com/office/powerpoint/2010/main" val="240530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none">
                <a:solidFill>
                  <a:srgbClr val="0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sldNum" sz="quarter" idx="11"/>
          </p:nvPr>
        </p:nvSpPr>
        <p:spPr>
          <a:ln/>
        </p:spPr>
        <p:txBody>
          <a:bodyPr/>
          <a:lstStyle>
            <a:lvl1pPr>
              <a:defRPr/>
            </a:lvl1pPr>
          </a:lstStyle>
          <a:p>
            <a:pPr>
              <a:defRPr/>
            </a:pPr>
            <a:fld id="{69AB1C5D-3E3E-4F9B-B53E-BFD98A85D105}" type="slidenum">
              <a:rPr lang="en-US"/>
              <a:pPr>
                <a:defRPr/>
              </a:pPr>
              <a:t>‹#›</a:t>
            </a:fld>
            <a:endParaRPr lang="en-US"/>
          </a:p>
        </p:txBody>
      </p:sp>
    </p:spTree>
    <p:extLst>
      <p:ext uri="{BB962C8B-B14F-4D97-AF65-F5344CB8AC3E}">
        <p14:creationId xmlns:p14="http://schemas.microsoft.com/office/powerpoint/2010/main" val="144938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4C316457-C9D9-45AE-87F0-89E1EFE167D9}" type="slidenum">
              <a:rPr lang="en-US"/>
              <a:pPr>
                <a:defRPr/>
              </a:pPr>
              <a:t>‹#›</a:t>
            </a:fld>
            <a:endParaRPr lang="en-US"/>
          </a:p>
        </p:txBody>
      </p:sp>
    </p:spTree>
    <p:extLst>
      <p:ext uri="{BB962C8B-B14F-4D97-AF65-F5344CB8AC3E}">
        <p14:creationId xmlns:p14="http://schemas.microsoft.com/office/powerpoint/2010/main" val="292230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sldNum" sz="quarter" idx="11"/>
          </p:nvPr>
        </p:nvSpPr>
        <p:spPr>
          <a:ln/>
        </p:spPr>
        <p:txBody>
          <a:bodyPr/>
          <a:lstStyle>
            <a:lvl1pPr>
              <a:defRPr/>
            </a:lvl1pPr>
          </a:lstStyle>
          <a:p>
            <a:pPr>
              <a:defRPr/>
            </a:pPr>
            <a:fld id="{975394BF-6564-4F3B-BD52-EB7894943947}" type="slidenum">
              <a:rPr lang="en-US"/>
              <a:pPr>
                <a:defRPr/>
              </a:pPr>
              <a:t>‹#›</a:t>
            </a:fld>
            <a:endParaRPr lang="en-US"/>
          </a:p>
        </p:txBody>
      </p:sp>
    </p:spTree>
    <p:extLst>
      <p:ext uri="{BB962C8B-B14F-4D97-AF65-F5344CB8AC3E}">
        <p14:creationId xmlns:p14="http://schemas.microsoft.com/office/powerpoint/2010/main" val="292710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sldNum" sz="quarter" idx="11"/>
          </p:nvPr>
        </p:nvSpPr>
        <p:spPr>
          <a:ln/>
        </p:spPr>
        <p:txBody>
          <a:bodyPr/>
          <a:lstStyle>
            <a:lvl1pPr>
              <a:defRPr/>
            </a:lvl1pPr>
          </a:lstStyle>
          <a:p>
            <a:pPr>
              <a:defRPr/>
            </a:pPr>
            <a:fld id="{B3B5342E-860F-4C3D-92BD-0F1B3742881B}" type="slidenum">
              <a:rPr lang="en-US"/>
              <a:pPr>
                <a:defRPr/>
              </a:pPr>
              <a:t>‹#›</a:t>
            </a:fld>
            <a:endParaRPr lang="en-US"/>
          </a:p>
        </p:txBody>
      </p:sp>
    </p:spTree>
    <p:extLst>
      <p:ext uri="{BB962C8B-B14F-4D97-AF65-F5344CB8AC3E}">
        <p14:creationId xmlns:p14="http://schemas.microsoft.com/office/powerpoint/2010/main" val="89193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sldNum" sz="quarter" idx="11"/>
          </p:nvPr>
        </p:nvSpPr>
        <p:spPr>
          <a:ln/>
        </p:spPr>
        <p:txBody>
          <a:bodyPr/>
          <a:lstStyle>
            <a:lvl1pPr>
              <a:defRPr/>
            </a:lvl1pPr>
          </a:lstStyle>
          <a:p>
            <a:pPr>
              <a:defRPr/>
            </a:pPr>
            <a:fld id="{86766164-8D90-46C9-AFA3-7A47FD171565}" type="slidenum">
              <a:rPr lang="en-US"/>
              <a:pPr>
                <a:defRPr/>
              </a:pPr>
              <a:t>‹#›</a:t>
            </a:fld>
            <a:endParaRPr lang="en-US"/>
          </a:p>
        </p:txBody>
      </p:sp>
    </p:spTree>
    <p:extLst>
      <p:ext uri="{BB962C8B-B14F-4D97-AF65-F5344CB8AC3E}">
        <p14:creationId xmlns:p14="http://schemas.microsoft.com/office/powerpoint/2010/main" val="248968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D73C90A7-9AE5-4CB3-BE93-71F7BF7ADDA9}" type="slidenum">
              <a:rPr lang="en-US"/>
              <a:pPr>
                <a:defRPr/>
              </a:pPr>
              <a:t>‹#›</a:t>
            </a:fld>
            <a:endParaRPr lang="en-US"/>
          </a:p>
        </p:txBody>
      </p:sp>
    </p:spTree>
    <p:extLst>
      <p:ext uri="{BB962C8B-B14F-4D97-AF65-F5344CB8AC3E}">
        <p14:creationId xmlns:p14="http://schemas.microsoft.com/office/powerpoint/2010/main" val="119464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599351"/>
            <a:ext cx="5486400" cy="31282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1045C5AE-9EDC-482B-A0C8-9F7973661829}" type="slidenum">
              <a:rPr lang="en-US"/>
              <a:pPr>
                <a:defRPr/>
              </a:pPr>
              <a:t>‹#›</a:t>
            </a:fld>
            <a:endParaRPr lang="en-US"/>
          </a:p>
        </p:txBody>
      </p:sp>
    </p:spTree>
    <p:extLst>
      <p:ext uri="{BB962C8B-B14F-4D97-AF65-F5344CB8AC3E}">
        <p14:creationId xmlns:p14="http://schemas.microsoft.com/office/powerpoint/2010/main" val="190860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USB logos-header.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5"/>
          <p:cNvSpPr>
            <a:spLocks noGrp="1" noChangeArrowheads="1"/>
          </p:cNvSpPr>
          <p:nvPr>
            <p:ph type="title"/>
          </p:nvPr>
        </p:nvSpPr>
        <p:spPr bwMode="auto">
          <a:xfrm>
            <a:off x="685800" y="111125"/>
            <a:ext cx="6248400" cy="1244600"/>
          </a:xfrm>
          <a:prstGeom prst="rect">
            <a:avLst/>
          </a:prstGeom>
          <a:noFill/>
          <a:ln w="9525">
            <a:noFill/>
            <a:miter lim="800000"/>
            <a:headEnd/>
            <a:tailEnd/>
          </a:ln>
          <a:effectLst>
            <a:outerShdw blurRad="63500" dist="38099" dir="2700000" algn="ctr" rotWithShape="0">
              <a:schemeClr val="tx1">
                <a:alpha val="74998"/>
              </a:schemeClr>
            </a:outerShdw>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6"/>
          <p:cNvSpPr>
            <a:spLocks noGrp="1" noChangeArrowheads="1"/>
          </p:cNvSpPr>
          <p:nvPr>
            <p:ph type="body" idx="1"/>
          </p:nvPr>
        </p:nvSpPr>
        <p:spPr bwMode="auto">
          <a:xfrm>
            <a:off x="685800" y="1657350"/>
            <a:ext cx="77724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900">
                <a:solidFill>
                  <a:schemeClr val="bg2"/>
                </a:solidFill>
                <a:latin typeface="Arial" charset="0"/>
                <a:ea typeface="+mn-ea"/>
                <a:cs typeface="+mn-cs"/>
              </a:defRPr>
            </a:lvl1pPr>
          </a:lstStyle>
          <a:p>
            <a:pPr>
              <a:defRPr/>
            </a:pPr>
            <a:endParaRPr lang="en-US"/>
          </a:p>
        </p:txBody>
      </p:sp>
      <p:sp>
        <p:nvSpPr>
          <p:cNvPr id="2057" name="Rectangle 9"/>
          <p:cNvSpPr>
            <a:spLocks noGrp="1" noChangeArrowheads="1"/>
          </p:cNvSpPr>
          <p:nvPr>
            <p:ph type="sldNum" sz="quarter" idx="4"/>
          </p:nvPr>
        </p:nvSpPr>
        <p:spPr bwMode="auto">
          <a:xfrm>
            <a:off x="7167563" y="6553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a:solidFill>
                  <a:schemeClr val="bg2"/>
                </a:solidFill>
                <a:latin typeface="Arial" charset="0"/>
                <a:ea typeface="ＭＳ Ｐゴシック" charset="-128"/>
                <a:cs typeface="+mn-cs"/>
              </a:defRPr>
            </a:lvl1pPr>
          </a:lstStyle>
          <a:p>
            <a:pPr>
              <a:defRPr/>
            </a:pPr>
            <a:fld id="{F5E2E236-A495-4044-880D-F243B155BB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4"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hdr="0" dt="0"/>
  <p:txStyles>
    <p:titleStyle>
      <a:lvl1pPr algn="l" rtl="0" eaLnBrk="0" fontAlgn="base" hangingPunct="0">
        <a:spcBef>
          <a:spcPct val="0"/>
        </a:spcBef>
        <a:spcAft>
          <a:spcPct val="0"/>
        </a:spcAft>
        <a:defRPr sz="3000">
          <a:solidFill>
            <a:schemeClr val="bg1"/>
          </a:solidFill>
          <a:latin typeface="Arial"/>
          <a:ea typeface="ＭＳ Ｐゴシック" pitchFamily="18" charset="-128"/>
          <a:cs typeface="Arial"/>
        </a:defRPr>
      </a:lvl1pPr>
      <a:lvl2pPr algn="l" rtl="0" eaLnBrk="0" fontAlgn="base" hangingPunct="0">
        <a:spcBef>
          <a:spcPct val="0"/>
        </a:spcBef>
        <a:spcAft>
          <a:spcPct val="0"/>
        </a:spcAft>
        <a:defRPr sz="3000">
          <a:solidFill>
            <a:schemeClr val="bg1"/>
          </a:solidFill>
          <a:latin typeface="Arial" pitchFamily="18" charset="0"/>
          <a:ea typeface="ＭＳ Ｐゴシック" pitchFamily="18" charset="-128"/>
          <a:cs typeface="Arial" charset="0"/>
        </a:defRPr>
      </a:lvl2pPr>
      <a:lvl3pPr algn="l" rtl="0" eaLnBrk="0" fontAlgn="base" hangingPunct="0">
        <a:spcBef>
          <a:spcPct val="0"/>
        </a:spcBef>
        <a:spcAft>
          <a:spcPct val="0"/>
        </a:spcAft>
        <a:defRPr sz="3000">
          <a:solidFill>
            <a:schemeClr val="bg1"/>
          </a:solidFill>
          <a:latin typeface="Arial" pitchFamily="18" charset="0"/>
          <a:ea typeface="ＭＳ Ｐゴシック" pitchFamily="18" charset="-128"/>
          <a:cs typeface="Arial" charset="0"/>
        </a:defRPr>
      </a:lvl3pPr>
      <a:lvl4pPr algn="l" rtl="0" eaLnBrk="0" fontAlgn="base" hangingPunct="0">
        <a:spcBef>
          <a:spcPct val="0"/>
        </a:spcBef>
        <a:spcAft>
          <a:spcPct val="0"/>
        </a:spcAft>
        <a:defRPr sz="3000">
          <a:solidFill>
            <a:schemeClr val="bg1"/>
          </a:solidFill>
          <a:latin typeface="Arial" pitchFamily="18" charset="0"/>
          <a:ea typeface="ＭＳ Ｐゴシック" pitchFamily="18" charset="-128"/>
          <a:cs typeface="Arial" charset="0"/>
        </a:defRPr>
      </a:lvl4pPr>
      <a:lvl5pPr algn="l" rtl="0" eaLnBrk="0" fontAlgn="base" hangingPunct="0">
        <a:spcBef>
          <a:spcPct val="0"/>
        </a:spcBef>
        <a:spcAft>
          <a:spcPct val="0"/>
        </a:spcAft>
        <a:defRPr sz="3000">
          <a:solidFill>
            <a:schemeClr val="bg1"/>
          </a:solidFill>
          <a:latin typeface="Arial" pitchFamily="18" charset="0"/>
          <a:ea typeface="ＭＳ Ｐゴシック" pitchFamily="18" charset="-128"/>
          <a:cs typeface="Arial" charset="0"/>
        </a:defRPr>
      </a:lvl5pPr>
      <a:lvl6pPr marL="457200" algn="l" rtl="0" fontAlgn="base">
        <a:spcBef>
          <a:spcPct val="0"/>
        </a:spcBef>
        <a:spcAft>
          <a:spcPct val="0"/>
        </a:spcAft>
        <a:defRPr sz="3600">
          <a:solidFill>
            <a:schemeClr val="bg1"/>
          </a:solidFill>
          <a:latin typeface="Arial MT Bold" pitchFamily="36" charset="0"/>
        </a:defRPr>
      </a:lvl6pPr>
      <a:lvl7pPr marL="914400" algn="l" rtl="0" fontAlgn="base">
        <a:spcBef>
          <a:spcPct val="0"/>
        </a:spcBef>
        <a:spcAft>
          <a:spcPct val="0"/>
        </a:spcAft>
        <a:defRPr sz="3600">
          <a:solidFill>
            <a:schemeClr val="bg1"/>
          </a:solidFill>
          <a:latin typeface="Arial MT Bold" pitchFamily="36" charset="0"/>
        </a:defRPr>
      </a:lvl7pPr>
      <a:lvl8pPr marL="1371600" algn="l" rtl="0" fontAlgn="base">
        <a:spcBef>
          <a:spcPct val="0"/>
        </a:spcBef>
        <a:spcAft>
          <a:spcPct val="0"/>
        </a:spcAft>
        <a:defRPr sz="3600">
          <a:solidFill>
            <a:schemeClr val="bg1"/>
          </a:solidFill>
          <a:latin typeface="Arial MT Bold" pitchFamily="36" charset="0"/>
        </a:defRPr>
      </a:lvl8pPr>
      <a:lvl9pPr marL="1828800" algn="l" rtl="0" fontAlgn="base">
        <a:spcBef>
          <a:spcPct val="0"/>
        </a:spcBef>
        <a:spcAft>
          <a:spcPct val="0"/>
        </a:spcAft>
        <a:defRPr sz="3600">
          <a:solidFill>
            <a:schemeClr val="bg1"/>
          </a:solidFill>
          <a:latin typeface="Arial MT Bold" pitchFamily="36" charset="0"/>
        </a:defRPr>
      </a:lvl9pPr>
    </p:titleStyle>
    <p:bodyStyle>
      <a:lvl1pPr marL="225425" indent="-225425" algn="l" rtl="0" eaLnBrk="0" fontAlgn="base" hangingPunct="0">
        <a:lnSpc>
          <a:spcPct val="90000"/>
        </a:lnSpc>
        <a:spcBef>
          <a:spcPct val="20000"/>
        </a:spcBef>
        <a:spcAft>
          <a:spcPct val="20000"/>
        </a:spcAft>
        <a:buClr>
          <a:srgbClr val="D81900"/>
        </a:buClr>
        <a:buFont typeface="Times" pitchFamily="18" charset="0"/>
        <a:buChar char="•"/>
        <a:defRPr sz="2800">
          <a:solidFill>
            <a:schemeClr val="tx1"/>
          </a:solidFill>
          <a:latin typeface="+mn-lt"/>
          <a:ea typeface="ＭＳ Ｐゴシック" pitchFamily="18" charset="-128"/>
          <a:cs typeface="ＭＳ Ｐゴシック" pitchFamily="18" charset="-128"/>
        </a:defRPr>
      </a:lvl1pPr>
      <a:lvl2pPr marL="688975" indent="-231775" algn="l" rtl="0" eaLnBrk="0" fontAlgn="base" hangingPunct="0">
        <a:lnSpc>
          <a:spcPct val="90000"/>
        </a:lnSpc>
        <a:spcBef>
          <a:spcPct val="20000"/>
        </a:spcBef>
        <a:spcAft>
          <a:spcPct val="20000"/>
        </a:spcAft>
        <a:buClr>
          <a:srgbClr val="D81900"/>
        </a:buClr>
        <a:buFont typeface="Times" pitchFamily="18" charset="0"/>
        <a:buChar char="•"/>
        <a:defRPr sz="2400">
          <a:solidFill>
            <a:schemeClr val="tx1"/>
          </a:solidFill>
          <a:latin typeface="+mn-lt"/>
          <a:ea typeface="ＭＳ Ｐゴシック" pitchFamily="36" charset="-128"/>
        </a:defRPr>
      </a:lvl2pPr>
      <a:lvl3pPr marL="1143000" indent="-228600" algn="l" rtl="0" eaLnBrk="0" fontAlgn="base" hangingPunct="0">
        <a:lnSpc>
          <a:spcPct val="90000"/>
        </a:lnSpc>
        <a:spcBef>
          <a:spcPct val="20000"/>
        </a:spcBef>
        <a:spcAft>
          <a:spcPct val="20000"/>
        </a:spcAft>
        <a:buClr>
          <a:srgbClr val="D81900"/>
        </a:buClr>
        <a:buFont typeface="Times" pitchFamily="18" charset="0"/>
        <a:buChar char="•"/>
        <a:defRPr sz="2000">
          <a:solidFill>
            <a:schemeClr val="tx1"/>
          </a:solidFill>
          <a:latin typeface="+mn-lt"/>
          <a:ea typeface="ＭＳ Ｐゴシック" pitchFamily="36" charset="-128"/>
        </a:defRPr>
      </a:lvl3pPr>
      <a:lvl4pPr marL="1600200" indent="-228600" algn="l" rtl="0" eaLnBrk="0" fontAlgn="base" hangingPunct="0">
        <a:lnSpc>
          <a:spcPct val="90000"/>
        </a:lnSpc>
        <a:spcBef>
          <a:spcPct val="20000"/>
        </a:spcBef>
        <a:spcAft>
          <a:spcPct val="20000"/>
        </a:spcAft>
        <a:buClr>
          <a:srgbClr val="D81900"/>
        </a:buClr>
        <a:buFont typeface="Times" pitchFamily="18" charset="0"/>
        <a:buChar char="•"/>
        <a:defRPr>
          <a:solidFill>
            <a:schemeClr val="tx1"/>
          </a:solidFill>
          <a:latin typeface="+mn-lt"/>
          <a:ea typeface="ＭＳ Ｐゴシック" pitchFamily="36" charset="-128"/>
        </a:defRPr>
      </a:lvl4pPr>
      <a:lvl5pPr marL="2057400" indent="-228600" algn="l" rtl="0" eaLnBrk="0" fontAlgn="base" hangingPunct="0">
        <a:lnSpc>
          <a:spcPct val="90000"/>
        </a:lnSpc>
        <a:spcBef>
          <a:spcPct val="20000"/>
        </a:spcBef>
        <a:spcAft>
          <a:spcPct val="20000"/>
        </a:spcAft>
        <a:buClr>
          <a:srgbClr val="D81900"/>
        </a:buClr>
        <a:buFont typeface="Times" pitchFamily="18" charset="0"/>
        <a:buChar char="•"/>
        <a:defRPr sz="1400">
          <a:solidFill>
            <a:schemeClr val="tx1"/>
          </a:solidFill>
          <a:latin typeface="+mn-lt"/>
          <a:ea typeface="ＭＳ Ｐゴシック" pitchFamily="36" charset="-128"/>
        </a:defRPr>
      </a:lvl5pPr>
      <a:lvl6pPr marL="2514600" indent="-228600" algn="l" rtl="0" fontAlgn="base">
        <a:lnSpc>
          <a:spcPct val="90000"/>
        </a:lnSpc>
        <a:spcBef>
          <a:spcPct val="20000"/>
        </a:spcBef>
        <a:spcAft>
          <a:spcPct val="20000"/>
        </a:spcAft>
        <a:buClr>
          <a:srgbClr val="D81900"/>
        </a:buClr>
        <a:buFont typeface="Times" pitchFamily="36" charset="0"/>
        <a:buChar char="•"/>
        <a:defRPr sz="2000">
          <a:solidFill>
            <a:schemeClr val="tx1"/>
          </a:solidFill>
          <a:latin typeface="+mn-lt"/>
          <a:ea typeface="ＭＳ Ｐゴシック" pitchFamily="36" charset="-128"/>
        </a:defRPr>
      </a:lvl6pPr>
      <a:lvl7pPr marL="2971800" indent="-228600" algn="l" rtl="0" fontAlgn="base">
        <a:lnSpc>
          <a:spcPct val="90000"/>
        </a:lnSpc>
        <a:spcBef>
          <a:spcPct val="20000"/>
        </a:spcBef>
        <a:spcAft>
          <a:spcPct val="20000"/>
        </a:spcAft>
        <a:buClr>
          <a:srgbClr val="D81900"/>
        </a:buClr>
        <a:buFont typeface="Times" pitchFamily="36" charset="0"/>
        <a:buChar char="•"/>
        <a:defRPr sz="2000">
          <a:solidFill>
            <a:schemeClr val="tx1"/>
          </a:solidFill>
          <a:latin typeface="+mn-lt"/>
          <a:ea typeface="ＭＳ Ｐゴシック" pitchFamily="36" charset="-128"/>
        </a:defRPr>
      </a:lvl7pPr>
      <a:lvl8pPr marL="3429000" indent="-228600" algn="l" rtl="0" fontAlgn="base">
        <a:lnSpc>
          <a:spcPct val="90000"/>
        </a:lnSpc>
        <a:spcBef>
          <a:spcPct val="20000"/>
        </a:spcBef>
        <a:spcAft>
          <a:spcPct val="20000"/>
        </a:spcAft>
        <a:buClr>
          <a:srgbClr val="D81900"/>
        </a:buClr>
        <a:buFont typeface="Times" pitchFamily="36" charset="0"/>
        <a:buChar char="•"/>
        <a:defRPr sz="2000">
          <a:solidFill>
            <a:schemeClr val="tx1"/>
          </a:solidFill>
          <a:latin typeface="+mn-lt"/>
          <a:ea typeface="ＭＳ Ｐゴシック" pitchFamily="36" charset="-128"/>
        </a:defRPr>
      </a:lvl8pPr>
      <a:lvl9pPr marL="3886200" indent="-228600" algn="l" rtl="0" fontAlgn="base">
        <a:lnSpc>
          <a:spcPct val="90000"/>
        </a:lnSpc>
        <a:spcBef>
          <a:spcPct val="20000"/>
        </a:spcBef>
        <a:spcAft>
          <a:spcPct val="20000"/>
        </a:spcAft>
        <a:buClr>
          <a:srgbClr val="D81900"/>
        </a:buClr>
        <a:buFont typeface="Times" pitchFamily="36" charset="0"/>
        <a:buChar char="•"/>
        <a:defRPr sz="2000">
          <a:solidFill>
            <a:schemeClr val="tx1"/>
          </a:solidFill>
          <a:latin typeface="+mn-lt"/>
          <a:ea typeface="ＭＳ Ｐゴシック" pitchFamily="3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file:///C:\Projects\Documents\USB3\Devcons%20and%20IRs\Technical%20Sessions\IN-new.wmv"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ideo" Target="file:///C:\Projects\Documents\USB3\Devcons%20and%20IRs\Technical%20Sessions\Deferral1-new.wmv" TargetMode="Externa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ideo" Target="file:///C:\Projects\Documents\USB3\Devcons%20and%20IRs\Technical%20Sessions\Deferral2-new.wmv" TargetMode="Externa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evelopers.intel.co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52513" y="5373688"/>
            <a:ext cx="4572000" cy="1255712"/>
          </a:xfrm>
          <a:effectLst>
            <a:outerShdw blurRad="63500" dist="38099" dir="2700000" algn="ctr" rotWithShape="0">
              <a:schemeClr val="tx1">
                <a:alpha val="74998"/>
              </a:schemeClr>
            </a:outerShdw>
          </a:effectLst>
        </p:spPr>
        <p:txBody>
          <a:bodyPr/>
          <a:lstStyle/>
          <a:p>
            <a:pPr eaLnBrk="1" hangingPunct="1"/>
            <a:r>
              <a:rPr lang="en-US" sz="2800" b="1" dirty="0" smtClean="0">
                <a:effectLst/>
                <a:latin typeface="Arial" charset="0"/>
                <a:ea typeface="ＭＳ Ｐゴシック" pitchFamily="34" charset="-128"/>
                <a:cs typeface="Arial" charset="0"/>
              </a:rPr>
              <a:t>Rahman Ismail</a:t>
            </a:r>
            <a:br>
              <a:rPr lang="en-US" sz="2800" b="1" dirty="0" smtClean="0">
                <a:effectLst/>
                <a:latin typeface="Arial" charset="0"/>
                <a:ea typeface="ＭＳ Ｐゴシック" pitchFamily="34" charset="-128"/>
                <a:cs typeface="Arial" charset="0"/>
              </a:rPr>
            </a:br>
            <a:r>
              <a:rPr lang="en-US" sz="2400" dirty="0" smtClean="0">
                <a:effectLst/>
                <a:latin typeface="Arial" charset="0"/>
                <a:ea typeface="ＭＳ Ｐゴシック" pitchFamily="34" charset="-128"/>
                <a:cs typeface="Arial" charset="0"/>
              </a:rPr>
              <a:t>Sr. Software Architect</a:t>
            </a:r>
          </a:p>
        </p:txBody>
      </p:sp>
      <p:sp>
        <p:nvSpPr>
          <p:cNvPr id="4100" name="Rectangle 4"/>
          <p:cNvSpPr>
            <a:spLocks noChangeArrowheads="1"/>
          </p:cNvSpPr>
          <p:nvPr/>
        </p:nvSpPr>
        <p:spPr bwMode="auto">
          <a:xfrm>
            <a:off x="3108960" y="228600"/>
            <a:ext cx="5590540" cy="1371600"/>
          </a:xfrm>
          <a:prstGeom prst="rect">
            <a:avLst/>
          </a:prstGeom>
          <a:noFill/>
          <a:ln w="9525">
            <a:noFill/>
            <a:miter lim="800000"/>
            <a:headEnd/>
            <a:tailEnd/>
          </a:ln>
          <a:effectLst/>
        </p:spPr>
        <p:txBody>
          <a:bodyPr anchor="ctr"/>
          <a:lstStyle/>
          <a:p>
            <a:pPr algn="ctr">
              <a:defRPr/>
            </a:pPr>
            <a:r>
              <a:rPr lang="en-US" sz="4800" b="1" dirty="0" smtClean="0">
                <a:effectLst>
                  <a:outerShdw blurRad="38100" dist="38100" dir="2700000" algn="tl">
                    <a:srgbClr val="DDDDDD"/>
                  </a:outerShdw>
                </a:effectLst>
                <a:latin typeface="Arial" charset="0"/>
                <a:ea typeface="Arial" charset="0"/>
              </a:rPr>
              <a:t>USB 3.0 Overview</a:t>
            </a:r>
            <a:endParaRPr lang="en-US" sz="4800" b="1" dirty="0">
              <a:effectLst>
                <a:outerShdw blurRad="38100" dist="38100" dir="2700000" algn="tl">
                  <a:srgbClr val="DDDDDD"/>
                </a:outerShdw>
              </a:effectLst>
              <a:latin typeface="Arial" charset="0"/>
              <a:ea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USB 3.0 Micro connector family</a:t>
            </a:r>
          </a:p>
        </p:txBody>
      </p:sp>
      <p:sp>
        <p:nvSpPr>
          <p:cNvPr id="16387" name="Rectangle 3"/>
          <p:cNvSpPr>
            <a:spLocks noGrp="1" noChangeArrowheads="1"/>
          </p:cNvSpPr>
          <p:nvPr>
            <p:ph type="body" idx="4294967295"/>
          </p:nvPr>
        </p:nvSpPr>
        <p:spPr>
          <a:xfrm>
            <a:off x="609600" y="1557338"/>
            <a:ext cx="7772400" cy="2163762"/>
          </a:xfrm>
        </p:spPr>
        <p:txBody>
          <a:bodyPr/>
          <a:lstStyle/>
          <a:p>
            <a:pPr>
              <a:lnSpc>
                <a:spcPct val="80000"/>
              </a:lnSpc>
            </a:pPr>
            <a:r>
              <a:rPr lang="en-US" sz="2400" smtClean="0"/>
              <a:t>Defined for hand held devices</a:t>
            </a:r>
          </a:p>
          <a:p>
            <a:pPr>
              <a:lnSpc>
                <a:spcPct val="80000"/>
              </a:lnSpc>
            </a:pPr>
            <a:r>
              <a:rPr lang="en-US" sz="2400" smtClean="0"/>
              <a:t>Backward compatible with USB 2.0 Micro connectors</a:t>
            </a:r>
          </a:p>
          <a:p>
            <a:pPr>
              <a:lnSpc>
                <a:spcPct val="80000"/>
              </a:lnSpc>
            </a:pPr>
            <a:r>
              <a:rPr lang="en-US" sz="2400" smtClean="0"/>
              <a:t>Based on USB 2.0 Micro-B connector with an extended portion for the SuperSpeed USB signals</a:t>
            </a:r>
          </a:p>
          <a:p>
            <a:pPr>
              <a:lnSpc>
                <a:spcPct val="80000"/>
              </a:lnSpc>
            </a:pPr>
            <a:r>
              <a:rPr lang="en-US" sz="2400" smtClean="0"/>
              <a:t>USB 3.0 Micro-A and –AB connectors are identical to USB 3.0 Micro-B connector except for different keying</a:t>
            </a:r>
          </a:p>
          <a:p>
            <a:pPr>
              <a:lnSpc>
                <a:spcPct val="80000"/>
              </a:lnSpc>
            </a:pPr>
            <a:endParaRPr lang="en-US" sz="2400" smtClean="0"/>
          </a:p>
        </p:txBody>
      </p:sp>
      <p:pic>
        <p:nvPicPr>
          <p:cNvPr id="16388" name="Picture 4"/>
          <p:cNvPicPr>
            <a:picLocks noChangeAspect="1" noChangeArrowheads="1"/>
          </p:cNvPicPr>
          <p:nvPr/>
        </p:nvPicPr>
        <p:blipFill>
          <a:blip r:embed="rId3"/>
          <a:srcRect/>
          <a:stretch>
            <a:fillRect/>
          </a:stretch>
        </p:blipFill>
        <p:spPr bwMode="auto">
          <a:xfrm>
            <a:off x="458788" y="4316413"/>
            <a:ext cx="4448175" cy="1797050"/>
          </a:xfrm>
          <a:prstGeom prst="rect">
            <a:avLst/>
          </a:prstGeom>
          <a:noFill/>
          <a:ln w="9525">
            <a:noFill/>
            <a:miter lim="800000"/>
            <a:headEnd/>
            <a:tailEnd/>
          </a:ln>
        </p:spPr>
      </p:pic>
      <p:sp>
        <p:nvSpPr>
          <p:cNvPr id="16389" name="Text Box 5"/>
          <p:cNvSpPr txBox="1">
            <a:spLocks noChangeArrowheads="1"/>
          </p:cNvSpPr>
          <p:nvPr/>
        </p:nvSpPr>
        <p:spPr bwMode="auto">
          <a:xfrm>
            <a:off x="331788" y="4019550"/>
            <a:ext cx="1035050" cy="641350"/>
          </a:xfrm>
          <a:prstGeom prst="rect">
            <a:avLst/>
          </a:prstGeom>
          <a:noFill/>
          <a:ln w="12700">
            <a:noFill/>
            <a:miter lim="800000"/>
            <a:headEnd type="none" w="sm" len="sm"/>
            <a:tailEnd type="none" w="sm" len="sm"/>
          </a:ln>
        </p:spPr>
        <p:txBody>
          <a:bodyPr wrap="none">
            <a:spAutoFit/>
          </a:bodyPr>
          <a:lstStyle/>
          <a:p>
            <a:pPr eaLnBrk="1" hangingPunct="1"/>
            <a:r>
              <a:rPr lang="en-US" sz="1800" b="0">
                <a:latin typeface="Arial" charset="0"/>
                <a:cs typeface="Arial" charset="0"/>
              </a:rPr>
              <a:t>USB 2.0</a:t>
            </a:r>
          </a:p>
          <a:p>
            <a:pPr eaLnBrk="1" hangingPunct="1"/>
            <a:r>
              <a:rPr lang="en-US" sz="1800" b="0">
                <a:latin typeface="Arial" charset="0"/>
                <a:cs typeface="Arial" charset="0"/>
              </a:rPr>
              <a:t>Portion</a:t>
            </a:r>
          </a:p>
        </p:txBody>
      </p:sp>
      <p:sp>
        <p:nvSpPr>
          <p:cNvPr id="16390" name="Oval 6"/>
          <p:cNvSpPr>
            <a:spLocks noChangeArrowheads="1"/>
          </p:cNvSpPr>
          <p:nvPr/>
        </p:nvSpPr>
        <p:spPr bwMode="auto">
          <a:xfrm>
            <a:off x="841375" y="4964113"/>
            <a:ext cx="1108075" cy="735012"/>
          </a:xfrm>
          <a:prstGeom prst="ellipse">
            <a:avLst/>
          </a:prstGeom>
          <a:noFill/>
          <a:ln w="12700">
            <a:solidFill>
              <a:srgbClr val="FF3300"/>
            </a:solidFill>
            <a:round/>
            <a:headEnd type="none" w="sm" len="sm"/>
            <a:tailEnd type="none" w="sm" len="sm"/>
          </a:ln>
        </p:spPr>
        <p:txBody>
          <a:bodyPr wrap="none" anchor="ctr"/>
          <a:lstStyle/>
          <a:p>
            <a:endParaRPr lang="en-US"/>
          </a:p>
        </p:txBody>
      </p:sp>
      <p:sp>
        <p:nvSpPr>
          <p:cNvPr id="16391" name="Oval 7"/>
          <p:cNvSpPr>
            <a:spLocks noChangeArrowheads="1"/>
          </p:cNvSpPr>
          <p:nvPr/>
        </p:nvSpPr>
        <p:spPr bwMode="auto">
          <a:xfrm>
            <a:off x="1903413" y="4981575"/>
            <a:ext cx="793750" cy="592138"/>
          </a:xfrm>
          <a:prstGeom prst="ellipse">
            <a:avLst/>
          </a:prstGeom>
          <a:noFill/>
          <a:ln w="12700">
            <a:solidFill>
              <a:srgbClr val="FF3300"/>
            </a:solidFill>
            <a:round/>
            <a:headEnd type="none" w="sm" len="sm"/>
            <a:tailEnd type="none" w="sm" len="sm"/>
          </a:ln>
        </p:spPr>
        <p:txBody>
          <a:bodyPr wrap="none" anchor="ctr"/>
          <a:lstStyle/>
          <a:p>
            <a:endParaRPr lang="en-US"/>
          </a:p>
        </p:txBody>
      </p:sp>
      <p:sp>
        <p:nvSpPr>
          <p:cNvPr id="16392" name="Text Box 8"/>
          <p:cNvSpPr txBox="1">
            <a:spLocks noChangeArrowheads="1"/>
          </p:cNvSpPr>
          <p:nvPr/>
        </p:nvSpPr>
        <p:spPr bwMode="auto">
          <a:xfrm>
            <a:off x="1662113" y="4076700"/>
            <a:ext cx="1035050" cy="641350"/>
          </a:xfrm>
          <a:prstGeom prst="rect">
            <a:avLst/>
          </a:prstGeom>
          <a:noFill/>
          <a:ln w="12700">
            <a:noFill/>
            <a:miter lim="800000"/>
            <a:headEnd type="none" w="sm" len="sm"/>
            <a:tailEnd type="none" w="sm" len="sm"/>
          </a:ln>
        </p:spPr>
        <p:txBody>
          <a:bodyPr wrap="none">
            <a:spAutoFit/>
          </a:bodyPr>
          <a:lstStyle/>
          <a:p>
            <a:pPr eaLnBrk="1" hangingPunct="1"/>
            <a:r>
              <a:rPr lang="en-US" sz="1800" b="0">
                <a:latin typeface="Arial" charset="0"/>
                <a:cs typeface="Arial" charset="0"/>
              </a:rPr>
              <a:t>USB 3.0</a:t>
            </a:r>
          </a:p>
          <a:p>
            <a:pPr eaLnBrk="1" hangingPunct="1"/>
            <a:r>
              <a:rPr lang="en-US" sz="1800" b="0">
                <a:latin typeface="Arial" charset="0"/>
                <a:cs typeface="Arial" charset="0"/>
              </a:rPr>
              <a:t>Portion</a:t>
            </a:r>
          </a:p>
        </p:txBody>
      </p:sp>
      <p:sp>
        <p:nvSpPr>
          <p:cNvPr id="16393" name="Line 9"/>
          <p:cNvSpPr>
            <a:spLocks noChangeShapeType="1"/>
          </p:cNvSpPr>
          <p:nvPr/>
        </p:nvSpPr>
        <p:spPr bwMode="auto">
          <a:xfrm>
            <a:off x="944563" y="4651375"/>
            <a:ext cx="219075" cy="319088"/>
          </a:xfrm>
          <a:prstGeom prst="line">
            <a:avLst/>
          </a:prstGeom>
          <a:noFill/>
          <a:ln w="12700">
            <a:solidFill>
              <a:srgbClr val="FF3300"/>
            </a:solidFill>
            <a:round/>
            <a:headEnd type="none" w="sm" len="sm"/>
            <a:tailEnd type="triangle" w="sm" len="sm"/>
          </a:ln>
        </p:spPr>
        <p:txBody>
          <a:bodyPr wrap="none" anchor="ctr"/>
          <a:lstStyle/>
          <a:p>
            <a:endParaRPr lang="en-US"/>
          </a:p>
        </p:txBody>
      </p:sp>
      <p:sp>
        <p:nvSpPr>
          <p:cNvPr id="16394" name="Line 10"/>
          <p:cNvSpPr>
            <a:spLocks noChangeShapeType="1"/>
          </p:cNvSpPr>
          <p:nvPr/>
        </p:nvSpPr>
        <p:spPr bwMode="auto">
          <a:xfrm>
            <a:off x="2014538" y="4664075"/>
            <a:ext cx="114300" cy="339725"/>
          </a:xfrm>
          <a:prstGeom prst="line">
            <a:avLst/>
          </a:prstGeom>
          <a:noFill/>
          <a:ln w="12700">
            <a:solidFill>
              <a:srgbClr val="FF3300"/>
            </a:solidFill>
            <a:round/>
            <a:headEnd type="none" w="sm" len="sm"/>
            <a:tailEnd type="triangle" w="sm" len="sm"/>
          </a:ln>
        </p:spPr>
        <p:txBody>
          <a:bodyPr wrap="none" anchor="ctr"/>
          <a:lstStyle/>
          <a:p>
            <a:endParaRPr lang="en-US"/>
          </a:p>
        </p:txBody>
      </p:sp>
      <p:pic>
        <p:nvPicPr>
          <p:cNvPr id="16395" name="Picture 11"/>
          <p:cNvPicPr>
            <a:picLocks noChangeAspect="1" noChangeArrowheads="1"/>
          </p:cNvPicPr>
          <p:nvPr/>
        </p:nvPicPr>
        <p:blipFill>
          <a:blip r:embed="rId4"/>
          <a:srcRect/>
          <a:stretch>
            <a:fillRect/>
          </a:stretch>
        </p:blipFill>
        <p:spPr bwMode="auto">
          <a:xfrm>
            <a:off x="5118100" y="4368800"/>
            <a:ext cx="3851275" cy="1481138"/>
          </a:xfrm>
          <a:prstGeom prst="rect">
            <a:avLst/>
          </a:prstGeom>
          <a:noFill/>
          <a:ln w="9525">
            <a:noFill/>
            <a:miter lim="800000"/>
            <a:headEnd/>
            <a:tailEnd/>
          </a:ln>
        </p:spPr>
      </p:pic>
      <p:sp>
        <p:nvSpPr>
          <p:cNvPr id="16396" name="Text Box 12"/>
          <p:cNvSpPr txBox="1">
            <a:spLocks noChangeArrowheads="1"/>
          </p:cNvSpPr>
          <p:nvPr/>
        </p:nvSpPr>
        <p:spPr bwMode="auto">
          <a:xfrm>
            <a:off x="1422400" y="6040438"/>
            <a:ext cx="1233488" cy="457200"/>
          </a:xfrm>
          <a:prstGeom prst="rect">
            <a:avLst/>
          </a:prstGeom>
          <a:noFill/>
          <a:ln w="9525">
            <a:noFill/>
            <a:miter lim="800000"/>
            <a:headEnd/>
            <a:tailEnd/>
          </a:ln>
        </p:spPr>
        <p:txBody>
          <a:bodyPr wrap="none">
            <a:spAutoFit/>
          </a:bodyPr>
          <a:lstStyle/>
          <a:p>
            <a:r>
              <a:rPr lang="en-US" b="0">
                <a:latin typeface="Arial" charset="0"/>
              </a:rPr>
              <a:t>Micro-B</a:t>
            </a:r>
          </a:p>
        </p:txBody>
      </p:sp>
      <p:sp>
        <p:nvSpPr>
          <p:cNvPr id="16397" name="Text Box 13"/>
          <p:cNvSpPr txBox="1">
            <a:spLocks noChangeArrowheads="1"/>
          </p:cNvSpPr>
          <p:nvPr/>
        </p:nvSpPr>
        <p:spPr bwMode="auto">
          <a:xfrm>
            <a:off x="6107113" y="5948363"/>
            <a:ext cx="1725612" cy="457200"/>
          </a:xfrm>
          <a:prstGeom prst="rect">
            <a:avLst/>
          </a:prstGeom>
          <a:noFill/>
          <a:ln w="9525">
            <a:noFill/>
            <a:miter lim="800000"/>
            <a:headEnd/>
            <a:tailEnd/>
          </a:ln>
        </p:spPr>
        <p:txBody>
          <a:bodyPr wrap="none">
            <a:spAutoFit/>
          </a:bodyPr>
          <a:lstStyle/>
          <a:p>
            <a:r>
              <a:rPr lang="en-US" b="0">
                <a:latin typeface="Arial" charset="0"/>
              </a:rPr>
              <a:t>Micro-AB/A</a:t>
            </a:r>
          </a:p>
        </p:txBody>
      </p:sp>
      <p:sp>
        <p:nvSpPr>
          <p:cNvPr id="16398"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61B9DCF2-8D0C-4081-8CED-2EE20CEAC16E}" type="slidenum">
              <a:rPr lang="en-US" sz="900" b="0">
                <a:solidFill>
                  <a:schemeClr val="bg2"/>
                </a:solidFill>
                <a:latin typeface="Arial" charset="0"/>
              </a:rPr>
              <a:pPr algn="r"/>
              <a:t>10</a:t>
            </a:fld>
            <a:endParaRPr lang="en-US" sz="900" b="0">
              <a:solidFill>
                <a:schemeClr val="bg2"/>
              </a:solidFill>
              <a:latin typeface="Arial" charset="0"/>
            </a:endParaRPr>
          </a:p>
        </p:txBody>
      </p:sp>
    </p:spTree>
    <p:extLst>
      <p:ext uri="{BB962C8B-B14F-4D97-AF65-F5344CB8AC3E}">
        <p14:creationId xmlns:p14="http://schemas.microsoft.com/office/powerpoint/2010/main" val="2112640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Cables</a:t>
            </a:r>
          </a:p>
        </p:txBody>
      </p:sp>
      <p:sp>
        <p:nvSpPr>
          <p:cNvPr id="17411" name="Rectangle 3"/>
          <p:cNvSpPr>
            <a:spLocks noGrp="1" noChangeArrowheads="1"/>
          </p:cNvSpPr>
          <p:nvPr>
            <p:ph type="body" idx="4294967295"/>
          </p:nvPr>
        </p:nvSpPr>
        <p:spPr>
          <a:xfrm>
            <a:off x="369888" y="1489075"/>
            <a:ext cx="8550275" cy="1963738"/>
          </a:xfrm>
        </p:spPr>
        <p:txBody>
          <a:bodyPr/>
          <a:lstStyle/>
          <a:p>
            <a:r>
              <a:rPr lang="en-US" sz="2400" smtClean="0"/>
              <a:t>Unshielded twisted pair (UTP) cable used for USB 2.0 cannot be used for SuperSpeed USB</a:t>
            </a:r>
          </a:p>
          <a:p>
            <a:r>
              <a:rPr lang="en-US" sz="2400" smtClean="0"/>
              <a:t>Shielded differential pair (SDP, twisted or twinax) is needed for SuperSpeed USB</a:t>
            </a:r>
          </a:p>
          <a:p>
            <a:pPr lvl="1"/>
            <a:r>
              <a:rPr lang="en-US" sz="2000" smtClean="0"/>
              <a:t>Signal integrity and EMI containment</a:t>
            </a:r>
          </a:p>
        </p:txBody>
      </p:sp>
      <p:pic>
        <p:nvPicPr>
          <p:cNvPr id="17412" name="Picture 4"/>
          <p:cNvPicPr>
            <a:picLocks noChangeAspect="1" noChangeArrowheads="1"/>
          </p:cNvPicPr>
          <p:nvPr/>
        </p:nvPicPr>
        <p:blipFill>
          <a:blip r:embed="rId3"/>
          <a:srcRect t="7651"/>
          <a:stretch>
            <a:fillRect/>
          </a:stretch>
        </p:blipFill>
        <p:spPr bwMode="auto">
          <a:xfrm>
            <a:off x="452438" y="3646488"/>
            <a:ext cx="3937000" cy="2576512"/>
          </a:xfrm>
          <a:prstGeom prst="rect">
            <a:avLst/>
          </a:prstGeom>
          <a:noFill/>
          <a:ln w="9525">
            <a:noFill/>
            <a:miter lim="800000"/>
            <a:headEnd/>
            <a:tailEnd/>
          </a:ln>
        </p:spPr>
      </p:pic>
      <p:pic>
        <p:nvPicPr>
          <p:cNvPr id="17413" name="Picture 5"/>
          <p:cNvPicPr>
            <a:picLocks noChangeAspect="1" noChangeArrowheads="1"/>
          </p:cNvPicPr>
          <p:nvPr/>
        </p:nvPicPr>
        <p:blipFill>
          <a:blip r:embed="rId4"/>
          <a:srcRect l="6247" t="5363" r="7674" b="50412"/>
          <a:stretch>
            <a:fillRect/>
          </a:stretch>
        </p:blipFill>
        <p:spPr bwMode="auto">
          <a:xfrm>
            <a:off x="4981575" y="4878388"/>
            <a:ext cx="3687763" cy="1646237"/>
          </a:xfrm>
          <a:prstGeom prst="rect">
            <a:avLst/>
          </a:prstGeom>
          <a:noFill/>
          <a:ln w="9525" algn="ctr">
            <a:noFill/>
            <a:miter lim="800000"/>
            <a:headEnd/>
            <a:tailEnd/>
          </a:ln>
        </p:spPr>
      </p:pic>
      <p:pic>
        <p:nvPicPr>
          <p:cNvPr id="17414" name="Picture 6" descr="U-005"/>
          <p:cNvPicPr>
            <a:picLocks noChangeAspect="1" noChangeArrowheads="1"/>
          </p:cNvPicPr>
          <p:nvPr/>
        </p:nvPicPr>
        <p:blipFill>
          <a:blip r:embed="rId5"/>
          <a:srcRect/>
          <a:stretch>
            <a:fillRect/>
          </a:stretch>
        </p:blipFill>
        <p:spPr bwMode="auto">
          <a:xfrm>
            <a:off x="5575300" y="2836863"/>
            <a:ext cx="2238375" cy="1925637"/>
          </a:xfrm>
          <a:prstGeom prst="rect">
            <a:avLst/>
          </a:prstGeom>
          <a:noFill/>
          <a:ln w="9525">
            <a:noFill/>
            <a:miter lim="800000"/>
            <a:headEnd/>
            <a:tailEnd/>
          </a:ln>
        </p:spPr>
      </p:pic>
      <p:sp>
        <p:nvSpPr>
          <p:cNvPr id="17415"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F1D67F82-1F2F-4063-83B8-F6D159CEE04A}" type="slidenum">
              <a:rPr lang="en-US" sz="900" b="0">
                <a:solidFill>
                  <a:schemeClr val="bg2"/>
                </a:solidFill>
                <a:latin typeface="Arial" charset="0"/>
              </a:rPr>
              <a:pPr algn="r"/>
              <a:t>11</a:t>
            </a:fld>
            <a:endParaRPr lang="en-US" sz="900" b="0">
              <a:solidFill>
                <a:schemeClr val="bg2"/>
              </a:solidFill>
              <a:latin typeface="Arial" charset="0"/>
            </a:endParaRPr>
          </a:p>
        </p:txBody>
      </p:sp>
    </p:spTree>
    <p:extLst>
      <p:ext uri="{BB962C8B-B14F-4D97-AF65-F5344CB8AC3E}">
        <p14:creationId xmlns:p14="http://schemas.microsoft.com/office/powerpoint/2010/main" val="1836221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dirty="0" err="1" smtClean="0"/>
              <a:t>SuperSpeed</a:t>
            </a:r>
            <a:r>
              <a:rPr lang="en-US" dirty="0" smtClean="0"/>
              <a:t> USB Physical Layer</a:t>
            </a:r>
          </a:p>
        </p:txBody>
      </p:sp>
      <p:pic>
        <p:nvPicPr>
          <p:cNvPr id="18435" name="Picture 3"/>
          <p:cNvPicPr>
            <a:picLocks noChangeAspect="1" noChangeArrowheads="1"/>
          </p:cNvPicPr>
          <p:nvPr/>
        </p:nvPicPr>
        <p:blipFill>
          <a:blip r:embed="rId3"/>
          <a:srcRect/>
          <a:stretch>
            <a:fillRect/>
          </a:stretch>
        </p:blipFill>
        <p:spPr bwMode="auto">
          <a:xfrm>
            <a:off x="598488" y="1460500"/>
            <a:ext cx="6845300" cy="5187950"/>
          </a:xfrm>
          <a:prstGeom prst="rect">
            <a:avLst/>
          </a:prstGeom>
          <a:noFill/>
          <a:ln w="9525">
            <a:noFill/>
            <a:miter lim="800000"/>
            <a:headEnd/>
            <a:tailEnd/>
          </a:ln>
        </p:spPr>
      </p:pic>
      <p:sp>
        <p:nvSpPr>
          <p:cNvPr id="18436" name="AutoShape 9"/>
          <p:cNvSpPr>
            <a:spLocks noChangeArrowheads="1"/>
          </p:cNvSpPr>
          <p:nvPr/>
        </p:nvSpPr>
        <p:spPr bwMode="auto">
          <a:xfrm>
            <a:off x="617538" y="5037138"/>
            <a:ext cx="8410575" cy="1485900"/>
          </a:xfrm>
          <a:prstGeom prst="roundRect">
            <a:avLst>
              <a:gd name="adj" fmla="val 16667"/>
            </a:avLst>
          </a:prstGeom>
          <a:solidFill>
            <a:schemeClr val="tx1">
              <a:alpha val="30196"/>
            </a:schemeClr>
          </a:solidFill>
          <a:ln w="9525">
            <a:solidFill>
              <a:schemeClr val="tx1"/>
            </a:solidFill>
            <a:round/>
            <a:headEnd/>
            <a:tailEnd/>
          </a:ln>
        </p:spPr>
        <p:txBody>
          <a:bodyPr wrap="none" anchor="ctr"/>
          <a:lstStyle/>
          <a:p>
            <a:pPr algn="ctr"/>
            <a:endParaRPr lang="en-US" b="0"/>
          </a:p>
        </p:txBody>
      </p:sp>
      <p:sp>
        <p:nvSpPr>
          <p:cNvPr id="18437" name="Text Box 7"/>
          <p:cNvSpPr txBox="1">
            <a:spLocks noChangeArrowheads="1"/>
          </p:cNvSpPr>
          <p:nvPr/>
        </p:nvSpPr>
        <p:spPr bwMode="auto">
          <a:xfrm>
            <a:off x="7208838" y="5411788"/>
            <a:ext cx="1935162" cy="517525"/>
          </a:xfrm>
          <a:prstGeom prst="rect">
            <a:avLst/>
          </a:prstGeom>
          <a:noFill/>
          <a:ln w="9525">
            <a:noFill/>
            <a:miter lim="800000"/>
            <a:headEnd/>
            <a:tailEnd/>
          </a:ln>
        </p:spPr>
        <p:txBody>
          <a:bodyPr>
            <a:spAutoFit/>
          </a:bodyPr>
          <a:lstStyle/>
          <a:p>
            <a:pPr algn="ctr"/>
            <a:r>
              <a:rPr lang="en-US" sz="1400">
                <a:solidFill>
                  <a:schemeClr val="bg1"/>
                </a:solidFill>
                <a:latin typeface="Arial Unicode MS" pitchFamily="34" charset="-128"/>
              </a:rPr>
              <a:t>Symbols &amp;</a:t>
            </a:r>
          </a:p>
          <a:p>
            <a:pPr algn="ctr"/>
            <a:r>
              <a:rPr lang="en-US" sz="1400">
                <a:solidFill>
                  <a:schemeClr val="bg1"/>
                </a:solidFill>
                <a:latin typeface="Arial Unicode MS" pitchFamily="34" charset="-128"/>
              </a:rPr>
              <a:t>Sideband Signaling</a:t>
            </a:r>
          </a:p>
        </p:txBody>
      </p:sp>
      <p:sp>
        <p:nvSpPr>
          <p:cNvPr id="18438"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8E87103B-5723-4CF1-8254-40B156AC3D29}" type="slidenum">
              <a:rPr lang="en-US" sz="900" b="0">
                <a:solidFill>
                  <a:schemeClr val="bg2"/>
                </a:solidFill>
                <a:latin typeface="Arial" charset="0"/>
              </a:rPr>
              <a:pPr algn="r"/>
              <a:t>12</a:t>
            </a:fld>
            <a:endParaRPr lang="en-US" sz="900" b="0">
              <a:solidFill>
                <a:schemeClr val="bg2"/>
              </a:solidFill>
              <a:latin typeface="Arial" charset="0"/>
            </a:endParaRPr>
          </a:p>
        </p:txBody>
      </p:sp>
    </p:spTree>
    <p:extLst>
      <p:ext uri="{BB962C8B-B14F-4D97-AF65-F5344CB8AC3E}">
        <p14:creationId xmlns:p14="http://schemas.microsoft.com/office/powerpoint/2010/main" val="2968074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idx="4294967295"/>
          </p:nvPr>
        </p:nvSpPr>
        <p:spPr>
          <a:effectLst>
            <a:outerShdw dist="35921" dir="2700000" algn="ctr" rotWithShape="0">
              <a:schemeClr val="tx1">
                <a:alpha val="74997"/>
              </a:schemeClr>
            </a:outerShdw>
          </a:effectLst>
        </p:spPr>
        <p:txBody>
          <a:bodyPr/>
          <a:lstStyle/>
          <a:p>
            <a:pPr eaLnBrk="1" hangingPunct="1">
              <a:defRPr/>
            </a:pPr>
            <a:r>
              <a:rPr lang="en-US" smtClean="0"/>
              <a:t>Physical Layer</a:t>
            </a:r>
          </a:p>
        </p:txBody>
      </p:sp>
      <p:sp>
        <p:nvSpPr>
          <p:cNvPr id="19459" name="Content Placeholder 2"/>
          <p:cNvSpPr>
            <a:spLocks noGrp="1"/>
          </p:cNvSpPr>
          <p:nvPr>
            <p:ph idx="4294967295"/>
          </p:nvPr>
        </p:nvSpPr>
        <p:spPr>
          <a:xfrm>
            <a:off x="549275" y="1863725"/>
            <a:ext cx="8442325" cy="4540250"/>
          </a:xfrm>
        </p:spPr>
        <p:txBody>
          <a:bodyPr/>
          <a:lstStyle/>
          <a:p>
            <a:pPr eaLnBrk="1" hangingPunct="1"/>
            <a:r>
              <a:rPr lang="en-US" sz="2400" smtClean="0"/>
              <a:t>Support up to a 3 Meter cable</a:t>
            </a:r>
          </a:p>
          <a:p>
            <a:pPr eaLnBrk="1" hangingPunct="1"/>
            <a:r>
              <a:rPr lang="en-US" sz="2400" smtClean="0"/>
              <a:t>Based on existing specs </a:t>
            </a:r>
          </a:p>
          <a:p>
            <a:pPr lvl="1" eaLnBrk="1" hangingPunct="1"/>
            <a:r>
              <a:rPr lang="en-US" sz="2000" smtClean="0"/>
              <a:t>Signaling similar to mix of high-speed serial buses (PCIe/SATA)</a:t>
            </a:r>
          </a:p>
          <a:p>
            <a:pPr lvl="2" eaLnBrk="1" hangingPunct="1"/>
            <a:r>
              <a:rPr lang="en-US" sz="1800" smtClean="0"/>
              <a:t>2 differential pairs – dual simplex </a:t>
            </a:r>
          </a:p>
          <a:p>
            <a:pPr lvl="1" eaLnBrk="1" hangingPunct="1"/>
            <a:r>
              <a:rPr lang="en-US" sz="2000" smtClean="0"/>
              <a:t>Retain sideband functionality (e.g. reset, wake) without additional wires</a:t>
            </a:r>
          </a:p>
          <a:p>
            <a:pPr lvl="2" eaLnBrk="1" hangingPunct="1"/>
            <a:r>
              <a:rPr lang="en-US" sz="1800" smtClean="0"/>
              <a:t>Low Frequency Periodic Signaling (LFPS) – similar to PCIe beaconing</a:t>
            </a:r>
          </a:p>
          <a:p>
            <a:pPr eaLnBrk="1" hangingPunct="1"/>
            <a:r>
              <a:rPr lang="en-US" sz="2400" smtClean="0"/>
              <a:t>Retain USB Hot Plug functionality</a:t>
            </a:r>
          </a:p>
          <a:p>
            <a:pPr lvl="1" eaLnBrk="1" hangingPunct="1"/>
            <a:r>
              <a:rPr lang="en-US" sz="2000" smtClean="0"/>
              <a:t>Rx termination for connect/disconnect detect</a:t>
            </a:r>
          </a:p>
        </p:txBody>
      </p:sp>
      <p:sp>
        <p:nvSpPr>
          <p:cNvPr id="19460"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7BBECCBE-325B-478A-AAE2-B8E87FE83757}" type="slidenum">
              <a:rPr lang="en-US" sz="900" b="0">
                <a:solidFill>
                  <a:schemeClr val="bg2"/>
                </a:solidFill>
                <a:latin typeface="Arial" charset="0"/>
              </a:rPr>
              <a:pPr algn="r"/>
              <a:t>13</a:t>
            </a:fld>
            <a:endParaRPr lang="en-US" sz="900" b="0">
              <a:solidFill>
                <a:schemeClr val="bg2"/>
              </a:solidFill>
              <a:latin typeface="Arial" charset="0"/>
            </a:endParaRPr>
          </a:p>
        </p:txBody>
      </p:sp>
    </p:spTree>
    <p:extLst>
      <p:ext uri="{BB962C8B-B14F-4D97-AF65-F5344CB8AC3E}">
        <p14:creationId xmlns:p14="http://schemas.microsoft.com/office/powerpoint/2010/main" val="23715299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dirty="0" err="1" smtClean="0"/>
              <a:t>SuperSpeed</a:t>
            </a:r>
            <a:r>
              <a:rPr lang="en-US" dirty="0" smtClean="0"/>
              <a:t> USB Link Layer</a:t>
            </a:r>
          </a:p>
        </p:txBody>
      </p:sp>
      <p:pic>
        <p:nvPicPr>
          <p:cNvPr id="20483" name="Picture 3"/>
          <p:cNvPicPr>
            <a:picLocks noChangeAspect="1" noChangeArrowheads="1"/>
          </p:cNvPicPr>
          <p:nvPr/>
        </p:nvPicPr>
        <p:blipFill>
          <a:blip r:embed="rId3"/>
          <a:srcRect/>
          <a:stretch>
            <a:fillRect/>
          </a:stretch>
        </p:blipFill>
        <p:spPr bwMode="auto">
          <a:xfrm>
            <a:off x="598488" y="1460500"/>
            <a:ext cx="6845300" cy="5187950"/>
          </a:xfrm>
          <a:prstGeom prst="rect">
            <a:avLst/>
          </a:prstGeom>
          <a:noFill/>
          <a:ln w="9525">
            <a:noFill/>
            <a:miter lim="800000"/>
            <a:headEnd/>
            <a:tailEnd/>
          </a:ln>
        </p:spPr>
      </p:pic>
      <p:sp>
        <p:nvSpPr>
          <p:cNvPr id="20484" name="Text Box 4"/>
          <p:cNvSpPr txBox="1">
            <a:spLocks noChangeArrowheads="1"/>
          </p:cNvSpPr>
          <p:nvPr/>
        </p:nvSpPr>
        <p:spPr bwMode="auto">
          <a:xfrm>
            <a:off x="7840663" y="3303588"/>
            <a:ext cx="184150" cy="457200"/>
          </a:xfrm>
          <a:prstGeom prst="rect">
            <a:avLst/>
          </a:prstGeom>
          <a:noFill/>
          <a:ln w="9525">
            <a:noFill/>
            <a:miter lim="800000"/>
            <a:headEnd/>
            <a:tailEnd/>
          </a:ln>
        </p:spPr>
        <p:txBody>
          <a:bodyPr wrap="none">
            <a:spAutoFit/>
          </a:bodyPr>
          <a:lstStyle/>
          <a:p>
            <a:endParaRPr lang="en-US" b="0"/>
          </a:p>
        </p:txBody>
      </p:sp>
      <p:sp>
        <p:nvSpPr>
          <p:cNvPr id="20485" name="AutoShape 5"/>
          <p:cNvSpPr>
            <a:spLocks noChangeArrowheads="1"/>
          </p:cNvSpPr>
          <p:nvPr/>
        </p:nvSpPr>
        <p:spPr bwMode="auto">
          <a:xfrm>
            <a:off x="617538" y="4225925"/>
            <a:ext cx="8410575" cy="844550"/>
          </a:xfrm>
          <a:prstGeom prst="roundRect">
            <a:avLst>
              <a:gd name="adj" fmla="val 16667"/>
            </a:avLst>
          </a:prstGeom>
          <a:solidFill>
            <a:schemeClr val="tx1">
              <a:alpha val="30196"/>
            </a:schemeClr>
          </a:solidFill>
          <a:ln w="9525">
            <a:solidFill>
              <a:schemeClr val="tx1"/>
            </a:solidFill>
            <a:round/>
            <a:headEnd/>
            <a:tailEnd/>
          </a:ln>
        </p:spPr>
        <p:txBody>
          <a:bodyPr wrap="none" anchor="ctr"/>
          <a:lstStyle/>
          <a:p>
            <a:pPr algn="ctr"/>
            <a:endParaRPr lang="en-US" b="0"/>
          </a:p>
        </p:txBody>
      </p:sp>
      <p:sp>
        <p:nvSpPr>
          <p:cNvPr id="20486" name="Text Box 6"/>
          <p:cNvSpPr txBox="1">
            <a:spLocks noChangeArrowheads="1"/>
          </p:cNvSpPr>
          <p:nvPr/>
        </p:nvSpPr>
        <p:spPr bwMode="auto">
          <a:xfrm>
            <a:off x="7208838" y="4379913"/>
            <a:ext cx="1935162" cy="517525"/>
          </a:xfrm>
          <a:prstGeom prst="rect">
            <a:avLst/>
          </a:prstGeom>
          <a:noFill/>
          <a:ln w="9525">
            <a:noFill/>
            <a:miter lim="800000"/>
            <a:headEnd/>
            <a:tailEnd/>
          </a:ln>
        </p:spPr>
        <p:txBody>
          <a:bodyPr>
            <a:spAutoFit/>
          </a:bodyPr>
          <a:lstStyle/>
          <a:p>
            <a:pPr algn="ctr"/>
            <a:r>
              <a:rPr lang="en-US" sz="1400">
                <a:solidFill>
                  <a:schemeClr val="bg1"/>
                </a:solidFill>
                <a:latin typeface="Arial Unicode MS" pitchFamily="34" charset="-128"/>
              </a:rPr>
              <a:t>Packets &amp;</a:t>
            </a:r>
          </a:p>
          <a:p>
            <a:pPr algn="ctr"/>
            <a:r>
              <a:rPr lang="en-US" sz="1400">
                <a:solidFill>
                  <a:schemeClr val="bg1"/>
                </a:solidFill>
                <a:latin typeface="Arial Unicode MS" pitchFamily="34" charset="-128"/>
              </a:rPr>
              <a:t>Link Cmds</a:t>
            </a:r>
          </a:p>
        </p:txBody>
      </p:sp>
      <p:sp>
        <p:nvSpPr>
          <p:cNvPr id="20487"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8A4B1CE2-B4D1-4511-9B7D-8696F32D0242}" type="slidenum">
              <a:rPr lang="en-US" sz="900" b="0">
                <a:solidFill>
                  <a:schemeClr val="bg2"/>
                </a:solidFill>
                <a:latin typeface="Arial" charset="0"/>
              </a:rPr>
              <a:pPr algn="r"/>
              <a:t>14</a:t>
            </a:fld>
            <a:endParaRPr lang="en-US" sz="900" b="0">
              <a:solidFill>
                <a:schemeClr val="bg2"/>
              </a:solidFill>
              <a:latin typeface="Arial" charset="0"/>
            </a:endParaRPr>
          </a:p>
        </p:txBody>
      </p:sp>
    </p:spTree>
    <p:extLst>
      <p:ext uri="{BB962C8B-B14F-4D97-AF65-F5344CB8AC3E}">
        <p14:creationId xmlns:p14="http://schemas.microsoft.com/office/powerpoint/2010/main" val="1161392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eaLnBrk="1" hangingPunct="1">
              <a:defRPr/>
            </a:pPr>
            <a:r>
              <a:rPr lang="en-US" smtClean="0"/>
              <a:t>Link Layer</a:t>
            </a:r>
          </a:p>
        </p:txBody>
      </p:sp>
      <p:sp>
        <p:nvSpPr>
          <p:cNvPr id="21507" name="Rectangle 3"/>
          <p:cNvSpPr>
            <a:spLocks noGrp="1" noChangeArrowheads="1"/>
          </p:cNvSpPr>
          <p:nvPr>
            <p:ph type="body" idx="4294967295"/>
          </p:nvPr>
        </p:nvSpPr>
        <p:spPr>
          <a:xfrm>
            <a:off x="685800" y="1820863"/>
            <a:ext cx="7772400" cy="4789487"/>
          </a:xfrm>
        </p:spPr>
        <p:txBody>
          <a:bodyPr/>
          <a:lstStyle/>
          <a:p>
            <a:pPr eaLnBrk="1" hangingPunct="1">
              <a:lnSpc>
                <a:spcPct val="60000"/>
              </a:lnSpc>
            </a:pPr>
            <a:r>
              <a:rPr lang="en-US" sz="2000" dirty="0" smtClean="0"/>
              <a:t>Robust &amp; Reliable</a:t>
            </a:r>
          </a:p>
          <a:p>
            <a:pPr lvl="1" eaLnBrk="1" hangingPunct="1">
              <a:lnSpc>
                <a:spcPct val="60000"/>
              </a:lnSpc>
            </a:pPr>
            <a:r>
              <a:rPr lang="en-US" sz="1800" dirty="0" smtClean="0"/>
              <a:t>Redundancy, advanced encoding techniques and retries</a:t>
            </a:r>
          </a:p>
          <a:p>
            <a:pPr lvl="1" eaLnBrk="1" hangingPunct="1">
              <a:lnSpc>
                <a:spcPct val="60000"/>
              </a:lnSpc>
            </a:pPr>
            <a:r>
              <a:rPr lang="en-US" sz="1800" dirty="0" smtClean="0"/>
              <a:t>&gt;10</a:t>
            </a:r>
            <a:r>
              <a:rPr lang="en-US" sz="1800" baseline="30000" dirty="0" smtClean="0"/>
              <a:t>-20</a:t>
            </a:r>
            <a:r>
              <a:rPr lang="en-US" sz="1800" dirty="0" smtClean="0"/>
              <a:t> undetectable error rate for link commands </a:t>
            </a:r>
          </a:p>
          <a:p>
            <a:pPr eaLnBrk="1" hangingPunct="1">
              <a:lnSpc>
                <a:spcPct val="60000"/>
              </a:lnSpc>
            </a:pPr>
            <a:r>
              <a:rPr lang="en-US" sz="2000" dirty="0" smtClean="0"/>
              <a:t>Effective Power Management</a:t>
            </a:r>
            <a:endParaRPr lang="en-US" sz="2400" dirty="0" smtClean="0"/>
          </a:p>
          <a:p>
            <a:pPr lvl="1" eaLnBrk="1" hangingPunct="1">
              <a:lnSpc>
                <a:spcPct val="60000"/>
              </a:lnSpc>
            </a:pPr>
            <a:r>
              <a:rPr lang="en-US" sz="1800" dirty="0" smtClean="0"/>
              <a:t>Four link power states </a:t>
            </a:r>
          </a:p>
          <a:p>
            <a:pPr lvl="1" eaLnBrk="1" hangingPunct="1">
              <a:lnSpc>
                <a:spcPct val="70000"/>
              </a:lnSpc>
            </a:pPr>
            <a:r>
              <a:rPr lang="en-US" sz="1800" dirty="0" smtClean="0"/>
              <a:t>Either port can initiate link power state change</a:t>
            </a:r>
          </a:p>
          <a:p>
            <a:pPr lvl="1" eaLnBrk="1" hangingPunct="1">
              <a:lnSpc>
                <a:spcPct val="60000"/>
              </a:lnSpc>
            </a:pPr>
            <a:r>
              <a:rPr lang="en-US" sz="1800" dirty="0" smtClean="0"/>
              <a:t>Low Frequency Periodic Signaling (LFPS) </a:t>
            </a:r>
          </a:p>
          <a:p>
            <a:pPr eaLnBrk="1" hangingPunct="1">
              <a:lnSpc>
                <a:spcPct val="60000"/>
              </a:lnSpc>
            </a:pPr>
            <a:r>
              <a:rPr lang="en-US" sz="2000" dirty="0" smtClean="0"/>
              <a:t>Link Commands</a:t>
            </a:r>
          </a:p>
          <a:p>
            <a:pPr lvl="1" eaLnBrk="1" hangingPunct="1">
              <a:lnSpc>
                <a:spcPct val="60000"/>
              </a:lnSpc>
            </a:pPr>
            <a:r>
              <a:rPr lang="en-US" sz="1800" dirty="0" smtClean="0"/>
              <a:t>Link flow control</a:t>
            </a:r>
          </a:p>
          <a:p>
            <a:pPr lvl="1" eaLnBrk="1" hangingPunct="1">
              <a:lnSpc>
                <a:spcPct val="60000"/>
              </a:lnSpc>
            </a:pPr>
            <a:r>
              <a:rPr lang="en-US" sz="1800" dirty="0" smtClean="0"/>
              <a:t>Link power state change</a:t>
            </a:r>
          </a:p>
          <a:p>
            <a:pPr eaLnBrk="1" hangingPunct="1">
              <a:lnSpc>
                <a:spcPct val="60000"/>
              </a:lnSpc>
            </a:pPr>
            <a:r>
              <a:rPr lang="en-US" sz="2000" dirty="0" smtClean="0"/>
              <a:t>Packets</a:t>
            </a:r>
          </a:p>
          <a:p>
            <a:pPr lvl="1" eaLnBrk="1" hangingPunct="1">
              <a:lnSpc>
                <a:spcPct val="60000"/>
              </a:lnSpc>
            </a:pPr>
            <a:r>
              <a:rPr lang="en-US" sz="1800" dirty="0" smtClean="0"/>
              <a:t>Header Packets </a:t>
            </a:r>
          </a:p>
          <a:p>
            <a:pPr lvl="2" eaLnBrk="1" hangingPunct="1">
              <a:lnSpc>
                <a:spcPct val="60000"/>
              </a:lnSpc>
            </a:pPr>
            <a:r>
              <a:rPr lang="en-US" sz="1600" dirty="0" smtClean="0"/>
              <a:t>Store and forward </a:t>
            </a:r>
          </a:p>
          <a:p>
            <a:pPr lvl="2" eaLnBrk="1" hangingPunct="1">
              <a:lnSpc>
                <a:spcPct val="60000"/>
              </a:lnSpc>
            </a:pPr>
            <a:r>
              <a:rPr lang="en-US" sz="1600" dirty="0" smtClean="0"/>
              <a:t>Link level retries guarantee reliability</a:t>
            </a:r>
          </a:p>
          <a:p>
            <a:pPr lvl="2" eaLnBrk="1" hangingPunct="1">
              <a:lnSpc>
                <a:spcPct val="60000"/>
              </a:lnSpc>
            </a:pPr>
            <a:r>
              <a:rPr lang="en-US" sz="1600" dirty="0" smtClean="0"/>
              <a:t>Contain information consumed by link or host or device</a:t>
            </a:r>
          </a:p>
          <a:p>
            <a:pPr lvl="1" eaLnBrk="1" hangingPunct="1">
              <a:lnSpc>
                <a:spcPct val="60000"/>
              </a:lnSpc>
            </a:pPr>
            <a:r>
              <a:rPr lang="en-US" sz="1800" dirty="0" smtClean="0"/>
              <a:t>Data Packet</a:t>
            </a:r>
          </a:p>
          <a:p>
            <a:pPr lvl="2" eaLnBrk="1" hangingPunct="1">
              <a:lnSpc>
                <a:spcPct val="60000"/>
              </a:lnSpc>
            </a:pPr>
            <a:r>
              <a:rPr lang="en-US" sz="1600" dirty="0" smtClean="0"/>
              <a:t>Compound packet contains header plus data payload</a:t>
            </a:r>
            <a:endParaRPr lang="en-US" sz="1800" dirty="0" smtClean="0"/>
          </a:p>
        </p:txBody>
      </p:sp>
      <p:sp>
        <p:nvSpPr>
          <p:cNvPr id="21508"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5A24D94F-28E3-4E32-9A9C-F2D65971589E}" type="slidenum">
              <a:rPr lang="en-US" sz="900" b="0">
                <a:solidFill>
                  <a:schemeClr val="bg2"/>
                </a:solidFill>
                <a:latin typeface="Arial" charset="0"/>
              </a:rPr>
              <a:pPr algn="r"/>
              <a:t>15</a:t>
            </a:fld>
            <a:endParaRPr lang="en-US" sz="900" b="0">
              <a:solidFill>
                <a:schemeClr val="bg2"/>
              </a:solidFill>
              <a:latin typeface="Arial" charset="0"/>
            </a:endParaRPr>
          </a:p>
        </p:txBody>
      </p:sp>
    </p:spTree>
    <p:extLst>
      <p:ext uri="{BB962C8B-B14F-4D97-AF65-F5344CB8AC3E}">
        <p14:creationId xmlns:p14="http://schemas.microsoft.com/office/powerpoint/2010/main" val="18822673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dirty="0" err="1" smtClean="0"/>
              <a:t>SuperSpeed</a:t>
            </a:r>
            <a:r>
              <a:rPr lang="en-US" dirty="0" smtClean="0"/>
              <a:t> USB Protocol Layer</a:t>
            </a:r>
          </a:p>
        </p:txBody>
      </p:sp>
      <p:pic>
        <p:nvPicPr>
          <p:cNvPr id="22531" name="Picture 3"/>
          <p:cNvPicPr>
            <a:picLocks noChangeAspect="1" noChangeArrowheads="1"/>
          </p:cNvPicPr>
          <p:nvPr/>
        </p:nvPicPr>
        <p:blipFill>
          <a:blip r:embed="rId3"/>
          <a:srcRect/>
          <a:stretch>
            <a:fillRect/>
          </a:stretch>
        </p:blipFill>
        <p:spPr bwMode="auto">
          <a:xfrm>
            <a:off x="598488" y="1460500"/>
            <a:ext cx="6845300" cy="5187950"/>
          </a:xfrm>
          <a:prstGeom prst="rect">
            <a:avLst/>
          </a:prstGeom>
          <a:noFill/>
          <a:ln w="9525">
            <a:noFill/>
            <a:miter lim="800000"/>
            <a:headEnd/>
            <a:tailEnd/>
          </a:ln>
        </p:spPr>
      </p:pic>
      <p:sp>
        <p:nvSpPr>
          <p:cNvPr id="22532" name="Text Box 4"/>
          <p:cNvSpPr txBox="1">
            <a:spLocks noChangeArrowheads="1"/>
          </p:cNvSpPr>
          <p:nvPr/>
        </p:nvSpPr>
        <p:spPr bwMode="auto">
          <a:xfrm>
            <a:off x="7840663" y="3303588"/>
            <a:ext cx="184150" cy="457200"/>
          </a:xfrm>
          <a:prstGeom prst="rect">
            <a:avLst/>
          </a:prstGeom>
          <a:noFill/>
          <a:ln w="9525">
            <a:noFill/>
            <a:miter lim="800000"/>
            <a:headEnd/>
            <a:tailEnd/>
          </a:ln>
        </p:spPr>
        <p:txBody>
          <a:bodyPr wrap="none">
            <a:spAutoFit/>
          </a:bodyPr>
          <a:lstStyle/>
          <a:p>
            <a:endParaRPr lang="en-US" b="0"/>
          </a:p>
        </p:txBody>
      </p:sp>
      <p:sp>
        <p:nvSpPr>
          <p:cNvPr id="22533" name="AutoShape 5"/>
          <p:cNvSpPr>
            <a:spLocks noChangeArrowheads="1"/>
          </p:cNvSpPr>
          <p:nvPr/>
        </p:nvSpPr>
        <p:spPr bwMode="auto">
          <a:xfrm>
            <a:off x="617538" y="2994025"/>
            <a:ext cx="8410575" cy="1227138"/>
          </a:xfrm>
          <a:prstGeom prst="roundRect">
            <a:avLst>
              <a:gd name="adj" fmla="val 16667"/>
            </a:avLst>
          </a:prstGeom>
          <a:solidFill>
            <a:schemeClr val="tx1">
              <a:alpha val="30196"/>
            </a:schemeClr>
          </a:solidFill>
          <a:ln w="9525">
            <a:solidFill>
              <a:schemeClr val="tx1"/>
            </a:solidFill>
            <a:round/>
            <a:headEnd/>
            <a:tailEnd/>
          </a:ln>
        </p:spPr>
        <p:txBody>
          <a:bodyPr wrap="none" anchor="ctr"/>
          <a:lstStyle/>
          <a:p>
            <a:pPr algn="ctr"/>
            <a:endParaRPr lang="en-US" b="0"/>
          </a:p>
        </p:txBody>
      </p:sp>
      <p:sp>
        <p:nvSpPr>
          <p:cNvPr id="22534" name="Text Box 6"/>
          <p:cNvSpPr txBox="1">
            <a:spLocks noChangeArrowheads="1"/>
          </p:cNvSpPr>
          <p:nvPr/>
        </p:nvSpPr>
        <p:spPr bwMode="auto">
          <a:xfrm>
            <a:off x="7208838" y="3332163"/>
            <a:ext cx="1935162" cy="517525"/>
          </a:xfrm>
          <a:prstGeom prst="rect">
            <a:avLst/>
          </a:prstGeom>
          <a:noFill/>
          <a:ln w="9525">
            <a:noFill/>
            <a:miter lim="800000"/>
            <a:headEnd/>
            <a:tailEnd/>
          </a:ln>
        </p:spPr>
        <p:txBody>
          <a:bodyPr>
            <a:spAutoFit/>
          </a:bodyPr>
          <a:lstStyle/>
          <a:p>
            <a:pPr algn="ctr"/>
            <a:r>
              <a:rPr lang="en-US" sz="1400">
                <a:solidFill>
                  <a:schemeClr val="bg1"/>
                </a:solidFill>
                <a:latin typeface="Arial Unicode MS" pitchFamily="34" charset="-128"/>
              </a:rPr>
              <a:t>Headers &amp;</a:t>
            </a:r>
          </a:p>
          <a:p>
            <a:pPr algn="ctr"/>
            <a:r>
              <a:rPr lang="en-US" sz="1400">
                <a:solidFill>
                  <a:schemeClr val="bg1"/>
                </a:solidFill>
                <a:latin typeface="Arial Unicode MS" pitchFamily="34" charset="-128"/>
              </a:rPr>
              <a:t>Data</a:t>
            </a:r>
          </a:p>
        </p:txBody>
      </p:sp>
      <p:sp>
        <p:nvSpPr>
          <p:cNvPr id="22535"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AE2E54F6-BA16-4791-ADB2-D369DC78DFA5}" type="slidenum">
              <a:rPr lang="en-US" sz="900" b="0">
                <a:solidFill>
                  <a:schemeClr val="bg2"/>
                </a:solidFill>
                <a:latin typeface="Arial" charset="0"/>
              </a:rPr>
              <a:pPr algn="r"/>
              <a:t>16</a:t>
            </a:fld>
            <a:endParaRPr lang="en-US" sz="900" b="0">
              <a:solidFill>
                <a:schemeClr val="bg2"/>
              </a:solidFill>
              <a:latin typeface="Arial" charset="0"/>
            </a:endParaRPr>
          </a:p>
        </p:txBody>
      </p:sp>
    </p:spTree>
    <p:extLst>
      <p:ext uri="{BB962C8B-B14F-4D97-AF65-F5344CB8AC3E}">
        <p14:creationId xmlns:p14="http://schemas.microsoft.com/office/powerpoint/2010/main" val="3245850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eaLnBrk="1" hangingPunct="1">
              <a:defRPr/>
            </a:pPr>
            <a:r>
              <a:rPr lang="en-US" smtClean="0"/>
              <a:t>Protocol Layer</a:t>
            </a:r>
          </a:p>
        </p:txBody>
      </p:sp>
      <p:sp>
        <p:nvSpPr>
          <p:cNvPr id="23555" name="Rectangle 3"/>
          <p:cNvSpPr>
            <a:spLocks noGrp="1" noChangeArrowheads="1"/>
          </p:cNvSpPr>
          <p:nvPr>
            <p:ph type="body" idx="4294967295"/>
          </p:nvPr>
        </p:nvSpPr>
        <p:spPr>
          <a:xfrm>
            <a:off x="638175" y="1597025"/>
            <a:ext cx="7942263" cy="5146675"/>
          </a:xfrm>
        </p:spPr>
        <p:txBody>
          <a:bodyPr/>
          <a:lstStyle/>
          <a:p>
            <a:pPr eaLnBrk="1" hangingPunct="1">
              <a:lnSpc>
                <a:spcPct val="80000"/>
              </a:lnSpc>
            </a:pPr>
            <a:r>
              <a:rPr lang="en-US" smtClean="0"/>
              <a:t>Preserved legacy SW stack </a:t>
            </a:r>
          </a:p>
          <a:p>
            <a:pPr lvl="1" eaLnBrk="1" hangingPunct="1">
              <a:lnSpc>
                <a:spcPct val="80000"/>
              </a:lnSpc>
            </a:pPr>
            <a:r>
              <a:rPr lang="en-US" smtClean="0"/>
              <a:t>USB 2.0 transfer types (bulk, control, interrupt, isochronous)</a:t>
            </a:r>
            <a:r>
              <a:rPr lang="en-US" smtClean="0">
                <a:cs typeface="Courier New" pitchFamily="49" charset="0"/>
              </a:rPr>
              <a:t> </a:t>
            </a:r>
            <a:endParaRPr lang="en-US" smtClean="0"/>
          </a:p>
          <a:p>
            <a:pPr eaLnBrk="1" hangingPunct="1">
              <a:lnSpc>
                <a:spcPct val="80000"/>
              </a:lnSpc>
            </a:pPr>
            <a:r>
              <a:rPr lang="en-US" smtClean="0"/>
              <a:t>Streams enhance bulk’s capabilities</a:t>
            </a:r>
          </a:p>
          <a:p>
            <a:pPr lvl="1" eaLnBrk="1" hangingPunct="1">
              <a:lnSpc>
                <a:spcPct val="80000"/>
              </a:lnSpc>
            </a:pPr>
            <a:r>
              <a:rPr lang="en-US" smtClean="0"/>
              <a:t>Multiple commands on a pipe</a:t>
            </a:r>
          </a:p>
          <a:p>
            <a:pPr lvl="1" eaLnBrk="1" hangingPunct="1">
              <a:lnSpc>
                <a:spcPct val="80000"/>
              </a:lnSpc>
            </a:pPr>
            <a:r>
              <a:rPr lang="en-US" smtClean="0"/>
              <a:t>Out of order completion</a:t>
            </a:r>
          </a:p>
          <a:p>
            <a:pPr eaLnBrk="1" hangingPunct="1">
              <a:lnSpc>
                <a:spcPct val="80000"/>
              </a:lnSpc>
            </a:pPr>
            <a:r>
              <a:rPr lang="en-US" smtClean="0"/>
              <a:t>Optimized for good power management</a:t>
            </a:r>
          </a:p>
          <a:p>
            <a:pPr lvl="1" eaLnBrk="1" hangingPunct="1">
              <a:lnSpc>
                <a:spcPct val="80000"/>
              </a:lnSpc>
            </a:pPr>
            <a:r>
              <a:rPr lang="en-US" smtClean="0">
                <a:cs typeface="Courier New" pitchFamily="49" charset="0"/>
              </a:rPr>
              <a:t>Routable Packet Architecture</a:t>
            </a:r>
            <a:endParaRPr lang="en-US" smtClean="0"/>
          </a:p>
          <a:p>
            <a:pPr lvl="1" eaLnBrk="1" hangingPunct="1">
              <a:lnSpc>
                <a:spcPct val="80000"/>
              </a:lnSpc>
            </a:pPr>
            <a:r>
              <a:rPr lang="en-US" smtClean="0"/>
              <a:t>Asynchronous notifications</a:t>
            </a:r>
          </a:p>
          <a:p>
            <a:pPr eaLnBrk="1" hangingPunct="1">
              <a:lnSpc>
                <a:spcPct val="80000"/>
              </a:lnSpc>
            </a:pPr>
            <a:r>
              <a:rPr lang="en-US" smtClean="0"/>
              <a:t>Efficient use of bandwidth</a:t>
            </a:r>
          </a:p>
          <a:p>
            <a:pPr lvl="1" eaLnBrk="1" hangingPunct="1">
              <a:lnSpc>
                <a:spcPct val="80000"/>
              </a:lnSpc>
            </a:pPr>
            <a:r>
              <a:rPr lang="en-US" smtClean="0"/>
              <a:t>Simultaneous IN / OUTs</a:t>
            </a:r>
          </a:p>
        </p:txBody>
      </p:sp>
      <p:sp>
        <p:nvSpPr>
          <p:cNvPr id="23556"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2DE0A30D-C614-4535-AFD9-8EB7C9BCA4CB}" type="slidenum">
              <a:rPr lang="en-US" sz="900" b="0">
                <a:solidFill>
                  <a:schemeClr val="bg2"/>
                </a:solidFill>
                <a:latin typeface="Arial" charset="0"/>
              </a:rPr>
              <a:pPr algn="r"/>
              <a:t>17</a:t>
            </a:fld>
            <a:endParaRPr lang="en-US" sz="900" b="0">
              <a:solidFill>
                <a:schemeClr val="bg2"/>
              </a:solidFill>
              <a:latin typeface="Arial" charset="0"/>
            </a:endParaRPr>
          </a:p>
        </p:txBody>
      </p:sp>
    </p:spTree>
    <p:extLst>
      <p:ext uri="{BB962C8B-B14F-4D97-AF65-F5344CB8AC3E}">
        <p14:creationId xmlns:p14="http://schemas.microsoft.com/office/powerpoint/2010/main" val="321314118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idx="4294967295"/>
          </p:nvPr>
        </p:nvSpPr>
        <p:spPr>
          <a:effectLst>
            <a:outerShdw dist="35921" dir="2700000" algn="ctr" rotWithShape="0">
              <a:schemeClr val="tx1">
                <a:alpha val="74997"/>
              </a:schemeClr>
            </a:outerShdw>
          </a:effectLst>
        </p:spPr>
        <p:txBody>
          <a:bodyPr/>
          <a:lstStyle/>
          <a:p>
            <a:pPr eaLnBrk="1" hangingPunct="1">
              <a:defRPr/>
            </a:pPr>
            <a:r>
              <a:rPr lang="en-US" smtClean="0"/>
              <a:t>Packet Basics</a:t>
            </a:r>
          </a:p>
        </p:txBody>
      </p:sp>
      <p:sp>
        <p:nvSpPr>
          <p:cNvPr id="24579" name="Content Placeholder 2"/>
          <p:cNvSpPr>
            <a:spLocks noGrp="1"/>
          </p:cNvSpPr>
          <p:nvPr>
            <p:ph idx="4294967295"/>
          </p:nvPr>
        </p:nvSpPr>
        <p:spPr>
          <a:xfrm>
            <a:off x="579438" y="1762125"/>
            <a:ext cx="8031162" cy="4713288"/>
          </a:xfrm>
        </p:spPr>
        <p:txBody>
          <a:bodyPr/>
          <a:lstStyle/>
          <a:p>
            <a:pPr eaLnBrk="1" hangingPunct="1">
              <a:lnSpc>
                <a:spcPct val="70000"/>
              </a:lnSpc>
            </a:pPr>
            <a:r>
              <a:rPr lang="en-US" sz="2000" smtClean="0"/>
              <a:t>Header &amp; Data Packets</a:t>
            </a:r>
          </a:p>
          <a:p>
            <a:pPr lvl="1" eaLnBrk="1" hangingPunct="1"/>
            <a:r>
              <a:rPr lang="en-US" sz="1800" smtClean="0"/>
              <a:t>Move between host and device </a:t>
            </a:r>
          </a:p>
          <a:p>
            <a:pPr lvl="1" eaLnBrk="1" hangingPunct="1"/>
            <a:r>
              <a:rPr lang="en-US" sz="1800" smtClean="0"/>
              <a:t>Address triple: device address, endpoint number, direction</a:t>
            </a:r>
          </a:p>
          <a:p>
            <a:pPr lvl="1" eaLnBrk="1" hangingPunct="1"/>
            <a:r>
              <a:rPr lang="en-US" sz="1800" smtClean="0"/>
              <a:t>Route String describes path between host and device</a:t>
            </a:r>
          </a:p>
          <a:p>
            <a:pPr eaLnBrk="1" hangingPunct="1"/>
            <a:r>
              <a:rPr lang="en-US" sz="2000" smtClean="0"/>
              <a:t>Host initiates ALL data transfers </a:t>
            </a:r>
          </a:p>
          <a:p>
            <a:pPr eaLnBrk="1" hangingPunct="1"/>
            <a:r>
              <a:rPr lang="en-US" sz="2000" smtClean="0"/>
              <a:t>Devices </a:t>
            </a:r>
          </a:p>
          <a:p>
            <a:pPr lvl="1" eaLnBrk="1" hangingPunct="1"/>
            <a:r>
              <a:rPr lang="en-US" sz="1800" smtClean="0"/>
              <a:t>Either respond immediately or defer the packet</a:t>
            </a:r>
          </a:p>
          <a:p>
            <a:pPr lvl="1" eaLnBrk="1" hangingPunct="1"/>
            <a:r>
              <a:rPr lang="en-US" sz="1800" smtClean="0"/>
              <a:t>Hubs proxy for target device by deferring packets routed to a downstream port whose link is not active </a:t>
            </a:r>
          </a:p>
          <a:p>
            <a:pPr eaLnBrk="1" hangingPunct="1"/>
            <a:r>
              <a:rPr lang="en-US" sz="2000" smtClean="0"/>
              <a:t>Deferred requests restarted asynchronously </a:t>
            </a:r>
          </a:p>
          <a:p>
            <a:pPr lvl="1" eaLnBrk="1" hangingPunct="1"/>
            <a:r>
              <a:rPr lang="en-US" sz="1800" smtClean="0"/>
              <a:t>Device notifies host which responds with a new transfer request</a:t>
            </a:r>
          </a:p>
          <a:p>
            <a:pPr eaLnBrk="1" hangingPunct="1"/>
            <a:r>
              <a:rPr lang="en-US" sz="2000" smtClean="0"/>
              <a:t>Bus active only when moving data</a:t>
            </a:r>
          </a:p>
        </p:txBody>
      </p:sp>
      <p:sp>
        <p:nvSpPr>
          <p:cNvPr id="24580"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D34876E0-55BD-4261-9B94-4CCB56E7B8D3}" type="slidenum">
              <a:rPr lang="en-US" sz="900" b="0">
                <a:solidFill>
                  <a:schemeClr val="bg2"/>
                </a:solidFill>
                <a:latin typeface="Arial" charset="0"/>
              </a:rPr>
              <a:pPr algn="r"/>
              <a:t>18</a:t>
            </a:fld>
            <a:endParaRPr lang="en-US" sz="900" b="0">
              <a:solidFill>
                <a:schemeClr val="bg2"/>
              </a:solidFill>
              <a:latin typeface="Arial" charset="0"/>
            </a:endParaRPr>
          </a:p>
        </p:txBody>
      </p:sp>
    </p:spTree>
    <p:extLst>
      <p:ext uri="{BB962C8B-B14F-4D97-AF65-F5344CB8AC3E}">
        <p14:creationId xmlns:p14="http://schemas.microsoft.com/office/powerpoint/2010/main" val="39527341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Example IN Transaction</a:t>
            </a:r>
          </a:p>
        </p:txBody>
      </p:sp>
      <p:sp>
        <p:nvSpPr>
          <p:cNvPr id="25604"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1551B3EC-EF1C-4D10-8E48-F36490F82A03}" type="slidenum">
              <a:rPr lang="en-US" sz="900" b="0">
                <a:solidFill>
                  <a:schemeClr val="bg2"/>
                </a:solidFill>
                <a:latin typeface="Arial" charset="0"/>
              </a:rPr>
              <a:pPr algn="r"/>
              <a:t>19</a:t>
            </a:fld>
            <a:endParaRPr lang="en-US" sz="900" b="0">
              <a:solidFill>
                <a:schemeClr val="bg2"/>
              </a:solidFill>
              <a:latin typeface="Arial" charset="0"/>
            </a:endParaRPr>
          </a:p>
        </p:txBody>
      </p:sp>
      <p:pic>
        <p:nvPicPr>
          <p:cNvPr id="5" name="IN-new.wmv">
            <a:hlinkClick r:id="" action="ppaction://media"/>
          </p:cNvPr>
          <p:cNvPicPr>
            <a:picLocks noRot="1" noChangeAspect="1"/>
          </p:cNvPicPr>
          <p:nvPr>
            <a:videoFile r:link="rId1"/>
          </p:nvPr>
        </p:nvPicPr>
        <p:blipFill>
          <a:blip r:embed="rId4"/>
          <a:stretch>
            <a:fillRect/>
          </a:stretch>
        </p:blipFill>
        <p:spPr>
          <a:xfrm>
            <a:off x="1863305" y="1590495"/>
            <a:ext cx="5417389" cy="4957422"/>
          </a:xfrm>
          <a:prstGeom prst="rect">
            <a:avLst/>
          </a:prstGeom>
        </p:spPr>
      </p:pic>
    </p:spTree>
    <p:extLst>
      <p:ext uri="{BB962C8B-B14F-4D97-AF65-F5344CB8AC3E}">
        <p14:creationId xmlns:p14="http://schemas.microsoft.com/office/powerpoint/2010/main" val="39388091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7167563" y="6553200"/>
            <a:ext cx="1905000" cy="457200"/>
          </a:xfrm>
          <a:prstGeom prst="rect">
            <a:avLst/>
          </a:prstGeom>
        </p:spPr>
        <p:txBody>
          <a:bodyPr/>
          <a:lstStyle/>
          <a:p>
            <a:pPr>
              <a:defRPr/>
            </a:pPr>
            <a:fld id="{F09E43F9-1156-4479-89C0-08FA0B023B5D}" type="slidenum">
              <a:rPr lang="en-US"/>
              <a:pPr>
                <a:defRPr/>
              </a:pPr>
              <a:t>2</a:t>
            </a:fld>
            <a:endParaRPr lang="en-US"/>
          </a:p>
        </p:txBody>
      </p:sp>
      <p:sp>
        <p:nvSpPr>
          <p:cNvPr id="5124" name="Rectangle 4"/>
          <p:cNvSpPr>
            <a:spLocks noGrp="1" noChangeArrowheads="1"/>
          </p:cNvSpPr>
          <p:nvPr>
            <p:ph type="title"/>
          </p:nvPr>
        </p:nvSpPr>
        <p:spPr/>
        <p:txBody>
          <a:bodyPr/>
          <a:lstStyle/>
          <a:p>
            <a:pPr eaLnBrk="1" hangingPunct="1">
              <a:defRPr/>
            </a:pPr>
            <a:r>
              <a:rPr lang="en-US" smtClean="0"/>
              <a:t>Agenda</a:t>
            </a:r>
          </a:p>
        </p:txBody>
      </p:sp>
      <p:sp>
        <p:nvSpPr>
          <p:cNvPr id="18436" name="Rectangle 5"/>
          <p:cNvSpPr>
            <a:spLocks noGrp="1" noChangeArrowheads="1"/>
          </p:cNvSpPr>
          <p:nvPr>
            <p:ph type="body" idx="1"/>
          </p:nvPr>
        </p:nvSpPr>
        <p:spPr/>
        <p:txBody>
          <a:bodyPr/>
          <a:lstStyle/>
          <a:p>
            <a:pPr eaLnBrk="1" hangingPunct="1">
              <a:defRPr/>
            </a:pPr>
            <a:r>
              <a:rPr lang="en-US" smtClean="0">
                <a:solidFill>
                  <a:srgbClr val="FF3300"/>
                </a:solidFill>
                <a:effectLst>
                  <a:outerShdw blurRad="38100" dist="38100" dir="2700000" algn="tl">
                    <a:srgbClr val="C0C0C0"/>
                  </a:outerShdw>
                </a:effectLst>
              </a:rPr>
              <a:t>What is USB 3.0</a:t>
            </a:r>
          </a:p>
          <a:p>
            <a:pPr eaLnBrk="1" hangingPunct="1">
              <a:defRPr/>
            </a:pPr>
            <a:r>
              <a:rPr lang="en-US" smtClean="0">
                <a:effectLst>
                  <a:outerShdw blurRad="38100" dist="38100" dir="2700000" algn="tl">
                    <a:srgbClr val="C0C0C0"/>
                  </a:outerShdw>
                </a:effectLst>
              </a:rPr>
              <a:t>Connectors/cables</a:t>
            </a:r>
          </a:p>
          <a:p>
            <a:pPr eaLnBrk="1" hangingPunct="1">
              <a:defRPr/>
            </a:pPr>
            <a:r>
              <a:rPr lang="en-US" smtClean="0">
                <a:effectLst>
                  <a:outerShdw blurRad="38100" dist="38100" dir="2700000" algn="tl">
                    <a:srgbClr val="C0C0C0"/>
                  </a:outerShdw>
                </a:effectLst>
              </a:rPr>
              <a:t>Physical Layer</a:t>
            </a:r>
          </a:p>
          <a:p>
            <a:pPr eaLnBrk="1" hangingPunct="1">
              <a:defRPr/>
            </a:pPr>
            <a:r>
              <a:rPr lang="en-US" smtClean="0">
                <a:effectLst>
                  <a:outerShdw blurRad="38100" dist="38100" dir="2700000" algn="tl">
                    <a:srgbClr val="C0C0C0"/>
                  </a:outerShdw>
                </a:effectLst>
              </a:rPr>
              <a:t>Link Layer</a:t>
            </a:r>
          </a:p>
          <a:p>
            <a:pPr eaLnBrk="1" hangingPunct="1">
              <a:defRPr/>
            </a:pPr>
            <a:r>
              <a:rPr lang="en-US" smtClean="0">
                <a:effectLst>
                  <a:outerShdw blurRad="38100" dist="38100" dir="2700000" algn="tl">
                    <a:srgbClr val="C0C0C0"/>
                  </a:outerShdw>
                </a:effectLst>
              </a:rPr>
              <a:t>Protocol Layer</a:t>
            </a:r>
          </a:p>
          <a:p>
            <a:pPr eaLnBrk="1" hangingPunct="1">
              <a:defRPr/>
            </a:pPr>
            <a:r>
              <a:rPr lang="en-US" smtClean="0">
                <a:effectLst>
                  <a:outerShdw blurRad="38100" dist="38100" dir="2700000" algn="tl">
                    <a:srgbClr val="C0C0C0"/>
                  </a:outerShdw>
                </a:effectLst>
              </a:rPr>
              <a:t>Power Management</a:t>
            </a:r>
          </a:p>
          <a:p>
            <a:pPr eaLnBrk="1" hangingPunct="1">
              <a:defRPr/>
            </a:pPr>
            <a:r>
              <a:rPr lang="en-US" smtClean="0">
                <a:effectLst>
                  <a:outerShdw blurRad="38100" dist="38100" dir="2700000" algn="tl">
                    <a:srgbClr val="C0C0C0"/>
                  </a:outerShdw>
                </a:effectLst>
              </a:rPr>
              <a:t>Summary</a:t>
            </a:r>
          </a:p>
          <a:p>
            <a:pPr lvl="1" eaLnBrk="1" hangingPunct="1">
              <a:buFont typeface="Times" pitchFamily="18" charset="0"/>
              <a:buNone/>
              <a:defRPr/>
            </a:pPr>
            <a:endParaRPr lang="en-US" smtClean="0"/>
          </a:p>
        </p:txBody>
      </p:sp>
    </p:spTree>
    <p:extLst>
      <p:ext uri="{BB962C8B-B14F-4D97-AF65-F5344CB8AC3E}">
        <p14:creationId xmlns:p14="http://schemas.microsoft.com/office/powerpoint/2010/main" val="3829957961"/>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SuperSpeed USB </a:t>
            </a:r>
            <a:br>
              <a:rPr lang="en-US" smtClean="0"/>
            </a:br>
            <a:r>
              <a:rPr lang="en-US" sz="2600" smtClean="0"/>
              <a:t>Application Layer</a:t>
            </a:r>
          </a:p>
        </p:txBody>
      </p:sp>
      <p:pic>
        <p:nvPicPr>
          <p:cNvPr id="26627" name="Picture 3"/>
          <p:cNvPicPr>
            <a:picLocks noChangeAspect="1" noChangeArrowheads="1"/>
          </p:cNvPicPr>
          <p:nvPr/>
        </p:nvPicPr>
        <p:blipFill>
          <a:blip r:embed="rId3"/>
          <a:srcRect/>
          <a:stretch>
            <a:fillRect/>
          </a:stretch>
        </p:blipFill>
        <p:spPr bwMode="auto">
          <a:xfrm>
            <a:off x="598488" y="1460500"/>
            <a:ext cx="6845300" cy="5187950"/>
          </a:xfrm>
          <a:prstGeom prst="rect">
            <a:avLst/>
          </a:prstGeom>
          <a:noFill/>
          <a:ln w="9525">
            <a:noFill/>
            <a:miter lim="800000"/>
            <a:headEnd/>
            <a:tailEnd/>
          </a:ln>
        </p:spPr>
      </p:pic>
      <p:sp>
        <p:nvSpPr>
          <p:cNvPr id="26628" name="Text Box 4"/>
          <p:cNvSpPr txBox="1">
            <a:spLocks noChangeArrowheads="1"/>
          </p:cNvSpPr>
          <p:nvPr/>
        </p:nvSpPr>
        <p:spPr bwMode="auto">
          <a:xfrm>
            <a:off x="7840663" y="3303588"/>
            <a:ext cx="184150" cy="457200"/>
          </a:xfrm>
          <a:prstGeom prst="rect">
            <a:avLst/>
          </a:prstGeom>
          <a:noFill/>
          <a:ln w="9525">
            <a:noFill/>
            <a:miter lim="800000"/>
            <a:headEnd/>
            <a:tailEnd/>
          </a:ln>
        </p:spPr>
        <p:txBody>
          <a:bodyPr wrap="none">
            <a:spAutoFit/>
          </a:bodyPr>
          <a:lstStyle/>
          <a:p>
            <a:endParaRPr lang="en-US" b="0"/>
          </a:p>
        </p:txBody>
      </p:sp>
      <p:sp>
        <p:nvSpPr>
          <p:cNvPr id="26629" name="AutoShape 5"/>
          <p:cNvSpPr>
            <a:spLocks noChangeArrowheads="1"/>
          </p:cNvSpPr>
          <p:nvPr/>
        </p:nvSpPr>
        <p:spPr bwMode="auto">
          <a:xfrm>
            <a:off x="617538" y="1758950"/>
            <a:ext cx="8410575" cy="1235075"/>
          </a:xfrm>
          <a:prstGeom prst="roundRect">
            <a:avLst>
              <a:gd name="adj" fmla="val 16667"/>
            </a:avLst>
          </a:prstGeom>
          <a:solidFill>
            <a:schemeClr val="tx1">
              <a:alpha val="30196"/>
            </a:schemeClr>
          </a:solidFill>
          <a:ln w="9525">
            <a:solidFill>
              <a:schemeClr val="tx1"/>
            </a:solidFill>
            <a:round/>
            <a:headEnd/>
            <a:tailEnd/>
          </a:ln>
        </p:spPr>
        <p:txBody>
          <a:bodyPr wrap="none" anchor="ctr"/>
          <a:lstStyle/>
          <a:p>
            <a:pPr algn="ctr"/>
            <a:endParaRPr lang="en-US" b="0"/>
          </a:p>
        </p:txBody>
      </p:sp>
      <p:sp>
        <p:nvSpPr>
          <p:cNvPr id="26630" name="Text Box 6"/>
          <p:cNvSpPr txBox="1">
            <a:spLocks noChangeArrowheads="1"/>
          </p:cNvSpPr>
          <p:nvPr/>
        </p:nvSpPr>
        <p:spPr bwMode="auto">
          <a:xfrm>
            <a:off x="7208838" y="2220913"/>
            <a:ext cx="1935162" cy="304800"/>
          </a:xfrm>
          <a:prstGeom prst="rect">
            <a:avLst/>
          </a:prstGeom>
          <a:noFill/>
          <a:ln w="9525">
            <a:noFill/>
            <a:miter lim="800000"/>
            <a:headEnd/>
            <a:tailEnd/>
          </a:ln>
        </p:spPr>
        <p:txBody>
          <a:bodyPr>
            <a:spAutoFit/>
          </a:bodyPr>
          <a:lstStyle/>
          <a:p>
            <a:pPr algn="ctr"/>
            <a:r>
              <a:rPr lang="en-US" sz="1400" dirty="0">
                <a:solidFill>
                  <a:schemeClr val="bg1"/>
                </a:solidFill>
                <a:latin typeface="Arial Unicode MS" pitchFamily="34" charset="-128"/>
              </a:rPr>
              <a:t>Same as USB 2.0</a:t>
            </a:r>
          </a:p>
        </p:txBody>
      </p:sp>
      <p:sp>
        <p:nvSpPr>
          <p:cNvPr id="26631"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B65BDC9C-714D-4115-B280-399C4F13D372}" type="slidenum">
              <a:rPr lang="en-US" sz="900" b="0">
                <a:solidFill>
                  <a:schemeClr val="bg2"/>
                </a:solidFill>
                <a:latin typeface="Arial" charset="0"/>
              </a:rPr>
              <a:pPr algn="r"/>
              <a:t>20</a:t>
            </a:fld>
            <a:endParaRPr lang="en-US" sz="900" b="0">
              <a:solidFill>
                <a:schemeClr val="bg2"/>
              </a:solidFill>
              <a:latin typeface="Arial" charset="0"/>
            </a:endParaRPr>
          </a:p>
        </p:txBody>
      </p:sp>
    </p:spTree>
    <p:extLst>
      <p:ext uri="{BB962C8B-B14F-4D97-AF65-F5344CB8AC3E}">
        <p14:creationId xmlns:p14="http://schemas.microsoft.com/office/powerpoint/2010/main" val="777620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Power Management Overview</a:t>
            </a:r>
          </a:p>
        </p:txBody>
      </p:sp>
      <p:pic>
        <p:nvPicPr>
          <p:cNvPr id="27651" name="Picture 3" descr="U-089"/>
          <p:cNvPicPr>
            <a:picLocks noChangeAspect="1" noChangeArrowheads="1"/>
          </p:cNvPicPr>
          <p:nvPr/>
        </p:nvPicPr>
        <p:blipFill>
          <a:blip r:embed="rId3"/>
          <a:srcRect b="4945"/>
          <a:stretch>
            <a:fillRect/>
          </a:stretch>
        </p:blipFill>
        <p:spPr bwMode="auto">
          <a:xfrm>
            <a:off x="307975" y="1412875"/>
            <a:ext cx="8596313" cy="4978400"/>
          </a:xfrm>
          <a:prstGeom prst="rect">
            <a:avLst/>
          </a:prstGeom>
          <a:noFill/>
          <a:ln w="9525">
            <a:noFill/>
            <a:miter lim="800000"/>
            <a:headEnd/>
            <a:tailEnd/>
          </a:ln>
        </p:spPr>
      </p:pic>
      <p:sp>
        <p:nvSpPr>
          <p:cNvPr id="27652" name="Oval 4"/>
          <p:cNvSpPr>
            <a:spLocks noChangeArrowheads="1"/>
          </p:cNvSpPr>
          <p:nvPr/>
        </p:nvSpPr>
        <p:spPr bwMode="auto">
          <a:xfrm>
            <a:off x="6872288" y="1020763"/>
            <a:ext cx="2214562" cy="5837237"/>
          </a:xfrm>
          <a:prstGeom prst="ellipse">
            <a:avLst/>
          </a:prstGeom>
          <a:solidFill>
            <a:srgbClr val="FF0066">
              <a:alpha val="18039"/>
            </a:srgbClr>
          </a:solidFill>
          <a:ln w="9525">
            <a:solidFill>
              <a:schemeClr val="tx1"/>
            </a:solidFill>
            <a:round/>
            <a:headEnd/>
            <a:tailEnd/>
          </a:ln>
        </p:spPr>
        <p:txBody>
          <a:bodyPr wrap="none" anchor="ctr"/>
          <a:lstStyle/>
          <a:p>
            <a:pPr algn="ctr"/>
            <a:endParaRPr lang="en-US" b="0"/>
          </a:p>
        </p:txBody>
      </p:sp>
    </p:spTree>
    <p:extLst>
      <p:ext uri="{BB962C8B-B14F-4D97-AF65-F5344CB8AC3E}">
        <p14:creationId xmlns:p14="http://schemas.microsoft.com/office/powerpoint/2010/main" val="3305397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Power Management Overview</a:t>
            </a:r>
          </a:p>
        </p:txBody>
      </p:sp>
      <p:sp>
        <p:nvSpPr>
          <p:cNvPr id="28675" name="Rectangle 3"/>
          <p:cNvSpPr>
            <a:spLocks noGrp="1" noChangeArrowheads="1"/>
          </p:cNvSpPr>
          <p:nvPr>
            <p:ph type="body" idx="4294967295"/>
          </p:nvPr>
        </p:nvSpPr>
        <p:spPr>
          <a:xfrm>
            <a:off x="614363" y="1657350"/>
            <a:ext cx="6375400" cy="4738688"/>
          </a:xfrm>
        </p:spPr>
        <p:txBody>
          <a:bodyPr/>
          <a:lstStyle/>
          <a:p>
            <a:pPr>
              <a:lnSpc>
                <a:spcPct val="80000"/>
              </a:lnSpc>
            </a:pPr>
            <a:r>
              <a:rPr lang="en-US" sz="2000" smtClean="0"/>
              <a:t>Power Management is at all levels</a:t>
            </a:r>
          </a:p>
          <a:p>
            <a:pPr lvl="1">
              <a:lnSpc>
                <a:spcPct val="80000"/>
              </a:lnSpc>
            </a:pPr>
            <a:r>
              <a:rPr lang="en-US" sz="1800" smtClean="0"/>
              <a:t>PHY layer, e.g. remote wakeup signaling</a:t>
            </a:r>
          </a:p>
          <a:p>
            <a:pPr lvl="1">
              <a:lnSpc>
                <a:spcPct val="80000"/>
              </a:lnSpc>
            </a:pPr>
            <a:r>
              <a:rPr lang="en-US" sz="1800" smtClean="0"/>
              <a:t>Link layer, e.g. low power link state entry &amp; exit</a:t>
            </a:r>
          </a:p>
          <a:p>
            <a:pPr lvl="1">
              <a:lnSpc>
                <a:spcPct val="80000"/>
              </a:lnSpc>
            </a:pPr>
            <a:r>
              <a:rPr lang="en-US" sz="1800" smtClean="0"/>
              <a:t>Protocol layer, e.g. endpoint busy / ready notifications</a:t>
            </a:r>
          </a:p>
          <a:p>
            <a:pPr lvl="1">
              <a:lnSpc>
                <a:spcPct val="80000"/>
              </a:lnSpc>
            </a:pPr>
            <a:r>
              <a:rPr lang="en-US" sz="1800" smtClean="0"/>
              <a:t>Devices, e.g. function suspend</a:t>
            </a:r>
          </a:p>
          <a:p>
            <a:pPr lvl="1">
              <a:lnSpc>
                <a:spcPct val="80000"/>
              </a:lnSpc>
            </a:pPr>
            <a:r>
              <a:rPr lang="en-US" sz="1800" smtClean="0"/>
              <a:t>Hubs, e.g. “bubble up” link PM</a:t>
            </a:r>
          </a:p>
          <a:p>
            <a:pPr lvl="1">
              <a:lnSpc>
                <a:spcPct val="80000"/>
              </a:lnSpc>
            </a:pPr>
            <a:r>
              <a:rPr lang="en-US" sz="1800" smtClean="0"/>
              <a:t>Hosts, e.g. ping / ping response messaging</a:t>
            </a:r>
          </a:p>
          <a:p>
            <a:pPr>
              <a:lnSpc>
                <a:spcPct val="80000"/>
              </a:lnSpc>
            </a:pPr>
            <a:endParaRPr lang="en-US" sz="2000" smtClean="0"/>
          </a:p>
          <a:p>
            <a:pPr>
              <a:lnSpc>
                <a:spcPct val="80000"/>
              </a:lnSpc>
            </a:pPr>
            <a:r>
              <a:rPr lang="en-US" sz="2000" smtClean="0"/>
              <a:t>Power efficiency at </a:t>
            </a:r>
            <a:r>
              <a:rPr lang="en-US" sz="2000" i="1" smtClean="0"/>
              <a:t>system</a:t>
            </a:r>
            <a:r>
              <a:rPr lang="en-US" sz="2000" smtClean="0"/>
              <a:t> level</a:t>
            </a:r>
          </a:p>
          <a:p>
            <a:pPr lvl="1">
              <a:lnSpc>
                <a:spcPct val="80000"/>
              </a:lnSpc>
            </a:pPr>
            <a:r>
              <a:rPr lang="en-US" sz="1800" smtClean="0"/>
              <a:t>Async endpoint busy / ready notifications – no polling</a:t>
            </a:r>
          </a:p>
          <a:p>
            <a:pPr lvl="1">
              <a:lnSpc>
                <a:spcPct val="80000"/>
              </a:lnSpc>
            </a:pPr>
            <a:r>
              <a:rPr lang="en-US" sz="1800" smtClean="0"/>
              <a:t>Packets routed, not broadcast</a:t>
            </a:r>
          </a:p>
          <a:p>
            <a:pPr lvl="1">
              <a:lnSpc>
                <a:spcPct val="80000"/>
              </a:lnSpc>
            </a:pPr>
            <a:r>
              <a:rPr lang="en-US" sz="1800" smtClean="0"/>
              <a:t>Low power link states entered automatically when idle</a:t>
            </a:r>
          </a:p>
        </p:txBody>
      </p:sp>
      <p:pic>
        <p:nvPicPr>
          <p:cNvPr id="28676" name="Picture 4" descr="U-089"/>
          <p:cNvPicPr>
            <a:picLocks noChangeAspect="1" noChangeArrowheads="1"/>
          </p:cNvPicPr>
          <p:nvPr/>
        </p:nvPicPr>
        <p:blipFill>
          <a:blip r:embed="rId3"/>
          <a:srcRect l="81194" b="4945"/>
          <a:stretch>
            <a:fillRect/>
          </a:stretch>
        </p:blipFill>
        <p:spPr bwMode="auto">
          <a:xfrm>
            <a:off x="6975475" y="1304925"/>
            <a:ext cx="1751013" cy="5387975"/>
          </a:xfrm>
          <a:prstGeom prst="rect">
            <a:avLst/>
          </a:prstGeom>
          <a:noFill/>
          <a:ln w="9525">
            <a:noFill/>
            <a:miter lim="800000"/>
            <a:headEnd/>
            <a:tailEnd/>
          </a:ln>
        </p:spPr>
      </p:pic>
    </p:spTree>
    <p:extLst>
      <p:ext uri="{BB962C8B-B14F-4D97-AF65-F5344CB8AC3E}">
        <p14:creationId xmlns:p14="http://schemas.microsoft.com/office/powerpoint/2010/main" val="3675703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idx="4294967295"/>
          </p:nvPr>
        </p:nvSpPr>
        <p:spPr>
          <a:effectLst>
            <a:outerShdw dist="35921" dir="2700000" algn="ctr" rotWithShape="0">
              <a:schemeClr val="tx1">
                <a:alpha val="74997"/>
              </a:schemeClr>
            </a:outerShdw>
          </a:effectLst>
        </p:spPr>
        <p:txBody>
          <a:bodyPr/>
          <a:lstStyle/>
          <a:p>
            <a:pPr eaLnBrk="1" hangingPunct="1">
              <a:defRPr/>
            </a:pPr>
            <a:r>
              <a:rPr lang="en-US" smtClean="0"/>
              <a:t>SuperSpeed USB </a:t>
            </a:r>
            <a:br>
              <a:rPr lang="en-US" smtClean="0"/>
            </a:br>
            <a:r>
              <a:rPr lang="en-US" sz="2600" smtClean="0"/>
              <a:t>Power Management Primitives</a:t>
            </a:r>
          </a:p>
        </p:txBody>
      </p:sp>
      <p:sp>
        <p:nvSpPr>
          <p:cNvPr id="29699" name="Content Placeholder 2"/>
          <p:cNvSpPr>
            <a:spLocks noGrp="1"/>
          </p:cNvSpPr>
          <p:nvPr>
            <p:ph idx="4294967295"/>
          </p:nvPr>
        </p:nvSpPr>
        <p:spPr>
          <a:xfrm>
            <a:off x="520700" y="1633538"/>
            <a:ext cx="8169275" cy="4953000"/>
          </a:xfrm>
        </p:spPr>
        <p:txBody>
          <a:bodyPr/>
          <a:lstStyle/>
          <a:p>
            <a:pPr eaLnBrk="1" hangingPunct="1">
              <a:lnSpc>
                <a:spcPct val="70000"/>
              </a:lnSpc>
            </a:pPr>
            <a:r>
              <a:rPr lang="en-US" sz="2400" smtClean="0"/>
              <a:t>Physical Layer</a:t>
            </a:r>
          </a:p>
          <a:p>
            <a:pPr lvl="1" eaLnBrk="1" hangingPunct="1">
              <a:lnSpc>
                <a:spcPct val="70000"/>
              </a:lnSpc>
            </a:pPr>
            <a:r>
              <a:rPr lang="en-US" sz="2000" smtClean="0"/>
              <a:t>Lower power per bit</a:t>
            </a:r>
          </a:p>
          <a:p>
            <a:pPr lvl="1" eaLnBrk="1" hangingPunct="1">
              <a:lnSpc>
                <a:spcPct val="70000"/>
              </a:lnSpc>
            </a:pPr>
            <a:r>
              <a:rPr lang="en-US" sz="2000" smtClean="0"/>
              <a:t>Dual simplex - don’t need to turn around the bus</a:t>
            </a:r>
          </a:p>
          <a:p>
            <a:pPr lvl="1" eaLnBrk="1" hangingPunct="1">
              <a:lnSpc>
                <a:spcPct val="70000"/>
              </a:lnSpc>
            </a:pPr>
            <a:r>
              <a:rPr lang="en-US" sz="2000" smtClean="0"/>
              <a:t>Low Frequency Periodic Signaling</a:t>
            </a:r>
          </a:p>
          <a:p>
            <a:pPr eaLnBrk="1" hangingPunct="1">
              <a:lnSpc>
                <a:spcPct val="70000"/>
              </a:lnSpc>
            </a:pPr>
            <a:r>
              <a:rPr lang="en-US" sz="2400" smtClean="0"/>
              <a:t>Link Layer</a:t>
            </a:r>
          </a:p>
          <a:p>
            <a:pPr lvl="1" eaLnBrk="1" hangingPunct="1">
              <a:lnSpc>
                <a:spcPct val="70000"/>
              </a:lnSpc>
            </a:pPr>
            <a:r>
              <a:rPr lang="en-US" sz="2000" smtClean="0"/>
              <a:t>Four Link States - trade lower power for increased latency</a:t>
            </a:r>
          </a:p>
          <a:p>
            <a:pPr lvl="2" eaLnBrk="1" hangingPunct="1">
              <a:lnSpc>
                <a:spcPct val="70000"/>
              </a:lnSpc>
            </a:pPr>
            <a:r>
              <a:rPr lang="en-US" sz="1600" smtClean="0"/>
              <a:t>U0: operational, U1: link idle with fast exit (PLL remains on)</a:t>
            </a:r>
          </a:p>
          <a:p>
            <a:pPr lvl="2" eaLnBrk="1" hangingPunct="1">
              <a:lnSpc>
                <a:spcPct val="70000"/>
              </a:lnSpc>
            </a:pPr>
            <a:r>
              <a:rPr lang="en-US" sz="1600" smtClean="0"/>
              <a:t>U2: link idle with slow exit (PLL may be off),  U3: suspend</a:t>
            </a:r>
          </a:p>
          <a:p>
            <a:pPr eaLnBrk="1" hangingPunct="1">
              <a:lnSpc>
                <a:spcPct val="70000"/>
              </a:lnSpc>
            </a:pPr>
            <a:r>
              <a:rPr lang="en-US" sz="2400" smtClean="0"/>
              <a:t>Protocol Layer</a:t>
            </a:r>
          </a:p>
          <a:p>
            <a:pPr lvl="1" eaLnBrk="1" hangingPunct="1">
              <a:lnSpc>
                <a:spcPct val="70000"/>
              </a:lnSpc>
            </a:pPr>
            <a:r>
              <a:rPr lang="en-US" sz="2000" smtClean="0"/>
              <a:t>Deferring &amp; asynchronous device notifications</a:t>
            </a:r>
          </a:p>
          <a:p>
            <a:pPr lvl="1" eaLnBrk="1" hangingPunct="1">
              <a:lnSpc>
                <a:spcPct val="70000"/>
              </a:lnSpc>
            </a:pPr>
            <a:r>
              <a:rPr lang="en-US" sz="2000" smtClean="0"/>
              <a:t>Packets Pending flag</a:t>
            </a:r>
          </a:p>
          <a:p>
            <a:pPr lvl="1" eaLnBrk="1" hangingPunct="1">
              <a:lnSpc>
                <a:spcPct val="70000"/>
              </a:lnSpc>
            </a:pPr>
            <a:r>
              <a:rPr lang="en-US" sz="2000" smtClean="0"/>
              <a:t>Ping/Ping Response </a:t>
            </a:r>
          </a:p>
          <a:p>
            <a:pPr lvl="1" eaLnBrk="1" hangingPunct="1">
              <a:lnSpc>
                <a:spcPct val="70000"/>
              </a:lnSpc>
            </a:pPr>
            <a:r>
              <a:rPr lang="en-US" sz="2000" smtClean="0"/>
              <a:t>Selective Suspend</a:t>
            </a:r>
          </a:p>
          <a:p>
            <a:pPr lvl="1" eaLnBrk="1" hangingPunct="1">
              <a:lnSpc>
                <a:spcPct val="70000"/>
              </a:lnSpc>
            </a:pPr>
            <a:r>
              <a:rPr lang="en-US" sz="2000" smtClean="0"/>
              <a:t>Isochronous Timestamp packets</a:t>
            </a:r>
          </a:p>
          <a:p>
            <a:pPr lvl="1" eaLnBrk="1" hangingPunct="1">
              <a:lnSpc>
                <a:spcPct val="70000"/>
              </a:lnSpc>
            </a:pPr>
            <a:r>
              <a:rPr lang="en-US" sz="2000" smtClean="0"/>
              <a:t>Latency Tolerance Message</a:t>
            </a:r>
          </a:p>
        </p:txBody>
      </p:sp>
      <p:sp>
        <p:nvSpPr>
          <p:cNvPr id="29700"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3B06A7A9-514E-47F8-974D-17D986616C41}" type="slidenum">
              <a:rPr lang="en-US" sz="900" b="0">
                <a:solidFill>
                  <a:schemeClr val="bg2"/>
                </a:solidFill>
                <a:latin typeface="Arial" charset="0"/>
              </a:rPr>
              <a:pPr algn="r"/>
              <a:t>23</a:t>
            </a:fld>
            <a:endParaRPr lang="en-US" sz="900" b="0">
              <a:solidFill>
                <a:schemeClr val="bg2"/>
              </a:solidFill>
              <a:latin typeface="Arial" charset="0"/>
            </a:endParaRPr>
          </a:p>
        </p:txBody>
      </p:sp>
    </p:spTree>
    <p:extLst>
      <p:ext uri="{BB962C8B-B14F-4D97-AF65-F5344CB8AC3E}">
        <p14:creationId xmlns:p14="http://schemas.microsoft.com/office/powerpoint/2010/main" val="89410060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idx="4294967295"/>
          </p:nvPr>
        </p:nvSpPr>
        <p:spPr>
          <a:effectLst>
            <a:outerShdw dist="35921" dir="2700000" algn="ctr" rotWithShape="0">
              <a:schemeClr val="tx1">
                <a:alpha val="74997"/>
              </a:schemeClr>
            </a:outerShdw>
          </a:effectLst>
        </p:spPr>
        <p:txBody>
          <a:bodyPr/>
          <a:lstStyle/>
          <a:p>
            <a:pPr eaLnBrk="1" hangingPunct="1">
              <a:defRPr/>
            </a:pPr>
            <a:r>
              <a:rPr lang="en-US" dirty="0" err="1" smtClean="0"/>
              <a:t>SuperSpeed</a:t>
            </a:r>
            <a:r>
              <a:rPr lang="en-US" dirty="0" smtClean="0"/>
              <a:t> USB Hubs</a:t>
            </a:r>
          </a:p>
        </p:txBody>
      </p:sp>
      <p:sp>
        <p:nvSpPr>
          <p:cNvPr id="30723" name="Content Placeholder 2"/>
          <p:cNvSpPr>
            <a:spLocks noGrp="1"/>
          </p:cNvSpPr>
          <p:nvPr>
            <p:ph idx="4294967295"/>
          </p:nvPr>
        </p:nvSpPr>
        <p:spPr>
          <a:xfrm>
            <a:off x="503238" y="1708150"/>
            <a:ext cx="8443912" cy="4664075"/>
          </a:xfrm>
        </p:spPr>
        <p:txBody>
          <a:bodyPr/>
          <a:lstStyle/>
          <a:p>
            <a:pPr eaLnBrk="1" hangingPunct="1"/>
            <a:r>
              <a:rPr lang="en-US" sz="2400" dirty="0" err="1" smtClean="0"/>
              <a:t>SuperSpeed</a:t>
            </a:r>
            <a:r>
              <a:rPr lang="en-US" sz="2400" dirty="0" smtClean="0"/>
              <a:t> USB hubs are more than port expanders</a:t>
            </a:r>
          </a:p>
          <a:p>
            <a:pPr eaLnBrk="1" hangingPunct="1"/>
            <a:r>
              <a:rPr lang="en-US" sz="2400" dirty="0" smtClean="0"/>
              <a:t>Hubs central to </a:t>
            </a:r>
            <a:r>
              <a:rPr lang="en-US" sz="2400" dirty="0" err="1" smtClean="0"/>
              <a:t>SuperSpeed</a:t>
            </a:r>
            <a:r>
              <a:rPr lang="en-US" sz="2400" dirty="0" smtClean="0"/>
              <a:t> USB power management</a:t>
            </a:r>
          </a:p>
          <a:p>
            <a:pPr lvl="1" eaLnBrk="1" hangingPunct="1"/>
            <a:r>
              <a:rPr lang="en-US" sz="2000" dirty="0" smtClean="0"/>
              <a:t>A hub adjusts its upstream port link state based in its downstream ports’ link state </a:t>
            </a:r>
          </a:p>
          <a:p>
            <a:pPr lvl="1" eaLnBrk="1" hangingPunct="1"/>
            <a:r>
              <a:rPr lang="en-US" sz="2000" dirty="0" smtClean="0"/>
              <a:t>A hub routes a downstream flowing packet only to the specified port</a:t>
            </a:r>
          </a:p>
          <a:p>
            <a:pPr lvl="1" eaLnBrk="1" hangingPunct="1"/>
            <a:r>
              <a:rPr lang="en-US" sz="2000" dirty="0" smtClean="0"/>
              <a:t>A hub defers packets directed to ports whose links are not in the active state</a:t>
            </a:r>
          </a:p>
          <a:p>
            <a:pPr lvl="1" eaLnBrk="1" hangingPunct="1"/>
            <a:r>
              <a:rPr lang="en-US" sz="2000" dirty="0" smtClean="0"/>
              <a:t>A hub has programmable inactivity timers on its downstream ports  </a:t>
            </a:r>
          </a:p>
          <a:p>
            <a:pPr lvl="1" eaLnBrk="1" hangingPunct="1"/>
            <a:r>
              <a:rPr lang="en-US" sz="2000" dirty="0" smtClean="0"/>
              <a:t>A hub only forwards multicast timestamp packets to downstream ports whose link is active</a:t>
            </a:r>
          </a:p>
          <a:p>
            <a:pPr lvl="1" eaLnBrk="1" hangingPunct="1"/>
            <a:r>
              <a:rPr lang="en-US" sz="2000" dirty="0" smtClean="0"/>
              <a:t>A hub marks timestamp packets that are delayed</a:t>
            </a:r>
          </a:p>
        </p:txBody>
      </p:sp>
      <p:sp>
        <p:nvSpPr>
          <p:cNvPr id="30724"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EB59F65F-2F21-4696-801C-29B1CFD25822}" type="slidenum">
              <a:rPr lang="en-US" sz="900" b="0">
                <a:solidFill>
                  <a:schemeClr val="bg2"/>
                </a:solidFill>
                <a:latin typeface="Arial" charset="0"/>
              </a:rPr>
              <a:pPr algn="r"/>
              <a:t>24</a:t>
            </a:fld>
            <a:endParaRPr lang="en-US" sz="900" b="0">
              <a:solidFill>
                <a:schemeClr val="bg2"/>
              </a:solidFill>
              <a:latin typeface="Arial" charset="0"/>
            </a:endParaRPr>
          </a:p>
        </p:txBody>
      </p:sp>
    </p:spTree>
    <p:extLst>
      <p:ext uri="{BB962C8B-B14F-4D97-AF65-F5344CB8AC3E}">
        <p14:creationId xmlns:p14="http://schemas.microsoft.com/office/powerpoint/2010/main" val="14794594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eaLnBrk="1" hangingPunct="1">
              <a:defRPr/>
            </a:pPr>
            <a:r>
              <a:rPr lang="en-US" smtClean="0"/>
              <a:t>Simple Deferring Example</a:t>
            </a:r>
          </a:p>
        </p:txBody>
      </p:sp>
      <p:sp>
        <p:nvSpPr>
          <p:cNvPr id="31748"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8C821C34-833E-4A06-AD98-7D592F77B312}" type="slidenum">
              <a:rPr lang="en-US" sz="900" b="0">
                <a:solidFill>
                  <a:schemeClr val="bg2"/>
                </a:solidFill>
                <a:latin typeface="Arial" charset="0"/>
              </a:rPr>
              <a:pPr algn="r"/>
              <a:t>25</a:t>
            </a:fld>
            <a:endParaRPr lang="en-US" sz="900" b="0">
              <a:solidFill>
                <a:schemeClr val="bg2"/>
              </a:solidFill>
              <a:latin typeface="Arial" charset="0"/>
            </a:endParaRPr>
          </a:p>
        </p:txBody>
      </p:sp>
      <p:pic>
        <p:nvPicPr>
          <p:cNvPr id="5" name="Deferral1-new.wmv">
            <a:hlinkClick r:id="" action="ppaction://media"/>
          </p:cNvPr>
          <p:cNvPicPr>
            <a:picLocks noRot="1" noChangeAspect="1"/>
          </p:cNvPicPr>
          <p:nvPr>
            <a:videoFile r:link="rId1"/>
          </p:nvPr>
        </p:nvPicPr>
        <p:blipFill>
          <a:blip r:embed="rId4"/>
          <a:stretch>
            <a:fillRect/>
          </a:stretch>
        </p:blipFill>
        <p:spPr>
          <a:xfrm>
            <a:off x="2241096" y="1494488"/>
            <a:ext cx="4661807" cy="5167569"/>
          </a:xfrm>
          <a:prstGeom prst="rect">
            <a:avLst/>
          </a:prstGeom>
        </p:spPr>
      </p:pic>
    </p:spTree>
    <p:extLst>
      <p:ext uri="{BB962C8B-B14F-4D97-AF65-F5344CB8AC3E}">
        <p14:creationId xmlns:p14="http://schemas.microsoft.com/office/powerpoint/2010/main" val="1470386657"/>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eaLnBrk="1" hangingPunct="1">
              <a:defRPr/>
            </a:pPr>
            <a:r>
              <a:rPr lang="en-US" smtClean="0"/>
              <a:t>Deferring Balances Performance with Power Management</a:t>
            </a:r>
          </a:p>
        </p:txBody>
      </p:sp>
      <p:sp>
        <p:nvSpPr>
          <p:cNvPr id="32772"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E1DAFDD0-6A83-4EE3-87C3-4FC46755121F}" type="slidenum">
              <a:rPr lang="en-US" sz="900" b="0">
                <a:solidFill>
                  <a:schemeClr val="bg2"/>
                </a:solidFill>
                <a:latin typeface="Arial" charset="0"/>
              </a:rPr>
              <a:pPr algn="r"/>
              <a:t>26</a:t>
            </a:fld>
            <a:endParaRPr lang="en-US" sz="900" b="0">
              <a:solidFill>
                <a:schemeClr val="bg2"/>
              </a:solidFill>
              <a:latin typeface="Arial" charset="0"/>
            </a:endParaRPr>
          </a:p>
        </p:txBody>
      </p:sp>
      <p:pic>
        <p:nvPicPr>
          <p:cNvPr id="5" name="Deferral2-new.wmv">
            <a:hlinkClick r:id="" action="ppaction://media"/>
          </p:cNvPr>
          <p:cNvPicPr>
            <a:picLocks noRot="1" noChangeAspect="1"/>
          </p:cNvPicPr>
          <p:nvPr>
            <a:videoFile r:link="rId1"/>
          </p:nvPr>
        </p:nvPicPr>
        <p:blipFill>
          <a:blip r:embed="rId4"/>
          <a:stretch>
            <a:fillRect/>
          </a:stretch>
        </p:blipFill>
        <p:spPr>
          <a:xfrm>
            <a:off x="1975757" y="1456449"/>
            <a:ext cx="5192485" cy="5148667"/>
          </a:xfrm>
          <a:prstGeom prst="rect">
            <a:avLst/>
          </a:prstGeom>
        </p:spPr>
      </p:pic>
    </p:spTree>
    <p:extLst>
      <p:ext uri="{BB962C8B-B14F-4D97-AF65-F5344CB8AC3E}">
        <p14:creationId xmlns:p14="http://schemas.microsoft.com/office/powerpoint/2010/main" val="1186969871"/>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idx="4294967295"/>
          </p:nvPr>
        </p:nvSpPr>
        <p:spPr>
          <a:xfrm>
            <a:off x="514350" y="228600"/>
            <a:ext cx="6419850" cy="1143000"/>
          </a:xfrm>
          <a:effectLst>
            <a:outerShdw dist="35921" dir="2700000" algn="ctr" rotWithShape="0">
              <a:schemeClr val="tx1">
                <a:alpha val="74997"/>
              </a:schemeClr>
            </a:outerShdw>
          </a:effectLst>
        </p:spPr>
        <p:txBody>
          <a:bodyPr/>
          <a:lstStyle/>
          <a:p>
            <a:pPr>
              <a:defRPr/>
            </a:pPr>
            <a:r>
              <a:rPr lang="en-US" smtClean="0"/>
              <a:t>Host Support for Bus Power Management - Interrupt Endpoints</a:t>
            </a:r>
          </a:p>
        </p:txBody>
      </p:sp>
      <p:sp>
        <p:nvSpPr>
          <p:cNvPr id="33795" name="Rectangle 3"/>
          <p:cNvSpPr>
            <a:spLocks noGrp="1" noChangeArrowheads="1"/>
          </p:cNvSpPr>
          <p:nvPr>
            <p:ph type="body" idx="4294967295"/>
          </p:nvPr>
        </p:nvSpPr>
        <p:spPr/>
        <p:txBody>
          <a:bodyPr/>
          <a:lstStyle/>
          <a:p>
            <a:pPr>
              <a:lnSpc>
                <a:spcPct val="80000"/>
              </a:lnSpc>
            </a:pPr>
            <a:r>
              <a:rPr lang="en-US" smtClean="0"/>
              <a:t>Interrupt transfers must get completed within service interval</a:t>
            </a:r>
          </a:p>
          <a:p>
            <a:pPr lvl="1">
              <a:lnSpc>
                <a:spcPct val="80000"/>
              </a:lnSpc>
            </a:pPr>
            <a:r>
              <a:rPr lang="en-US" smtClean="0"/>
              <a:t>Devices may use U1 / U2 </a:t>
            </a:r>
          </a:p>
          <a:p>
            <a:pPr lvl="1">
              <a:lnSpc>
                <a:spcPct val="80000"/>
              </a:lnSpc>
            </a:pPr>
            <a:r>
              <a:rPr lang="en-US" smtClean="0"/>
              <a:t>Host sends transfer far enough ahead of time to compensate for worst case link exit latency</a:t>
            </a:r>
          </a:p>
          <a:p>
            <a:r>
              <a:rPr lang="en-US" smtClean="0"/>
              <a:t>Host stops interrupt endpoint activity upon receipt of an NRDY</a:t>
            </a:r>
          </a:p>
          <a:p>
            <a:pPr lvl="1"/>
            <a:r>
              <a:rPr lang="en-US" smtClean="0"/>
              <a:t>Resumes upon receipt of an ERDY</a:t>
            </a:r>
          </a:p>
          <a:p>
            <a:pPr lvl="1"/>
            <a:r>
              <a:rPr lang="en-US" smtClean="0"/>
              <a:t>No polling – links can enter U1 / U2 when there is no activity</a:t>
            </a:r>
          </a:p>
        </p:txBody>
      </p:sp>
    </p:spTree>
    <p:extLst>
      <p:ext uri="{BB962C8B-B14F-4D97-AF65-F5344CB8AC3E}">
        <p14:creationId xmlns:p14="http://schemas.microsoft.com/office/powerpoint/2010/main" val="2773917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idx="4294967295"/>
          </p:nvPr>
        </p:nvSpPr>
        <p:spPr>
          <a:xfrm>
            <a:off x="492125" y="228600"/>
            <a:ext cx="6637338" cy="1143000"/>
          </a:xfrm>
          <a:effectLst>
            <a:outerShdw dist="35921" dir="2700000" algn="ctr" rotWithShape="0">
              <a:schemeClr val="tx1">
                <a:alpha val="74997"/>
              </a:schemeClr>
            </a:outerShdw>
          </a:effectLst>
        </p:spPr>
        <p:txBody>
          <a:bodyPr/>
          <a:lstStyle/>
          <a:p>
            <a:pPr>
              <a:defRPr/>
            </a:pPr>
            <a:r>
              <a:rPr lang="en-US" sz="2600" smtClean="0"/>
              <a:t>Host Support for Bus Power Management</a:t>
            </a:r>
            <a:br>
              <a:rPr lang="en-US" sz="2600" smtClean="0"/>
            </a:br>
            <a:r>
              <a:rPr lang="en-US" sz="2600" smtClean="0"/>
              <a:t>Isochronous Endpoints and Timestamp TPs</a:t>
            </a:r>
          </a:p>
        </p:txBody>
      </p:sp>
      <p:sp>
        <p:nvSpPr>
          <p:cNvPr id="34819" name="Rectangle 3"/>
          <p:cNvSpPr>
            <a:spLocks noGrp="1" noChangeArrowheads="1"/>
          </p:cNvSpPr>
          <p:nvPr>
            <p:ph type="body" idx="4294967295"/>
          </p:nvPr>
        </p:nvSpPr>
        <p:spPr>
          <a:xfrm>
            <a:off x="685800" y="1657350"/>
            <a:ext cx="7772400" cy="4656138"/>
          </a:xfrm>
        </p:spPr>
        <p:txBody>
          <a:bodyPr/>
          <a:lstStyle/>
          <a:p>
            <a:pPr>
              <a:lnSpc>
                <a:spcPct val="80000"/>
              </a:lnSpc>
            </a:pPr>
            <a:r>
              <a:rPr lang="en-US" sz="2000" dirty="0" smtClean="0"/>
              <a:t>Isochronous transfers must get completed within service interval</a:t>
            </a:r>
          </a:p>
          <a:p>
            <a:pPr lvl="1">
              <a:lnSpc>
                <a:spcPct val="80000"/>
              </a:lnSpc>
            </a:pPr>
            <a:r>
              <a:rPr lang="en-US" sz="1800" dirty="0" smtClean="0"/>
              <a:t>Devices want to use U1 / U2 for improved power efficiency</a:t>
            </a:r>
          </a:p>
          <a:p>
            <a:pPr lvl="1">
              <a:lnSpc>
                <a:spcPct val="80000"/>
              </a:lnSpc>
            </a:pPr>
            <a:r>
              <a:rPr lang="en-US" sz="1800" dirty="0" smtClean="0"/>
              <a:t>Devices must comprehend U1 / U2 exit latencies </a:t>
            </a:r>
          </a:p>
          <a:p>
            <a:pPr>
              <a:lnSpc>
                <a:spcPct val="80000"/>
              </a:lnSpc>
            </a:pPr>
            <a:r>
              <a:rPr lang="en-US" sz="2000" dirty="0" smtClean="0"/>
              <a:t>Ping / ping response messaging</a:t>
            </a:r>
          </a:p>
          <a:p>
            <a:pPr lvl="1">
              <a:lnSpc>
                <a:spcPct val="80000"/>
              </a:lnSpc>
            </a:pPr>
            <a:r>
              <a:rPr lang="en-US" sz="1800" dirty="0" smtClean="0"/>
              <a:t>Host sends a ping to isochronous device ahead of an </a:t>
            </a:r>
            <a:r>
              <a:rPr lang="en-US" sz="1800" dirty="0" err="1" smtClean="0"/>
              <a:t>isoch</a:t>
            </a:r>
            <a:r>
              <a:rPr lang="en-US" sz="1800" dirty="0" smtClean="0"/>
              <a:t> transfer</a:t>
            </a:r>
          </a:p>
          <a:p>
            <a:pPr lvl="2">
              <a:lnSpc>
                <a:spcPct val="80000"/>
              </a:lnSpc>
            </a:pPr>
            <a:r>
              <a:rPr lang="en-US" sz="1600" dirty="0" smtClean="0"/>
              <a:t>Gets all links in path to device back to U0 prior to transfer</a:t>
            </a:r>
          </a:p>
          <a:p>
            <a:pPr lvl="1">
              <a:lnSpc>
                <a:spcPct val="80000"/>
              </a:lnSpc>
            </a:pPr>
            <a:r>
              <a:rPr lang="en-US" sz="1800" dirty="0" smtClean="0"/>
              <a:t>Device responds with a ping response to host</a:t>
            </a:r>
          </a:p>
          <a:p>
            <a:pPr lvl="2">
              <a:lnSpc>
                <a:spcPct val="80000"/>
              </a:lnSpc>
            </a:pPr>
            <a:r>
              <a:rPr lang="en-US" sz="1600" dirty="0" smtClean="0"/>
              <a:t>Host then schedules isochronous transfer</a:t>
            </a:r>
          </a:p>
          <a:p>
            <a:pPr lvl="2">
              <a:lnSpc>
                <a:spcPct val="80000"/>
              </a:lnSpc>
            </a:pPr>
            <a:r>
              <a:rPr lang="en-US" sz="1600" dirty="0" smtClean="0"/>
              <a:t>Device keeps link in U0 until transfer occurs</a:t>
            </a:r>
          </a:p>
          <a:p>
            <a:pPr lvl="1">
              <a:lnSpc>
                <a:spcPct val="80000"/>
              </a:lnSpc>
            </a:pPr>
            <a:r>
              <a:rPr lang="en-US" sz="1800" dirty="0" smtClean="0"/>
              <a:t>Host can perform other transfers while waiting for ping response</a:t>
            </a:r>
          </a:p>
          <a:p>
            <a:pPr lvl="2">
              <a:lnSpc>
                <a:spcPct val="80000"/>
              </a:lnSpc>
            </a:pPr>
            <a:endParaRPr lang="en-US" sz="1600" dirty="0" smtClean="0"/>
          </a:p>
          <a:p>
            <a:pPr>
              <a:lnSpc>
                <a:spcPct val="80000"/>
              </a:lnSpc>
            </a:pPr>
            <a:r>
              <a:rPr lang="en-US" sz="2000" dirty="0" smtClean="0"/>
              <a:t>Timestamp packets sent at bus interval boundaries</a:t>
            </a:r>
          </a:p>
          <a:p>
            <a:pPr lvl="1">
              <a:lnSpc>
                <a:spcPct val="80000"/>
              </a:lnSpc>
            </a:pPr>
            <a:r>
              <a:rPr lang="en-US" sz="1800" dirty="0" smtClean="0"/>
              <a:t>Only sent on downstream ports in U0</a:t>
            </a:r>
          </a:p>
          <a:p>
            <a:pPr lvl="1">
              <a:lnSpc>
                <a:spcPct val="80000"/>
              </a:lnSpc>
            </a:pPr>
            <a:r>
              <a:rPr lang="en-US" sz="1800" dirty="0" smtClean="0"/>
              <a:t>U1 / U2 link inactivity timers ignore timestamp packets</a:t>
            </a:r>
          </a:p>
        </p:txBody>
      </p:sp>
    </p:spTree>
    <p:extLst>
      <p:ext uri="{BB962C8B-B14F-4D97-AF65-F5344CB8AC3E}">
        <p14:creationId xmlns:p14="http://schemas.microsoft.com/office/powerpoint/2010/main" val="1366641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Function Suspend and Device Suspend</a:t>
            </a:r>
          </a:p>
        </p:txBody>
      </p:sp>
      <p:sp>
        <p:nvSpPr>
          <p:cNvPr id="35843" name="Rectangle 3"/>
          <p:cNvSpPr>
            <a:spLocks noGrp="1" noChangeArrowheads="1"/>
          </p:cNvSpPr>
          <p:nvPr>
            <p:ph type="body" idx="4294967295"/>
          </p:nvPr>
        </p:nvSpPr>
        <p:spPr>
          <a:xfrm>
            <a:off x="685800" y="1677988"/>
            <a:ext cx="7772400" cy="4354512"/>
          </a:xfrm>
        </p:spPr>
        <p:txBody>
          <a:bodyPr/>
          <a:lstStyle/>
          <a:p>
            <a:pPr>
              <a:lnSpc>
                <a:spcPct val="80000"/>
              </a:lnSpc>
            </a:pPr>
            <a:r>
              <a:rPr lang="en-US" sz="2400" smtClean="0"/>
              <a:t>Function suspend</a:t>
            </a:r>
          </a:p>
          <a:p>
            <a:pPr lvl="1">
              <a:lnSpc>
                <a:spcPct val="80000"/>
              </a:lnSpc>
            </a:pPr>
            <a:r>
              <a:rPr lang="en-US" sz="2000" smtClean="0"/>
              <a:t>Individual functions* placed into </a:t>
            </a:r>
            <a:r>
              <a:rPr lang="en-US" sz="2000" i="1" smtClean="0"/>
              <a:t>function</a:t>
            </a:r>
            <a:r>
              <a:rPr lang="en-US" sz="2000" smtClean="0"/>
              <a:t> suspend independently</a:t>
            </a:r>
          </a:p>
          <a:p>
            <a:pPr lvl="1">
              <a:lnSpc>
                <a:spcPct val="80000"/>
              </a:lnSpc>
            </a:pPr>
            <a:r>
              <a:rPr lang="en-US" sz="2000" smtClean="0"/>
              <a:t>Controlled by FUNCTION_SUSPEND feature selector</a:t>
            </a:r>
          </a:p>
          <a:p>
            <a:pPr>
              <a:lnSpc>
                <a:spcPct val="80000"/>
              </a:lnSpc>
            </a:pPr>
            <a:r>
              <a:rPr lang="en-US" sz="2400" smtClean="0"/>
              <a:t>Device suspend</a:t>
            </a:r>
          </a:p>
          <a:p>
            <a:pPr lvl="1">
              <a:lnSpc>
                <a:spcPct val="80000"/>
              </a:lnSpc>
            </a:pPr>
            <a:r>
              <a:rPr lang="en-US" sz="2000" smtClean="0"/>
              <a:t>Device-wide state coupled to U3</a:t>
            </a:r>
          </a:p>
          <a:p>
            <a:pPr lvl="2">
              <a:lnSpc>
                <a:spcPct val="80000"/>
              </a:lnSpc>
            </a:pPr>
            <a:r>
              <a:rPr lang="en-US" sz="1800" smtClean="0"/>
              <a:t>Entered / exited intrinsically as a result of U3 entry / exit</a:t>
            </a:r>
          </a:p>
          <a:p>
            <a:pPr lvl="3">
              <a:lnSpc>
                <a:spcPct val="80000"/>
              </a:lnSpc>
            </a:pPr>
            <a:r>
              <a:rPr lang="en-US" sz="1600" smtClean="0"/>
              <a:t>SetPortFeature(PORT_LINK_STATE U3)</a:t>
            </a:r>
          </a:p>
          <a:p>
            <a:pPr lvl="1">
              <a:lnSpc>
                <a:spcPct val="80000"/>
              </a:lnSpc>
            </a:pPr>
            <a:r>
              <a:rPr lang="en-US" sz="2000" smtClean="0"/>
              <a:t>Device suspend entered regardless of function suspend state</a:t>
            </a:r>
          </a:p>
          <a:p>
            <a:pPr>
              <a:lnSpc>
                <a:spcPct val="80000"/>
              </a:lnSpc>
            </a:pPr>
            <a:r>
              <a:rPr lang="en-US" sz="2400" smtClean="0"/>
              <a:t>Selective suspend also supported</a:t>
            </a:r>
          </a:p>
          <a:p>
            <a:pPr lvl="1">
              <a:lnSpc>
                <a:spcPct val="80000"/>
              </a:lnSpc>
            </a:pPr>
            <a:r>
              <a:rPr lang="en-US" sz="2000" smtClean="0"/>
              <a:t>System software may initiate device suspend when all of a device’s functions are in function suspend</a:t>
            </a:r>
          </a:p>
        </p:txBody>
      </p:sp>
      <p:sp>
        <p:nvSpPr>
          <p:cNvPr id="35844" name="Text Box 4"/>
          <p:cNvSpPr txBox="1">
            <a:spLocks noChangeArrowheads="1"/>
          </p:cNvSpPr>
          <p:nvPr/>
        </p:nvSpPr>
        <p:spPr bwMode="auto">
          <a:xfrm>
            <a:off x="577850" y="6167438"/>
            <a:ext cx="3841750" cy="304800"/>
          </a:xfrm>
          <a:prstGeom prst="rect">
            <a:avLst/>
          </a:prstGeom>
          <a:noFill/>
          <a:ln w="9525">
            <a:noFill/>
            <a:miter lim="800000"/>
            <a:headEnd/>
            <a:tailEnd/>
          </a:ln>
        </p:spPr>
        <p:txBody>
          <a:bodyPr wrap="none">
            <a:spAutoFit/>
          </a:bodyPr>
          <a:lstStyle/>
          <a:p>
            <a:r>
              <a:rPr lang="en-US" sz="1400" b="0">
                <a:latin typeface="Arial" charset="0"/>
              </a:rPr>
              <a:t>* Composite devices contain multiple functions</a:t>
            </a:r>
          </a:p>
        </p:txBody>
      </p:sp>
    </p:spTree>
    <p:extLst>
      <p:ext uri="{BB962C8B-B14F-4D97-AF65-F5344CB8AC3E}">
        <p14:creationId xmlns:p14="http://schemas.microsoft.com/office/powerpoint/2010/main" val="351463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idx="4294967295"/>
          </p:nvPr>
        </p:nvSpPr>
        <p:spPr>
          <a:effectLst>
            <a:outerShdw dist="35921" dir="2700000" algn="ctr" rotWithShape="0">
              <a:schemeClr val="tx1">
                <a:alpha val="74997"/>
              </a:schemeClr>
            </a:outerShdw>
          </a:effectLst>
        </p:spPr>
        <p:txBody>
          <a:bodyPr/>
          <a:lstStyle/>
          <a:p>
            <a:pPr eaLnBrk="1" hangingPunct="1">
              <a:defRPr/>
            </a:pPr>
            <a:r>
              <a:rPr lang="en-US" smtClean="0"/>
              <a:t>USB 3.0 Features</a:t>
            </a:r>
          </a:p>
        </p:txBody>
      </p:sp>
      <p:sp>
        <p:nvSpPr>
          <p:cNvPr id="10243" name="Content Placeholder 2"/>
          <p:cNvSpPr>
            <a:spLocks noGrp="1"/>
          </p:cNvSpPr>
          <p:nvPr>
            <p:ph idx="4294967295"/>
          </p:nvPr>
        </p:nvSpPr>
        <p:spPr>
          <a:xfrm>
            <a:off x="454025" y="1681163"/>
            <a:ext cx="8474075" cy="4964112"/>
          </a:xfrm>
        </p:spPr>
        <p:txBody>
          <a:bodyPr/>
          <a:lstStyle/>
          <a:p>
            <a:pPr eaLnBrk="1" hangingPunct="1">
              <a:lnSpc>
                <a:spcPct val="70000"/>
              </a:lnSpc>
            </a:pPr>
            <a:r>
              <a:rPr lang="en-US" sz="2500" smtClean="0"/>
              <a:t>10x performance increase over USB 2.0 </a:t>
            </a:r>
          </a:p>
          <a:p>
            <a:pPr eaLnBrk="1" hangingPunct="1">
              <a:lnSpc>
                <a:spcPct val="70000"/>
              </a:lnSpc>
            </a:pPr>
            <a:r>
              <a:rPr lang="en-US" sz="2500" smtClean="0"/>
              <a:t>Backward compatible</a:t>
            </a:r>
          </a:p>
          <a:p>
            <a:pPr lvl="1" eaLnBrk="1" hangingPunct="1">
              <a:lnSpc>
                <a:spcPct val="70000"/>
              </a:lnSpc>
            </a:pPr>
            <a:r>
              <a:rPr lang="en-US" sz="1700" smtClean="0"/>
              <a:t>Legacy devices continue to work when plugged into new host connector</a:t>
            </a:r>
          </a:p>
          <a:p>
            <a:pPr lvl="1" eaLnBrk="1" hangingPunct="1">
              <a:lnSpc>
                <a:spcPct val="70000"/>
              </a:lnSpc>
            </a:pPr>
            <a:r>
              <a:rPr lang="en-US" sz="1700" smtClean="0"/>
              <a:t>New devices work when plugged in legacy systems albeit at USB 2.0 speeds</a:t>
            </a:r>
          </a:p>
          <a:p>
            <a:pPr lvl="1" eaLnBrk="1" hangingPunct="1">
              <a:lnSpc>
                <a:spcPct val="70000"/>
              </a:lnSpc>
            </a:pPr>
            <a:r>
              <a:rPr lang="en-US" sz="1700" smtClean="0"/>
              <a:t>Existing class drivers continue to work</a:t>
            </a:r>
          </a:p>
          <a:p>
            <a:pPr eaLnBrk="1" hangingPunct="1">
              <a:lnSpc>
                <a:spcPct val="70000"/>
              </a:lnSpc>
            </a:pPr>
            <a:r>
              <a:rPr lang="en-US" sz="2500" smtClean="0"/>
              <a:t>Same USB Device Model</a:t>
            </a:r>
            <a:endParaRPr lang="en-US" sz="1900" smtClean="0"/>
          </a:p>
          <a:p>
            <a:pPr lvl="1" eaLnBrk="1" hangingPunct="1">
              <a:lnSpc>
                <a:spcPct val="70000"/>
              </a:lnSpc>
            </a:pPr>
            <a:r>
              <a:rPr lang="en-US" sz="1700" smtClean="0"/>
              <a:t>Pipe Model</a:t>
            </a:r>
          </a:p>
          <a:p>
            <a:pPr lvl="1" eaLnBrk="1" hangingPunct="1">
              <a:lnSpc>
                <a:spcPct val="70000"/>
              </a:lnSpc>
            </a:pPr>
            <a:r>
              <a:rPr lang="en-US" sz="1700" smtClean="0"/>
              <a:t>USB Framework</a:t>
            </a:r>
          </a:p>
          <a:p>
            <a:pPr lvl="1" eaLnBrk="1" hangingPunct="1">
              <a:lnSpc>
                <a:spcPct val="70000"/>
              </a:lnSpc>
            </a:pPr>
            <a:r>
              <a:rPr lang="en-US" sz="1700" smtClean="0"/>
              <a:t>Transfer types</a:t>
            </a:r>
          </a:p>
          <a:p>
            <a:pPr eaLnBrk="1" hangingPunct="1">
              <a:lnSpc>
                <a:spcPct val="70000"/>
              </a:lnSpc>
            </a:pPr>
            <a:r>
              <a:rPr lang="en-US" sz="2500" smtClean="0"/>
              <a:t>Power Efficient</a:t>
            </a:r>
          </a:p>
          <a:p>
            <a:pPr lvl="1" eaLnBrk="1" hangingPunct="1">
              <a:lnSpc>
                <a:spcPct val="70000"/>
              </a:lnSpc>
            </a:pPr>
            <a:r>
              <a:rPr lang="en-US" sz="1700" smtClean="0"/>
              <a:t>Provides excellent power characteristics (especially for idle links)</a:t>
            </a:r>
          </a:p>
          <a:p>
            <a:pPr lvl="2" eaLnBrk="1" hangingPunct="1">
              <a:lnSpc>
                <a:spcPct val="70000"/>
              </a:lnSpc>
            </a:pPr>
            <a:r>
              <a:rPr lang="en-US" sz="1600" smtClean="0"/>
              <a:t>Both on the device and the platform</a:t>
            </a:r>
          </a:p>
          <a:p>
            <a:pPr lvl="1" eaLnBrk="1" hangingPunct="1">
              <a:lnSpc>
                <a:spcPct val="70000"/>
              </a:lnSpc>
            </a:pPr>
            <a:r>
              <a:rPr lang="en-US" sz="1700" smtClean="0"/>
              <a:t>Eliminate need for polling</a:t>
            </a:r>
          </a:p>
          <a:p>
            <a:pPr eaLnBrk="1" hangingPunct="1">
              <a:lnSpc>
                <a:spcPct val="70000"/>
              </a:lnSpc>
            </a:pPr>
            <a:r>
              <a:rPr lang="en-US" sz="2500" smtClean="0"/>
              <a:t>Extensible</a:t>
            </a:r>
          </a:p>
          <a:p>
            <a:pPr lvl="1" eaLnBrk="1" hangingPunct="1">
              <a:lnSpc>
                <a:spcPct val="70000"/>
              </a:lnSpc>
            </a:pPr>
            <a:r>
              <a:rPr lang="en-US" sz="1700" smtClean="0"/>
              <a:t>Protocol designed to efficiently scale up</a:t>
            </a:r>
            <a:endParaRPr lang="en-US" sz="1700" smtClean="0">
              <a:latin typeface="Arial Narrow" pitchFamily="34" charset="0"/>
            </a:endParaRPr>
          </a:p>
          <a:p>
            <a:pPr lvl="1" eaLnBrk="1" hangingPunct="1">
              <a:lnSpc>
                <a:spcPct val="70000"/>
              </a:lnSpc>
            </a:pPr>
            <a:endParaRPr lang="en-US" sz="1700" smtClean="0"/>
          </a:p>
        </p:txBody>
      </p:sp>
      <p:sp>
        <p:nvSpPr>
          <p:cNvPr id="10244"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F1C3EF63-37E7-4016-A772-75C2E19E1B43}" type="slidenum">
              <a:rPr lang="en-US" sz="900" b="0">
                <a:solidFill>
                  <a:schemeClr val="bg2"/>
                </a:solidFill>
                <a:latin typeface="Arial" charset="0"/>
              </a:rPr>
              <a:pPr algn="r"/>
              <a:t>3</a:t>
            </a:fld>
            <a:endParaRPr lang="en-US" sz="900" b="0">
              <a:solidFill>
                <a:schemeClr val="bg2"/>
              </a:solidFill>
              <a:latin typeface="Arial" charset="0"/>
            </a:endParaRPr>
          </a:p>
        </p:txBody>
      </p:sp>
    </p:spTree>
    <p:extLst>
      <p:ext uri="{BB962C8B-B14F-4D97-AF65-F5344CB8AC3E}">
        <p14:creationId xmlns:p14="http://schemas.microsoft.com/office/powerpoint/2010/main" val="207692808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685800" y="228600"/>
            <a:ext cx="6586538" cy="1143000"/>
          </a:xfrm>
          <a:effectLst>
            <a:outerShdw dist="35921" dir="2700000" algn="ctr" rotWithShape="0">
              <a:schemeClr val="tx1">
                <a:alpha val="74997"/>
              </a:schemeClr>
            </a:outerShdw>
          </a:effectLst>
        </p:spPr>
        <p:txBody>
          <a:bodyPr/>
          <a:lstStyle/>
          <a:p>
            <a:pPr>
              <a:defRPr/>
            </a:pPr>
            <a:r>
              <a:rPr lang="en-US" sz="2800" smtClean="0"/>
              <a:t>SuperSpeed USB Power Management</a:t>
            </a:r>
          </a:p>
        </p:txBody>
      </p:sp>
      <p:sp>
        <p:nvSpPr>
          <p:cNvPr id="36867" name="Rectangle 3"/>
          <p:cNvSpPr>
            <a:spLocks noGrp="1" noChangeArrowheads="1"/>
          </p:cNvSpPr>
          <p:nvPr>
            <p:ph type="body" idx="4294967295"/>
          </p:nvPr>
        </p:nvSpPr>
        <p:spPr>
          <a:xfrm>
            <a:off x="495300" y="1712913"/>
            <a:ext cx="7772400" cy="4438650"/>
          </a:xfrm>
        </p:spPr>
        <p:txBody>
          <a:bodyPr/>
          <a:lstStyle/>
          <a:p>
            <a:r>
              <a:rPr lang="en-US" sz="2400" smtClean="0"/>
              <a:t>Fine grain power management controlled by devices</a:t>
            </a:r>
          </a:p>
          <a:p>
            <a:pPr lvl="1"/>
            <a:r>
              <a:rPr lang="en-US" sz="2000" smtClean="0"/>
              <a:t>Devices control their own link state</a:t>
            </a:r>
          </a:p>
          <a:p>
            <a:pPr lvl="2"/>
            <a:r>
              <a:rPr lang="en-US" sz="1800" smtClean="0"/>
              <a:t>Host provides ‘packets pending transfer’ information to device</a:t>
            </a:r>
          </a:p>
          <a:p>
            <a:pPr lvl="2"/>
            <a:r>
              <a:rPr lang="en-US" sz="1800" smtClean="0"/>
              <a:t>When no transfers are pending, devices can put their link into a reduced power management state</a:t>
            </a:r>
          </a:p>
          <a:p>
            <a:pPr lvl="1"/>
            <a:r>
              <a:rPr lang="en-US" sz="2000" smtClean="0"/>
              <a:t>Hubs play key role</a:t>
            </a:r>
          </a:p>
          <a:p>
            <a:pPr lvl="2"/>
            <a:r>
              <a:rPr lang="en-US" sz="1800" smtClean="0"/>
              <a:t>Propagate link state upwards</a:t>
            </a:r>
          </a:p>
          <a:p>
            <a:pPr lvl="2"/>
            <a:r>
              <a:rPr lang="en-US" sz="1800" smtClean="0"/>
              <a:t>Forward packets only to the link in the direct path</a:t>
            </a:r>
          </a:p>
          <a:p>
            <a:pPr lvl="2"/>
            <a:r>
              <a:rPr lang="en-US" sz="1800" smtClean="0"/>
              <a:t>Forward Isochronous Timestamp packets only to active links and do not effect inactivity timers</a:t>
            </a:r>
          </a:p>
          <a:p>
            <a:r>
              <a:rPr lang="en-US" sz="2400" smtClean="0"/>
              <a:t>Default power management policy</a:t>
            </a:r>
          </a:p>
          <a:p>
            <a:pPr lvl="1"/>
            <a:r>
              <a:rPr lang="en-US" sz="2000" smtClean="0"/>
              <a:t>Systems set by inactivity timers in downstream ports</a:t>
            </a:r>
          </a:p>
        </p:txBody>
      </p:sp>
      <p:sp>
        <p:nvSpPr>
          <p:cNvPr id="36868"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677C5083-4ACD-49E3-B394-8F1FD8025620}" type="slidenum">
              <a:rPr lang="en-US" sz="900" b="0">
                <a:solidFill>
                  <a:schemeClr val="bg2"/>
                </a:solidFill>
                <a:latin typeface="Arial" charset="0"/>
              </a:rPr>
              <a:pPr algn="r"/>
              <a:t>30</a:t>
            </a:fld>
            <a:endParaRPr lang="en-US" sz="900" b="0">
              <a:solidFill>
                <a:schemeClr val="bg2"/>
              </a:solidFill>
              <a:latin typeface="Arial" charset="0"/>
            </a:endParaRPr>
          </a:p>
        </p:txBody>
      </p:sp>
    </p:spTree>
    <p:extLst>
      <p:ext uri="{BB962C8B-B14F-4D97-AF65-F5344CB8AC3E}">
        <p14:creationId xmlns:p14="http://schemas.microsoft.com/office/powerpoint/2010/main" val="370595826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System Level Power Management Latency Tolerance Messaging</a:t>
            </a:r>
          </a:p>
        </p:txBody>
      </p:sp>
      <p:sp>
        <p:nvSpPr>
          <p:cNvPr id="37891" name="Rectangle 3"/>
          <p:cNvSpPr>
            <a:spLocks noGrp="1" noChangeArrowheads="1"/>
          </p:cNvSpPr>
          <p:nvPr>
            <p:ph type="body" idx="4294967295"/>
          </p:nvPr>
        </p:nvSpPr>
        <p:spPr>
          <a:xfrm>
            <a:off x="685800" y="1695450"/>
            <a:ext cx="7772400" cy="4803775"/>
          </a:xfrm>
        </p:spPr>
        <p:txBody>
          <a:bodyPr/>
          <a:lstStyle/>
          <a:p>
            <a:r>
              <a:rPr lang="en-US" smtClean="0"/>
              <a:t>LTM enables system to enter deeper power saving states with cooperation of devices</a:t>
            </a:r>
          </a:p>
          <a:p>
            <a:r>
              <a:rPr lang="en-US" smtClean="0"/>
              <a:t>Devices report the latency they can tolerate from the system in  response to a request</a:t>
            </a:r>
          </a:p>
          <a:p>
            <a:pPr lvl="1"/>
            <a:r>
              <a:rPr lang="en-US" smtClean="0"/>
              <a:t>Send host LTM notification packet with latency value</a:t>
            </a:r>
          </a:p>
          <a:p>
            <a:r>
              <a:rPr lang="en-US" smtClean="0"/>
              <a:t>Allows system to enter deeper sleep states when devices in system can tolerate it</a:t>
            </a:r>
          </a:p>
        </p:txBody>
      </p:sp>
    </p:spTree>
    <p:extLst>
      <p:ext uri="{BB962C8B-B14F-4D97-AF65-F5344CB8AC3E}">
        <p14:creationId xmlns:p14="http://schemas.microsoft.com/office/powerpoint/2010/main" val="2259922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dirty="0" err="1" smtClean="0"/>
              <a:t>SuperSpeed</a:t>
            </a:r>
            <a:r>
              <a:rPr lang="en-US" dirty="0" smtClean="0"/>
              <a:t> USB </a:t>
            </a:r>
            <a:br>
              <a:rPr lang="en-US" dirty="0" smtClean="0"/>
            </a:br>
            <a:r>
              <a:rPr lang="en-US" sz="2600" dirty="0" smtClean="0"/>
              <a:t>Updates to the Specification</a:t>
            </a:r>
          </a:p>
        </p:txBody>
      </p:sp>
      <p:pic>
        <p:nvPicPr>
          <p:cNvPr id="26627" name="Picture 3"/>
          <p:cNvPicPr>
            <a:picLocks noChangeAspect="1" noChangeArrowheads="1"/>
          </p:cNvPicPr>
          <p:nvPr/>
        </p:nvPicPr>
        <p:blipFill>
          <a:blip r:embed="rId3"/>
          <a:srcRect/>
          <a:stretch>
            <a:fillRect/>
          </a:stretch>
        </p:blipFill>
        <p:spPr bwMode="auto">
          <a:xfrm>
            <a:off x="598488" y="1460500"/>
            <a:ext cx="6845300" cy="5187950"/>
          </a:xfrm>
          <a:prstGeom prst="rect">
            <a:avLst/>
          </a:prstGeom>
          <a:noFill/>
          <a:ln w="9525">
            <a:noFill/>
            <a:miter lim="800000"/>
            <a:headEnd/>
            <a:tailEnd/>
          </a:ln>
        </p:spPr>
      </p:pic>
      <p:sp>
        <p:nvSpPr>
          <p:cNvPr id="26628" name="Text Box 4"/>
          <p:cNvSpPr txBox="1">
            <a:spLocks noChangeArrowheads="1"/>
          </p:cNvSpPr>
          <p:nvPr/>
        </p:nvSpPr>
        <p:spPr bwMode="auto">
          <a:xfrm>
            <a:off x="7840663" y="3303588"/>
            <a:ext cx="184150" cy="457200"/>
          </a:xfrm>
          <a:prstGeom prst="rect">
            <a:avLst/>
          </a:prstGeom>
          <a:noFill/>
          <a:ln w="9525">
            <a:noFill/>
            <a:miter lim="800000"/>
            <a:headEnd/>
            <a:tailEnd/>
          </a:ln>
        </p:spPr>
        <p:txBody>
          <a:bodyPr wrap="none">
            <a:spAutoFit/>
          </a:bodyPr>
          <a:lstStyle/>
          <a:p>
            <a:endParaRPr lang="en-US" b="0"/>
          </a:p>
        </p:txBody>
      </p:sp>
      <p:sp>
        <p:nvSpPr>
          <p:cNvPr id="26630" name="Text Box 6"/>
          <p:cNvSpPr txBox="1">
            <a:spLocks noChangeArrowheads="1"/>
          </p:cNvSpPr>
          <p:nvPr/>
        </p:nvSpPr>
        <p:spPr bwMode="auto">
          <a:xfrm>
            <a:off x="7208838" y="2220913"/>
            <a:ext cx="1935162" cy="304800"/>
          </a:xfrm>
          <a:prstGeom prst="rect">
            <a:avLst/>
          </a:prstGeom>
          <a:noFill/>
          <a:ln w="9525">
            <a:noFill/>
            <a:miter lim="800000"/>
            <a:headEnd/>
            <a:tailEnd/>
          </a:ln>
        </p:spPr>
        <p:txBody>
          <a:bodyPr>
            <a:spAutoFit/>
          </a:bodyPr>
          <a:lstStyle/>
          <a:p>
            <a:pPr algn="ctr"/>
            <a:r>
              <a:rPr lang="en-US" sz="1400">
                <a:solidFill>
                  <a:schemeClr val="bg1"/>
                </a:solidFill>
                <a:latin typeface="Arial Unicode MS" pitchFamily="34" charset="-128"/>
              </a:rPr>
              <a:t>Same as USB 2.0</a:t>
            </a:r>
          </a:p>
        </p:txBody>
      </p:sp>
      <p:sp>
        <p:nvSpPr>
          <p:cNvPr id="26631"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B65BDC9C-714D-4115-B280-399C4F13D372}" type="slidenum">
              <a:rPr lang="en-US" sz="900" b="0">
                <a:solidFill>
                  <a:schemeClr val="bg2"/>
                </a:solidFill>
                <a:latin typeface="Arial" charset="0"/>
              </a:rPr>
              <a:pPr algn="r"/>
              <a:t>32</a:t>
            </a:fld>
            <a:endParaRPr lang="en-US" sz="900" b="0">
              <a:solidFill>
                <a:schemeClr val="bg2"/>
              </a:solidFill>
              <a:latin typeface="Arial" charset="0"/>
            </a:endParaRPr>
          </a:p>
        </p:txBody>
      </p:sp>
    </p:spTree>
    <p:extLst>
      <p:ext uri="{BB962C8B-B14F-4D97-AF65-F5344CB8AC3E}">
        <p14:creationId xmlns:p14="http://schemas.microsoft.com/office/powerpoint/2010/main" val="4204605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746125" y="314325"/>
            <a:ext cx="7948613" cy="914400"/>
          </a:xfrm>
          <a:effectLst>
            <a:outerShdw dist="35921" dir="2700000" algn="ctr" rotWithShape="0">
              <a:schemeClr val="tx1">
                <a:alpha val="74997"/>
              </a:schemeClr>
            </a:outerShdw>
          </a:effectLst>
        </p:spPr>
        <p:txBody>
          <a:bodyPr/>
          <a:lstStyle/>
          <a:p>
            <a:pPr eaLnBrk="1" hangingPunct="1">
              <a:defRPr/>
            </a:pPr>
            <a:r>
              <a:rPr lang="en-US" smtClean="0"/>
              <a:t>Summary</a:t>
            </a:r>
          </a:p>
        </p:txBody>
      </p:sp>
      <p:sp>
        <p:nvSpPr>
          <p:cNvPr id="38915" name="Rectangle 3"/>
          <p:cNvSpPr>
            <a:spLocks noGrp="1" noChangeArrowheads="1"/>
          </p:cNvSpPr>
          <p:nvPr>
            <p:ph type="body" idx="4294967295"/>
          </p:nvPr>
        </p:nvSpPr>
        <p:spPr>
          <a:xfrm>
            <a:off x="490538" y="1801813"/>
            <a:ext cx="8315325" cy="4840287"/>
          </a:xfrm>
        </p:spPr>
        <p:txBody>
          <a:bodyPr/>
          <a:lstStyle/>
          <a:p>
            <a:pPr eaLnBrk="1" hangingPunct="1">
              <a:lnSpc>
                <a:spcPct val="70000"/>
              </a:lnSpc>
            </a:pPr>
            <a:r>
              <a:rPr lang="en-US" sz="2400" dirty="0" smtClean="0"/>
              <a:t>Physical layer is based on existing industry specs</a:t>
            </a:r>
          </a:p>
          <a:p>
            <a:pPr eaLnBrk="1" hangingPunct="1">
              <a:lnSpc>
                <a:spcPct val="70000"/>
              </a:lnSpc>
            </a:pPr>
            <a:r>
              <a:rPr lang="en-US" sz="2400" dirty="0" smtClean="0"/>
              <a:t>Maintained backwards compatibility</a:t>
            </a:r>
          </a:p>
          <a:p>
            <a:pPr lvl="1" eaLnBrk="1" hangingPunct="1">
              <a:lnSpc>
                <a:spcPct val="70000"/>
              </a:lnSpc>
            </a:pPr>
            <a:r>
              <a:rPr lang="en-US" sz="2000" dirty="0" smtClean="0"/>
              <a:t>Cabling/connector</a:t>
            </a:r>
          </a:p>
          <a:p>
            <a:pPr lvl="2" eaLnBrk="1" hangingPunct="1">
              <a:lnSpc>
                <a:spcPct val="70000"/>
              </a:lnSpc>
            </a:pPr>
            <a:r>
              <a:rPr lang="en-US" altLang="ko-KR" sz="1800" dirty="0" smtClean="0">
                <a:ea typeface="Gulim" pitchFamily="34" charset="-127"/>
              </a:rPr>
              <a:t>Standard A receptacles backward compatible with USB 2.0  </a:t>
            </a:r>
          </a:p>
          <a:p>
            <a:pPr lvl="2" eaLnBrk="1" hangingPunct="1">
              <a:lnSpc>
                <a:spcPct val="70000"/>
              </a:lnSpc>
              <a:spcBef>
                <a:spcPct val="35000"/>
              </a:spcBef>
            </a:pPr>
            <a:r>
              <a:rPr lang="en-US" altLang="ko-KR" sz="1800" dirty="0" smtClean="0">
                <a:ea typeface="Gulim" pitchFamily="34" charset="-127"/>
              </a:rPr>
              <a:t>New B and Micro AB receptacles backward compatible with USB 2.0</a:t>
            </a:r>
          </a:p>
          <a:p>
            <a:pPr lvl="1" eaLnBrk="1" hangingPunct="1">
              <a:lnSpc>
                <a:spcPct val="70000"/>
              </a:lnSpc>
            </a:pPr>
            <a:r>
              <a:rPr lang="en-US" sz="2000" dirty="0" smtClean="0"/>
              <a:t>Devices – USB 2.0 support remains</a:t>
            </a:r>
          </a:p>
          <a:p>
            <a:pPr lvl="1" eaLnBrk="1" hangingPunct="1">
              <a:lnSpc>
                <a:spcPct val="70000"/>
              </a:lnSpc>
            </a:pPr>
            <a:r>
              <a:rPr lang="en-US" sz="2000" dirty="0" smtClean="0"/>
              <a:t>Software – Existing device drivers just work </a:t>
            </a:r>
          </a:p>
          <a:p>
            <a:pPr lvl="1" eaLnBrk="1" hangingPunct="1">
              <a:lnSpc>
                <a:spcPct val="70000"/>
              </a:lnSpc>
              <a:spcBef>
                <a:spcPct val="35000"/>
              </a:spcBef>
            </a:pPr>
            <a:r>
              <a:rPr lang="en-US" sz="2000" dirty="0" smtClean="0"/>
              <a:t>Hubs support both USB 2.0 &amp; </a:t>
            </a:r>
            <a:r>
              <a:rPr lang="en-US" sz="2000" dirty="0" err="1" smtClean="0"/>
              <a:t>SuperSpeed</a:t>
            </a:r>
            <a:r>
              <a:rPr lang="en-US" sz="2000" dirty="0" smtClean="0"/>
              <a:t> USB devices</a:t>
            </a:r>
          </a:p>
          <a:p>
            <a:pPr eaLnBrk="1" hangingPunct="1">
              <a:lnSpc>
                <a:spcPct val="70000"/>
              </a:lnSpc>
            </a:pPr>
            <a:r>
              <a:rPr lang="en-US" sz="2400" dirty="0" smtClean="0"/>
              <a:t>Link and Protocol optimized for Power Management</a:t>
            </a:r>
          </a:p>
          <a:p>
            <a:pPr lvl="1" eaLnBrk="1" hangingPunct="1">
              <a:lnSpc>
                <a:spcPct val="70000"/>
              </a:lnSpc>
            </a:pPr>
            <a:r>
              <a:rPr lang="en-US" sz="2000" dirty="0" smtClean="0"/>
              <a:t>U0-U3 link states</a:t>
            </a:r>
          </a:p>
          <a:p>
            <a:pPr lvl="1" eaLnBrk="1" hangingPunct="1">
              <a:lnSpc>
                <a:spcPct val="70000"/>
              </a:lnSpc>
            </a:pPr>
            <a:r>
              <a:rPr lang="en-US" sz="2000" dirty="0" smtClean="0"/>
              <a:t>Devices drive own link state, hubs propagate up</a:t>
            </a:r>
          </a:p>
          <a:p>
            <a:pPr lvl="1" eaLnBrk="1" hangingPunct="1">
              <a:lnSpc>
                <a:spcPct val="70000"/>
              </a:lnSpc>
            </a:pPr>
            <a:r>
              <a:rPr lang="en-US" sz="2000" dirty="0" smtClean="0"/>
              <a:t>Deferring and asynchronous notifications maximize opportunities for PM</a:t>
            </a:r>
          </a:p>
          <a:p>
            <a:pPr lvl="1" eaLnBrk="1" hangingPunct="1">
              <a:lnSpc>
                <a:spcPct val="70000"/>
              </a:lnSpc>
            </a:pPr>
            <a:r>
              <a:rPr lang="en-US" sz="2000" dirty="0" smtClean="0"/>
              <a:t>Hub inactivity timers provide coarser, but effective default PM </a:t>
            </a:r>
          </a:p>
        </p:txBody>
      </p:sp>
      <p:sp>
        <p:nvSpPr>
          <p:cNvPr id="38916"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29384EAA-59AB-4114-BC49-3D018A4159A6}" type="slidenum">
              <a:rPr lang="en-US" sz="900" b="0">
                <a:solidFill>
                  <a:schemeClr val="bg2"/>
                </a:solidFill>
                <a:latin typeface="Arial" charset="0"/>
              </a:rPr>
              <a:pPr algn="r"/>
              <a:t>33</a:t>
            </a:fld>
            <a:endParaRPr lang="en-US" sz="900" b="0">
              <a:solidFill>
                <a:schemeClr val="bg2"/>
              </a:solidFill>
              <a:latin typeface="Arial" charset="0"/>
            </a:endParaRPr>
          </a:p>
        </p:txBody>
      </p:sp>
    </p:spTree>
    <p:extLst>
      <p:ext uri="{BB962C8B-B14F-4D97-AF65-F5344CB8AC3E}">
        <p14:creationId xmlns:p14="http://schemas.microsoft.com/office/powerpoint/2010/main" val="17247723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Call to Action</a:t>
            </a:r>
          </a:p>
        </p:txBody>
      </p:sp>
      <p:sp>
        <p:nvSpPr>
          <p:cNvPr id="39939" name="Rectangle 3"/>
          <p:cNvSpPr>
            <a:spLocks noGrp="1" noChangeArrowheads="1"/>
          </p:cNvSpPr>
          <p:nvPr>
            <p:ph type="body" idx="4294967295"/>
          </p:nvPr>
        </p:nvSpPr>
        <p:spPr>
          <a:xfrm>
            <a:off x="531813" y="1789113"/>
            <a:ext cx="7970837" cy="4438650"/>
          </a:xfrm>
        </p:spPr>
        <p:txBody>
          <a:bodyPr/>
          <a:lstStyle/>
          <a:p>
            <a:r>
              <a:rPr lang="en-US" dirty="0" smtClean="0"/>
              <a:t>Download &amp; Review USB 3.0 Material </a:t>
            </a:r>
          </a:p>
          <a:p>
            <a:pPr lvl="1"/>
            <a:r>
              <a:rPr lang="en-US" dirty="0" smtClean="0"/>
              <a:t>Updated USB 3.0 Version 1.0 Specification</a:t>
            </a:r>
          </a:p>
          <a:p>
            <a:pPr lvl="1"/>
            <a:r>
              <a:rPr lang="en-US" dirty="0" smtClean="0"/>
              <a:t>Referenced documents</a:t>
            </a:r>
          </a:p>
          <a:p>
            <a:pPr lvl="1"/>
            <a:r>
              <a:rPr lang="en-US" dirty="0" smtClean="0"/>
              <a:t>Pipe Spec (</a:t>
            </a:r>
            <a:r>
              <a:rPr lang="en-US" dirty="0" smtClean="0">
                <a:hlinkClick r:id="rId3"/>
              </a:rPr>
              <a:t>www.developers.intel.com</a:t>
            </a:r>
            <a:r>
              <a:rPr lang="en-US" dirty="0" smtClean="0"/>
              <a:t>)</a:t>
            </a:r>
          </a:p>
          <a:p>
            <a:r>
              <a:rPr lang="en-US" dirty="0" smtClean="0"/>
              <a:t>Device </a:t>
            </a:r>
            <a:r>
              <a:rPr lang="en-US" dirty="0" smtClean="0"/>
              <a:t>Link Power </a:t>
            </a:r>
            <a:r>
              <a:rPr lang="en-US" dirty="0" smtClean="0"/>
              <a:t>Management is </a:t>
            </a:r>
            <a:r>
              <a:rPr lang="en-US" smtClean="0"/>
              <a:t>a requirement</a:t>
            </a:r>
            <a:endParaRPr lang="en-US" dirty="0" smtClean="0"/>
          </a:p>
        </p:txBody>
      </p:sp>
      <p:sp>
        <p:nvSpPr>
          <p:cNvPr id="39940"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B183750E-17BA-41D0-A78C-2D5412C674E8}" type="slidenum">
              <a:rPr lang="en-US" sz="900" b="0">
                <a:solidFill>
                  <a:schemeClr val="bg2"/>
                </a:solidFill>
                <a:latin typeface="Arial" charset="0"/>
              </a:rPr>
              <a:pPr algn="r"/>
              <a:t>34</a:t>
            </a:fld>
            <a:endParaRPr lang="en-US" sz="900" b="0">
              <a:solidFill>
                <a:schemeClr val="bg2"/>
              </a:solidFill>
              <a:latin typeface="Arial" charset="0"/>
            </a:endParaRPr>
          </a:p>
        </p:txBody>
      </p:sp>
    </p:spTree>
    <p:extLst>
      <p:ext uri="{BB962C8B-B14F-4D97-AF65-F5344CB8AC3E}">
        <p14:creationId xmlns:p14="http://schemas.microsoft.com/office/powerpoint/2010/main" val="1231443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USB 3.0 Bus Architecture</a:t>
            </a:r>
          </a:p>
        </p:txBody>
      </p:sp>
      <p:sp>
        <p:nvSpPr>
          <p:cNvPr id="11267" name="Rectangle 3"/>
          <p:cNvSpPr>
            <a:spLocks noGrp="1" noChangeArrowheads="1"/>
          </p:cNvSpPr>
          <p:nvPr>
            <p:ph type="body" sz="half" idx="4294967295"/>
          </p:nvPr>
        </p:nvSpPr>
        <p:spPr>
          <a:xfrm>
            <a:off x="242888" y="1557338"/>
            <a:ext cx="4473575" cy="5048250"/>
          </a:xfrm>
        </p:spPr>
        <p:txBody>
          <a:bodyPr/>
          <a:lstStyle/>
          <a:p>
            <a:pPr>
              <a:lnSpc>
                <a:spcPct val="80000"/>
              </a:lnSpc>
            </a:pPr>
            <a:r>
              <a:rPr lang="en-US" sz="2400" smtClean="0"/>
              <a:t>Dual-bus architecture SuperSpeed bus operates concurrently with USB 2.0</a:t>
            </a:r>
          </a:p>
          <a:p>
            <a:pPr lvl="1">
              <a:lnSpc>
                <a:spcPct val="80000"/>
              </a:lnSpc>
            </a:pPr>
            <a:r>
              <a:rPr lang="en-US" sz="2000" smtClean="0"/>
              <a:t>Electrically/mechanically backward &amp; forward compatible</a:t>
            </a:r>
          </a:p>
          <a:p>
            <a:pPr lvl="1">
              <a:lnSpc>
                <a:spcPct val="80000"/>
              </a:lnSpc>
            </a:pPr>
            <a:r>
              <a:rPr lang="en-US" sz="2000" smtClean="0"/>
              <a:t>Devices discovered/configured at fastest signaling rate</a:t>
            </a:r>
          </a:p>
          <a:p>
            <a:pPr lvl="1">
              <a:lnSpc>
                <a:spcPct val="80000"/>
              </a:lnSpc>
            </a:pPr>
            <a:r>
              <a:rPr lang="en-US" sz="2000" smtClean="0"/>
              <a:t>Hubs provide additional connection points</a:t>
            </a:r>
          </a:p>
          <a:p>
            <a:pPr>
              <a:lnSpc>
                <a:spcPct val="80000"/>
              </a:lnSpc>
            </a:pPr>
            <a:r>
              <a:rPr lang="en-US" sz="2400" smtClean="0"/>
              <a:t>SuperSpeed USB</a:t>
            </a:r>
          </a:p>
          <a:p>
            <a:pPr lvl="1">
              <a:lnSpc>
                <a:spcPct val="80000"/>
              </a:lnSpc>
            </a:pPr>
            <a:r>
              <a:rPr lang="en-US" sz="2000" smtClean="0"/>
              <a:t>Dual simplex signaling</a:t>
            </a:r>
          </a:p>
          <a:p>
            <a:pPr lvl="1">
              <a:lnSpc>
                <a:spcPct val="80000"/>
              </a:lnSpc>
            </a:pPr>
            <a:r>
              <a:rPr lang="en-US" sz="2000" smtClean="0"/>
              <a:t>Packets routed to device </a:t>
            </a:r>
          </a:p>
          <a:p>
            <a:pPr lvl="1">
              <a:lnSpc>
                <a:spcPct val="80000"/>
              </a:lnSpc>
            </a:pPr>
            <a:r>
              <a:rPr lang="en-US" sz="2000" smtClean="0"/>
              <a:t>Hubs store and forward</a:t>
            </a:r>
          </a:p>
          <a:p>
            <a:pPr lvl="1">
              <a:lnSpc>
                <a:spcPct val="80000"/>
              </a:lnSpc>
            </a:pPr>
            <a:r>
              <a:rPr lang="en-US" sz="2000" smtClean="0"/>
              <a:t>Asynchronous notifications</a:t>
            </a:r>
          </a:p>
        </p:txBody>
      </p:sp>
      <p:pic>
        <p:nvPicPr>
          <p:cNvPr id="11268" name="Picture 4"/>
          <p:cNvPicPr>
            <a:picLocks noGrp="1" noChangeAspect="1" noChangeArrowheads="1"/>
          </p:cNvPicPr>
          <p:nvPr>
            <p:ph type="body" sz="half" idx="4294967295"/>
          </p:nvPr>
        </p:nvPicPr>
        <p:blipFill>
          <a:blip r:embed="rId3"/>
          <a:srcRect/>
          <a:stretch>
            <a:fillRect/>
          </a:stretch>
        </p:blipFill>
        <p:spPr>
          <a:xfrm>
            <a:off x="4676775" y="1628775"/>
            <a:ext cx="4113213" cy="4927600"/>
          </a:xfrm>
          <a:noFill/>
        </p:spPr>
      </p:pic>
      <p:sp>
        <p:nvSpPr>
          <p:cNvPr id="11269"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600F4877-52D8-44FA-B64D-854064BE8A91}" type="slidenum">
              <a:rPr lang="en-US" sz="900" b="0">
                <a:solidFill>
                  <a:schemeClr val="bg2"/>
                </a:solidFill>
                <a:latin typeface="Arial" charset="0"/>
              </a:rPr>
              <a:pPr algn="r"/>
              <a:t>4</a:t>
            </a:fld>
            <a:endParaRPr lang="en-US" sz="900" b="0">
              <a:solidFill>
                <a:schemeClr val="bg2"/>
              </a:solidFill>
              <a:latin typeface="Arial" charset="0"/>
            </a:endParaRPr>
          </a:p>
        </p:txBody>
      </p:sp>
    </p:spTree>
    <p:extLst>
      <p:ext uri="{BB962C8B-B14F-4D97-AF65-F5344CB8AC3E}">
        <p14:creationId xmlns:p14="http://schemas.microsoft.com/office/powerpoint/2010/main" val="3227109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dirty="0" err="1" smtClean="0"/>
              <a:t>SuperSpeed</a:t>
            </a:r>
            <a:r>
              <a:rPr lang="en-US" dirty="0" smtClean="0"/>
              <a:t> USB </a:t>
            </a:r>
            <a:br>
              <a:rPr lang="en-US" dirty="0" smtClean="0"/>
            </a:br>
            <a:r>
              <a:rPr lang="en-US" dirty="0" smtClean="0"/>
              <a:t>Layered Architecture</a:t>
            </a:r>
          </a:p>
        </p:txBody>
      </p:sp>
      <p:pic>
        <p:nvPicPr>
          <p:cNvPr id="12291" name="Picture 4"/>
          <p:cNvPicPr>
            <a:picLocks noChangeAspect="1" noChangeArrowheads="1"/>
          </p:cNvPicPr>
          <p:nvPr/>
        </p:nvPicPr>
        <p:blipFill>
          <a:blip r:embed="rId3"/>
          <a:srcRect/>
          <a:stretch>
            <a:fillRect/>
          </a:stretch>
        </p:blipFill>
        <p:spPr bwMode="auto">
          <a:xfrm>
            <a:off x="598488" y="1460500"/>
            <a:ext cx="6845300" cy="5187950"/>
          </a:xfrm>
          <a:prstGeom prst="rect">
            <a:avLst/>
          </a:prstGeom>
          <a:noFill/>
          <a:ln w="9525">
            <a:noFill/>
            <a:miter lim="800000"/>
            <a:headEnd/>
            <a:tailEnd/>
          </a:ln>
        </p:spPr>
      </p:pic>
      <p:sp>
        <p:nvSpPr>
          <p:cNvPr id="12292"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035C4D6C-22FA-4533-A622-5591A21F45A3}" type="slidenum">
              <a:rPr lang="en-US" sz="900" b="0">
                <a:solidFill>
                  <a:schemeClr val="bg2"/>
                </a:solidFill>
                <a:latin typeface="Arial" charset="0"/>
              </a:rPr>
              <a:pPr algn="r"/>
              <a:t>5</a:t>
            </a:fld>
            <a:endParaRPr lang="en-US" sz="900" b="0">
              <a:solidFill>
                <a:schemeClr val="bg2"/>
              </a:solidFill>
              <a:latin typeface="Arial" charset="0"/>
            </a:endParaRPr>
          </a:p>
        </p:txBody>
      </p:sp>
    </p:spTree>
    <p:extLst>
      <p:ext uri="{BB962C8B-B14F-4D97-AF65-F5344CB8AC3E}">
        <p14:creationId xmlns:p14="http://schemas.microsoft.com/office/powerpoint/2010/main" val="4178870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USB 3.0 Connector &amp; Cable Goals and objectives</a:t>
            </a:r>
          </a:p>
        </p:txBody>
      </p:sp>
      <p:sp>
        <p:nvSpPr>
          <p:cNvPr id="13315" name="Rectangle 3"/>
          <p:cNvSpPr>
            <a:spLocks noGrp="1" noChangeArrowheads="1"/>
          </p:cNvSpPr>
          <p:nvPr>
            <p:ph type="body" idx="4294967295"/>
          </p:nvPr>
        </p:nvSpPr>
        <p:spPr/>
        <p:txBody>
          <a:bodyPr/>
          <a:lstStyle/>
          <a:p>
            <a:r>
              <a:rPr lang="en-US" sz="3200" smtClean="0"/>
              <a:t>Deliver low cost connectors and cable assemblies solutions to meet USB 3.0 architecture and performance needs</a:t>
            </a:r>
          </a:p>
          <a:p>
            <a:pPr lvl="1"/>
            <a:r>
              <a:rPr lang="en-US" sz="2800" smtClean="0"/>
              <a:t>Support 5 Gbps data rate</a:t>
            </a:r>
          </a:p>
          <a:p>
            <a:pPr lvl="1"/>
            <a:r>
              <a:rPr lang="en-US" sz="2800" smtClean="0"/>
              <a:t>Manage compatibility with USB 2.0</a:t>
            </a:r>
          </a:p>
          <a:p>
            <a:pPr lvl="1"/>
            <a:r>
              <a:rPr lang="en-US" sz="2800" smtClean="0"/>
              <a:t>Minimize connector form factor variations</a:t>
            </a:r>
          </a:p>
          <a:p>
            <a:pPr lvl="1"/>
            <a:r>
              <a:rPr lang="en-US" sz="2800" smtClean="0"/>
              <a:t>Contain EMI</a:t>
            </a:r>
          </a:p>
          <a:p>
            <a:pPr lvl="1"/>
            <a:r>
              <a:rPr lang="en-US" sz="2800" smtClean="0"/>
              <a:t>Comprehend ease-of-use aspects</a:t>
            </a:r>
            <a:endParaRPr lang="en-US" smtClean="0"/>
          </a:p>
        </p:txBody>
      </p:sp>
      <p:sp>
        <p:nvSpPr>
          <p:cNvPr id="13316"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963C8C3F-CCE3-4584-8785-F1F2ED0A3C26}" type="slidenum">
              <a:rPr lang="en-US" sz="900" b="0">
                <a:solidFill>
                  <a:schemeClr val="bg2"/>
                </a:solidFill>
                <a:latin typeface="Arial" charset="0"/>
              </a:rPr>
              <a:pPr algn="r"/>
              <a:t>6</a:t>
            </a:fld>
            <a:endParaRPr lang="en-US" sz="900" b="0">
              <a:solidFill>
                <a:schemeClr val="bg2"/>
              </a:solidFill>
              <a:latin typeface="Arial" charset="0"/>
            </a:endParaRPr>
          </a:p>
        </p:txBody>
      </p:sp>
    </p:spTree>
    <p:extLst>
      <p:ext uri="{BB962C8B-B14F-4D97-AF65-F5344CB8AC3E}">
        <p14:creationId xmlns:p14="http://schemas.microsoft.com/office/powerpoint/2010/main" val="121222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Connector interoperability summary</a:t>
            </a:r>
          </a:p>
        </p:txBody>
      </p:sp>
      <p:graphicFrame>
        <p:nvGraphicFramePr>
          <p:cNvPr id="270339" name="Group 3"/>
          <p:cNvGraphicFramePr>
            <a:graphicFrameLocks noGrp="1"/>
          </p:cNvGraphicFramePr>
          <p:nvPr/>
        </p:nvGraphicFramePr>
        <p:xfrm>
          <a:off x="357188" y="1509713"/>
          <a:ext cx="8561387" cy="4622805"/>
        </p:xfrm>
        <a:graphic>
          <a:graphicData uri="http://schemas.openxmlformats.org/drawingml/2006/table">
            <a:tbl>
              <a:tblPr/>
              <a:tblGrid>
                <a:gridCol w="3763962"/>
                <a:gridCol w="4797425"/>
              </a:tblGrid>
              <a:tr h="5572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ＭＳ 明朝" pitchFamily="49" charset="-128"/>
                          <a:cs typeface="Arial" charset="0"/>
                        </a:rPr>
                        <a:t>Receptacle</a:t>
                      </a:r>
                      <a:endParaRPr kumimoji="0" lang="en-US" sz="2400" b="0" i="0" u="none" strike="noStrike" cap="none" normalizeH="0" baseline="0" smtClean="0">
                        <a:ln>
                          <a:noFill/>
                        </a:ln>
                        <a:solidFill>
                          <a:schemeClr val="tx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ＭＳ 明朝" pitchFamily="49" charset="-128"/>
                          <a:cs typeface="Arial" charset="0"/>
                        </a:rPr>
                        <a:t>Plugs Accepted</a:t>
                      </a:r>
                      <a:endParaRPr kumimoji="0" lang="en-US" sz="2400" b="0" i="0" u="none" strike="noStrike" cap="none" normalizeH="0" baseline="0" smtClean="0">
                        <a:ln>
                          <a:noFill/>
                        </a:ln>
                        <a:solidFill>
                          <a:schemeClr val="tx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2.0 Standard-A</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2.0 Standard-A or USB 3.0 Standard-A </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Standard-A</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Standard-A or USB 2.0 Standard-A</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2.0 Standard-B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2.0 Standard-B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Standard-B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Standard-B or USB 2.0 Standard-B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Powered-B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Powered-B, USB 3.0 Standard-B, or USB 2.0 Standard-B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2.0 Micro-B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2.0 Micro-B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Micro-B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Micro-B or USB 2.0 Micro-B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2.0 Micro-AB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2.0 Micro-B or USB 2.0 Micro-A</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Micro-AB</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r>
                        <a:rPr kumimoji="0" lang="en-US" sz="1600" b="1" i="0" u="none" strike="noStrike" cap="none" normalizeH="0" baseline="0" smtClean="0">
                          <a:ln>
                            <a:noFill/>
                          </a:ln>
                          <a:solidFill>
                            <a:schemeClr val="accent1"/>
                          </a:solidFill>
                          <a:effectLst/>
                          <a:latin typeface="Arial" charset="0"/>
                          <a:ea typeface="ＭＳ 明朝" pitchFamily="49" charset="-128"/>
                          <a:cs typeface="Arial" charset="0"/>
                        </a:rPr>
                        <a:t>USB 3.0 Micro-B,  USB 3.0 Micro-A, USB 2.0 Micro-B, or USB 2.0 Micro-A</a:t>
                      </a:r>
                      <a:endParaRPr kumimoji="0" lang="en-US" sz="1600" b="1" i="0" u="none" strike="noStrike" cap="none" normalizeH="0" baseline="0" smtClean="0">
                        <a:ln>
                          <a:noFill/>
                        </a:ln>
                        <a:solidFill>
                          <a:schemeClr val="accent1"/>
                        </a:solidFill>
                        <a:effectLst/>
                        <a:latin typeface="Times" pitchFamily="18" charset="0"/>
                        <a:ea typeface="ＭＳ 明朝" pitchFamily="49" charset="-128"/>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375"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DD049691-65BD-4132-AC7F-CCB509A86734}" type="slidenum">
              <a:rPr lang="en-US" sz="900" b="0">
                <a:solidFill>
                  <a:schemeClr val="bg2"/>
                </a:solidFill>
                <a:latin typeface="Arial" charset="0"/>
              </a:rPr>
              <a:pPr algn="r"/>
              <a:t>7</a:t>
            </a:fld>
            <a:endParaRPr lang="en-US" sz="900" b="0">
              <a:solidFill>
                <a:schemeClr val="bg2"/>
              </a:solidFill>
              <a:latin typeface="Arial" charset="0"/>
            </a:endParaRPr>
          </a:p>
        </p:txBody>
      </p:sp>
    </p:spTree>
    <p:extLst>
      <p:ext uri="{BB962C8B-B14F-4D97-AF65-F5344CB8AC3E}">
        <p14:creationId xmlns:p14="http://schemas.microsoft.com/office/powerpoint/2010/main" val="1624280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USB 3.0 Standard-A connector</a:t>
            </a:r>
          </a:p>
        </p:txBody>
      </p:sp>
      <p:sp>
        <p:nvSpPr>
          <p:cNvPr id="15363" name="Rectangle 3"/>
          <p:cNvSpPr>
            <a:spLocks noGrp="1" noChangeArrowheads="1"/>
          </p:cNvSpPr>
          <p:nvPr>
            <p:ph type="body" idx="4294967295"/>
          </p:nvPr>
        </p:nvSpPr>
        <p:spPr>
          <a:xfrm>
            <a:off x="685800" y="1654175"/>
            <a:ext cx="8458200" cy="2563813"/>
          </a:xfrm>
        </p:spPr>
        <p:txBody>
          <a:bodyPr/>
          <a:lstStyle/>
          <a:p>
            <a:r>
              <a:rPr lang="en-US" sz="2400" smtClean="0"/>
              <a:t>Same interface as the USB 2.0 Standard-A connector, but with added pins for SuperSpeed USB signals</a:t>
            </a:r>
          </a:p>
          <a:p>
            <a:r>
              <a:rPr lang="en-US" sz="2400" smtClean="0"/>
              <a:t>Complete compatibility with USB 2.0 Standard-A connector</a:t>
            </a:r>
          </a:p>
          <a:p>
            <a:r>
              <a:rPr lang="en-US" sz="2400" smtClean="0"/>
              <a:t>Double-stacked connectors supported</a:t>
            </a:r>
          </a:p>
          <a:p>
            <a:endParaRPr lang="en-US" sz="2400" smtClean="0"/>
          </a:p>
        </p:txBody>
      </p:sp>
      <p:pic>
        <p:nvPicPr>
          <p:cNvPr id="15364" name="Picture 4"/>
          <p:cNvPicPr>
            <a:picLocks noChangeAspect="1" noChangeArrowheads="1"/>
          </p:cNvPicPr>
          <p:nvPr/>
        </p:nvPicPr>
        <p:blipFill>
          <a:blip r:embed="rId2"/>
          <a:srcRect/>
          <a:stretch>
            <a:fillRect/>
          </a:stretch>
        </p:blipFill>
        <p:spPr bwMode="auto">
          <a:xfrm>
            <a:off x="1243013" y="3906838"/>
            <a:ext cx="2819400" cy="2487612"/>
          </a:xfrm>
          <a:prstGeom prst="rect">
            <a:avLst/>
          </a:prstGeom>
          <a:noFill/>
          <a:ln w="9525">
            <a:noFill/>
            <a:miter lim="800000"/>
            <a:headEnd/>
            <a:tailEnd/>
          </a:ln>
        </p:spPr>
      </p:pic>
      <p:grpSp>
        <p:nvGrpSpPr>
          <p:cNvPr id="15365" name="Group 5"/>
          <p:cNvGrpSpPr>
            <a:grpSpLocks/>
          </p:cNvGrpSpPr>
          <p:nvPr/>
        </p:nvGrpSpPr>
        <p:grpSpPr bwMode="auto">
          <a:xfrm>
            <a:off x="4797425" y="4060825"/>
            <a:ext cx="3265488" cy="2501900"/>
            <a:chOff x="2736" y="720"/>
            <a:chExt cx="2430" cy="1730"/>
          </a:xfrm>
        </p:grpSpPr>
        <p:pic>
          <p:nvPicPr>
            <p:cNvPr id="15367" name="Picture 6"/>
            <p:cNvPicPr>
              <a:picLocks noChangeAspect="1" noChangeArrowheads="1"/>
            </p:cNvPicPr>
            <p:nvPr/>
          </p:nvPicPr>
          <p:blipFill>
            <a:blip r:embed="rId3"/>
            <a:srcRect/>
            <a:stretch>
              <a:fillRect/>
            </a:stretch>
          </p:blipFill>
          <p:spPr bwMode="auto">
            <a:xfrm>
              <a:off x="2736" y="720"/>
              <a:ext cx="2430" cy="1730"/>
            </a:xfrm>
            <a:prstGeom prst="rect">
              <a:avLst/>
            </a:prstGeom>
            <a:noFill/>
            <a:ln w="9525">
              <a:noFill/>
              <a:miter lim="800000"/>
              <a:headEnd/>
              <a:tailEnd/>
            </a:ln>
          </p:spPr>
        </p:pic>
        <p:sp>
          <p:nvSpPr>
            <p:cNvPr id="15368" name="Text Box 7"/>
            <p:cNvSpPr txBox="1">
              <a:spLocks noChangeArrowheads="1"/>
            </p:cNvSpPr>
            <p:nvPr/>
          </p:nvSpPr>
          <p:spPr bwMode="auto">
            <a:xfrm>
              <a:off x="4670" y="1797"/>
              <a:ext cx="451" cy="190"/>
            </a:xfrm>
            <a:prstGeom prst="rect">
              <a:avLst/>
            </a:prstGeom>
            <a:noFill/>
            <a:ln w="12700">
              <a:noFill/>
              <a:miter lim="800000"/>
              <a:headEnd type="none" w="sm" len="sm"/>
              <a:tailEnd type="none" w="sm" len="sm"/>
            </a:ln>
          </p:spPr>
          <p:txBody>
            <a:bodyPr wrap="none">
              <a:spAutoFit/>
            </a:bodyPr>
            <a:lstStyle/>
            <a:p>
              <a:pPr algn="ctr"/>
              <a:r>
                <a:rPr lang="en-US" sz="1200">
                  <a:solidFill>
                    <a:schemeClr val="bg1"/>
                  </a:solidFill>
                  <a:latin typeface="Arial" charset="0"/>
                  <a:cs typeface="Arial" charset="0"/>
                </a:rPr>
                <a:t>VBUS</a:t>
              </a:r>
            </a:p>
          </p:txBody>
        </p:sp>
        <p:sp>
          <p:nvSpPr>
            <p:cNvPr id="15369" name="Text Box 8"/>
            <p:cNvSpPr txBox="1">
              <a:spLocks noChangeArrowheads="1"/>
            </p:cNvSpPr>
            <p:nvPr/>
          </p:nvSpPr>
          <p:spPr bwMode="auto">
            <a:xfrm>
              <a:off x="4538" y="1859"/>
              <a:ext cx="284" cy="190"/>
            </a:xfrm>
            <a:prstGeom prst="rect">
              <a:avLst/>
            </a:prstGeom>
            <a:noFill/>
            <a:ln w="12700">
              <a:noFill/>
              <a:miter lim="800000"/>
              <a:headEnd type="none" w="sm" len="sm"/>
              <a:tailEnd type="none" w="sm" len="sm"/>
            </a:ln>
          </p:spPr>
          <p:txBody>
            <a:bodyPr wrap="none">
              <a:spAutoFit/>
            </a:bodyPr>
            <a:lstStyle/>
            <a:p>
              <a:pPr algn="ctr"/>
              <a:r>
                <a:rPr lang="en-US" sz="1200">
                  <a:solidFill>
                    <a:schemeClr val="bg1"/>
                  </a:solidFill>
                  <a:latin typeface="Arial" charset="0"/>
                  <a:cs typeface="Arial" charset="0"/>
                </a:rPr>
                <a:t>D+</a:t>
              </a:r>
            </a:p>
          </p:txBody>
        </p:sp>
        <p:sp>
          <p:nvSpPr>
            <p:cNvPr id="15370" name="Text Box 9"/>
            <p:cNvSpPr txBox="1">
              <a:spLocks noChangeArrowheads="1"/>
            </p:cNvSpPr>
            <p:nvPr/>
          </p:nvSpPr>
          <p:spPr bwMode="auto">
            <a:xfrm>
              <a:off x="4065" y="2104"/>
              <a:ext cx="389" cy="190"/>
            </a:xfrm>
            <a:prstGeom prst="rect">
              <a:avLst/>
            </a:prstGeom>
            <a:noFill/>
            <a:ln w="12700">
              <a:noFill/>
              <a:miter lim="800000"/>
              <a:headEnd type="none" w="sm" len="sm"/>
              <a:tailEnd type="none" w="sm" len="sm"/>
            </a:ln>
          </p:spPr>
          <p:txBody>
            <a:bodyPr wrap="none">
              <a:spAutoFit/>
            </a:bodyPr>
            <a:lstStyle/>
            <a:p>
              <a:pPr algn="ctr"/>
              <a:r>
                <a:rPr lang="en-US" sz="1200">
                  <a:solidFill>
                    <a:schemeClr val="bg1"/>
                  </a:solidFill>
                  <a:latin typeface="Arial" charset="0"/>
                  <a:cs typeface="Arial" charset="0"/>
                </a:rPr>
                <a:t>GND</a:t>
              </a:r>
            </a:p>
          </p:txBody>
        </p:sp>
        <p:sp>
          <p:nvSpPr>
            <p:cNvPr id="15371" name="Text Box 10"/>
            <p:cNvSpPr txBox="1">
              <a:spLocks noChangeArrowheads="1"/>
            </p:cNvSpPr>
            <p:nvPr/>
          </p:nvSpPr>
          <p:spPr bwMode="auto">
            <a:xfrm>
              <a:off x="4354" y="1931"/>
              <a:ext cx="257" cy="190"/>
            </a:xfrm>
            <a:prstGeom prst="rect">
              <a:avLst/>
            </a:prstGeom>
            <a:noFill/>
            <a:ln w="12700">
              <a:noFill/>
              <a:miter lim="800000"/>
              <a:headEnd type="none" w="sm" len="sm"/>
              <a:tailEnd type="none" w="sm" len="sm"/>
            </a:ln>
          </p:spPr>
          <p:txBody>
            <a:bodyPr wrap="none">
              <a:spAutoFit/>
            </a:bodyPr>
            <a:lstStyle/>
            <a:p>
              <a:pPr algn="ctr"/>
              <a:r>
                <a:rPr lang="en-US" sz="1200">
                  <a:solidFill>
                    <a:schemeClr val="bg1"/>
                  </a:solidFill>
                  <a:latin typeface="Arial" charset="0"/>
                  <a:cs typeface="Arial" charset="0"/>
                </a:rPr>
                <a:t>D-</a:t>
              </a:r>
            </a:p>
          </p:txBody>
        </p:sp>
        <p:sp>
          <p:nvSpPr>
            <p:cNvPr id="15372" name="Text Box 11"/>
            <p:cNvSpPr txBox="1">
              <a:spLocks noChangeArrowheads="1"/>
            </p:cNvSpPr>
            <p:nvPr/>
          </p:nvSpPr>
          <p:spPr bwMode="auto">
            <a:xfrm>
              <a:off x="3811" y="1326"/>
              <a:ext cx="389" cy="190"/>
            </a:xfrm>
            <a:prstGeom prst="rect">
              <a:avLst/>
            </a:prstGeom>
            <a:noFill/>
            <a:ln w="12700">
              <a:noFill/>
              <a:miter lim="800000"/>
              <a:headEnd type="none" w="sm" len="sm"/>
              <a:tailEnd type="none" w="sm" len="sm"/>
            </a:ln>
          </p:spPr>
          <p:txBody>
            <a:bodyPr wrap="none">
              <a:spAutoFit/>
            </a:bodyPr>
            <a:lstStyle/>
            <a:p>
              <a:pPr algn="ctr"/>
              <a:r>
                <a:rPr lang="en-US" sz="1200">
                  <a:solidFill>
                    <a:srgbClr val="FF0000"/>
                  </a:solidFill>
                  <a:latin typeface="Arial" charset="0"/>
                  <a:cs typeface="Arial" charset="0"/>
                </a:rPr>
                <a:t>GND</a:t>
              </a:r>
            </a:p>
          </p:txBody>
        </p:sp>
        <p:sp>
          <p:nvSpPr>
            <p:cNvPr id="15373" name="Text Box 12"/>
            <p:cNvSpPr txBox="1">
              <a:spLocks noChangeArrowheads="1"/>
            </p:cNvSpPr>
            <p:nvPr/>
          </p:nvSpPr>
          <p:spPr bwMode="auto">
            <a:xfrm>
              <a:off x="3455" y="1499"/>
              <a:ext cx="647" cy="190"/>
            </a:xfrm>
            <a:prstGeom prst="rect">
              <a:avLst/>
            </a:prstGeom>
            <a:noFill/>
            <a:ln w="12700">
              <a:noFill/>
              <a:miter lim="800000"/>
              <a:headEnd type="none" w="sm" len="sm"/>
              <a:tailEnd type="none" w="sm" len="sm"/>
            </a:ln>
          </p:spPr>
          <p:txBody>
            <a:bodyPr wrap="none">
              <a:spAutoFit/>
            </a:bodyPr>
            <a:lstStyle/>
            <a:p>
              <a:pPr algn="ctr"/>
              <a:r>
                <a:rPr lang="en-US" sz="1200">
                  <a:solidFill>
                    <a:srgbClr val="FF0000"/>
                  </a:solidFill>
                  <a:latin typeface="Arial" charset="0"/>
                  <a:cs typeface="Arial" charset="0"/>
                </a:rPr>
                <a:t>USB3_TX</a:t>
              </a:r>
            </a:p>
          </p:txBody>
        </p:sp>
        <p:sp>
          <p:nvSpPr>
            <p:cNvPr id="15374" name="Text Box 13"/>
            <p:cNvSpPr txBox="1">
              <a:spLocks noChangeArrowheads="1"/>
            </p:cNvSpPr>
            <p:nvPr/>
          </p:nvSpPr>
          <p:spPr bwMode="auto">
            <a:xfrm>
              <a:off x="3995" y="1192"/>
              <a:ext cx="658" cy="190"/>
            </a:xfrm>
            <a:prstGeom prst="rect">
              <a:avLst/>
            </a:prstGeom>
            <a:noFill/>
            <a:ln w="12700">
              <a:noFill/>
              <a:miter lim="800000"/>
              <a:headEnd type="none" w="sm" len="sm"/>
              <a:tailEnd type="none" w="sm" len="sm"/>
            </a:ln>
          </p:spPr>
          <p:txBody>
            <a:bodyPr wrap="none">
              <a:spAutoFit/>
            </a:bodyPr>
            <a:lstStyle/>
            <a:p>
              <a:pPr algn="ctr"/>
              <a:r>
                <a:rPr lang="en-US" sz="1200">
                  <a:solidFill>
                    <a:srgbClr val="FF0000"/>
                  </a:solidFill>
                  <a:latin typeface="Arial" charset="0"/>
                  <a:cs typeface="Arial" charset="0"/>
                </a:rPr>
                <a:t>USB3_RX</a:t>
              </a:r>
            </a:p>
          </p:txBody>
        </p:sp>
      </p:grpSp>
      <p:sp>
        <p:nvSpPr>
          <p:cNvPr id="15366"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919D091C-8F12-489C-9B1E-8029A29EF64F}" type="slidenum">
              <a:rPr lang="en-US" sz="900" b="0">
                <a:solidFill>
                  <a:schemeClr val="bg2"/>
                </a:solidFill>
                <a:latin typeface="Arial" charset="0"/>
              </a:rPr>
              <a:pPr algn="r"/>
              <a:t>8</a:t>
            </a:fld>
            <a:endParaRPr lang="en-US" sz="900" b="0">
              <a:solidFill>
                <a:schemeClr val="bg2"/>
              </a:solidFill>
              <a:latin typeface="Arial" charset="0"/>
            </a:endParaRPr>
          </a:p>
        </p:txBody>
      </p:sp>
    </p:spTree>
    <p:extLst>
      <p:ext uri="{BB962C8B-B14F-4D97-AF65-F5344CB8AC3E}">
        <p14:creationId xmlns:p14="http://schemas.microsoft.com/office/powerpoint/2010/main" val="1760862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idx="4294967295"/>
          </p:nvPr>
        </p:nvSpPr>
        <p:spPr>
          <a:effectLst>
            <a:outerShdw dist="35921" dir="2700000" algn="ctr" rotWithShape="0">
              <a:schemeClr val="tx1">
                <a:alpha val="74997"/>
              </a:schemeClr>
            </a:outerShdw>
          </a:effectLst>
        </p:spPr>
        <p:txBody>
          <a:bodyPr/>
          <a:lstStyle/>
          <a:p>
            <a:pPr>
              <a:defRPr/>
            </a:pPr>
            <a:r>
              <a:rPr lang="en-US" smtClean="0"/>
              <a:t>USB 3.0 Standard-B connector</a:t>
            </a:r>
          </a:p>
        </p:txBody>
      </p:sp>
      <p:sp>
        <p:nvSpPr>
          <p:cNvPr id="1028" name="Rectangle 3"/>
          <p:cNvSpPr>
            <a:spLocks noGrp="1" noChangeArrowheads="1"/>
          </p:cNvSpPr>
          <p:nvPr>
            <p:ph type="body" idx="4294967295"/>
          </p:nvPr>
        </p:nvSpPr>
        <p:spPr>
          <a:xfrm>
            <a:off x="685800" y="1546225"/>
            <a:ext cx="8237538" cy="2547938"/>
          </a:xfrm>
        </p:spPr>
        <p:txBody>
          <a:bodyPr/>
          <a:lstStyle/>
          <a:p>
            <a:r>
              <a:rPr lang="en-US" smtClean="0"/>
              <a:t>Defined for relatively large, stationary peripherals such as hard drives and printers</a:t>
            </a:r>
          </a:p>
          <a:p>
            <a:r>
              <a:rPr lang="en-US" smtClean="0"/>
              <a:t>Visually different from USB 2.0 Standard-B connector</a:t>
            </a:r>
          </a:p>
          <a:p>
            <a:pPr lvl="1"/>
            <a:r>
              <a:rPr lang="en-US" smtClean="0"/>
              <a:t>But the receptacle accepts a USB 2.0 Standard-B plug</a:t>
            </a:r>
          </a:p>
        </p:txBody>
      </p:sp>
      <p:graphicFrame>
        <p:nvGraphicFramePr>
          <p:cNvPr id="1026" name="Object 4"/>
          <p:cNvGraphicFramePr>
            <a:graphicFrameLocks noChangeAspect="1"/>
          </p:cNvGraphicFramePr>
          <p:nvPr/>
        </p:nvGraphicFramePr>
        <p:xfrm>
          <a:off x="882650" y="3879850"/>
          <a:ext cx="3381375" cy="2763838"/>
        </p:xfrm>
        <a:graphic>
          <a:graphicData uri="http://schemas.openxmlformats.org/presentationml/2006/ole">
            <mc:AlternateContent xmlns:mc="http://schemas.openxmlformats.org/markup-compatibility/2006">
              <mc:Choice xmlns:v="urn:schemas-microsoft-com:vml" Requires="v">
                <p:oleObj spid="_x0000_s1029" name="Bitmap Image" r:id="rId4" imgW="6876190" imgH="5619048" progId="PBrush">
                  <p:embed/>
                </p:oleObj>
              </mc:Choice>
              <mc:Fallback>
                <p:oleObj name="Bitmap Image" r:id="rId4" imgW="6876190" imgH="561904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650" y="3879850"/>
                        <a:ext cx="3381375"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9" name="Picture 5"/>
          <p:cNvPicPr>
            <a:picLocks noChangeAspect="1" noChangeArrowheads="1"/>
          </p:cNvPicPr>
          <p:nvPr/>
        </p:nvPicPr>
        <p:blipFill>
          <a:blip r:embed="rId6"/>
          <a:srcRect/>
          <a:stretch>
            <a:fillRect/>
          </a:stretch>
        </p:blipFill>
        <p:spPr bwMode="auto">
          <a:xfrm>
            <a:off x="4829175" y="3873500"/>
            <a:ext cx="3560763" cy="2711450"/>
          </a:xfrm>
          <a:prstGeom prst="rect">
            <a:avLst/>
          </a:prstGeom>
          <a:noFill/>
          <a:ln w="9525">
            <a:noFill/>
            <a:miter lim="800000"/>
            <a:headEnd/>
            <a:tailEnd/>
          </a:ln>
        </p:spPr>
      </p:pic>
      <p:sp>
        <p:nvSpPr>
          <p:cNvPr id="1030" name="Slide Number Placeholder 5"/>
          <p:cNvSpPr txBox="1">
            <a:spLocks noGrp="1"/>
          </p:cNvSpPr>
          <p:nvPr/>
        </p:nvSpPr>
        <p:spPr bwMode="auto">
          <a:xfrm>
            <a:off x="7167563" y="6553200"/>
            <a:ext cx="1905000" cy="457200"/>
          </a:xfrm>
          <a:prstGeom prst="rect">
            <a:avLst/>
          </a:prstGeom>
          <a:noFill/>
          <a:ln w="9525">
            <a:noFill/>
            <a:miter lim="800000"/>
            <a:headEnd/>
            <a:tailEnd/>
          </a:ln>
        </p:spPr>
        <p:txBody>
          <a:bodyPr/>
          <a:lstStyle/>
          <a:p>
            <a:pPr algn="r"/>
            <a:fld id="{CEC7E785-D343-4113-A1A0-FA9C9E8A9B3B}" type="slidenum">
              <a:rPr lang="en-US" sz="900" b="0">
                <a:solidFill>
                  <a:schemeClr val="bg2"/>
                </a:solidFill>
                <a:latin typeface="Arial" charset="0"/>
              </a:rPr>
              <a:pPr algn="r"/>
              <a:t>9</a:t>
            </a:fld>
            <a:endParaRPr lang="en-US" sz="900" b="0">
              <a:solidFill>
                <a:schemeClr val="bg2"/>
              </a:solidFill>
              <a:latin typeface="Arial" charset="0"/>
            </a:endParaRPr>
          </a:p>
        </p:txBody>
      </p:sp>
    </p:spTree>
    <p:extLst>
      <p:ext uri="{BB962C8B-B14F-4D97-AF65-F5344CB8AC3E}">
        <p14:creationId xmlns:p14="http://schemas.microsoft.com/office/powerpoint/2010/main" val="2811543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usb_w_Presentation">
  <a:themeElements>
    <a:clrScheme name="">
      <a:dk1>
        <a:srgbClr val="000000"/>
      </a:dk1>
      <a:lt1>
        <a:srgbClr val="FFFFFF"/>
      </a:lt1>
      <a:dk2>
        <a:srgbClr val="000000"/>
      </a:dk2>
      <a:lt2>
        <a:srgbClr val="808080"/>
      </a:lt2>
      <a:accent1>
        <a:srgbClr val="333399"/>
      </a:accent1>
      <a:accent2>
        <a:srgbClr val="FFCC00"/>
      </a:accent2>
      <a:accent3>
        <a:srgbClr val="FFFFFF"/>
      </a:accent3>
      <a:accent4>
        <a:srgbClr val="000000"/>
      </a:accent4>
      <a:accent5>
        <a:srgbClr val="ADADCA"/>
      </a:accent5>
      <a:accent6>
        <a:srgbClr val="E7B900"/>
      </a:accent6>
      <a:hlink>
        <a:srgbClr val="CC3399"/>
      </a:hlink>
      <a:folHlink>
        <a:srgbClr val="00CC99"/>
      </a:folHlink>
    </a:clrScheme>
    <a:fontScheme name="usb_w_Presentation">
      <a:majorFont>
        <a:latin typeface="Arial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6" charset="0"/>
          </a:defRPr>
        </a:defPPr>
      </a:lstStyle>
    </a:lnDef>
  </a:objectDefaults>
  <a:extraClrSchemeLst>
    <a:extraClrScheme>
      <a:clrScheme name="usb_w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b_w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b_w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b_w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b_w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b_w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b_w_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b_w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b_w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b_w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b_w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b_w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sb_w_Presentation 13">
        <a:dk1>
          <a:srgbClr val="000000"/>
        </a:dk1>
        <a:lt1>
          <a:srgbClr val="FFFFFF"/>
        </a:lt1>
        <a:dk2>
          <a:srgbClr val="000000"/>
        </a:dk2>
        <a:lt2>
          <a:srgbClr val="808080"/>
        </a:lt2>
        <a:accent1>
          <a:srgbClr val="333399"/>
        </a:accent1>
        <a:accent2>
          <a:srgbClr val="9900CC"/>
        </a:accent2>
        <a:accent3>
          <a:srgbClr val="FFFFFF"/>
        </a:accent3>
        <a:accent4>
          <a:srgbClr val="000000"/>
        </a:accent4>
        <a:accent5>
          <a:srgbClr val="ADADCA"/>
        </a:accent5>
        <a:accent6>
          <a:srgbClr val="8A00B9"/>
        </a:accent6>
        <a:hlink>
          <a:srgbClr val="FFCC00"/>
        </a:hlink>
        <a:folHlink>
          <a:srgbClr val="00CC99"/>
        </a:folHlink>
      </a:clrScheme>
      <a:clrMap bg1="lt1" tx1="dk1" bg2="lt2" tx2="dk2" accent1="accent1" accent2="accent2" accent3="accent3" accent4="accent4" accent5="accent5" accent6="accent6" hlink="hlink" folHlink="folHlink"/>
    </a:extraClrScheme>
    <a:extraClrScheme>
      <a:clrScheme name="usb_w_Presentation 14">
        <a:dk1>
          <a:srgbClr val="000000"/>
        </a:dk1>
        <a:lt1>
          <a:srgbClr val="FFFFFF"/>
        </a:lt1>
        <a:dk2>
          <a:srgbClr val="000000"/>
        </a:dk2>
        <a:lt2>
          <a:srgbClr val="808080"/>
        </a:lt2>
        <a:accent1>
          <a:srgbClr val="333399"/>
        </a:accent1>
        <a:accent2>
          <a:srgbClr val="9900FF"/>
        </a:accent2>
        <a:accent3>
          <a:srgbClr val="FFFFFF"/>
        </a:accent3>
        <a:accent4>
          <a:srgbClr val="000000"/>
        </a:accent4>
        <a:accent5>
          <a:srgbClr val="ADADCA"/>
        </a:accent5>
        <a:accent6>
          <a:srgbClr val="8A00E7"/>
        </a:accent6>
        <a:hlink>
          <a:srgbClr val="FFCC00"/>
        </a:hlink>
        <a:folHlink>
          <a:srgbClr val="00CC99"/>
        </a:folHlink>
      </a:clrScheme>
      <a:clrMap bg1="lt1" tx1="dk1" bg2="lt2" tx2="dk2" accent1="accent1" accent2="accent2" accent3="accent3" accent4="accent4" accent5="accent5" accent6="accent6" hlink="hlink" folHlink="folHlink"/>
    </a:extraClrScheme>
    <a:extraClrScheme>
      <a:clrScheme name="usb_w_Presentation 15">
        <a:dk1>
          <a:srgbClr val="000000"/>
        </a:dk1>
        <a:lt1>
          <a:srgbClr val="FFFFFF"/>
        </a:lt1>
        <a:dk2>
          <a:srgbClr val="000000"/>
        </a:dk2>
        <a:lt2>
          <a:srgbClr val="808080"/>
        </a:lt2>
        <a:accent1>
          <a:srgbClr val="6600FF"/>
        </a:accent1>
        <a:accent2>
          <a:srgbClr val="9900CC"/>
        </a:accent2>
        <a:accent3>
          <a:srgbClr val="FFFFFF"/>
        </a:accent3>
        <a:accent4>
          <a:srgbClr val="000000"/>
        </a:accent4>
        <a:accent5>
          <a:srgbClr val="B8AAFF"/>
        </a:accent5>
        <a:accent6>
          <a:srgbClr val="8A00B9"/>
        </a:accent6>
        <a:hlink>
          <a:srgbClr val="FFCC00"/>
        </a:hlink>
        <a:folHlink>
          <a:srgbClr val="00CC99"/>
        </a:folHlink>
      </a:clrScheme>
      <a:clrMap bg1="lt1" tx1="dk1" bg2="lt2" tx2="dk2" accent1="accent1" accent2="accent2" accent3="accent3" accent4="accent4" accent5="accent5" accent6="accent6" hlink="hlink" folHlink="folHlink"/>
    </a:extraClrScheme>
    <a:extraClrScheme>
      <a:clrScheme name="usb_w_Presentation 16">
        <a:dk1>
          <a:srgbClr val="000000"/>
        </a:dk1>
        <a:lt1>
          <a:srgbClr val="FFFFFF"/>
        </a:lt1>
        <a:dk2>
          <a:srgbClr val="000000"/>
        </a:dk2>
        <a:lt2>
          <a:srgbClr val="808080"/>
        </a:lt2>
        <a:accent1>
          <a:srgbClr val="333399"/>
        </a:accent1>
        <a:accent2>
          <a:srgbClr val="FFCC00"/>
        </a:accent2>
        <a:accent3>
          <a:srgbClr val="FFFFFF"/>
        </a:accent3>
        <a:accent4>
          <a:srgbClr val="000000"/>
        </a:accent4>
        <a:accent5>
          <a:srgbClr val="ADADCA"/>
        </a:accent5>
        <a:accent6>
          <a:srgbClr val="E7B900"/>
        </a:accent6>
        <a:hlink>
          <a:srgbClr val="9900CC"/>
        </a:hlink>
        <a:folHlink>
          <a:srgbClr val="00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C2E6D9AC64D47A3FD2CD43779A390" ma:contentTypeVersion="0" ma:contentTypeDescription="Create a new document." ma:contentTypeScope="" ma:versionID="eb79c1ef3be7b4e522880ff4f52516b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F9FB4C1-2171-494E-B007-DA12376D55A6}"/>
</file>

<file path=customXml/itemProps2.xml><?xml version="1.0" encoding="utf-8"?>
<ds:datastoreItem xmlns:ds="http://schemas.openxmlformats.org/officeDocument/2006/customXml" ds:itemID="{013D7050-8027-4BC3-B744-B58FA5A18C8E}"/>
</file>

<file path=customXml/itemProps3.xml><?xml version="1.0" encoding="utf-8"?>
<ds:datastoreItem xmlns:ds="http://schemas.openxmlformats.org/officeDocument/2006/customXml" ds:itemID="{A5D563DD-837B-47A4-ADC9-03D251579AF0}"/>
</file>

<file path=docProps/app.xml><?xml version="1.0" encoding="utf-8"?>
<Properties xmlns="http://schemas.openxmlformats.org/officeDocument/2006/extended-properties" xmlns:vt="http://schemas.openxmlformats.org/officeDocument/2006/docPropsVTypes">
  <Template>mojo fire:•work files:usbw ppt:usb_w_Presentation.pot</Template>
  <TotalTime>4614</TotalTime>
  <Words>2578</Words>
  <Application>Microsoft Office PowerPoint</Application>
  <PresentationFormat>On-screen Show (4:3)</PresentationFormat>
  <Paragraphs>358</Paragraphs>
  <Slides>34</Slides>
  <Notes>33</Notes>
  <HiddenSlides>0</HiddenSlides>
  <MMClips>3</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usb_w_Presentation</vt:lpstr>
      <vt:lpstr>Bitmap Image</vt:lpstr>
      <vt:lpstr>Rahman Ismail Sr. Software Architect</vt:lpstr>
      <vt:lpstr>Agenda</vt:lpstr>
      <vt:lpstr>USB 3.0 Features</vt:lpstr>
      <vt:lpstr>USB 3.0 Bus Architecture</vt:lpstr>
      <vt:lpstr>SuperSpeed USB  Layered Architecture</vt:lpstr>
      <vt:lpstr>USB 3.0 Connector &amp; Cable Goals and objectives</vt:lpstr>
      <vt:lpstr>Connector interoperability summary</vt:lpstr>
      <vt:lpstr>USB 3.0 Standard-A connector</vt:lpstr>
      <vt:lpstr>USB 3.0 Standard-B connector</vt:lpstr>
      <vt:lpstr>USB 3.0 Micro connector family</vt:lpstr>
      <vt:lpstr>Cables</vt:lpstr>
      <vt:lpstr>SuperSpeed USB Physical Layer</vt:lpstr>
      <vt:lpstr>Physical Layer</vt:lpstr>
      <vt:lpstr>SuperSpeed USB Link Layer</vt:lpstr>
      <vt:lpstr>Link Layer</vt:lpstr>
      <vt:lpstr>SuperSpeed USB Protocol Layer</vt:lpstr>
      <vt:lpstr>Protocol Layer</vt:lpstr>
      <vt:lpstr>Packet Basics</vt:lpstr>
      <vt:lpstr>Example IN Transaction</vt:lpstr>
      <vt:lpstr>SuperSpeed USB  Application Layer</vt:lpstr>
      <vt:lpstr>Power Management Overview</vt:lpstr>
      <vt:lpstr>Power Management Overview</vt:lpstr>
      <vt:lpstr>SuperSpeed USB  Power Management Primitives</vt:lpstr>
      <vt:lpstr>SuperSpeed USB Hubs</vt:lpstr>
      <vt:lpstr>Simple Deferring Example</vt:lpstr>
      <vt:lpstr>Deferring Balances Performance with Power Management</vt:lpstr>
      <vt:lpstr>Host Support for Bus Power Management - Interrupt Endpoints</vt:lpstr>
      <vt:lpstr>Host Support for Bus Power Management Isochronous Endpoints and Timestamp TPs</vt:lpstr>
      <vt:lpstr>Function Suspend and Device Suspend</vt:lpstr>
      <vt:lpstr>SuperSpeed USB Power Management</vt:lpstr>
      <vt:lpstr>System Level Power Management Latency Tolerance Messaging</vt:lpstr>
      <vt:lpstr>SuperSpeed USB  Updates to the Specification</vt:lpstr>
      <vt:lpstr>Summary</vt:lpstr>
      <vt:lpstr>Call to Action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wilson</dc:creator>
  <cp:lastModifiedBy>Ismail, Abdul R</cp:lastModifiedBy>
  <cp:revision>91</cp:revision>
  <cp:lastPrinted>1904-01-01T00:00:00Z</cp:lastPrinted>
  <dcterms:created xsi:type="dcterms:W3CDTF">2008-10-07T15:50:28Z</dcterms:created>
  <dcterms:modified xsi:type="dcterms:W3CDTF">2011-11-02T07:34:25Z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0x01010051EC2E6D9AC64D47A3FD2CD43779A390</vt:lpwstr>
  </property>
</Properties>
</file>