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1" r:id="rId4"/>
    <p:sldId id="258" r:id="rId5"/>
    <p:sldId id="259" r:id="rId6"/>
    <p:sldId id="271" r:id="rId7"/>
    <p:sldId id="273" r:id="rId8"/>
    <p:sldId id="260" r:id="rId9"/>
    <p:sldId id="263" r:id="rId10"/>
    <p:sldId id="264" r:id="rId11"/>
    <p:sldId id="262" r:id="rId12"/>
    <p:sldId id="267" r:id="rId13"/>
    <p:sldId id="268" r:id="rId14"/>
    <p:sldId id="269"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81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ltLang="zh-CN"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ltLang="zh-CN"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altLang="zh-CN"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8/26/2011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box.x.yang@inte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181600"/>
            <a:ext cx="7772400" cy="1828800"/>
          </a:xfrm>
        </p:spPr>
        <p:txBody>
          <a:bodyPr>
            <a:normAutofit fontScale="90000"/>
          </a:bodyPr>
          <a:lstStyle/>
          <a:p>
            <a:pPr algn="ctr"/>
            <a:r>
              <a:rPr lang="en-US" altLang="zh-CN" sz="3200" dirty="0" smtClean="0"/>
              <a:t>Care </a:t>
            </a:r>
            <a:r>
              <a:rPr lang="en-US" altLang="zh-CN" sz="3200" dirty="0" smtClean="0"/>
              <a:t>about </a:t>
            </a:r>
            <a:r>
              <a:rPr lang="en-US" altLang="zh-CN" sz="3200" dirty="0" smtClean="0"/>
              <a:t>android phone </a:t>
            </a:r>
            <a:r>
              <a:rPr lang="en-US" altLang="zh-CN" sz="3200" dirty="0" smtClean="0"/>
              <a:t>PR2 USB </a:t>
            </a:r>
            <a:r>
              <a:rPr lang="en-US" altLang="zh-CN" sz="3200" dirty="0" smtClean="0"/>
              <a:t>features---HNP, SRP</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t>
            </a:r>
            <a:r>
              <a:rPr lang="en-US" altLang="zh-CN" sz="1300" dirty="0" smtClean="0">
                <a:solidFill>
                  <a:schemeClr val="tx1"/>
                </a:solidFill>
              </a:rPr>
              <a:t>UMG-YANG BO</a:t>
            </a:r>
            <a:br>
              <a:rPr lang="en-US" altLang="zh-CN" sz="1300" dirty="0" smtClean="0">
                <a:solidFill>
                  <a:schemeClr val="tx1"/>
                </a:solidFill>
              </a:rPr>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
        <p:nvSpPr>
          <p:cNvPr id="3" name="Subtitle 2"/>
          <p:cNvSpPr>
            <a:spLocks noGrp="1"/>
          </p:cNvSpPr>
          <p:nvPr>
            <p:ph type="subTitle" idx="1"/>
          </p:nvPr>
        </p:nvSpPr>
        <p:spPr/>
        <p:txBody>
          <a:bodyPr>
            <a:normAutofit/>
          </a:bodyPr>
          <a:lstStyle/>
          <a:p>
            <a:r>
              <a:rPr lang="en-US" altLang="zh-CN" dirty="0" smtClean="0"/>
              <a:t>.</a:t>
            </a:r>
          </a:p>
        </p:txBody>
      </p:sp>
      <p:pic>
        <p:nvPicPr>
          <p:cNvPr id="6" name="Picture 5" descr="Untitled.png"/>
          <p:cNvPicPr>
            <a:picLocks noChangeAspect="1"/>
          </p:cNvPicPr>
          <p:nvPr/>
        </p:nvPicPr>
        <p:blipFill>
          <a:blip r:embed="rId2" cstate="print"/>
          <a:stretch>
            <a:fillRect/>
          </a:stretch>
        </p:blipFill>
        <p:spPr>
          <a:xfrm rot="19582130">
            <a:off x="7232106" y="5128177"/>
            <a:ext cx="1476581" cy="971686"/>
          </a:xfrm>
          <a:prstGeom prst="rect">
            <a:avLst/>
          </a:prstGeom>
        </p:spPr>
      </p:pic>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Android phone PR2---SRP(3)</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How </a:t>
            </a:r>
            <a:r>
              <a:rPr lang="en-US" altLang="zh-CN" dirty="0" smtClean="0"/>
              <a:t>to operator in Linux level</a:t>
            </a:r>
            <a:r>
              <a:rPr lang="en-US" altLang="zh-CN" dirty="0" smtClean="0"/>
              <a:t>?</a:t>
            </a:r>
          </a:p>
          <a:p>
            <a:endParaRPr lang="en-US" altLang="zh-CN" dirty="0" smtClean="0"/>
          </a:p>
          <a:p>
            <a:pPr marL="457200" indent="-457200">
              <a:buFont typeface="+mj-lt"/>
              <a:buAutoNum type="arabicPeriod"/>
            </a:pPr>
            <a:r>
              <a:rPr lang="en-US" altLang="zh-CN" sz="1900" dirty="0" smtClean="0"/>
              <a:t>A device plug A cable, and check ‘</a:t>
            </a:r>
            <a:r>
              <a:rPr lang="en-US" altLang="zh-CN" sz="1900" dirty="0" err="1" smtClean="0"/>
              <a:t>hsm</a:t>
            </a:r>
            <a:r>
              <a:rPr lang="en-US" altLang="zh-CN" sz="1900" dirty="0" smtClean="0"/>
              <a:t>’ interface, its status is </a:t>
            </a:r>
            <a:r>
              <a:rPr lang="en-US" altLang="zh-CN" sz="1900" dirty="0" err="1" smtClean="0"/>
              <a:t>a_wait_bconn</a:t>
            </a:r>
            <a:r>
              <a:rPr lang="en-US" altLang="zh-CN" sz="1900" dirty="0" smtClean="0"/>
              <a:t>.</a:t>
            </a:r>
          </a:p>
          <a:p>
            <a:pPr marL="457200" indent="-457200">
              <a:buFont typeface="+mj-lt"/>
              <a:buAutoNum type="arabicPeriod"/>
            </a:pPr>
            <a:r>
              <a:rPr lang="en-US" altLang="zh-CN" sz="1900" dirty="0" smtClean="0"/>
              <a:t>B device plug B cable, and check ‘</a:t>
            </a:r>
            <a:r>
              <a:rPr lang="en-US" altLang="zh-CN" sz="1900" dirty="0" err="1" smtClean="0"/>
              <a:t>hsm</a:t>
            </a:r>
            <a:r>
              <a:rPr lang="en-US" altLang="zh-CN" sz="1900" dirty="0" smtClean="0"/>
              <a:t>’ interface, its status is ‘</a:t>
            </a:r>
            <a:r>
              <a:rPr lang="en-US" altLang="zh-CN" sz="1900" dirty="0" err="1" smtClean="0"/>
              <a:t>b_idle</a:t>
            </a:r>
            <a:r>
              <a:rPr lang="en-US" altLang="zh-CN" sz="1900" dirty="0" smtClean="0"/>
              <a:t>’.</a:t>
            </a:r>
          </a:p>
          <a:p>
            <a:pPr marL="457200" indent="-457200">
              <a:buFont typeface="+mj-lt"/>
              <a:buAutoNum type="arabicPeriod"/>
            </a:pPr>
            <a:r>
              <a:rPr lang="en-US" altLang="zh-CN" sz="1900" dirty="0" smtClean="0"/>
              <a:t>Connect B device to A device. And check their statuses. A device status ‘</a:t>
            </a:r>
            <a:r>
              <a:rPr lang="en-US" altLang="zh-CN" sz="1900" dirty="0" err="1" smtClean="0"/>
              <a:t>a_host</a:t>
            </a:r>
            <a:r>
              <a:rPr lang="en-US" altLang="zh-CN" sz="1900" dirty="0" smtClean="0"/>
              <a:t>’ and B device status is ‘b_</a:t>
            </a:r>
            <a:r>
              <a:rPr lang="en-US" altLang="zh-CN" sz="1900" dirty="0" smtClean="0"/>
              <a:t> </a:t>
            </a:r>
            <a:r>
              <a:rPr lang="en-US" altLang="zh-CN" sz="1900" dirty="0" smtClean="0"/>
              <a:t>peripheral’.</a:t>
            </a:r>
          </a:p>
          <a:p>
            <a:pPr marL="457200" indent="-457200">
              <a:buFont typeface="+mj-lt"/>
              <a:buAutoNum type="arabicPeriod"/>
            </a:pPr>
            <a:r>
              <a:rPr lang="en-US" altLang="zh-CN" sz="1900" dirty="0" smtClean="0"/>
              <a:t>echo 1 &gt; </a:t>
            </a:r>
            <a:r>
              <a:rPr lang="en-US" altLang="zh-CN" sz="1900" dirty="0" err="1" smtClean="0"/>
              <a:t>a_bus_drop</a:t>
            </a:r>
            <a:r>
              <a:rPr lang="en-US" altLang="zh-CN" sz="1900" dirty="0" smtClean="0"/>
              <a:t> on A device. Check A device status, it will be </a:t>
            </a:r>
            <a:r>
              <a:rPr lang="en-US" altLang="zh-CN" sz="1900" dirty="0" err="1" smtClean="0"/>
              <a:t>a_idle</a:t>
            </a:r>
            <a:r>
              <a:rPr lang="en-US" altLang="zh-CN" sz="1900" dirty="0" smtClean="0"/>
              <a:t>. And B device status is </a:t>
            </a:r>
            <a:r>
              <a:rPr lang="en-US" altLang="zh-CN" sz="1900" dirty="0" err="1" smtClean="0"/>
              <a:t>b_idle</a:t>
            </a:r>
            <a:r>
              <a:rPr lang="en-US" altLang="zh-CN" sz="1900" dirty="0" smtClean="0"/>
              <a:t>.</a:t>
            </a:r>
          </a:p>
          <a:p>
            <a:pPr marL="457200" indent="-457200">
              <a:buFont typeface="+mj-lt"/>
              <a:buAutoNum type="arabicPeriod"/>
            </a:pPr>
            <a:r>
              <a:rPr lang="en-US" altLang="zh-CN" sz="1900" dirty="0" smtClean="0"/>
              <a:t>echo 0 &gt; </a:t>
            </a:r>
            <a:r>
              <a:rPr lang="en-US" altLang="zh-CN" sz="1900" dirty="0" err="1" smtClean="0"/>
              <a:t>a_bus_req</a:t>
            </a:r>
            <a:r>
              <a:rPr lang="en-US" altLang="zh-CN" sz="1900" dirty="0" smtClean="0"/>
              <a:t> and echo 0 &gt; </a:t>
            </a:r>
            <a:r>
              <a:rPr lang="en-US" altLang="zh-CN" sz="1900" dirty="0" err="1" smtClean="0"/>
              <a:t>a_bus_drop</a:t>
            </a:r>
            <a:r>
              <a:rPr lang="en-US" altLang="zh-CN" sz="1900" dirty="0" smtClean="0"/>
              <a:t> on A device and echo 1 &gt; </a:t>
            </a:r>
            <a:r>
              <a:rPr lang="en-US" altLang="zh-CN" sz="1900" dirty="0" err="1" smtClean="0"/>
              <a:t>b_bus_req</a:t>
            </a:r>
            <a:r>
              <a:rPr lang="en-US" altLang="zh-CN" sz="1900" dirty="0" smtClean="0"/>
              <a:t> on B device. Check their statuses. A device status is ‘</a:t>
            </a:r>
            <a:r>
              <a:rPr lang="en-US" altLang="zh-CN" sz="1900" dirty="0" err="1" smtClean="0"/>
              <a:t>a_host</a:t>
            </a:r>
            <a:r>
              <a:rPr lang="en-US" altLang="zh-CN" sz="1900" dirty="0" smtClean="0"/>
              <a:t>’ and B device status is ‘</a:t>
            </a:r>
            <a:r>
              <a:rPr lang="en-US" altLang="zh-CN" sz="1900" dirty="0" err="1" smtClean="0"/>
              <a:t>b_peripheral</a:t>
            </a:r>
            <a:r>
              <a:rPr lang="en-US" altLang="zh-CN" sz="1900" dirty="0" smtClean="0"/>
              <a:t>’.</a:t>
            </a:r>
            <a:endParaRPr lang="zh-CN" altLang="en-US" sz="1900" dirty="0" smtClean="0"/>
          </a:p>
          <a:p>
            <a:endParaRPr lang="zh-CN" altLang="en-US" dirty="0"/>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Android phone PR2---HNP(1)</a:t>
            </a:r>
            <a:endParaRPr lang="zh-CN" altLang="en-US" dirty="0"/>
          </a:p>
        </p:txBody>
      </p:sp>
      <p:sp>
        <p:nvSpPr>
          <p:cNvPr id="3" name="Content Placeholder 2"/>
          <p:cNvSpPr>
            <a:spLocks noGrp="1"/>
          </p:cNvSpPr>
          <p:nvPr>
            <p:ph idx="1"/>
          </p:nvPr>
        </p:nvSpPr>
        <p:spPr/>
        <p:txBody>
          <a:bodyPr>
            <a:normAutofit/>
          </a:bodyPr>
          <a:lstStyle/>
          <a:p>
            <a:r>
              <a:rPr lang="en-US" altLang="zh-CN" b="1" i="1" dirty="0" smtClean="0">
                <a:solidFill>
                  <a:srgbClr val="FF0000"/>
                </a:solidFill>
              </a:rPr>
              <a:t>HNP</a:t>
            </a:r>
            <a:r>
              <a:rPr lang="en-US" altLang="zh-CN" b="1" i="1" dirty="0" smtClean="0">
                <a:solidFill>
                  <a:srgbClr val="FF0000"/>
                </a:solidFill>
              </a:rPr>
              <a:t>:</a:t>
            </a:r>
          </a:p>
          <a:p>
            <a:endParaRPr lang="en-US" altLang="zh-CN" b="1" i="1" dirty="0" smtClean="0">
              <a:solidFill>
                <a:srgbClr val="FF0000"/>
              </a:solidFill>
            </a:endParaRPr>
          </a:p>
          <a:p>
            <a:r>
              <a:rPr lang="en-US" altLang="zh-CN" sz="1900" dirty="0" smtClean="0"/>
              <a:t>Since On-The-Go devices have a Micro-AB receptacle, an On-The-Go device can default to being either Host or Peripheral, depending upon which type of plug (Micro-A plug for Host, Micro-B plug for Peripheral) is inserted. By utilizing the </a:t>
            </a:r>
            <a:r>
              <a:rPr lang="en-US" altLang="zh-CN" sz="1900" dirty="0" smtClean="0">
                <a:solidFill>
                  <a:srgbClr val="FF0000"/>
                </a:solidFill>
              </a:rPr>
              <a:t>Host Negotiation Protocol </a:t>
            </a:r>
            <a:r>
              <a:rPr lang="en-US" altLang="zh-CN" sz="1900" dirty="0" smtClean="0"/>
              <a:t>(HNP), an On-The-Go B-device, which is the default Peripheral, may make a request to be Host. The process for this exchange of the role of Host is described in this section. </a:t>
            </a:r>
            <a:r>
              <a:rPr lang="en-US" altLang="zh-CN" sz="1900" dirty="0" smtClean="0">
                <a:solidFill>
                  <a:srgbClr val="FF0000"/>
                </a:solidFill>
              </a:rPr>
              <a:t>This protocol eliminates the need for the consumer to swap the cable connection in order to change the roles of the connected devices</a:t>
            </a:r>
            <a:r>
              <a:rPr lang="en-US" altLang="zh-CN" sz="1900" dirty="0" smtClean="0"/>
              <a:t>. </a:t>
            </a:r>
            <a:endParaRPr lang="zh-CN" altLang="en-US" sz="1900" dirty="0"/>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00600"/>
            <a:ext cx="8183880" cy="1051560"/>
          </a:xfrm>
        </p:spPr>
        <p:txBody>
          <a:bodyPr>
            <a:normAutofit/>
          </a:bodyPr>
          <a:lstStyle/>
          <a:p>
            <a:r>
              <a:rPr lang="en-US" altLang="zh-CN" sz="2400" i="1" dirty="0" smtClean="0"/>
              <a:t>Worry about My XP/WIN7 can’t detect ADB(1)</a:t>
            </a:r>
            <a:endParaRPr lang="zh-CN" altLang="en-US" sz="2400" i="1" dirty="0"/>
          </a:p>
        </p:txBody>
      </p:sp>
      <p:sp>
        <p:nvSpPr>
          <p:cNvPr id="3" name="Content Placeholder 2"/>
          <p:cNvSpPr>
            <a:spLocks noGrp="1"/>
          </p:cNvSpPr>
          <p:nvPr>
            <p:ph idx="1"/>
          </p:nvPr>
        </p:nvSpPr>
        <p:spPr/>
        <p:txBody>
          <a:bodyPr>
            <a:normAutofit/>
          </a:bodyPr>
          <a:lstStyle/>
          <a:p>
            <a:pPr>
              <a:buNone/>
            </a:pPr>
            <a:r>
              <a:rPr lang="en-US" altLang="zh-CN" sz="1800" dirty="0" smtClean="0"/>
              <a:t>   Since </a:t>
            </a:r>
            <a:r>
              <a:rPr lang="en-US" altLang="zh-CN" sz="1800" dirty="0" smtClean="0"/>
              <a:t>PR2 come, many developers and testers WINDOWS OS can’t detect PR2 with ADB, or ‘</a:t>
            </a:r>
            <a:r>
              <a:rPr lang="en-US" altLang="zh-CN" sz="1800" dirty="0" err="1" smtClean="0"/>
              <a:t>adb</a:t>
            </a:r>
            <a:r>
              <a:rPr lang="en-US" altLang="zh-CN" sz="1800" dirty="0" smtClean="0"/>
              <a:t> devices offline’. It </a:t>
            </a:r>
            <a:r>
              <a:rPr lang="en-US" altLang="zh-CN" sz="1800" dirty="0" smtClean="0"/>
              <a:t>was a </a:t>
            </a:r>
            <a:r>
              <a:rPr lang="en-US" altLang="zh-CN" sz="1800" dirty="0" smtClean="0"/>
              <a:t>critical bug. And now we can simply understand this issue we often meet. </a:t>
            </a:r>
            <a:endParaRPr lang="zh-CN" altLang="en-US" sz="1800" dirty="0"/>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normAutofit/>
          </a:bodyPr>
          <a:lstStyle/>
          <a:p>
            <a:r>
              <a:rPr lang="en-US" altLang="zh-CN" sz="2400" i="1" dirty="0" smtClean="0"/>
              <a:t>Worry about My XP/WIN7 can’t detect ADB(2)</a:t>
            </a:r>
            <a:endParaRPr lang="zh-CN" altLang="en-US" sz="2400" dirty="0"/>
          </a:p>
        </p:txBody>
      </p:sp>
      <p:sp>
        <p:nvSpPr>
          <p:cNvPr id="3" name="Content Placeholder 2"/>
          <p:cNvSpPr>
            <a:spLocks noGrp="1"/>
          </p:cNvSpPr>
          <p:nvPr>
            <p:ph idx="1"/>
          </p:nvPr>
        </p:nvSpPr>
        <p:spPr/>
        <p:txBody>
          <a:bodyPr>
            <a:normAutofit fontScale="92500" lnSpcReduction="10000"/>
          </a:bodyPr>
          <a:lstStyle/>
          <a:p>
            <a:r>
              <a:rPr lang="en-US" altLang="zh-CN" sz="3600" b="1" i="1" dirty="0" smtClean="0">
                <a:solidFill>
                  <a:srgbClr val="FF0000"/>
                </a:solidFill>
              </a:rPr>
              <a:t>Issue on </a:t>
            </a:r>
            <a:r>
              <a:rPr lang="en-US" altLang="zh-CN" sz="3600" b="1" i="1" dirty="0" smtClean="0">
                <a:solidFill>
                  <a:srgbClr val="FF0000"/>
                </a:solidFill>
              </a:rPr>
              <a:t>Windows</a:t>
            </a:r>
          </a:p>
          <a:p>
            <a:endParaRPr lang="en-US" altLang="zh-CN" sz="3600" b="1" i="1" dirty="0" smtClean="0">
              <a:solidFill>
                <a:srgbClr val="FF0000"/>
              </a:solidFill>
            </a:endParaRPr>
          </a:p>
          <a:p>
            <a:r>
              <a:rPr lang="en-US" altLang="zh-CN" sz="2100" dirty="0" smtClean="0"/>
              <a:t>Microsoft MSDN has clear statement that a composite USB device with multi-configuration can’t </a:t>
            </a:r>
            <a:r>
              <a:rPr lang="en-US" altLang="zh-CN" sz="2100" dirty="0" smtClean="0"/>
              <a:t>be recognized successfully </a:t>
            </a:r>
            <a:r>
              <a:rPr lang="en-US" altLang="zh-CN" sz="2100" dirty="0" smtClean="0"/>
              <a:t>as a composite device, that is, only the first function of the device will </a:t>
            </a:r>
            <a:r>
              <a:rPr lang="en-US" altLang="zh-CN" sz="2100" dirty="0" smtClean="0"/>
              <a:t>be enumerated</a:t>
            </a:r>
            <a:r>
              <a:rPr lang="en-US" altLang="zh-CN" sz="2100" dirty="0" smtClean="0"/>
              <a:t>, and all the other functions in that device will be discarded by Windows. </a:t>
            </a:r>
            <a:r>
              <a:rPr lang="en-US" altLang="zh-CN" sz="2100" dirty="0" smtClean="0"/>
              <a:t>Device manufacture </a:t>
            </a:r>
            <a:r>
              <a:rPr lang="en-US" altLang="zh-CN" sz="2100" dirty="0" smtClean="0"/>
              <a:t>has to provide their own specific INF file in order to fix this issue. That’s </a:t>
            </a:r>
            <a:r>
              <a:rPr lang="en-US" altLang="zh-CN" sz="2100" dirty="0" smtClean="0"/>
              <a:t>why gadget_multi.inf </a:t>
            </a:r>
            <a:r>
              <a:rPr lang="en-US" altLang="zh-CN" sz="2100" dirty="0" smtClean="0"/>
              <a:t>is needed in this document. If one could read through the following links </a:t>
            </a:r>
            <a:r>
              <a:rPr lang="en-US" altLang="zh-CN" sz="2100" dirty="0" smtClean="0"/>
              <a:t>and understand </a:t>
            </a:r>
            <a:r>
              <a:rPr lang="en-US" altLang="zh-CN" sz="2100" dirty="0" smtClean="0"/>
              <a:t>more about composited device enumeration process on Windows, it’d be very helpful to </a:t>
            </a:r>
            <a:r>
              <a:rPr lang="en-US" altLang="zh-CN" sz="2100" dirty="0" smtClean="0"/>
              <a:t>fix the </a:t>
            </a:r>
            <a:r>
              <a:rPr lang="en-US" altLang="zh-CN" sz="2100" dirty="0" smtClean="0"/>
              <a:t>issues during driver installation by yourself.</a:t>
            </a:r>
            <a:endParaRPr lang="zh-CN" altLang="en-US" sz="2100" dirty="0"/>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92040"/>
            <a:ext cx="8183880" cy="1051560"/>
          </a:xfrm>
        </p:spPr>
        <p:txBody>
          <a:bodyPr>
            <a:normAutofit/>
          </a:bodyPr>
          <a:lstStyle/>
          <a:p>
            <a:r>
              <a:rPr lang="en-US" altLang="zh-CN" sz="2400" i="1" dirty="0" smtClean="0"/>
              <a:t>Worry about My XP/WIN7 can’t detect ADB(3)</a:t>
            </a:r>
            <a:endParaRPr lang="zh-CN" altLang="en-US" sz="2400" dirty="0"/>
          </a:p>
        </p:txBody>
      </p:sp>
      <p:sp>
        <p:nvSpPr>
          <p:cNvPr id="3" name="Content Placeholder 2"/>
          <p:cNvSpPr>
            <a:spLocks noGrp="1"/>
          </p:cNvSpPr>
          <p:nvPr>
            <p:ph idx="1"/>
          </p:nvPr>
        </p:nvSpPr>
        <p:spPr/>
        <p:txBody>
          <a:bodyPr/>
          <a:lstStyle/>
          <a:p>
            <a:r>
              <a:rPr lang="en-US" altLang="zh-CN" i="1" dirty="0" smtClean="0">
                <a:solidFill>
                  <a:srgbClr val="FF0000"/>
                </a:solidFill>
              </a:rPr>
              <a:t>Issue </a:t>
            </a:r>
            <a:r>
              <a:rPr lang="en-US" altLang="zh-CN" i="1" dirty="0" smtClean="0">
                <a:solidFill>
                  <a:srgbClr val="FF0000"/>
                </a:solidFill>
              </a:rPr>
              <a:t>on </a:t>
            </a:r>
            <a:r>
              <a:rPr lang="en-US" altLang="zh-CN" i="1" dirty="0" smtClean="0">
                <a:solidFill>
                  <a:srgbClr val="FF0000"/>
                </a:solidFill>
              </a:rPr>
              <a:t>PR2</a:t>
            </a:r>
          </a:p>
          <a:p>
            <a:endParaRPr lang="en-US" altLang="zh-CN" i="1" dirty="0" smtClean="0">
              <a:solidFill>
                <a:srgbClr val="FF0000"/>
              </a:solidFill>
            </a:endParaRPr>
          </a:p>
          <a:p>
            <a:r>
              <a:rPr lang="en-US" altLang="zh-CN" sz="1800" dirty="0" smtClean="0"/>
              <a:t>According to the developer debugged. They made sure host send signal, but PR2 didn’t respond during ADB processing. So the different USB driver and different ADB version will cause this issue. So we should always update our ADB.</a:t>
            </a: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15840"/>
            <a:ext cx="8183880" cy="1051560"/>
          </a:xfrm>
        </p:spPr>
        <p:txBody>
          <a:bodyPr>
            <a:normAutofit/>
          </a:bodyPr>
          <a:lstStyle/>
          <a:p>
            <a:r>
              <a:rPr lang="en-US" altLang="zh-CN" sz="2400" i="1" dirty="0" smtClean="0"/>
              <a:t>Worry about My XP/WIN7 can’t detect </a:t>
            </a:r>
            <a:r>
              <a:rPr lang="en-US" altLang="zh-CN" sz="2400" i="1" dirty="0" smtClean="0"/>
              <a:t>ADB(4)</a:t>
            </a:r>
            <a:endParaRPr lang="zh-CN" altLang="en-US" sz="2400" dirty="0"/>
          </a:p>
        </p:txBody>
      </p:sp>
      <p:sp>
        <p:nvSpPr>
          <p:cNvPr id="3" name="Content Placeholder 2"/>
          <p:cNvSpPr>
            <a:spLocks noGrp="1"/>
          </p:cNvSpPr>
          <p:nvPr>
            <p:ph idx="1"/>
          </p:nvPr>
        </p:nvSpPr>
        <p:spPr>
          <a:xfrm>
            <a:off x="502920" y="530352"/>
            <a:ext cx="8183880" cy="4422648"/>
          </a:xfrm>
        </p:spPr>
        <p:txBody>
          <a:bodyPr>
            <a:normAutofit fontScale="85000" lnSpcReduction="20000"/>
          </a:bodyPr>
          <a:lstStyle/>
          <a:p>
            <a:r>
              <a:rPr lang="en-US" altLang="zh-CN" sz="3800" b="1" i="1" dirty="0" smtClean="0">
                <a:solidFill>
                  <a:srgbClr val="FF0000"/>
                </a:solidFill>
              </a:rPr>
              <a:t>How to solve </a:t>
            </a:r>
            <a:r>
              <a:rPr lang="en-US" altLang="zh-CN" sz="3800" b="1" i="1" dirty="0" smtClean="0">
                <a:solidFill>
                  <a:srgbClr val="FF0000"/>
                </a:solidFill>
              </a:rPr>
              <a:t>it</a:t>
            </a:r>
            <a:r>
              <a:rPr lang="en-US" altLang="zh-CN" sz="3800" b="1" i="1" dirty="0" smtClean="0">
                <a:solidFill>
                  <a:srgbClr val="FF0000"/>
                </a:solidFill>
              </a:rPr>
              <a:t>?</a:t>
            </a:r>
          </a:p>
          <a:p>
            <a:endParaRPr lang="en-US" altLang="zh-CN" sz="3800" b="1" i="1" dirty="0" smtClean="0">
              <a:solidFill>
                <a:srgbClr val="FF0000"/>
              </a:solidFill>
            </a:endParaRPr>
          </a:p>
          <a:p>
            <a:pPr>
              <a:buNone/>
            </a:pPr>
            <a:r>
              <a:rPr lang="en-US" altLang="zh-CN" sz="2300" b="1" i="1" dirty="0" smtClean="0"/>
              <a:t>(1)Install WINDOWS ADB</a:t>
            </a:r>
            <a:endParaRPr lang="en-US" altLang="zh-CN" sz="2300" b="1" i="1" dirty="0" smtClean="0"/>
          </a:p>
          <a:p>
            <a:r>
              <a:rPr lang="en-US" altLang="zh-CN" sz="2300" dirty="0" smtClean="0"/>
              <a:t>It will not be necessary to use all android SDK package to install ADB. Put </a:t>
            </a:r>
            <a:r>
              <a:rPr lang="en-US" altLang="zh-CN" sz="2300" dirty="0" smtClean="0"/>
              <a:t>‘</a:t>
            </a:r>
            <a:r>
              <a:rPr lang="en-US" altLang="zh-CN" sz="2300" dirty="0" smtClean="0"/>
              <a:t>adb.exe’ ‘AdbWinApi.dll’ ‘AdbWinUsbApi.dll’ files on C:</a:t>
            </a:r>
          </a:p>
          <a:p>
            <a:endParaRPr lang="en-US" altLang="zh-CN" sz="2300" dirty="0" smtClean="0"/>
          </a:p>
          <a:p>
            <a:pPr>
              <a:buNone/>
            </a:pPr>
            <a:r>
              <a:rPr lang="en-US" altLang="zh-CN" sz="2300" dirty="0" smtClean="0"/>
              <a:t> </a:t>
            </a:r>
            <a:r>
              <a:rPr lang="en-US" altLang="zh-CN" sz="2300" b="1" i="1" dirty="0" smtClean="0"/>
              <a:t>(2)Update your drivers </a:t>
            </a:r>
          </a:p>
          <a:p>
            <a:pPr marL="514350" indent="-514350">
              <a:buFont typeface="+mj-lt"/>
              <a:buAutoNum type="arabicPeriod"/>
            </a:pPr>
            <a:r>
              <a:rPr lang="en-US" altLang="zh-CN" sz="2300" dirty="0" smtClean="0"/>
              <a:t>Connect you pr2 to WINDOWS.</a:t>
            </a:r>
          </a:p>
          <a:p>
            <a:pPr marL="514350" indent="-514350">
              <a:buFont typeface="+mj-lt"/>
              <a:buAutoNum type="arabicPeriod"/>
            </a:pPr>
            <a:r>
              <a:rPr lang="en-US" altLang="zh-CN" sz="2300" dirty="0" smtClean="0"/>
              <a:t>You will find ‘USB</a:t>
            </a:r>
            <a:r>
              <a:rPr lang="zh-CN" altLang="en-US" sz="2300" dirty="0" smtClean="0"/>
              <a:t> </a:t>
            </a:r>
            <a:r>
              <a:rPr lang="en-US" altLang="zh-CN" sz="2300" dirty="0" smtClean="0"/>
              <a:t>Mass Storage’ on Device Manager. And update it with </a:t>
            </a:r>
            <a:r>
              <a:rPr lang="en-US" altLang="zh-CN" sz="2300" dirty="0" smtClean="0"/>
              <a:t>new </a:t>
            </a:r>
            <a:r>
              <a:rPr lang="en-US" altLang="zh-CN" sz="2300" dirty="0" smtClean="0"/>
              <a:t>driver---’gadget_multi.inf’.</a:t>
            </a:r>
          </a:p>
          <a:p>
            <a:pPr marL="514350" indent="-514350">
              <a:buFont typeface="+mj-lt"/>
              <a:buAutoNum type="arabicPeriod"/>
            </a:pPr>
            <a:r>
              <a:rPr lang="en-US" altLang="zh-CN" sz="2300" dirty="0" smtClean="0"/>
              <a:t>You will </a:t>
            </a:r>
            <a:r>
              <a:rPr lang="en-US" altLang="zh-CN" sz="2300" dirty="0" smtClean="0"/>
              <a:t>find new driver ‘Android Phone’ and it will not  work normally.</a:t>
            </a:r>
          </a:p>
          <a:p>
            <a:pPr marL="514350" indent="-514350">
              <a:buFont typeface="+mj-lt"/>
              <a:buAutoNum type="arabicPeriod"/>
            </a:pPr>
            <a:r>
              <a:rPr lang="en-US" altLang="zh-CN" sz="2300" dirty="0" smtClean="0"/>
              <a:t>Update this driver with </a:t>
            </a:r>
            <a:r>
              <a:rPr lang="en-US" altLang="zh-CN" sz="2300" dirty="0" smtClean="0"/>
              <a:t>new driver---’ </a:t>
            </a:r>
            <a:r>
              <a:rPr lang="en-US" altLang="zh-CN" sz="2300" dirty="0" smtClean="0"/>
              <a:t>android_winusb.inf’</a:t>
            </a:r>
            <a:endParaRPr lang="zh-CN" altLang="en-US" sz="2300" dirty="0" smtClean="0"/>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Thanks your coming!!!</a:t>
            </a:r>
            <a:endParaRPr lang="zh-CN" altLang="en-US" dirty="0"/>
          </a:p>
        </p:txBody>
      </p:sp>
      <p:sp>
        <p:nvSpPr>
          <p:cNvPr id="3" name="Content Placeholder 2"/>
          <p:cNvSpPr>
            <a:spLocks noGrp="1"/>
          </p:cNvSpPr>
          <p:nvPr>
            <p:ph idx="1"/>
          </p:nvPr>
        </p:nvSpPr>
        <p:spPr/>
        <p:txBody>
          <a:bodyPr/>
          <a:lstStyle/>
          <a:p>
            <a:r>
              <a:rPr lang="en-US" altLang="zh-CN" sz="3200" b="1" i="1" dirty="0" smtClean="0">
                <a:solidFill>
                  <a:srgbClr val="FF0000"/>
                </a:solidFill>
              </a:rPr>
              <a:t>Connect me:</a:t>
            </a:r>
          </a:p>
          <a:p>
            <a:endParaRPr lang="en-US" altLang="zh-CN" dirty="0" smtClean="0"/>
          </a:p>
          <a:p>
            <a:r>
              <a:rPr lang="en-US" altLang="zh-CN" dirty="0" smtClean="0"/>
              <a:t>Email: </a:t>
            </a:r>
            <a:r>
              <a:rPr lang="en-US" altLang="zh-CN" dirty="0" smtClean="0">
                <a:hlinkClick r:id="rId2"/>
              </a:rPr>
              <a:t>box.x.yang@intel.com</a:t>
            </a:r>
            <a:endParaRPr lang="en-US" altLang="zh-CN" dirty="0" smtClean="0"/>
          </a:p>
          <a:p>
            <a:r>
              <a:rPr lang="en-US" altLang="zh-CN" dirty="0" smtClean="0"/>
              <a:t>Tel: 13311037917</a:t>
            </a:r>
            <a:endParaRPr lang="zh-CN" altLang="en-US" dirty="0"/>
          </a:p>
        </p:txBody>
      </p:sp>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24400"/>
            <a:ext cx="8183880" cy="1051560"/>
          </a:xfrm>
        </p:spPr>
        <p:txBody>
          <a:bodyPr>
            <a:normAutofit/>
          </a:bodyPr>
          <a:lstStyle/>
          <a:p>
            <a:r>
              <a:rPr lang="en-US" altLang="zh-CN" sz="4000" b="0" i="1" dirty="0" smtClean="0"/>
              <a:t>Targets</a:t>
            </a:r>
            <a:endParaRPr lang="zh-CN" altLang="en-US" sz="4000" b="0" i="1" dirty="0"/>
          </a:p>
        </p:txBody>
      </p:sp>
      <p:sp>
        <p:nvSpPr>
          <p:cNvPr id="3" name="Content Placeholder 2"/>
          <p:cNvSpPr>
            <a:spLocks noGrp="1"/>
          </p:cNvSpPr>
          <p:nvPr>
            <p:ph idx="1"/>
          </p:nvPr>
        </p:nvSpPr>
        <p:spPr/>
        <p:txBody>
          <a:bodyPr/>
          <a:lstStyle/>
          <a:p>
            <a:pPr>
              <a:buNone/>
            </a:pPr>
            <a:r>
              <a:rPr lang="en-US" altLang="zh-CN" b="1" i="1" dirty="0" smtClean="0"/>
              <a:t>Destination</a:t>
            </a:r>
            <a:r>
              <a:rPr lang="en-US" altLang="zh-CN" b="1" i="1" dirty="0" smtClean="0"/>
              <a:t>:</a:t>
            </a:r>
          </a:p>
          <a:p>
            <a:pPr>
              <a:buNone/>
            </a:pPr>
            <a:endParaRPr lang="en-US" altLang="zh-CN" b="1" i="1" dirty="0" smtClean="0"/>
          </a:p>
          <a:p>
            <a:pPr marL="514350" indent="-514350">
              <a:buAutoNum type="arabicPeriod"/>
            </a:pPr>
            <a:r>
              <a:rPr lang="en-US" altLang="zh-CN" sz="1800" dirty="0" smtClean="0"/>
              <a:t>Your Puzzles: Distinguish </a:t>
            </a:r>
            <a:r>
              <a:rPr lang="en-US" altLang="zh-CN" sz="1800" dirty="0" smtClean="0"/>
              <a:t>all kinds of USB cables</a:t>
            </a:r>
            <a:r>
              <a:rPr lang="en-US" altLang="zh-CN" sz="1800" dirty="0" smtClean="0"/>
              <a:t>.</a:t>
            </a:r>
          </a:p>
          <a:p>
            <a:pPr marL="514350" indent="-514350">
              <a:buAutoNum type="arabicPeriod"/>
            </a:pPr>
            <a:r>
              <a:rPr lang="en-US" altLang="zh-CN" sz="1800" dirty="0" smtClean="0"/>
              <a:t>What is the OTG?</a:t>
            </a:r>
            <a:endParaRPr lang="en-US" altLang="zh-CN" sz="1800" dirty="0" smtClean="0"/>
          </a:p>
          <a:p>
            <a:pPr marL="514350" indent="-514350">
              <a:buAutoNum type="arabicPeriod"/>
            </a:pPr>
            <a:r>
              <a:rPr lang="en-US" altLang="zh-CN" sz="1800" dirty="0" smtClean="0"/>
              <a:t>Understand your popular android phone USB features-</a:t>
            </a:r>
            <a:r>
              <a:rPr lang="en-US" altLang="zh-CN" sz="1800" dirty="0" smtClean="0"/>
              <a:t>--</a:t>
            </a:r>
            <a:r>
              <a:rPr lang="en-US" altLang="zh-CN" sz="1800" dirty="0" smtClean="0"/>
              <a:t>SRP, HNP</a:t>
            </a:r>
            <a:r>
              <a:rPr lang="en-US" altLang="zh-CN" sz="1800" dirty="0" smtClean="0"/>
              <a:t>.</a:t>
            </a:r>
            <a:endParaRPr lang="en-US" altLang="zh-CN" sz="1800" dirty="0" smtClean="0"/>
          </a:p>
          <a:p>
            <a:pPr marL="514350" indent="-514350">
              <a:buAutoNum type="arabicPeriod"/>
            </a:pPr>
            <a:r>
              <a:rPr lang="en-US" altLang="zh-CN" sz="1800" dirty="0" smtClean="0"/>
              <a:t>Solve your common issue---ADB detection</a:t>
            </a:r>
            <a:r>
              <a:rPr lang="en-US" altLang="zh-CN" sz="1600" dirty="0" smtClean="0"/>
              <a:t>.</a:t>
            </a:r>
            <a:endParaRPr lang="en-US" altLang="zh-CN" sz="1600" dirty="0" smtClean="0"/>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00600"/>
            <a:ext cx="8183880" cy="1051560"/>
          </a:xfrm>
        </p:spPr>
        <p:txBody>
          <a:bodyPr>
            <a:normAutofit/>
          </a:bodyPr>
          <a:lstStyle/>
          <a:p>
            <a:r>
              <a:rPr lang="en-US" altLang="zh-CN" sz="2400" i="1" dirty="0" smtClean="0"/>
              <a:t>Do you know the cable on your hand now???</a:t>
            </a:r>
            <a:endParaRPr lang="zh-CN" altLang="en-US" sz="2400" i="1" dirty="0"/>
          </a:p>
        </p:txBody>
      </p:sp>
      <p:sp>
        <p:nvSpPr>
          <p:cNvPr id="3" name="Content Placeholder 2"/>
          <p:cNvSpPr>
            <a:spLocks noGrp="1"/>
          </p:cNvSpPr>
          <p:nvPr>
            <p:ph idx="1"/>
          </p:nvPr>
        </p:nvSpPr>
        <p:spPr/>
        <p:txBody>
          <a:bodyPr>
            <a:normAutofit/>
          </a:bodyPr>
          <a:lstStyle/>
          <a:p>
            <a:pPr>
              <a:buNone/>
            </a:pPr>
            <a:r>
              <a:rPr lang="en-US" altLang="zh-CN" sz="1800" dirty="0" smtClean="0"/>
              <a:t>Now, many kinds of USB cables on our lab, we are confused by these cables. And for some special cases, we also used some new cables, for examples, special cable A that is different from Nokia A cable.</a:t>
            </a:r>
          </a:p>
          <a:p>
            <a:pPr>
              <a:buNone/>
            </a:pPr>
            <a:endParaRPr lang="en-US" altLang="zh-CN" sz="1800" dirty="0" smtClean="0"/>
          </a:p>
          <a:p>
            <a:pPr>
              <a:buNone/>
            </a:pPr>
            <a:r>
              <a:rPr lang="en-US" altLang="zh-CN" sz="1800" dirty="0" smtClean="0"/>
              <a:t>For android phones, many products or test modes use the micro cables. So distinguishing your cables.</a:t>
            </a:r>
            <a:endParaRPr lang="zh-CN" altLang="en-US" sz="1800" dirty="0"/>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2040"/>
            <a:ext cx="8183880" cy="1051560"/>
          </a:xfrm>
        </p:spPr>
        <p:txBody>
          <a:bodyPr/>
          <a:lstStyle/>
          <a:p>
            <a:r>
              <a:rPr lang="en-US" altLang="zh-CN" dirty="0" smtClean="0"/>
              <a:t>Common USB cables (1)</a:t>
            </a:r>
            <a:endParaRPr lang="zh-CN" altLang="en-US" dirty="0"/>
          </a:p>
        </p:txBody>
      </p:sp>
      <p:pic>
        <p:nvPicPr>
          <p:cNvPr id="4" name="Content Placeholder 3" descr="A.bmp"/>
          <p:cNvPicPr>
            <a:picLocks noGrp="1" noChangeAspect="1"/>
          </p:cNvPicPr>
          <p:nvPr>
            <p:ph idx="1"/>
          </p:nvPr>
        </p:nvPicPr>
        <p:blipFill>
          <a:blip r:embed="rId2" cstate="print"/>
          <a:stretch>
            <a:fillRect/>
          </a:stretch>
        </p:blipFill>
        <p:spPr>
          <a:xfrm>
            <a:off x="457200" y="457200"/>
            <a:ext cx="8153400" cy="4800600"/>
          </a:xfrm>
        </p:spPr>
      </p:pic>
    </p:spTree>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92040"/>
            <a:ext cx="8183880" cy="1051560"/>
          </a:xfrm>
        </p:spPr>
        <p:txBody>
          <a:bodyPr/>
          <a:lstStyle/>
          <a:p>
            <a:r>
              <a:rPr lang="en-US" altLang="zh-CN" dirty="0" smtClean="0"/>
              <a:t>Common USB cables (2)</a:t>
            </a:r>
            <a:endParaRPr lang="zh-CN" altLang="en-US" dirty="0"/>
          </a:p>
        </p:txBody>
      </p:sp>
      <p:pic>
        <p:nvPicPr>
          <p:cNvPr id="4" name="Content Placeholder 3" descr="cf0792943678642cd31b7040.bmp"/>
          <p:cNvPicPr>
            <a:picLocks noGrp="1" noChangeAspect="1"/>
          </p:cNvPicPr>
          <p:nvPr>
            <p:ph idx="1"/>
          </p:nvPr>
        </p:nvPicPr>
        <p:blipFill>
          <a:blip r:embed="rId2" cstate="print"/>
          <a:stretch>
            <a:fillRect/>
          </a:stretch>
        </p:blipFill>
        <p:spPr>
          <a:xfrm>
            <a:off x="457200" y="457200"/>
            <a:ext cx="8229600" cy="4800600"/>
          </a:xfrm>
        </p:spPr>
      </p:pic>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What is the OTG?</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b="1" i="1" dirty="0" smtClean="0">
                <a:solidFill>
                  <a:srgbClr val="FF0000"/>
                </a:solidFill>
              </a:rPr>
              <a:t>OTG:</a:t>
            </a:r>
          </a:p>
          <a:p>
            <a:endParaRPr lang="en-US" altLang="zh-CN" b="1" i="1" dirty="0" smtClean="0">
              <a:solidFill>
                <a:srgbClr val="FF0000"/>
              </a:solidFill>
            </a:endParaRPr>
          </a:p>
          <a:p>
            <a:pPr marL="457200" indent="-457200">
              <a:buFont typeface="+mj-lt"/>
              <a:buAutoNum type="arabicPeriod"/>
            </a:pPr>
            <a:r>
              <a:rPr lang="en-US" altLang="zh-CN" sz="1900" dirty="0" smtClean="0"/>
              <a:t>OTG </a:t>
            </a:r>
            <a:r>
              <a:rPr lang="en-US" altLang="zh-CN" sz="1900" dirty="0" smtClean="0"/>
              <a:t>complies with USB2.0 spec. </a:t>
            </a:r>
          </a:p>
          <a:p>
            <a:pPr marL="457200" indent="-457200">
              <a:buFont typeface="+mj-lt"/>
              <a:buAutoNum type="arabicPeriod"/>
            </a:pPr>
            <a:r>
              <a:rPr lang="en-US" altLang="zh-CN" sz="1900" dirty="0" smtClean="0"/>
              <a:t>These non-PCs have the computing resources to manage a USB host function, but they need to function in ways that differ from standard PC hosts. Although they will provide host capability for some devices, it's unreasonable to require them to </a:t>
            </a:r>
            <a:r>
              <a:rPr lang="en-US" altLang="zh-CN" sz="1900" dirty="0" smtClean="0"/>
              <a:t>support </a:t>
            </a:r>
            <a:r>
              <a:rPr lang="en-US" altLang="zh-CN" sz="1900" dirty="0" smtClean="0"/>
              <a:t>the full range of USB peripherals</a:t>
            </a:r>
            <a:r>
              <a:rPr lang="en-US" altLang="zh-CN" sz="1900" dirty="0" smtClean="0"/>
              <a:t>.</a:t>
            </a:r>
          </a:p>
          <a:p>
            <a:endParaRPr lang="en-US" altLang="zh-CN" sz="1900" dirty="0" smtClean="0"/>
          </a:p>
          <a:p>
            <a:r>
              <a:rPr lang="en-US" altLang="zh-CN" sz="1900" dirty="0" smtClean="0"/>
              <a:t>Simple example.</a:t>
            </a:r>
          </a:p>
          <a:p>
            <a:pPr marL="457200" indent="-457200">
              <a:buFont typeface="+mj-lt"/>
              <a:buAutoNum type="arabicPeriod"/>
            </a:pPr>
            <a:r>
              <a:rPr lang="en-US" altLang="zh-CN" sz="1900" dirty="0" smtClean="0"/>
              <a:t>your camera with printer. You will connect your camera to printer directly and your printer will print the photos from your camera without PC.</a:t>
            </a:r>
          </a:p>
          <a:p>
            <a:pPr marL="457200" indent="-457200">
              <a:buFont typeface="+mj-lt"/>
              <a:buAutoNum type="arabicPeriod"/>
            </a:pPr>
            <a:r>
              <a:rPr lang="en-US" altLang="zh-CN" sz="1900" dirty="0" smtClean="0"/>
              <a:t>Two MP3s. These two MP3 should be OTG devices. They will be transfer data directly.</a:t>
            </a:r>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92040"/>
            <a:ext cx="8183880" cy="1051560"/>
          </a:xfrm>
        </p:spPr>
        <p:txBody>
          <a:bodyPr/>
          <a:lstStyle/>
          <a:p>
            <a:r>
              <a:rPr lang="en-US" altLang="zh-CN" dirty="0" smtClean="0"/>
              <a:t>A-Devices and B-Devices</a:t>
            </a:r>
            <a:endParaRPr lang="zh-CN" altLang="en-US" dirty="0"/>
          </a:p>
        </p:txBody>
      </p:sp>
      <p:sp>
        <p:nvSpPr>
          <p:cNvPr id="3" name="Content Placeholder 2"/>
          <p:cNvSpPr>
            <a:spLocks noGrp="1"/>
          </p:cNvSpPr>
          <p:nvPr>
            <p:ph idx="1"/>
          </p:nvPr>
        </p:nvSpPr>
        <p:spPr/>
        <p:txBody>
          <a:bodyPr>
            <a:normAutofit/>
          </a:bodyPr>
          <a:lstStyle/>
          <a:p>
            <a:r>
              <a:rPr lang="en-US" altLang="zh-CN" i="1" dirty="0" smtClean="0">
                <a:solidFill>
                  <a:srgbClr val="FF0000"/>
                </a:solidFill>
              </a:rPr>
              <a:t>OTG devices: A-deices and B-devices:</a:t>
            </a:r>
          </a:p>
          <a:p>
            <a:endParaRPr lang="en-US" altLang="zh-CN" i="1" dirty="0" smtClean="0">
              <a:solidFill>
                <a:srgbClr val="FF0000"/>
              </a:solidFill>
            </a:endParaRPr>
          </a:p>
          <a:p>
            <a:pPr>
              <a:buNone/>
            </a:pPr>
            <a:r>
              <a:rPr lang="en-US" altLang="zh-CN" sz="1800" dirty="0" smtClean="0"/>
              <a:t>   OTG </a:t>
            </a:r>
            <a:r>
              <a:rPr lang="en-US" altLang="zh-CN" sz="1800" dirty="0" smtClean="0"/>
              <a:t>devices </a:t>
            </a:r>
            <a:r>
              <a:rPr lang="en-US" altLang="zh-CN" sz="1800" dirty="0" smtClean="0"/>
              <a:t>distinguish A/B devices based on ID pin on plug. ID pin connecting ground is A-device(Host), and ID pin hanging in air is B-device(Slave). And both two OTG devices connected, A devices always provide power to B devices. Especially, A-devices can change the host role with B-devices with new protocol HNP.</a:t>
            </a:r>
          </a:p>
          <a:p>
            <a:pPr>
              <a:buNone/>
            </a:pPr>
            <a:endParaRPr lang="en-US" altLang="zh-CN" sz="1800" dirty="0" smtClean="0"/>
          </a:p>
          <a:p>
            <a:pPr>
              <a:buNone/>
            </a:pPr>
            <a:r>
              <a:rPr lang="en-US" altLang="zh-CN" sz="1800" dirty="0" smtClean="0"/>
              <a:t>   Difference between OTG host and  Embedded Host:</a:t>
            </a:r>
          </a:p>
          <a:p>
            <a:pPr>
              <a:buNone/>
            </a:pPr>
            <a:r>
              <a:rPr lang="en-US" altLang="zh-CN" sz="1800" dirty="0" smtClean="0"/>
              <a:t> </a:t>
            </a:r>
            <a:r>
              <a:rPr lang="en-US" altLang="zh-CN" sz="1800" dirty="0" smtClean="0"/>
              <a:t>  OTG devices will turn on </a:t>
            </a:r>
            <a:r>
              <a:rPr lang="en-US" altLang="zh-CN" sz="1800" dirty="0" err="1" smtClean="0"/>
              <a:t>Vbus</a:t>
            </a:r>
            <a:r>
              <a:rPr lang="en-US" altLang="zh-CN" sz="1800" dirty="0" smtClean="0"/>
              <a:t>, if they are plugged cables. And will turn off </a:t>
            </a:r>
            <a:r>
              <a:rPr lang="en-US" altLang="zh-CN" sz="1800" dirty="0" err="1" smtClean="0"/>
              <a:t>Vbus</a:t>
            </a:r>
            <a:r>
              <a:rPr lang="en-US" altLang="zh-CN" sz="1800" dirty="0" smtClean="0"/>
              <a:t>. If they detect no devices. Bug EH will not.</a:t>
            </a:r>
          </a:p>
        </p:txBody>
      </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Android phone PR2---SRP(1)</a:t>
            </a:r>
            <a:endParaRPr lang="zh-CN" altLang="en-US" dirty="0"/>
          </a:p>
        </p:txBody>
      </p:sp>
      <p:sp>
        <p:nvSpPr>
          <p:cNvPr id="3" name="Content Placeholder 2"/>
          <p:cNvSpPr>
            <a:spLocks noGrp="1"/>
          </p:cNvSpPr>
          <p:nvPr>
            <p:ph idx="1"/>
          </p:nvPr>
        </p:nvSpPr>
        <p:spPr/>
        <p:txBody>
          <a:bodyPr/>
          <a:lstStyle/>
          <a:p>
            <a:r>
              <a:rPr lang="en-US" altLang="zh-CN" b="1" i="1" dirty="0" smtClean="0">
                <a:solidFill>
                  <a:srgbClr val="FF0000"/>
                </a:solidFill>
              </a:rPr>
              <a:t>SRP</a:t>
            </a:r>
            <a:r>
              <a:rPr lang="en-US" altLang="zh-CN" b="1" i="1" dirty="0" smtClean="0">
                <a:solidFill>
                  <a:srgbClr val="FF0000"/>
                </a:solidFill>
              </a:rPr>
              <a:t>:</a:t>
            </a:r>
          </a:p>
          <a:p>
            <a:endParaRPr lang="en-US" altLang="zh-CN" b="1" i="1" dirty="0" smtClean="0">
              <a:solidFill>
                <a:srgbClr val="FF0000"/>
              </a:solidFill>
            </a:endParaRPr>
          </a:p>
          <a:p>
            <a:r>
              <a:rPr lang="en-US" altLang="zh-CN" sz="1800" dirty="0" smtClean="0"/>
              <a:t>The Session Request Protocol (SRP) </a:t>
            </a:r>
            <a:r>
              <a:rPr lang="en-US" altLang="zh-CN" sz="1800" dirty="0" smtClean="0">
                <a:solidFill>
                  <a:srgbClr val="FF0000"/>
                </a:solidFill>
              </a:rPr>
              <a:t>allows a B-device to request the A-device to turn on VBUS and start a session. </a:t>
            </a:r>
            <a:r>
              <a:rPr lang="en-US" altLang="zh-CN" sz="1800" dirty="0" smtClean="0"/>
              <a:t>This protocol allows the A-device, which may be battery powered, to conserve power by turning VBUS off when there is no bus activity while still providing a means for the B-device to initiate bus activity. </a:t>
            </a:r>
            <a:endParaRPr lang="zh-CN" altLang="en-US" sz="1800" dirty="0"/>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altLang="zh-CN" dirty="0" smtClean="0"/>
              <a:t>Android phone PR2---SRP(2)</a:t>
            </a:r>
            <a:endParaRPr lang="zh-CN" altLang="en-US" dirty="0"/>
          </a:p>
        </p:txBody>
      </p:sp>
      <p:sp>
        <p:nvSpPr>
          <p:cNvPr id="3" name="Content Placeholder 2"/>
          <p:cNvSpPr>
            <a:spLocks noGrp="1"/>
          </p:cNvSpPr>
          <p:nvPr>
            <p:ph idx="1"/>
          </p:nvPr>
        </p:nvSpPr>
        <p:spPr/>
        <p:txBody>
          <a:bodyPr>
            <a:normAutofit lnSpcReduction="10000"/>
          </a:bodyPr>
          <a:lstStyle/>
          <a:p>
            <a:pPr>
              <a:buNone/>
            </a:pPr>
            <a:r>
              <a:rPr lang="en-US" altLang="zh-CN" dirty="0" smtClean="0"/>
              <a:t>OTG with </a:t>
            </a:r>
            <a:r>
              <a:rPr lang="en-US" altLang="zh-CN" dirty="0" smtClean="0"/>
              <a:t>SRP :</a:t>
            </a:r>
          </a:p>
          <a:p>
            <a:pPr>
              <a:buNone/>
            </a:pPr>
            <a:endParaRPr lang="en-US" altLang="zh-CN" dirty="0" smtClean="0"/>
          </a:p>
          <a:p>
            <a:pPr marL="457200" indent="-457200">
              <a:buFont typeface="+mj-lt"/>
              <a:buAutoNum type="arabicPeriod"/>
            </a:pPr>
            <a:r>
              <a:rPr lang="en-US" altLang="zh-CN" sz="1900" dirty="0" smtClean="0"/>
              <a:t>OTG Host connect only B-device(plug A is cable). </a:t>
            </a:r>
            <a:r>
              <a:rPr lang="en-US" altLang="zh-CN" sz="1900" dirty="0" smtClean="0"/>
              <a:t>H</a:t>
            </a:r>
            <a:r>
              <a:rPr lang="en-US" altLang="zh-CN" sz="1900" dirty="0" smtClean="0"/>
              <a:t>ost detect A plug, stop ADP, turn on </a:t>
            </a:r>
            <a:r>
              <a:rPr lang="en-US" altLang="zh-CN" sz="1900" dirty="0" err="1" smtClean="0"/>
              <a:t>Vbus</a:t>
            </a:r>
            <a:r>
              <a:rPr lang="en-US" altLang="zh-CN" sz="1900" dirty="0" smtClean="0"/>
              <a:t>. At this time B-device maybe connect A cable, so A turn off </a:t>
            </a:r>
            <a:r>
              <a:rPr lang="en-US" altLang="zh-CN" sz="1900" dirty="0" err="1" smtClean="0"/>
              <a:t>Vbus</a:t>
            </a:r>
            <a:r>
              <a:rPr lang="en-US" altLang="zh-CN" sz="1900" dirty="0" smtClean="0"/>
              <a:t> for timeout. B really connect A cable causing ADP changing, A will turn </a:t>
            </a:r>
            <a:r>
              <a:rPr lang="en-US" altLang="zh-CN" sz="1900" dirty="0" err="1" smtClean="0"/>
              <a:t>Vbus</a:t>
            </a:r>
            <a:r>
              <a:rPr lang="en-US" altLang="zh-CN" sz="1900" dirty="0" smtClean="0"/>
              <a:t>, </a:t>
            </a:r>
            <a:r>
              <a:rPr lang="en-US" altLang="zh-CN" sz="1900" dirty="0" smtClean="0"/>
              <a:t>and start to </a:t>
            </a:r>
            <a:r>
              <a:rPr lang="en-US" altLang="zh-CN" sz="1900" dirty="0" smtClean="0"/>
              <a:t>enumeration.</a:t>
            </a:r>
          </a:p>
          <a:p>
            <a:pPr marL="457200" indent="-457200">
              <a:buFont typeface="+mj-lt"/>
              <a:buAutoNum type="arabicPeriod"/>
            </a:pPr>
            <a:endParaRPr lang="en-US" altLang="zh-CN" sz="1900" dirty="0" smtClean="0"/>
          </a:p>
          <a:p>
            <a:pPr marL="457200" indent="-457200">
              <a:buFont typeface="+mj-lt"/>
              <a:buAutoNum type="arabicPeriod"/>
            </a:pPr>
            <a:r>
              <a:rPr lang="en-US" altLang="zh-CN" sz="1900" dirty="0" smtClean="0"/>
              <a:t>OTG connect OTG. </a:t>
            </a:r>
            <a:r>
              <a:rPr lang="en-US" altLang="zh-CN" sz="1900" dirty="0" smtClean="0"/>
              <a:t>Host detect A plug, </a:t>
            </a:r>
            <a:r>
              <a:rPr lang="en-US" altLang="zh-CN" sz="1900" dirty="0" smtClean="0"/>
              <a:t>turn </a:t>
            </a:r>
            <a:r>
              <a:rPr lang="en-US" altLang="zh-CN" sz="1900" dirty="0" smtClean="0"/>
              <a:t>on </a:t>
            </a:r>
            <a:r>
              <a:rPr lang="en-US" altLang="zh-CN" sz="1900" dirty="0" err="1" smtClean="0"/>
              <a:t>Vbus</a:t>
            </a:r>
            <a:r>
              <a:rPr lang="en-US" altLang="zh-CN" sz="1900" dirty="0" smtClean="0"/>
              <a:t>. </a:t>
            </a:r>
            <a:r>
              <a:rPr lang="en-US" altLang="zh-CN" sz="1900" dirty="0" smtClean="0"/>
              <a:t>If no B device, turn off </a:t>
            </a:r>
            <a:r>
              <a:rPr lang="en-US" altLang="zh-CN" sz="1900" dirty="0" err="1" smtClean="0"/>
              <a:t>Vbus</a:t>
            </a:r>
            <a:r>
              <a:rPr lang="en-US" altLang="zh-CN" sz="1900" dirty="0" smtClean="0"/>
              <a:t>. Turn on ADP Probing. However, B device detect plug, turn on SRP, but A and B still disconnect, SRP timeout, and turn on ADP Probing. When A connect B. B turns on SRP for ADP changing, and sent SRP to request A turn on </a:t>
            </a:r>
            <a:r>
              <a:rPr lang="en-US" altLang="zh-CN" sz="1900" dirty="0" err="1" smtClean="0"/>
              <a:t>Vbus</a:t>
            </a:r>
            <a:r>
              <a:rPr lang="en-US" altLang="zh-CN" sz="1900" dirty="0" smtClean="0"/>
              <a:t>. A responds SRP and turn </a:t>
            </a:r>
            <a:r>
              <a:rPr lang="en-US" altLang="zh-CN" sz="1900" dirty="0" err="1" smtClean="0"/>
              <a:t>Vbus</a:t>
            </a:r>
            <a:r>
              <a:rPr lang="en-US" altLang="zh-CN" sz="1900" dirty="0" smtClean="0"/>
              <a:t>.  </a:t>
            </a:r>
          </a:p>
        </p:txBody>
      </p:sp>
    </p:spTree>
  </p:cSld>
  <p:clrMapOvr>
    <a:masterClrMapping/>
  </p:clrMapOvr>
  <p:transition>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1976</TotalTime>
  <Words>1173</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Care about android phone PR2 USB features---HNP, SRP                                                      UMG-YANG BO        </vt:lpstr>
      <vt:lpstr>Targets</vt:lpstr>
      <vt:lpstr>Do you know the cable on your hand now???</vt:lpstr>
      <vt:lpstr>Common USB cables (1)</vt:lpstr>
      <vt:lpstr>Common USB cables (2)</vt:lpstr>
      <vt:lpstr>What is the OTG?</vt:lpstr>
      <vt:lpstr>A-Devices and B-Devices</vt:lpstr>
      <vt:lpstr>Android phone PR2---SRP(1)</vt:lpstr>
      <vt:lpstr>Android phone PR2---SRP(2)</vt:lpstr>
      <vt:lpstr>Android phone PR2---SRP(3)</vt:lpstr>
      <vt:lpstr>Android phone PR2---HNP(1)</vt:lpstr>
      <vt:lpstr>Worry about My XP/WIN7 can’t detect ADB(1)</vt:lpstr>
      <vt:lpstr>Worry about My XP/WIN7 can’t detect ADB(2)</vt:lpstr>
      <vt:lpstr>Worry about My XP/WIN7 can’t detect ADB(3)</vt:lpstr>
      <vt:lpstr>Worry about My XP/WIN7 can’t detect ADB(4)</vt:lpstr>
      <vt:lpstr>Thanks your coming!!!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your android phone USB feature---HNP, SRP </dc:title>
  <dc:creator>Yang, BoX B</dc:creator>
  <cp:lastModifiedBy>byan21x</cp:lastModifiedBy>
  <cp:revision>196</cp:revision>
  <dcterms:created xsi:type="dcterms:W3CDTF">2006-08-16T00:00:00Z</dcterms:created>
  <dcterms:modified xsi:type="dcterms:W3CDTF">2011-08-26T07:35:37Z</dcterms:modified>
</cp:coreProperties>
</file>