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5" r:id="rId3"/>
    <p:sldId id="316" r:id="rId4"/>
    <p:sldId id="328" r:id="rId5"/>
    <p:sldId id="330" r:id="rId6"/>
    <p:sldId id="329" r:id="rId7"/>
    <p:sldId id="319" r:id="rId8"/>
    <p:sldId id="320" r:id="rId9"/>
    <p:sldId id="324" r:id="rId10"/>
    <p:sldId id="327" r:id="rId11"/>
    <p:sldId id="325" r:id="rId12"/>
    <p:sldId id="326" r:id="rId13"/>
    <p:sldId id="309" r:id="rId14"/>
    <p:sldId id="310" r:id="rId15"/>
    <p:sldId id="332" r:id="rId16"/>
    <p:sldId id="311" r:id="rId17"/>
    <p:sldId id="333" r:id="rId18"/>
    <p:sldId id="331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6" autoAdjust="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0CD6D-AD9D-45C4-9711-DCCBCC9610C7}" type="datetimeFigureOut">
              <a:rPr lang="zh-CN" altLang="en-US" smtClean="0"/>
              <a:pPr/>
              <a:t>2012/8/1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DB223-BD2B-482A-9444-57ED5A43AB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890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FD5EF-4695-4C1D-A2F1-96305CAEC6E3}" type="datetimeFigureOut">
              <a:rPr lang="zh-CN" altLang="en-US" smtClean="0"/>
              <a:pPr/>
              <a:t>2012/8/1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14E2B-F2C4-45E3-9986-6D98229811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9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14E2B-F2C4-45E3-9986-6D982298118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15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Flex Services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 confidential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Flex Services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 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Flex Services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 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 dirty="0" smtClean="0"/>
              <a:t>Click to edit Master text styles</a:t>
            </a:r>
          </a:p>
          <a:p>
            <a:pPr lvl="1" eaLnBrk="1" latinLnBrk="0" hangingPunct="1"/>
            <a:r>
              <a:rPr lang="en-US" altLang="zh-CN" dirty="0" smtClean="0"/>
              <a:t>Second level</a:t>
            </a:r>
          </a:p>
          <a:p>
            <a:pPr lvl="2" eaLnBrk="1" latinLnBrk="0" hangingPunct="1"/>
            <a:r>
              <a:rPr lang="en-US" altLang="zh-CN" dirty="0" smtClean="0"/>
              <a:t>Third level</a:t>
            </a:r>
          </a:p>
          <a:p>
            <a:pPr lvl="3" eaLnBrk="1" latinLnBrk="0" hangingPunct="1"/>
            <a:r>
              <a:rPr lang="en-US" altLang="zh-CN" dirty="0" smtClean="0"/>
              <a:t>Fourth level</a:t>
            </a:r>
          </a:p>
          <a:p>
            <a:pPr lvl="4" eaLnBrk="1" latinLnBrk="0" hangingPunct="1"/>
            <a:r>
              <a:rPr lang="en-US" altLang="zh-CN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Flex Services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 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Flex Services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 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Flex Services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 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Flex Services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 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Flex Services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 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Flex Services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 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Flex Services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 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Flex Services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 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dirty="0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dirty="0" smtClean="0"/>
              <a:t>Second level</a:t>
            </a:r>
          </a:p>
          <a:p>
            <a:pPr lvl="2" eaLnBrk="1" latinLnBrk="0" hangingPunct="1"/>
            <a:r>
              <a:rPr kumimoji="0" lang="en-US" altLang="zh-CN" dirty="0" smtClean="0"/>
              <a:t>Third level</a:t>
            </a:r>
          </a:p>
          <a:p>
            <a:pPr lvl="3" eaLnBrk="1" latinLnBrk="0" hangingPunct="1"/>
            <a:r>
              <a:rPr kumimoji="0" lang="en-US" altLang="zh-CN" dirty="0" smtClean="0"/>
              <a:t>Fourth level</a:t>
            </a:r>
          </a:p>
          <a:p>
            <a:pPr lvl="4" eaLnBrk="1" latinLnBrk="0" hangingPunct="1"/>
            <a:r>
              <a:rPr kumimoji="0" lang="en-US" altLang="zh-CN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zh-CN" smtClean="0"/>
              <a:t>Flex Services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Intel  confidential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ianyang.zhu@inte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8229600" cy="1828800"/>
          </a:xfrm>
        </p:spPr>
        <p:txBody>
          <a:bodyPr/>
          <a:lstStyle/>
          <a:p>
            <a:r>
              <a:rPr lang="en-US" altLang="zh-CN" dirty="0" smtClean="0"/>
              <a:t>Multi-Display Module Introduction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2160"/>
              </a:lnSpc>
              <a:spcAft>
                <a:spcPts val="0"/>
              </a:spcAft>
            </a:pPr>
            <a:endParaRPr lang="en-US" altLang="zh-CN" dirty="0">
              <a:latin typeface="Neo Sans Intel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endParaRPr lang="en-US" altLang="zh-CN" dirty="0" smtClean="0">
              <a:latin typeface="Neo Sans Intel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endParaRPr lang="en-US" altLang="zh-CN" dirty="0">
              <a:latin typeface="Neo Sans Intel"/>
            </a:endParaRPr>
          </a:p>
          <a:p>
            <a:endParaRPr lang="en-US" altLang="zh-CN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 confidential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11560" y="4077072"/>
            <a:ext cx="7854696" cy="175260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ln>
                  <a:solidFill>
                    <a:schemeClr val="bg2">
                      <a:lumMod val="20000"/>
                      <a:lumOff val="80000"/>
                    </a:schemeClr>
                  </a:solidFill>
                </a:ln>
                <a:latin typeface="+mj-lt"/>
              </a:rPr>
              <a:t>Zhu, Tianyang </a:t>
            </a:r>
          </a:p>
          <a:p>
            <a:pPr algn="ctr"/>
            <a:r>
              <a:rPr lang="en-US" altLang="zh-CN" sz="2800" dirty="0" smtClean="0">
                <a:ln>
                  <a:solidFill>
                    <a:schemeClr val="bg2">
                      <a:lumMod val="20000"/>
                      <a:lumOff val="80000"/>
                    </a:schemeClr>
                  </a:solidFill>
                </a:ln>
                <a:latin typeface="+mj-lt"/>
                <a:hlinkClick r:id="rId2"/>
              </a:rPr>
              <a:t>Tianyang.zhu@intel.com</a:t>
            </a:r>
            <a:endParaRPr lang="en-US" altLang="zh-CN" sz="2800" dirty="0" smtClean="0"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334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Multi-Display Use Cases</a:t>
            </a:r>
            <a:endParaRPr lang="zh-CN" altLang="en-US" sz="28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  confidential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Clone Mode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Video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xtended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ode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MIPI On/Off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HDMI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otplug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Privacy Protection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HDMI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iming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ynamic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etting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5300" y="3278326"/>
            <a:ext cx="8229600" cy="533400"/>
          </a:xfrm>
          <a:prstGeom prst="rect">
            <a:avLst/>
          </a:prstGeom>
        </p:spPr>
        <p:txBody>
          <a:bodyPr vert="horz" lIns="0" rIns="0" bIns="0" anchor="b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Supported Use Cases</a:t>
            </a:r>
            <a:endParaRPr lang="zh-CN" altLang="en-US" sz="28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" y="3811726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Widi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Video Rotation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Protected Content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HDCP</a:t>
            </a:r>
          </a:p>
        </p:txBody>
      </p:sp>
    </p:spTree>
    <p:extLst>
      <p:ext uri="{BB962C8B-B14F-4D97-AF65-F5344CB8AC3E}">
        <p14:creationId xmlns:p14="http://schemas.microsoft.com/office/powerpoint/2010/main" val="399262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spc="50" dirty="0" smtClean="0">
                <a:ln w="11430"/>
                <a:gradFill>
                  <a:gsLst>
                    <a:gs pos="25000">
                      <a:srgbClr val="009DD9">
                        <a:satMod val="155000"/>
                      </a:srgbClr>
                    </a:gs>
                    <a:gs pos="100000">
                      <a:srgbClr val="009DD9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Extended Mode </a:t>
            </a:r>
            <a:r>
              <a:rPr lang="en-US" altLang="zh-CN" sz="2800" b="1" spc="50" dirty="0">
                <a:ln w="11430"/>
                <a:gradFill>
                  <a:gsLst>
                    <a:gs pos="25000">
                      <a:srgbClr val="009DD9">
                        <a:satMod val="155000"/>
                      </a:srgbClr>
                    </a:gs>
                    <a:gs pos="100000">
                      <a:srgbClr val="009DD9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</a:t>
            </a:r>
            <a:r>
              <a:rPr lang="en-US" altLang="zh-CN" sz="2800" b="1" spc="50" dirty="0" smtClean="0">
                <a:ln w="11430"/>
                <a:gradFill>
                  <a:gsLst>
                    <a:gs pos="25000">
                      <a:srgbClr val="009DD9">
                        <a:satMod val="155000"/>
                      </a:srgbClr>
                    </a:gs>
                    <a:gs pos="100000">
                      <a:srgbClr val="009DD9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witching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/>
          <a:lstStyle/>
          <a:p>
            <a:r>
              <a:rPr lang="en-US" altLang="zh-CN" dirty="0" err="1" smtClean="0"/>
              <a:t>AweSomeplayer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Nuplayer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  confidential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3382" y="3037098"/>
            <a:ext cx="1175618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Extractor</a:t>
            </a:r>
            <a:endParaRPr lang="zh-CN" altLang="en-US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3429000" y="3418098"/>
            <a:ext cx="5007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29782" y="3037098"/>
            <a:ext cx="1861418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setVideoSource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6749148" y="4724400"/>
            <a:ext cx="1981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setDisplaySink</a:t>
            </a:r>
            <a:endParaRPr lang="zh-CN" altLang="en-US" dirty="0"/>
          </a:p>
        </p:txBody>
      </p:sp>
      <p:cxnSp>
        <p:nvCxnSpPr>
          <p:cNvPr id="11" name="Straight Arrow Connector 10"/>
          <p:cNvCxnSpPr>
            <a:stCxn id="8" idx="3"/>
            <a:endCxn id="54" idx="1"/>
          </p:cNvCxnSpPr>
          <p:nvPr/>
        </p:nvCxnSpPr>
        <p:spPr>
          <a:xfrm>
            <a:off x="5791200" y="3418098"/>
            <a:ext cx="9470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33400" y="3037098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</a:t>
            </a:r>
            <a:endParaRPr lang="zh-CN" altLang="en-US" dirty="0"/>
          </a:p>
        </p:txBody>
      </p:sp>
      <p:cxnSp>
        <p:nvCxnSpPr>
          <p:cNvPr id="17" name="Straight Arrow Connector 16"/>
          <p:cNvCxnSpPr>
            <a:stCxn id="15" idx="3"/>
            <a:endCxn id="5" idx="1"/>
          </p:cNvCxnSpPr>
          <p:nvPr/>
        </p:nvCxnSpPr>
        <p:spPr>
          <a:xfrm>
            <a:off x="1828800" y="3418098"/>
            <a:ext cx="4245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929782" y="4724400"/>
            <a:ext cx="1861418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initRender</a:t>
            </a:r>
            <a:endParaRPr lang="zh-CN" altLang="en-US" dirty="0"/>
          </a:p>
        </p:txBody>
      </p:sp>
      <p:sp>
        <p:nvSpPr>
          <p:cNvPr id="54" name="Rectangle 53"/>
          <p:cNvSpPr/>
          <p:nvPr/>
        </p:nvSpPr>
        <p:spPr>
          <a:xfrm>
            <a:off x="6738257" y="3037098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 OMX component</a:t>
            </a:r>
            <a:endParaRPr lang="zh-CN" altLang="en-US" dirty="0"/>
          </a:p>
        </p:txBody>
      </p:sp>
      <p:cxnSp>
        <p:nvCxnSpPr>
          <p:cNvPr id="59" name="Straight Arrow Connector 58"/>
          <p:cNvCxnSpPr>
            <a:stCxn id="54" idx="2"/>
          </p:cNvCxnSpPr>
          <p:nvPr/>
        </p:nvCxnSpPr>
        <p:spPr>
          <a:xfrm>
            <a:off x="7728857" y="3799098"/>
            <a:ext cx="0" cy="925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9" idx="1"/>
            <a:endCxn id="32" idx="3"/>
          </p:cNvCxnSpPr>
          <p:nvPr/>
        </p:nvCxnSpPr>
        <p:spPr>
          <a:xfrm flipH="1">
            <a:off x="5791200" y="5067300"/>
            <a:ext cx="9579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99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zh-C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Extended Mode </a:t>
            </a:r>
            <a:r>
              <a:rPr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</a:t>
            </a:r>
            <a:r>
              <a:rPr lang="en-US" altLang="zh-C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witching Sequence </a:t>
            </a:r>
            <a:endParaRPr lang="zh-CN" alt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 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838857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334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MIPI On/Off Sequence</a:t>
            </a:r>
            <a:endParaRPr lang="zh-CN" altLang="en-US" sz="28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 confidential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83326"/>
            <a:ext cx="8305800" cy="2691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334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HDMI </a:t>
            </a:r>
            <a:r>
              <a:rPr lang="en-US" altLang="zh-CN" sz="28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</a:t>
            </a:r>
            <a:r>
              <a:rPr lang="en-US" altLang="zh-CN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otplug</a:t>
            </a:r>
            <a:r>
              <a:rPr lang="en-US" altLang="zh-C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Sequence(Java) </a:t>
            </a:r>
            <a:endParaRPr lang="zh-CN" altLang="en-US" sz="28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 confidential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6106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334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HDMI </a:t>
            </a:r>
            <a:r>
              <a:rPr lang="en-US" altLang="zh-CN" sz="28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</a:t>
            </a:r>
            <a:r>
              <a:rPr lang="en-US" altLang="zh-CN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otplug</a:t>
            </a:r>
            <a:r>
              <a:rPr lang="en-US" altLang="zh-C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Sequence(C++) </a:t>
            </a:r>
            <a:endParaRPr lang="zh-CN" altLang="en-US" sz="28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 confidential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458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334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Privacy Protection Sequence(Java)</a:t>
            </a:r>
            <a:endParaRPr lang="zh-CN" altLang="en-US" sz="28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 confidential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84538"/>
            <a:ext cx="7772400" cy="4371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334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Privacy Protection Sequence(C++)</a:t>
            </a:r>
            <a:endParaRPr lang="zh-CN" altLang="en-US" sz="28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 confidential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0"/>
            <a:ext cx="8763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334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HDMI Timing </a:t>
            </a:r>
            <a:r>
              <a:rPr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</a:t>
            </a:r>
            <a:r>
              <a:rPr lang="en-US" altLang="zh-C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ynamic </a:t>
            </a:r>
            <a:r>
              <a:rPr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</a:t>
            </a:r>
            <a:r>
              <a:rPr lang="en-US" altLang="zh-C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etting Control Flow</a:t>
            </a:r>
            <a:endParaRPr lang="zh-CN" altLang="en-US" sz="28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 confidential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001000" cy="4924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4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362200"/>
            <a:ext cx="7851648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Backup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 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334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Agenda</a:t>
            </a:r>
            <a:endParaRPr lang="zh-CN" altLang="en-US" sz="28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3" name="Footer Placeholder 8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 confidential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Software stack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High level design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Related Use cases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Detailed Time-Sequence chart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25" y="381000"/>
            <a:ext cx="8229600" cy="515112"/>
          </a:xfrm>
        </p:spPr>
        <p:txBody>
          <a:bodyPr>
            <a:noAutofit/>
          </a:bodyPr>
          <a:lstStyle/>
          <a:p>
            <a:r>
              <a:rPr lang="en-US" altLang="zh-CN" sz="2800" b="1" dirty="0" smtClean="0">
                <a:solidFill>
                  <a:schemeClr val="accent1"/>
                </a:solidFill>
              </a:rPr>
              <a:t/>
            </a:r>
            <a:br>
              <a:rPr lang="en-US" altLang="zh-CN" sz="2800" b="1" dirty="0" smtClean="0">
                <a:solidFill>
                  <a:schemeClr val="accent1"/>
                </a:solidFill>
              </a:rPr>
            </a:br>
            <a:r>
              <a:rPr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</a:t>
            </a:r>
            <a:r>
              <a:rPr lang="en-US" altLang="zh-C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ulti-Display Software Stack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 confidential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5613" y="6543000"/>
            <a:ext cx="415925" cy="304800"/>
          </a:xfrm>
        </p:spPr>
        <p:txBody>
          <a:bodyPr/>
          <a:lstStyle/>
          <a:p>
            <a:pPr>
              <a:defRPr/>
            </a:pPr>
            <a:fld id="{276566F5-05AB-457C-8137-28D9E298D07E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499157" y="6804264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7" name="Left-Right Arrow 39"/>
          <p:cNvSpPr>
            <a:spLocks noChangeArrowheads="1"/>
          </p:cNvSpPr>
          <p:nvPr/>
        </p:nvSpPr>
        <p:spPr bwMode="auto">
          <a:xfrm>
            <a:off x="119744" y="5537162"/>
            <a:ext cx="8784677" cy="152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zh-CN" altLang="en-US" sz="11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" name="Left-Right Arrow 39"/>
          <p:cNvSpPr>
            <a:spLocks noChangeArrowheads="1"/>
          </p:cNvSpPr>
          <p:nvPr/>
        </p:nvSpPr>
        <p:spPr bwMode="auto">
          <a:xfrm>
            <a:off x="119744" y="2349979"/>
            <a:ext cx="8858248" cy="152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zh-CN" altLang="en-US" sz="11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2981" y="1347437"/>
            <a:ext cx="3042147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altLang="zh-CN" sz="1200" b="1" dirty="0" err="1" smtClean="0">
                <a:solidFill>
                  <a:srgbClr val="FFFFFF"/>
                </a:solidFill>
              </a:rPr>
              <a:t>DisplayObserver</a:t>
            </a:r>
            <a:endParaRPr lang="en-US" altLang="zh-CN" sz="1200" b="1" dirty="0" smtClean="0">
              <a:solidFill>
                <a:srgbClr val="FFFFFF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4512081" y="4674533"/>
            <a:ext cx="1167631" cy="426906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accent1"/>
                </a:solidFill>
              </a:rPr>
              <a:t>DRM Module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12081" y="3211713"/>
            <a:ext cx="2335263" cy="10238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rgbClr val="FFFFFF"/>
                </a:solidFill>
              </a:rPr>
              <a:t>MultiDisplayService</a:t>
            </a:r>
            <a:endParaRPr lang="zh-CN" altLang="en-US" sz="1600" b="1" dirty="0">
              <a:solidFill>
                <a:srgbClr val="FFFFFF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7347887" y="3269008"/>
            <a:ext cx="1186513" cy="617192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accent1"/>
                </a:solidFill>
              </a:rPr>
              <a:t>HWComposer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93041" y="1880621"/>
            <a:ext cx="4503159" cy="321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altLang="zh-CN" sz="1200" b="1" dirty="0" err="1" smtClean="0">
                <a:solidFill>
                  <a:srgbClr val="FFFFFF"/>
                </a:solidFill>
              </a:rPr>
              <a:t>DisplaySetting</a:t>
            </a:r>
            <a:r>
              <a:rPr lang="en-US" altLang="zh-CN" sz="1200" b="1" dirty="0" smtClean="0">
                <a:solidFill>
                  <a:srgbClr val="FFFFFF"/>
                </a:solidFill>
              </a:rPr>
              <a:t>(Java API)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99083" y="5888697"/>
            <a:ext cx="6935244" cy="3810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altLang="zh-CN" sz="1200" b="1" dirty="0" smtClean="0">
                <a:solidFill>
                  <a:schemeClr val="accent1"/>
                </a:solidFill>
              </a:rPr>
              <a:t>HDMI and Display Driver</a:t>
            </a:r>
          </a:p>
        </p:txBody>
      </p:sp>
      <p:sp>
        <p:nvSpPr>
          <p:cNvPr id="22" name="Flowchart: Process 21"/>
          <p:cNvSpPr/>
          <p:nvPr/>
        </p:nvSpPr>
        <p:spPr>
          <a:xfrm>
            <a:off x="7445880" y="4362728"/>
            <a:ext cx="1088520" cy="426906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accent1"/>
                </a:solidFill>
              </a:rPr>
              <a:t>WIDI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24" name="Up-Down Arrow 23"/>
          <p:cNvSpPr/>
          <p:nvPr/>
        </p:nvSpPr>
        <p:spPr bwMode="auto">
          <a:xfrm>
            <a:off x="7971926" y="3886200"/>
            <a:ext cx="65310" cy="467003"/>
          </a:xfrm>
          <a:prstGeom prst="upDownArrow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5" name="Up-Down Arrow 24"/>
          <p:cNvSpPr/>
          <p:nvPr/>
        </p:nvSpPr>
        <p:spPr bwMode="auto">
          <a:xfrm>
            <a:off x="5052881" y="4235577"/>
            <a:ext cx="45719" cy="438955"/>
          </a:xfrm>
          <a:prstGeom prst="upDownArrow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7" name="Up-Down Arrow 26"/>
          <p:cNvSpPr/>
          <p:nvPr/>
        </p:nvSpPr>
        <p:spPr bwMode="auto">
          <a:xfrm>
            <a:off x="6431280" y="5101440"/>
            <a:ext cx="45719" cy="724492"/>
          </a:xfrm>
          <a:prstGeom prst="upDownArrow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8" name="Down Arrow 27"/>
          <p:cNvSpPr/>
          <p:nvPr/>
        </p:nvSpPr>
        <p:spPr bwMode="auto">
          <a:xfrm>
            <a:off x="3446017" y="1671598"/>
            <a:ext cx="45719" cy="223896"/>
          </a:xfrm>
          <a:prstGeom prst="downArrow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2" name="Up Arrow 31"/>
          <p:cNvSpPr/>
          <p:nvPr/>
        </p:nvSpPr>
        <p:spPr bwMode="auto">
          <a:xfrm flipH="1">
            <a:off x="1432444" y="1652237"/>
            <a:ext cx="45719" cy="4236459"/>
          </a:xfrm>
          <a:prstGeom prst="upArrow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81201" y="3843105"/>
            <a:ext cx="1361378" cy="53399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accent1"/>
                </a:solidFill>
              </a:rPr>
              <a:t>PSB Video</a:t>
            </a:r>
            <a:endParaRPr lang="en-US" altLang="zh-CN" sz="1200" b="1" dirty="0">
              <a:solidFill>
                <a:schemeClr val="accent1"/>
              </a:solidFill>
            </a:endParaRPr>
          </a:p>
        </p:txBody>
      </p:sp>
      <p:sp>
        <p:nvSpPr>
          <p:cNvPr id="36" name="Left-Right Arrow 35"/>
          <p:cNvSpPr/>
          <p:nvPr/>
        </p:nvSpPr>
        <p:spPr bwMode="auto">
          <a:xfrm>
            <a:off x="3342579" y="4027731"/>
            <a:ext cx="1124126" cy="133262"/>
          </a:xfrm>
          <a:prstGeom prst="leftRightArrow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77544" y="1366798"/>
            <a:ext cx="29396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altLang="zh-CN" sz="1200" b="1" dirty="0" err="1" smtClean="0">
                <a:solidFill>
                  <a:srgbClr val="FFFFFF"/>
                </a:solidFill>
              </a:rPr>
              <a:t>HDMISetting</a:t>
            </a:r>
            <a:endParaRPr lang="en-US" altLang="zh-CN" sz="1200" b="1" dirty="0" smtClean="0">
              <a:solidFill>
                <a:srgbClr val="FFFFFF"/>
              </a:solidFill>
            </a:endParaRPr>
          </a:p>
        </p:txBody>
      </p:sp>
      <p:sp>
        <p:nvSpPr>
          <p:cNvPr id="39" name="Left Arrow 38"/>
          <p:cNvSpPr/>
          <p:nvPr/>
        </p:nvSpPr>
        <p:spPr bwMode="auto">
          <a:xfrm>
            <a:off x="6847344" y="3549182"/>
            <a:ext cx="500543" cy="47529"/>
          </a:xfrm>
          <a:prstGeom prst="leftArrow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15803" y="1895494"/>
            <a:ext cx="1231441" cy="321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altLang="zh-CN" sz="1200" b="1" dirty="0" smtClean="0">
                <a:solidFill>
                  <a:srgbClr val="FFFFFF"/>
                </a:solidFill>
              </a:rPr>
              <a:t>Audio Service</a:t>
            </a:r>
          </a:p>
        </p:txBody>
      </p:sp>
      <p:sp>
        <p:nvSpPr>
          <p:cNvPr id="44" name="Down Arrow 43"/>
          <p:cNvSpPr/>
          <p:nvPr/>
        </p:nvSpPr>
        <p:spPr bwMode="auto">
          <a:xfrm>
            <a:off x="2231523" y="1652238"/>
            <a:ext cx="45719" cy="228383"/>
          </a:xfrm>
          <a:prstGeom prst="downArrow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8" name="Flowchart: Process 37"/>
          <p:cNvSpPr/>
          <p:nvPr/>
        </p:nvSpPr>
        <p:spPr>
          <a:xfrm>
            <a:off x="5820569" y="4674533"/>
            <a:ext cx="1143000" cy="426906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accent1"/>
                </a:solidFill>
              </a:rPr>
              <a:t>Display HAL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42" name="Up-Down Arrow 41"/>
          <p:cNvSpPr/>
          <p:nvPr/>
        </p:nvSpPr>
        <p:spPr bwMode="auto">
          <a:xfrm flipH="1">
            <a:off x="6432365" y="4235577"/>
            <a:ext cx="45719" cy="438955"/>
          </a:xfrm>
          <a:prstGeom prst="upDownArrow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3" name="Up-Down Arrow 42"/>
          <p:cNvSpPr/>
          <p:nvPr/>
        </p:nvSpPr>
        <p:spPr bwMode="auto">
          <a:xfrm>
            <a:off x="5061705" y="5101439"/>
            <a:ext cx="45719" cy="724492"/>
          </a:xfrm>
          <a:prstGeom prst="upDownArrow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992083" y="3211713"/>
            <a:ext cx="1361378" cy="53399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accent1"/>
                </a:solidFill>
              </a:rPr>
              <a:t>S</a:t>
            </a:r>
            <a:r>
              <a:rPr lang="en-US" altLang="zh-CN" sz="1200" b="1" dirty="0" err="1" smtClean="0">
                <a:solidFill>
                  <a:schemeClr val="accent1"/>
                </a:solidFill>
              </a:rPr>
              <a:t>tageFright</a:t>
            </a:r>
            <a:endParaRPr lang="en-US" altLang="zh-CN" sz="1200" b="1" dirty="0">
              <a:solidFill>
                <a:schemeClr val="accent1"/>
              </a:solidFill>
            </a:endParaRPr>
          </a:p>
        </p:txBody>
      </p:sp>
      <p:sp>
        <p:nvSpPr>
          <p:cNvPr id="46" name="Left-Right Arrow 45"/>
          <p:cNvSpPr/>
          <p:nvPr/>
        </p:nvSpPr>
        <p:spPr bwMode="auto">
          <a:xfrm>
            <a:off x="3353460" y="3396339"/>
            <a:ext cx="1158621" cy="152843"/>
          </a:xfrm>
          <a:prstGeom prst="leftRightArrow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8" name="Up-Down Arrow 47"/>
          <p:cNvSpPr/>
          <p:nvPr/>
        </p:nvSpPr>
        <p:spPr bwMode="auto">
          <a:xfrm>
            <a:off x="5679712" y="2216716"/>
            <a:ext cx="45719" cy="997758"/>
          </a:xfrm>
          <a:prstGeom prst="upDownArrow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0" name="Left-Right Arrow 49"/>
          <p:cNvSpPr/>
          <p:nvPr/>
        </p:nvSpPr>
        <p:spPr bwMode="auto">
          <a:xfrm>
            <a:off x="3745128" y="1486539"/>
            <a:ext cx="1632416" cy="76422"/>
          </a:xfrm>
          <a:prstGeom prst="leftRightArrow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595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334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High Level Design - APIs list</a:t>
            </a:r>
            <a:endParaRPr lang="zh-CN" altLang="en-US" sz="28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 confidential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1524000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notifyWidi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            	- notify the MDS that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Widi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is turned on/off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notifyMipi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            	- notify the MDS that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Mipi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is turned on/off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notifyHotPlug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	- notify the MDS that HDMI is plugged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in/out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updateVideoInfo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   	- update video playback info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registerModeChangeListener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- register mode change listener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unregisterModeChangeListener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	- unregister mode change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listener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setModePolicy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- set HDMI and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MIPI’s policy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setHdmiPowerOff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	- turn off HDMI’s power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setHdmiModeInfo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- set HDMI timing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setHdmiScaleType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	- set HDMI scale type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setHdmiScaleStep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	- set HDMI scale step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getHdmiDeviceChange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	- get HDMI device change status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getVideoInfo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		- get current playing clip’s information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getMode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	- get current mode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85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 </a:t>
            </a:r>
            <a:r>
              <a:rPr lang="en-US" altLang="zh-CN" dirty="0"/>
              <a:t>_</a:t>
            </a:r>
            <a:r>
              <a:rPr lang="en-US" altLang="zh-CN" dirty="0" err="1"/>
              <a:t>MDSMode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 smtClean="0"/>
              <a:t>           MDS_MIPI_ON        		= 0x1,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MDS_HDMI_CONNECTED </a:t>
            </a:r>
            <a:r>
              <a:rPr lang="en-US" altLang="zh-CN" dirty="0"/>
              <a:t>= 0x1 &lt;&lt; 3,</a:t>
            </a:r>
          </a:p>
          <a:p>
            <a:pPr marL="0" indent="0">
              <a:buNone/>
            </a:pPr>
            <a:r>
              <a:rPr lang="en-US" altLang="zh-CN" dirty="0" smtClean="0"/>
              <a:t>           MDS_HDMI_ON        	= </a:t>
            </a:r>
            <a:r>
              <a:rPr lang="en-US" altLang="zh-CN" dirty="0"/>
              <a:t>0x1 &lt;&lt; 4,</a:t>
            </a:r>
          </a:p>
          <a:p>
            <a:pPr marL="0" indent="0">
              <a:buNone/>
            </a:pPr>
            <a:r>
              <a:rPr lang="en-US" altLang="zh-CN" dirty="0" smtClean="0"/>
              <a:t>           MDS_HDMI_CLONE     	= </a:t>
            </a:r>
            <a:r>
              <a:rPr lang="en-US" altLang="zh-CN" dirty="0"/>
              <a:t>0x1 &lt;&lt; 5,</a:t>
            </a:r>
          </a:p>
          <a:p>
            <a:pPr marL="0" indent="0">
              <a:buNone/>
            </a:pPr>
            <a:r>
              <a:rPr lang="en-US" altLang="zh-CN" dirty="0" smtClean="0"/>
              <a:t>           MDS_HDMI_VIDEO_EXT 	= </a:t>
            </a:r>
            <a:r>
              <a:rPr lang="en-US" altLang="zh-CN" dirty="0"/>
              <a:t>0x1 &lt;&lt; </a:t>
            </a:r>
            <a:r>
              <a:rPr lang="en-US" altLang="zh-CN" dirty="0" smtClean="0"/>
              <a:t>6,</a:t>
            </a:r>
          </a:p>
          <a:p>
            <a:pPr marL="0" indent="0">
              <a:buNone/>
            </a:pPr>
            <a:r>
              <a:rPr lang="en-US" altLang="zh-CN" dirty="0" smtClean="0"/>
              <a:t>           MDS_WIDI_ON        		= 0x1 &lt;&lt; 7,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MDS_VIDEO_PLAYING  	= </a:t>
            </a:r>
            <a:r>
              <a:rPr lang="en-US" altLang="zh-CN" dirty="0"/>
              <a:t>0x1 &lt;&lt; 23,</a:t>
            </a:r>
          </a:p>
          <a:p>
            <a:pPr marL="0" indent="0">
              <a:buNone/>
            </a:pPr>
            <a:r>
              <a:rPr lang="en-US" altLang="zh-CN" dirty="0" smtClean="0"/>
              <a:t>           MDS_HDCP_ON        	= </a:t>
            </a:r>
            <a:r>
              <a:rPr lang="en-US" altLang="zh-CN" dirty="0"/>
              <a:t>0x1 &lt;&lt; 24,</a:t>
            </a:r>
          </a:p>
          <a:p>
            <a:pPr marL="0" indent="0">
              <a:buNone/>
            </a:pPr>
            <a:r>
              <a:rPr lang="en-US" altLang="zh-CN" dirty="0" smtClean="0"/>
              <a:t>           MDS_OVERLAY_OFF    	= </a:t>
            </a:r>
            <a:r>
              <a:rPr lang="en-US" altLang="zh-CN" dirty="0"/>
              <a:t>0x1 &lt;&lt; 25,</a:t>
            </a:r>
          </a:p>
          <a:p>
            <a:pPr marL="0" indent="0">
              <a:buNone/>
            </a:pPr>
            <a:r>
              <a:rPr lang="en-US" altLang="zh-CN" dirty="0" smtClean="0"/>
              <a:t>} </a:t>
            </a:r>
            <a:r>
              <a:rPr lang="en-US" altLang="zh-CN" dirty="0" err="1"/>
              <a:t>MDSMode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  confidential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334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High Level Design - Mode’s Bitmap</a:t>
            </a:r>
            <a:endParaRPr lang="zh-CN" altLang="en-US" sz="28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92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334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High Level Design - Main class</a:t>
            </a:r>
            <a:endParaRPr lang="zh-CN" altLang="en-US" sz="28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 confidential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0"/>
            <a:ext cx="815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Main Classes Description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Class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MultiDisplayClient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public class</a:t>
            </a:r>
          </a:p>
          <a:p>
            <a:pPr marL="914400" lvl="1">
              <a:buFont typeface="Arial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every related module includes an instance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Class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MultiDisplayComposer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real implementation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Class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IExtendDisplayModeChangeListener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for client module registering a callback function;</a:t>
            </a:r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different client has different behavior after mode change over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2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Class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MultiDisplayService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</a:rPr>
              <a:t> inherit </a:t>
            </a:r>
            <a:r>
              <a:rPr lang="en-US" altLang="zh-CN" dirty="0" err="1" smtClean="0">
                <a:solidFill>
                  <a:schemeClr val="accent1"/>
                </a:solidFill>
              </a:rPr>
              <a:t>BinderService</a:t>
            </a:r>
            <a:endParaRPr lang="en-US" altLang="zh-C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6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334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High Level </a:t>
            </a:r>
            <a:r>
              <a:rPr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</a:t>
            </a:r>
            <a:r>
              <a:rPr lang="en-US" altLang="zh-C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esign - Client Introduction</a:t>
            </a:r>
            <a:endParaRPr lang="zh-CN" altLang="en-US" sz="28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3" name="Footer Placeholder 8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Intel  confidential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" y="1371600"/>
            <a:ext cx="7858125" cy="49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1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334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High Level Design - Service Introduction</a:t>
            </a:r>
            <a:endParaRPr lang="zh-CN" altLang="en-US" sz="28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3" name="Footer Placeholder 8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Intel  confidential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077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High Level Design </a:t>
            </a:r>
            <a:r>
              <a:rPr lang="en-US" altLang="zh-C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– Display-Observer Introduction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 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00099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8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6249</TotalTime>
  <Words>249</Words>
  <Application>Microsoft Office PowerPoint</Application>
  <PresentationFormat>On-screen Show (4:3)</PresentationFormat>
  <Paragraphs>116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Multi-Display Module Introduction</vt:lpstr>
      <vt:lpstr>Agenda</vt:lpstr>
      <vt:lpstr> Multi-Display Software Stack</vt:lpstr>
      <vt:lpstr>High Level Design - APIs list</vt:lpstr>
      <vt:lpstr>High Level Design - Mode’s Bitmap</vt:lpstr>
      <vt:lpstr>High Level Design - Main class</vt:lpstr>
      <vt:lpstr>High Level Design - Client Introduction</vt:lpstr>
      <vt:lpstr>High Level Design - Service Introduction</vt:lpstr>
      <vt:lpstr>High Level Design – Display-Observer Introduction</vt:lpstr>
      <vt:lpstr>Multi-Display Use Cases</vt:lpstr>
      <vt:lpstr>Extended Mode Switching</vt:lpstr>
      <vt:lpstr>Extended Mode Switching Sequence </vt:lpstr>
      <vt:lpstr>MIPI On/Off Sequence</vt:lpstr>
      <vt:lpstr>HDMI Hotplug Sequence(Java) </vt:lpstr>
      <vt:lpstr>HDMI Hotplug Sequence(C++) </vt:lpstr>
      <vt:lpstr>Privacy Protection Sequence(Java)</vt:lpstr>
      <vt:lpstr>Privacy Protection Sequence(C++)</vt:lpstr>
      <vt:lpstr>HDMI Timing Dynamic Setting Control Flow</vt:lpstr>
      <vt:lpstr>Backup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Moorestown Display driver</dc:title>
  <dc:creator>Li, Yaodong</dc:creator>
  <cp:lastModifiedBy>Zhu, Tianyang</cp:lastModifiedBy>
  <cp:revision>748</cp:revision>
  <dcterms:created xsi:type="dcterms:W3CDTF">2006-08-16T00:00:00Z</dcterms:created>
  <dcterms:modified xsi:type="dcterms:W3CDTF">2012-08-01T04:21:17Z</dcterms:modified>
</cp:coreProperties>
</file>