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1" r:id="rId2"/>
    <p:sldMasterId id="2147483803" r:id="rId3"/>
    <p:sldMasterId id="2147483816" r:id="rId4"/>
  </p:sldMasterIdLst>
  <p:notesMasterIdLst>
    <p:notesMasterId r:id="rId21"/>
  </p:notesMasterIdLst>
  <p:handoutMasterIdLst>
    <p:handoutMasterId r:id="rId22"/>
  </p:handoutMasterIdLst>
  <p:sldIdLst>
    <p:sldId id="271" r:id="rId5"/>
    <p:sldId id="269" r:id="rId6"/>
    <p:sldId id="330" r:id="rId7"/>
    <p:sldId id="331" r:id="rId8"/>
    <p:sldId id="332" r:id="rId9"/>
    <p:sldId id="333" r:id="rId10"/>
    <p:sldId id="334" r:id="rId11"/>
    <p:sldId id="336" r:id="rId12"/>
    <p:sldId id="309" r:id="rId13"/>
    <p:sldId id="339" r:id="rId14"/>
    <p:sldId id="340" r:id="rId15"/>
    <p:sldId id="341" r:id="rId16"/>
    <p:sldId id="342" r:id="rId17"/>
    <p:sldId id="354" r:id="rId18"/>
    <p:sldId id="353" r:id="rId19"/>
    <p:sldId id="34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4" autoAdjust="0"/>
    <p:restoredTop sz="90950" autoAdjust="0"/>
  </p:normalViewPr>
  <p:slideViewPr>
    <p:cSldViewPr>
      <p:cViewPr>
        <p:scale>
          <a:sx n="120" d="100"/>
          <a:sy n="120" d="100"/>
        </p:scale>
        <p:origin x="-732" y="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2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47CB5-E296-4A94-86BB-F92C60685E61}" type="datetimeFigureOut">
              <a:rPr lang="zh-CN" altLang="en-US" smtClean="0"/>
              <a:pPr/>
              <a:t>2012/3/23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A8CCC-D955-4DC2-A54D-78FF7F2DD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33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F886F-B674-4B0F-8740-60E11EAAA23A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ABA7E-2F9D-4789-B59A-82547986F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7AF6C1-E054-4530-8A90-8F78713A4FD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dirty="0">
              <a:latin typeface="Neo Sans Intel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BA7E-2F9D-4789-B59A-82547986F5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dirty="0">
              <a:latin typeface="Neo Sans Intel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BA7E-2F9D-4789-B59A-82547986F5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dirty="0">
              <a:latin typeface="Neo Sans Intel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BA7E-2F9D-4789-B59A-82547986F5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dirty="0">
              <a:latin typeface="Neo Sans Intel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BA7E-2F9D-4789-B59A-82547986F5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8C199C-074A-4DE6-9854-CDAC5A9337EF}" type="slidenum">
              <a:rPr lang="zh-CN" alt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3643" y="8686362"/>
            <a:ext cx="2972724" cy="45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defRPr/>
            </a:pPr>
            <a:fld id="{61B345F8-7B77-4B19-BAD7-44B96F9397B4}" type="slidenum">
              <a:rPr lang="en-US" altLang="zh-CN" sz="13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pPr algn="r" defTabSz="966788">
                <a:defRPr/>
              </a:pPr>
              <a:t>9</a:t>
            </a:fld>
            <a:endParaRPr lang="en-US" altLang="zh-CN" sz="13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Arial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dirty="0">
              <a:latin typeface="Neo Sans Intel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BA7E-2F9D-4789-B59A-82547986F5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5" rIns="92007" bIns="46005" anchor="ctr" anchorCtr="1"/>
          <a:lstStyle/>
          <a:p>
            <a:pPr algn="r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72" tIns="45688" rIns="91372" bIns="45688" anchorCtr="1"/>
          <a:lstStyle/>
          <a:p>
            <a:pPr algn="r">
              <a:lnSpc>
                <a:spcPct val="95000"/>
              </a:lnSpc>
              <a:spcBef>
                <a:spcPct val="30000"/>
              </a:spcBef>
              <a:buClr>
                <a:srgbClr val="FFFFFF"/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pic>
        <p:nvPicPr>
          <p:cNvPr id="6" name="Picture 7" descr="intel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7429500" y="298450"/>
            <a:ext cx="14351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atom_a_rgb_30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789" y="6096000"/>
            <a:ext cx="807811" cy="5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8" name="Rectangle 16"/>
          <p:cNvSpPr/>
          <p:nvPr/>
        </p:nvSpPr>
        <p:spPr>
          <a:xfrm>
            <a:off x="7543800" y="6457950"/>
            <a:ext cx="1702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kern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PSI Video FT</a:t>
            </a:r>
            <a:endParaRPr lang="en-US" sz="2800" i="1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9" name="Picture 16" descr="Untitled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5919788"/>
            <a:ext cx="8969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95375" y="2130425"/>
            <a:ext cx="7772400" cy="14700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66975" y="3886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Intel Confidential</a:t>
            </a:r>
          </a:p>
          <a:p>
            <a:pPr>
              <a:defRPr/>
            </a:pPr>
            <a:fld id="{22E5EBA5-13F4-4027-9768-B3BCB97315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 marL="344488" indent="-344488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Intel Confidential</a:t>
            </a:r>
          </a:p>
          <a:p>
            <a:pPr>
              <a:defRPr/>
            </a:pPr>
            <a:fld id="{986E4F46-B640-43F6-A995-D11945F583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365125"/>
          </a:xfrm>
        </p:spPr>
        <p:txBody>
          <a:bodyPr/>
          <a:lstStyle>
            <a:lvl1pPr algn="r">
              <a:lnSpc>
                <a:spcPct val="100000"/>
              </a:lnSpc>
              <a:defRPr sz="900">
                <a:solidFill>
                  <a:srgbClr val="FFFFFF">
                    <a:tint val="75000"/>
                  </a:srgb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Intel Confidential</a:t>
            </a:r>
          </a:p>
          <a:p>
            <a:pPr>
              <a:defRPr/>
            </a:pPr>
            <a:fld id="{EF265303-6DCC-4147-944F-12538C438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365125"/>
          </a:xfrm>
        </p:spPr>
        <p:txBody>
          <a:bodyPr/>
          <a:lstStyle>
            <a:lvl1pPr algn="r">
              <a:lnSpc>
                <a:spcPct val="100000"/>
              </a:lnSpc>
              <a:defRPr sz="900">
                <a:solidFill>
                  <a:srgbClr val="FFFFFF">
                    <a:tint val="75000"/>
                  </a:srgb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Intel Confidential</a:t>
            </a:r>
          </a:p>
          <a:p>
            <a:pPr>
              <a:defRPr/>
            </a:pPr>
            <a:fld id="{A46C20DA-8EEA-4BE2-99CD-67DDA04C26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365125"/>
          </a:xfrm>
        </p:spPr>
        <p:txBody>
          <a:bodyPr/>
          <a:lstStyle>
            <a:lvl1pPr algn="r">
              <a:lnSpc>
                <a:spcPct val="100000"/>
              </a:lnSpc>
              <a:defRPr sz="900">
                <a:solidFill>
                  <a:srgbClr val="FFFFFF">
                    <a:tint val="75000"/>
                  </a:srgb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Intel Confidential</a:t>
            </a:r>
          </a:p>
          <a:p>
            <a:pPr>
              <a:defRPr/>
            </a:pPr>
            <a:fld id="{1148DB73-14B0-4F3F-98B0-F558695FF3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Intel Confidential</a:t>
            </a:r>
          </a:p>
          <a:p>
            <a:pPr>
              <a:defRPr/>
            </a:pPr>
            <a:fld id="{72332D12-C19C-453E-976B-FC6B1488D1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Intel Confidential</a:t>
            </a:r>
          </a:p>
          <a:p>
            <a:pPr>
              <a:defRPr/>
            </a:pPr>
            <a:fld id="{4E5C8945-99F1-4576-997A-DE1FE89A17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Intel Confidential</a:t>
            </a:r>
          </a:p>
          <a:p>
            <a:pPr>
              <a:defRPr/>
            </a:pPr>
            <a:fld id="{E65E7984-F69E-4F67-8FB6-499964006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Intel Confidential</a:t>
            </a:r>
          </a:p>
          <a:p>
            <a:pPr>
              <a:defRPr/>
            </a:pPr>
            <a:fld id="{CB2CE631-E14A-4532-938C-789CACA67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5" rIns="92007" bIns="46005" anchor="ctr" anchorCtr="1"/>
          <a:lstStyle/>
          <a:p>
            <a:pPr algn="r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72" tIns="45688" rIns="91372" bIns="45688" anchorCtr="1"/>
          <a:lstStyle/>
          <a:p>
            <a:pPr algn="r">
              <a:lnSpc>
                <a:spcPct val="95000"/>
              </a:lnSpc>
              <a:spcBef>
                <a:spcPct val="30000"/>
              </a:spcBef>
              <a:buClr>
                <a:srgbClr val="FFFFFF"/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pic>
        <p:nvPicPr>
          <p:cNvPr id="6" name="Picture 7" descr="intel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7429500" y="298450"/>
            <a:ext cx="14351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atom_a_rgb_30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789" y="6096000"/>
            <a:ext cx="807811" cy="5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8" name="Rectangle 16"/>
          <p:cNvSpPr/>
          <p:nvPr userDrawn="1"/>
        </p:nvSpPr>
        <p:spPr>
          <a:xfrm>
            <a:off x="7775575" y="6457950"/>
            <a:ext cx="12922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/>
                <a:cs typeface="Arial"/>
              </a:rPr>
              <a:t>UMG India</a:t>
            </a:r>
            <a:endParaRPr lang="en-US" sz="2800" i="1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/>
              <a:cs typeface="Arial"/>
            </a:endParaRPr>
          </a:p>
        </p:txBody>
      </p:sp>
      <p:pic>
        <p:nvPicPr>
          <p:cNvPr id="9" name="Picture 16" descr="Untitled-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4663" y="5919788"/>
            <a:ext cx="8969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95375" y="2130425"/>
            <a:ext cx="7772400" cy="14700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66975" y="3886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Intel Confidential</a:t>
            </a:r>
          </a:p>
          <a:p>
            <a:pPr>
              <a:defRPr/>
            </a:pPr>
            <a:fld id="{A2C64AFC-FA82-4DF5-A009-E4314B2C9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 marL="344488" indent="-344488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Intel Confidential</a:t>
            </a:r>
          </a:p>
          <a:p>
            <a:pPr>
              <a:defRPr/>
            </a:pPr>
            <a:fld id="{742C7B45-3D38-4497-BA37-6018B47E9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365125"/>
          </a:xfrm>
        </p:spPr>
        <p:txBody>
          <a:bodyPr/>
          <a:lstStyle>
            <a:lvl1pPr algn="r">
              <a:lnSpc>
                <a:spcPct val="100000"/>
              </a:lnSpc>
              <a:defRPr sz="900">
                <a:solidFill>
                  <a:srgbClr val="FFFFFF">
                    <a:tint val="75000"/>
                  </a:srgb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Intel Confidential</a:t>
            </a:r>
          </a:p>
          <a:p>
            <a:pPr>
              <a:defRPr/>
            </a:pPr>
            <a:fld id="{90E3132A-57E4-4AB4-99E6-0160B452A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365125"/>
          </a:xfrm>
        </p:spPr>
        <p:txBody>
          <a:bodyPr/>
          <a:lstStyle>
            <a:lvl1pPr algn="r">
              <a:lnSpc>
                <a:spcPct val="100000"/>
              </a:lnSpc>
              <a:defRPr sz="900">
                <a:solidFill>
                  <a:srgbClr val="FFFFFF">
                    <a:tint val="75000"/>
                  </a:srgb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Intel Confidential</a:t>
            </a:r>
          </a:p>
          <a:p>
            <a:pPr>
              <a:defRPr/>
            </a:pPr>
            <a:fld id="{E2FC2F84-0BD6-4474-8404-A25621FA2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365125"/>
          </a:xfrm>
        </p:spPr>
        <p:txBody>
          <a:bodyPr/>
          <a:lstStyle>
            <a:lvl1pPr algn="r">
              <a:lnSpc>
                <a:spcPct val="100000"/>
              </a:lnSpc>
              <a:defRPr sz="900">
                <a:solidFill>
                  <a:srgbClr val="FFFFFF">
                    <a:tint val="75000"/>
                  </a:srgb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Intel Confidential</a:t>
            </a:r>
          </a:p>
          <a:p>
            <a:pPr>
              <a:defRPr/>
            </a:pPr>
            <a:fld id="{646F834C-CFFC-43F8-8B11-17B99C4B7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Intel Confidential</a:t>
            </a:r>
          </a:p>
          <a:p>
            <a:pPr>
              <a:defRPr/>
            </a:pPr>
            <a:fld id="{1EA9ADD8-0B72-4D8E-989B-529AA3D2E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Intel Confidential</a:t>
            </a:r>
          </a:p>
          <a:p>
            <a:pPr>
              <a:defRPr/>
            </a:pPr>
            <a:fld id="{B86BD9DC-BACB-4C6D-9528-D2DF3224F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US" noProof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Intel Confidential</a:t>
            </a:r>
          </a:p>
          <a:p>
            <a:pPr>
              <a:defRPr/>
            </a:pPr>
            <a:fld id="{28BC7238-2316-45B7-8071-F09B3F356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Intel Confidential</a:t>
            </a:r>
          </a:p>
          <a:p>
            <a:pPr>
              <a:defRPr/>
            </a:pPr>
            <a:fld id="{82F0D166-1235-41EB-ADC1-99125E20F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4" descr="Intel_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875" y="6169025"/>
            <a:ext cx="8112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3922713" y="6402388"/>
            <a:ext cx="1423987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860A8"/>
                </a:solidFill>
                <a:latin typeface="Arial" pitchFamily="34" charset="0"/>
                <a:cs typeface="Arial" pitchFamily="34" charset="0"/>
              </a:rPr>
              <a:t>Intel Confidential</a:t>
            </a:r>
            <a:endParaRPr lang="en-US" sz="1200">
              <a:solidFill>
                <a:srgbClr val="FFFFFF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338" y="6329363"/>
            <a:ext cx="2532063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MPG Strategy, Planning &amp; Services	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7" name="Rectangle 4"/>
          <p:cNvSpPr/>
          <p:nvPr userDrawn="1"/>
        </p:nvSpPr>
        <p:spPr>
          <a:xfrm>
            <a:off x="0" y="0"/>
            <a:ext cx="9144000" cy="3106738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bg1"/>
              </a:gs>
              <a:gs pos="35000">
                <a:schemeClr val="accent1">
                  <a:lumMod val="40000"/>
                  <a:lumOff val="60000"/>
                </a:schemeClr>
              </a:gs>
            </a:gsLst>
          </a:gradFill>
          <a:ln w="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53643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7620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37537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371600"/>
            <a:ext cx="4041775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371600"/>
            <a:ext cx="4043362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9788" y="3619500"/>
            <a:ext cx="4043362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5988" y="6357938"/>
            <a:ext cx="752475" cy="3048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FCD5106-EE68-45C9-8140-458031B1E8CD}" type="datetimeFigureOut">
              <a:rPr lang="en-US"/>
              <a:pPr>
                <a:defRPr/>
              </a:pPr>
              <a:t>3/23/2012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28788" y="6357938"/>
            <a:ext cx="4686300" cy="3048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58788" y="6357938"/>
            <a:ext cx="415925" cy="304800"/>
          </a:xfrm>
        </p:spPr>
        <p:txBody>
          <a:bodyPr/>
          <a:lstStyle>
            <a:lvl1pPr>
              <a:spcBef>
                <a:spcPct val="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5B6A3CD-7F6E-45C6-8420-B67EF90AE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pic>
        <p:nvPicPr>
          <p:cNvPr id="1031" name="Picture 5" descr="intel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7996238" y="6115050"/>
            <a:ext cx="989012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cs typeface="+mn-cs"/>
              </a:rPr>
              <a:t>Intel Confidential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CC4F9C9F-4073-41A6-80A5-6B2C2238913D}" type="slidenum">
              <a:rPr lang="en-US" sz="900" b="1">
                <a:solidFill>
                  <a:schemeClr val="bg1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chemeClr val="bg1"/>
              </a:solidFill>
              <a:cs typeface="+mn-cs"/>
            </a:endParaRP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5795963" y="6083300"/>
          <a:ext cx="16398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" name="Image" r:id="rId14" imgW="1828571" imgH="838095" progId="">
                  <p:embed/>
                </p:oleObj>
              </mc:Choice>
              <mc:Fallback>
                <p:oleObj name="Image" r:id="rId14" imgW="1828571" imgH="83809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6083300"/>
                        <a:ext cx="16398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l_rgb_100ta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1447800" y="1585913"/>
            <a:ext cx="6311900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3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cs typeface="+mn-cs"/>
              </a:rPr>
              <a:t>Intel Confidential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E7B988A1-0B37-4AD4-BE3A-D749E25D1A5F}" type="slidenum">
              <a:rPr lang="en-US" sz="900" b="1">
                <a:solidFill>
                  <a:schemeClr val="bg1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chemeClr val="bg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chemeClr val="tx1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5" rIns="92007" bIns="46005" anchor="ctr" anchorCtr="1"/>
          <a:lstStyle/>
          <a:p>
            <a:pPr algn="ctr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72" tIns="45688" rIns="91372" bIns="45688" anchorCtr="1"/>
          <a:lstStyle/>
          <a:p>
            <a:pPr marL="225425" indent="-225425">
              <a:lnSpc>
                <a:spcPct val="95000"/>
              </a:lnSpc>
              <a:spcBef>
                <a:spcPct val="300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30" name="Picture 22" descr="intel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black">
          <a:xfrm>
            <a:off x="8443913" y="6383338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24800" y="0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ct val="30000"/>
              </a:spcBef>
              <a:buClr>
                <a:srgbClr val="FFFFFF"/>
              </a:buClr>
              <a:buFont typeface="Wingdings" pitchFamily="2" charset="2"/>
              <a:buNone/>
              <a:defRPr sz="900">
                <a:solidFill>
                  <a:srgbClr val="FFFFFF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Intel Confidential</a:t>
            </a:r>
          </a:p>
          <a:p>
            <a:pPr>
              <a:defRPr/>
            </a:pPr>
            <a:fld id="{7DCDA808-9583-4D02-84D1-0C01ACAD47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457950"/>
            <a:ext cx="1228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PSI Video</a:t>
            </a:r>
            <a:endParaRPr lang="en-US" sz="2800" i="1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13" name="Picture 12" descr="atom_a_rgb_300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371600" y="6461760"/>
            <a:ext cx="448373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5" rIns="92007" bIns="46005" anchor="ctr" anchorCtr="1"/>
          <a:lstStyle/>
          <a:p>
            <a:pPr algn="ctr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72" tIns="45688" rIns="91372" bIns="45688" anchorCtr="1"/>
          <a:lstStyle/>
          <a:p>
            <a:pPr marL="225425" indent="-225425">
              <a:lnSpc>
                <a:spcPct val="95000"/>
              </a:lnSpc>
              <a:spcBef>
                <a:spcPct val="300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30" name="Picture 22" descr="intel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black">
          <a:xfrm>
            <a:off x="8443913" y="6383338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24800" y="0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ct val="30000"/>
              </a:spcBef>
              <a:buClr>
                <a:srgbClr val="FFFFFF"/>
              </a:buClr>
              <a:buFont typeface="Wingdings" pitchFamily="2" charset="2"/>
              <a:buNone/>
              <a:defRPr sz="900">
                <a:solidFill>
                  <a:srgbClr val="FFFFFF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Intel Confidential</a:t>
            </a:r>
          </a:p>
          <a:p>
            <a:pPr>
              <a:defRPr/>
            </a:pPr>
            <a:fld id="{DB8CE0EE-B97A-42BB-989E-75FF0C64E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457950"/>
            <a:ext cx="12922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/>
                <a:cs typeface="Arial"/>
              </a:rPr>
              <a:t>UMG India</a:t>
            </a:r>
            <a:endParaRPr lang="en-US" sz="2800" i="1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/>
              <a:cs typeface="Arial"/>
            </a:endParaRPr>
          </a:p>
        </p:txBody>
      </p:sp>
      <p:pic>
        <p:nvPicPr>
          <p:cNvPr id="13" name="Picture 12" descr="atom_a_rgb_300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371600" y="6461760"/>
            <a:ext cx="448373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5375" y="2362200"/>
            <a:ext cx="7772400" cy="1238250"/>
          </a:xfrm>
        </p:spPr>
        <p:txBody>
          <a:bodyPr/>
          <a:lstStyle/>
          <a:p>
            <a:pPr>
              <a:defRPr/>
            </a:pPr>
            <a:r>
              <a:rPr lang="en-US" dirty="0"/>
              <a:t>Video editor </a:t>
            </a:r>
            <a:r>
              <a:rPr lang="en-US" dirty="0" smtClean="0"/>
              <a:t>use </a:t>
            </a:r>
            <a:r>
              <a:rPr lang="en-US" dirty="0"/>
              <a:t>case analysis and optimization scheme discussions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Feng Wei, </a:t>
            </a:r>
            <a:r>
              <a:rPr lang="en-US" dirty="0" smtClean="0"/>
              <a:t>Gu Wangyi</a:t>
            </a:r>
          </a:p>
          <a:p>
            <a:pPr>
              <a:defRPr/>
            </a:pPr>
            <a:r>
              <a:rPr lang="en-US" dirty="0" smtClean="0"/>
              <a:t>WW11’2012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438400" y="1752600"/>
            <a:ext cx="6669087" cy="76200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0"/>
                  <a:invGamma/>
                  <a:alpha val="0"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38400" y="3352800"/>
            <a:ext cx="6669088" cy="76200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0"/>
                  <a:invGamma/>
                  <a:alpha val="0"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Editor Native Stack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98026"/>
            <a:ext cx="7162800" cy="396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674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Video Editor Introduction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Software Stack Overview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</a:t>
            </a:r>
            <a:r>
              <a:rPr lang="en-US" altLang="zh-CN" sz="2800" b="1" i="1" dirty="0">
                <a:solidFill>
                  <a:srgbClr val="00B050"/>
                </a:solidFill>
              </a:rPr>
              <a:t>Control and Data Flow Analysis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Optimization Scheme Discussion</a:t>
            </a:r>
          </a:p>
        </p:txBody>
      </p:sp>
    </p:spTree>
    <p:extLst>
      <p:ext uri="{BB962C8B-B14F-4D97-AF65-F5344CB8AC3E}">
        <p14:creationId xmlns:p14="http://schemas.microsoft.com/office/powerpoint/2010/main" val="958439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Typical Scenarios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Effect Preview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Color Effects: gradient, sepia, negative, pan-zoom 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Logo </a:t>
            </a:r>
            <a:r>
              <a:rPr lang="en-US" altLang="zh-CN" sz="1600" dirty="0"/>
              <a:t>Overlay: title and substitute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Resize: up-scaling and </a:t>
            </a:r>
            <a:r>
              <a:rPr lang="en-US" altLang="zh-CN" sz="1600" dirty="0" smtClean="0"/>
              <a:t>down-scaling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Joint: several video clips into </a:t>
            </a:r>
            <a:r>
              <a:rPr lang="en-US" altLang="zh-CN" sz="1600" dirty="0" smtClean="0"/>
              <a:t>one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Change aspect ratio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Cut: begin and end </a:t>
            </a:r>
            <a:r>
              <a:rPr lang="en-US" altLang="zh-CN" sz="1600" dirty="0" smtClean="0"/>
              <a:t>time</a:t>
            </a:r>
            <a:endParaRPr lang="en-US" altLang="zh-CN" sz="1600" dirty="0"/>
          </a:p>
          <a:p>
            <a:r>
              <a:rPr lang="en-US" altLang="zh-CN" dirty="0" smtClean="0"/>
              <a:t> Clip Generation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Movie export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Transition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Pan-zoom effect for pictures</a:t>
            </a:r>
          </a:p>
          <a:p>
            <a:pPr lvl="1">
              <a:lnSpc>
                <a:spcPct val="150000"/>
              </a:lnSpc>
            </a:pPr>
            <a:endParaRPr lang="en-US" altLang="zh-CN" sz="16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739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Effect </a:t>
            </a:r>
            <a:r>
              <a:rPr lang="en-US" altLang="zh-CN" dirty="0" smtClean="0"/>
              <a:t>Preview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3379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5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Effect Preview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2723" y="2297668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VE Video Decoder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5252" y="3270647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Stagefright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4107" y="4050268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OMX IL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0071" y="5040868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LibMIX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" y="5879068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LibVA</a:t>
            </a:r>
            <a:endParaRPr lang="zh-CN" alt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 flipV="1">
            <a:off x="1437861" y="2667000"/>
            <a:ext cx="9939" cy="603647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7862" y="280177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 dirty="0" smtClean="0">
                <a:solidFill>
                  <a:srgbClr val="FFFF00"/>
                </a:solidFill>
              </a:rPr>
              <a:t>read</a:t>
            </a:r>
            <a:endParaRPr lang="zh-CN" altLang="en-US" sz="1000" b="1" i="1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1437861" y="3639979"/>
            <a:ext cx="0" cy="398621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1425935" y="4419600"/>
            <a:ext cx="0" cy="609601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1425935" y="5406080"/>
            <a:ext cx="1" cy="47298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81000" y="3639979"/>
            <a:ext cx="1143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srgbClr val="FFFF00"/>
                </a:solidFill>
              </a:rPr>
              <a:t>filloutputbuffer</a:t>
            </a:r>
            <a:endParaRPr lang="zh-CN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 bwMode="auto">
          <a:xfrm>
            <a:off x="820310" y="1828802"/>
            <a:ext cx="627490" cy="457198"/>
          </a:xfrm>
          <a:prstGeom prst="curvedConnector3">
            <a:avLst>
              <a:gd name="adj1" fmla="val 100687"/>
            </a:avLst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62554" y="1475601"/>
            <a:ext cx="1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 smtClean="0">
                <a:solidFill>
                  <a:schemeClr val="accent2">
                    <a:lumMod val="75000"/>
                  </a:schemeClr>
                </a:solidFill>
              </a:rPr>
              <a:t>bitstream</a:t>
            </a:r>
            <a:endParaRPr lang="zh-CN" altLang="en-US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6462" y="463057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 dirty="0" smtClean="0">
                <a:solidFill>
                  <a:srgbClr val="FFFF00"/>
                </a:solidFill>
              </a:rPr>
              <a:t>decode</a:t>
            </a:r>
            <a:endParaRPr lang="zh-CN" altLang="en-US" sz="1000" b="1" i="1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8262" y="3268404"/>
            <a:ext cx="179301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NativeWindow</a:t>
            </a:r>
            <a:endParaRPr lang="zh-CN" altLang="en-US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2831992" y="3429000"/>
            <a:ext cx="826270" cy="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896262" y="314604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err="1" smtClean="0">
                <a:solidFill>
                  <a:srgbClr val="FFFF00"/>
                </a:solidFill>
              </a:rPr>
              <a:t>dequeue</a:t>
            </a:r>
            <a:endParaRPr lang="zh-CN" altLang="en-US" sz="1200" b="1" i="1" dirty="0">
              <a:solidFill>
                <a:srgbClr val="FFFF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2820062" y="35052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896262" y="3505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FFFF00"/>
                </a:solidFill>
              </a:rPr>
              <a:t>queue</a:t>
            </a:r>
            <a:endParaRPr lang="zh-CN" altLang="en-US" sz="1200" b="1" i="1" dirty="0">
              <a:solidFill>
                <a:srgbClr val="FFFF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258584" y="39114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58584" y="41274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cxnSp>
        <p:nvCxnSpPr>
          <p:cNvPr id="47" name="Curved Connector 46"/>
          <p:cNvCxnSpPr>
            <a:endCxn id="36" idx="2"/>
          </p:cNvCxnSpPr>
          <p:nvPr/>
        </p:nvCxnSpPr>
        <p:spPr bwMode="auto">
          <a:xfrm flipV="1">
            <a:off x="1706430" y="4343400"/>
            <a:ext cx="2838177" cy="1905000"/>
          </a:xfrm>
          <a:prstGeom prst="curvedConnector2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Curved Connector 48"/>
          <p:cNvCxnSpPr>
            <a:stCxn id="36" idx="2"/>
            <a:endCxn id="20" idx="2"/>
          </p:cNvCxnSpPr>
          <p:nvPr/>
        </p:nvCxnSpPr>
        <p:spPr bwMode="auto">
          <a:xfrm rot="5400000">
            <a:off x="2215154" y="3918947"/>
            <a:ext cx="1905000" cy="2753907"/>
          </a:xfrm>
          <a:prstGeom prst="curvedConnector3">
            <a:avLst>
              <a:gd name="adj1" fmla="val 112000"/>
            </a:avLst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2832651" y="6324600"/>
            <a:ext cx="106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FF00"/>
                </a:solidFill>
              </a:rPr>
              <a:t>decode into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72806" y="1106269"/>
            <a:ext cx="554360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VE Preview Controller</a:t>
            </a:r>
            <a:endParaRPr lang="zh-CN" altLang="en-US" dirty="0"/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9769" y="1475601"/>
            <a:ext cx="0" cy="822067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05555" y="1775764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i="1" dirty="0" smtClean="0">
                <a:solidFill>
                  <a:srgbClr val="FFFF00"/>
                </a:solidFill>
              </a:rPr>
              <a:t>decode</a:t>
            </a:r>
            <a:endParaRPr lang="zh-CN" altLang="en-US" sz="1000" b="1" i="1" dirty="0">
              <a:solidFill>
                <a:srgbClr val="FFFF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 flipV="1">
            <a:off x="6206655" y="1495221"/>
            <a:ext cx="12590" cy="810399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6325262" y="169030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FFFF00"/>
                </a:solidFill>
              </a:rPr>
              <a:t>render</a:t>
            </a:r>
            <a:endParaRPr lang="zh-CN" altLang="en-US" sz="1200" b="1" i="1" dirty="0">
              <a:solidFill>
                <a:srgbClr val="FFFF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69010" y="2286000"/>
            <a:ext cx="21468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OPEN GL ES Library</a:t>
            </a:r>
            <a:endParaRPr lang="zh-CN" altLang="en-US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6858662" y="40386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849262" y="4051200"/>
            <a:ext cx="572046" cy="2160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06262" y="42354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 dirty="0" err="1" smtClean="0"/>
              <a:t>backbuffer</a:t>
            </a:r>
            <a:endParaRPr lang="zh-CN" altLang="en-US" sz="1000" b="1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7773062" y="42495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 dirty="0" err="1" smtClean="0"/>
              <a:t>frontbuffer</a:t>
            </a:r>
            <a:endParaRPr lang="zh-CN" altLang="en-US" sz="1000" b="1" i="1" dirty="0"/>
          </a:p>
        </p:txBody>
      </p:sp>
      <p:cxnSp>
        <p:nvCxnSpPr>
          <p:cNvPr id="78" name="Curved Connector 77"/>
          <p:cNvCxnSpPr>
            <a:stCxn id="35" idx="3"/>
          </p:cNvCxnSpPr>
          <p:nvPr/>
        </p:nvCxnSpPr>
        <p:spPr bwMode="auto">
          <a:xfrm flipV="1">
            <a:off x="4830630" y="2698800"/>
            <a:ext cx="1068570" cy="1320600"/>
          </a:xfrm>
          <a:prstGeom prst="curvedConnector2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endCxn id="71" idx="0"/>
          </p:cNvCxnSpPr>
          <p:nvPr/>
        </p:nvCxnSpPr>
        <p:spPr bwMode="auto">
          <a:xfrm rot="16200000" flipH="1">
            <a:off x="6077749" y="2971663"/>
            <a:ext cx="1371601" cy="762271"/>
          </a:xfrm>
          <a:prstGeom prst="curvedConnector3">
            <a:avLst>
              <a:gd name="adj1" fmla="val 56377"/>
            </a:avLst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6818246" y="3294241"/>
            <a:ext cx="179301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SurfaceFlinger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614070" y="4419600"/>
            <a:ext cx="110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 dirty="0" smtClean="0"/>
              <a:t>Graphic buffer  </a:t>
            </a:r>
          </a:p>
          <a:p>
            <a:pPr algn="ctr"/>
            <a:r>
              <a:rPr lang="en-US" altLang="zh-CN" sz="1000" b="1" i="1" dirty="0" smtClean="0"/>
              <a:t>queue</a:t>
            </a:r>
            <a:endParaRPr lang="zh-CN" alt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141058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Clip Generation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76918"/>
              </p:ext>
            </p:extLst>
          </p:nvPr>
        </p:nvGraphicFramePr>
        <p:xfrm>
          <a:off x="495300" y="2055812"/>
          <a:ext cx="819150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Visio" r:id="rId3" imgW="7084868" imgH="2237749" progId="Visio.Drawing.11">
                  <p:embed/>
                </p:oleObj>
              </mc:Choice>
              <mc:Fallback>
                <p:oleObj name="Visio" r:id="rId3" imgW="7084868" imgH="223774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055812"/>
                        <a:ext cx="8191500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816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Clip </a:t>
            </a:r>
            <a:r>
              <a:rPr lang="en-US" altLang="zh-CN" dirty="0" smtClean="0"/>
              <a:t>Generation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1143000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VE Video Decoder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1143000"/>
            <a:ext cx="2209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VE Video Processing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1143000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VE Video Encoder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463" y="2438400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Stagefright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907" y="3516868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OMX IL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871" y="4800600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LibMIX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650468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LibVA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2438400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Stagefright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9812" y="3701534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OMX IL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59603" y="4615934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LibMIX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5174" y="5638800"/>
            <a:ext cx="20573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LibVA</a:t>
            </a:r>
            <a:endParaRPr lang="zh-CN" alt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362200" y="1295400"/>
            <a:ext cx="1143000" cy="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>
            <a:endCxn id="6" idx="1"/>
          </p:cNvCxnSpPr>
          <p:nvPr/>
        </p:nvCxnSpPr>
        <p:spPr bwMode="auto">
          <a:xfrm>
            <a:off x="5715000" y="1327666"/>
            <a:ext cx="1066800" cy="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590800" y="10184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FFFF00"/>
                </a:solidFill>
              </a:rPr>
              <a:t>decode</a:t>
            </a:r>
            <a:endParaRPr lang="zh-CN" altLang="en-US" sz="1200" b="1" i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1200" y="106680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i="1" dirty="0" smtClean="0">
                <a:solidFill>
                  <a:srgbClr val="FFFF00"/>
                </a:solidFill>
              </a:rPr>
              <a:t>process</a:t>
            </a:r>
            <a:endParaRPr lang="zh-CN" altLang="en-US" sz="1200" b="1" i="1" dirty="0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171154" y="16506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171154" y="18666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71154" y="20826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429000" y="1860004"/>
            <a:ext cx="685800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324600" y="16380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324600" y="18540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324600" y="20700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209800" y="39624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209800" y="41784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209800" y="43944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990600" y="1512332"/>
            <a:ext cx="0" cy="92606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52400" y="17907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 dirty="0" smtClean="0">
                <a:solidFill>
                  <a:srgbClr val="FFFF00"/>
                </a:solidFill>
              </a:rPr>
              <a:t>read</a:t>
            </a:r>
            <a:endParaRPr lang="zh-CN" altLang="en-US" sz="1000" b="1" i="1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350270" y="1447800"/>
            <a:ext cx="1143000" cy="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590800" y="13994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FFFF00"/>
                </a:solidFill>
              </a:rPr>
              <a:t>render</a:t>
            </a:r>
            <a:endParaRPr lang="zh-CN" altLang="en-US" sz="1200" b="1" i="1" dirty="0">
              <a:solidFill>
                <a:srgbClr val="FFFF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980661" y="2807732"/>
            <a:ext cx="0" cy="709136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985630" y="3886200"/>
            <a:ext cx="4971" cy="91440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V="1">
            <a:off x="968735" y="5177480"/>
            <a:ext cx="1" cy="47298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-76200" y="3119735"/>
            <a:ext cx="1143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srgbClr val="FFFF00"/>
                </a:solidFill>
              </a:rPr>
              <a:t>filloutputbuffer</a:t>
            </a:r>
            <a:endParaRPr lang="zh-CN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56" name="Curved Connector 55"/>
          <p:cNvCxnSpPr/>
          <p:nvPr/>
        </p:nvCxnSpPr>
        <p:spPr bwMode="auto">
          <a:xfrm flipV="1">
            <a:off x="2971800" y="5279519"/>
            <a:ext cx="838200" cy="444044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Curved Connector 59"/>
          <p:cNvCxnSpPr/>
          <p:nvPr/>
        </p:nvCxnSpPr>
        <p:spPr bwMode="auto">
          <a:xfrm rot="5400000">
            <a:off x="3905286" y="4044434"/>
            <a:ext cx="1283732" cy="228600"/>
          </a:xfrm>
          <a:prstGeom prst="curvedConnector3">
            <a:avLst>
              <a:gd name="adj1" fmla="val 54336"/>
            </a:avLst>
          </a:prstGeom>
          <a:noFill/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cxnSp>
        <p:nvCxnSpPr>
          <p:cNvPr id="64" name="Curved Connector 63"/>
          <p:cNvCxnSpPr>
            <a:stCxn id="32" idx="1"/>
            <a:endCxn id="23" idx="1"/>
          </p:cNvCxnSpPr>
          <p:nvPr/>
        </p:nvCxnSpPr>
        <p:spPr bwMode="auto">
          <a:xfrm rot="10800000">
            <a:off x="2171154" y="1974600"/>
            <a:ext cx="38646" cy="2311800"/>
          </a:xfrm>
          <a:prstGeom prst="curvedConnector3">
            <a:avLst>
              <a:gd name="adj1" fmla="val 1432213"/>
            </a:avLst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2495823" y="53340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FFFF00"/>
                </a:solidFill>
              </a:rPr>
              <a:t>copy</a:t>
            </a:r>
            <a:endParaRPr lang="zh-CN" altLang="en-US" sz="1200" b="1" i="1" dirty="0">
              <a:solidFill>
                <a:srgbClr val="FFFF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00200" y="2946357"/>
            <a:ext cx="106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FFFF00"/>
                </a:solidFill>
              </a:rPr>
              <a:t>color convert</a:t>
            </a:r>
            <a:endParaRPr lang="zh-CN" altLang="en-US" sz="1200" b="1" i="1" dirty="0">
              <a:solidFill>
                <a:srgbClr val="FFFF00"/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2743200" y="1981200"/>
            <a:ext cx="692415" cy="11279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743200" y="1981200"/>
            <a:ext cx="653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FFFF00"/>
                </a:solidFill>
              </a:rPr>
              <a:t>resize</a:t>
            </a:r>
            <a:endParaRPr lang="zh-CN" altLang="en-US" sz="1200" b="1" i="1" dirty="0">
              <a:solidFill>
                <a:srgbClr val="FFFF0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 flipV="1">
            <a:off x="4114800" y="1976517"/>
            <a:ext cx="653769" cy="4683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4114800" y="2009001"/>
            <a:ext cx="653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FFFF00"/>
                </a:solidFill>
              </a:rPr>
              <a:t>effect</a:t>
            </a:r>
            <a:endParaRPr lang="zh-CN" altLang="en-US" sz="1200" b="1" i="1" dirty="0">
              <a:solidFill>
                <a:srgbClr val="FFFF00"/>
              </a:solidFill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1905000" y="60960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905000" y="63120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cxnSp>
        <p:nvCxnSpPr>
          <p:cNvPr id="128" name="Curved Connector 127"/>
          <p:cNvCxnSpPr>
            <a:stCxn id="117" idx="3"/>
            <a:endCxn id="32" idx="3"/>
          </p:cNvCxnSpPr>
          <p:nvPr/>
        </p:nvCxnSpPr>
        <p:spPr bwMode="auto">
          <a:xfrm flipV="1">
            <a:off x="2477046" y="4286400"/>
            <a:ext cx="304800" cy="1917600"/>
          </a:xfrm>
          <a:prstGeom prst="curvedConnector3">
            <a:avLst>
              <a:gd name="adj1" fmla="val 175000"/>
            </a:avLst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8" name="Straight Arrow Connector 137"/>
          <p:cNvCxnSpPr/>
          <p:nvPr/>
        </p:nvCxnSpPr>
        <p:spPr bwMode="auto">
          <a:xfrm flipV="1">
            <a:off x="7467600" y="1518166"/>
            <a:ext cx="0" cy="92606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7373839" y="179667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 dirty="0" smtClean="0">
                <a:solidFill>
                  <a:srgbClr val="FFFF00"/>
                </a:solidFill>
              </a:rPr>
              <a:t>read</a:t>
            </a:r>
            <a:endParaRPr lang="zh-CN" altLang="en-US" sz="1000" b="1" i="1" dirty="0">
              <a:solidFill>
                <a:srgbClr val="FFFF00"/>
              </a:solidFill>
            </a:endParaRPr>
          </a:p>
        </p:txBody>
      </p:sp>
      <p:cxnSp>
        <p:nvCxnSpPr>
          <p:cNvPr id="140" name="Curved Connector 139"/>
          <p:cNvCxnSpPr/>
          <p:nvPr/>
        </p:nvCxnSpPr>
        <p:spPr bwMode="auto">
          <a:xfrm>
            <a:off x="286909" y="685802"/>
            <a:ext cx="627490" cy="457198"/>
          </a:xfrm>
          <a:prstGeom prst="curvedConnector3">
            <a:avLst>
              <a:gd name="adj1" fmla="val 100687"/>
            </a:avLst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29153" y="417417"/>
            <a:ext cx="1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 smtClean="0">
                <a:solidFill>
                  <a:schemeClr val="accent2">
                    <a:lumMod val="75000"/>
                  </a:schemeClr>
                </a:solidFill>
              </a:rPr>
              <a:t>bitstream</a:t>
            </a:r>
            <a:endParaRPr lang="zh-CN" altLang="en-US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5" name="Curved Connector 154"/>
          <p:cNvCxnSpPr/>
          <p:nvPr/>
        </p:nvCxnSpPr>
        <p:spPr bwMode="auto">
          <a:xfrm rot="10800000" flipV="1">
            <a:off x="8305800" y="765144"/>
            <a:ext cx="604300" cy="377855"/>
          </a:xfrm>
          <a:prstGeom prst="curvedConnector3">
            <a:avLst>
              <a:gd name="adj1" fmla="val 98684"/>
            </a:avLst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7924799" y="488145"/>
            <a:ext cx="1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 err="1" smtClean="0">
                <a:solidFill>
                  <a:schemeClr val="accent2">
                    <a:lumMod val="75000"/>
                  </a:schemeClr>
                </a:solidFill>
              </a:rPr>
              <a:t>bitstream</a:t>
            </a:r>
            <a:endParaRPr lang="zh-CN" altLang="en-US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 bwMode="auto">
          <a:xfrm flipV="1">
            <a:off x="7460310" y="2807732"/>
            <a:ext cx="7290" cy="893802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73" name="TextBox 172"/>
          <p:cNvSpPr txBox="1"/>
          <p:nvPr/>
        </p:nvSpPr>
        <p:spPr>
          <a:xfrm>
            <a:off x="7464948" y="3106579"/>
            <a:ext cx="1143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srgbClr val="FFFF00"/>
                </a:solidFill>
              </a:rPr>
              <a:t>draininputbuffer</a:t>
            </a:r>
            <a:endParaRPr lang="zh-CN" altLang="en-US" sz="1000" b="1" dirty="0">
              <a:solidFill>
                <a:srgbClr val="FFFF00"/>
              </a:solidFill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6324600" y="29334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6324600" y="31494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6324600" y="33654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6666954" y="61722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6666954" y="6388200"/>
            <a:ext cx="572046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cxnSp>
        <p:nvCxnSpPr>
          <p:cNvPr id="184" name="Curved Connector 183"/>
          <p:cNvCxnSpPr>
            <a:stCxn id="28" idx="3"/>
            <a:endCxn id="175" idx="1"/>
          </p:cNvCxnSpPr>
          <p:nvPr/>
        </p:nvCxnSpPr>
        <p:spPr bwMode="auto">
          <a:xfrm flipH="1">
            <a:off x="6324600" y="1962000"/>
            <a:ext cx="572046" cy="1295400"/>
          </a:xfrm>
          <a:prstGeom prst="curvedConnector5">
            <a:avLst>
              <a:gd name="adj1" fmla="val -39962"/>
              <a:gd name="adj2" fmla="val 50000"/>
              <a:gd name="adj3" fmla="val 139962"/>
            </a:avLst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2" name="Curved Connector 191"/>
          <p:cNvCxnSpPr>
            <a:stCxn id="175" idx="3"/>
            <a:endCxn id="180" idx="1"/>
          </p:cNvCxnSpPr>
          <p:nvPr/>
        </p:nvCxnSpPr>
        <p:spPr bwMode="auto">
          <a:xfrm flipH="1">
            <a:off x="6666954" y="3257400"/>
            <a:ext cx="229692" cy="3022800"/>
          </a:xfrm>
          <a:prstGeom prst="curvedConnector5">
            <a:avLst>
              <a:gd name="adj1" fmla="val -99525"/>
              <a:gd name="adj2" fmla="val 50000"/>
              <a:gd name="adj3" fmla="val 199525"/>
            </a:avLst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7" name="TextBox 196"/>
          <p:cNvSpPr txBox="1"/>
          <p:nvPr/>
        </p:nvSpPr>
        <p:spPr>
          <a:xfrm>
            <a:off x="5838470" y="2432121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FFFF00"/>
                </a:solidFill>
              </a:rPr>
              <a:t>copy</a:t>
            </a:r>
            <a:endParaRPr lang="zh-CN" altLang="en-US" sz="1200" b="1" i="1" dirty="0">
              <a:solidFill>
                <a:srgbClr val="FFFF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019801" y="49530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FFFF00"/>
                </a:solidFill>
              </a:rPr>
              <a:t>copy</a:t>
            </a:r>
            <a:endParaRPr lang="zh-CN" altLang="en-US" sz="1200" b="1" i="1" dirty="0">
              <a:solidFill>
                <a:srgbClr val="FFFF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62723" y="4259161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 dirty="0" smtClean="0">
                <a:solidFill>
                  <a:srgbClr val="FFFF00"/>
                </a:solidFill>
              </a:rPr>
              <a:t>decode</a:t>
            </a:r>
            <a:endParaRPr lang="zh-CN" altLang="en-US" sz="1000" b="1" i="1" dirty="0">
              <a:solidFill>
                <a:srgbClr val="FFFF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 bwMode="auto">
          <a:xfrm flipV="1">
            <a:off x="7460310" y="4063096"/>
            <a:ext cx="7291" cy="55283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201" name="TextBox 200"/>
          <p:cNvSpPr txBox="1"/>
          <p:nvPr/>
        </p:nvSpPr>
        <p:spPr>
          <a:xfrm>
            <a:off x="7467600" y="42672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 dirty="0" smtClean="0">
                <a:solidFill>
                  <a:srgbClr val="FFFF00"/>
                </a:solidFill>
              </a:rPr>
              <a:t>encode</a:t>
            </a:r>
            <a:endParaRPr lang="zh-CN" altLang="en-US" sz="1000" b="1" i="1" dirty="0">
              <a:solidFill>
                <a:srgbClr val="FFFF00"/>
              </a:solidFill>
            </a:endParaRPr>
          </a:p>
        </p:txBody>
      </p:sp>
      <p:cxnSp>
        <p:nvCxnSpPr>
          <p:cNvPr id="205" name="Straight Arrow Connector 204"/>
          <p:cNvCxnSpPr/>
          <p:nvPr/>
        </p:nvCxnSpPr>
        <p:spPr bwMode="auto">
          <a:xfrm flipV="1">
            <a:off x="7447719" y="4985266"/>
            <a:ext cx="7291" cy="625733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flipH="1" flipV="1">
            <a:off x="8300499" y="4967073"/>
            <a:ext cx="5301" cy="683395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flipV="1">
            <a:off x="8295198" y="4132244"/>
            <a:ext cx="1" cy="48369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 flipH="1" flipV="1">
            <a:off x="8282609" y="2799555"/>
            <a:ext cx="17890" cy="901979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4" name="Straight Arrow Connector 213"/>
          <p:cNvCxnSpPr/>
          <p:nvPr/>
        </p:nvCxnSpPr>
        <p:spPr bwMode="auto">
          <a:xfrm flipH="1" flipV="1">
            <a:off x="8305800" y="1512332"/>
            <a:ext cx="17890" cy="901979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24" name="Rectangle 223"/>
          <p:cNvSpPr/>
          <p:nvPr/>
        </p:nvSpPr>
        <p:spPr bwMode="auto">
          <a:xfrm>
            <a:off x="4800600" y="1860960"/>
            <a:ext cx="685800" cy="216000"/>
          </a:xfrm>
          <a:prstGeom prst="rect">
            <a:avLst/>
          </a:prstGeom>
          <a:solidFill>
            <a:srgbClr val="33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cxnSp>
        <p:nvCxnSpPr>
          <p:cNvPr id="225" name="Straight Arrow Connector 224"/>
          <p:cNvCxnSpPr>
            <a:endCxn id="28" idx="1"/>
          </p:cNvCxnSpPr>
          <p:nvPr/>
        </p:nvCxnSpPr>
        <p:spPr bwMode="auto">
          <a:xfrm flipV="1">
            <a:off x="5486400" y="1962000"/>
            <a:ext cx="838200" cy="7635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7" name="TextBox 226"/>
          <p:cNvSpPr txBox="1"/>
          <p:nvPr/>
        </p:nvSpPr>
        <p:spPr>
          <a:xfrm>
            <a:off x="5260462" y="2009001"/>
            <a:ext cx="106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FFFF00"/>
                </a:solidFill>
              </a:rPr>
              <a:t>color convert</a:t>
            </a:r>
            <a:endParaRPr lang="zh-CN" altLang="en-US" sz="12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20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762000"/>
          </a:xfrm>
        </p:spPr>
        <p:txBody>
          <a:bodyPr/>
          <a:lstStyle/>
          <a:p>
            <a:r>
              <a:rPr lang="en-US" dirty="0" smtClean="0"/>
              <a:t>Team Internal Use Only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Video Editor Introduction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Software Stack Overview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Control and Data Flow Analysis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Optimization Scheme Discussion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i="1" dirty="0">
                <a:solidFill>
                  <a:srgbClr val="00B05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B050"/>
                </a:solidFill>
              </a:rPr>
              <a:t>Video Editor Introduction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Software Stack Overview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Control and Data Flow Analysis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Optimization Scheme Discussion</a:t>
            </a:r>
          </a:p>
        </p:txBody>
      </p:sp>
    </p:spTree>
    <p:extLst>
      <p:ext uri="{BB962C8B-B14F-4D97-AF65-F5344CB8AC3E}">
        <p14:creationId xmlns:p14="http://schemas.microsoft.com/office/powerpoint/2010/main" val="3069127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 Video Editor </a:t>
            </a:r>
            <a:r>
              <a:rPr lang="en-US" altLang="zh-CN" b="1" dirty="0" smtClean="0"/>
              <a:t>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 To compete with iMovie (running on iMac, iPad and iPhone)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F</a:t>
            </a:r>
            <a:r>
              <a:rPr lang="en-US" altLang="zh-CN" dirty="0" smtClean="0"/>
              <a:t>irst </a:t>
            </a:r>
            <a:r>
              <a:rPr lang="en-US" altLang="zh-CN" dirty="0"/>
              <a:t>released in Android Honeycomb for Tablets (</a:t>
            </a:r>
            <a:r>
              <a:rPr lang="en-US" altLang="zh-CN" i="1" dirty="0"/>
              <a:t>2011.2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B</a:t>
            </a:r>
            <a:r>
              <a:rPr lang="en-US" altLang="zh-CN" dirty="0" smtClean="0"/>
              <a:t>rought </a:t>
            </a:r>
            <a:r>
              <a:rPr lang="en-US" altLang="zh-CN" dirty="0"/>
              <a:t>to mobile phones in ICS.</a:t>
            </a:r>
          </a:p>
          <a:p>
            <a:endParaRPr lang="zh-CN" altLang="en-US" dirty="0"/>
          </a:p>
        </p:txBody>
      </p:sp>
      <p:pic>
        <p:nvPicPr>
          <p:cNvPr id="5" name="Picture 3" descr="C:\Users\wfeng6\Documents\Video\VideoEditor\iMovie\carousel-movies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51370"/>
            <a:ext cx="3798741" cy="263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17479" y="589013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iMovie</a:t>
            </a:r>
            <a:endParaRPr lang="zh-CN" alt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61709" y="5890138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Movie Studio</a:t>
            </a:r>
            <a:endParaRPr lang="zh-CN" altLang="en-US" b="1" i="1" dirty="0"/>
          </a:p>
        </p:txBody>
      </p:sp>
      <p:pic>
        <p:nvPicPr>
          <p:cNvPr id="2050" name="Picture 2" descr="C:\Users\wfeng6\Documents\Video\VideoEditor\Performance_Optimization\videoeditorsnap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02" y="3251370"/>
            <a:ext cx="4503498" cy="263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935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Cases and Capabilities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 Video Processing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Color Effects: gradient, sepia, </a:t>
            </a:r>
            <a:r>
              <a:rPr lang="en-US" altLang="zh-CN" dirty="0" smtClean="0"/>
              <a:t>negative, pan-zoom (picture only)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Logo Overlay: title and substitute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Resize: up-scaling and </a:t>
            </a:r>
            <a:r>
              <a:rPr lang="en-US" altLang="zh-CN" dirty="0" smtClean="0"/>
              <a:t>down-scaling</a:t>
            </a:r>
          </a:p>
          <a:p>
            <a:pPr marL="344488" lvl="1" indent="-344488">
              <a:lnSpc>
                <a:spcPct val="150000"/>
              </a:lnSpc>
              <a:buBlip>
                <a:blip r:embed="rId2"/>
              </a:buBlip>
            </a:pPr>
            <a:r>
              <a:rPr lang="en-US" altLang="zh-CN" sz="2400" b="1" dirty="0"/>
              <a:t> Video </a:t>
            </a:r>
            <a:r>
              <a:rPr lang="en-US" altLang="zh-CN" sz="2400" b="1" dirty="0" smtClean="0"/>
              <a:t>Joint and Cut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Joint: </a:t>
            </a:r>
            <a:r>
              <a:rPr lang="en-US" altLang="zh-CN" dirty="0" smtClean="0"/>
              <a:t>several </a:t>
            </a:r>
            <a:r>
              <a:rPr lang="en-US" altLang="zh-CN" dirty="0"/>
              <a:t>video </a:t>
            </a:r>
            <a:r>
              <a:rPr lang="en-US" altLang="zh-CN" dirty="0" smtClean="0"/>
              <a:t>clips into one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Transition: crossfade, alpha </a:t>
            </a:r>
            <a:r>
              <a:rPr lang="en-US" altLang="zh-CN" dirty="0" smtClean="0"/>
              <a:t>blending, </a:t>
            </a:r>
            <a:r>
              <a:rPr lang="en-US" altLang="zh-CN" dirty="0"/>
              <a:t>fade black, sliding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Change aspect ratio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Cut: begin and end </a:t>
            </a:r>
            <a:r>
              <a:rPr lang="en-US" altLang="zh-CN" dirty="0" smtClean="0"/>
              <a:t>time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6451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endParaRPr lang="zh-CN" altLang="en-US" dirty="0"/>
          </a:p>
        </p:txBody>
      </p:sp>
      <p:pic>
        <p:nvPicPr>
          <p:cNvPr id="4" name="Picture 2" descr="C:\Users\wfeng6\Documents\Video\VideoEditor\Performance_Optimization\videoeditorsnapsh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7366"/>
            <a:ext cx="8229600" cy="48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96000" y="2678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Preview Window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39740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Thumbnail Window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4876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Title Window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7800" y="56504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Waveform Window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84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Video Editor Introduction</a:t>
            </a:r>
          </a:p>
          <a:p>
            <a:pPr>
              <a:lnSpc>
                <a:spcPct val="150000"/>
              </a:lnSpc>
            </a:pPr>
            <a:r>
              <a:rPr lang="en-US" altLang="zh-CN" sz="2800" b="1" i="1" dirty="0" smtClean="0">
                <a:solidFill>
                  <a:srgbClr val="00B050"/>
                </a:solidFill>
              </a:rPr>
              <a:t> Software Stack Overview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Control and Data Flow Analysis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Optimization Scheme Discussion</a:t>
            </a:r>
          </a:p>
        </p:txBody>
      </p:sp>
    </p:spTree>
    <p:extLst>
      <p:ext uri="{BB962C8B-B14F-4D97-AF65-F5344CB8AC3E}">
        <p14:creationId xmlns:p14="http://schemas.microsoft.com/office/powerpoint/2010/main" val="4002572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38100" y="104775"/>
            <a:ext cx="8904288" cy="6081713"/>
            <a:chOff x="38100" y="38100"/>
            <a:chExt cx="8904288" cy="6081713"/>
          </a:xfrm>
        </p:grpSpPr>
        <p:sp>
          <p:nvSpPr>
            <p:cNvPr id="34826" name="Text Box 26"/>
            <p:cNvSpPr txBox="1">
              <a:spLocks noChangeArrowheads="1"/>
            </p:cNvSpPr>
            <p:nvPr/>
          </p:nvSpPr>
          <p:spPr bwMode="auto">
            <a:xfrm>
              <a:off x="3733800" y="685800"/>
              <a:ext cx="1535113" cy="1841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288" tIns="0" rIns="18288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bg2"/>
                  </a:solidFill>
                  <a:latin typeface="Verdana" pitchFamily="34" charset="0"/>
                  <a:ea typeface="宋体" pitchFamily="2" charset="-122"/>
                </a:rPr>
                <a:t>Moorestown</a:t>
              </a:r>
            </a:p>
          </p:txBody>
        </p:sp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6781800" y="685800"/>
              <a:ext cx="1389063" cy="1841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288" tIns="0" rIns="18288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bg2"/>
                  </a:solidFill>
                  <a:latin typeface="Verdana" pitchFamily="34" charset="0"/>
                  <a:ea typeface="宋体" pitchFamily="2" charset="-122"/>
                </a:rPr>
                <a:t>Medfield</a:t>
              </a:r>
            </a:p>
          </p:txBody>
        </p:sp>
        <p:sp>
          <p:nvSpPr>
            <p:cNvPr id="103" name="Title 1"/>
            <p:cNvSpPr txBox="1">
              <a:spLocks/>
            </p:cNvSpPr>
            <p:nvPr/>
          </p:nvSpPr>
          <p:spPr bwMode="auto">
            <a:xfrm>
              <a:off x="365125" y="38100"/>
              <a:ext cx="8410575" cy="833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 b="1" dirty="0"/>
                <a:t> Software Stack Overview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endParaRPr>
            </a:p>
          </p:txBody>
        </p:sp>
        <p:sp>
          <p:nvSpPr>
            <p:cNvPr id="106" name="TextBox 3"/>
            <p:cNvSpPr txBox="1">
              <a:spLocks noChangeArrowheads="1"/>
            </p:cNvSpPr>
            <p:nvPr/>
          </p:nvSpPr>
          <p:spPr bwMode="auto">
            <a:xfrm>
              <a:off x="6172200" y="4938713"/>
              <a:ext cx="1262063" cy="38100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64008" tIns="32004" rIns="64008" bIns="32004" anchor="ctr"/>
            <a:lstStyle/>
            <a:p>
              <a:pPr algn="ctr" defTabSz="457200" eaLnBrk="0" hangingPunct="0">
                <a:lnSpc>
                  <a:spcPct val="80000"/>
                </a:lnSpc>
                <a:defRPr/>
              </a:pPr>
              <a:r>
                <a:rPr lang="en-US" altLang="zh-CN" sz="1000" b="1" dirty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Display Driver</a:t>
              </a:r>
            </a:p>
          </p:txBody>
        </p:sp>
        <p:sp>
          <p:nvSpPr>
            <p:cNvPr id="107" name="TextBox 3"/>
            <p:cNvSpPr txBox="1">
              <a:spLocks noChangeArrowheads="1"/>
            </p:cNvSpPr>
            <p:nvPr/>
          </p:nvSpPr>
          <p:spPr bwMode="auto">
            <a:xfrm>
              <a:off x="2057401" y="4940301"/>
              <a:ext cx="919163" cy="401638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64008" tIns="32004" rIns="64008" bIns="32004" anchor="ctr"/>
            <a:lstStyle/>
            <a:p>
              <a:pPr algn="ctr" defTabSz="457200" eaLnBrk="0" hangingPunct="0">
                <a:lnSpc>
                  <a:spcPct val="80000"/>
                </a:lnSpc>
                <a:defRPr/>
              </a:pPr>
              <a:r>
                <a:rPr lang="en-US" sz="1000" b="1" dirty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Video Encode Driver</a:t>
              </a:r>
            </a:p>
          </p:txBody>
        </p:sp>
        <p:sp>
          <p:nvSpPr>
            <p:cNvPr id="108" name="TextBox 3"/>
            <p:cNvSpPr txBox="1">
              <a:spLocks noChangeArrowheads="1"/>
            </p:cNvSpPr>
            <p:nvPr/>
          </p:nvSpPr>
          <p:spPr bwMode="auto">
            <a:xfrm>
              <a:off x="1190626" y="4932363"/>
              <a:ext cx="790575" cy="40957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64008" tIns="32004" rIns="64008" bIns="32004" anchor="ctr"/>
            <a:lstStyle/>
            <a:p>
              <a:pPr algn="ctr" defTabSz="457200" eaLnBrk="0" hangingPunct="0">
                <a:lnSpc>
                  <a:spcPct val="80000"/>
                </a:lnSpc>
                <a:defRPr/>
              </a:pPr>
              <a:r>
                <a:rPr lang="en-US" sz="1000" b="1" dirty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Video Decode Driver</a:t>
              </a:r>
            </a:p>
          </p:txBody>
        </p:sp>
        <p:sp>
          <p:nvSpPr>
            <p:cNvPr id="109" name="TextBox 3"/>
            <p:cNvSpPr txBox="1">
              <a:spLocks noChangeArrowheads="1"/>
            </p:cNvSpPr>
            <p:nvPr/>
          </p:nvSpPr>
          <p:spPr bwMode="auto">
            <a:xfrm>
              <a:off x="4541679" y="4905376"/>
              <a:ext cx="1447800" cy="406718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64008" tIns="32004" rIns="64008" bIns="32004" anchor="ctr"/>
            <a:lstStyle/>
            <a:p>
              <a:pPr algn="ctr" defTabSz="457200" eaLnBrk="0" hangingPunct="0">
                <a:lnSpc>
                  <a:spcPct val="80000"/>
                </a:lnSpc>
                <a:defRPr/>
              </a:pPr>
              <a:r>
                <a:rPr lang="en-US" altLang="zh-CN" sz="1000" b="1" dirty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Audio Driver</a:t>
              </a:r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1190626" y="5573713"/>
              <a:ext cx="730250" cy="52705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 anchorCtr="0"/>
            <a:lstStyle/>
            <a:p>
              <a:pPr algn="ctr"/>
              <a:r>
                <a:rPr lang="en-US" altLang="zh-CN" sz="10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HW Video </a:t>
              </a:r>
            </a:p>
            <a:p>
              <a:pPr algn="ctr"/>
              <a:r>
                <a:rPr lang="en-US" altLang="zh-CN" sz="10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Decoder</a:t>
              </a:r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2057400" y="5573713"/>
              <a:ext cx="873125" cy="51593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 anchorCtr="0"/>
            <a:lstStyle/>
            <a:p>
              <a:pPr algn="ctr"/>
              <a:r>
                <a:rPr lang="en-US" altLang="zh-CN" sz="10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HW Video </a:t>
              </a:r>
            </a:p>
            <a:p>
              <a:pPr algn="ctr"/>
              <a:r>
                <a:rPr lang="en-US" altLang="zh-CN" sz="10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Encoder</a:t>
              </a:r>
            </a:p>
          </p:txBody>
        </p:sp>
        <p:sp>
          <p:nvSpPr>
            <p:cNvPr id="117" name="Rectangle 30"/>
            <p:cNvSpPr>
              <a:spLocks noChangeArrowheads="1"/>
            </p:cNvSpPr>
            <p:nvPr/>
          </p:nvSpPr>
          <p:spPr bwMode="auto">
            <a:xfrm>
              <a:off x="4541837" y="5600700"/>
              <a:ext cx="1447641" cy="50482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 anchorCtr="0"/>
            <a:lstStyle/>
            <a:p>
              <a:pPr algn="ctr"/>
              <a:r>
                <a:rPr lang="en-US" altLang="zh-CN" sz="10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Tensilica</a:t>
              </a:r>
            </a:p>
            <a:p>
              <a:pPr algn="ctr"/>
              <a:r>
                <a:rPr lang="en-US" altLang="zh-CN" sz="10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Audio Engine</a:t>
              </a:r>
            </a:p>
          </p:txBody>
        </p:sp>
        <p:sp>
          <p:nvSpPr>
            <p:cNvPr id="121" name="Rectangle 42"/>
            <p:cNvSpPr>
              <a:spLocks noChangeArrowheads="1"/>
            </p:cNvSpPr>
            <p:nvPr/>
          </p:nvSpPr>
          <p:spPr bwMode="auto">
            <a:xfrm>
              <a:off x="8383588" y="604838"/>
              <a:ext cx="558800" cy="409098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zh-CN" sz="2400" b="1" dirty="0">
                  <a:latin typeface="Arial" pitchFamily="34" charset="0"/>
                  <a:ea typeface="宋体" pitchFamily="2" charset="-122"/>
                </a:rPr>
                <a:t>Apps and middleware</a:t>
              </a:r>
              <a:r>
                <a:rPr lang="en-US" altLang="zh-CN" b="1" dirty="0">
                  <a:solidFill>
                    <a:schemeClr val="hlink"/>
                  </a:solidFill>
                  <a:latin typeface="Arial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122" name="Rectangle 43"/>
            <p:cNvSpPr>
              <a:spLocks noChangeArrowheads="1"/>
            </p:cNvSpPr>
            <p:nvPr/>
          </p:nvSpPr>
          <p:spPr bwMode="auto">
            <a:xfrm>
              <a:off x="8382000" y="4832350"/>
              <a:ext cx="558800" cy="12874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zh-CN" sz="2000" b="1">
                  <a:latin typeface="Arial" pitchFamily="34" charset="0"/>
                  <a:ea typeface="宋体" pitchFamily="2" charset="-122"/>
                </a:rPr>
                <a:t>Drivers/</a:t>
              </a:r>
            </a:p>
            <a:p>
              <a:pPr algn="ctr"/>
              <a:r>
                <a:rPr lang="en-US" altLang="zh-CN" sz="2000" b="1">
                  <a:latin typeface="Arial" pitchFamily="34" charset="0"/>
                  <a:ea typeface="宋体" pitchFamily="2" charset="-122"/>
                </a:rPr>
                <a:t>FW/ HW</a:t>
              </a:r>
              <a:r>
                <a:rPr lang="en-US" altLang="zh-CN" sz="2000" b="1">
                  <a:solidFill>
                    <a:schemeClr val="hlink"/>
                  </a:solidFill>
                  <a:latin typeface="Arial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123" name="TextBox 4"/>
            <p:cNvSpPr txBox="1">
              <a:spLocks noChangeArrowheads="1"/>
            </p:cNvSpPr>
            <p:nvPr/>
          </p:nvSpPr>
          <p:spPr bwMode="auto">
            <a:xfrm>
              <a:off x="1190626" y="4038600"/>
              <a:ext cx="2219324" cy="2286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64008" tIns="32004" rIns="64008" bIns="32004" anchor="ctr"/>
            <a:lstStyle/>
            <a:p>
              <a:pPr algn="ctr" defTabSz="457200" eaLnBrk="0" hangingPunct="0">
                <a:defRPr/>
              </a:pPr>
              <a:r>
                <a:rPr lang="en-US" sz="1200" b="1" dirty="0" smtClean="0">
                  <a:latin typeface="Calibri" pitchFamily="34" charset="0"/>
                </a:rPr>
                <a:t>Video MW Lib (MI-X) </a:t>
              </a:r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124" name="TextBox 4"/>
            <p:cNvSpPr txBox="1">
              <a:spLocks noChangeArrowheads="1"/>
            </p:cNvSpPr>
            <p:nvPr/>
          </p:nvSpPr>
          <p:spPr bwMode="auto">
            <a:xfrm>
              <a:off x="1190626" y="4462463"/>
              <a:ext cx="2219323" cy="20955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64008" tIns="32004" rIns="64008" bIns="32004" anchor="ctr"/>
            <a:lstStyle/>
            <a:p>
              <a:pPr algn="ctr" defTabSz="457200" eaLnBrk="0" hangingPunct="0">
                <a:defRPr/>
              </a:pPr>
              <a:r>
                <a:rPr lang="en-US" sz="1200" b="1" dirty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LibVA Video Library</a:t>
              </a:r>
            </a:p>
          </p:txBody>
        </p:sp>
        <p:sp>
          <p:nvSpPr>
            <p:cNvPr id="125" name="TextBox 4"/>
            <p:cNvSpPr txBox="1">
              <a:spLocks noChangeArrowheads="1"/>
            </p:cNvSpPr>
            <p:nvPr/>
          </p:nvSpPr>
          <p:spPr bwMode="auto">
            <a:xfrm>
              <a:off x="4541679" y="4112160"/>
              <a:ext cx="1447800" cy="522288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64008" tIns="32004" rIns="64008" bIns="32004" anchor="ctr"/>
            <a:lstStyle/>
            <a:p>
              <a:pPr algn="r" defTabSz="457200" eaLnBrk="0" hangingPunct="0">
                <a:lnSpc>
                  <a:spcPct val="80000"/>
                </a:lnSpc>
                <a:defRPr/>
              </a:pPr>
              <a:r>
                <a:rPr lang="en-US" altLang="zh-CN" sz="1400" b="1" dirty="0" smtClean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ALSA</a:t>
              </a:r>
            </a:p>
            <a:p>
              <a:pPr algn="r" defTabSz="457200" eaLnBrk="0" hangingPunct="0">
                <a:lnSpc>
                  <a:spcPct val="80000"/>
                </a:lnSpc>
                <a:defRPr/>
              </a:pPr>
              <a:endParaRPr lang="en-US" altLang="zh-CN" sz="1400" b="1" dirty="0">
                <a:latin typeface="Calibri" pitchFamily="34" charset="0"/>
              </a:endParaRPr>
            </a:p>
          </p:txBody>
        </p:sp>
        <p:sp>
          <p:nvSpPr>
            <p:cNvPr id="126" name="TextBox 4"/>
            <p:cNvSpPr txBox="1">
              <a:spLocks noChangeArrowheads="1"/>
            </p:cNvSpPr>
            <p:nvPr/>
          </p:nvSpPr>
          <p:spPr bwMode="auto">
            <a:xfrm>
              <a:off x="4617879" y="4372510"/>
              <a:ext cx="1266825" cy="19685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64008" tIns="32004" rIns="64008" bIns="32004" anchor="ctr"/>
            <a:lstStyle/>
            <a:p>
              <a:pPr algn="ctr" defTabSz="457200" eaLnBrk="0" hangingPunct="0">
                <a:lnSpc>
                  <a:spcPct val="80000"/>
                </a:lnSpc>
                <a:defRPr/>
              </a:pPr>
              <a:r>
                <a:rPr lang="en-US" altLang="zh-CN" sz="1200" b="1" dirty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MSIC Devices</a:t>
              </a:r>
            </a:p>
          </p:txBody>
        </p:sp>
        <p:sp>
          <p:nvSpPr>
            <p:cNvPr id="127" name="AutoShape 59"/>
            <p:cNvSpPr>
              <a:spLocks noChangeArrowheads="1"/>
            </p:cNvSpPr>
            <p:nvPr/>
          </p:nvSpPr>
          <p:spPr bwMode="auto">
            <a:xfrm rot="16200000">
              <a:off x="2123975" y="4287737"/>
              <a:ext cx="141486" cy="182564"/>
            </a:xfrm>
            <a:prstGeom prst="leftRightArrow">
              <a:avLst>
                <a:gd name="adj1" fmla="val 50000"/>
                <a:gd name="adj2" fmla="val 31755"/>
              </a:avLst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>
              <a:prstShdw prst="shdw13">
                <a:srgbClr val="053A65"/>
              </a:prstShdw>
            </a:effec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zh-CN" b="1">
                <a:solidFill>
                  <a:schemeClr val="hlin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8" name="TextBox 4"/>
            <p:cNvSpPr txBox="1">
              <a:spLocks noChangeArrowheads="1"/>
            </p:cNvSpPr>
            <p:nvPr/>
          </p:nvSpPr>
          <p:spPr bwMode="auto">
            <a:xfrm>
              <a:off x="4617879" y="4188360"/>
              <a:ext cx="874712" cy="15240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64008" tIns="32004" rIns="64008" bIns="32004" anchor="ctr"/>
            <a:lstStyle/>
            <a:p>
              <a:pPr algn="ctr" defTabSz="457200" eaLnBrk="0" hangingPunct="0">
                <a:lnSpc>
                  <a:spcPct val="80000"/>
                </a:lnSpc>
                <a:defRPr/>
              </a:pPr>
              <a:r>
                <a:rPr lang="en-US" altLang="zh-CN" sz="1200" b="1" dirty="0" smtClean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Misc/IPP</a:t>
              </a:r>
              <a:endParaRPr lang="en-US" altLang="zh-CN" sz="1200" b="1" dirty="0">
                <a:solidFill>
                  <a:schemeClr val="accent4">
                    <a:lumMod val="1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219200" y="771525"/>
              <a:ext cx="6172200" cy="53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normAutofit/>
            </a:bodyPr>
            <a:lstStyle/>
            <a:p>
              <a:pPr algn="ctr" defTabSz="457200">
                <a:defRPr/>
              </a:pPr>
              <a:r>
                <a:rPr lang="en-US" sz="1800" b="1" dirty="0" smtClean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Video </a:t>
              </a:r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Editor </a:t>
              </a:r>
              <a:r>
                <a:rPr lang="en-US" sz="1800" b="1" dirty="0" smtClean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Application</a:t>
              </a:r>
              <a:endParaRPr lang="en-US" sz="1800" b="1" dirty="0">
                <a:solidFill>
                  <a:schemeClr val="accent4">
                    <a:lumMod val="10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 flipV="1">
              <a:off x="571500" y="1371600"/>
              <a:ext cx="7543800" cy="38100"/>
            </a:xfrm>
            <a:prstGeom prst="line">
              <a:avLst/>
            </a:prstGeom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71500" y="2095500"/>
              <a:ext cx="7543800" cy="38100"/>
            </a:xfrm>
            <a:prstGeom prst="line">
              <a:avLst/>
            </a:prstGeom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83"/>
            <p:cNvSpPr txBox="1">
              <a:spLocks noChangeArrowheads="1"/>
            </p:cNvSpPr>
            <p:nvPr/>
          </p:nvSpPr>
          <p:spPr bwMode="auto">
            <a:xfrm>
              <a:off x="152400" y="1457325"/>
              <a:ext cx="16764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 dirty="0">
                  <a:ea typeface="宋体" pitchFamily="2" charset="-122"/>
                </a:rPr>
                <a:t>Android </a:t>
              </a:r>
            </a:p>
            <a:p>
              <a:r>
                <a:rPr lang="en-US" altLang="zh-CN" sz="1400" b="1" dirty="0">
                  <a:ea typeface="宋体" pitchFamily="2" charset="-122"/>
                </a:rPr>
                <a:t>Java FW</a:t>
              </a: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190626" y="1485899"/>
              <a:ext cx="2959893" cy="4953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1600" b="1" dirty="0" err="1" smtClean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android.media.videoeditor</a:t>
              </a:r>
              <a:endParaRPr lang="en-US" sz="1600" b="1" dirty="0">
                <a:solidFill>
                  <a:schemeClr val="accent4">
                    <a:lumMod val="1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4391819" y="1485898"/>
              <a:ext cx="1951831" cy="4953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1600" b="1" dirty="0" err="1" smtClean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android.view.surface</a:t>
              </a:r>
              <a:endParaRPr lang="en-US" sz="1600" b="1" dirty="0">
                <a:solidFill>
                  <a:schemeClr val="accent4">
                    <a:lumMod val="1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37" name="TextBox 4"/>
            <p:cNvSpPr txBox="1">
              <a:spLocks noChangeArrowheads="1"/>
            </p:cNvSpPr>
            <p:nvPr/>
          </p:nvSpPr>
          <p:spPr bwMode="auto">
            <a:xfrm>
              <a:off x="1181100" y="3505200"/>
              <a:ext cx="2228850" cy="2286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64008" tIns="32004" rIns="64008" bIns="32004" anchor="ctr"/>
            <a:lstStyle/>
            <a:p>
              <a:pPr algn="ctr" defTabSz="457200" eaLnBrk="0" hangingPunct="0">
                <a:defRPr/>
              </a:pPr>
              <a:r>
                <a:rPr lang="en-US" sz="1200" b="1" dirty="0" err="1" smtClean="0">
                  <a:latin typeface="Calibri" pitchFamily="34" charset="0"/>
                </a:rPr>
                <a:t>OpenMAX</a:t>
              </a:r>
              <a:r>
                <a:rPr lang="en-US" sz="1200" b="1" dirty="0" smtClean="0">
                  <a:latin typeface="Calibri" pitchFamily="34" charset="0"/>
                </a:rPr>
                <a:t> </a:t>
              </a:r>
              <a:r>
                <a:rPr lang="en-US" sz="1200" b="1" dirty="0">
                  <a:latin typeface="Calibri" pitchFamily="34" charset="0"/>
                </a:rPr>
                <a:t>IL Components</a:t>
              </a:r>
            </a:p>
          </p:txBody>
        </p:sp>
        <p:sp>
          <p:nvSpPr>
            <p:cNvPr id="138" name="TextBox 88"/>
            <p:cNvSpPr txBox="1">
              <a:spLocks noChangeArrowheads="1"/>
            </p:cNvSpPr>
            <p:nvPr/>
          </p:nvSpPr>
          <p:spPr bwMode="auto">
            <a:xfrm>
              <a:off x="114300" y="2486025"/>
              <a:ext cx="12573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 dirty="0">
                  <a:ea typeface="宋体" pitchFamily="2" charset="-122"/>
                </a:rPr>
                <a:t>Android </a:t>
              </a:r>
            </a:p>
            <a:p>
              <a:r>
                <a:rPr lang="en-US" altLang="zh-CN" sz="1400" b="1" dirty="0">
                  <a:ea typeface="宋体" pitchFamily="2" charset="-122"/>
                </a:rPr>
                <a:t>Native FW</a:t>
              </a:r>
            </a:p>
          </p:txBody>
        </p:sp>
        <p:cxnSp>
          <p:nvCxnSpPr>
            <p:cNvPr id="139" name="Straight Connector 138"/>
            <p:cNvCxnSpPr/>
            <p:nvPr/>
          </p:nvCxnSpPr>
          <p:spPr>
            <a:xfrm flipV="1">
              <a:off x="533400" y="3810000"/>
              <a:ext cx="7543800" cy="38100"/>
            </a:xfrm>
            <a:prstGeom prst="line">
              <a:avLst/>
            </a:prstGeom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90"/>
            <p:cNvSpPr txBox="1">
              <a:spLocks noChangeArrowheads="1"/>
            </p:cNvSpPr>
            <p:nvPr/>
          </p:nvSpPr>
          <p:spPr bwMode="auto">
            <a:xfrm>
              <a:off x="38100" y="4000500"/>
              <a:ext cx="12573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dirty="0" smtClean="0">
                  <a:ea typeface="宋体" pitchFamily="2" charset="-122"/>
                </a:rPr>
                <a:t>User </a:t>
              </a:r>
              <a:r>
                <a:rPr lang="en-US" altLang="zh-CN" sz="1400" dirty="0">
                  <a:ea typeface="宋体" pitchFamily="2" charset="-122"/>
                </a:rPr>
                <a:t>Space</a:t>
              </a: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1190626" y="2857500"/>
              <a:ext cx="4600574" cy="342900"/>
            </a:xfrm>
            <a:prstGeom prst="rect">
              <a:avLst/>
            </a:prstGeom>
            <a:solidFill>
              <a:srgbClr val="0070C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457200">
                <a:defRPr/>
              </a:pPr>
              <a:r>
                <a:rPr lang="en-US" sz="1200" b="1" dirty="0" smtClean="0">
                  <a:latin typeface="Calibri" pitchFamily="34" charset="0"/>
                </a:rPr>
                <a:t>Stagefright Media </a:t>
              </a:r>
              <a:r>
                <a:rPr lang="en-US" sz="1200" b="1" dirty="0">
                  <a:latin typeface="Calibri" pitchFamily="34" charset="0"/>
                </a:rPr>
                <a:t>Framework 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4570412" y="3505200"/>
              <a:ext cx="1257300" cy="228600"/>
            </a:xfrm>
            <a:prstGeom prst="rect">
              <a:avLst/>
            </a:prstGeom>
            <a:solidFill>
              <a:srgbClr val="0070C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457200">
                <a:defRPr/>
              </a:pPr>
              <a:r>
                <a:rPr lang="en-US" sz="1200" b="1" dirty="0">
                  <a:latin typeface="Calibri" pitchFamily="34" charset="0"/>
                  <a:cs typeface="+mn-cs"/>
                </a:rPr>
                <a:t>Audio Flinger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6019799" y="2857501"/>
              <a:ext cx="1371601" cy="342900"/>
            </a:xfrm>
            <a:prstGeom prst="rect">
              <a:avLst/>
            </a:prstGeom>
            <a:solidFill>
              <a:srgbClr val="0070C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457200">
                <a:defRPr/>
              </a:pPr>
              <a:r>
                <a:rPr lang="en-US" sz="1200" b="1" dirty="0">
                  <a:latin typeface="Calibri" pitchFamily="34" charset="0"/>
                </a:rPr>
                <a:t>Surface Flinger</a:t>
              </a:r>
            </a:p>
          </p:txBody>
        </p:sp>
        <p:sp>
          <p:nvSpPr>
            <p:cNvPr id="146" name="Down Arrow 145"/>
            <p:cNvSpPr/>
            <p:nvPr/>
          </p:nvSpPr>
          <p:spPr>
            <a:xfrm>
              <a:off x="5181600" y="3733800"/>
              <a:ext cx="66278" cy="392112"/>
            </a:xfrm>
            <a:prstGeom prst="downArrow">
              <a:avLst>
                <a:gd name="adj1" fmla="val 66000"/>
                <a:gd name="adj2" fmla="val 50000"/>
              </a:avLst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>
              <a:prstShdw prst="shdw13">
                <a:srgbClr val="053A65"/>
              </a:prstShdw>
            </a:effec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zh-CN" b="1">
                <a:solidFill>
                  <a:schemeClr val="hlin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7" name="AutoShape 59"/>
            <p:cNvSpPr>
              <a:spLocks noChangeArrowheads="1"/>
            </p:cNvSpPr>
            <p:nvPr/>
          </p:nvSpPr>
          <p:spPr bwMode="auto">
            <a:xfrm rot="16200000">
              <a:off x="2002601" y="3763136"/>
              <a:ext cx="330264" cy="220663"/>
            </a:xfrm>
            <a:prstGeom prst="leftRightArrow">
              <a:avLst>
                <a:gd name="adj1" fmla="val 50000"/>
                <a:gd name="adj2" fmla="val 31639"/>
              </a:avLst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>
              <a:prstShdw prst="shdw13">
                <a:srgbClr val="053A65"/>
              </a:prstShdw>
            </a:effec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zh-CN" b="1">
                <a:solidFill>
                  <a:schemeClr val="hlin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9" name="AutoShape 59"/>
            <p:cNvSpPr>
              <a:spLocks noChangeArrowheads="1"/>
            </p:cNvSpPr>
            <p:nvPr/>
          </p:nvSpPr>
          <p:spPr bwMode="auto">
            <a:xfrm rot="16200000">
              <a:off x="2138949" y="3243056"/>
              <a:ext cx="332996" cy="191291"/>
            </a:xfrm>
            <a:prstGeom prst="leftRightArrow">
              <a:avLst>
                <a:gd name="adj1" fmla="val 50000"/>
                <a:gd name="adj2" fmla="val 31750"/>
              </a:avLst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>
              <a:prstShdw prst="shdw13">
                <a:srgbClr val="053A65"/>
              </a:prstShdw>
            </a:effectLst>
          </p:spPr>
          <p:txBody>
            <a:bodyPr vert="eaVert" wrap="none" anchor="ctr"/>
            <a:lstStyle/>
            <a:p>
              <a:pPr algn="ctr"/>
              <a:endParaRPr lang="zh-CN" altLang="zh-CN" b="1">
                <a:solidFill>
                  <a:schemeClr val="hlin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Down Arrow 149"/>
            <p:cNvSpPr/>
            <p:nvPr/>
          </p:nvSpPr>
          <p:spPr>
            <a:xfrm>
              <a:off x="5165093" y="3200401"/>
              <a:ext cx="92707" cy="304800"/>
            </a:xfrm>
            <a:prstGeom prst="downArrow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>
              <a:prstShdw prst="shdw13">
                <a:srgbClr val="053A65"/>
              </a:prstShdw>
            </a:effec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zh-CN" b="1">
                <a:solidFill>
                  <a:schemeClr val="hlin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1" name="Right Arrow 150"/>
            <p:cNvSpPr/>
            <p:nvPr/>
          </p:nvSpPr>
          <p:spPr>
            <a:xfrm>
              <a:off x="5791200" y="2971800"/>
              <a:ext cx="228600" cy="152400"/>
            </a:xfrm>
            <a:prstGeom prst="rightArrow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>
              <a:prstShdw prst="shdw13">
                <a:srgbClr val="053A65"/>
              </a:prstShdw>
            </a:effec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zh-CN" b="1">
                <a:solidFill>
                  <a:schemeClr val="hlin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3" name="Rectangle 27"/>
            <p:cNvSpPr>
              <a:spLocks noChangeArrowheads="1"/>
            </p:cNvSpPr>
            <p:nvPr/>
          </p:nvSpPr>
          <p:spPr bwMode="auto">
            <a:xfrm>
              <a:off x="3059112" y="5589587"/>
              <a:ext cx="903288" cy="51593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 anchorCtr="0"/>
            <a:lstStyle/>
            <a:p>
              <a:pPr algn="ctr"/>
              <a:r>
                <a:rPr lang="en-US" altLang="zh-CN" sz="10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Graphics</a:t>
              </a:r>
            </a:p>
            <a:p>
              <a:pPr algn="ctr"/>
              <a:r>
                <a:rPr lang="en-US" altLang="zh-CN" sz="10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Engine</a:t>
              </a:r>
            </a:p>
          </p:txBody>
        </p:sp>
        <p:sp>
          <p:nvSpPr>
            <p:cNvPr id="154" name="Rectangle 41"/>
            <p:cNvSpPr>
              <a:spLocks noChangeArrowheads="1"/>
            </p:cNvSpPr>
            <p:nvPr/>
          </p:nvSpPr>
          <p:spPr bwMode="auto">
            <a:xfrm>
              <a:off x="3086100" y="4952999"/>
              <a:ext cx="865188" cy="388939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64008" tIns="32004" rIns="64008" bIns="32004" anchor="ctr"/>
            <a:lstStyle/>
            <a:p>
              <a:pPr algn="ctr" defTabSz="457200" eaLnBrk="0" hangingPunct="0">
                <a:lnSpc>
                  <a:spcPct val="80000"/>
                </a:lnSpc>
                <a:defRPr/>
              </a:pPr>
              <a:r>
                <a:rPr lang="en-US" altLang="zh-CN" sz="1000" b="1" dirty="0" err="1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Gfx</a:t>
              </a:r>
              <a:r>
                <a:rPr lang="en-US" altLang="zh-CN" sz="1000" b="1" dirty="0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 </a:t>
              </a:r>
              <a:r>
                <a:rPr lang="en-US" altLang="zh-CN" sz="1000" b="1" dirty="0" err="1">
                  <a:solidFill>
                    <a:schemeClr val="accent4">
                      <a:lumMod val="10000"/>
                    </a:schemeClr>
                  </a:solidFill>
                  <a:latin typeface="Calibri" pitchFamily="34" charset="0"/>
                </a:rPr>
                <a:t>Drv</a:t>
              </a:r>
              <a:endParaRPr lang="en-US" altLang="zh-CN" sz="1000" b="1" dirty="0">
                <a:solidFill>
                  <a:schemeClr val="accent4">
                    <a:lumMod val="1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57" name="Rectangle 28"/>
            <p:cNvSpPr>
              <a:spLocks noChangeArrowheads="1"/>
            </p:cNvSpPr>
            <p:nvPr/>
          </p:nvSpPr>
          <p:spPr bwMode="auto">
            <a:xfrm>
              <a:off x="6172200" y="5572125"/>
              <a:ext cx="1262064" cy="52705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 anchorCtr="0"/>
            <a:lstStyle/>
            <a:p>
              <a:pPr algn="ctr"/>
              <a:r>
                <a:rPr lang="en-US" altLang="zh-CN" sz="10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Display Controller</a:t>
              </a:r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457200" y="4762500"/>
              <a:ext cx="7543800" cy="38100"/>
            </a:xfrm>
            <a:prstGeom prst="line">
              <a:avLst/>
            </a:prstGeom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495300" y="5410200"/>
              <a:ext cx="7543800" cy="38100"/>
            </a:xfrm>
            <a:prstGeom prst="line">
              <a:avLst/>
            </a:prstGeom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30"/>
            <p:cNvSpPr txBox="1">
              <a:spLocks noChangeArrowheads="1"/>
            </p:cNvSpPr>
            <p:nvPr/>
          </p:nvSpPr>
          <p:spPr bwMode="auto">
            <a:xfrm>
              <a:off x="38100" y="4838700"/>
              <a:ext cx="12573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dirty="0" smtClean="0">
                  <a:ea typeface="宋体" pitchFamily="2" charset="-122"/>
                </a:rPr>
                <a:t>Kernel </a:t>
              </a:r>
              <a:r>
                <a:rPr lang="en-US" altLang="zh-CN" sz="1400" dirty="0">
                  <a:ea typeface="宋体" pitchFamily="2" charset="-122"/>
                </a:rPr>
                <a:t>Space</a:t>
              </a:r>
            </a:p>
          </p:txBody>
        </p:sp>
        <p:sp>
          <p:nvSpPr>
            <p:cNvPr id="163" name="TextBox 131"/>
            <p:cNvSpPr txBox="1">
              <a:spLocks noChangeArrowheads="1"/>
            </p:cNvSpPr>
            <p:nvPr/>
          </p:nvSpPr>
          <p:spPr bwMode="auto">
            <a:xfrm>
              <a:off x="114300" y="5676900"/>
              <a:ext cx="685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dirty="0">
                  <a:ea typeface="宋体" pitchFamily="2" charset="-122"/>
                </a:rPr>
                <a:t>HW</a:t>
              </a:r>
            </a:p>
          </p:txBody>
        </p:sp>
        <p:sp>
          <p:nvSpPr>
            <p:cNvPr id="145" name="Down Arrow 144"/>
            <p:cNvSpPr/>
            <p:nvPr/>
          </p:nvSpPr>
          <p:spPr>
            <a:xfrm>
              <a:off x="6705600" y="3200401"/>
              <a:ext cx="76200" cy="1704974"/>
            </a:xfrm>
            <a:prstGeom prst="downArrow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>
              <a:prstShdw prst="shdw13">
                <a:srgbClr val="053A65"/>
              </a:prstShdw>
            </a:effec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zh-CN" b="1">
                <a:solidFill>
                  <a:schemeClr val="hlin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" name="AutoShape 58"/>
            <p:cNvSpPr>
              <a:spLocks noChangeArrowheads="1"/>
            </p:cNvSpPr>
            <p:nvPr/>
          </p:nvSpPr>
          <p:spPr bwMode="auto">
            <a:xfrm rot="16200000">
              <a:off x="5101401" y="4714647"/>
              <a:ext cx="268189" cy="107790"/>
            </a:xfrm>
            <a:prstGeom prst="leftRightArrow">
              <a:avLst>
                <a:gd name="adj1" fmla="val 50000"/>
                <a:gd name="adj2" fmla="val 80360"/>
              </a:avLst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>
              <a:prstShdw prst="shdw13">
                <a:srgbClr val="053A65"/>
              </a:prstShdw>
            </a:effec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zh-CN" b="1">
                <a:solidFill>
                  <a:schemeClr val="hlin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8" name="AutoShape 61"/>
            <p:cNvSpPr>
              <a:spLocks noChangeArrowheads="1"/>
            </p:cNvSpPr>
            <p:nvPr/>
          </p:nvSpPr>
          <p:spPr bwMode="auto">
            <a:xfrm rot="16200000">
              <a:off x="3271044" y="4729956"/>
              <a:ext cx="180975" cy="169863"/>
            </a:xfrm>
            <a:prstGeom prst="leftRightArrow">
              <a:avLst>
                <a:gd name="adj1" fmla="val 50000"/>
                <a:gd name="adj2" fmla="val 21308"/>
              </a:avLst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>
              <a:prstShdw prst="shdw13">
                <a:srgbClr val="053A65"/>
              </a:prstShdw>
            </a:effec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zh-CN" b="1">
                <a:solidFill>
                  <a:schemeClr val="hlin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1" name="AutoShape 60"/>
            <p:cNvSpPr>
              <a:spLocks noChangeArrowheads="1"/>
            </p:cNvSpPr>
            <p:nvPr/>
          </p:nvSpPr>
          <p:spPr bwMode="auto">
            <a:xfrm rot="16200000">
              <a:off x="1500981" y="4729163"/>
              <a:ext cx="180975" cy="169863"/>
            </a:xfrm>
            <a:prstGeom prst="leftRightArrow">
              <a:avLst>
                <a:gd name="adj1" fmla="val 50000"/>
                <a:gd name="adj2" fmla="val 21308"/>
              </a:avLst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>
              <a:prstShdw prst="shdw13">
                <a:srgbClr val="053A65"/>
              </a:prstShdw>
            </a:effec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zh-CN" b="1">
                <a:solidFill>
                  <a:schemeClr val="hlin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2" name="AutoShape 61"/>
            <p:cNvSpPr>
              <a:spLocks noChangeArrowheads="1"/>
            </p:cNvSpPr>
            <p:nvPr/>
          </p:nvSpPr>
          <p:spPr bwMode="auto">
            <a:xfrm rot="16200000">
              <a:off x="2395538" y="4718051"/>
              <a:ext cx="180975" cy="169863"/>
            </a:xfrm>
            <a:prstGeom prst="leftRightArrow">
              <a:avLst>
                <a:gd name="adj1" fmla="val 50000"/>
                <a:gd name="adj2" fmla="val 21308"/>
              </a:avLst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>
              <a:prstShdw prst="shdw13">
                <a:srgbClr val="053A65"/>
              </a:prstShdw>
            </a:effec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zh-CN" b="1">
                <a:solidFill>
                  <a:schemeClr val="hlink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68" name="Rectangle 67"/>
          <p:cNvSpPr/>
          <p:nvPr/>
        </p:nvSpPr>
        <p:spPr bwMode="auto">
          <a:xfrm>
            <a:off x="6486881" y="1562099"/>
            <a:ext cx="926385" cy="49530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 smtClean="0">
                <a:solidFill>
                  <a:schemeClr val="accent4">
                    <a:lumMod val="10000"/>
                  </a:schemeClr>
                </a:solidFill>
                <a:latin typeface="Calibri" pitchFamily="34" charset="0"/>
              </a:rPr>
              <a:t>…</a:t>
            </a:r>
            <a:endParaRPr lang="en-US" sz="1600" b="1" dirty="0">
              <a:solidFill>
                <a:schemeClr val="accent4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181099" y="2314575"/>
            <a:ext cx="6210301" cy="342900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defTabSz="457200">
              <a:defRPr/>
            </a:pPr>
            <a:r>
              <a:rPr lang="en-US" sz="1400" b="1" dirty="0" smtClean="0">
                <a:latin typeface="Calibri" pitchFamily="34" charset="0"/>
              </a:rPr>
              <a:t>Video Editor Service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61" name="AutoShape 60"/>
          <p:cNvSpPr>
            <a:spLocks noChangeArrowheads="1"/>
          </p:cNvSpPr>
          <p:nvPr/>
        </p:nvSpPr>
        <p:spPr bwMode="auto">
          <a:xfrm rot="16200000">
            <a:off x="1483518" y="5457824"/>
            <a:ext cx="180975" cy="169863"/>
          </a:xfrm>
          <a:prstGeom prst="leftRightArrow">
            <a:avLst>
              <a:gd name="adj1" fmla="val 50000"/>
              <a:gd name="adj2" fmla="val 21308"/>
            </a:avLst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prstShdw prst="shdw13">
              <a:srgbClr val="053A65"/>
            </a:prstShdw>
          </a:effectLst>
        </p:spPr>
        <p:txBody>
          <a:bodyPr vert="eaVert" wrap="none" anchor="ctr"/>
          <a:lstStyle/>
          <a:p>
            <a:pPr algn="ctr">
              <a:defRPr/>
            </a:pPr>
            <a:endParaRPr lang="zh-CN" altLang="zh-CN" b="1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AutoShape 60"/>
          <p:cNvSpPr>
            <a:spLocks noChangeArrowheads="1"/>
          </p:cNvSpPr>
          <p:nvPr/>
        </p:nvSpPr>
        <p:spPr bwMode="auto">
          <a:xfrm rot="16200000">
            <a:off x="2395537" y="5463381"/>
            <a:ext cx="180975" cy="169863"/>
          </a:xfrm>
          <a:prstGeom prst="leftRightArrow">
            <a:avLst>
              <a:gd name="adj1" fmla="val 50000"/>
              <a:gd name="adj2" fmla="val 21308"/>
            </a:avLst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prstShdw prst="shdw13">
              <a:srgbClr val="053A65"/>
            </a:prstShdw>
          </a:effectLst>
        </p:spPr>
        <p:txBody>
          <a:bodyPr vert="eaVert" wrap="none" anchor="ctr"/>
          <a:lstStyle/>
          <a:p>
            <a:pPr algn="ctr">
              <a:defRPr/>
            </a:pPr>
            <a:endParaRPr lang="zh-CN" altLang="zh-CN" b="1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" name="AutoShape 60"/>
          <p:cNvSpPr>
            <a:spLocks noChangeArrowheads="1"/>
          </p:cNvSpPr>
          <p:nvPr/>
        </p:nvSpPr>
        <p:spPr bwMode="auto">
          <a:xfrm rot="16200000">
            <a:off x="3428206" y="5450204"/>
            <a:ext cx="180975" cy="169863"/>
          </a:xfrm>
          <a:prstGeom prst="leftRightArrow">
            <a:avLst>
              <a:gd name="adj1" fmla="val 50000"/>
              <a:gd name="adj2" fmla="val 21308"/>
            </a:avLst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prstShdw prst="shdw13">
              <a:srgbClr val="053A65"/>
            </a:prstShdw>
          </a:effectLst>
        </p:spPr>
        <p:txBody>
          <a:bodyPr vert="eaVert" wrap="none" anchor="ctr"/>
          <a:lstStyle/>
          <a:p>
            <a:pPr algn="ctr">
              <a:defRPr/>
            </a:pPr>
            <a:endParaRPr lang="zh-CN" altLang="zh-CN" b="1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4" name="AutoShape 60"/>
          <p:cNvSpPr>
            <a:spLocks noChangeArrowheads="1"/>
          </p:cNvSpPr>
          <p:nvPr/>
        </p:nvSpPr>
        <p:spPr bwMode="auto">
          <a:xfrm rot="16200000">
            <a:off x="5151438" y="5456238"/>
            <a:ext cx="230187" cy="134936"/>
          </a:xfrm>
          <a:prstGeom prst="leftRightArrow">
            <a:avLst>
              <a:gd name="adj1" fmla="val 50000"/>
              <a:gd name="adj2" fmla="val 21308"/>
            </a:avLst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prstShdw prst="shdw13">
              <a:srgbClr val="053A65"/>
            </a:prstShdw>
          </a:effectLst>
        </p:spPr>
        <p:txBody>
          <a:bodyPr vert="eaVert" wrap="none" anchor="ctr"/>
          <a:lstStyle/>
          <a:p>
            <a:pPr algn="ctr">
              <a:defRPr/>
            </a:pPr>
            <a:endParaRPr lang="zh-CN" altLang="zh-CN" b="1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5" name="AutoShape 60"/>
          <p:cNvSpPr>
            <a:spLocks noChangeArrowheads="1"/>
          </p:cNvSpPr>
          <p:nvPr/>
        </p:nvSpPr>
        <p:spPr bwMode="auto">
          <a:xfrm rot="16200000">
            <a:off x="6634740" y="5471099"/>
            <a:ext cx="269874" cy="100451"/>
          </a:xfrm>
          <a:prstGeom prst="leftRightArrow">
            <a:avLst>
              <a:gd name="adj1" fmla="val 50000"/>
              <a:gd name="adj2" fmla="val 21308"/>
            </a:avLst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prstShdw prst="shdw13">
              <a:srgbClr val="053A65"/>
            </a:prstShdw>
          </a:effectLst>
        </p:spPr>
        <p:txBody>
          <a:bodyPr vert="eaVert" wrap="none" anchor="ctr"/>
          <a:lstStyle/>
          <a:p>
            <a:pPr algn="ctr">
              <a:defRPr/>
            </a:pPr>
            <a:endParaRPr lang="zh-CN" altLang="zh-CN" b="1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UMG">
  <a:themeElements>
    <a:clrScheme name="">
      <a:dk1>
        <a:srgbClr val="000000"/>
      </a:dk1>
      <a:lt1>
        <a:srgbClr val="FFFFFF"/>
      </a:lt1>
      <a:dk2>
        <a:srgbClr val="0860A8"/>
      </a:dk2>
      <a:lt2>
        <a:srgbClr val="000000"/>
      </a:lt2>
      <a:accent1>
        <a:srgbClr val="009900"/>
      </a:accent1>
      <a:accent2>
        <a:srgbClr val="FF5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el3.0-blue">
  <a:themeElements>
    <a:clrScheme name="">
      <a:dk1>
        <a:srgbClr val="000000"/>
      </a:dk1>
      <a:lt1>
        <a:srgbClr val="FFFFFF"/>
      </a:lt1>
      <a:dk2>
        <a:srgbClr val="0860A8"/>
      </a:dk2>
      <a:lt2>
        <a:srgbClr val="000000"/>
      </a:lt2>
      <a:accent1>
        <a:srgbClr val="009900"/>
      </a:accent1>
      <a:accent2>
        <a:srgbClr val="FF5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1_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1_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ol_umse">
  <a:themeElements>
    <a:clrScheme name="">
      <a:dk1>
        <a:srgbClr val="000000"/>
      </a:dk1>
      <a:lt1>
        <a:srgbClr val="FFFFFF"/>
      </a:lt1>
      <a:dk2>
        <a:srgbClr val="0860A8"/>
      </a:dk2>
      <a:lt2>
        <a:srgbClr val="E6B012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AA014C"/>
      </a:hlink>
      <a:folHlink>
        <a:srgbClr val="6AADE4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Vivek_Chordia_v1">
  <a:themeElements>
    <a:clrScheme name="">
      <a:dk1>
        <a:srgbClr val="000000"/>
      </a:dk1>
      <a:lt1>
        <a:srgbClr val="FFFFFF"/>
      </a:lt1>
      <a:dk2>
        <a:srgbClr val="0860A8"/>
      </a:dk2>
      <a:lt2>
        <a:srgbClr val="E6B012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AA014C"/>
      </a:hlink>
      <a:folHlink>
        <a:srgbClr val="6AADE4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Theme-UMG</Template>
  <TotalTime>6373</TotalTime>
  <Words>437</Words>
  <Application>Microsoft Office PowerPoint</Application>
  <PresentationFormat>On-screen Show (4:3)</PresentationFormat>
  <Paragraphs>163</Paragraphs>
  <Slides>16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Theme-UMG</vt:lpstr>
      <vt:lpstr>1_intel3.0-blue</vt:lpstr>
      <vt:lpstr>cool_umse</vt:lpstr>
      <vt:lpstr>1_Vivek_Chordia_v1</vt:lpstr>
      <vt:lpstr>Image</vt:lpstr>
      <vt:lpstr>Visio</vt:lpstr>
      <vt:lpstr>Video editor use case analysis and optimization scheme discussions</vt:lpstr>
      <vt:lpstr>Team Internal Use Only</vt:lpstr>
      <vt:lpstr>Agenda</vt:lpstr>
      <vt:lpstr>Agenda</vt:lpstr>
      <vt:lpstr> Video Editor Introduction</vt:lpstr>
      <vt:lpstr>Use Cases and Capabilities</vt:lpstr>
      <vt:lpstr>GUI</vt:lpstr>
      <vt:lpstr>Agenda</vt:lpstr>
      <vt:lpstr>PowerPoint Presentation</vt:lpstr>
      <vt:lpstr>Video Editor Native Stack</vt:lpstr>
      <vt:lpstr>Agenda</vt:lpstr>
      <vt:lpstr>Typical Scenarios</vt:lpstr>
      <vt:lpstr> Effect Preview</vt:lpstr>
      <vt:lpstr> Effect Preview</vt:lpstr>
      <vt:lpstr> Clip Generation</vt:lpstr>
      <vt:lpstr> Clip Generation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Video Playback with HW-accelerated Decoding</dc:title>
  <dc:creator>wfeng6</dc:creator>
  <cp:keywords>Android Video</cp:keywords>
  <cp:lastModifiedBy>wfeng6</cp:lastModifiedBy>
  <cp:revision>493</cp:revision>
  <dcterms:created xsi:type="dcterms:W3CDTF">2010-06-14T19:31:15Z</dcterms:created>
  <dcterms:modified xsi:type="dcterms:W3CDTF">2012-03-23T06:46:09Z</dcterms:modified>
</cp:coreProperties>
</file>