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2" r:id="rId6"/>
  </p:sldMasterIdLst>
  <p:notesMasterIdLst>
    <p:notesMasterId r:id="rId16"/>
  </p:notesMasterIdLst>
  <p:sldIdLst>
    <p:sldId id="256" r:id="rId7"/>
    <p:sldId id="257" r:id="rId8"/>
    <p:sldId id="260" r:id="rId9"/>
    <p:sldId id="258" r:id="rId10"/>
    <p:sldId id="259" r:id="rId11"/>
    <p:sldId id="261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FE7"/>
    <a:srgbClr val="CBDEC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766D4-5904-4DC7-81C7-D643BABDCF2D}" type="datetimeFigureOut">
              <a:rPr lang="zh-CN" altLang="en-US" smtClean="0"/>
              <a:pPr/>
              <a:t>2012/2/10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62FDC-BBDF-4397-9DFB-D4D9CDED8E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tel_rgb_1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7286625" y="222250"/>
            <a:ext cx="1679575" cy="1241425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9000" y="3619500"/>
            <a:ext cx="78105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28688" y="1957388"/>
            <a:ext cx="7754937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 b="0">
                <a:solidFill>
                  <a:schemeClr val="bg1"/>
                </a:solidFill>
                <a:effectLst/>
              </a:rPr>
              <a:t>Intel Confidential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7385050" y="6051550"/>
          <a:ext cx="1758950" cy="806450"/>
        </p:xfrm>
        <a:graphic>
          <a:graphicData uri="http://schemas.openxmlformats.org/presentationml/2006/ole">
            <p:oleObj spid="_x0000_s2050" name="Image" r:id="rId4" imgW="1828571" imgH="838095" progId="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440238" y="6351588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/>
            <a:fld id="{9E49983F-E778-4DE5-924C-0FE14417714B}" type="slidenum">
              <a:rPr lang="en-US" altLang="zh-CN" sz="1000">
                <a:solidFill>
                  <a:schemeClr val="bg1"/>
                </a:solidFill>
                <a:effectLst/>
              </a:rPr>
              <a:pPr eaLnBrk="0" hangingPunct="0"/>
              <a:t>‹#›</a:t>
            </a:fld>
            <a:endParaRPr lang="en-US" altLang="zh-CN" sz="10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157163"/>
            <a:ext cx="2101850" cy="58324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157163"/>
            <a:ext cx="6156325" cy="58324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" y="55563"/>
            <a:ext cx="8410575" cy="6731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6713" y="1371600"/>
            <a:ext cx="8407400" cy="4754563"/>
          </a:xfrm>
        </p:spPr>
        <p:txBody>
          <a:bodyPr/>
          <a:lstStyle/>
          <a:p>
            <a:r>
              <a:rPr lang="en-US" altLang="zh-CN" smtClean="0"/>
              <a:t>Click icon to add 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67625" y="6553200"/>
            <a:ext cx="5334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C96558-903A-44F6-A681-427072D79C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8FCFA1-0678-429C-8028-D16E8D6EF4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C49206-59D8-4FD0-9339-FEEA334A5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FFA34B-C537-43C7-8EF3-27C2DBC784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CD9E1F-369A-43FA-861B-DA23B4E70C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E92266-C8F7-4330-BE36-06274EB27E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933900-0831-4EC6-AC91-D6EE870044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6089B7-F55B-4EC6-9995-D72B620CBA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F3D17F-83B1-4C0F-90A1-847CA9A393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F6425B-7963-40AD-8DBB-ADC5D2C126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5563"/>
            <a:ext cx="2168525" cy="6070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425" y="55563"/>
            <a:ext cx="6354763" cy="6070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A229B6-7A1E-4D7F-BCB3-A773EB998F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3CE5D-8237-4FDC-92BF-8D2F1A1F60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D0D9F1-6E2B-4BC3-BEAF-AAD856D4793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CC79A5-DB3C-4D1F-B426-3436E353D1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604939-F47F-4995-BA1B-49060BCC4B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5DE1BB-8AC8-4204-AF41-21D90675DB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92BBEC-16AE-4F31-B029-922A5FE2AA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87B0FC-3DB9-443C-9CFC-185F12B0E6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6404E-E7A7-45BB-A453-9E7E34B88E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F7100E-3CE5-41DA-8DF6-6EB84B970F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32881B-6702-4553-BC57-A839B50837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5563"/>
            <a:ext cx="2168525" cy="6070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425" y="55563"/>
            <a:ext cx="6354763" cy="6070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CF3E16-2909-4B4B-AE01-964E726D90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" y="55563"/>
            <a:ext cx="8410575" cy="6731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6713" y="1371600"/>
            <a:ext cx="8407400" cy="4754563"/>
          </a:xfrm>
        </p:spPr>
        <p:txBody>
          <a:bodyPr/>
          <a:lstStyle/>
          <a:p>
            <a:r>
              <a:rPr lang="en-US" altLang="zh-CN" smtClean="0"/>
              <a:t>Click icon to add 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67625" y="65532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5877F3D8-7D16-400D-990B-5EE137DFAB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371600"/>
            <a:ext cx="41275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41275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5563"/>
            <a:ext cx="2168525" cy="60706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425" y="55563"/>
            <a:ext cx="6354763" cy="60706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157163"/>
            <a:ext cx="8410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pic>
        <p:nvPicPr>
          <p:cNvPr id="4101" name="Picture 5" descr="intel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black">
          <a:xfrm>
            <a:off x="7996238" y="6115050"/>
            <a:ext cx="989012" cy="711200"/>
          </a:xfrm>
          <a:prstGeom prst="rect">
            <a:avLst/>
          </a:prstGeom>
          <a:noFill/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 b="0">
                <a:solidFill>
                  <a:schemeClr val="bg1"/>
                </a:solidFill>
                <a:effectLst/>
              </a:rPr>
              <a:t>Intel Confidential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440238" y="6351588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/>
            <a:fld id="{FB009A54-FC91-42BB-8C3A-45E4FE08702A}" type="slidenum">
              <a:rPr lang="en-US" altLang="zh-CN" sz="1000">
                <a:solidFill>
                  <a:schemeClr val="bg1"/>
                </a:solidFill>
                <a:effectLst/>
              </a:rPr>
              <a:pPr eaLnBrk="0" hangingPunct="0"/>
              <a:t>‹#›</a:t>
            </a:fld>
            <a:endParaRPr lang="en-US" altLang="zh-CN" sz="100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795963" y="6083300"/>
          <a:ext cx="1639887" cy="752475"/>
        </p:xfrm>
        <a:graphic>
          <a:graphicData uri="http://schemas.openxmlformats.org/presentationml/2006/ole">
            <p:oleObj spid="_x0000_s1026" name="Image" r:id="rId16" imgW="1828571" imgH="838095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tel_rgb_100ta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1447800" y="1585913"/>
            <a:ext cx="6311900" cy="2797175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 b="0">
                <a:solidFill>
                  <a:schemeClr val="bg1"/>
                </a:solidFill>
                <a:effectLst/>
              </a:rPr>
              <a:t>Intel Confidential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/>
            <a:fld id="{34491A0D-8A91-424F-900F-83DF15CD1C9C}" type="slidenum">
              <a:rPr lang="en-US" altLang="zh-CN" sz="900">
                <a:solidFill>
                  <a:schemeClr val="bg1"/>
                </a:solidFill>
                <a:effectLst/>
              </a:rPr>
              <a:pPr eaLnBrk="0" hangingPunct="0"/>
              <a:t>‹#›</a:t>
            </a:fld>
            <a:endParaRPr lang="en-US" altLang="zh-CN" sz="900">
              <a:solidFill>
                <a:schemeClr val="bg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 descr="inteltag-lar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4025" y="-100013"/>
            <a:ext cx="23399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7" rIns="91391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425" y="55563"/>
            <a:ext cx="84105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6" tIns="46015" rIns="92026" bIns="460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43213" y="6308725"/>
            <a:ext cx="2592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>
                <a:effectLst/>
                <a:latin typeface="Arial" charset="0"/>
                <a:cs typeface="Arial" charset="0"/>
              </a:rPr>
              <a:t>Intel Confidential             page </a:t>
            </a:r>
            <a:fld id="{47103AB9-63A1-49B3-9B05-4E792DA291D8}" type="slidenum">
              <a:rPr lang="en-US" altLang="zh-CN" sz="1000">
                <a:effectLst/>
                <a:latin typeface="Arial" charset="0"/>
                <a:cs typeface="Arial" charset="0"/>
              </a:rPr>
              <a:pPr/>
              <a:t>‹#›</a:t>
            </a:fld>
            <a:endParaRPr lang="en-US" altLang="zh-CN" sz="1000"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11638" y="6165850"/>
            <a:ext cx="3443287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03" tIns="45702" rIns="91403" bIns="45702" numCol="1" anchor="b" anchorCtr="1" compatLnSpc="1">
            <a:prstTxWarp prst="textNoShape">
              <a:avLst/>
            </a:prstTxWarp>
          </a:bodyPr>
          <a:lstStyle>
            <a:lvl1pPr algn="ctr">
              <a:defRPr sz="1000" b="0">
                <a:effectLst/>
                <a:latin typeface="Arial" charset="0"/>
                <a:cs typeface="+mn-cs"/>
              </a:defRPr>
            </a:lvl1pPr>
          </a:lstStyle>
          <a:p>
            <a:fld id="{7BE0AECF-AF3D-412D-B495-5875AC827E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FFFFFF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intel_rgb_100ta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black">
          <a:xfrm>
            <a:off x="1447800" y="1585913"/>
            <a:ext cx="6311900" cy="2797175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hidden">
          <a:xfrm>
            <a:off x="0" y="6035675"/>
            <a:ext cx="9144000" cy="8223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22700" y="6583363"/>
            <a:ext cx="1498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1200" b="0">
                <a:solidFill>
                  <a:schemeClr val="bg1"/>
                </a:solidFill>
                <a:effectLst/>
              </a:rPr>
              <a:t>Intel Confidential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0" hangingPunct="0"/>
            <a:fld id="{CA862628-3DA9-440E-BE7F-12A0A542129C}" type="slidenum">
              <a:rPr lang="en-US" altLang="zh-CN" sz="900">
                <a:solidFill>
                  <a:schemeClr val="bg1"/>
                </a:solidFill>
                <a:effectLst/>
              </a:rPr>
              <a:pPr eaLnBrk="0" hangingPunct="0"/>
              <a:t>‹#›</a:t>
            </a:fld>
            <a:endParaRPr lang="en-US" altLang="zh-CN" sz="900">
              <a:solidFill>
                <a:schemeClr val="bg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chemeClr val="tx1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7" rIns="91391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425" y="55563"/>
            <a:ext cx="84105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6" tIns="46015" rIns="92026" bIns="460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pic>
        <p:nvPicPr>
          <p:cNvPr id="45060" name="Picture 4" descr="inte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64500" y="6061075"/>
            <a:ext cx="10795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7200" y="6567488"/>
            <a:ext cx="13144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0">
                <a:solidFill>
                  <a:srgbClr val="FFFFFF"/>
                </a:solidFill>
                <a:effectLst/>
                <a:latin typeface="Arial" charset="0"/>
                <a:ea typeface="+mn-ea"/>
                <a:cs typeface="Arial" charset="0"/>
              </a:rPr>
              <a:t>Intel Confidential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FFFFFF"/>
                </a:solidFill>
                <a:effectLst/>
                <a:latin typeface="Arial" charset="0"/>
                <a:cs typeface="+mn-cs"/>
              </a:defRPr>
            </a:lvl1pPr>
          </a:lstStyle>
          <a:p>
            <a:fld id="{1C48BD36-5F42-4C98-B698-609B0B5C18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FFFFFF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inte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64500" y="6061075"/>
            <a:ext cx="10795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7200" y="6567488"/>
            <a:ext cx="13144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0">
                <a:solidFill>
                  <a:srgbClr val="FFFFFF"/>
                </a:solidFill>
                <a:effectLst/>
                <a:latin typeface="Arial" charset="0"/>
                <a:ea typeface="+mn-ea"/>
                <a:cs typeface="Arial" charset="0"/>
              </a:rPr>
              <a:t>Intel Confidential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371600"/>
            <a:ext cx="84074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1" tIns="45697" rIns="91391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8425" y="55563"/>
            <a:ext cx="84105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6" tIns="46015" rIns="92026" bIns="460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Neo Sans Intel Medium" pitchFamily="34" charset="0"/>
          <a:cs typeface="Arial" charset="0"/>
        </a:defRPr>
      </a:lvl9pPr>
    </p:titleStyle>
    <p:bodyStyle>
      <a:lvl1pPr marL="225425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569913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914400" indent="-225425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FFFFFF"/>
          </a:solidFill>
          <a:latin typeface="+mn-lt"/>
          <a:cs typeface="+mn-cs"/>
        </a:defRPr>
      </a:lvl3pPr>
      <a:lvl4pPr marL="1382713" indent="-2397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17272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5pPr>
      <a:lvl6pPr marL="21844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6pPr>
      <a:lvl7pPr marL="26416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7pPr>
      <a:lvl8pPr marL="30988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8pPr>
      <a:lvl9pPr marL="3556000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Wang Kun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2012.02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Video Post Process on Merrifield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Video subsystem overview</a:t>
            </a:r>
          </a:p>
          <a:p>
            <a:r>
              <a:rPr lang="en-US" altLang="zh-CN" dirty="0" smtClean="0"/>
              <a:t>VPP Filters and FRC(Frame Rate Conversion)</a:t>
            </a:r>
          </a:p>
          <a:p>
            <a:r>
              <a:rPr lang="en-US" altLang="zh-CN" dirty="0" smtClean="0"/>
              <a:t>VPP control flow</a:t>
            </a:r>
          </a:p>
          <a:p>
            <a:r>
              <a:rPr lang="en-US" altLang="zh-CN" dirty="0" smtClean="0"/>
              <a:t>A </a:t>
            </a:r>
            <a:r>
              <a:rPr lang="en-US" altLang="zh-CN" smtClean="0"/>
              <a:t>simple </a:t>
            </a:r>
            <a:r>
              <a:rPr lang="en-US" altLang="zh-CN" smtClean="0"/>
              <a:t>demo program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VPP and FRC support on MRFLD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With the addition of the VSS subsystem to the Tangier SOC, the Merrifield platform is now capable of performing sophisticated </a:t>
            </a:r>
            <a:r>
              <a:rPr lang="en-US" altLang="zh-CN" b="1" dirty="0" smtClean="0"/>
              <a:t>VPP</a:t>
            </a:r>
            <a:r>
              <a:rPr lang="en-US" altLang="zh-CN" dirty="0" smtClean="0"/>
              <a:t>(Video Post Processing) operations on decoded video streams before they are rendered to the display.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subsystem overview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833437"/>
          </a:xfrm>
        </p:spPr>
        <p:txBody>
          <a:bodyPr/>
          <a:lstStyle/>
          <a:p>
            <a:r>
              <a:rPr lang="en-US" altLang="zh-CN" dirty="0" smtClean="0"/>
              <a:t>VPP architecture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22" y="990600"/>
            <a:ext cx="8277181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VPP Filters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VSP will support the following filters:</a:t>
            </a:r>
          </a:p>
          <a:p>
            <a:pPr lvl="1"/>
            <a:r>
              <a:rPr lang="en-US" altLang="zh-CN" dirty="0" err="1" smtClean="0"/>
              <a:t>Deblocking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NoiseReduction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Sharpen</a:t>
            </a:r>
          </a:p>
          <a:p>
            <a:pPr lvl="1"/>
            <a:r>
              <a:rPr lang="en-US" altLang="zh-CN" dirty="0" err="1" smtClean="0"/>
              <a:t>ColorEnhancement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FRC(Frame Rate Conversion):2x, 2.5x, 4x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757237"/>
          </a:xfrm>
        </p:spPr>
        <p:txBody>
          <a:bodyPr/>
          <a:lstStyle/>
          <a:p>
            <a:r>
              <a:rPr lang="en-US" altLang="zh-CN" dirty="0" smtClean="0"/>
              <a:t>Video Post Process 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914400"/>
            <a:ext cx="8407400" cy="5075238"/>
          </a:xfrm>
        </p:spPr>
        <p:txBody>
          <a:bodyPr/>
          <a:lstStyle/>
          <a:p>
            <a:r>
              <a:rPr lang="en-US" altLang="zh-CN" sz="2200" dirty="0" err="1" smtClean="0"/>
              <a:t>vaInitialize</a:t>
            </a:r>
            <a:endParaRPr lang="en-US" altLang="zh-CN" sz="2200" dirty="0" smtClean="0"/>
          </a:p>
          <a:p>
            <a:r>
              <a:rPr lang="en-US" altLang="zh-CN" sz="2200" i="1" dirty="0" smtClean="0">
                <a:solidFill>
                  <a:srgbClr val="FF0000"/>
                </a:solidFill>
              </a:rPr>
              <a:t>Query VPP </a:t>
            </a:r>
            <a:r>
              <a:rPr lang="en-US" altLang="zh-CN" sz="2200" i="1" dirty="0" err="1" smtClean="0">
                <a:solidFill>
                  <a:srgbClr val="FF0000"/>
                </a:solidFill>
              </a:rPr>
              <a:t>entrypoint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/>
              <a:t>and Create Configuration</a:t>
            </a:r>
          </a:p>
          <a:p>
            <a:r>
              <a:rPr lang="en-US" altLang="zh-CN" sz="2200" dirty="0" err="1" smtClean="0"/>
              <a:t>vaCreateSurface</a:t>
            </a:r>
            <a:endParaRPr lang="en-US" altLang="zh-CN" sz="2200" dirty="0" smtClean="0"/>
          </a:p>
          <a:p>
            <a:r>
              <a:rPr lang="en-US" altLang="zh-CN" sz="2200" dirty="0" err="1" smtClean="0"/>
              <a:t>vaCreateContext</a:t>
            </a:r>
            <a:endParaRPr lang="en-US" altLang="zh-CN" sz="2200" dirty="0" smtClean="0"/>
          </a:p>
          <a:p>
            <a:r>
              <a:rPr lang="en-US" altLang="zh-CN" sz="2200" i="1" dirty="0" smtClean="0">
                <a:solidFill>
                  <a:srgbClr val="FF0000"/>
                </a:solidFill>
              </a:rPr>
              <a:t>Query pipeline and filter caps</a:t>
            </a:r>
          </a:p>
          <a:p>
            <a:r>
              <a:rPr lang="en-US" altLang="zh-CN" sz="2200" dirty="0" err="1" smtClean="0"/>
              <a:t>vaBeginPicture</a:t>
            </a:r>
            <a:endParaRPr lang="en-US" altLang="zh-CN" sz="2200" dirty="0" smtClean="0"/>
          </a:p>
          <a:p>
            <a:r>
              <a:rPr lang="en-US" altLang="zh-CN" sz="2200" dirty="0" err="1" smtClean="0"/>
              <a:t>vaRenderPicture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PipelineParamBuffer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i="1" dirty="0" err="1" smtClean="0">
                <a:solidFill>
                  <a:srgbClr val="FF0000"/>
                </a:solidFill>
              </a:rPr>
              <a:t>vaQueryVideoProcPipelineCap</a:t>
            </a:r>
            <a:r>
              <a:rPr lang="en-US" altLang="zh-CN" sz="2200" dirty="0" smtClean="0"/>
              <a:t> </a:t>
            </a:r>
          </a:p>
          <a:p>
            <a:r>
              <a:rPr lang="en-US" altLang="zh-CN" sz="2200" dirty="0" err="1" smtClean="0"/>
              <a:t>vaRenderPicture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InputParamBuffer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i="1" dirty="0" err="1" smtClean="0">
                <a:solidFill>
                  <a:srgbClr val="FF0000"/>
                </a:solidFill>
              </a:rPr>
              <a:t>vaRenderPicture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(Filter1ParamBuffer)</a:t>
            </a:r>
          </a:p>
          <a:p>
            <a:r>
              <a:rPr lang="en-US" altLang="zh-CN" sz="2200" i="1" dirty="0" err="1" smtClean="0">
                <a:solidFill>
                  <a:srgbClr val="FF0000"/>
                </a:solidFill>
              </a:rPr>
              <a:t>vaRenderPicture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(</a:t>
            </a:r>
            <a:r>
              <a:rPr lang="en-US" altLang="zh-CN" sz="2200" i="1" dirty="0" err="1" smtClean="0">
                <a:solidFill>
                  <a:srgbClr val="FF0000"/>
                </a:solidFill>
              </a:rPr>
              <a:t>FilterNParamBuffer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200" dirty="0" err="1" smtClean="0"/>
              <a:t>vaEndPicture</a:t>
            </a:r>
            <a:endParaRPr lang="en-US" altLang="zh-CN" sz="22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909637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smtClean="0"/>
              <a:t>simple Demo(1)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143000"/>
            <a:ext cx="8407400" cy="4846638"/>
          </a:xfrm>
        </p:spPr>
        <p:txBody>
          <a:bodyPr/>
          <a:lstStyle/>
          <a:p>
            <a:r>
              <a:rPr lang="en-US" altLang="zh-CN" sz="2000" dirty="0" smtClean="0"/>
              <a:t>Following is a sample program to demonstrate how the API is used to perform FRC from one frame rate to another:</a:t>
            </a:r>
          </a:p>
          <a:p>
            <a:pPr marL="457200" indent="-457200">
              <a:buNone/>
            </a:pPr>
            <a:r>
              <a:rPr lang="en-US" altLang="zh-CN" sz="1800" dirty="0" smtClean="0"/>
              <a:t>1. /* find out if post-processing </a:t>
            </a:r>
            <a:r>
              <a:rPr lang="en-US" altLang="zh-CN" sz="1800" dirty="0" err="1" smtClean="0"/>
              <a:t>entrypoint</a:t>
            </a:r>
            <a:r>
              <a:rPr lang="en-US" altLang="zh-CN" sz="1800" dirty="0" smtClean="0"/>
              <a:t> is available */</a:t>
            </a:r>
          </a:p>
          <a:p>
            <a:pPr marL="457200" indent="-457200">
              <a:buNone/>
            </a:pPr>
            <a:r>
              <a:rPr lang="en-US" altLang="zh-CN" sz="2000" dirty="0" smtClean="0"/>
              <a:t>	</a:t>
            </a:r>
            <a:r>
              <a:rPr lang="en-US" altLang="zh-CN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vaQueryConfigEntrypoints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();</a:t>
            </a:r>
          </a:p>
          <a:p>
            <a:pPr marL="457200" indent="-457200">
              <a:buNone/>
            </a:pPr>
            <a:r>
              <a:rPr lang="en-US" altLang="zh-CN" sz="1800" dirty="0" smtClean="0"/>
              <a:t>2. /* create 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 for post-processing */</a:t>
            </a:r>
          </a:p>
          <a:p>
            <a:pPr marL="457200" indent="-457200">
              <a:buNone/>
            </a:pPr>
            <a:r>
              <a:rPr lang="en-US" altLang="zh-CN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vaCreateConfig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();</a:t>
            </a:r>
          </a:p>
          <a:p>
            <a:pPr marL="457200" indent="-457200">
              <a:buNone/>
            </a:pPr>
            <a:r>
              <a:rPr lang="en-US" altLang="zh-CN" sz="1800" dirty="0" smtClean="0"/>
              <a:t>3. /* create surfaces to hold input and output frames */</a:t>
            </a:r>
          </a:p>
          <a:p>
            <a:pPr marL="687388" lvl="1" indent="-342900">
              <a:buNone/>
            </a:pP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vaCreateSurfaces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();</a:t>
            </a:r>
          </a:p>
          <a:p>
            <a:pPr marL="457200" indent="-457200">
              <a:buNone/>
            </a:pPr>
            <a:r>
              <a:rPr lang="en-US" altLang="zh-CN" sz="1800" dirty="0" smtClean="0"/>
              <a:t>4. /* create context for post-processing */</a:t>
            </a:r>
          </a:p>
          <a:p>
            <a:pPr marL="457200" indent="-457200">
              <a:buNone/>
            </a:pPr>
            <a:r>
              <a:rPr lang="en-US" altLang="zh-CN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vaCreateContext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();</a:t>
            </a:r>
          </a:p>
          <a:p>
            <a:pPr marL="457200" indent="-457200">
              <a:buNone/>
            </a:pPr>
            <a:r>
              <a:rPr lang="en-US" altLang="zh-CN" sz="1800" dirty="0" smtClean="0"/>
              <a:t>5. /* query pipeline level capabilities */</a:t>
            </a:r>
          </a:p>
          <a:p>
            <a:pPr marL="457200" indent="-457200">
              <a:buNone/>
            </a:pPr>
            <a:r>
              <a:rPr lang="en-US" altLang="zh-CN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vaQueryVideoProcPipelineCap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();</a:t>
            </a:r>
          </a:p>
          <a:p>
            <a:pPr marL="457200" indent="-457200">
              <a:buNone/>
            </a:pPr>
            <a:r>
              <a:rPr lang="en-US" altLang="zh-CN" sz="1800" dirty="0" smtClean="0"/>
              <a:t>6. /* create the pipeline and input parameter buffers */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    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vaCreateBuffer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(…&amp;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pipeline_buf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); 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vaCreateBuffer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(…&amp;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input_buf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altLang="zh-CN" sz="16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57163"/>
            <a:ext cx="8410575" cy="909637"/>
          </a:xfrm>
        </p:spPr>
        <p:txBody>
          <a:bodyPr/>
          <a:lstStyle/>
          <a:p>
            <a:r>
              <a:rPr lang="en-US" altLang="zh-CN" dirty="0" smtClean="0"/>
              <a:t>A simple Demo(2)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143000"/>
            <a:ext cx="8407400" cy="4846638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7. </a:t>
            </a:r>
            <a:r>
              <a:rPr lang="en-US" altLang="zh-CN" sz="1800" dirty="0" smtClean="0"/>
              <a:t>/* may need four FRC parameter buffers to </a:t>
            </a:r>
            <a:r>
              <a:rPr lang="en-US" altLang="zh-CN" sz="1800" dirty="0" err="1" smtClean="0"/>
              <a:t>accomodate</a:t>
            </a:r>
            <a:r>
              <a:rPr lang="en-US" altLang="zh-CN" sz="1800" dirty="0" smtClean="0"/>
              <a:t> 15-&gt;60 conversion */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	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vaCreateBuffer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(…&amp;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frc_buf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[0~3]);</a:t>
            </a:r>
          </a:p>
          <a:p>
            <a:pPr>
              <a:buNone/>
            </a:pPr>
            <a:r>
              <a:rPr lang="en-US" altLang="zh-CN" sz="2000" dirty="0" smtClean="0"/>
              <a:t>8. 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While( 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input_frames_to_be_processed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) {</a:t>
            </a:r>
          </a:p>
          <a:p>
            <a:pPr lvl="2">
              <a:buNone/>
            </a:pP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vaBeginPicture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();</a:t>
            </a:r>
          </a:p>
          <a:p>
            <a:pPr lvl="2">
              <a:buNone/>
            </a:pPr>
            <a:r>
              <a:rPr lang="en-US" altLang="zh-CN" sz="1400" dirty="0" smtClean="0"/>
              <a:t>/* setup pipeline parameter(</a:t>
            </a:r>
            <a:r>
              <a:rPr lang="en-US" altLang="zh-CN" sz="1400" dirty="0" err="1" smtClean="0"/>
              <a:t>VAProcPipelineParameterBuffer</a:t>
            </a:r>
            <a:r>
              <a:rPr lang="en-US" altLang="zh-CN" sz="1400" dirty="0" smtClean="0"/>
              <a:t>) */</a:t>
            </a:r>
          </a:p>
          <a:p>
            <a:pPr lvl="2">
              <a:buNone/>
            </a:pP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vaRenderPicture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(…, &amp;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pipeline_buf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);</a:t>
            </a:r>
          </a:p>
          <a:p>
            <a:pPr lvl="2">
              <a:buNone/>
            </a:pPr>
            <a:r>
              <a:rPr lang="en-US" altLang="zh-CN" sz="1400" dirty="0" smtClean="0"/>
              <a:t>/* query reference frame requirements for this pipeline */</a:t>
            </a:r>
          </a:p>
          <a:p>
            <a:pPr lvl="2">
              <a:buNone/>
            </a:pP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vaQueryVideoProcReferenceFrameCap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();</a:t>
            </a:r>
          </a:p>
          <a:p>
            <a:pPr lvl="2">
              <a:buNone/>
            </a:pPr>
            <a:r>
              <a:rPr lang="en-US" altLang="zh-CN" sz="1400" dirty="0" smtClean="0"/>
              <a:t>/* setup input parameter (</a:t>
            </a:r>
            <a:r>
              <a:rPr lang="en-US" altLang="zh-CN" sz="1400" dirty="0" err="1" smtClean="0"/>
              <a:t>VAProcInputParameterBuffer</a:t>
            </a:r>
            <a:r>
              <a:rPr lang="en-US" altLang="zh-CN" sz="1400" dirty="0" smtClean="0"/>
              <a:t>) */</a:t>
            </a:r>
          </a:p>
          <a:p>
            <a:pPr lvl="2">
              <a:buNone/>
            </a:pP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vaRenderPicture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(…, &amp;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input_buf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);</a:t>
            </a:r>
          </a:p>
          <a:p>
            <a:pPr lvl="2">
              <a:buNone/>
            </a:pPr>
            <a:r>
              <a:rPr lang="en-US" altLang="zh-CN" sz="1400" dirty="0" smtClean="0"/>
              <a:t>/* set up multiple FRC parameter (</a:t>
            </a:r>
            <a:r>
              <a:rPr lang="en-US" altLang="zh-CN" sz="1400" dirty="0" err="1" smtClean="0"/>
              <a:t>VAProcFilterFRCParameterBuffer</a:t>
            </a:r>
            <a:r>
              <a:rPr lang="en-US" altLang="zh-CN" sz="1400" dirty="0" smtClean="0"/>
              <a:t>) */</a:t>
            </a:r>
          </a:p>
          <a:p>
            <a:pPr lvl="2">
              <a:buNone/>
            </a:pP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vaRenderPicture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(…, &amp;</a:t>
            </a: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frc_buff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[0~3]);</a:t>
            </a:r>
          </a:p>
          <a:p>
            <a:pPr lvl="2">
              <a:buNone/>
            </a:pPr>
            <a:r>
              <a:rPr lang="en-US" altLang="zh-CN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vaEndPicture</a:t>
            </a: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altLang="zh-CN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	}</a:t>
            </a:r>
            <a:endParaRPr lang="zh-CN" altLang="en-US" sz="1600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el3.0-blue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1_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Architecture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8F8F8"/>
      </a:hlink>
      <a:folHlink>
        <a:srgbClr val="567EB9"/>
      </a:folHlink>
    </a:clrScheme>
    <a:fontScheme name="4_Architecture">
      <a:majorFont>
        <a:latin typeface="Neo Sans Intel Medium"/>
        <a:ea typeface=""/>
        <a:cs typeface="Arial"/>
      </a:majorFont>
      <a:minorFont>
        <a:latin typeface="Neo Sans Intel Medium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4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intel3.0-blue">
  <a:themeElements>
    <a:clrScheme name="">
      <a:dk1>
        <a:srgbClr val="000000"/>
      </a:dk1>
      <a:lt1>
        <a:srgbClr val="FFFFFF"/>
      </a:lt1>
      <a:dk2>
        <a:srgbClr val="0860A8"/>
      </a:dk2>
      <a:lt2>
        <a:srgbClr val="000000"/>
      </a:lt2>
      <a:accent1>
        <a:srgbClr val="009900"/>
      </a:accent1>
      <a:accent2>
        <a:srgbClr val="FF5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E75300"/>
      </a:accent6>
      <a:hlink>
        <a:srgbClr val="AA014C"/>
      </a:hlink>
      <a:folHlink>
        <a:srgbClr val="567EB9"/>
      </a:folHlink>
    </a:clrScheme>
    <a:fontScheme name="2_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rchitecture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8F8F8"/>
      </a:hlink>
      <a:folHlink>
        <a:srgbClr val="567EB9"/>
      </a:folHlink>
    </a:clrScheme>
    <a:fontScheme name="3_Architecture">
      <a:majorFont>
        <a:latin typeface="Neo Sans Intel Medium"/>
        <a:ea typeface=""/>
        <a:cs typeface="Arial"/>
      </a:majorFont>
      <a:minorFont>
        <a:latin typeface="Neo Sans Intel Medium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Architecture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8F8F8"/>
      </a:hlink>
      <a:folHlink>
        <a:srgbClr val="567EB9"/>
      </a:folHlink>
    </a:clrScheme>
    <a:fontScheme name="5_Architecture">
      <a:majorFont>
        <a:latin typeface="Neo Sans Intel Medium"/>
        <a:ea typeface=""/>
        <a:cs typeface="Arial"/>
      </a:majorFont>
      <a:minorFont>
        <a:latin typeface="Neo Sans Intel Medium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5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6469</TotalTime>
  <Words>185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Theme1</vt:lpstr>
      <vt:lpstr>1_intel3.0-blue</vt:lpstr>
      <vt:lpstr>4_Architecture</vt:lpstr>
      <vt:lpstr>2_intel3.0-blue</vt:lpstr>
      <vt:lpstr>3_Architecture</vt:lpstr>
      <vt:lpstr>5_Architecture</vt:lpstr>
      <vt:lpstr>Image</vt:lpstr>
      <vt:lpstr>Video Post Process on Merrifield</vt:lpstr>
      <vt:lpstr>Agenda</vt:lpstr>
      <vt:lpstr>VPP and FRC support on MRFLD</vt:lpstr>
      <vt:lpstr>Video subsystem overview</vt:lpstr>
      <vt:lpstr>VPP architecture</vt:lpstr>
      <vt:lpstr>VPP Filters</vt:lpstr>
      <vt:lpstr>Video Post Process control flow</vt:lpstr>
      <vt:lpstr>A simple Demo(1)</vt:lpstr>
      <vt:lpstr>A simple Demo(2)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Medfield Android PM</dc:title>
  <dc:creator>Tang, Richard</dc:creator>
  <cp:lastModifiedBy>kwang29</cp:lastModifiedBy>
  <cp:revision>231</cp:revision>
  <dcterms:created xsi:type="dcterms:W3CDTF">2006-08-16T00:00:00Z</dcterms:created>
  <dcterms:modified xsi:type="dcterms:W3CDTF">2012-02-10T01:45:45Z</dcterms:modified>
</cp:coreProperties>
</file>