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9" r:id="rId5"/>
    <p:sldId id="258" r:id="rId6"/>
    <p:sldId id="259" r:id="rId7"/>
    <p:sldId id="268" r:id="rId8"/>
    <p:sldId id="260" r:id="rId9"/>
    <p:sldId id="273" r:id="rId10"/>
    <p:sldId id="274" r:id="rId11"/>
    <p:sldId id="261" r:id="rId12"/>
    <p:sldId id="271" r:id="rId13"/>
    <p:sldId id="262" r:id="rId14"/>
    <p:sldId id="263" r:id="rId15"/>
    <p:sldId id="264" r:id="rId16"/>
    <p:sldId id="265" r:id="rId17"/>
    <p:sldId id="266" r:id="rId18"/>
    <p:sldId id="275" r:id="rId19"/>
    <p:sldId id="276" r:id="rId20"/>
    <p:sldId id="277" r:id="rId21"/>
    <p:sldId id="26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B30-37D8-40A9-87F9-4D941CCE7E93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7A6-2094-4F90-983E-F026533DA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B30-37D8-40A9-87F9-4D941CCE7E93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7A6-2094-4F90-983E-F026533DA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B30-37D8-40A9-87F9-4D941CCE7E93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7A6-2094-4F90-983E-F026533DA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B30-37D8-40A9-87F9-4D941CCE7E93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7A6-2094-4F90-983E-F026533DA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B30-37D8-40A9-87F9-4D941CCE7E93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7A6-2094-4F90-983E-F026533DA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B30-37D8-40A9-87F9-4D941CCE7E93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7A6-2094-4F90-983E-F026533DA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B30-37D8-40A9-87F9-4D941CCE7E93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7A6-2094-4F90-983E-F026533DA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B30-37D8-40A9-87F9-4D941CCE7E93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7A6-2094-4F90-983E-F026533DA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B30-37D8-40A9-87F9-4D941CCE7E93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7A6-2094-4F90-983E-F026533DA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B30-37D8-40A9-87F9-4D941CCE7E93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7A6-2094-4F90-983E-F026533DA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B30-37D8-40A9-87F9-4D941CCE7E93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7A6-2094-4F90-983E-F026533DA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4B30-37D8-40A9-87F9-4D941CCE7E93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FA7A6-2094-4F90-983E-F026533DA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Worksheet1.xls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HDMI </a:t>
            </a:r>
            <a:r>
              <a:rPr lang="zh-CN" altLang="en-US" dirty="0" smtClean="0"/>
              <a:t>原理简介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Video test team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DC-balance : 8b/10b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8b/10b</a:t>
            </a:r>
            <a:r>
              <a:rPr lang="zh-CN" altLang="en-US" dirty="0" smtClean="0"/>
              <a:t>编码是目前高速数据传输接口或总线常用的编码方式，该编码技术的基本精神很简单，就是将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个位经过映射的机制转化为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个位的字码，但是平衡了位流中</a:t>
            </a:r>
            <a:r>
              <a:rPr lang="en-US" altLang="zh-CN" dirty="0" smtClean="0"/>
              <a:t>0</a:t>
            </a:r>
            <a:r>
              <a:rPr lang="zh-CN" altLang="en-US" dirty="0" smtClean="0"/>
              <a:t>与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的数量，这就是</a:t>
            </a:r>
            <a:r>
              <a:rPr lang="en-US" altLang="zh-CN" dirty="0" smtClean="0"/>
              <a:t>8b/10b</a:t>
            </a:r>
            <a:r>
              <a:rPr lang="zh-CN" altLang="en-US" dirty="0" smtClean="0"/>
              <a:t>编码的根本目的“直流平衡（</a:t>
            </a:r>
            <a:r>
              <a:rPr lang="en-US" altLang="zh-CN" dirty="0" smtClean="0"/>
              <a:t>DC Balance</a:t>
            </a:r>
            <a:r>
              <a:rPr lang="zh-CN" altLang="en-US" dirty="0" smtClean="0"/>
              <a:t>）”。当高速串行流的逻辑</a:t>
            </a:r>
            <a:r>
              <a:rPr lang="en-US" altLang="zh-CN" dirty="0" smtClean="0"/>
              <a:t>1</a:t>
            </a:r>
            <a:r>
              <a:rPr lang="zh-CN" altLang="en-US" dirty="0" smtClean="0"/>
              <a:t>或逻辑</a:t>
            </a:r>
            <a:r>
              <a:rPr lang="en-US" altLang="zh-CN" dirty="0" smtClean="0"/>
              <a:t>0</a:t>
            </a:r>
            <a:r>
              <a:rPr lang="zh-CN" altLang="en-US" dirty="0" smtClean="0"/>
              <a:t>有多个位没有产生变化时，信号的转换就会因为电压位阶的关系而造成信号错误，直流平衡的最大好处便是可以克服以上问题。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HDMI</a:t>
            </a:r>
            <a:r>
              <a:rPr lang="zh-CN" altLang="en-US" dirty="0" smtClean="0"/>
              <a:t>的数据传输过程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视频数据传输期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岛屿数据传输期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控制数据传输期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0"/>
            <a:ext cx="6480720" cy="659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视频数据传输期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HDMI</a:t>
            </a:r>
            <a:r>
              <a:rPr lang="zh-CN" altLang="en-US" dirty="0" smtClean="0"/>
              <a:t>数据线上传送视频像素信号，视频信号经过编码，生成</a:t>
            </a:r>
            <a:r>
              <a:rPr lang="en-US" altLang="zh-CN" dirty="0" smtClean="0"/>
              <a:t>3</a:t>
            </a:r>
            <a:r>
              <a:rPr lang="zh-CN" altLang="en-US" dirty="0" smtClean="0"/>
              <a:t>路（即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TMDS</a:t>
            </a:r>
            <a:r>
              <a:rPr lang="zh-CN" altLang="en-US" dirty="0" smtClean="0"/>
              <a:t>数据信息通道，每路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位）共</a:t>
            </a:r>
            <a:r>
              <a:rPr lang="en-US" altLang="zh-CN" dirty="0" smtClean="0"/>
              <a:t>24</a:t>
            </a:r>
            <a:r>
              <a:rPr lang="zh-CN" altLang="en-US" dirty="0" smtClean="0"/>
              <a:t>位的视频数据流，输入到</a:t>
            </a:r>
            <a:r>
              <a:rPr lang="en-US" altLang="zh-CN" dirty="0" smtClean="0"/>
              <a:t>HDMI</a:t>
            </a:r>
            <a:r>
              <a:rPr lang="zh-CN" altLang="en-US" dirty="0" smtClean="0"/>
              <a:t>发射器中</a:t>
            </a:r>
            <a:endParaRPr lang="en-US" altLang="zh-CN" dirty="0" smtClean="0"/>
          </a:p>
          <a:p>
            <a:r>
              <a:rPr lang="en-US" altLang="zh-CN" dirty="0" smtClean="0"/>
              <a:t>24</a:t>
            </a:r>
            <a:r>
              <a:rPr lang="zh-CN" altLang="en-US" dirty="0" smtClean="0"/>
              <a:t>位像素的视频信号通过</a:t>
            </a:r>
            <a:r>
              <a:rPr lang="en-US" altLang="zh-CN" dirty="0" smtClean="0"/>
              <a:t>TMDS</a:t>
            </a:r>
            <a:r>
              <a:rPr lang="zh-CN" altLang="en-US" dirty="0" smtClean="0"/>
              <a:t>通道传输，将每通道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位的信号编码转换为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在每个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位像素时钟周期传送一个最小化的信号序列</a:t>
            </a:r>
            <a:endParaRPr lang="en-US" altLang="zh-CN" dirty="0" smtClean="0"/>
          </a:p>
          <a:p>
            <a:r>
              <a:rPr lang="zh-CN" altLang="en-US" dirty="0" smtClean="0"/>
              <a:t>视频信号被调制为</a:t>
            </a:r>
            <a:r>
              <a:rPr lang="en-US" altLang="zh-CN" dirty="0" smtClean="0"/>
              <a:t>TMDS</a:t>
            </a:r>
            <a:r>
              <a:rPr lang="zh-CN" altLang="en-US" dirty="0" smtClean="0"/>
              <a:t>数据信号传送出去，最后到接受器中接收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岛屿数据传输期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TMDS</a:t>
            </a:r>
            <a:r>
              <a:rPr lang="zh-CN" altLang="en-US" dirty="0" smtClean="0"/>
              <a:t>通道上传输音频数据和辅助数据，这些数据每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位被一组，构成一个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位数据包</a:t>
            </a:r>
            <a:endParaRPr lang="en-US" altLang="zh-CN" dirty="0" smtClean="0"/>
          </a:p>
          <a:p>
            <a:r>
              <a:rPr lang="zh-CN" altLang="en-US" dirty="0" smtClean="0"/>
              <a:t>数据包被调制为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位一组的的</a:t>
            </a:r>
            <a:r>
              <a:rPr lang="en-US" altLang="zh-CN" dirty="0" smtClean="0"/>
              <a:t>TMDS</a:t>
            </a:r>
            <a:r>
              <a:rPr lang="zh-CN" altLang="en-US" dirty="0" smtClean="0"/>
              <a:t>信号后发出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Guard Band</a:t>
            </a:r>
            <a:r>
              <a:rPr lang="zh-CN" altLang="en-US" dirty="0" smtClean="0"/>
              <a:t>保护频带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视频数据传输期和岛屿数据传输期开始于一个</a:t>
            </a:r>
            <a:r>
              <a:rPr lang="en-US" altLang="zh-CN" dirty="0" smtClean="0"/>
              <a:t>Guard Band</a:t>
            </a:r>
            <a:r>
              <a:rPr lang="zh-CN" altLang="en-US" dirty="0" smtClean="0"/>
              <a:t>保护频带</a:t>
            </a:r>
            <a:endParaRPr lang="en-US" altLang="zh-CN" dirty="0" smtClean="0"/>
          </a:p>
          <a:p>
            <a:r>
              <a:rPr lang="en-US" altLang="zh-CN" dirty="0" smtClean="0"/>
              <a:t>Guard Band</a:t>
            </a:r>
            <a:r>
              <a:rPr lang="zh-CN" altLang="en-US" dirty="0" smtClean="0"/>
              <a:t>由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个特殊的字符组成</a:t>
            </a:r>
            <a:endParaRPr lang="en-US" altLang="zh-CN" dirty="0" smtClean="0"/>
          </a:p>
          <a:p>
            <a:r>
              <a:rPr lang="zh-CN" altLang="en-US" dirty="0" smtClean="0"/>
              <a:t>目的在于在明确限定控制数据传输期之后的跳转是视频数据传输期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控制数据传输期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任意两个数据传输周期之间</a:t>
            </a:r>
            <a:endParaRPr lang="en-US" altLang="zh-CN" dirty="0" smtClean="0"/>
          </a:p>
          <a:p>
            <a:r>
              <a:rPr lang="zh-CN" altLang="en-US" dirty="0" smtClean="0"/>
              <a:t>每一个</a:t>
            </a:r>
            <a:r>
              <a:rPr lang="en-US" altLang="zh-CN" dirty="0" smtClean="0"/>
              <a:t>TMDS</a:t>
            </a:r>
            <a:r>
              <a:rPr lang="zh-CN" altLang="en-US" dirty="0" smtClean="0"/>
              <a:t>通道包含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位的控制数据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zh-CN" altLang="en-US" dirty="0"/>
              <a:t>三个通道</a:t>
            </a:r>
            <a:r>
              <a:rPr lang="zh-CN" altLang="en-US" dirty="0" smtClean="0"/>
              <a:t>一共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位的控制数据：</a:t>
            </a:r>
            <a:r>
              <a:rPr lang="en-US" dirty="0" smtClean="0"/>
              <a:t> HSYNC（</a:t>
            </a:r>
            <a:r>
              <a:rPr lang="zh-CN" altLang="en-US" dirty="0" smtClean="0"/>
              <a:t>行同步）、</a:t>
            </a:r>
            <a:r>
              <a:rPr lang="en-US" dirty="0" smtClean="0"/>
              <a:t>VSYNC（</a:t>
            </a:r>
            <a:r>
              <a:rPr lang="zh-CN" altLang="en-US" dirty="0" smtClean="0"/>
              <a:t>场同步）、</a:t>
            </a:r>
            <a:r>
              <a:rPr lang="en-US" dirty="0" smtClean="0"/>
              <a:t>CTL0、CTL1、CTL2</a:t>
            </a:r>
            <a:r>
              <a:rPr lang="zh-CN" altLang="en-US" dirty="0" smtClean="0"/>
              <a:t>和</a:t>
            </a:r>
            <a:r>
              <a:rPr lang="en-US" dirty="0" smtClean="0"/>
              <a:t>CTL3</a:t>
            </a:r>
          </a:p>
          <a:p>
            <a:r>
              <a:rPr lang="zh-CN" altLang="en-US" dirty="0" smtClean="0"/>
              <a:t>在每个控制周期最后的阶段，</a:t>
            </a:r>
            <a:r>
              <a:rPr lang="en-US" altLang="zh-CN" dirty="0" smtClean="0"/>
              <a:t>CTL0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CTL1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CTL2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CTL3</a:t>
            </a:r>
            <a:r>
              <a:rPr lang="zh-CN" altLang="en-US" dirty="0" smtClean="0"/>
              <a:t>组成的文件头，说明下一个周期是视频数据传输期还是岛屿数据传输期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岛屿数据和控制数据的传输是在视频数据传输的消隐期</a:t>
            </a:r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36912"/>
            <a:ext cx="6264696" cy="4132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4b -&gt; 10b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case (D3, D2, D1, D0):</a:t>
            </a:r>
          </a:p>
          <a:p>
            <a:r>
              <a:rPr lang="en-US" dirty="0" smtClean="0"/>
              <a:t>0000: </a:t>
            </a:r>
            <a:r>
              <a:rPr lang="en-US" dirty="0" err="1" smtClean="0"/>
              <a:t>q_out</a:t>
            </a:r>
            <a:r>
              <a:rPr lang="en-US" dirty="0" smtClean="0"/>
              <a:t>[9:0] = 0b1010011100;</a:t>
            </a:r>
          </a:p>
          <a:p>
            <a:r>
              <a:rPr lang="en-US" dirty="0" smtClean="0"/>
              <a:t>0001: </a:t>
            </a:r>
            <a:r>
              <a:rPr lang="en-US" dirty="0" err="1" smtClean="0"/>
              <a:t>q_out</a:t>
            </a:r>
            <a:r>
              <a:rPr lang="en-US" dirty="0" smtClean="0"/>
              <a:t>[9:0] = 0b1001100011;</a:t>
            </a:r>
          </a:p>
          <a:p>
            <a:r>
              <a:rPr lang="en-US" dirty="0" smtClean="0"/>
              <a:t>0010: </a:t>
            </a:r>
            <a:r>
              <a:rPr lang="en-US" dirty="0" err="1" smtClean="0"/>
              <a:t>q_out</a:t>
            </a:r>
            <a:r>
              <a:rPr lang="en-US" dirty="0" smtClean="0"/>
              <a:t>[9:0] = 0b1011100100;</a:t>
            </a:r>
          </a:p>
          <a:p>
            <a:r>
              <a:rPr lang="en-US" dirty="0" smtClean="0"/>
              <a:t>0011: </a:t>
            </a:r>
            <a:r>
              <a:rPr lang="en-US" dirty="0" err="1" smtClean="0"/>
              <a:t>q_out</a:t>
            </a:r>
            <a:r>
              <a:rPr lang="en-US" dirty="0" smtClean="0"/>
              <a:t>[9:0] = 0b1011100010;</a:t>
            </a:r>
          </a:p>
          <a:p>
            <a:r>
              <a:rPr lang="en-US" dirty="0" smtClean="0"/>
              <a:t>0100: </a:t>
            </a:r>
            <a:r>
              <a:rPr lang="en-US" dirty="0" err="1" smtClean="0"/>
              <a:t>q_out</a:t>
            </a:r>
            <a:r>
              <a:rPr lang="en-US" dirty="0" smtClean="0"/>
              <a:t>[9:0] = 0b0101110001;</a:t>
            </a:r>
          </a:p>
          <a:p>
            <a:r>
              <a:rPr lang="en-US" dirty="0" smtClean="0"/>
              <a:t>0101: </a:t>
            </a:r>
            <a:r>
              <a:rPr lang="en-US" dirty="0" err="1" smtClean="0"/>
              <a:t>q_out</a:t>
            </a:r>
            <a:r>
              <a:rPr lang="en-US" dirty="0" smtClean="0"/>
              <a:t>[9:0] = 0b0100011110;</a:t>
            </a:r>
          </a:p>
          <a:p>
            <a:r>
              <a:rPr lang="en-US" dirty="0" smtClean="0"/>
              <a:t>0110: </a:t>
            </a:r>
            <a:r>
              <a:rPr lang="en-US" dirty="0" err="1" smtClean="0"/>
              <a:t>q_out</a:t>
            </a:r>
            <a:r>
              <a:rPr lang="en-US" dirty="0" smtClean="0"/>
              <a:t>[9:0] = 0b0110001110;</a:t>
            </a:r>
          </a:p>
          <a:p>
            <a:r>
              <a:rPr lang="en-US" dirty="0" smtClean="0"/>
              <a:t>0111: </a:t>
            </a:r>
            <a:r>
              <a:rPr lang="en-US" dirty="0" err="1" smtClean="0"/>
              <a:t>q_out</a:t>
            </a:r>
            <a:r>
              <a:rPr lang="en-US" dirty="0" smtClean="0"/>
              <a:t>[9:0] = 0b0100111100;</a:t>
            </a:r>
          </a:p>
          <a:p>
            <a:r>
              <a:rPr lang="en-US" dirty="0" smtClean="0"/>
              <a:t>1000: </a:t>
            </a:r>
            <a:r>
              <a:rPr lang="en-US" dirty="0" err="1" smtClean="0"/>
              <a:t>q_out</a:t>
            </a:r>
            <a:r>
              <a:rPr lang="en-US" dirty="0" smtClean="0"/>
              <a:t>[9:0] = 0b1011001100;</a:t>
            </a:r>
          </a:p>
          <a:p>
            <a:r>
              <a:rPr lang="en-US" dirty="0" smtClean="0"/>
              <a:t>1001: </a:t>
            </a:r>
            <a:r>
              <a:rPr lang="en-US" dirty="0" err="1" smtClean="0"/>
              <a:t>q_out</a:t>
            </a:r>
            <a:r>
              <a:rPr lang="en-US" dirty="0" smtClean="0"/>
              <a:t>[9:0] = 0b0100111001;</a:t>
            </a:r>
          </a:p>
          <a:p>
            <a:r>
              <a:rPr lang="en-US" dirty="0" smtClean="0"/>
              <a:t>1010: </a:t>
            </a:r>
            <a:r>
              <a:rPr lang="en-US" dirty="0" err="1" smtClean="0"/>
              <a:t>q_out</a:t>
            </a:r>
            <a:r>
              <a:rPr lang="en-US" dirty="0" smtClean="0"/>
              <a:t>[9:0] = 0b0110011100;</a:t>
            </a:r>
          </a:p>
          <a:p>
            <a:r>
              <a:rPr lang="en-US" dirty="0" smtClean="0"/>
              <a:t>1011: </a:t>
            </a:r>
            <a:r>
              <a:rPr lang="en-US" dirty="0" err="1" smtClean="0"/>
              <a:t>q_out</a:t>
            </a:r>
            <a:r>
              <a:rPr lang="en-US" dirty="0" smtClean="0"/>
              <a:t>[9:0] = 0b1011000110;</a:t>
            </a:r>
          </a:p>
          <a:p>
            <a:r>
              <a:rPr lang="en-US" dirty="0" smtClean="0"/>
              <a:t>1100: </a:t>
            </a:r>
            <a:r>
              <a:rPr lang="en-US" dirty="0" err="1" smtClean="0"/>
              <a:t>q_out</a:t>
            </a:r>
            <a:r>
              <a:rPr lang="en-US" dirty="0" smtClean="0"/>
              <a:t>[9:0] = 0b1010001110;</a:t>
            </a:r>
          </a:p>
          <a:p>
            <a:r>
              <a:rPr lang="en-US" dirty="0" smtClean="0"/>
              <a:t>1101: </a:t>
            </a:r>
            <a:r>
              <a:rPr lang="en-US" dirty="0" err="1" smtClean="0"/>
              <a:t>q_out</a:t>
            </a:r>
            <a:r>
              <a:rPr lang="en-US" dirty="0" smtClean="0"/>
              <a:t>[9:0] = 0b1001110001;</a:t>
            </a:r>
          </a:p>
          <a:p>
            <a:r>
              <a:rPr lang="en-US" dirty="0" smtClean="0"/>
              <a:t>1110: </a:t>
            </a:r>
            <a:r>
              <a:rPr lang="en-US" dirty="0" err="1" smtClean="0"/>
              <a:t>q_out</a:t>
            </a:r>
            <a:r>
              <a:rPr lang="en-US" dirty="0" smtClean="0"/>
              <a:t>[9:0] = 0b0101100011;</a:t>
            </a:r>
          </a:p>
          <a:p>
            <a:r>
              <a:rPr lang="en-US" dirty="0" smtClean="0"/>
              <a:t>1111: </a:t>
            </a:r>
            <a:r>
              <a:rPr lang="en-US" dirty="0" err="1" smtClean="0"/>
              <a:t>q_out</a:t>
            </a:r>
            <a:r>
              <a:rPr lang="en-US" dirty="0" smtClean="0"/>
              <a:t>[9:0] = 0b1011000011;</a:t>
            </a:r>
          </a:p>
          <a:p>
            <a:r>
              <a:rPr lang="en-US" dirty="0" err="1" smtClean="0"/>
              <a:t>endcase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2b -&gt; 10b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(D1, D0):</a:t>
            </a:r>
          </a:p>
          <a:p>
            <a:r>
              <a:rPr lang="en-US" dirty="0" smtClean="0"/>
              <a:t>0, 0: </a:t>
            </a:r>
            <a:r>
              <a:rPr lang="en-US" dirty="0" err="1" smtClean="0"/>
              <a:t>q_out</a:t>
            </a:r>
            <a:r>
              <a:rPr lang="en-US" dirty="0" smtClean="0"/>
              <a:t>[9:0] = 0b1101010100;</a:t>
            </a:r>
          </a:p>
          <a:p>
            <a:r>
              <a:rPr lang="en-US" dirty="0" smtClean="0"/>
              <a:t>0, 1: </a:t>
            </a:r>
            <a:r>
              <a:rPr lang="en-US" dirty="0" err="1" smtClean="0"/>
              <a:t>q_out</a:t>
            </a:r>
            <a:r>
              <a:rPr lang="en-US" dirty="0" smtClean="0"/>
              <a:t>[9:0] = 0b0010101011;</a:t>
            </a:r>
          </a:p>
          <a:p>
            <a:r>
              <a:rPr lang="en-US" dirty="0" smtClean="0"/>
              <a:t>1, 0: </a:t>
            </a:r>
            <a:r>
              <a:rPr lang="en-US" dirty="0" err="1" smtClean="0"/>
              <a:t>q_out</a:t>
            </a:r>
            <a:r>
              <a:rPr lang="en-US" dirty="0" smtClean="0"/>
              <a:t>[9:0] = 0b0101010100;</a:t>
            </a:r>
          </a:p>
          <a:p>
            <a:r>
              <a:rPr lang="en-US" dirty="0" smtClean="0"/>
              <a:t>1, 1: </a:t>
            </a:r>
            <a:r>
              <a:rPr lang="en-US" dirty="0" err="1" smtClean="0"/>
              <a:t>q_out</a:t>
            </a:r>
            <a:r>
              <a:rPr lang="en-US" dirty="0" smtClean="0"/>
              <a:t>[9:0] = 0b1010101011;</a:t>
            </a:r>
          </a:p>
          <a:p>
            <a:r>
              <a:rPr lang="en-US" dirty="0" err="1" smtClean="0"/>
              <a:t>endcase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  Definition Multimedia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高达</a:t>
            </a:r>
            <a:r>
              <a:rPr lang="en-US" altLang="zh-CN" dirty="0" smtClean="0"/>
              <a:t>5Gbps</a:t>
            </a:r>
            <a:r>
              <a:rPr lang="zh-CN" altLang="en-US" dirty="0" smtClean="0"/>
              <a:t>的数据传输带宽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最远可传输</a:t>
            </a:r>
            <a:r>
              <a:rPr lang="en-US" altLang="zh-CN" dirty="0" smtClean="0"/>
              <a:t>15</a:t>
            </a:r>
            <a:r>
              <a:rPr lang="zh-CN" altLang="en-US" dirty="0" smtClean="0"/>
              <a:t>米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1080p</a:t>
            </a:r>
            <a:r>
              <a:rPr lang="zh-CN" altLang="en-US" dirty="0" smtClean="0"/>
              <a:t>的视频和一个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声道的音频信号需求少于</a:t>
            </a:r>
            <a:r>
              <a:rPr lang="en-US" altLang="zh-CN" dirty="0" smtClean="0"/>
              <a:t>4GB/s)</a:t>
            </a:r>
          </a:p>
          <a:p>
            <a:r>
              <a:rPr lang="zh-CN" altLang="en-US" dirty="0" smtClean="0"/>
              <a:t>传送无压缩的音频信号及高分辨率视频信号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8b -&gt; 10b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TMDS</a:t>
            </a:r>
            <a:r>
              <a:rPr lang="zh-CN" altLang="en-US" dirty="0" smtClean="0"/>
              <a:t>通道速率一般在</a:t>
            </a:r>
            <a:r>
              <a:rPr lang="en-US" altLang="zh-CN" dirty="0" smtClean="0"/>
              <a:t>25MHz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165MHz</a:t>
            </a:r>
            <a:r>
              <a:rPr lang="zh-CN" altLang="en-US" dirty="0" smtClean="0"/>
              <a:t>之间</a:t>
            </a:r>
            <a:endParaRPr lang="en-US" altLang="zh-CN" dirty="0" smtClean="0"/>
          </a:p>
          <a:p>
            <a:r>
              <a:rPr lang="en-US" altLang="zh-CN" dirty="0" smtClean="0"/>
              <a:t>HDMI1.3</a:t>
            </a:r>
            <a:r>
              <a:rPr lang="zh-CN" altLang="en-US" dirty="0" smtClean="0"/>
              <a:t>规范已经将这一上限提升到了</a:t>
            </a:r>
            <a:r>
              <a:rPr lang="en-US" altLang="zh-CN" dirty="0" smtClean="0"/>
              <a:t>225MHz</a:t>
            </a:r>
          </a:p>
          <a:p>
            <a:r>
              <a:rPr lang="zh-CN" altLang="en-US" dirty="0" smtClean="0"/>
              <a:t>当速率低于</a:t>
            </a:r>
            <a:r>
              <a:rPr lang="en-US" altLang="zh-CN" dirty="0" smtClean="0"/>
              <a:t>25MHz</a:t>
            </a:r>
            <a:r>
              <a:rPr lang="zh-CN" altLang="en-US" dirty="0" smtClean="0"/>
              <a:t>时，将使用像素重复法来传输，即视频流中的像素被重复使用</a:t>
            </a:r>
            <a:endParaRPr lang="en-US" altLang="zh-CN" dirty="0" smtClean="0"/>
          </a:p>
          <a:p>
            <a:r>
              <a:rPr lang="zh-CN" altLang="en-US" dirty="0" smtClean="0"/>
              <a:t>以每个</a:t>
            </a:r>
            <a:r>
              <a:rPr lang="en-US" altLang="zh-CN" dirty="0" smtClean="0"/>
              <a:t>TMDS</a:t>
            </a:r>
            <a:r>
              <a:rPr lang="zh-CN" altLang="en-US" dirty="0" smtClean="0"/>
              <a:t>通道最高</a:t>
            </a:r>
            <a:r>
              <a:rPr lang="en-US" altLang="zh-CN" dirty="0" smtClean="0"/>
              <a:t>165MHz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个通道传输</a:t>
            </a:r>
            <a:r>
              <a:rPr lang="en-US" altLang="zh-CN" dirty="0" smtClean="0"/>
              <a:t>RGB/</a:t>
            </a:r>
            <a:r>
              <a:rPr lang="en-US" altLang="zh-CN" dirty="0" err="1" smtClean="0"/>
              <a:t>YCbCr</a:t>
            </a:r>
            <a:r>
              <a:rPr lang="zh-CN" altLang="en-US" dirty="0" smtClean="0"/>
              <a:t>格式</a:t>
            </a:r>
            <a:r>
              <a:rPr lang="en-US" altLang="zh-CN" dirty="0" smtClean="0"/>
              <a:t>24</a:t>
            </a:r>
            <a:r>
              <a:rPr lang="zh-CN" altLang="en-US" dirty="0" smtClean="0"/>
              <a:t>位像素数据计算，最高带宽可达</a:t>
            </a:r>
            <a:r>
              <a:rPr lang="en-US" altLang="zh-CN" dirty="0" smtClean="0"/>
              <a:t>4.95Gbps</a:t>
            </a:r>
            <a:r>
              <a:rPr lang="zh-CN" altLang="en-US" dirty="0" smtClean="0"/>
              <a:t>，实际传输带宽接近</a:t>
            </a:r>
            <a:r>
              <a:rPr lang="en-US" altLang="zh-CN" dirty="0" smtClean="0"/>
              <a:t>4Gbps</a:t>
            </a:r>
            <a:endParaRPr lang="en-US" altLang="zh-CN" dirty="0"/>
          </a:p>
          <a:p>
            <a:r>
              <a:rPr lang="zh-CN" altLang="en-US" dirty="0" smtClean="0"/>
              <a:t>高清视频格式</a:t>
            </a:r>
            <a:r>
              <a:rPr lang="en-US" altLang="zh-CN" dirty="0" smtClean="0"/>
              <a:t>1080p</a:t>
            </a:r>
            <a:r>
              <a:rPr lang="zh-CN" altLang="en-US" dirty="0" smtClean="0"/>
              <a:t>所需的带宽为</a:t>
            </a:r>
            <a:r>
              <a:rPr lang="en-US" altLang="zh-CN" dirty="0" smtClean="0"/>
              <a:t>2.2Gbps</a:t>
            </a:r>
          </a:p>
          <a:p>
            <a:r>
              <a:rPr lang="zh-CN" altLang="en-US" dirty="0" smtClean="0"/>
              <a:t>提供最高</a:t>
            </a:r>
            <a:r>
              <a:rPr lang="en-US" altLang="zh-CN" dirty="0" smtClean="0"/>
              <a:t>8</a:t>
            </a:r>
            <a:r>
              <a:rPr lang="zh-CN" altLang="en-US" dirty="0" smtClean="0"/>
              <a:t>路，每路采样频率</a:t>
            </a:r>
            <a:r>
              <a:rPr lang="en-US" altLang="zh-CN" dirty="0" smtClean="0"/>
              <a:t>192kHz</a:t>
            </a:r>
            <a:r>
              <a:rPr lang="zh-CN" altLang="en-US" dirty="0" smtClean="0"/>
              <a:t>音频信号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Video Format Timing </a:t>
            </a:r>
            <a:r>
              <a:rPr lang="en-US" b="1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 </a:t>
            </a:r>
            <a:r>
              <a:rPr lang="en-US" dirty="0" smtClean="0"/>
              <a:t>specified video line pixel counts and video field line counts (both active and total) and </a:t>
            </a:r>
            <a:r>
              <a:rPr lang="en-US" dirty="0" smtClean="0"/>
              <a:t>HSYNC</a:t>
            </a:r>
            <a:r>
              <a:rPr lang="zh-CN" alt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VSYNC positions, polarities, and durations shall be adhered to when transmitting a </a:t>
            </a:r>
            <a:r>
              <a:rPr lang="en-US" dirty="0" smtClean="0"/>
              <a:t>specified video </a:t>
            </a:r>
            <a:r>
              <a:rPr lang="en-US" dirty="0" smtClean="0"/>
              <a:t>format timing.</a:t>
            </a:r>
          </a:p>
          <a:p>
            <a:r>
              <a:rPr lang="en-US" dirty="0" smtClean="0"/>
              <a:t>For example, if a Source is processing material with fewer active pixels per line than required (</a:t>
            </a:r>
            <a:r>
              <a:rPr lang="en-US" dirty="0" smtClean="0"/>
              <a:t>i.e.704 </a:t>
            </a:r>
            <a:r>
              <a:rPr lang="en-US" dirty="0" smtClean="0"/>
              <a:t>pixels vs. 720 pixels for standard definition MPEG2 material), it may add pixels to the left </a:t>
            </a:r>
            <a:r>
              <a:rPr lang="en-US" dirty="0" smtClean="0"/>
              <a:t>and right </a:t>
            </a:r>
            <a:r>
              <a:rPr lang="en-US" dirty="0" smtClean="0"/>
              <a:t>of the supplied material before transmitting across HDMI. AVI bar info may need to </a:t>
            </a:r>
            <a:r>
              <a:rPr lang="en-US" dirty="0" smtClean="0"/>
              <a:t>be adjusted </a:t>
            </a:r>
            <a:r>
              <a:rPr lang="en-US" dirty="0" smtClean="0"/>
              <a:t>to account for these added </a:t>
            </a:r>
            <a:r>
              <a:rPr lang="en-US" dirty="0" smtClean="0"/>
              <a:t>pixels. Detailed </a:t>
            </a:r>
            <a:r>
              <a:rPr lang="en-US" dirty="0" smtClean="0"/>
              <a:t>timing is found in CEA-861-D or a later version of CEA-861 for the following video </a:t>
            </a:r>
            <a:r>
              <a:rPr lang="en-US" dirty="0" smtClean="0"/>
              <a:t>format timings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Video Format </a:t>
            </a:r>
            <a:r>
              <a:rPr lang="en-US" dirty="0" smtClean="0"/>
              <a:t>Timings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• </a:t>
            </a:r>
            <a:r>
              <a:rPr lang="en-US" dirty="0" smtClean="0"/>
              <a:t>640x480p @ 59.94/60Hz</a:t>
            </a:r>
          </a:p>
          <a:p>
            <a:r>
              <a:rPr lang="en-US" dirty="0" smtClean="0"/>
              <a:t>• 1280x720p @ 59.94/60Hz</a:t>
            </a:r>
          </a:p>
          <a:p>
            <a:r>
              <a:rPr lang="en-US" dirty="0" smtClean="0"/>
              <a:t>• 1920x1080i @ 59.94/60Hz</a:t>
            </a:r>
          </a:p>
          <a:p>
            <a:r>
              <a:rPr lang="en-US" dirty="0" smtClean="0"/>
              <a:t>• 720x480p @ 59.94/60Hz</a:t>
            </a:r>
          </a:p>
          <a:p>
            <a:r>
              <a:rPr lang="en-US" dirty="0" smtClean="0"/>
              <a:t>• 720(1440)x480i @ 59.94/60Hz</a:t>
            </a:r>
          </a:p>
          <a:p>
            <a:r>
              <a:rPr lang="en-US" dirty="0" smtClean="0"/>
              <a:t>• 1280x720p @ 50Hz</a:t>
            </a:r>
          </a:p>
          <a:p>
            <a:r>
              <a:rPr lang="en-US" dirty="0" smtClean="0"/>
              <a:t>• 1920x1080i @ 50Hz</a:t>
            </a:r>
          </a:p>
          <a:p>
            <a:r>
              <a:rPr lang="en-US" dirty="0" smtClean="0"/>
              <a:t>• 720x576p @ 50Hz</a:t>
            </a:r>
          </a:p>
          <a:p>
            <a:r>
              <a:rPr lang="en-US" dirty="0" smtClean="0"/>
              <a:t>• 720(1440)x576i @ 50Hz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Secondary Video Format </a:t>
            </a:r>
            <a:r>
              <a:rPr lang="en-US" b="1" dirty="0" smtClean="0"/>
              <a:t>Timings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752528"/>
          </a:xfrm>
        </p:spPr>
        <p:txBody>
          <a:bodyPr>
            <a:normAutofit fontScale="32500" lnSpcReduction="20000"/>
          </a:bodyPr>
          <a:lstStyle/>
          <a:p>
            <a:r>
              <a:rPr lang="en-US" dirty="0" smtClean="0"/>
              <a:t>• </a:t>
            </a:r>
            <a:r>
              <a:rPr lang="en-US" dirty="0" smtClean="0"/>
              <a:t>720(1440)x240p @ 59.94/60Hz</a:t>
            </a:r>
          </a:p>
          <a:p>
            <a:r>
              <a:rPr lang="en-US" dirty="0" smtClean="0"/>
              <a:t>• 2880x480i @ 59.94/60Hz</a:t>
            </a:r>
          </a:p>
          <a:p>
            <a:r>
              <a:rPr lang="en-US" dirty="0" smtClean="0"/>
              <a:t>• 2880x240p @ </a:t>
            </a:r>
            <a:r>
              <a:rPr lang="en-US" dirty="0" smtClean="0"/>
              <a:t>59.94/60Hz</a:t>
            </a:r>
          </a:p>
          <a:p>
            <a:r>
              <a:rPr lang="en-US" dirty="0" smtClean="0"/>
              <a:t>• 1440x480p @ 59.94/60Hz</a:t>
            </a:r>
          </a:p>
          <a:p>
            <a:r>
              <a:rPr lang="en-US" dirty="0" smtClean="0"/>
              <a:t>• 1920x1080p @ 59.94/60Hz</a:t>
            </a:r>
          </a:p>
          <a:p>
            <a:r>
              <a:rPr lang="en-US" dirty="0" smtClean="0"/>
              <a:t>• 720(1440)x288p @ 50Hz</a:t>
            </a:r>
          </a:p>
          <a:p>
            <a:r>
              <a:rPr lang="en-US" dirty="0" smtClean="0"/>
              <a:t>• 2880x576i @ 50Hz</a:t>
            </a:r>
          </a:p>
          <a:p>
            <a:r>
              <a:rPr lang="en-US" dirty="0" smtClean="0"/>
              <a:t>• 2880x288p @ 50Hz</a:t>
            </a:r>
          </a:p>
          <a:p>
            <a:r>
              <a:rPr lang="en-US" dirty="0" smtClean="0"/>
              <a:t>• 1440x576p @ 50Hz</a:t>
            </a:r>
          </a:p>
          <a:p>
            <a:r>
              <a:rPr lang="en-US" dirty="0" smtClean="0"/>
              <a:t>• 1920x1080p @ 50Hz</a:t>
            </a:r>
          </a:p>
          <a:p>
            <a:r>
              <a:rPr lang="en-US" dirty="0" smtClean="0"/>
              <a:t>• 1920x1080p @ 23.98/24Hz</a:t>
            </a:r>
          </a:p>
          <a:p>
            <a:r>
              <a:rPr lang="en-US" dirty="0" smtClean="0"/>
              <a:t>• 1920x1080p @ 25Hz</a:t>
            </a:r>
          </a:p>
          <a:p>
            <a:r>
              <a:rPr lang="en-US" dirty="0" smtClean="0"/>
              <a:t>• 1920x1080p @ 29.97/30Hz</a:t>
            </a:r>
          </a:p>
          <a:p>
            <a:r>
              <a:rPr lang="en-US" dirty="0" smtClean="0"/>
              <a:t>• 2880x480p @ 59.94/60Hz</a:t>
            </a:r>
          </a:p>
          <a:p>
            <a:r>
              <a:rPr lang="en-US" dirty="0" smtClean="0"/>
              <a:t>• 2880x576p @ 50Hz</a:t>
            </a:r>
          </a:p>
          <a:p>
            <a:r>
              <a:rPr lang="en-US" dirty="0" smtClean="0"/>
              <a:t>• 1920x1080i (1250 total) @ 50Hz</a:t>
            </a:r>
          </a:p>
          <a:p>
            <a:r>
              <a:rPr lang="en-US" dirty="0" smtClean="0"/>
              <a:t>• 720(1440)x480i @ 119.88/120Hz</a:t>
            </a:r>
          </a:p>
          <a:p>
            <a:r>
              <a:rPr lang="en-US" dirty="0" smtClean="0"/>
              <a:t>• 720x480p @ 119.88/120Hz</a:t>
            </a:r>
          </a:p>
          <a:p>
            <a:r>
              <a:rPr lang="en-US" dirty="0" smtClean="0"/>
              <a:t>• 1920x1080i @ 119.88/120Hz</a:t>
            </a:r>
          </a:p>
          <a:p>
            <a:r>
              <a:rPr lang="en-US" dirty="0" smtClean="0"/>
              <a:t>• 1280x720p @ 119.88/120Hz</a:t>
            </a:r>
          </a:p>
          <a:p>
            <a:r>
              <a:rPr lang="en-US" dirty="0" smtClean="0"/>
              <a:t>• 720(1440)x480i @ 239.76/240Hz</a:t>
            </a:r>
          </a:p>
          <a:p>
            <a:r>
              <a:rPr lang="en-US" dirty="0" smtClean="0"/>
              <a:t>• 720x480p @ 239.76/240Hz</a:t>
            </a:r>
          </a:p>
          <a:p>
            <a:r>
              <a:rPr lang="en-US" dirty="0" smtClean="0"/>
              <a:t>• 720(1440)x576i @ 100Hz</a:t>
            </a:r>
          </a:p>
          <a:p>
            <a:r>
              <a:rPr lang="en-US" dirty="0" smtClean="0"/>
              <a:t>• 720x576p @ 100Hz</a:t>
            </a:r>
          </a:p>
          <a:p>
            <a:r>
              <a:rPr lang="en-US" dirty="0" smtClean="0"/>
              <a:t>• 1920x1080i @ 100Hz</a:t>
            </a:r>
          </a:p>
          <a:p>
            <a:r>
              <a:rPr lang="en-US" dirty="0" smtClean="0"/>
              <a:t>• 1280x720p @ 100Hz</a:t>
            </a:r>
          </a:p>
          <a:p>
            <a:r>
              <a:rPr lang="en-US" dirty="0" smtClean="0"/>
              <a:t>• 720(1440)x576i @ 200Hz</a:t>
            </a:r>
          </a:p>
          <a:p>
            <a:r>
              <a:rPr lang="en-US" dirty="0" smtClean="0"/>
              <a:t>• 720X576p @ </a:t>
            </a:r>
            <a:r>
              <a:rPr lang="en-US" dirty="0" smtClean="0"/>
              <a:t>200Hz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HDMI</a:t>
            </a:r>
            <a:r>
              <a:rPr lang="zh-CN" altLang="en-US" dirty="0" smtClean="0"/>
              <a:t>接口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A, Type C, Type D</a:t>
            </a:r>
            <a:r>
              <a:rPr lang="zh-CN" altLang="en-US" dirty="0" smtClean="0"/>
              <a:t>和</a:t>
            </a:r>
            <a:r>
              <a:rPr lang="en-US" dirty="0" smtClean="0"/>
              <a:t>Type E 4</a:t>
            </a:r>
            <a:r>
              <a:rPr lang="zh-CN" altLang="en-US" dirty="0" smtClean="0"/>
              <a:t>种类型，</a:t>
            </a:r>
            <a:endParaRPr lang="en-US" altLang="zh-CN" dirty="0" smtClean="0"/>
          </a:p>
          <a:p>
            <a:r>
              <a:rPr lang="en-US" dirty="0" smtClean="0"/>
              <a:t>Type A</a:t>
            </a:r>
            <a:r>
              <a:rPr lang="zh-CN" altLang="en-US" dirty="0" smtClean="0"/>
              <a:t>是标准的</a:t>
            </a:r>
            <a:r>
              <a:rPr lang="en-US" dirty="0" smtClean="0"/>
              <a:t>HDMI</a:t>
            </a:r>
            <a:r>
              <a:rPr lang="zh-CN" altLang="en-US" dirty="0" smtClean="0"/>
              <a:t>口，也是最常见的。</a:t>
            </a:r>
            <a:endParaRPr lang="en-US" altLang="zh-CN" dirty="0" smtClean="0"/>
          </a:p>
          <a:p>
            <a:r>
              <a:rPr lang="en-US" dirty="0" smtClean="0"/>
              <a:t>Type C</a:t>
            </a:r>
            <a:r>
              <a:rPr lang="zh-CN" altLang="en-US" dirty="0" smtClean="0"/>
              <a:t>是</a:t>
            </a:r>
            <a:r>
              <a:rPr lang="en-US" dirty="0" smtClean="0"/>
              <a:t>Mini</a:t>
            </a:r>
            <a:r>
              <a:rPr lang="zh-CN" altLang="en-US" dirty="0" smtClean="0"/>
              <a:t>的</a:t>
            </a:r>
            <a:r>
              <a:rPr lang="en-US" dirty="0" smtClean="0"/>
              <a:t>HDMI</a:t>
            </a:r>
            <a:r>
              <a:rPr lang="zh-CN" altLang="en-US" dirty="0" smtClean="0"/>
              <a:t>口。</a:t>
            </a:r>
            <a:endParaRPr lang="en-US" altLang="zh-CN" dirty="0" smtClean="0"/>
          </a:p>
          <a:p>
            <a:r>
              <a:rPr lang="fr-FR" dirty="0" smtClean="0"/>
              <a:t>Type D</a:t>
            </a:r>
            <a:r>
              <a:rPr lang="zh-CN" altLang="en-US" dirty="0" smtClean="0"/>
              <a:t>是</a:t>
            </a:r>
            <a:r>
              <a:rPr lang="fr-FR" dirty="0" smtClean="0"/>
              <a:t>Micro HDMI</a:t>
            </a:r>
            <a:r>
              <a:rPr lang="zh-CN" altLang="en-US" dirty="0" smtClean="0"/>
              <a:t>口。</a:t>
            </a:r>
            <a:endParaRPr lang="en-US" altLang="zh-CN" dirty="0" smtClean="0"/>
          </a:p>
          <a:p>
            <a:r>
              <a:rPr lang="fr-FR" dirty="0" smtClean="0"/>
              <a:t>Type E</a:t>
            </a:r>
            <a:r>
              <a:rPr lang="zh-CN" altLang="en-US" dirty="0" smtClean="0"/>
              <a:t>是汽车用的</a:t>
            </a:r>
            <a:r>
              <a:rPr lang="en-US" dirty="0" smtClean="0"/>
              <a:t>HDMI</a:t>
            </a:r>
            <a:r>
              <a:rPr lang="zh-CN" altLang="en-US" dirty="0" smtClean="0"/>
              <a:t>连接口。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2736304" cy="5809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 A: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1" name="Picture 3" descr="HDMI 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188640"/>
            <a:ext cx="3885382" cy="2551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475656" y="2564904"/>
          <a:ext cx="5932488" cy="3673475"/>
        </p:xfrm>
        <a:graphic>
          <a:graphicData uri="http://schemas.openxmlformats.org/presentationml/2006/ole">
            <p:oleObj spid="_x0000_s27652" name="Worksheet" r:id="rId4" imgW="3648075" imgH="2209800" progId="Excel.Sheet.8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High-bandwidth Digital Content Protection</a:t>
            </a:r>
          </a:p>
          <a:p>
            <a:r>
              <a:rPr lang="zh-CN" altLang="en-US" dirty="0" smtClean="0"/>
              <a:t>高清电影、电视节目的重要反盗版技术，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HDCP</a:t>
            </a:r>
            <a:r>
              <a:rPr lang="zh-CN" altLang="en-US" dirty="0" smtClean="0"/>
              <a:t>协议的显示器无法正常播放有版权的高清节目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只能看到黑屏或者低画质的节目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HDCP</a:t>
            </a:r>
            <a:r>
              <a:rPr lang="zh-CN" altLang="en-US" dirty="0" smtClean="0"/>
              <a:t>协议，必须使用</a:t>
            </a:r>
            <a:r>
              <a:rPr lang="en-US" altLang="zh-CN" dirty="0" smtClean="0"/>
              <a:t>DVI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HDMI</a:t>
            </a:r>
            <a:r>
              <a:rPr lang="zh-CN" altLang="en-US" dirty="0" smtClean="0"/>
              <a:t>等数字视频接口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HDMI</a:t>
            </a:r>
            <a:r>
              <a:rPr lang="zh-CN" altLang="en-US" dirty="0" smtClean="0"/>
              <a:t>源于</a:t>
            </a:r>
            <a:r>
              <a:rPr lang="en-US" altLang="zh-CN" dirty="0" smtClean="0"/>
              <a:t>DVI</a:t>
            </a:r>
            <a:r>
              <a:rPr lang="zh-CN" altLang="en-US" dirty="0" smtClean="0"/>
              <a:t>接口技术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zh-CN" altLang="en-US" dirty="0"/>
              <a:t>二者</a:t>
            </a:r>
            <a:r>
              <a:rPr lang="zh-CN" altLang="en-US" dirty="0" smtClean="0"/>
              <a:t>能够通过转接头相互转换</a:t>
            </a:r>
            <a:endParaRPr lang="en-US" altLang="zh-CN" dirty="0" smtClean="0"/>
          </a:p>
          <a:p>
            <a:r>
              <a:rPr lang="zh-CN" altLang="en-US" dirty="0" smtClean="0"/>
              <a:t>通过对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TMDS</a:t>
            </a:r>
            <a:r>
              <a:rPr lang="zh-CN" altLang="en-US" dirty="0" smtClean="0"/>
              <a:t>数据信息通道，</a:t>
            </a:r>
            <a:r>
              <a:rPr lang="en-US" altLang="zh-CN" dirty="0" smtClean="0"/>
              <a:t> HMDI</a:t>
            </a:r>
            <a:r>
              <a:rPr lang="zh-CN" altLang="en-US" dirty="0" smtClean="0"/>
              <a:t>支持多种方式的视频格式：</a:t>
            </a:r>
            <a:r>
              <a:rPr lang="en-US" altLang="zh-CN" dirty="0" smtClean="0"/>
              <a:t>RGB</a:t>
            </a:r>
            <a:r>
              <a:rPr lang="zh-CN" altLang="en-US" dirty="0" smtClean="0"/>
              <a:t>数字色度分量的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信号，也可以传输</a:t>
            </a:r>
            <a:r>
              <a:rPr lang="en-US" altLang="zh-CN" dirty="0" err="1" smtClean="0"/>
              <a:t>YCbCr</a:t>
            </a:r>
            <a:r>
              <a:rPr lang="zh-CN" altLang="en-US" dirty="0" smtClean="0"/>
              <a:t>数字色差分量的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信号，最高可满足</a:t>
            </a:r>
            <a:r>
              <a:rPr lang="en-US" altLang="zh-CN" dirty="0" smtClean="0"/>
              <a:t>24</a:t>
            </a:r>
            <a:r>
              <a:rPr lang="zh-CN" altLang="en-US" dirty="0" smtClean="0"/>
              <a:t>位视频信号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8607296" cy="497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 Minimized Differential Signaling</a:t>
            </a:r>
          </a:p>
          <a:p>
            <a:r>
              <a:rPr lang="zh-CN" altLang="en-US" dirty="0" smtClean="0"/>
              <a:t>通过异或及异或非等逻辑算法将原始信号数据转换成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位，前</a:t>
            </a:r>
            <a:r>
              <a:rPr lang="en-US" altLang="zh-CN" dirty="0" smtClean="0"/>
              <a:t>8</a:t>
            </a:r>
            <a:r>
              <a:rPr lang="zh-CN" altLang="en-US" dirty="0" smtClean="0"/>
              <a:t>为数据由原始信号经运算后获得，第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位指示运算的方式，第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位用来对应直流平衡</a:t>
            </a:r>
            <a:endParaRPr lang="en-US" altLang="zh-CN" dirty="0" smtClean="0"/>
          </a:p>
          <a:p>
            <a:r>
              <a:rPr lang="en-US" altLang="zh-CN" dirty="0" smtClean="0"/>
              <a:t>HDMI</a:t>
            </a:r>
            <a:r>
              <a:rPr lang="zh-CN" altLang="en-US" dirty="0" smtClean="0"/>
              <a:t>数据线和接收器包括三个不同的</a:t>
            </a:r>
            <a:r>
              <a:rPr lang="en-US" altLang="zh-CN" dirty="0" smtClean="0"/>
              <a:t>TMDS</a:t>
            </a:r>
            <a:r>
              <a:rPr lang="zh-CN" altLang="en-US" dirty="0" smtClean="0"/>
              <a:t>数据信息通道和一个时钟通道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TMDS</a:t>
            </a:r>
            <a:endParaRPr lang="en-US" dirty="0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399" y="1600200"/>
            <a:ext cx="77792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1648</Words>
  <Application>Microsoft Office PowerPoint</Application>
  <PresentationFormat>On-screen Show (4:3)</PresentationFormat>
  <Paragraphs>123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Worksheet</vt:lpstr>
      <vt:lpstr>HDMI 原理简介</vt:lpstr>
      <vt:lpstr>High  Definition Multimedia</vt:lpstr>
      <vt:lpstr>HDMI接口</vt:lpstr>
      <vt:lpstr>Type A:</vt:lpstr>
      <vt:lpstr>HDCP</vt:lpstr>
      <vt:lpstr>Slide 6</vt:lpstr>
      <vt:lpstr>Slide 7</vt:lpstr>
      <vt:lpstr>TMDS</vt:lpstr>
      <vt:lpstr>TMDS</vt:lpstr>
      <vt:lpstr>DC-balance : 8b/10b encoding</vt:lpstr>
      <vt:lpstr>HDMI的数据传输过程</vt:lpstr>
      <vt:lpstr>Slide 12</vt:lpstr>
      <vt:lpstr>视频数据传输期</vt:lpstr>
      <vt:lpstr>岛屿数据传输期</vt:lpstr>
      <vt:lpstr>Guard Band保护频带</vt:lpstr>
      <vt:lpstr>控制数据传输期</vt:lpstr>
      <vt:lpstr>Slide 17</vt:lpstr>
      <vt:lpstr>4b -&gt; 10b</vt:lpstr>
      <vt:lpstr>2b -&gt; 10b</vt:lpstr>
      <vt:lpstr>8b -&gt; 10b</vt:lpstr>
      <vt:lpstr>Others </vt:lpstr>
      <vt:lpstr>Video Format Timing Specifications</vt:lpstr>
      <vt:lpstr>Primary Video Format Timings</vt:lpstr>
      <vt:lpstr>Secondary Video Format Timings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 User</dc:creator>
  <cp:lastModifiedBy>Intel User</cp:lastModifiedBy>
  <cp:revision>90</cp:revision>
  <dcterms:created xsi:type="dcterms:W3CDTF">2012-03-19T02:00:47Z</dcterms:created>
  <dcterms:modified xsi:type="dcterms:W3CDTF">2012-03-22T07:03:24Z</dcterms:modified>
</cp:coreProperties>
</file>