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9"/>
  </p:notesMasterIdLst>
  <p:sldIdLst>
    <p:sldId id="256" r:id="rId2"/>
    <p:sldId id="266" r:id="rId3"/>
    <p:sldId id="259" r:id="rId4"/>
    <p:sldId id="305" r:id="rId5"/>
    <p:sldId id="276" r:id="rId6"/>
    <p:sldId id="307" r:id="rId7"/>
    <p:sldId id="279" r:id="rId8"/>
    <p:sldId id="302" r:id="rId9"/>
    <p:sldId id="303" r:id="rId10"/>
    <p:sldId id="304" r:id="rId11"/>
    <p:sldId id="280" r:id="rId12"/>
    <p:sldId id="308" r:id="rId13"/>
    <p:sldId id="283" r:id="rId14"/>
    <p:sldId id="284" r:id="rId15"/>
    <p:sldId id="30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9" autoAdjust="0"/>
    <p:restoredTop sz="80284" autoAdjust="0"/>
  </p:normalViewPr>
  <p:slideViewPr>
    <p:cSldViewPr>
      <p:cViewPr>
        <p:scale>
          <a:sx n="67" d="100"/>
          <a:sy n="67" d="100"/>
        </p:scale>
        <p:origin x="-177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948C-00C9-44EF-9F41-C1DF6357BFA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FC89-6352-4872-8D18-21F42CB539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9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http://www.sqlalchemy.org/</a:t>
            </a:r>
          </a:p>
          <a:p>
            <a:r>
              <a:rPr lang="en-US" altLang="zh-CN" dirty="0" smtClean="0"/>
              <a:t>http://south.aeracode.org/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FC89-6352-4872-8D18-21F42CB5396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7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FC89-6352-4872-8D18-21F42CB5396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2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33C241A-1646-405C-945E-B0676CA84B3F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49D8E2-4FF0-4CCB-933C-F5C4B02E612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tags.sourceforge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br>
              <a:rPr lang="en-US" altLang="zh-CN" dirty="0" smtClean="0"/>
            </a:br>
            <a:r>
              <a:rPr lang="en-US" altLang="zh-CN" dirty="0" err="1" smtClean="0"/>
              <a:t>Ctags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:stag </a:t>
            </a:r>
            <a:r>
              <a:rPr lang="en-US" altLang="zh-CN" dirty="0" err="1" smtClean="0">
                <a:solidFill>
                  <a:schemeClr val="tx1"/>
                </a:solidFill>
              </a:rPr>
              <a:t>tagname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分隔当前窗口并跳转到</a:t>
            </a:r>
            <a:r>
              <a:rPr lang="en-US" altLang="zh-CN" dirty="0" err="1" smtClean="0">
                <a:solidFill>
                  <a:schemeClr val="tx1"/>
                </a:solidFill>
              </a:rPr>
              <a:t>tagname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Ctrl+W</a:t>
            </a:r>
            <a:r>
              <a:rPr lang="en-US" altLang="zh-CN" dirty="0" smtClean="0">
                <a:solidFill>
                  <a:schemeClr val="tx1"/>
                </a:solidFill>
              </a:rPr>
              <a:t>+]</a:t>
            </a:r>
            <a:r>
              <a:rPr lang="zh-CN" altLang="en-US" dirty="0" smtClean="0">
                <a:solidFill>
                  <a:schemeClr val="tx1"/>
                </a:solidFill>
              </a:rPr>
              <a:t>分隔当前窗口并跳转到光标下的</a:t>
            </a:r>
            <a:r>
              <a:rPr lang="en-US" altLang="zh-CN" dirty="0" smtClean="0">
                <a:solidFill>
                  <a:schemeClr val="tx1"/>
                </a:solidFill>
              </a:rPr>
              <a:t>tag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{   </a:t>
            </a:r>
            <a:r>
              <a:rPr lang="zh-CN" altLang="en-US" dirty="0">
                <a:solidFill>
                  <a:schemeClr val="tx1"/>
                </a:solidFill>
              </a:rPr>
              <a:t>转到上一个空行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   </a:t>
            </a:r>
            <a:r>
              <a:rPr lang="zh-CN" altLang="en-US" dirty="0">
                <a:solidFill>
                  <a:schemeClr val="tx1"/>
                </a:solidFill>
              </a:rPr>
              <a:t>转到下一个空行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*   </a:t>
            </a:r>
            <a:r>
              <a:rPr lang="zh-CN" altLang="en-US" dirty="0">
                <a:solidFill>
                  <a:schemeClr val="tx1"/>
                </a:solidFill>
              </a:rPr>
              <a:t>转到当前光标所指的单词下一次出现的地方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#   </a:t>
            </a:r>
            <a:r>
              <a:rPr lang="zh-CN" altLang="en-US" dirty="0">
                <a:solidFill>
                  <a:schemeClr val="tx1"/>
                </a:solidFill>
              </a:rPr>
              <a:t>转到当前光标所指的单词上一次出现的地方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gd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转到当前光标所指的局部变量的定义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Ctags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 parameter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zh-CN" dirty="0"/>
          </a:p>
          <a:p>
            <a:pPr marL="457200" indent="-457200">
              <a:buAutoNum type="arabicPeriod"/>
            </a:pPr>
            <a:r>
              <a:rPr lang="en-US" altLang="zh-CN" sz="3400" dirty="0" smtClean="0">
                <a:solidFill>
                  <a:schemeClr val="tx1"/>
                </a:solidFill>
              </a:rPr>
              <a:t> -x    (export </a:t>
            </a:r>
            <a:r>
              <a:rPr lang="en-US" altLang="zh-CN" sz="3400" dirty="0" smtClean="0">
                <a:solidFill>
                  <a:schemeClr val="tx1"/>
                </a:solidFill>
              </a:rPr>
              <a:t> index content for files)</a:t>
            </a:r>
            <a:r>
              <a:rPr lang="zh-CN" altLang="zh-CN" sz="3400" dirty="0" smtClean="0">
                <a:solidFill>
                  <a:schemeClr val="tx1"/>
                </a:solidFill>
              </a:rPr>
              <a:t>。</a:t>
            </a:r>
            <a:endParaRPr lang="en-US" altLang="zh-CN" sz="3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3400" dirty="0" smtClean="0">
                <a:solidFill>
                  <a:schemeClr val="tx1"/>
                </a:solidFill>
              </a:rPr>
              <a:t>  --&lt;</a:t>
            </a:r>
            <a:r>
              <a:rPr lang="en-US" altLang="zh-CN" sz="3400" dirty="0">
                <a:solidFill>
                  <a:schemeClr val="tx1"/>
                </a:solidFill>
              </a:rPr>
              <a:t>LANG&gt;-</a:t>
            </a:r>
            <a:r>
              <a:rPr lang="en-US" altLang="zh-CN" sz="3400" dirty="0" smtClean="0">
                <a:solidFill>
                  <a:schemeClr val="tx1"/>
                </a:solidFill>
              </a:rPr>
              <a:t>kinds     (set type for index file)</a:t>
            </a:r>
            <a:endParaRPr lang="en-US" altLang="zh-CN" sz="3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400" dirty="0">
                <a:solidFill>
                  <a:schemeClr val="tx1"/>
                </a:solidFill>
              </a:rPr>
              <a:t> </a:t>
            </a:r>
            <a:r>
              <a:rPr lang="zh-CN" altLang="en-US" sz="3400" dirty="0" smtClean="0">
                <a:solidFill>
                  <a:schemeClr val="tx1"/>
                </a:solidFill>
              </a:rPr>
              <a:t>   </a:t>
            </a:r>
            <a:r>
              <a:rPr lang="zh-CN" altLang="en-US" sz="3400" dirty="0" smtClean="0">
                <a:solidFill>
                  <a:schemeClr val="tx1"/>
                </a:solidFill>
              </a:rPr>
              <a:t>   </a:t>
            </a:r>
            <a:r>
              <a:rPr lang="en-US" altLang="zh-CN" sz="3400" dirty="0" err="1" smtClean="0">
                <a:solidFill>
                  <a:schemeClr val="tx1"/>
                </a:solidFill>
              </a:rPr>
              <a:t>eg</a:t>
            </a:r>
            <a:r>
              <a:rPr lang="en-US" altLang="zh-CN" sz="3400" dirty="0" smtClean="0">
                <a:solidFill>
                  <a:schemeClr val="tx1"/>
                </a:solidFill>
              </a:rPr>
              <a:t>: </a:t>
            </a:r>
            <a:r>
              <a:rPr lang="zh-CN" altLang="en-US" sz="3400" dirty="0" smtClean="0">
                <a:solidFill>
                  <a:schemeClr val="tx1"/>
                </a:solidFill>
              </a:rPr>
              <a:t> </a:t>
            </a:r>
            <a:r>
              <a:rPr lang="en-US" altLang="zh-CN" sz="3400" dirty="0" err="1">
                <a:solidFill>
                  <a:schemeClr val="tx1"/>
                </a:solidFill>
              </a:rPr>
              <a:t>Ctags</a:t>
            </a:r>
            <a:r>
              <a:rPr lang="en-US" altLang="zh-CN" sz="3400" dirty="0">
                <a:solidFill>
                  <a:schemeClr val="tx1"/>
                </a:solidFill>
              </a:rPr>
              <a:t> –x –</a:t>
            </a:r>
            <a:r>
              <a:rPr lang="en-US" altLang="zh-CN" sz="3400" dirty="0" smtClean="0">
                <a:solidFill>
                  <a:schemeClr val="tx1"/>
                </a:solidFill>
              </a:rPr>
              <a:t>o-kinds  </a:t>
            </a:r>
            <a:r>
              <a:rPr lang="en-US" altLang="zh-CN" sz="3400" dirty="0">
                <a:solidFill>
                  <a:schemeClr val="tx1"/>
                </a:solidFill>
              </a:rPr>
              <a:t>filename </a:t>
            </a:r>
            <a:endParaRPr lang="en-US" altLang="zh-CN" sz="3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4200" dirty="0">
                <a:solidFill>
                  <a:schemeClr val="tx1"/>
                </a:solidFill>
              </a:rPr>
              <a:t> </a:t>
            </a:r>
            <a:r>
              <a:rPr lang="en-US" altLang="zh-CN" sz="4200" dirty="0" smtClean="0">
                <a:solidFill>
                  <a:schemeClr val="tx1"/>
                </a:solidFill>
              </a:rPr>
              <a:t>           </a:t>
            </a:r>
            <a:r>
              <a:rPr lang="en-US" altLang="zh-CN" sz="3400" dirty="0" err="1" smtClean="0">
                <a:solidFill>
                  <a:schemeClr val="tx1"/>
                </a:solidFill>
              </a:rPr>
              <a:t>ctags</a:t>
            </a:r>
            <a:r>
              <a:rPr lang="en-US" altLang="zh-CN" sz="3400" dirty="0" smtClean="0">
                <a:solidFill>
                  <a:schemeClr val="tx1"/>
                </a:solidFill>
              </a:rPr>
              <a:t> </a:t>
            </a:r>
            <a:r>
              <a:rPr lang="en-US" altLang="zh-CN" sz="3400" dirty="0">
                <a:solidFill>
                  <a:schemeClr val="tx1"/>
                </a:solidFill>
              </a:rPr>
              <a:t>--python-kinds=-</a:t>
            </a:r>
            <a:r>
              <a:rPr lang="en-US" altLang="zh-CN" sz="3400" dirty="0" err="1">
                <a:solidFill>
                  <a:schemeClr val="tx1"/>
                </a:solidFill>
              </a:rPr>
              <a:t>i</a:t>
            </a:r>
            <a:r>
              <a:rPr lang="en-US" altLang="zh-CN" sz="3400" dirty="0">
                <a:solidFill>
                  <a:schemeClr val="tx1"/>
                </a:solidFill>
              </a:rPr>
              <a:t> -R *</a:t>
            </a:r>
            <a:endParaRPr lang="zh-CN" altLang="zh-CN" sz="3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400" dirty="0" smtClean="0">
                <a:solidFill>
                  <a:schemeClr val="tx1"/>
                </a:solidFill>
              </a:rPr>
              <a:t> </a:t>
            </a:r>
            <a:endParaRPr lang="en-US" altLang="zh-CN" sz="3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99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Ctags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 parameter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zh-CN" altLang="zh-CN" sz="3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400" dirty="0" smtClean="0">
                <a:solidFill>
                  <a:schemeClr val="tx1"/>
                </a:solidFill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.   –f    (define file name)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-L     (include files)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--exclude   (exclude files)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eg</a:t>
            </a:r>
            <a:r>
              <a:rPr lang="en-US" altLang="zh-CN" sz="2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Ctags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–exclude=’job_*.</a:t>
            </a:r>
            <a:r>
              <a:rPr lang="en-US" altLang="zh-CN" sz="2800" dirty="0" err="1">
                <a:solidFill>
                  <a:schemeClr val="tx1"/>
                </a:solidFill>
              </a:rPr>
              <a:t>py</a:t>
            </a:r>
            <a:r>
              <a:rPr lang="en-US" altLang="zh-CN" sz="2800" dirty="0">
                <a:solidFill>
                  <a:schemeClr val="tx1"/>
                </a:solidFill>
              </a:rPr>
              <a:t>’ –R *</a:t>
            </a:r>
            <a:r>
              <a:rPr lang="en-US" altLang="zh-CN" sz="2800" dirty="0" smtClean="0">
                <a:solidFill>
                  <a:schemeClr val="tx1"/>
                </a:solidFill>
              </a:rPr>
              <a:t>  </a:t>
            </a:r>
          </a:p>
          <a:p>
            <a:pPr marL="0" lv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2800" dirty="0" err="1">
                <a:solidFill>
                  <a:schemeClr val="tx1"/>
                </a:solidFill>
              </a:rPr>
              <a:t>Ctags</a:t>
            </a:r>
            <a:r>
              <a:rPr lang="en-US" altLang="zh-CN" sz="2800" dirty="0">
                <a:solidFill>
                  <a:schemeClr val="tx1"/>
                </a:solidFill>
              </a:rPr>
              <a:t> –f ./tags –L </a:t>
            </a:r>
            <a:r>
              <a:rPr lang="en-US" altLang="zh-CN" sz="2800" dirty="0" err="1">
                <a:solidFill>
                  <a:schemeClr val="tx1"/>
                </a:solidFill>
              </a:rPr>
              <a:t>mytags.file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</a:t>
            </a:r>
            <a:r>
              <a:rPr lang="en-US" altLang="zh-CN" sz="2800" dirty="0" err="1" smtClean="0">
                <a:solidFill>
                  <a:schemeClr val="tx2"/>
                </a:solidFill>
              </a:rPr>
              <a:t>ctags</a:t>
            </a:r>
            <a:r>
              <a:rPr lang="en-US" altLang="zh-CN" sz="2800" dirty="0" smtClean="0">
                <a:solidFill>
                  <a:schemeClr val="tx2"/>
                </a:solidFill>
              </a:rPr>
              <a:t>  -f filename  -L </a:t>
            </a:r>
            <a:r>
              <a:rPr lang="en-US" altLang="zh-CN" sz="2800" dirty="0" err="1" smtClean="0">
                <a:solidFill>
                  <a:schemeClr val="tx2"/>
                </a:solidFill>
              </a:rPr>
              <a:t>include.file</a:t>
            </a:r>
            <a:r>
              <a:rPr lang="en-US" altLang="zh-CN" sz="280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</a:rPr>
              <a:t>          –exclude=‘job_*’  -R *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40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en-US" altLang="zh-CN" dirty="0">
                <a:solidFill>
                  <a:schemeClr val="tx1"/>
                </a:solidFill>
              </a:rPr>
              <a:t>format=level </a:t>
            </a:r>
            <a:r>
              <a:rPr lang="en-US" altLang="zh-CN" dirty="0" smtClean="0">
                <a:solidFill>
                  <a:schemeClr val="tx1"/>
                </a:solidFill>
              </a:rPr>
              <a:t>  (set format type, 1 or 2, default 2)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Eg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Ctags</a:t>
            </a:r>
            <a:r>
              <a:rPr lang="en-US" altLang="zh-CN" dirty="0">
                <a:solidFill>
                  <a:schemeClr val="tx1"/>
                </a:solidFill>
              </a:rPr>
              <a:t> –format=1 filename</a:t>
            </a:r>
            <a:endParaRPr lang="zh-CN" altLang="zh-CN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</a:rPr>
              <a:t>. </a:t>
            </a:r>
            <a:r>
              <a:rPr lang="en-US" altLang="zh-CN" dirty="0">
                <a:solidFill>
                  <a:schemeClr val="tx1"/>
                </a:solidFill>
              </a:rPr>
              <a:t>–</a:t>
            </a:r>
            <a:r>
              <a:rPr lang="en-US" altLang="zh-CN" dirty="0" err="1">
                <a:solidFill>
                  <a:schemeClr val="tx1"/>
                </a:solidFill>
              </a:rPr>
              <a:t>excmd</a:t>
            </a:r>
            <a:r>
              <a:rPr lang="en-US" altLang="zh-CN" dirty="0">
                <a:solidFill>
                  <a:schemeClr val="tx1"/>
                </a:solidFill>
              </a:rPr>
              <a:t>=type</a:t>
            </a:r>
            <a:endParaRPr lang="zh-CN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(if t</a:t>
            </a:r>
            <a:r>
              <a:rPr lang="en-US" altLang="zh-CN" dirty="0" smtClean="0">
                <a:solidFill>
                  <a:schemeClr val="tx1"/>
                </a:solidFill>
              </a:rPr>
              <a:t>ype is  number , record line numbers  in index file)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Eg</a:t>
            </a:r>
            <a:r>
              <a:rPr lang="en-US" altLang="zh-CN" dirty="0" smtClean="0">
                <a:solidFill>
                  <a:schemeClr val="tx1"/>
                </a:solidFill>
              </a:rPr>
              <a:t>: —</a:t>
            </a:r>
            <a:r>
              <a:rPr lang="en-US" altLang="zh-CN" dirty="0" err="1" smtClean="0">
                <a:solidFill>
                  <a:schemeClr val="tx1"/>
                </a:solidFill>
              </a:rPr>
              <a:t>excmd</a:t>
            </a:r>
            <a:r>
              <a:rPr lang="en-US" altLang="zh-CN" dirty="0" smtClean="0">
                <a:solidFill>
                  <a:schemeClr val="tx1"/>
                </a:solidFill>
              </a:rPr>
              <a:t>=number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en-US" altLang="zh-CN" dirty="0" err="1">
                <a:solidFill>
                  <a:schemeClr val="tx1"/>
                </a:solidFill>
              </a:rPr>
              <a:t>langmap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(add a new  to language)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Eg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 err="1">
                <a:solidFill>
                  <a:schemeClr val="tx1"/>
                </a:solidFill>
              </a:rPr>
              <a:t>ctags</a:t>
            </a:r>
            <a:r>
              <a:rPr lang="en-US" altLang="zh-CN" dirty="0">
                <a:solidFill>
                  <a:schemeClr val="tx1"/>
                </a:solidFill>
              </a:rPr>
              <a:t> --</a:t>
            </a:r>
            <a:r>
              <a:rPr lang="en-US" altLang="zh-CN" dirty="0" err="1">
                <a:solidFill>
                  <a:schemeClr val="tx1"/>
                </a:solidFill>
              </a:rPr>
              <a:t>langmap</a:t>
            </a:r>
            <a:r>
              <a:rPr lang="en-US" altLang="zh-CN" dirty="0">
                <a:solidFill>
                  <a:schemeClr val="tx1"/>
                </a:solidFill>
              </a:rPr>
              <a:t>=python:+.</a:t>
            </a:r>
            <a:r>
              <a:rPr lang="en-US" altLang="zh-CN" dirty="0" err="1">
                <a:solidFill>
                  <a:schemeClr val="tx1"/>
                </a:solidFill>
              </a:rPr>
              <a:t>zhuo</a:t>
            </a:r>
            <a:r>
              <a:rPr lang="en-US" altLang="zh-CN" dirty="0">
                <a:solidFill>
                  <a:schemeClr val="tx1"/>
                </a:solidFill>
              </a:rPr>
              <a:t> -R *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06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7. </a:t>
            </a:r>
            <a:r>
              <a:rPr lang="en-US" altLang="zh-CN" dirty="0">
                <a:solidFill>
                  <a:schemeClr val="tx1"/>
                </a:solidFill>
              </a:rPr>
              <a:t>--language-force=language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Force all files to be interpreted using specified </a:t>
            </a:r>
            <a:r>
              <a:rPr lang="en-US" altLang="zh-CN" dirty="0" smtClean="0">
                <a:solidFill>
                  <a:schemeClr val="tx1"/>
                </a:solidFill>
              </a:rPr>
              <a:t>  language.)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Eg</a:t>
            </a:r>
            <a:r>
              <a:rPr lang="en-US" altLang="zh-CN" dirty="0" smtClean="0">
                <a:solidFill>
                  <a:schemeClr val="tx1"/>
                </a:solidFill>
              </a:rPr>
              <a:t>: </a:t>
            </a:r>
            <a:r>
              <a:rPr lang="en-US" altLang="zh-CN" dirty="0" err="1" smtClean="0">
                <a:solidFill>
                  <a:schemeClr val="tx1"/>
                </a:solidFill>
              </a:rPr>
              <a:t>ctags</a:t>
            </a:r>
            <a:r>
              <a:rPr lang="en-US" altLang="zh-CN" dirty="0" smtClean="0">
                <a:solidFill>
                  <a:schemeClr val="tx1"/>
                </a:solidFill>
              </a:rPr>
              <a:t> --language-force=python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8. --</a:t>
            </a:r>
            <a:r>
              <a:rPr lang="en-US" altLang="zh-CN" dirty="0">
                <a:solidFill>
                  <a:schemeClr val="tx1"/>
                </a:solidFill>
              </a:rPr>
              <a:t>verbose=[</a:t>
            </a:r>
            <a:r>
              <a:rPr lang="en-US" altLang="zh-CN" dirty="0" err="1">
                <a:solidFill>
                  <a:schemeClr val="tx1"/>
                </a:solidFill>
              </a:rPr>
              <a:t>yes|no</a:t>
            </a:r>
            <a:r>
              <a:rPr lang="en-US" altLang="zh-CN" dirty="0" smtClean="0">
                <a:solidFill>
                  <a:schemeClr val="tx1"/>
                </a:solidFill>
              </a:rPr>
              <a:t>]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(default no, print info about operating)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</a:rPr>
              <a:t>eg</a:t>
            </a:r>
            <a:r>
              <a:rPr lang="en-US" altLang="zh-CN" dirty="0" smtClean="0">
                <a:solidFill>
                  <a:schemeClr val="tx1"/>
                </a:solidFill>
              </a:rPr>
              <a:t>: </a:t>
            </a:r>
            <a:r>
              <a:rPr lang="en-US" altLang="zh-CN" dirty="0" err="1" smtClean="0">
                <a:solidFill>
                  <a:schemeClr val="tx1"/>
                </a:solidFill>
              </a:rPr>
              <a:t>ctags</a:t>
            </a:r>
            <a:r>
              <a:rPr lang="en-US" altLang="zh-CN" dirty="0" smtClean="0">
                <a:solidFill>
                  <a:schemeClr val="tx1"/>
                </a:solidFill>
              </a:rPr>
              <a:t> –verbose –R * 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9. </a:t>
            </a:r>
            <a:r>
              <a:rPr lang="en-US" altLang="zh-CN" dirty="0">
                <a:solidFill>
                  <a:schemeClr val="tx1"/>
                </a:solidFill>
              </a:rPr>
              <a:t>–totals=[</a:t>
            </a:r>
            <a:r>
              <a:rPr lang="en-US" altLang="zh-CN" dirty="0" err="1">
                <a:solidFill>
                  <a:schemeClr val="tx1"/>
                </a:solidFill>
              </a:rPr>
              <a:t>yes|no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3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tag</a:t>
            </a:r>
            <a:r>
              <a:rPr lang="zh-CN" altLang="en-US" dirty="0"/>
              <a:t> </a:t>
            </a:r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Etags</a:t>
            </a:r>
            <a:r>
              <a:rPr lang="en-US" altLang="zh-CN" sz="2800" dirty="0" smtClean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used for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emacs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xemacs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Jtags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    support for java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Ptags.py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</a:rPr>
              <a:t>support for python</a:t>
            </a: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Ptags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support for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perl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of vi command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vi +n </a:t>
            </a:r>
            <a:r>
              <a:rPr lang="en-GB" altLang="zh-CN" sz="2800" i="1" dirty="0" err="1">
                <a:solidFill>
                  <a:srgbClr val="000000"/>
                </a:solidFill>
                <a:ea typeface="宋体" pitchFamily="2" charset="-122"/>
              </a:rPr>
              <a:t>FileName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打开文件并将光标移到第 </a:t>
            </a:r>
            <a:r>
              <a:rPr lang="en-GB" altLang="zh-CN" sz="2800" i="1" dirty="0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altLang="en-GB" sz="2800" i="1" dirty="0" smtClean="0">
                <a:solidFill>
                  <a:srgbClr val="000000"/>
                </a:solidFill>
                <a:ea typeface="宋体" pitchFamily="2" charset="-122"/>
              </a:rPr>
              <a:t>行</a:t>
            </a:r>
            <a:endParaRPr lang="zh-CN" altLang="en-GB" sz="2800" i="1" dirty="0">
              <a:solidFill>
                <a:srgbClr val="000000"/>
              </a:solidFill>
              <a:ea typeface="宋体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vi + </a:t>
            </a:r>
            <a:r>
              <a:rPr lang="en-GB" altLang="zh-CN" sz="2800" i="1" dirty="0" err="1">
                <a:solidFill>
                  <a:srgbClr val="000000"/>
                </a:solidFill>
                <a:ea typeface="宋体" pitchFamily="2" charset="-122"/>
              </a:rPr>
              <a:t>FileName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打开文件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,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并将光标置于最后 </a:t>
            </a:r>
            <a:r>
              <a:rPr lang="zh-CN" altLang="en-GB" sz="2800" i="1" dirty="0" smtClean="0">
                <a:solidFill>
                  <a:srgbClr val="000000"/>
                </a:solidFill>
                <a:ea typeface="宋体" pitchFamily="2" charset="-122"/>
              </a:rPr>
              <a:t>一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行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vi + /string File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打开文件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,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并将光标置于其中 </a:t>
            </a:r>
            <a:r>
              <a:rPr lang="zh-CN" altLang="en-GB" sz="2800" i="1" dirty="0" smtClean="0">
                <a:solidFill>
                  <a:srgbClr val="000000"/>
                </a:solidFill>
                <a:ea typeface="宋体" pitchFamily="2" charset="-122"/>
              </a:rPr>
              <a:t>第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一个和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string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匹配的字</a:t>
            </a:r>
            <a:r>
              <a:rPr lang="zh-CN" altLang="en-GB" sz="2800" i="1" dirty="0" smtClean="0">
                <a:solidFill>
                  <a:srgbClr val="000000"/>
                </a:solidFill>
                <a:ea typeface="宋体" pitchFamily="2" charset="-122"/>
              </a:rPr>
              <a:t>符</a:t>
            </a:r>
            <a:r>
              <a:rPr lang="zh-CN" altLang="en-US" sz="2800" i="1" dirty="0" smtClean="0">
                <a:solidFill>
                  <a:srgbClr val="000000"/>
                </a:solidFill>
                <a:ea typeface="宋体" pitchFamily="2" charset="-122"/>
              </a:rPr>
              <a:t>串</a:t>
            </a:r>
            <a:endParaRPr lang="en-US" altLang="zh-CN" sz="2800" i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vi File1 … </a:t>
            </a:r>
            <a:r>
              <a:rPr lang="en-GB" altLang="zh-CN" sz="2800" i="1" dirty="0" err="1">
                <a:solidFill>
                  <a:srgbClr val="000000"/>
                </a:solidFill>
                <a:ea typeface="宋体" pitchFamily="2" charset="-122"/>
              </a:rPr>
              <a:t>Filen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打开多个文件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,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依次对之进行                           编辑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altLang="zh-CN" sz="3200" i="1" dirty="0">
                <a:solidFill>
                  <a:srgbClr val="000000"/>
                </a:solidFill>
                <a:ea typeface="宋体" pitchFamily="2" charset="-122"/>
              </a:rPr>
              <a:t>vi -o File1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...</a:t>
            </a:r>
            <a:r>
              <a:rPr lang="en-GB" altLang="zh-CN" sz="2800" i="1" dirty="0" err="1">
                <a:solidFill>
                  <a:srgbClr val="000000"/>
                </a:solidFill>
                <a:ea typeface="宋体" pitchFamily="2" charset="-122"/>
              </a:rPr>
              <a:t>Filen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为每个文件打开一个窗口</a:t>
            </a:r>
          </a:p>
          <a:p>
            <a:pPr marL="0" lvl="1" indent="0">
              <a:buNone/>
            </a:pP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1463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Close file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:</a:t>
            </a:r>
            <a:r>
              <a:rPr lang="en-GB" altLang="zh-CN" sz="3300" i="1" dirty="0" err="1">
                <a:solidFill>
                  <a:srgbClr val="000000"/>
                </a:solidFill>
                <a:ea typeface="宋体" pitchFamily="2" charset="-122"/>
              </a:rPr>
              <a:t>wq</a:t>
            </a: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en-GB" sz="3300" i="1" dirty="0">
                <a:solidFill>
                  <a:srgbClr val="000000"/>
                </a:solidFill>
                <a:ea typeface="宋体" pitchFamily="2" charset="-122"/>
              </a:rPr>
              <a:t>保存并退出</a:t>
            </a: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vi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33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:q!    </a:t>
            </a:r>
            <a:r>
              <a:rPr lang="zh-CN" altLang="en-GB" sz="3300" i="1" dirty="0">
                <a:solidFill>
                  <a:srgbClr val="000000"/>
                </a:solidFill>
                <a:ea typeface="宋体" pitchFamily="2" charset="-122"/>
              </a:rPr>
              <a:t>不保存退出</a:t>
            </a: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vi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33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:w     </a:t>
            </a:r>
            <a:r>
              <a:rPr lang="zh-CN" altLang="en-GB" sz="3300" i="1" dirty="0">
                <a:solidFill>
                  <a:srgbClr val="000000"/>
                </a:solidFill>
                <a:ea typeface="宋体" pitchFamily="2" charset="-122"/>
              </a:rPr>
              <a:t>保存但不退出</a:t>
            </a: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vi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33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e!     </a:t>
            </a:r>
            <a:r>
              <a:rPr lang="zh-CN" altLang="en-GB" sz="3300" i="1" dirty="0">
                <a:solidFill>
                  <a:srgbClr val="000000"/>
                </a:solidFill>
                <a:ea typeface="宋体" pitchFamily="2" charset="-122"/>
              </a:rPr>
              <a:t>重新编辑当前文件</a:t>
            </a: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,</a:t>
            </a:r>
            <a:r>
              <a:rPr lang="zh-CN" altLang="en-GB" sz="3300" i="1" dirty="0">
                <a:solidFill>
                  <a:srgbClr val="000000"/>
                </a:solidFill>
                <a:ea typeface="宋体" pitchFamily="2" charset="-122"/>
              </a:rPr>
              <a:t>忽略所有的修改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zh-CN" altLang="en-GB" sz="33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ZZ    </a:t>
            </a:r>
            <a:r>
              <a:rPr lang="zh-CN" altLang="en-GB" sz="3300" i="1" dirty="0">
                <a:solidFill>
                  <a:srgbClr val="000000"/>
                </a:solidFill>
                <a:ea typeface="宋体" pitchFamily="2" charset="-122"/>
              </a:rPr>
              <a:t>保存后退出</a:t>
            </a: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vi    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33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ZQ    </a:t>
            </a:r>
            <a:r>
              <a:rPr lang="zh-CN" altLang="en-GB" sz="3300" i="1" dirty="0">
                <a:solidFill>
                  <a:srgbClr val="000000"/>
                </a:solidFill>
                <a:ea typeface="宋体" pitchFamily="2" charset="-122"/>
              </a:rPr>
              <a:t>不保存退出</a:t>
            </a:r>
            <a:r>
              <a:rPr lang="en-GB" altLang="zh-CN" sz="3300" i="1" dirty="0">
                <a:solidFill>
                  <a:srgbClr val="000000"/>
                </a:solidFill>
                <a:ea typeface="宋体" pitchFamily="2" charset="-122"/>
              </a:rPr>
              <a:t>vi: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16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Cursor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000" i="1" dirty="0" err="1">
                <a:solidFill>
                  <a:srgbClr val="000000"/>
                </a:solidFill>
                <a:ea typeface="宋体" pitchFamily="2" charset="-122"/>
              </a:rPr>
              <a:t>hljk</a:t>
            </a:r>
            <a:r>
              <a:rPr lang="en-GB" altLang="zh-CN" sz="3000" i="1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左右下上移动光</a:t>
            </a:r>
            <a:r>
              <a:rPr lang="zh-CN" altLang="en-GB" sz="3000" i="1" dirty="0" smtClean="0">
                <a:solidFill>
                  <a:srgbClr val="000000"/>
                </a:solidFill>
                <a:ea typeface="宋体" pitchFamily="2" charset="-122"/>
              </a:rPr>
              <a:t>标</a:t>
            </a:r>
            <a:endParaRPr lang="zh-CN" altLang="en-GB" sz="30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000" i="1" dirty="0" err="1">
                <a:solidFill>
                  <a:srgbClr val="000000"/>
                </a:solidFill>
                <a:ea typeface="宋体" pitchFamily="2" charset="-122"/>
              </a:rPr>
              <a:t>nh,nl,nj,nk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　左右下上移动光标</a:t>
            </a:r>
            <a:r>
              <a:rPr lang="en-GB" altLang="zh-CN" sz="3000" i="1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次　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000" i="1" dirty="0">
                <a:solidFill>
                  <a:srgbClr val="000000"/>
                </a:solidFill>
                <a:ea typeface="宋体" pitchFamily="2" charset="-122"/>
              </a:rPr>
              <a:t>H         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光标移到当前屏幕第一行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000" i="1" dirty="0">
                <a:solidFill>
                  <a:srgbClr val="000000"/>
                </a:solidFill>
                <a:ea typeface="宋体" pitchFamily="2" charset="-122"/>
              </a:rPr>
              <a:t>M         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光标移到当前屏幕中间行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000" i="1" dirty="0">
                <a:solidFill>
                  <a:srgbClr val="000000"/>
                </a:solidFill>
                <a:ea typeface="宋体" pitchFamily="2" charset="-122"/>
              </a:rPr>
              <a:t>L          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光标移到当前屏幕最后一</a:t>
            </a:r>
            <a:r>
              <a:rPr lang="zh-CN" altLang="en-GB" sz="3000" i="1" dirty="0" smtClean="0">
                <a:solidFill>
                  <a:srgbClr val="000000"/>
                </a:solidFill>
                <a:ea typeface="宋体" pitchFamily="2" charset="-122"/>
              </a:rPr>
              <a:t>行</a:t>
            </a:r>
            <a:endParaRPr lang="zh-CN" altLang="en-GB" sz="30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000" i="1" dirty="0" err="1">
                <a:solidFill>
                  <a:srgbClr val="000000"/>
                </a:solidFill>
                <a:ea typeface="宋体" pitchFamily="2" charset="-122"/>
              </a:rPr>
              <a:t>nG</a:t>
            </a:r>
            <a:r>
              <a:rPr lang="en-GB" altLang="zh-CN" sz="3000" i="1" dirty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使光标跳到第</a:t>
            </a:r>
            <a:r>
              <a:rPr lang="en-GB" altLang="zh-CN" sz="3000" i="1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行。 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000" i="1" dirty="0">
                <a:solidFill>
                  <a:srgbClr val="000000"/>
                </a:solidFill>
                <a:ea typeface="宋体" pitchFamily="2" charset="-122"/>
              </a:rPr>
              <a:t>:0         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光标移到文件的第一行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000" i="1" dirty="0">
                <a:solidFill>
                  <a:srgbClr val="000000"/>
                </a:solidFill>
                <a:ea typeface="宋体" pitchFamily="2" charset="-122"/>
              </a:rPr>
              <a:t>:n        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光标移到文件的第</a:t>
            </a:r>
            <a:r>
              <a:rPr lang="en-GB" altLang="zh-CN" sz="3000" i="1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行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000" i="1" dirty="0">
                <a:solidFill>
                  <a:srgbClr val="000000"/>
                </a:solidFill>
                <a:ea typeface="宋体" pitchFamily="2" charset="-122"/>
              </a:rPr>
              <a:t>:$        </a:t>
            </a:r>
            <a:r>
              <a:rPr lang="zh-CN" altLang="en-GB" sz="3000" i="1" dirty="0">
                <a:solidFill>
                  <a:srgbClr val="000000"/>
                </a:solidFill>
                <a:ea typeface="宋体" pitchFamily="2" charset="-122"/>
              </a:rPr>
              <a:t>光标移到文件的最后一行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62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cursor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2800" i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 err="1" smtClean="0">
                <a:solidFill>
                  <a:srgbClr val="000000"/>
                </a:solidFill>
                <a:ea typeface="宋体" pitchFamily="2" charset="-122"/>
              </a:rPr>
              <a:t>Ctrl+G</a:t>
            </a:r>
            <a:r>
              <a:rPr lang="en-GB" altLang="zh-CN" sz="2800" i="1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报告光标所在位置的行数和列</a:t>
            </a:r>
            <a:r>
              <a:rPr lang="zh-CN" altLang="en-GB" sz="2800" i="1" dirty="0" smtClean="0">
                <a:solidFill>
                  <a:srgbClr val="000000"/>
                </a:solidFill>
                <a:ea typeface="宋体" pitchFamily="2" charset="-122"/>
              </a:rPr>
              <a:t>数</a:t>
            </a:r>
            <a:endParaRPr lang="zh-CN" altLang="en-GB" sz="28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 err="1">
                <a:solidFill>
                  <a:srgbClr val="000000"/>
                </a:solidFill>
                <a:ea typeface="宋体" pitchFamily="2" charset="-122"/>
              </a:rPr>
              <a:t>w,b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使光标向前或向后跳过一个单词</a:t>
            </a:r>
            <a:r>
              <a:rPr lang="en-GB" altLang="zh-CN" sz="2800" i="1" dirty="0" smtClean="0">
                <a:solidFill>
                  <a:srgbClr val="000000"/>
                </a:solidFill>
                <a:ea typeface="宋体" pitchFamily="2" charset="-122"/>
              </a:rPr>
              <a:t>j</a:t>
            </a:r>
            <a:endParaRPr lang="en-GB" altLang="zh-CN" sz="2800" i="1" dirty="0">
              <a:solidFill>
                <a:srgbClr val="000000"/>
              </a:solidFill>
              <a:latin typeface="AR PL ShanHeiSun Uni" charset="0"/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0     </a:t>
            </a:r>
            <a:r>
              <a:rPr lang="zh-CN" altLang="en-GB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移动光标到本行最开头</a:t>
            </a:r>
            <a:r>
              <a:rPr lang="en-GB" altLang="zh-CN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. </a:t>
            </a: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^     </a:t>
            </a:r>
            <a:r>
              <a:rPr lang="zh-CN" altLang="en-GB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移动光标到本行最开头的字符处</a:t>
            </a:r>
            <a:r>
              <a:rPr lang="en-GB" altLang="zh-CN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. </a:t>
            </a: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$     </a:t>
            </a:r>
            <a:r>
              <a:rPr lang="zh-CN" altLang="en-GB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移动光标到本行结尾处</a:t>
            </a:r>
            <a:r>
              <a:rPr lang="en-GB" altLang="zh-CN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. </a:t>
            </a: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'  .   </a:t>
            </a:r>
            <a:r>
              <a:rPr lang="zh-CN" altLang="en-GB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移动光标到上一次的修改行</a:t>
            </a:r>
            <a:r>
              <a:rPr lang="en-GB" altLang="zh-CN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. </a:t>
            </a: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`  .   </a:t>
            </a:r>
            <a:r>
              <a:rPr lang="zh-CN" altLang="en-GB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移动光标到上一次的修改点</a:t>
            </a:r>
            <a:r>
              <a:rPr lang="en-GB" altLang="zh-CN" sz="2800" i="1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434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 smtClean="0">
                <a:solidFill>
                  <a:schemeClr val="tx1"/>
                </a:solidFill>
              </a:rPr>
              <a:t>Ctags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What is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Ctags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Support editor</a:t>
            </a: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Support language</a:t>
            </a:r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</a:rPr>
              <a:t>Work  Principle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Installation of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ctags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Using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ctags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ctags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common parameters</a:t>
            </a:r>
          </a:p>
        </p:txBody>
      </p:sp>
    </p:spTree>
    <p:extLst>
      <p:ext uri="{BB962C8B-B14F-4D97-AF65-F5344CB8AC3E}">
        <p14:creationId xmlns:p14="http://schemas.microsoft.com/office/powerpoint/2010/main" val="4870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turn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 err="1">
                <a:solidFill>
                  <a:srgbClr val="000000"/>
                </a:solidFill>
                <a:ea typeface="宋体" pitchFamily="2" charset="-122"/>
              </a:rPr>
              <a:t>Ctrl+f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向下翻一页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(front)</a:t>
            </a:r>
          </a:p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28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 err="1">
                <a:solidFill>
                  <a:srgbClr val="000000"/>
                </a:solidFill>
                <a:ea typeface="宋体" pitchFamily="2" charset="-122"/>
              </a:rPr>
              <a:t>Ctrl+b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向上翻一页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(back)</a:t>
            </a:r>
          </a:p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28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 err="1">
                <a:solidFill>
                  <a:srgbClr val="000000"/>
                </a:solidFill>
                <a:ea typeface="宋体" pitchFamily="2" charset="-122"/>
              </a:rPr>
              <a:t>Ctrl+d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向下翻半页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(down)</a:t>
            </a:r>
          </a:p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28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 err="1">
                <a:solidFill>
                  <a:srgbClr val="000000"/>
                </a:solidFill>
                <a:ea typeface="宋体" pitchFamily="2" charset="-122"/>
              </a:rPr>
              <a:t>Ctrl+u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zh-CN" altLang="en-GB" sz="2800" i="1" dirty="0">
                <a:solidFill>
                  <a:srgbClr val="000000"/>
                </a:solidFill>
                <a:ea typeface="宋体" pitchFamily="2" charset="-122"/>
              </a:rPr>
              <a:t>向上翻半页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(up)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32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Edit command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i="1" dirty="0" err="1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GB" altLang="zh-CN" sz="2800" i="1" dirty="0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光标移到当前字符前，并进入输入模式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I        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光标移到当前行末尾，并进入输入模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式</a:t>
            </a:r>
            <a:endParaRPr lang="zh-CN" altLang="en-GB" sz="2800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a       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光标移到当前字符后，并进入输入模式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A       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光标移到当前行首，并进入输入模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式</a:t>
            </a:r>
            <a:endParaRPr lang="zh-CN" altLang="en-GB" sz="2800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r       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修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改光标所在字符，</a:t>
            </a: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r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后面跟着要修改的 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字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符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R      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进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入替换状态，跟着输入的字符会覆盖原              来字符，直到按</a:t>
            </a: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[ESC]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回到指令模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式</a:t>
            </a:r>
            <a:endParaRPr lang="zh-CN" altLang="en-GB" sz="2800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s         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删除光标处字符，并进入输入模式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S         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删除光标所在行，并进入输入模式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91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Copy,cut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3000" i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yy</a:t>
            </a:r>
            <a:r>
              <a:rPr lang="en-GB" altLang="zh-CN" sz="2800" dirty="0" smtClean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复制当前一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行</a:t>
            </a:r>
            <a:endParaRPr lang="zh-CN" altLang="en-GB" sz="2800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 err="1">
                <a:solidFill>
                  <a:srgbClr val="000000"/>
                </a:solidFill>
                <a:ea typeface="宋体" pitchFamily="2" charset="-122"/>
              </a:rPr>
              <a:t>nyy</a:t>
            </a: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复制从当前行开始的</a:t>
            </a: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行</a:t>
            </a:r>
            <a:endParaRPr lang="zh-CN" altLang="en-GB" sz="2800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 err="1">
                <a:solidFill>
                  <a:srgbClr val="000000"/>
                </a:solidFill>
                <a:ea typeface="宋体" pitchFamily="2" charset="-122"/>
              </a:rPr>
              <a:t>dd</a:t>
            </a: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剪切当前一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行</a:t>
            </a:r>
            <a:endParaRPr lang="zh-CN" altLang="en-GB" sz="2800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 err="1">
                <a:solidFill>
                  <a:srgbClr val="000000"/>
                </a:solidFill>
                <a:ea typeface="宋体" pitchFamily="2" charset="-122"/>
              </a:rPr>
              <a:t>ndd</a:t>
            </a: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剪切从当前行开始的</a:t>
            </a: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行</a:t>
            </a:r>
            <a:endParaRPr lang="zh-CN" altLang="en-GB" sz="2800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 err="1">
                <a:solidFill>
                  <a:srgbClr val="000000"/>
                </a:solidFill>
                <a:ea typeface="宋体" pitchFamily="2" charset="-122"/>
              </a:rPr>
              <a:t>yw</a:t>
            </a: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表示拷贝从当前光标到光标所在单词结尾 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内容</a:t>
            </a:r>
          </a:p>
          <a:p>
            <a:pPr marL="422275" lvl="1" indent="-212725">
              <a:lnSpc>
                <a:spcPct val="91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</a:rPr>
              <a:t>p      </a:t>
            </a:r>
            <a:r>
              <a:rPr lang="zh-CN" altLang="en-GB" sz="2800" dirty="0" smtClean="0">
                <a:solidFill>
                  <a:srgbClr val="000000"/>
                </a:solidFill>
                <a:ea typeface="宋体" pitchFamily="2" charset="-122"/>
              </a:rPr>
              <a:t>粘</a:t>
            </a:r>
            <a:r>
              <a:rPr lang="zh-CN" altLang="en-GB" sz="2800" dirty="0">
                <a:solidFill>
                  <a:srgbClr val="000000"/>
                </a:solidFill>
                <a:ea typeface="宋体" pitchFamily="2" charset="-122"/>
              </a:rPr>
              <a:t>贴剪切板中的内容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063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Copy and cut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22275" lvl="1" indent="-212725">
              <a:lnSpc>
                <a:spcPct val="94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3600" i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4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:n1,n2 co n3   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将 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n1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行到 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n2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行之间的内容拷贝到第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n3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行下。</a:t>
            </a:r>
          </a:p>
          <a:p>
            <a:pPr marL="422275" lvl="1" indent="-212725">
              <a:lnSpc>
                <a:spcPct val="93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4400" i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3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:n1,n2 m m3   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将 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n1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行到 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n2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行之间的内容移至第 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n3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行下。</a:t>
            </a:r>
          </a:p>
          <a:p>
            <a:pPr marL="422275" lvl="1" indent="-212725">
              <a:lnSpc>
                <a:spcPct val="93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4400" i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3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:n1,n2 d    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将 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n1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行到 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n2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行之间的内容删 除。</a:t>
            </a:r>
          </a:p>
          <a:p>
            <a:pPr marL="422275" lvl="1" indent="-212725">
              <a:lnSpc>
                <a:spcPct val="93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4400" i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3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:n1,n2 w filename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将 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n1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行到 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n2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行之间的内容保存到文件 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filename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中</a:t>
            </a:r>
          </a:p>
          <a:p>
            <a:pPr marL="422275" lvl="1" indent="-212725">
              <a:lnSpc>
                <a:spcPct val="93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zh-CN" altLang="en-GB" sz="4400" i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7000"/>
              </a:lnSpc>
              <a:spcAft>
                <a:spcPts val="1425"/>
              </a:spcAft>
              <a:buFont typeface="Symbol" pitchFamily="18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4400" i="1" dirty="0" err="1" smtClean="0">
                <a:solidFill>
                  <a:srgbClr val="000000"/>
                </a:solidFill>
                <a:ea typeface="宋体" pitchFamily="2" charset="-122"/>
              </a:rPr>
              <a:t>xp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交换两个字符位置      </a:t>
            </a:r>
          </a:p>
          <a:p>
            <a:pPr marL="422275" lvl="1" indent="-212725">
              <a:lnSpc>
                <a:spcPct val="97000"/>
              </a:lnSpc>
              <a:spcAft>
                <a:spcPts val="1425"/>
              </a:spcAft>
              <a:buFont typeface="Symbol" pitchFamily="18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4400" i="1" dirty="0" err="1" smtClean="0">
                <a:solidFill>
                  <a:srgbClr val="000000"/>
                </a:solidFill>
                <a:ea typeface="宋体" pitchFamily="2" charset="-122"/>
              </a:rPr>
              <a:t>ddp</a:t>
            </a: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 / n1 m n2        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两行交换</a:t>
            </a:r>
          </a:p>
          <a:p>
            <a:pPr marL="422275" lvl="1" indent="-212725">
              <a:lnSpc>
                <a:spcPct val="97000"/>
              </a:lnSpc>
              <a:spcAft>
                <a:spcPts val="1425"/>
              </a:spcAft>
              <a:buFont typeface="Symbol" pitchFamily="18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4400" i="1" dirty="0" smtClean="0">
                <a:solidFill>
                  <a:srgbClr val="000000"/>
                </a:solidFill>
                <a:ea typeface="宋体" pitchFamily="2" charset="-122"/>
              </a:rPr>
              <a:t>J               </a:t>
            </a:r>
            <a:r>
              <a:rPr lang="zh-CN" altLang="en-GB" sz="4400" i="1" dirty="0" smtClean="0">
                <a:solidFill>
                  <a:srgbClr val="000000"/>
                </a:solidFill>
                <a:ea typeface="宋体" pitchFamily="2" charset="-122"/>
              </a:rPr>
              <a:t>上下两行合并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64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3300" dirty="0" smtClean="0">
              <a:solidFill>
                <a:srgbClr val="000000"/>
              </a:solidFill>
              <a:latin typeface="AR PL ShanHeiSun Uni" charset="0"/>
              <a:ea typeface="宋体" pitchFamily="2" charset="-122"/>
            </a:endParaRPr>
          </a:p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dirty="0" smtClean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y0  </a:t>
            </a:r>
            <a:r>
              <a:rPr lang="zh-CN" altLang="en-GB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表示拷贝从当前光标到光标所在行首的内容</a:t>
            </a: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. </a:t>
            </a: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d0  </a:t>
            </a:r>
            <a:r>
              <a:rPr lang="zh-CN" altLang="en-GB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表示删除从当前光标到光标所在行首的内容</a:t>
            </a: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. </a:t>
            </a: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y$  </a:t>
            </a:r>
            <a:r>
              <a:rPr lang="zh-CN" altLang="en-GB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表示拷贝从当前光标到光标所在行尾的内容</a:t>
            </a: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. </a:t>
            </a: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d$  </a:t>
            </a:r>
            <a:r>
              <a:rPr lang="zh-CN" altLang="en-GB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表示删除从当前光标到光标所在行尾的内容</a:t>
            </a: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. </a:t>
            </a: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dirty="0" err="1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yfa</a:t>
            </a: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 </a:t>
            </a:r>
            <a:r>
              <a:rPr lang="zh-CN" altLang="en-GB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表示拷贝从当前光标到光标后面的第一个</a:t>
            </a: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a     </a:t>
            </a:r>
            <a:r>
              <a:rPr lang="zh-CN" altLang="en-GB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字符之间的内容</a:t>
            </a: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. </a:t>
            </a: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dirty="0" err="1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dfa</a:t>
            </a: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 </a:t>
            </a:r>
            <a:r>
              <a:rPr lang="zh-CN" altLang="en-GB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表示删除从当前光标到光标后面的第一个</a:t>
            </a: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a     </a:t>
            </a:r>
            <a:r>
              <a:rPr lang="zh-CN" altLang="en-GB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字符之间的内容</a:t>
            </a: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. </a:t>
            </a:r>
          </a:p>
          <a:p>
            <a:pPr marL="422275" lvl="1" indent="-212725">
              <a:lnSpc>
                <a:spcPct val="100000"/>
              </a:lnSpc>
              <a:spcAft>
                <a:spcPts val="1425"/>
              </a:spcAft>
              <a:buFont typeface="Symbol" pitchFamily="18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300" dirty="0" err="1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dG</a:t>
            </a:r>
            <a:r>
              <a:rPr lang="en-GB" altLang="zh-CN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   </a:t>
            </a:r>
            <a:r>
              <a:rPr lang="zh-CN" altLang="en-GB" sz="3300" dirty="0">
                <a:solidFill>
                  <a:srgbClr val="000000"/>
                </a:solidFill>
                <a:latin typeface="AR PL ShanHeiSun Uni" charset="0"/>
                <a:ea typeface="宋体" pitchFamily="2" charset="-122"/>
              </a:rPr>
              <a:t>删除往下所有行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89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Undo redo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275" lvl="1" indent="-212725">
              <a:lnSpc>
                <a:spcPct val="98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200" dirty="0">
                <a:solidFill>
                  <a:srgbClr val="000000"/>
                </a:solidFill>
                <a:ea typeface="宋体" pitchFamily="2" charset="-122"/>
              </a:rPr>
              <a:t>u       </a:t>
            </a:r>
            <a:r>
              <a:rPr lang="zh-CN" altLang="en-GB" sz="3200" dirty="0">
                <a:solidFill>
                  <a:srgbClr val="000000"/>
                </a:solidFill>
                <a:ea typeface="宋体" pitchFamily="2" charset="-122"/>
              </a:rPr>
              <a:t>撤销命令前一次的操作</a:t>
            </a: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200" dirty="0">
                <a:solidFill>
                  <a:srgbClr val="000000"/>
                </a:solidFill>
                <a:ea typeface="宋体" pitchFamily="2" charset="-122"/>
              </a:rPr>
              <a:t>U        </a:t>
            </a:r>
            <a:r>
              <a:rPr lang="zh-CN" altLang="en-GB" sz="3200" dirty="0">
                <a:solidFill>
                  <a:srgbClr val="000000"/>
                </a:solidFill>
                <a:ea typeface="宋体" pitchFamily="2" charset="-122"/>
              </a:rPr>
              <a:t>一次性撤销在自上次移动到当前行</a:t>
            </a:r>
            <a:r>
              <a:rPr lang="zh-CN" altLang="en-GB" sz="3200" dirty="0" smtClean="0">
                <a:solidFill>
                  <a:srgbClr val="000000"/>
                </a:solidFill>
                <a:ea typeface="宋体" pitchFamily="2" charset="-122"/>
              </a:rPr>
              <a:t>以    来所作</a:t>
            </a:r>
            <a:r>
              <a:rPr lang="zh-CN" altLang="en-GB" sz="3200" dirty="0">
                <a:solidFill>
                  <a:srgbClr val="000000"/>
                </a:solidFill>
                <a:ea typeface="宋体" pitchFamily="2" charset="-122"/>
              </a:rPr>
              <a:t>的所有操作</a:t>
            </a: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zh-CN" altLang="en-GB" sz="3200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lnSpc>
                <a:spcPct val="97000"/>
              </a:lnSpc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200" dirty="0">
                <a:solidFill>
                  <a:srgbClr val="000000"/>
                </a:solidFill>
                <a:ea typeface="宋体" pitchFamily="2" charset="-122"/>
              </a:rPr>
              <a:t>.         </a:t>
            </a:r>
            <a:r>
              <a:rPr lang="zh-CN" altLang="en-GB" sz="3200" dirty="0">
                <a:solidFill>
                  <a:srgbClr val="000000"/>
                </a:solidFill>
                <a:ea typeface="宋体" pitchFamily="2" charset="-122"/>
              </a:rPr>
              <a:t>重复前一个操作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655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 text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275" lvl="1" indent="-212725"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en-GB" altLang="zh-CN" sz="3200" b="1" i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200" i="1" dirty="0" smtClean="0">
                <a:solidFill>
                  <a:srgbClr val="000000"/>
                </a:solidFill>
                <a:ea typeface="宋体" pitchFamily="2" charset="-122"/>
              </a:rPr>
              <a:t>&gt;&gt;      </a:t>
            </a:r>
            <a:r>
              <a:rPr lang="zh-CN" altLang="en-GB" sz="3200" i="1" dirty="0">
                <a:solidFill>
                  <a:srgbClr val="000000"/>
                </a:solidFill>
                <a:ea typeface="宋体" pitchFamily="2" charset="-122"/>
              </a:rPr>
              <a:t>将当前行向右移动</a:t>
            </a:r>
            <a:r>
              <a:rPr lang="en-GB" altLang="zh-CN" sz="3200" i="1" dirty="0">
                <a:solidFill>
                  <a:srgbClr val="000000"/>
                </a:solidFill>
                <a:ea typeface="宋体" pitchFamily="2" charset="-122"/>
              </a:rPr>
              <a:t>tab</a:t>
            </a:r>
            <a:r>
              <a:rPr lang="zh-CN" altLang="en-GB" sz="3200" i="1" dirty="0">
                <a:solidFill>
                  <a:srgbClr val="000000"/>
                </a:solidFill>
                <a:ea typeface="宋体" pitchFamily="2" charset="-122"/>
              </a:rPr>
              <a:t>位置</a:t>
            </a:r>
          </a:p>
          <a:p>
            <a:pPr marL="422275" lvl="1" indent="-212725"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200" i="1" dirty="0">
                <a:solidFill>
                  <a:srgbClr val="000000"/>
                </a:solidFill>
                <a:ea typeface="宋体" pitchFamily="2" charset="-122"/>
              </a:rPr>
              <a:t>n&gt;&gt;     </a:t>
            </a:r>
            <a:r>
              <a:rPr lang="zh-CN" altLang="en-GB" sz="3200" i="1" dirty="0">
                <a:solidFill>
                  <a:srgbClr val="000000"/>
                </a:solidFill>
                <a:ea typeface="宋体" pitchFamily="2" charset="-122"/>
              </a:rPr>
              <a:t>将从当前</a:t>
            </a:r>
            <a:r>
              <a:rPr lang="en-GB" altLang="zh-CN" sz="3200" i="1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altLang="en-GB" sz="3200" i="1" dirty="0">
                <a:solidFill>
                  <a:srgbClr val="000000"/>
                </a:solidFill>
                <a:ea typeface="宋体" pitchFamily="2" charset="-122"/>
              </a:rPr>
              <a:t>行向右移动</a:t>
            </a:r>
            <a:r>
              <a:rPr lang="en-GB" altLang="zh-CN" sz="3200" i="1" dirty="0">
                <a:solidFill>
                  <a:srgbClr val="000000"/>
                </a:solidFill>
                <a:ea typeface="宋体" pitchFamily="2" charset="-122"/>
              </a:rPr>
              <a:t>tab</a:t>
            </a:r>
            <a:r>
              <a:rPr lang="zh-CN" altLang="en-GB" sz="3200" i="1" dirty="0">
                <a:solidFill>
                  <a:srgbClr val="000000"/>
                </a:solidFill>
                <a:ea typeface="宋体" pitchFamily="2" charset="-122"/>
              </a:rPr>
              <a:t>位置</a:t>
            </a:r>
          </a:p>
          <a:p>
            <a:pPr marL="422275" lvl="1" indent="-212725"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endParaRPr lang="zh-CN" altLang="en-GB" sz="3200" i="1" dirty="0">
              <a:solidFill>
                <a:srgbClr val="000000"/>
              </a:solidFill>
              <a:ea typeface="宋体" pitchFamily="2" charset="-122"/>
            </a:endParaRPr>
          </a:p>
          <a:p>
            <a:pPr marL="422275" lvl="1" indent="-212725"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200" i="1" dirty="0" smtClean="0">
                <a:solidFill>
                  <a:srgbClr val="000000"/>
                </a:solidFill>
                <a:ea typeface="宋体" pitchFamily="2" charset="-122"/>
              </a:rPr>
              <a:t>&lt;&lt;      </a:t>
            </a:r>
            <a:r>
              <a:rPr lang="zh-CN" altLang="en-GB" sz="3200" i="1" dirty="0">
                <a:solidFill>
                  <a:srgbClr val="000000"/>
                </a:solidFill>
                <a:ea typeface="宋体" pitchFamily="2" charset="-122"/>
              </a:rPr>
              <a:t>将当前行向左移动</a:t>
            </a:r>
            <a:r>
              <a:rPr lang="en-GB" altLang="zh-CN" sz="3200" i="1" dirty="0">
                <a:solidFill>
                  <a:srgbClr val="000000"/>
                </a:solidFill>
                <a:ea typeface="宋体" pitchFamily="2" charset="-122"/>
              </a:rPr>
              <a:t>tab</a:t>
            </a:r>
            <a:r>
              <a:rPr lang="zh-CN" altLang="en-GB" sz="3200" i="1" dirty="0">
                <a:solidFill>
                  <a:srgbClr val="000000"/>
                </a:solidFill>
                <a:ea typeface="宋体" pitchFamily="2" charset="-122"/>
              </a:rPr>
              <a:t>位置</a:t>
            </a:r>
          </a:p>
          <a:p>
            <a:pPr marL="422275" lvl="1" indent="-212725">
              <a:spcAft>
                <a:spcPct val="0"/>
              </a:spcAft>
              <a:buSzPct val="45000"/>
              <a:buFont typeface="Wingdings" pitchFamily="2" charset="2"/>
              <a:buNone/>
              <a:tabLst>
                <a:tab pos="422275" algn="l"/>
                <a:tab pos="869950" algn="l"/>
                <a:tab pos="1319213" algn="l"/>
                <a:tab pos="1768475" algn="l"/>
                <a:tab pos="2217738" algn="l"/>
                <a:tab pos="2667000" algn="l"/>
                <a:tab pos="3116263" algn="l"/>
                <a:tab pos="3565525" algn="l"/>
                <a:tab pos="4014788" algn="l"/>
                <a:tab pos="4464050" algn="l"/>
                <a:tab pos="4913313" algn="l"/>
                <a:tab pos="5362575" algn="l"/>
                <a:tab pos="5811838" algn="l"/>
                <a:tab pos="6261100" algn="l"/>
                <a:tab pos="6710363" algn="l"/>
                <a:tab pos="7159625" algn="l"/>
                <a:tab pos="7608888" algn="l"/>
                <a:tab pos="8058150" algn="l"/>
                <a:tab pos="8507413" algn="l"/>
                <a:tab pos="8956675" algn="l"/>
                <a:tab pos="9405938" algn="l"/>
              </a:tabLst>
            </a:pPr>
            <a:r>
              <a:rPr lang="en-GB" altLang="zh-CN" sz="3200" i="1" dirty="0">
                <a:solidFill>
                  <a:srgbClr val="000000"/>
                </a:solidFill>
                <a:ea typeface="宋体" pitchFamily="2" charset="-122"/>
              </a:rPr>
              <a:t>n&lt;&lt;     </a:t>
            </a:r>
            <a:r>
              <a:rPr lang="zh-CN" altLang="en-GB" sz="3200" i="1" dirty="0">
                <a:solidFill>
                  <a:srgbClr val="000000"/>
                </a:solidFill>
                <a:ea typeface="宋体" pitchFamily="2" charset="-122"/>
              </a:rPr>
              <a:t>将从当前</a:t>
            </a:r>
            <a:r>
              <a:rPr lang="en-GB" altLang="zh-CN" sz="3200" i="1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altLang="en-GB" sz="3200" i="1" dirty="0">
                <a:solidFill>
                  <a:srgbClr val="000000"/>
                </a:solidFill>
                <a:ea typeface="宋体" pitchFamily="2" charset="-122"/>
              </a:rPr>
              <a:t>行向左移动</a:t>
            </a:r>
            <a:r>
              <a:rPr lang="en-GB" altLang="zh-CN" sz="3200" i="1" dirty="0">
                <a:solidFill>
                  <a:srgbClr val="000000"/>
                </a:solidFill>
                <a:ea typeface="宋体" pitchFamily="2" charset="-122"/>
              </a:rPr>
              <a:t>tab</a:t>
            </a:r>
            <a:r>
              <a:rPr lang="zh-CN" altLang="en-GB" sz="3200" i="1" dirty="0">
                <a:solidFill>
                  <a:srgbClr val="000000"/>
                </a:solidFill>
                <a:ea typeface="宋体" pitchFamily="2" charset="-122"/>
              </a:rPr>
              <a:t>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62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 window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3863" indent="-319088">
              <a:lnSpc>
                <a:spcPct val="98000"/>
              </a:lnSpc>
              <a:tabLst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 marL="423863" indent="-319088">
              <a:lnSpc>
                <a:spcPct val="98000"/>
              </a:lnSpc>
              <a:tabLst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zh-CN" altLang="en-GB" sz="2800" dirty="0" smtClean="0">
                <a:solidFill>
                  <a:schemeClr val="tx1"/>
                </a:solidFill>
                <a:ea typeface="宋体" pitchFamily="2" charset="-122"/>
              </a:rPr>
              <a:t>输</a:t>
            </a:r>
            <a:r>
              <a:rPr lang="zh-CN" altLang="en-GB" sz="2800" dirty="0">
                <a:solidFill>
                  <a:schemeClr val="tx1"/>
                </a:solidFill>
                <a:ea typeface="宋体" pitchFamily="2" charset="-122"/>
              </a:rPr>
              <a:t>入末行命令  </a:t>
            </a:r>
            <a:r>
              <a:rPr lang="en-GB" altLang="zh-CN" sz="2800" dirty="0">
                <a:solidFill>
                  <a:schemeClr val="tx1"/>
                </a:solidFill>
                <a:ea typeface="宋体" pitchFamily="2" charset="-122"/>
              </a:rPr>
              <a:t>:split </a:t>
            </a:r>
            <a:r>
              <a:rPr lang="zh-CN" altLang="en-GB" sz="2800" dirty="0">
                <a:solidFill>
                  <a:schemeClr val="tx1"/>
                </a:solidFill>
                <a:ea typeface="宋体" pitchFamily="2" charset="-122"/>
              </a:rPr>
              <a:t>文件名</a:t>
            </a:r>
          </a:p>
          <a:p>
            <a:pPr marL="423863" indent="-319088">
              <a:lnSpc>
                <a:spcPct val="97000"/>
              </a:lnSpc>
              <a:tabLst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zh-CN" sz="2800" dirty="0">
                <a:solidFill>
                  <a:schemeClr val="tx1"/>
                </a:solidFill>
                <a:ea typeface="宋体" pitchFamily="2" charset="-122"/>
              </a:rPr>
              <a:t>split</a:t>
            </a:r>
            <a:r>
              <a:rPr lang="zh-CN" altLang="en-GB" sz="2800" dirty="0">
                <a:solidFill>
                  <a:schemeClr val="tx1"/>
                </a:solidFill>
                <a:ea typeface="宋体" pitchFamily="2" charset="-122"/>
              </a:rPr>
              <a:t>也可简写为</a:t>
            </a:r>
            <a:r>
              <a:rPr lang="en-GB" altLang="zh-CN" sz="2800" dirty="0" err="1">
                <a:solidFill>
                  <a:schemeClr val="tx1"/>
                </a:solidFill>
                <a:ea typeface="宋体" pitchFamily="2" charset="-122"/>
              </a:rPr>
              <a:t>sp</a:t>
            </a:r>
            <a:r>
              <a:rPr lang="zh-CN" altLang="en-GB" sz="2800" dirty="0">
                <a:solidFill>
                  <a:schemeClr val="tx1"/>
                </a:solidFill>
                <a:ea typeface="宋体" pitchFamily="2" charset="-122"/>
              </a:rPr>
              <a:t>。这时窗口切分为上下两半，下半边对应原来的文件，上半边对应新打开的文件。按</a:t>
            </a:r>
            <a:r>
              <a:rPr lang="en-GB" altLang="zh-CN" sz="2800" dirty="0">
                <a:solidFill>
                  <a:schemeClr val="tx1"/>
                </a:solidFill>
                <a:ea typeface="宋体" pitchFamily="2" charset="-122"/>
              </a:rPr>
              <a:t>Ctrl-w w</a:t>
            </a:r>
            <a:r>
              <a:rPr lang="zh-CN" altLang="en-GB" sz="2800" dirty="0">
                <a:solidFill>
                  <a:schemeClr val="tx1"/>
                </a:solidFill>
                <a:ea typeface="宋体" pitchFamily="2" charset="-122"/>
              </a:rPr>
              <a:t>在两个窗口间切换。</a:t>
            </a:r>
          </a:p>
          <a:p>
            <a:pPr marL="423863" indent="-319088">
              <a:lnSpc>
                <a:spcPct val="97000"/>
              </a:lnSpc>
              <a:tabLst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zh-CN" sz="2800" dirty="0">
                <a:solidFill>
                  <a:schemeClr val="tx1"/>
                </a:solidFill>
                <a:ea typeface="宋体" pitchFamily="2" charset="-122"/>
              </a:rPr>
              <a:t>:</a:t>
            </a:r>
            <a:r>
              <a:rPr lang="en-GB" altLang="zh-CN" sz="2800" dirty="0" err="1">
                <a:solidFill>
                  <a:schemeClr val="tx1"/>
                </a:solidFill>
                <a:ea typeface="宋体" pitchFamily="2" charset="-122"/>
              </a:rPr>
              <a:t>vsp</a:t>
            </a:r>
            <a:r>
              <a:rPr lang="en-GB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GB" sz="2800" dirty="0">
                <a:solidFill>
                  <a:schemeClr val="tx1"/>
                </a:solidFill>
                <a:ea typeface="宋体" pitchFamily="2" charset="-122"/>
              </a:rPr>
              <a:t>文件名</a:t>
            </a:r>
          </a:p>
          <a:p>
            <a:pPr marL="423863" indent="-319088">
              <a:lnSpc>
                <a:spcPct val="97000"/>
              </a:lnSpc>
              <a:tabLst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zh-CN" altLang="en-GB" sz="2800" dirty="0">
                <a:solidFill>
                  <a:schemeClr val="tx1"/>
                </a:solidFill>
                <a:ea typeface="宋体" pitchFamily="2" charset="-122"/>
              </a:rPr>
              <a:t> 这时窗口切分为左右两半，左对应原来的文件，右对应新打开的文件</a:t>
            </a:r>
            <a:r>
              <a:rPr lang="zh-CN" altLang="en-GB" dirty="0">
                <a:solidFill>
                  <a:schemeClr val="tx1"/>
                </a:solidFill>
                <a:ea typeface="宋体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0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Ctags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err="1">
                <a:solidFill>
                  <a:schemeClr val="tx1"/>
                </a:solidFill>
              </a:rPr>
              <a:t>ctags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Generate tag files for source code</a:t>
            </a:r>
            <a:r>
              <a:rPr lang="zh-CN" altLang="en-US" dirty="0" smtClean="0"/>
              <a:t>）</a:t>
            </a:r>
            <a:r>
              <a:rPr lang="en-US" altLang="zh-CN" dirty="0">
                <a:solidFill>
                  <a:schemeClr val="tx1"/>
                </a:solidFill>
              </a:rPr>
              <a:t> is a tools in VIM that make code-reading </a:t>
            </a:r>
            <a:r>
              <a:rPr lang="en-US" altLang="zh-CN" dirty="0" err="1">
                <a:solidFill>
                  <a:schemeClr val="tx1"/>
                </a:solidFill>
              </a:rPr>
              <a:t>fastly</a:t>
            </a:r>
            <a:r>
              <a:rPr lang="en-US" altLang="zh-CN" dirty="0">
                <a:solidFill>
                  <a:schemeClr val="tx1"/>
                </a:solidFill>
              </a:rPr>
              <a:t>. It can help programmers to easily browse the source code. Although </a:t>
            </a:r>
            <a:r>
              <a:rPr lang="en-US" altLang="zh-CN" dirty="0" err="1">
                <a:solidFill>
                  <a:schemeClr val="tx1"/>
                </a:solidFill>
              </a:rPr>
              <a:t>ctags</a:t>
            </a:r>
            <a:r>
              <a:rPr lang="en-US" altLang="zh-CN" dirty="0">
                <a:solidFill>
                  <a:schemeClr val="tx1"/>
                </a:solidFill>
              </a:rPr>
              <a:t> can also support other editor, but its formal support only VIM.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Ctags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generates an index file, according to the different language, generate the corresponding index file 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02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 language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707" y="1628800"/>
            <a:ext cx="8064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CN" sz="2800" dirty="0" smtClean="0">
              <a:solidFill>
                <a:srgbClr val="4C1900"/>
              </a:solidFill>
            </a:endParaRPr>
          </a:p>
          <a:p>
            <a:r>
              <a:rPr lang="en-GB" altLang="zh-CN" sz="2800" dirty="0" smtClean="0">
                <a:solidFill>
                  <a:srgbClr val="4C1900"/>
                </a:solidFill>
              </a:rPr>
              <a:t>Supports 41 programming languages</a:t>
            </a:r>
          </a:p>
          <a:p>
            <a:endParaRPr lang="en-GB" altLang="zh-CN" sz="2800" dirty="0" smtClean="0">
              <a:solidFill>
                <a:srgbClr val="4C1900"/>
              </a:solidFill>
            </a:endParaRPr>
          </a:p>
          <a:p>
            <a:r>
              <a:rPr lang="en-GB" altLang="zh-CN" sz="2800" dirty="0" err="1" smtClean="0">
                <a:solidFill>
                  <a:srgbClr val="4C1900"/>
                </a:solidFill>
              </a:rPr>
              <a:t>Unix：C</a:t>
            </a:r>
            <a:r>
              <a:rPr lang="en-GB" altLang="zh-CN" sz="2800" dirty="0" smtClean="0">
                <a:solidFill>
                  <a:srgbClr val="4C1900"/>
                </a:solidFill>
              </a:rPr>
              <a:t>,  </a:t>
            </a:r>
            <a:r>
              <a:rPr lang="en-GB" altLang="zh-CN" sz="2800" dirty="0">
                <a:solidFill>
                  <a:srgbClr val="4C1900"/>
                </a:solidFill>
              </a:rPr>
              <a:t>Pascal,   </a:t>
            </a:r>
            <a:r>
              <a:rPr lang="en-GB" altLang="zh-CN" sz="2800" dirty="0" smtClean="0">
                <a:solidFill>
                  <a:srgbClr val="4C1900"/>
                </a:solidFill>
              </a:rPr>
              <a:t>Fortran</a:t>
            </a:r>
            <a:endParaRPr lang="en-GB" altLang="zh-CN" sz="2800" dirty="0">
              <a:solidFill>
                <a:srgbClr val="4C1900"/>
              </a:solidFill>
            </a:endParaRPr>
          </a:p>
          <a:p>
            <a:endParaRPr lang="en-US" altLang="zh-CN" sz="28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2800" dirty="0" err="1" smtClean="0">
                <a:solidFill>
                  <a:srgbClr val="4C1900"/>
                </a:solidFill>
              </a:rPr>
              <a:t>Linux：Assembler</a:t>
            </a:r>
            <a:r>
              <a:rPr lang="en-GB" altLang="zh-CN" sz="2800" dirty="0">
                <a:solidFill>
                  <a:srgbClr val="4C1900"/>
                </a:solidFill>
              </a:rPr>
              <a:t>, AWK, BETA, Bourne shell, C/C++, COBOL, Eiffel, Fortran, Java, Lisp, Perl, Python, </a:t>
            </a:r>
            <a:r>
              <a:rPr lang="en-GB" altLang="zh-CN" sz="2800" dirty="0" err="1" smtClean="0">
                <a:solidFill>
                  <a:srgbClr val="4C1900"/>
                </a:solidFill>
              </a:rPr>
              <a:t>Scheme,PHP,Html</a:t>
            </a:r>
            <a:r>
              <a:rPr lang="en-GB" altLang="zh-CN" sz="2800" dirty="0" smtClean="0">
                <a:solidFill>
                  <a:srgbClr val="4C1900"/>
                </a:solidFill>
              </a:rPr>
              <a:t>, ASP, Ruby, JavaScript</a:t>
            </a:r>
            <a:endParaRPr lang="en-US" altLang="zh-CN" sz="28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Ctags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–list-languages</a:t>
            </a:r>
            <a:endParaRPr lang="en-US" altLang="zh-CN" sz="28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smtClean="0">
                <a:solidFill>
                  <a:prstClr val="black"/>
                </a:solidFill>
              </a:rPr>
              <a:t>        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Ctags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–</a:t>
            </a:r>
            <a:r>
              <a:rPr lang="en-US" altLang="zh-CN" sz="2800" dirty="0" smtClean="0">
                <a:solidFill>
                  <a:prstClr val="black"/>
                </a:solidFill>
              </a:rPr>
              <a:t>list-kinds</a:t>
            </a:r>
            <a:endParaRPr lang="en-US" altLang="zh-CN" sz="28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smtClean="0">
                <a:solidFill>
                  <a:prstClr val="black"/>
                </a:solidFill>
              </a:rPr>
              <a:t> </a:t>
            </a:r>
            <a:endParaRPr lang="zh-CN" altLang="zh-CN" sz="1600" dirty="0">
              <a:solidFill>
                <a:prstClr val="black"/>
              </a:solidFill>
            </a:endParaRPr>
          </a:p>
          <a:p>
            <a:r>
              <a:rPr lang="en-US" altLang="zh-CN" sz="1600" dirty="0" smtClean="0">
                <a:solidFill>
                  <a:prstClr val="black"/>
                </a:solidFill>
              </a:rPr>
              <a:t> </a:t>
            </a:r>
            <a:endParaRPr lang="en-US" altLang="zh-CN" sz="16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altLang="zh-CN" dirty="0" smtClean="0"/>
              <a:t>Support editor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b="1" i="1" dirty="0" smtClean="0">
                <a:solidFill>
                  <a:schemeClr val="tx1"/>
                </a:solidFill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</a:rPr>
              <a:t>Vi (e.g. Elvis, Vim, Vile, </a:t>
            </a:r>
            <a:r>
              <a:rPr lang="en-US" altLang="zh-CN" b="1" i="1" dirty="0" err="1" smtClean="0">
                <a:solidFill>
                  <a:schemeClr val="tx1"/>
                </a:solidFill>
              </a:rPr>
              <a:t>Lemmy</a:t>
            </a:r>
            <a:r>
              <a:rPr lang="en-US" altLang="zh-CN" b="1" i="1" dirty="0" smtClean="0">
                <a:solidFill>
                  <a:schemeClr val="tx1"/>
                </a:solidFill>
              </a:rPr>
              <a:t>)</a:t>
            </a:r>
            <a:endParaRPr lang="zh-CN" altLang="zh-CN" b="1" i="1" dirty="0" smtClean="0">
              <a:solidFill>
                <a:schemeClr val="tx1"/>
              </a:solidFill>
            </a:endParaRPr>
          </a:p>
          <a:p>
            <a:r>
              <a:rPr lang="en-US" altLang="zh-CN" b="1" i="1" dirty="0" err="1" smtClean="0">
                <a:solidFill>
                  <a:schemeClr val="tx1"/>
                </a:solidFill>
              </a:rPr>
              <a:t>CRiSP</a:t>
            </a:r>
            <a:r>
              <a:rPr lang="en-US" altLang="zh-CN" b="1" i="1" dirty="0">
                <a:solidFill>
                  <a:schemeClr val="tx1"/>
                </a:solidFill>
              </a:rPr>
              <a:t>, </a:t>
            </a:r>
            <a:r>
              <a:rPr lang="en-US" altLang="zh-CN" b="1" i="1" dirty="0" err="1">
                <a:solidFill>
                  <a:schemeClr val="tx1"/>
                </a:solidFill>
              </a:rPr>
              <a:t>Emacs</a:t>
            </a:r>
            <a:r>
              <a:rPr lang="en-US" altLang="zh-CN" b="1" i="1" dirty="0">
                <a:solidFill>
                  <a:schemeClr val="tx1"/>
                </a:solidFill>
              </a:rPr>
              <a:t>, FTE(Folding Text Editor)</a:t>
            </a:r>
            <a:endParaRPr lang="zh-CN" altLang="zh-CN" b="1" i="1" dirty="0">
              <a:solidFill>
                <a:schemeClr val="tx1"/>
              </a:solidFill>
            </a:endParaRPr>
          </a:p>
          <a:p>
            <a:r>
              <a:rPr lang="en-US" altLang="zh-CN" b="1" i="1" dirty="0">
                <a:solidFill>
                  <a:schemeClr val="tx1"/>
                </a:solidFill>
              </a:rPr>
              <a:t>JED, </a:t>
            </a:r>
            <a:r>
              <a:rPr lang="en-US" altLang="zh-CN" b="1" i="1" dirty="0" err="1">
                <a:solidFill>
                  <a:schemeClr val="tx1"/>
                </a:solidFill>
              </a:rPr>
              <a:t>jEdit</a:t>
            </a:r>
            <a:r>
              <a:rPr lang="en-US" altLang="zh-CN" b="1" i="1" dirty="0">
                <a:solidFill>
                  <a:schemeClr val="tx1"/>
                </a:solidFill>
              </a:rPr>
              <a:t>, Mined, </a:t>
            </a:r>
            <a:r>
              <a:rPr lang="en-US" altLang="zh-CN" b="1" i="1" dirty="0" err="1">
                <a:solidFill>
                  <a:schemeClr val="tx1"/>
                </a:solidFill>
              </a:rPr>
              <a:t>NEdit</a:t>
            </a:r>
            <a:r>
              <a:rPr lang="en-US" altLang="zh-CN" b="1" i="1" dirty="0">
                <a:solidFill>
                  <a:schemeClr val="tx1"/>
                </a:solidFill>
              </a:rPr>
              <a:t> (Nirvana </a:t>
            </a:r>
            <a:r>
              <a:rPr lang="en-US" altLang="zh-CN" b="1" i="1" dirty="0" smtClean="0">
                <a:solidFill>
                  <a:schemeClr val="tx1"/>
                </a:solidFill>
              </a:rPr>
              <a:t>Edit)</a:t>
            </a:r>
            <a:endParaRPr lang="zh-CN" altLang="zh-CN" b="1" i="1" dirty="0">
              <a:solidFill>
                <a:schemeClr val="tx1"/>
              </a:solidFill>
            </a:endParaRPr>
          </a:p>
          <a:p>
            <a:r>
              <a:rPr lang="en-US" altLang="zh-CN" b="1" i="1" dirty="0">
                <a:solidFill>
                  <a:schemeClr val="tx1"/>
                </a:solidFill>
              </a:rPr>
              <a:t> TSE (The </a:t>
            </a:r>
            <a:r>
              <a:rPr lang="en-US" altLang="zh-CN" b="1" i="1" dirty="0" err="1">
                <a:solidFill>
                  <a:schemeClr val="tx1"/>
                </a:solidFill>
              </a:rPr>
              <a:t>SemWare</a:t>
            </a:r>
            <a:r>
              <a:rPr lang="en-US" altLang="zh-CN" b="1" i="1" dirty="0">
                <a:solidFill>
                  <a:schemeClr val="tx1"/>
                </a:solidFill>
              </a:rPr>
              <a:t> Editor)</a:t>
            </a:r>
            <a:endParaRPr lang="zh-CN" altLang="zh-CN" b="1" i="1" dirty="0">
              <a:solidFill>
                <a:schemeClr val="tx1"/>
              </a:solidFill>
            </a:endParaRPr>
          </a:p>
          <a:p>
            <a:r>
              <a:rPr lang="en-US" altLang="zh-CN" b="1" i="1" dirty="0" err="1">
                <a:solidFill>
                  <a:schemeClr val="tx1"/>
                </a:solidFill>
              </a:rPr>
              <a:t>UltraEdit,WorkSpace</a:t>
            </a:r>
            <a:r>
              <a:rPr lang="en-US" altLang="zh-CN" b="1" i="1" dirty="0" smtClean="0">
                <a:solidFill>
                  <a:schemeClr val="tx1"/>
                </a:solidFill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</a:rPr>
              <a:t> Zeus</a:t>
            </a:r>
            <a:endParaRPr lang="zh-CN" altLang="zh-CN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whether </a:t>
            </a:r>
            <a:r>
              <a:rPr lang="en-US" altLang="zh-CN" dirty="0">
                <a:solidFill>
                  <a:schemeClr val="tx1"/>
                </a:solidFill>
              </a:rPr>
              <a:t>the file extension is to be mapped to a language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Whether the file name meet the syntax requirement of extension match pattern for specific programming language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Whether the file is executable and the first line of the file is shebang line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according </a:t>
            </a:r>
            <a:r>
              <a:rPr lang="en-US" altLang="zh-CN" dirty="0" smtClean="0">
                <a:solidFill>
                  <a:schemeClr val="tx1"/>
                </a:solidFill>
              </a:rPr>
              <a:t>to the above three principles, to generate index files.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1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Ctags</a:t>
            </a:r>
            <a:r>
              <a:rPr lang="en-US" altLang="zh-CN" dirty="0" smtClean="0"/>
              <a:t>’ install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smtClean="0">
                <a:solidFill>
                  <a:schemeClr val="tx1"/>
                </a:solidFill>
              </a:rPr>
              <a:t>1.Ubuntu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Debian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en-US" altLang="zh-CN" dirty="0" err="1">
                <a:solidFill>
                  <a:schemeClr val="tx1"/>
                </a:solidFill>
              </a:rPr>
              <a:t>Sudo</a:t>
            </a:r>
            <a:r>
              <a:rPr lang="en-US" altLang="zh-CN" dirty="0">
                <a:solidFill>
                  <a:schemeClr val="tx1"/>
                </a:solidFill>
              </a:rPr>
              <a:t> apt-get install </a:t>
            </a:r>
            <a:r>
              <a:rPr lang="en-US" altLang="zh-CN" dirty="0" err="1">
                <a:solidFill>
                  <a:schemeClr val="tx1"/>
                </a:solidFill>
              </a:rPr>
              <a:t>ctags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zh-CN" dirty="0">
                <a:solidFill>
                  <a:schemeClr val="tx1"/>
                </a:solidFill>
              </a:rPr>
              <a:t>．</a:t>
            </a:r>
            <a:r>
              <a:rPr lang="en-US" altLang="zh-CN" dirty="0">
                <a:solidFill>
                  <a:schemeClr val="tx1"/>
                </a:solidFill>
              </a:rPr>
              <a:t>Download </a:t>
            </a:r>
            <a:r>
              <a:rPr lang="en-US" altLang="zh-CN" u="sng" dirty="0">
                <a:solidFill>
                  <a:schemeClr val="tx1"/>
                </a:solidFill>
                <a:hlinkClick r:id="rId2"/>
              </a:rPr>
              <a:t>http://ctags.sourceforge.net/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zh-CN" dirty="0">
                <a:solidFill>
                  <a:schemeClr val="tx1"/>
                </a:solidFill>
              </a:rPr>
              <a:t>．</a:t>
            </a:r>
            <a:r>
              <a:rPr lang="en-US" altLang="zh-CN" dirty="0">
                <a:solidFill>
                  <a:schemeClr val="tx1"/>
                </a:solidFill>
              </a:rPr>
              <a:t>Source RPM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sudo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rpm -</a:t>
            </a:r>
            <a:r>
              <a:rPr lang="en-US" altLang="zh-CN" dirty="0" err="1">
                <a:solidFill>
                  <a:schemeClr val="tx1"/>
                </a:solidFill>
              </a:rPr>
              <a:t>ivh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ctags-5.8-1.src.rpm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run </a:t>
            </a:r>
            <a:r>
              <a:rPr lang="en-US" altLang="zh-CN" dirty="0">
                <a:solidFill>
                  <a:schemeClr val="tx1"/>
                </a:solidFill>
              </a:rPr>
              <a:t>./</a:t>
            </a:r>
            <a:r>
              <a:rPr lang="en-US" altLang="zh-CN" dirty="0" smtClean="0">
                <a:solidFill>
                  <a:schemeClr val="tx1"/>
                </a:solidFill>
              </a:rPr>
              <a:t>configure(source directory)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Run </a:t>
            </a:r>
            <a:r>
              <a:rPr lang="en-US" altLang="zh-CN" dirty="0">
                <a:solidFill>
                  <a:schemeClr val="tx1"/>
                </a:solidFill>
              </a:rPr>
              <a:t>make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Run </a:t>
            </a:r>
            <a:r>
              <a:rPr lang="en-US" altLang="zh-CN" dirty="0">
                <a:solidFill>
                  <a:schemeClr val="tx1"/>
                </a:solidFill>
              </a:rPr>
              <a:t>make install</a:t>
            </a:r>
            <a:endParaRPr lang="zh-CN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6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ctags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3100" dirty="0" err="1" smtClean="0">
                <a:solidFill>
                  <a:schemeClr val="tx1"/>
                </a:solidFill>
              </a:rPr>
              <a:t>Ctags</a:t>
            </a:r>
            <a:r>
              <a:rPr lang="en-US" altLang="zh-CN" sz="3100" dirty="0" smtClean="0">
                <a:solidFill>
                  <a:schemeClr val="tx1"/>
                </a:solidFill>
              </a:rPr>
              <a:t> –R *  (</a:t>
            </a:r>
            <a:r>
              <a:rPr lang="en-US" altLang="zh-CN" sz="3100" dirty="0" err="1" smtClean="0">
                <a:solidFill>
                  <a:schemeClr val="tx1"/>
                </a:solidFill>
              </a:rPr>
              <a:t>ctags</a:t>
            </a:r>
            <a:r>
              <a:rPr lang="en-US" altLang="zh-CN" sz="3100" dirty="0" smtClean="0">
                <a:solidFill>
                  <a:schemeClr val="tx1"/>
                </a:solidFill>
              </a:rPr>
              <a:t> –</a:t>
            </a:r>
            <a:r>
              <a:rPr lang="en-US" altLang="zh-CN" sz="3100" dirty="0" err="1" smtClean="0">
                <a:solidFill>
                  <a:schemeClr val="tx1"/>
                </a:solidFill>
              </a:rPr>
              <a:t>recurse</a:t>
            </a:r>
            <a:r>
              <a:rPr lang="en-US" altLang="zh-CN" sz="3100" dirty="0" smtClean="0">
                <a:solidFill>
                  <a:schemeClr val="tx1"/>
                </a:solidFill>
              </a:rPr>
              <a:t>)</a:t>
            </a:r>
            <a:r>
              <a:rPr lang="zh-CN" altLang="en-US" sz="3100" dirty="0" smtClean="0">
                <a:solidFill>
                  <a:schemeClr val="tx1"/>
                </a:solidFill>
              </a:rPr>
              <a:t>  </a:t>
            </a:r>
            <a:r>
              <a:rPr lang="en-US" altLang="zh-CN" sz="3100" dirty="0" smtClean="0">
                <a:solidFill>
                  <a:schemeClr val="tx1"/>
                </a:solidFill>
              </a:rPr>
              <a:t>generate tag files for source code</a:t>
            </a:r>
          </a:p>
          <a:p>
            <a:r>
              <a:rPr lang="en-US" altLang="zh-CN" sz="3100" dirty="0" smtClean="0">
                <a:solidFill>
                  <a:schemeClr val="tx1"/>
                </a:solidFill>
              </a:rPr>
              <a:t>Tag files format:</a:t>
            </a:r>
          </a:p>
          <a:p>
            <a:pPr marL="0" indent="0">
              <a:buNone/>
            </a:pPr>
            <a:r>
              <a:rPr lang="en-US" altLang="zh-CN" sz="3100" dirty="0">
                <a:solidFill>
                  <a:schemeClr val="tx1"/>
                </a:solidFill>
              </a:rPr>
              <a:t> </a:t>
            </a:r>
            <a:r>
              <a:rPr lang="en-US" altLang="zh-CN" sz="3100" dirty="0" smtClean="0">
                <a:solidFill>
                  <a:schemeClr val="tx1"/>
                </a:solidFill>
              </a:rPr>
              <a:t>    </a:t>
            </a:r>
            <a:r>
              <a:rPr lang="en-US" altLang="zh-CN" sz="3100" dirty="0" err="1" smtClean="0">
                <a:solidFill>
                  <a:schemeClr val="tx1"/>
                </a:solidFill>
              </a:rPr>
              <a:t>tagname|tagfile|tagaddress|term|field</a:t>
            </a:r>
            <a:endParaRPr lang="en-US" altLang="zh-CN" sz="31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100" dirty="0">
                <a:solidFill>
                  <a:schemeClr val="tx1"/>
                </a:solidFill>
              </a:rPr>
              <a:t> </a:t>
            </a:r>
            <a:r>
              <a:rPr lang="en-US" altLang="zh-CN" sz="3100" dirty="0" smtClean="0">
                <a:solidFill>
                  <a:schemeClr val="tx1"/>
                </a:solidFill>
              </a:rPr>
              <a:t>    term </a:t>
            </a:r>
            <a:r>
              <a:rPr lang="zh-CN" altLang="en-US" sz="3100" dirty="0" smtClean="0">
                <a:solidFill>
                  <a:schemeClr val="tx1"/>
                </a:solidFill>
              </a:rPr>
              <a:t>－</a:t>
            </a:r>
            <a:r>
              <a:rPr lang="en-US" altLang="zh-CN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</a:t>
            </a:r>
            <a:r>
              <a:rPr lang="zh-CN" altLang="en-US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　</a:t>
            </a:r>
            <a:r>
              <a:rPr lang="en-US" altLang="zh-CN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;”</a:t>
            </a:r>
            <a:r>
              <a:rPr lang="zh-CN" altLang="en-US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　</a:t>
            </a:r>
            <a:r>
              <a:rPr lang="en-US" altLang="zh-CN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altLang="zh-CN" sz="3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3100" dirty="0">
                <a:solidFill>
                  <a:schemeClr val="tx1"/>
                </a:solidFill>
                <a:sym typeface="Wingdings" panose="05000000000000000000" pitchFamily="2" charset="2"/>
              </a:rPr>
              <a:t>　</a:t>
            </a:r>
            <a:r>
              <a:rPr lang="zh-CN" altLang="en-US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field</a:t>
            </a:r>
            <a:r>
              <a:rPr lang="zh-CN" altLang="en-US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is the type of </a:t>
            </a:r>
            <a:r>
              <a:rPr lang="en-US" altLang="zh-CN" sz="31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tagname</a:t>
            </a:r>
            <a:endParaRPr lang="en-US" altLang="zh-CN" sz="3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3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v:</a:t>
            </a:r>
            <a:r>
              <a:rPr lang="zh-CN" altLang="en-US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　 </a:t>
            </a:r>
            <a:r>
              <a:rPr lang="en-US" altLang="zh-CN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variables</a:t>
            </a:r>
          </a:p>
          <a:p>
            <a:pPr marL="0" indent="0">
              <a:buNone/>
            </a:pPr>
            <a:r>
              <a:rPr lang="en-US" altLang="zh-CN" sz="3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i:      import</a:t>
            </a:r>
          </a:p>
          <a:p>
            <a:pPr marL="0" indent="0">
              <a:buNone/>
            </a:pPr>
            <a:r>
              <a:rPr lang="en-US" altLang="zh-CN" sz="3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f:     functions</a:t>
            </a:r>
          </a:p>
          <a:p>
            <a:pPr marL="0" indent="0">
              <a:buNone/>
            </a:pPr>
            <a:r>
              <a:rPr lang="en-US" altLang="zh-CN" sz="3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c:    class</a:t>
            </a:r>
          </a:p>
          <a:p>
            <a:pPr marL="0" indent="0">
              <a:buNone/>
            </a:pPr>
            <a:r>
              <a:rPr lang="en-US" altLang="zh-CN" sz="3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1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m:   class members</a:t>
            </a:r>
            <a:endParaRPr lang="en-US" altLang="zh-CN" sz="3100" dirty="0" smtClean="0">
              <a:solidFill>
                <a:schemeClr val="tx1"/>
              </a:solidFill>
            </a:endParaRPr>
          </a:p>
          <a:p>
            <a:r>
              <a:rPr lang="en-US" altLang="zh-CN" sz="3100" dirty="0" smtClean="0">
                <a:solidFill>
                  <a:schemeClr val="tx1"/>
                </a:solidFill>
              </a:rPr>
              <a:t>:set tags      show all </a:t>
            </a:r>
            <a:r>
              <a:rPr lang="zh-CN" altLang="en-US" sz="3100" dirty="0">
                <a:solidFill>
                  <a:schemeClr val="tx1"/>
                </a:solidFill>
              </a:rPr>
              <a:t> </a:t>
            </a:r>
            <a:r>
              <a:rPr lang="en-US" altLang="zh-CN" sz="3100" dirty="0" smtClean="0">
                <a:solidFill>
                  <a:schemeClr val="tx1"/>
                </a:solidFill>
              </a:rPr>
              <a:t>tags  file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66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:tag </a:t>
            </a:r>
            <a:r>
              <a:rPr lang="en-US" altLang="zh-CN" dirty="0" err="1">
                <a:solidFill>
                  <a:schemeClr val="tx1"/>
                </a:solidFill>
              </a:rPr>
              <a:t>tagname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search </a:t>
            </a:r>
            <a:r>
              <a:rPr lang="en-US" altLang="zh-CN" dirty="0" err="1" smtClean="0">
                <a:solidFill>
                  <a:schemeClr val="tx1"/>
                </a:solidFill>
              </a:rPr>
              <a:t>tagname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ts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tagname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show all result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dirty="0" err="1">
                <a:solidFill>
                  <a:schemeClr val="tx1"/>
                </a:solidFill>
              </a:rPr>
              <a:t>tp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the previous tag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dirty="0" err="1">
                <a:solidFill>
                  <a:schemeClr val="tx1"/>
                </a:solidFill>
              </a:rPr>
              <a:t>tn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the  next tag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:ctrl + ] </a:t>
            </a:r>
            <a:r>
              <a:rPr lang="zh-CN" altLang="en-US" dirty="0" smtClean="0">
                <a:solidFill>
                  <a:schemeClr val="tx1"/>
                </a:solidFill>
              </a:rPr>
              <a:t>以当前光标下的</a:t>
            </a:r>
            <a:r>
              <a:rPr lang="en-US" altLang="zh-CN" dirty="0" smtClean="0">
                <a:solidFill>
                  <a:schemeClr val="tx1"/>
                </a:solidFill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</a:rPr>
              <a:t>作为</a:t>
            </a:r>
            <a:r>
              <a:rPr lang="en-US" altLang="zh-CN" dirty="0" smtClean="0">
                <a:solidFill>
                  <a:schemeClr val="tx1"/>
                </a:solidFill>
              </a:rPr>
              <a:t>tag,</a:t>
            </a:r>
            <a:r>
              <a:rPr lang="zh-CN" altLang="en-US" dirty="0" smtClean="0">
                <a:solidFill>
                  <a:schemeClr val="tx1"/>
                </a:solidFill>
              </a:rPr>
              <a:t>跳转。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:tags </a:t>
            </a:r>
            <a:r>
              <a:rPr lang="zh-CN" altLang="en-US" dirty="0">
                <a:solidFill>
                  <a:schemeClr val="tx1"/>
                </a:solidFill>
              </a:rPr>
              <a:t>列</a:t>
            </a:r>
            <a:r>
              <a:rPr lang="zh-CN" altLang="en-US" dirty="0" smtClean="0">
                <a:solidFill>
                  <a:schemeClr val="tx1"/>
                </a:solidFill>
              </a:rPr>
              <a:t>出所有查看过的</a:t>
            </a:r>
            <a:r>
              <a:rPr lang="en-US" altLang="zh-CN" dirty="0" smtClean="0">
                <a:solidFill>
                  <a:schemeClr val="tx1"/>
                </a:solidFill>
              </a:rPr>
              <a:t>tag.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</a:rPr>
              <a:t>ctrl+t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返回查找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:tag </a:t>
            </a:r>
            <a:r>
              <a:rPr lang="zh-CN" altLang="en-US" dirty="0" smtClean="0">
                <a:solidFill>
                  <a:schemeClr val="tx1"/>
                </a:solidFill>
              </a:rPr>
              <a:t>跳到当前</a:t>
            </a:r>
            <a:r>
              <a:rPr lang="en-US" altLang="zh-CN" dirty="0" smtClean="0">
                <a:solidFill>
                  <a:schemeClr val="tx1"/>
                </a:solidFill>
              </a:rPr>
              <a:t>tag</a:t>
            </a:r>
            <a:r>
              <a:rPr lang="zh-CN" altLang="en-US" dirty="0" smtClean="0">
                <a:solidFill>
                  <a:schemeClr val="tx1"/>
                </a:solidFill>
              </a:rPr>
              <a:t>的最后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616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2628</TotalTime>
  <Words>1646</Words>
  <Application>Microsoft Office PowerPoint</Application>
  <PresentationFormat>On-screen Show (4:3)</PresentationFormat>
  <Paragraphs>231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Introduction to  Ctags</vt:lpstr>
      <vt:lpstr>Agenda</vt:lpstr>
      <vt:lpstr>What is Ctags</vt:lpstr>
      <vt:lpstr>Support language</vt:lpstr>
      <vt:lpstr>Support editor</vt:lpstr>
      <vt:lpstr>How to work</vt:lpstr>
      <vt:lpstr>Ctags’ install</vt:lpstr>
      <vt:lpstr>Use ctags</vt:lpstr>
      <vt:lpstr>PowerPoint Presentation</vt:lpstr>
      <vt:lpstr>PowerPoint Presentation</vt:lpstr>
      <vt:lpstr>Ctags common parameter</vt:lpstr>
      <vt:lpstr>Ctags common parameter</vt:lpstr>
      <vt:lpstr>PowerPoint Presentation</vt:lpstr>
      <vt:lpstr>PowerPoint Presentation</vt:lpstr>
      <vt:lpstr>Other tag tools</vt:lpstr>
      <vt:lpstr>Summary of vi command</vt:lpstr>
      <vt:lpstr>Close file</vt:lpstr>
      <vt:lpstr>Cursor </vt:lpstr>
      <vt:lpstr>cursor</vt:lpstr>
      <vt:lpstr>Page turn</vt:lpstr>
      <vt:lpstr>Edit command</vt:lpstr>
      <vt:lpstr>Copy,cut</vt:lpstr>
      <vt:lpstr>Copy and cut</vt:lpstr>
      <vt:lpstr>delete</vt:lpstr>
      <vt:lpstr>Undo redo</vt:lpstr>
      <vt:lpstr>Move text</vt:lpstr>
      <vt:lpstr>Split window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Django ORM</dc:title>
  <dc:creator>Huang, Hao H</dc:creator>
  <cp:lastModifiedBy>Li, ZhuoX</cp:lastModifiedBy>
  <cp:revision>354</cp:revision>
  <dcterms:created xsi:type="dcterms:W3CDTF">2014-07-08T03:04:15Z</dcterms:created>
  <dcterms:modified xsi:type="dcterms:W3CDTF">2014-08-12T06:59:23Z</dcterms:modified>
</cp:coreProperties>
</file>