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89" autoAdjust="0"/>
  </p:normalViewPr>
  <p:slideViewPr>
    <p:cSldViewPr>
      <p:cViewPr varScale="1">
        <p:scale>
          <a:sx n="48" d="100"/>
          <a:sy n="48" d="100"/>
        </p:scale>
        <p:origin x="-96" y="-5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ouglarek@outlook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 </a:t>
            </a:r>
            <a:r>
              <a:rPr lang="zh-CN" altLang="en-US" dirty="0" smtClean="0"/>
              <a:t>以及 </a:t>
            </a:r>
            <a:r>
              <a:rPr lang="en-US" altLang="zh-CN" dirty="0" err="1" smtClean="0"/>
              <a:t>Gerrit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分享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主讲人：辛令超（</a:t>
            </a:r>
            <a:r>
              <a:rPr lang="en-US" altLang="zh-CN" dirty="0" smtClean="0">
                <a:hlinkClick r:id="rId2"/>
              </a:rPr>
              <a:t>douglarek@outlook.com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377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向远程仓库推送数</a:t>
            </a:r>
            <a:r>
              <a:rPr lang="zh-CN" altLang="en-US" dirty="0" smtClean="0"/>
              <a:t>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push [remote name] [branch name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zh-CN" altLang="en-US" dirty="0"/>
              <a:t>注意点：关于 非快进（</a:t>
            </a:r>
            <a:r>
              <a:rPr lang="en-US" altLang="zh-CN" dirty="0"/>
              <a:t>fast-forward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5. </a:t>
            </a:r>
            <a:r>
              <a:rPr lang="zh-CN" altLang="en-US" dirty="0"/>
              <a:t>查看远程仓库信</a:t>
            </a:r>
            <a:r>
              <a:rPr lang="zh-CN" altLang="en-US" dirty="0" smtClean="0"/>
              <a:t>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git</a:t>
            </a:r>
            <a:r>
              <a:rPr lang="en-US" altLang="zh-CN" dirty="0"/>
              <a:t> remote show [remote name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他告诉了你一些不为人知的信息，有时候对于解决 </a:t>
            </a:r>
            <a:r>
              <a:rPr lang="en-US" altLang="zh-CN" dirty="0" smtClean="0"/>
              <a:t>push </a:t>
            </a:r>
            <a:r>
              <a:rPr lang="zh-CN" altLang="en-US" dirty="0"/>
              <a:t>以及 </a:t>
            </a:r>
            <a:r>
              <a:rPr lang="en-US" altLang="zh-CN" dirty="0"/>
              <a:t>pull </a:t>
            </a:r>
            <a:r>
              <a:rPr lang="zh-CN" altLang="en-US" dirty="0"/>
              <a:t>出现的问题，非常有效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a</a:t>
            </a:r>
            <a:r>
              <a:rPr lang="zh-CN" altLang="en-US" dirty="0"/>
              <a:t>）缺省（推送）分支</a:t>
            </a:r>
          </a:p>
          <a:p>
            <a:pPr marL="0" indent="0">
              <a:buNone/>
            </a:pPr>
            <a:r>
              <a:rPr lang="en-US" altLang="zh-CN" dirty="0"/>
              <a:t>b</a:t>
            </a:r>
            <a:r>
              <a:rPr lang="zh-CN" altLang="en-US" dirty="0"/>
              <a:t>）没有同步到本地的分支</a:t>
            </a:r>
          </a:p>
          <a:p>
            <a:pPr marL="0" indent="0">
              <a:buNone/>
            </a:pPr>
            <a:r>
              <a:rPr lang="en-US" altLang="zh-CN" dirty="0"/>
              <a:t>c</a:t>
            </a:r>
            <a:r>
              <a:rPr lang="zh-CN" altLang="en-US" dirty="0"/>
              <a:t>）哪些已经同步到本地的分支已经在远程仓库被删除</a:t>
            </a:r>
          </a:p>
          <a:p>
            <a:pPr marL="0" indent="0">
              <a:buNone/>
            </a:pP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 err="1"/>
              <a:t>git</a:t>
            </a:r>
            <a:r>
              <a:rPr lang="en-US" altLang="zh-CN" dirty="0"/>
              <a:t> pull </a:t>
            </a:r>
            <a:r>
              <a:rPr lang="zh-CN" altLang="en-US" dirty="0"/>
              <a:t>自动合并的分支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02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6. </a:t>
            </a:r>
            <a:r>
              <a:rPr lang="zh-CN" altLang="en-US" dirty="0"/>
              <a:t>远程仓库的删除和重命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git</a:t>
            </a:r>
            <a:r>
              <a:rPr lang="en-US" altLang="zh-CN" dirty="0"/>
              <a:t> remote </a:t>
            </a:r>
            <a:r>
              <a:rPr lang="en-US" altLang="zh-CN" dirty="0" err="1"/>
              <a:t>rm</a:t>
            </a:r>
            <a:r>
              <a:rPr lang="en-US" altLang="zh-CN" dirty="0"/>
              <a:t> [remote name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git</a:t>
            </a:r>
            <a:r>
              <a:rPr lang="en-US" altLang="zh-CN" dirty="0"/>
              <a:t> remote rename [remote name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对远程仓库的重命名，也会使对应的分支名称发生变化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6488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打标签（</a:t>
            </a:r>
            <a:r>
              <a:rPr lang="en-US" altLang="zh-CN" dirty="0"/>
              <a:t>tag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tag </a:t>
            </a:r>
            <a:r>
              <a:rPr lang="zh-CN" altLang="en-US" dirty="0"/>
              <a:t>一般被翻译成 标签（或者里程碑）什么的，一般发布版本什么的，都使用 </a:t>
            </a:r>
            <a:r>
              <a:rPr lang="en-US" altLang="zh-CN" dirty="0"/>
              <a:t>tag</a:t>
            </a:r>
            <a:r>
              <a:rPr lang="zh-CN" altLang="en-US" dirty="0"/>
              <a:t>，而不是 </a:t>
            </a:r>
            <a:r>
              <a:rPr lang="en-US" altLang="zh-CN" dirty="0"/>
              <a:t>branch</a:t>
            </a:r>
            <a:r>
              <a:rPr lang="zh-CN" altLang="en-US" dirty="0"/>
              <a:t>（分支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tag </a:t>
            </a:r>
            <a:r>
              <a:rPr lang="zh-CN" altLang="en-US" dirty="0"/>
              <a:t>可以分成两种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轻</a:t>
            </a:r>
            <a:r>
              <a:rPr lang="zh-CN" altLang="en-US" dirty="0"/>
              <a:t>量 </a:t>
            </a:r>
            <a:r>
              <a:rPr lang="en-US" altLang="zh-CN" dirty="0"/>
              <a:t>tag </a:t>
            </a:r>
            <a:r>
              <a:rPr lang="zh-CN" altLang="en-US" dirty="0"/>
              <a:t>（</a:t>
            </a:r>
            <a:r>
              <a:rPr lang="en-US" altLang="zh-CN" dirty="0"/>
              <a:t>lightweight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带附注的 </a:t>
            </a:r>
            <a:r>
              <a:rPr lang="en-US" altLang="zh-CN" dirty="0"/>
              <a:t>tag </a:t>
            </a:r>
            <a:r>
              <a:rPr lang="zh-CN" altLang="en-US" dirty="0"/>
              <a:t>（</a:t>
            </a:r>
            <a:r>
              <a:rPr lang="en-US" altLang="zh-CN" dirty="0"/>
              <a:t>annotated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de-DE" altLang="zh-CN" dirty="0"/>
              <a:t>git tag -a [name] -m [message</a:t>
            </a:r>
            <a:r>
              <a:rPr lang="de-DE" altLang="zh-CN" dirty="0" smtClean="0"/>
              <a:t>]</a:t>
            </a:r>
          </a:p>
          <a:p>
            <a:pPr marL="0" indent="0">
              <a:buNone/>
            </a:pPr>
            <a:endParaRPr lang="de-DE" altLang="zh-CN" dirty="0" smtClean="0"/>
          </a:p>
          <a:p>
            <a:pPr marL="0" indent="0">
              <a:buNone/>
            </a:pPr>
            <a:r>
              <a:rPr lang="zh-CN" altLang="en-US" dirty="0" smtClean="0"/>
              <a:t>签</a:t>
            </a:r>
            <a:r>
              <a:rPr lang="zh-CN" altLang="en-US" dirty="0"/>
              <a:t>署 </a:t>
            </a:r>
            <a:r>
              <a:rPr lang="de-DE" altLang="zh-CN" dirty="0" smtClean="0"/>
              <a:t>tag</a:t>
            </a:r>
            <a:endParaRPr lang="de-DE" altLang="zh-CN" dirty="0"/>
          </a:p>
          <a:p>
            <a:pPr marL="0" indent="0">
              <a:buNone/>
            </a:pPr>
            <a:r>
              <a:rPr lang="zh-CN" altLang="en-US" dirty="0"/>
              <a:t>需要 </a:t>
            </a:r>
            <a:r>
              <a:rPr lang="de-DE" altLang="zh-CN" dirty="0"/>
              <a:t>gnupg </a:t>
            </a:r>
            <a:r>
              <a:rPr lang="zh-CN" altLang="en-US" dirty="0"/>
              <a:t>工具，此处简略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-</a:t>
            </a:r>
            <a:r>
              <a:rPr lang="de-DE" altLang="zh-CN" dirty="0"/>
              <a:t>a </a:t>
            </a:r>
            <a:r>
              <a:rPr lang="zh-CN" altLang="en-US" dirty="0"/>
              <a:t>换成 </a:t>
            </a:r>
            <a:r>
              <a:rPr lang="en-US" altLang="zh-CN" dirty="0"/>
              <a:t>-</a:t>
            </a:r>
            <a:r>
              <a:rPr lang="de-DE" altLang="zh-CN" dirty="0"/>
              <a:t>s </a:t>
            </a:r>
            <a:r>
              <a:rPr lang="zh-CN" altLang="en-US" dirty="0"/>
              <a:t>即可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98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奇技淫</a:t>
            </a:r>
            <a:r>
              <a:rPr lang="zh-CN" altLang="en-US" dirty="0" smtClean="0"/>
              <a:t>巧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自动补全（谢绝纯记</a:t>
            </a:r>
            <a:r>
              <a:rPr lang="zh-CN" altLang="en-US" dirty="0" smtClean="0"/>
              <a:t>忆，善用 </a:t>
            </a:r>
            <a:r>
              <a:rPr lang="en-US" altLang="zh-CN" dirty="0" smtClean="0"/>
              <a:t>Tab </a:t>
            </a:r>
            <a:r>
              <a:rPr lang="zh-CN" altLang="en-US" dirty="0" smtClean="0"/>
              <a:t>补全）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别名（作用：高效，便捷，保护键盘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alias.br </a:t>
            </a:r>
            <a:r>
              <a:rPr lang="en-US" altLang="zh-CN" dirty="0" smtClean="0"/>
              <a:t>branch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130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20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的分支模型称为“必杀技特性”不解释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分支是什</a:t>
            </a:r>
            <a:r>
              <a:rPr lang="zh-CN" altLang="en-US" dirty="0" smtClean="0"/>
              <a:t>么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分支其实就是从某个提交对象往回看的历史</a:t>
            </a:r>
            <a:r>
              <a:rPr lang="en-US" altLang="zh-CN" dirty="0"/>
              <a:t>(</a:t>
            </a:r>
            <a:r>
              <a:rPr lang="en-US" altLang="zh-CN" dirty="0" err="1"/>
              <a:t>ProGit</a:t>
            </a:r>
            <a:r>
              <a:rPr lang="en-US" altLang="zh-CN" dirty="0"/>
              <a:t>)</a:t>
            </a:r>
            <a:r>
              <a:rPr lang="zh-CN" altLang="en-US" dirty="0"/>
              <a:t>，其实这么说是很准的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中的分支实际上仅是一个包含所指对象校验和（</a:t>
            </a:r>
            <a:r>
              <a:rPr lang="en-US" altLang="zh-CN" dirty="0"/>
              <a:t>40 </a:t>
            </a:r>
            <a:r>
              <a:rPr lang="zh-CN" altLang="en-US" dirty="0"/>
              <a:t>个字符长度 </a:t>
            </a:r>
            <a:r>
              <a:rPr lang="en-US" altLang="zh-CN" dirty="0"/>
              <a:t>SHA-1 </a:t>
            </a:r>
            <a:r>
              <a:rPr lang="zh-CN" altLang="en-US" dirty="0"/>
              <a:t>字串）的文件，所以创建和销毁一个分支就变得非常廉价。说白了，新建一个分支就是向一个文件写入 </a:t>
            </a:r>
            <a:r>
              <a:rPr lang="en-US" altLang="zh-CN" dirty="0"/>
              <a:t>41 </a:t>
            </a:r>
            <a:r>
              <a:rPr lang="zh-CN" altLang="en-US" dirty="0"/>
              <a:t>个字节（外加一个换行符）</a:t>
            </a:r>
            <a:r>
              <a:rPr lang="en-US" altLang="zh-CN" dirty="0"/>
              <a:t>(</a:t>
            </a:r>
            <a:r>
              <a:rPr lang="en-US" altLang="zh-CN" dirty="0" err="1"/>
              <a:t>ProGit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198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一个例子：</a:t>
            </a:r>
            <a:endParaRPr lang="en-US" altLang="zh-CN" dirty="0" smtClean="0"/>
          </a:p>
        </p:txBody>
      </p:sp>
      <p:sp>
        <p:nvSpPr>
          <p:cNvPr id="6" name="Oval 5"/>
          <p:cNvSpPr/>
          <p:nvPr/>
        </p:nvSpPr>
        <p:spPr>
          <a:xfrm>
            <a:off x="2743200" y="2667000"/>
            <a:ext cx="1600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98ec090</a:t>
            </a:r>
            <a:endParaRPr lang="zh-CN" altLang="en-US" dirty="0"/>
          </a:p>
        </p:txBody>
      </p:sp>
      <p:sp>
        <p:nvSpPr>
          <p:cNvPr id="7" name="Oval 6"/>
          <p:cNvSpPr/>
          <p:nvPr/>
        </p:nvSpPr>
        <p:spPr>
          <a:xfrm>
            <a:off x="5215467" y="1532467"/>
            <a:ext cx="1600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  <a:endParaRPr lang="zh-CN" altLang="en-US" dirty="0"/>
          </a:p>
        </p:txBody>
      </p:sp>
      <p:sp>
        <p:nvSpPr>
          <p:cNvPr id="8" name="Oval 7"/>
          <p:cNvSpPr/>
          <p:nvPr/>
        </p:nvSpPr>
        <p:spPr>
          <a:xfrm>
            <a:off x="5181600" y="2658533"/>
            <a:ext cx="1600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fbf2b02</a:t>
            </a:r>
            <a:endParaRPr lang="zh-CN" altLang="en-US" dirty="0"/>
          </a:p>
        </p:txBody>
      </p:sp>
      <p:sp>
        <p:nvSpPr>
          <p:cNvPr id="9" name="Oval 8"/>
          <p:cNvSpPr/>
          <p:nvPr/>
        </p:nvSpPr>
        <p:spPr>
          <a:xfrm>
            <a:off x="457200" y="2743200"/>
            <a:ext cx="1600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6a3309d</a:t>
            </a:r>
            <a:endParaRPr lang="zh-CN" altLang="en-US" dirty="0"/>
          </a:p>
        </p:txBody>
      </p:sp>
      <p:cxnSp>
        <p:nvCxnSpPr>
          <p:cNvPr id="11" name="Straight Arrow Connector 10"/>
          <p:cNvCxnSpPr>
            <a:stCxn id="7" idx="4"/>
            <a:endCxn id="8" idx="0"/>
          </p:cNvCxnSpPr>
          <p:nvPr/>
        </p:nvCxnSpPr>
        <p:spPr>
          <a:xfrm flipH="1">
            <a:off x="5981700" y="2294467"/>
            <a:ext cx="33867" cy="364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 flipH="1">
            <a:off x="4343401" y="3039533"/>
            <a:ext cx="838199" cy="101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</p:cNvCxnSpPr>
          <p:nvPr/>
        </p:nvCxnSpPr>
        <p:spPr>
          <a:xfrm flipH="1">
            <a:off x="2133601" y="3048000"/>
            <a:ext cx="609599" cy="1015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07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分支的新建与合</a:t>
            </a:r>
            <a:r>
              <a:rPr lang="zh-CN" altLang="en-US" dirty="0" smtClean="0"/>
              <a:t>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 新建分</a:t>
            </a:r>
            <a:r>
              <a:rPr lang="zh-CN" altLang="en-US" dirty="0" smtClean="0"/>
              <a:t>支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 err="1"/>
              <a:t>git</a:t>
            </a:r>
            <a:r>
              <a:rPr lang="en-US" altLang="zh-CN" dirty="0"/>
              <a:t> branch </a:t>
            </a:r>
            <a:r>
              <a:rPr lang="en-US" altLang="zh-CN" dirty="0" smtClean="0"/>
              <a:t>test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这会在当前 </a:t>
            </a:r>
            <a:r>
              <a:rPr lang="en-US" altLang="zh-CN" dirty="0"/>
              <a:t>commit </a:t>
            </a:r>
            <a:r>
              <a:rPr lang="zh-CN" altLang="en-US" dirty="0"/>
              <a:t>对象上新建一个分支指针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Oval 3"/>
          <p:cNvSpPr/>
          <p:nvPr/>
        </p:nvSpPr>
        <p:spPr>
          <a:xfrm>
            <a:off x="381000" y="4953000"/>
            <a:ext cx="1600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6a3309d</a:t>
            </a:r>
            <a:endParaRPr lang="zh-CN" altLang="en-US" dirty="0"/>
          </a:p>
        </p:txBody>
      </p:sp>
      <p:sp>
        <p:nvSpPr>
          <p:cNvPr id="5" name="Oval 4"/>
          <p:cNvSpPr/>
          <p:nvPr/>
        </p:nvSpPr>
        <p:spPr>
          <a:xfrm>
            <a:off x="3048000" y="4953000"/>
            <a:ext cx="1752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98ec090</a:t>
            </a:r>
            <a:endParaRPr lang="zh-CN" altLang="en-US" dirty="0"/>
          </a:p>
        </p:txBody>
      </p:sp>
      <p:sp>
        <p:nvSpPr>
          <p:cNvPr id="6" name="Oval 5"/>
          <p:cNvSpPr/>
          <p:nvPr/>
        </p:nvSpPr>
        <p:spPr>
          <a:xfrm>
            <a:off x="5562600" y="4953000"/>
            <a:ext cx="1600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fbf2b02</a:t>
            </a:r>
            <a:endParaRPr lang="zh-CN" altLang="en-US" dirty="0"/>
          </a:p>
        </p:txBody>
      </p:sp>
      <p:sp>
        <p:nvSpPr>
          <p:cNvPr id="7" name="Oval 6"/>
          <p:cNvSpPr/>
          <p:nvPr/>
        </p:nvSpPr>
        <p:spPr>
          <a:xfrm>
            <a:off x="5562600" y="3886200"/>
            <a:ext cx="1600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  <a:endParaRPr lang="zh-CN" altLang="en-US" dirty="0"/>
          </a:p>
        </p:txBody>
      </p:sp>
      <p:cxnSp>
        <p:nvCxnSpPr>
          <p:cNvPr id="9" name="Straight Arrow Connector 8"/>
          <p:cNvCxnSpPr>
            <a:stCxn id="4" idx="6"/>
            <a:endCxn id="4" idx="6"/>
          </p:cNvCxnSpPr>
          <p:nvPr/>
        </p:nvCxnSpPr>
        <p:spPr>
          <a:xfrm>
            <a:off x="1981200" y="53340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4" idx="6"/>
          </p:cNvCxnSpPr>
          <p:nvPr/>
        </p:nvCxnSpPr>
        <p:spPr>
          <a:xfrm flipH="1">
            <a:off x="1981200" y="53340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6"/>
          </p:cNvCxnSpPr>
          <p:nvPr/>
        </p:nvCxnSpPr>
        <p:spPr>
          <a:xfrm flipH="1">
            <a:off x="4800600" y="5334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159500" y="4648200"/>
            <a:ext cx="3175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676900" y="6096000"/>
            <a:ext cx="1600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</a:t>
            </a:r>
            <a:endParaRPr lang="zh-CN" altLang="en-US" dirty="0"/>
          </a:p>
        </p:txBody>
      </p:sp>
      <p:cxnSp>
        <p:nvCxnSpPr>
          <p:cNvPr id="22" name="Straight Arrow Connector 21"/>
          <p:cNvCxnSpPr>
            <a:endCxn id="6" idx="4"/>
          </p:cNvCxnSpPr>
          <p:nvPr/>
        </p:nvCxnSpPr>
        <p:spPr>
          <a:xfrm flipH="1" flipV="1">
            <a:off x="6362700" y="5715000"/>
            <a:ext cx="1143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715000" y="2590800"/>
            <a:ext cx="1600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</a:t>
            </a:r>
            <a:endParaRPr lang="zh-CN" altLang="en-US" dirty="0"/>
          </a:p>
        </p:txBody>
      </p:sp>
      <p:cxnSp>
        <p:nvCxnSpPr>
          <p:cNvPr id="25" name="Straight Arrow Connector 24"/>
          <p:cNvCxnSpPr>
            <a:endCxn id="7" idx="0"/>
          </p:cNvCxnSpPr>
          <p:nvPr/>
        </p:nvCxnSpPr>
        <p:spPr>
          <a:xfrm flipH="1">
            <a:off x="6362700" y="3352800"/>
            <a:ext cx="152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33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/>
              <a:t>现在我们依然在 </a:t>
            </a:r>
            <a:r>
              <a:rPr lang="en-US" altLang="zh-CN" dirty="0"/>
              <a:t>test </a:t>
            </a:r>
            <a:r>
              <a:rPr lang="zh-CN" altLang="en-US" dirty="0"/>
              <a:t>分支工作，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知道在哪个分支上工作是通过一个叫做 </a:t>
            </a:r>
            <a:r>
              <a:rPr lang="en-US" altLang="zh-CN" dirty="0"/>
              <a:t>HEAD </a:t>
            </a:r>
            <a:r>
              <a:rPr lang="zh-CN" altLang="en-US" dirty="0"/>
              <a:t>的指针，他指向了你正在工作中的本地分支的指针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我们可以通过 </a:t>
            </a:r>
            <a:r>
              <a:rPr lang="en-US" altLang="zh-CN" dirty="0" err="1"/>
              <a:t>git</a:t>
            </a:r>
            <a:r>
              <a:rPr lang="en-US" altLang="zh-CN" dirty="0"/>
              <a:t> checkout -b xxx</a:t>
            </a:r>
            <a:r>
              <a:rPr lang="zh-CN" altLang="en-US" dirty="0"/>
              <a:t>，直接新建并且切换到 </a:t>
            </a:r>
            <a:r>
              <a:rPr lang="en-US" altLang="zh-CN" dirty="0"/>
              <a:t>xxx </a:t>
            </a:r>
            <a:r>
              <a:rPr lang="zh-CN" altLang="en-US" dirty="0"/>
              <a:t>分支，相当于运行 </a:t>
            </a:r>
            <a:r>
              <a:rPr lang="en-US" altLang="zh-CN" dirty="0" err="1"/>
              <a:t>git</a:t>
            </a:r>
            <a:r>
              <a:rPr lang="en-US" altLang="zh-CN" dirty="0"/>
              <a:t> branch xxx</a:t>
            </a:r>
            <a:r>
              <a:rPr lang="zh-CN" altLang="en-US" dirty="0"/>
              <a:t>；</a:t>
            </a:r>
            <a:r>
              <a:rPr lang="en-US" altLang="zh-CN" dirty="0" err="1"/>
              <a:t>git</a:t>
            </a:r>
            <a:r>
              <a:rPr lang="en-US" altLang="zh-CN" dirty="0"/>
              <a:t> checkout xxx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切换分支的时候最好保持一个清洁的工作区域（不过事情并非绝对，因为当你做这样的尝试时，</a:t>
            </a:r>
            <a:r>
              <a:rPr lang="en-US" altLang="zh-CN" dirty="0" err="1"/>
              <a:t>Git</a:t>
            </a:r>
            <a:r>
              <a:rPr lang="en-US" altLang="zh-CN" dirty="0"/>
              <a:t>                                                                      </a:t>
            </a:r>
            <a:r>
              <a:rPr lang="zh-CN" altLang="en-US" dirty="0"/>
              <a:t>如果感觉不爽，会不让你切换到这个分支，然后给出错误提示，同时这也可以通过 </a:t>
            </a:r>
            <a:r>
              <a:rPr lang="en-US" altLang="zh-CN" dirty="0" err="1"/>
              <a:t>git</a:t>
            </a:r>
            <a:r>
              <a:rPr lang="en-US" altLang="zh-CN" dirty="0"/>
              <a:t> stash </a:t>
            </a:r>
            <a:r>
              <a:rPr lang="zh-CN" altLang="en-US" dirty="0"/>
              <a:t>来规</a:t>
            </a:r>
            <a:r>
              <a:rPr lang="zh-CN" altLang="en-US" dirty="0" smtClean="0"/>
              <a:t>避）。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080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分支的合</a:t>
            </a:r>
            <a:r>
              <a:rPr lang="zh-CN" altLang="en-US" dirty="0" smtClean="0"/>
              <a:t>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我们向 </a:t>
            </a:r>
            <a:r>
              <a:rPr lang="en-US" altLang="zh-CN" dirty="0"/>
              <a:t>test </a:t>
            </a:r>
            <a:r>
              <a:rPr lang="zh-CN" altLang="en-US" dirty="0"/>
              <a:t>分支进行一个提交  </a:t>
            </a:r>
            <a:r>
              <a:rPr lang="en-US" altLang="zh-CN" dirty="0"/>
              <a:t>a25f6a3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然后现在的情况变为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Oval 3"/>
          <p:cNvSpPr/>
          <p:nvPr/>
        </p:nvSpPr>
        <p:spPr>
          <a:xfrm>
            <a:off x="381000" y="4953000"/>
            <a:ext cx="1600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6a3309d</a:t>
            </a:r>
            <a:endParaRPr lang="zh-CN" altLang="en-US" dirty="0"/>
          </a:p>
        </p:txBody>
      </p:sp>
      <p:sp>
        <p:nvSpPr>
          <p:cNvPr id="5" name="Oval 4"/>
          <p:cNvSpPr/>
          <p:nvPr/>
        </p:nvSpPr>
        <p:spPr>
          <a:xfrm>
            <a:off x="2667000" y="4953000"/>
            <a:ext cx="1752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98ec090</a:t>
            </a:r>
            <a:endParaRPr lang="zh-CN" altLang="en-US" dirty="0"/>
          </a:p>
        </p:txBody>
      </p:sp>
      <p:sp>
        <p:nvSpPr>
          <p:cNvPr id="6" name="Oval 5"/>
          <p:cNvSpPr/>
          <p:nvPr/>
        </p:nvSpPr>
        <p:spPr>
          <a:xfrm>
            <a:off x="5257800" y="4944534"/>
            <a:ext cx="1600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fbf2b02</a:t>
            </a:r>
            <a:endParaRPr lang="zh-CN" altLang="en-US" dirty="0"/>
          </a:p>
        </p:txBody>
      </p:sp>
      <p:sp>
        <p:nvSpPr>
          <p:cNvPr id="7" name="Oval 6"/>
          <p:cNvSpPr/>
          <p:nvPr/>
        </p:nvSpPr>
        <p:spPr>
          <a:xfrm>
            <a:off x="7543800" y="4961467"/>
            <a:ext cx="1600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a25f6a3</a:t>
            </a:r>
            <a:endParaRPr lang="zh-CN" altLang="en-US" dirty="0"/>
          </a:p>
        </p:txBody>
      </p:sp>
      <p:cxnSp>
        <p:nvCxnSpPr>
          <p:cNvPr id="9" name="Straight Arrow Connector 8"/>
          <p:cNvCxnSpPr>
            <a:stCxn id="5" idx="2"/>
            <a:endCxn id="4" idx="6"/>
          </p:cNvCxnSpPr>
          <p:nvPr/>
        </p:nvCxnSpPr>
        <p:spPr>
          <a:xfrm flipH="1">
            <a:off x="1981200" y="5334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858000" y="5334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6"/>
          </p:cNvCxnSpPr>
          <p:nvPr/>
        </p:nvCxnSpPr>
        <p:spPr>
          <a:xfrm flipH="1" flipV="1">
            <a:off x="4419600" y="5334000"/>
            <a:ext cx="838200" cy="8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257800" y="3810000"/>
            <a:ext cx="1600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  <a:endParaRPr lang="zh-CN" altLang="en-US" dirty="0"/>
          </a:p>
        </p:txBody>
      </p:sp>
      <p:cxnSp>
        <p:nvCxnSpPr>
          <p:cNvPr id="15" name="Straight Arrow Connector 14"/>
          <p:cNvCxnSpPr>
            <a:endCxn id="6" idx="0"/>
          </p:cNvCxnSpPr>
          <p:nvPr/>
        </p:nvCxnSpPr>
        <p:spPr>
          <a:xfrm flipH="1">
            <a:off x="6057900" y="4580468"/>
            <a:ext cx="224367" cy="364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253567" y="2743200"/>
            <a:ext cx="1600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</a:t>
            </a:r>
            <a:endParaRPr lang="zh-CN" altLang="en-US" dirty="0"/>
          </a:p>
        </p:txBody>
      </p:sp>
      <p:cxnSp>
        <p:nvCxnSpPr>
          <p:cNvPr id="18" name="Straight Arrow Connector 17"/>
          <p:cNvCxnSpPr>
            <a:endCxn id="14" idx="0"/>
          </p:cNvCxnSpPr>
          <p:nvPr/>
        </p:nvCxnSpPr>
        <p:spPr>
          <a:xfrm flipH="1">
            <a:off x="6057900" y="3479800"/>
            <a:ext cx="177801" cy="33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518400" y="6112933"/>
            <a:ext cx="1600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</a:t>
            </a:r>
            <a:endParaRPr lang="zh-CN" altLang="en-US" dirty="0"/>
          </a:p>
        </p:txBody>
      </p:sp>
      <p:cxnSp>
        <p:nvCxnSpPr>
          <p:cNvPr id="21" name="Straight Arrow Connector 20"/>
          <p:cNvCxnSpPr>
            <a:endCxn id="7" idx="4"/>
          </p:cNvCxnSpPr>
          <p:nvPr/>
        </p:nvCxnSpPr>
        <p:spPr>
          <a:xfrm flipV="1">
            <a:off x="8343900" y="5723467"/>
            <a:ext cx="0" cy="389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93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安装以及基本配置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80060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安装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openSUSE</a:t>
            </a:r>
            <a:r>
              <a:rPr lang="en-US" altLang="zh-CN" dirty="0" smtClean="0"/>
              <a:t> </a:t>
            </a:r>
            <a:r>
              <a:rPr lang="zh-CN" altLang="en-US" dirty="0" smtClean="0"/>
              <a:t>下安装：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zypper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一些简单配</a:t>
            </a:r>
            <a:r>
              <a:rPr lang="zh-CN" altLang="en-US" dirty="0" smtClean="0"/>
              <a:t>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user.name </a:t>
            </a:r>
            <a:r>
              <a:rPr lang="en-US" altLang="zh-CN" dirty="0" smtClean="0"/>
              <a:t>‘</a:t>
            </a:r>
            <a:r>
              <a:rPr lang="en-US" altLang="zh-CN" dirty="0" err="1" smtClean="0"/>
              <a:t>Lingchao</a:t>
            </a:r>
            <a:r>
              <a:rPr lang="en-US" altLang="zh-CN" dirty="0" smtClean="0"/>
              <a:t> Xin’</a:t>
            </a:r>
          </a:p>
          <a:p>
            <a:pPr marL="0" indent="0">
              <a:buNone/>
            </a:pP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</a:t>
            </a:r>
            <a:r>
              <a:rPr lang="en-US" altLang="zh-CN" dirty="0" err="1"/>
              <a:t>user.email</a:t>
            </a:r>
            <a:r>
              <a:rPr lang="en-US" altLang="zh-CN" dirty="0"/>
              <a:t> </a:t>
            </a:r>
            <a:r>
              <a:rPr lang="en-US" altLang="zh-CN" dirty="0" smtClean="0"/>
              <a:t>‘lingchaox.xin@intel.com‘</a:t>
            </a:r>
          </a:p>
          <a:p>
            <a:pPr marL="0" indent="0">
              <a:buNone/>
            </a:pP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</a:t>
            </a:r>
            <a:r>
              <a:rPr lang="en-US" altLang="zh-CN" dirty="0" err="1"/>
              <a:t>color.ui</a:t>
            </a:r>
            <a:r>
              <a:rPr lang="en-US" altLang="zh-CN" dirty="0"/>
              <a:t> auto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带</a:t>
            </a:r>
            <a:r>
              <a:rPr lang="zh-CN" altLang="en-US" dirty="0"/>
              <a:t>给你的是彩色的世界，非黑白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9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然后我们切换到 </a:t>
            </a:r>
            <a:r>
              <a:rPr lang="en-US" altLang="zh-CN" dirty="0" smtClean="0"/>
              <a:t>master </a:t>
            </a:r>
            <a:r>
              <a:rPr lang="zh-CN" altLang="en-US" dirty="0"/>
              <a:t>分支进行合并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git</a:t>
            </a:r>
            <a:r>
              <a:rPr lang="en-US" altLang="zh-CN" dirty="0"/>
              <a:t> checkout master</a:t>
            </a:r>
          </a:p>
          <a:p>
            <a:pPr marL="0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merge test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执行 </a:t>
            </a:r>
            <a:r>
              <a:rPr lang="en-US" altLang="zh-CN" dirty="0"/>
              <a:t>fast forward </a:t>
            </a:r>
            <a:r>
              <a:rPr lang="zh-CN" altLang="en-US" dirty="0"/>
              <a:t>操作（因为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只需要将指针简单的右移）。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其实真实的情况可能复杂一些，但是这已经演示了这种合并的方式。</a:t>
            </a:r>
          </a:p>
        </p:txBody>
      </p:sp>
    </p:spTree>
    <p:extLst>
      <p:ext uri="{BB962C8B-B14F-4D97-AF65-F5344CB8AC3E}">
        <p14:creationId xmlns:p14="http://schemas.microsoft.com/office/powerpoint/2010/main" val="402980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遇到冲突时的分支合</a:t>
            </a:r>
            <a:r>
              <a:rPr lang="zh-CN" altLang="en-US" dirty="0" smtClean="0"/>
              <a:t>并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这个可以演示一下，大致遵循以下步骤：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1. </a:t>
            </a:r>
            <a:r>
              <a:rPr lang="en-US" altLang="zh-CN" dirty="0" err="1"/>
              <a:t>git</a:t>
            </a:r>
            <a:r>
              <a:rPr lang="en-US" altLang="zh-CN" dirty="0"/>
              <a:t> status </a:t>
            </a:r>
            <a:r>
              <a:rPr lang="zh-CN" altLang="en-US" dirty="0"/>
              <a:t>查看需要解决冲突的文件。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2. </a:t>
            </a:r>
            <a:r>
              <a:rPr lang="zh-CN" altLang="en-US" dirty="0"/>
              <a:t>编辑出现冲突的文件。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3. </a:t>
            </a:r>
            <a:r>
              <a:rPr lang="zh-CN" altLang="en-US" dirty="0"/>
              <a:t>标记已经解决冲突，使用 </a:t>
            </a:r>
            <a:r>
              <a:rPr lang="en-US" altLang="zh-CN" dirty="0" err="1"/>
              <a:t>git</a:t>
            </a:r>
            <a:r>
              <a:rPr lang="en-US" altLang="zh-CN" dirty="0"/>
              <a:t> add xxx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4. </a:t>
            </a:r>
            <a:r>
              <a:rPr lang="zh-CN" altLang="en-US" dirty="0"/>
              <a:t>进行提交 </a:t>
            </a:r>
            <a:r>
              <a:rPr lang="en-US" altLang="zh-CN" dirty="0" err="1"/>
              <a:t>git</a:t>
            </a:r>
            <a:r>
              <a:rPr lang="en-US" altLang="zh-CN" dirty="0"/>
              <a:t> commit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918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en-US" dirty="0"/>
              <a:t>分支的管</a:t>
            </a:r>
            <a:r>
              <a:rPr lang="zh-CN" altLang="en-US" dirty="0" smtClean="0"/>
              <a:t>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git</a:t>
            </a:r>
            <a:r>
              <a:rPr lang="en-US" altLang="zh-CN" dirty="0"/>
              <a:t> branch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master</a:t>
            </a:r>
          </a:p>
          <a:p>
            <a:pPr marL="0" indent="0">
              <a:buNone/>
            </a:pPr>
            <a:r>
              <a:rPr lang="en-US" altLang="zh-CN" dirty="0"/>
              <a:t> * test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注意 </a:t>
            </a:r>
            <a:r>
              <a:rPr lang="en-US" altLang="zh-CN" dirty="0"/>
              <a:t>test </a:t>
            </a:r>
            <a:r>
              <a:rPr lang="zh-CN" altLang="en-US" dirty="0"/>
              <a:t>前面的 *，说明是当前分支。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查看各个分支最后一个提交对象的信息，运行 </a:t>
            </a:r>
            <a:r>
              <a:rPr lang="en-US" altLang="zh-CN" dirty="0" err="1"/>
              <a:t>git</a:t>
            </a:r>
            <a:r>
              <a:rPr lang="en-US" altLang="zh-CN" dirty="0"/>
              <a:t> branch -v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master fbf2b02 sample.py improved</a:t>
            </a:r>
          </a:p>
          <a:p>
            <a:pPr marL="0" indent="0">
              <a:buNone/>
            </a:pPr>
            <a:r>
              <a:rPr lang="en-US" altLang="zh-CN" dirty="0"/>
              <a:t> * test   a25f6a3 Revert "sample.py improved"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删除分支：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 err="1"/>
              <a:t>git</a:t>
            </a:r>
            <a:r>
              <a:rPr lang="en-US" altLang="zh-CN" dirty="0"/>
              <a:t> branch -d</a:t>
            </a:r>
            <a:r>
              <a:rPr lang="zh-CN" altLang="en-US" dirty="0"/>
              <a:t>（</a:t>
            </a:r>
            <a:r>
              <a:rPr lang="en-US" altLang="zh-CN" dirty="0"/>
              <a:t>-D) xxx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一般来说 尚未合并的分支，使用 </a:t>
            </a:r>
            <a:r>
              <a:rPr lang="en-US" altLang="zh-CN" dirty="0"/>
              <a:t>-d </a:t>
            </a:r>
            <a:r>
              <a:rPr lang="zh-CN" altLang="en-US" dirty="0"/>
              <a:t>删除时，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都会给出警告；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error: The branch 'xxx'' is not an ancestor of your current HEAD.</a:t>
            </a:r>
          </a:p>
          <a:p>
            <a:pPr marL="0" indent="0">
              <a:buNone/>
            </a:pPr>
            <a:r>
              <a:rPr lang="en-US" altLang="zh-CN" dirty="0"/>
              <a:t> If you are sure you want to delete it, run '</a:t>
            </a:r>
            <a:r>
              <a:rPr lang="en-US" altLang="zh-CN" dirty="0" err="1"/>
              <a:t>git</a:t>
            </a:r>
            <a:r>
              <a:rPr lang="en-US" altLang="zh-CN" dirty="0"/>
              <a:t> branch -D xxx</a:t>
            </a:r>
            <a:r>
              <a:rPr lang="en-US" altLang="zh-CN" dirty="0" smtClean="0"/>
              <a:t>'.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如果你确实不想看见 </a:t>
            </a:r>
            <a:r>
              <a:rPr lang="en-US" altLang="zh-CN" dirty="0"/>
              <a:t>xxx</a:t>
            </a:r>
            <a:r>
              <a:rPr lang="zh-CN" altLang="en-US" dirty="0"/>
              <a:t>，使用 </a:t>
            </a:r>
            <a:r>
              <a:rPr lang="en-US" altLang="zh-CN" dirty="0" err="1"/>
              <a:t>git</a:t>
            </a:r>
            <a:r>
              <a:rPr lang="en-US" altLang="zh-CN" dirty="0"/>
              <a:t> branch -D </a:t>
            </a:r>
            <a:r>
              <a:rPr lang="zh-CN" altLang="en-US" dirty="0"/>
              <a:t>吧。</a:t>
            </a:r>
          </a:p>
        </p:txBody>
      </p:sp>
    </p:spTree>
    <p:extLst>
      <p:ext uri="{BB962C8B-B14F-4D97-AF65-F5344CB8AC3E}">
        <p14:creationId xmlns:p14="http://schemas.microsoft.com/office/powerpoint/2010/main" val="2002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利用分支进行开发的工作流程（略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远程分</a:t>
            </a:r>
            <a:r>
              <a:rPr lang="zh-CN" altLang="en-US" dirty="0" smtClean="0"/>
              <a:t>支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远程分支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 err="1"/>
              <a:t>git</a:t>
            </a:r>
            <a:r>
              <a:rPr lang="en-US" altLang="zh-CN" dirty="0"/>
              <a:t> branch -r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2. </a:t>
            </a:r>
            <a:r>
              <a:rPr lang="zh-CN" altLang="en-US" dirty="0"/>
              <a:t>推送本地分支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 err="1"/>
              <a:t>git</a:t>
            </a:r>
            <a:r>
              <a:rPr lang="en-US" altLang="zh-CN" dirty="0"/>
              <a:t> push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3. </a:t>
            </a:r>
            <a:r>
              <a:rPr lang="zh-CN" altLang="en-US" dirty="0"/>
              <a:t>跟踪远程分支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 err="1"/>
              <a:t>git</a:t>
            </a:r>
            <a:r>
              <a:rPr lang="en-US" altLang="zh-CN" dirty="0"/>
              <a:t> checkout --track origin/test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4. </a:t>
            </a:r>
            <a:r>
              <a:rPr lang="zh-CN" altLang="en-US" dirty="0"/>
              <a:t>删除远程分支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 err="1"/>
              <a:t>git</a:t>
            </a:r>
            <a:r>
              <a:rPr lang="en-US" altLang="zh-CN" dirty="0"/>
              <a:t> push origin :test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426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分支的衍合（</a:t>
            </a:r>
            <a:r>
              <a:rPr lang="en-US" altLang="zh-CN" dirty="0"/>
              <a:t>rebase</a:t>
            </a:r>
            <a:r>
              <a:rPr lang="zh-CN" altLang="en-US" dirty="0"/>
              <a:t>），详</a:t>
            </a:r>
            <a:r>
              <a:rPr lang="zh-CN" altLang="en-US" dirty="0" smtClean="0"/>
              <a:t>略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衍合的风险：一旦分支中的提交对象发布到公共仓库（或者说远程仓库），就千万不要对该分支进行衍合操</a:t>
            </a:r>
            <a:r>
              <a:rPr lang="zh-CN" altLang="en-US" dirty="0" smtClean="0"/>
              <a:t>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879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Gerrit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相关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由于时间的关系，我们这里只涉及两部分。</a:t>
            </a:r>
            <a:endParaRPr lang="en-US" altLang="zh-CN" dirty="0" smtClean="0"/>
          </a:p>
          <a:p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 smtClean="0"/>
              <a:t>如何进行同一提交的多个 </a:t>
            </a:r>
            <a:r>
              <a:rPr lang="en-US" altLang="zh-CN" dirty="0" err="1" smtClean="0"/>
              <a:t>patchSet</a:t>
            </a:r>
            <a:r>
              <a:rPr lang="en-US" altLang="zh-CN" dirty="0" smtClean="0"/>
              <a:t> </a:t>
            </a:r>
            <a:r>
              <a:rPr lang="zh-CN" altLang="en-US" dirty="0" smtClean="0"/>
              <a:t>提交？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scp</a:t>
            </a:r>
            <a:r>
              <a:rPr lang="en-US" altLang="zh-CN" dirty="0"/>
              <a:t> -p -P 29418 </a:t>
            </a:r>
            <a:r>
              <a:rPr lang="en-US" altLang="zh-CN" dirty="0" err="1"/>
              <a:t>lingchax@otctools.jf.intel.com:hooks</a:t>
            </a:r>
            <a:r>
              <a:rPr lang="en-US" altLang="zh-CN" dirty="0"/>
              <a:t>/commit-</a:t>
            </a:r>
            <a:r>
              <a:rPr lang="en-US" altLang="zh-CN" dirty="0" err="1"/>
              <a:t>msg</a:t>
            </a:r>
            <a:r>
              <a:rPr lang="en-US" altLang="zh-CN" dirty="0"/>
              <a:t> .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/hooks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这样我们的提交信息中就会出现 </a:t>
            </a:r>
            <a:r>
              <a:rPr lang="en-US" altLang="zh-CN" dirty="0" smtClean="0"/>
              <a:t>Change-Id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然后我们当需要修改同一个提交时，我们只需要直接修改，然后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commit –a –amend </a:t>
            </a:r>
            <a:r>
              <a:rPr lang="zh-CN" altLang="en-US" dirty="0" smtClean="0"/>
              <a:t>即可。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这</a:t>
            </a:r>
            <a:r>
              <a:rPr lang="zh-CN" altLang="en-US" dirty="0" smtClean="0"/>
              <a:t>样就会出现一个新的 </a:t>
            </a:r>
            <a:r>
              <a:rPr lang="en-US" altLang="zh-CN" dirty="0" err="1" smtClean="0"/>
              <a:t>patchSet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858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Gerrit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相关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如何自动将某些人加入 </a:t>
            </a:r>
            <a:r>
              <a:rPr lang="en-US" altLang="zh-CN" dirty="0" smtClean="0"/>
              <a:t>reviewers </a:t>
            </a:r>
            <a:r>
              <a:rPr lang="zh-CN" altLang="en-US" dirty="0" smtClean="0"/>
              <a:t>中，而不是每次都添加 </a:t>
            </a:r>
            <a:r>
              <a:rPr lang="en-US" altLang="zh-CN" dirty="0" smtClean="0"/>
              <a:t>reviewer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</a:t>
            </a:r>
            <a:r>
              <a:rPr lang="en-US" altLang="zh-CN" dirty="0" err="1"/>
              <a:t>remote.otctools.receivepack</a:t>
            </a:r>
            <a:r>
              <a:rPr lang="en-US" altLang="zh-CN" dirty="0"/>
              <a:t> '</a:t>
            </a:r>
            <a:r>
              <a:rPr lang="en-US" altLang="zh-CN" dirty="0" err="1"/>
              <a:t>git</a:t>
            </a:r>
            <a:r>
              <a:rPr lang="en-US" altLang="zh-CN" dirty="0"/>
              <a:t> receive-pack --reviewer eduard.bartosh@intel.com --reviewer hasan.wan@intel.com --reviewer lin.a.yang@intel.com'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18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000" dirty="0"/>
              <a:t>谢谢</a:t>
            </a:r>
            <a:r>
              <a:rPr lang="zh-CN" altLang="en-US" sz="6000" dirty="0" smtClean="0"/>
              <a:t>各位！</a:t>
            </a:r>
            <a:endParaRPr lang="en-US" altLang="zh-CN" sz="6000" dirty="0" smtClean="0"/>
          </a:p>
          <a:p>
            <a:pPr marL="0" indent="0" algn="ctr">
              <a:buNone/>
            </a:pPr>
            <a:r>
              <a:rPr lang="zh-CN" altLang="en-US" sz="6000" dirty="0"/>
              <a:t>讲</a:t>
            </a:r>
            <a:r>
              <a:rPr lang="zh-CN" altLang="en-US" sz="6000" dirty="0" smtClean="0"/>
              <a:t>座内容 </a:t>
            </a:r>
            <a:r>
              <a:rPr lang="en-US" altLang="zh-CN" sz="6000" dirty="0" err="1" smtClean="0"/>
              <a:t>git</a:t>
            </a:r>
            <a:r>
              <a:rPr lang="en-US" altLang="zh-CN" sz="6000" dirty="0" smtClean="0"/>
              <a:t> </a:t>
            </a:r>
            <a:r>
              <a:rPr lang="zh-CN" altLang="en-US" sz="6000" dirty="0" smtClean="0"/>
              <a:t>仓库：</a:t>
            </a:r>
            <a:r>
              <a:rPr lang="en-US" altLang="zh-CN" sz="6000"/>
              <a:t>http://gitblit.icocoa.me/git/git/git-note.git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34771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安装以及基本配</a:t>
            </a:r>
            <a:r>
              <a:rPr lang="zh-CN" altLang="en-US" dirty="0" smtClean="0"/>
              <a:t>置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</a:t>
            </a:r>
            <a:r>
              <a:rPr lang="en-US" altLang="zh-CN" dirty="0" err="1"/>
              <a:t>core.editor</a:t>
            </a:r>
            <a:r>
              <a:rPr lang="en-US" altLang="zh-CN" dirty="0"/>
              <a:t> vim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选</a:t>
            </a:r>
            <a:r>
              <a:rPr lang="zh-CN" altLang="en-US" dirty="0"/>
              <a:t>择与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交互时（比如提交信息什么的）的编</a:t>
            </a:r>
            <a:r>
              <a:rPr lang="zh-CN" altLang="en-US" dirty="0" smtClean="0"/>
              <a:t>辑器。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</a:t>
            </a:r>
            <a:r>
              <a:rPr lang="en-US" altLang="zh-CN" dirty="0" err="1"/>
              <a:t>diff.tool</a:t>
            </a:r>
            <a:r>
              <a:rPr lang="en-US" altLang="zh-CN" dirty="0"/>
              <a:t> </a:t>
            </a:r>
            <a:r>
              <a:rPr lang="en-US" altLang="zh-CN" dirty="0" err="1" smtClean="0"/>
              <a:t>vimdiff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其他的貌似不需要了，其中 </a:t>
            </a:r>
            <a:r>
              <a:rPr lang="en-US" altLang="zh-CN" dirty="0"/>
              <a:t>--global </a:t>
            </a:r>
            <a:r>
              <a:rPr lang="zh-CN" altLang="en-US" dirty="0"/>
              <a:t>有与没有以及 </a:t>
            </a:r>
            <a:r>
              <a:rPr lang="en-US" altLang="zh-CN" dirty="0"/>
              <a:t>--system </a:t>
            </a:r>
            <a:r>
              <a:rPr lang="zh-CN" altLang="en-US" dirty="0"/>
              <a:t>的区别，以及相互覆盖关系（优先级比较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config</a:t>
            </a:r>
            <a:r>
              <a:rPr lang="en-US" altLang="zh-CN" dirty="0" smtClean="0"/>
              <a:t> </a:t>
            </a:r>
            <a:r>
              <a:rPr lang="en-US" altLang="zh-CN" dirty="0"/>
              <a:t>&gt; global &gt; </a:t>
            </a:r>
            <a:r>
              <a:rPr lang="en-US" altLang="zh-CN" dirty="0" smtClean="0"/>
              <a:t>system</a:t>
            </a:r>
          </a:p>
          <a:p>
            <a:pPr marL="0" indent="0">
              <a:buNone/>
            </a:pPr>
            <a:r>
              <a:rPr lang="zh-CN" altLang="en-US" dirty="0"/>
              <a:t>说白了 </a:t>
            </a:r>
            <a:r>
              <a:rPr lang="en-US" altLang="zh-CN" dirty="0"/>
              <a:t>system </a:t>
            </a:r>
            <a:r>
              <a:rPr lang="zh-CN" altLang="en-US" dirty="0"/>
              <a:t>实际上是给 </a:t>
            </a:r>
            <a:r>
              <a:rPr lang="en-US" altLang="zh-CN" dirty="0"/>
              <a:t>root </a:t>
            </a:r>
            <a:r>
              <a:rPr lang="zh-CN" altLang="en-US" dirty="0"/>
              <a:t>用的，在 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gitconfig</a:t>
            </a:r>
            <a:r>
              <a:rPr lang="en-US" altLang="zh-CN" dirty="0"/>
              <a:t> </a:t>
            </a:r>
            <a:r>
              <a:rPr lang="zh-CN" altLang="en-US" dirty="0"/>
              <a:t>下。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80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安装以及基本配</a:t>
            </a:r>
            <a:r>
              <a:rPr lang="zh-CN" altLang="en-US" dirty="0" smtClean="0"/>
              <a:t>置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怎样看帮助文</a:t>
            </a:r>
            <a:r>
              <a:rPr lang="zh-CN" altLang="en-US" dirty="0" smtClean="0"/>
              <a:t>档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需要帮助？查男人（</a:t>
            </a:r>
            <a:r>
              <a:rPr lang="en-US" altLang="zh-CN" dirty="0"/>
              <a:t>man</a:t>
            </a:r>
            <a:r>
              <a:rPr lang="zh-CN" altLang="en-US" dirty="0"/>
              <a:t>）手</a:t>
            </a:r>
            <a:r>
              <a:rPr lang="zh-CN" altLang="en-US" dirty="0" smtClean="0"/>
              <a:t>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man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-branch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git</a:t>
            </a:r>
            <a:r>
              <a:rPr lang="en-US" altLang="zh-CN" dirty="0"/>
              <a:t> help </a:t>
            </a:r>
            <a:r>
              <a:rPr lang="en-US" altLang="zh-CN" dirty="0" smtClean="0"/>
              <a:t>branch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git</a:t>
            </a:r>
            <a:r>
              <a:rPr lang="en-US" altLang="zh-CN" dirty="0"/>
              <a:t> branch </a:t>
            </a:r>
            <a:r>
              <a:rPr lang="en-US" altLang="zh-CN" dirty="0" smtClean="0"/>
              <a:t>–help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git</a:t>
            </a:r>
            <a:r>
              <a:rPr lang="en-US" altLang="zh-CN" dirty="0"/>
              <a:t> branch -h </a:t>
            </a:r>
            <a:r>
              <a:rPr lang="zh-CN" altLang="en-US" dirty="0"/>
              <a:t>这个显示的是很小的一部分</a:t>
            </a:r>
            <a:r>
              <a:rPr lang="zh-CN" altLang="en-US" dirty="0" smtClean="0"/>
              <a:t>，但也基</a:t>
            </a:r>
            <a:r>
              <a:rPr lang="zh-CN" altLang="en-US" dirty="0"/>
              <a:t>本上够用了，嗯，就是这</a:t>
            </a:r>
            <a:r>
              <a:rPr lang="zh-CN" altLang="en-US" dirty="0" smtClean="0"/>
              <a:t>样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255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取得项目的仓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自己动手型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init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--bare </a:t>
            </a:r>
            <a:r>
              <a:rPr lang="zh-CN" altLang="en-US" dirty="0"/>
              <a:t>什么的有什么作用</a:t>
            </a:r>
            <a:r>
              <a:rPr lang="zh-CN" altLang="en-US" dirty="0" smtClean="0"/>
              <a:t>？裸仓库，没有工作区（后面会讲到三大区）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获得现有仓库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clone [</a:t>
            </a:r>
            <a:r>
              <a:rPr lang="en-US" altLang="zh-CN" dirty="0" err="1"/>
              <a:t>url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拉</a:t>
            </a:r>
            <a:r>
              <a:rPr lang="zh-CN" altLang="en-US" dirty="0"/>
              <a:t>取远程仓库的所有数据，没错是所有数据，本地是远程仓库的一个完整克隆。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413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基础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dirty="0"/>
              <a:t>有几个选项，需要了解一下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克</a:t>
            </a:r>
            <a:r>
              <a:rPr lang="zh-CN" altLang="en-US" dirty="0"/>
              <a:t>隆一个裸仓库 </a:t>
            </a:r>
            <a:r>
              <a:rPr lang="en-US" altLang="zh-CN" dirty="0" smtClean="0"/>
              <a:t>–bare</a:t>
            </a:r>
          </a:p>
          <a:p>
            <a:pPr marL="514350" indent="-514350">
              <a:buAutoNum type="arabicPeriod"/>
            </a:pP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/>
              <a:t>克隆一个镜像仓库 </a:t>
            </a:r>
            <a:r>
              <a:rPr lang="en-US" altLang="zh-CN" dirty="0"/>
              <a:t>--mirror</a:t>
            </a:r>
            <a:r>
              <a:rPr lang="zh-CN" altLang="en-US" dirty="0"/>
              <a:t>，实际也是一个裸仓库，但是和 </a:t>
            </a:r>
            <a:r>
              <a:rPr lang="en-US" altLang="zh-CN" dirty="0"/>
              <a:t>--bare </a:t>
            </a:r>
            <a:r>
              <a:rPr lang="zh-CN" altLang="en-US" dirty="0"/>
              <a:t>略有不同，曾经尝试过，确实不同，寻根究底的同学可以去看 </a:t>
            </a:r>
            <a:r>
              <a:rPr lang="en-US" altLang="zh-CN" dirty="0"/>
              <a:t>man</a:t>
            </a:r>
            <a:r>
              <a:rPr lang="zh-CN" altLang="en-US" dirty="0"/>
              <a:t>（反正看完之后也是云里雾里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14350" indent="-514350">
              <a:buAutoNum type="arabicPeriod"/>
            </a:pP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/>
              <a:t>单分支克隆 </a:t>
            </a:r>
            <a:r>
              <a:rPr lang="en-US" altLang="zh-CN" dirty="0"/>
              <a:t>--single-branch -b xxx </a:t>
            </a:r>
            <a:r>
              <a:rPr lang="zh-CN" altLang="en-US" dirty="0"/>
              <a:t>我没感觉这个鬼扯的单分支克隆有什么优势，因为我以为它的体积会减少，可是我测试甚至发现体积大了，难道是错觉。 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拉</a:t>
            </a:r>
            <a:r>
              <a:rPr lang="zh-CN" altLang="en-US" dirty="0"/>
              <a:t>取子模组（</a:t>
            </a:r>
            <a:r>
              <a:rPr lang="en-US" altLang="zh-CN" dirty="0" err="1"/>
              <a:t>submodule</a:t>
            </a:r>
            <a:r>
              <a:rPr lang="zh-CN" altLang="en-US" dirty="0"/>
              <a:t>），属于高级主题，但是个人感觉实现的很渣，不好用（不过还凑合），一个我自己的例子：</a:t>
            </a:r>
            <a:r>
              <a:rPr lang="en-US" altLang="zh-CN" dirty="0"/>
              <a:t>https://github.com/icocoa/vimrc</a:t>
            </a:r>
            <a:r>
              <a:rPr lang="zh-CN" altLang="en-US" dirty="0"/>
              <a:t>。这个选项不能和 </a:t>
            </a:r>
            <a:r>
              <a:rPr lang="en-US" altLang="zh-CN" dirty="0"/>
              <a:t>--  bare</a:t>
            </a:r>
            <a:r>
              <a:rPr lang="zh-CN" altLang="en-US" dirty="0"/>
              <a:t>，</a:t>
            </a:r>
            <a:r>
              <a:rPr lang="en-US" altLang="zh-CN" dirty="0"/>
              <a:t>--mirror </a:t>
            </a:r>
            <a:r>
              <a:rPr lang="zh-CN" altLang="en-US" dirty="0"/>
              <a:t>什么的混用（混用就不起作用了），因为 拉取子模组的本质是创建一个本地工作区（而 </a:t>
            </a:r>
            <a:r>
              <a:rPr lang="en-US" altLang="zh-CN" dirty="0"/>
              <a:t>--bare</a:t>
            </a:r>
            <a:r>
              <a:rPr lang="zh-CN" altLang="en-US" dirty="0"/>
              <a:t>，</a:t>
            </a:r>
            <a:r>
              <a:rPr lang="en-US" altLang="zh-CN" dirty="0"/>
              <a:t>--mirror </a:t>
            </a:r>
            <a:r>
              <a:rPr lang="zh-CN" altLang="en-US" dirty="0"/>
              <a:t>是不创建工作</a:t>
            </a:r>
            <a:r>
              <a:rPr lang="zh-CN" altLang="en-US" dirty="0" smtClean="0"/>
              <a:t>区的）。</a:t>
            </a:r>
            <a:endParaRPr lang="en-US" altLang="zh-CN" dirty="0" smtClean="0"/>
          </a:p>
          <a:p>
            <a:pPr marL="514350" indent="-514350">
              <a:buAutoNum type="arabicPeriod"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小补充：</a:t>
            </a:r>
            <a:r>
              <a:rPr lang="en-US" altLang="zh-CN" dirty="0"/>
              <a:t>[</a:t>
            </a:r>
            <a:r>
              <a:rPr lang="en-US" altLang="zh-CN" dirty="0" err="1"/>
              <a:t>url</a:t>
            </a:r>
            <a:r>
              <a:rPr lang="en-US" altLang="zh-CN" dirty="0"/>
              <a:t>] </a:t>
            </a:r>
            <a:r>
              <a:rPr lang="zh-CN" altLang="en-US" dirty="0"/>
              <a:t>的形式有 </a:t>
            </a:r>
            <a:r>
              <a:rPr lang="en-US" altLang="zh-CN" dirty="0"/>
              <a:t>n </a:t>
            </a:r>
            <a:r>
              <a:rPr lang="zh-CN" altLang="en-US" dirty="0"/>
              <a:t>种，</a:t>
            </a:r>
            <a:r>
              <a:rPr lang="en-US" altLang="zh-CN" dirty="0" err="1"/>
              <a:t>git</a:t>
            </a:r>
            <a:r>
              <a:rPr lang="zh-CN" altLang="en-US" dirty="0"/>
              <a:t>，</a:t>
            </a:r>
            <a:r>
              <a:rPr lang="en-US" altLang="zh-CN" dirty="0" err="1"/>
              <a:t>ssh</a:t>
            </a:r>
            <a:r>
              <a:rPr lang="zh-CN" altLang="en-US" dirty="0"/>
              <a:t>，</a:t>
            </a:r>
            <a:r>
              <a:rPr lang="en-US" altLang="zh-CN" dirty="0"/>
              <a:t>http</a:t>
            </a:r>
            <a:r>
              <a:rPr lang="zh-CN" altLang="en-US" dirty="0"/>
              <a:t>，</a:t>
            </a:r>
            <a:r>
              <a:rPr lang="en-US" altLang="zh-CN" dirty="0"/>
              <a:t>https</a:t>
            </a:r>
            <a:r>
              <a:rPr lang="zh-CN" altLang="en-US" dirty="0"/>
              <a:t>，</a:t>
            </a:r>
            <a:r>
              <a:rPr lang="en-US" altLang="zh-CN" dirty="0"/>
              <a:t>ftp</a:t>
            </a:r>
            <a:r>
              <a:rPr lang="zh-CN" altLang="en-US" dirty="0"/>
              <a:t>，</a:t>
            </a:r>
            <a:r>
              <a:rPr lang="en-US" altLang="zh-CN" dirty="0" err="1"/>
              <a:t>ftps</a:t>
            </a:r>
            <a:r>
              <a:rPr lang="zh-CN" altLang="en-US" dirty="0"/>
              <a:t>，</a:t>
            </a:r>
            <a:r>
              <a:rPr lang="en-US" altLang="zh-CN" dirty="0" err="1"/>
              <a:t>rsync</a:t>
            </a:r>
            <a:r>
              <a:rPr lang="zh-CN" altLang="en-US" dirty="0"/>
              <a:t>，前提是只要服务器端支持。</a:t>
            </a:r>
          </a:p>
        </p:txBody>
      </p:sp>
    </p:spTree>
    <p:extLst>
      <p:ext uri="{BB962C8B-B14F-4D97-AF65-F5344CB8AC3E}">
        <p14:creationId xmlns:p14="http://schemas.microsoft.com/office/powerpoint/2010/main" val="308408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 err="1"/>
              <a:t>Git</a:t>
            </a:r>
            <a:r>
              <a:rPr lang="en-US" altLang="zh-CN" dirty="0"/>
              <a:t> 3 </a:t>
            </a:r>
            <a:r>
              <a:rPr lang="zh-CN" altLang="en-US" dirty="0"/>
              <a:t>个区的比较（理解了这个，基本上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日常使用一点问题没有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/>
              <a:t>工作区（工作目录，</a:t>
            </a:r>
            <a:r>
              <a:rPr lang="en-US" altLang="zh-CN" dirty="0"/>
              <a:t>workspace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/>
              <a:t>暂存区（个人认为是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精华部分，区别于 </a:t>
            </a:r>
            <a:r>
              <a:rPr lang="en-US" altLang="zh-CN" dirty="0"/>
              <a:t>subversion </a:t>
            </a:r>
            <a:r>
              <a:rPr lang="zh-CN" altLang="en-US" dirty="0"/>
              <a:t>等 </a:t>
            </a:r>
            <a:r>
              <a:rPr lang="en-US" altLang="zh-CN" dirty="0" err="1"/>
              <a:t>vcs</a:t>
            </a:r>
            <a:r>
              <a:rPr lang="en-US" altLang="zh-CN" dirty="0"/>
              <a:t> </a:t>
            </a:r>
            <a:r>
              <a:rPr lang="zh-CN" altLang="en-US" dirty="0"/>
              <a:t>的特质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/>
              <a:t>本地仓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解释一下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工</a:t>
            </a:r>
            <a:r>
              <a:rPr lang="zh-CN" altLang="en-US" dirty="0"/>
              <a:t>作区，顾名思义，是你编码的地方，如果你用过 </a:t>
            </a:r>
            <a:r>
              <a:rPr lang="en-US" altLang="zh-CN" dirty="0"/>
              <a:t>eclipse</a:t>
            </a:r>
            <a:r>
              <a:rPr lang="zh-CN" altLang="en-US" dirty="0"/>
              <a:t>，第一次打开，必定选</a:t>
            </a:r>
            <a:r>
              <a:rPr lang="zh-CN" altLang="en-US" dirty="0" smtClean="0"/>
              <a:t>择 </a:t>
            </a:r>
            <a:r>
              <a:rPr lang="en-US" altLang="zh-CN" dirty="0" smtClean="0"/>
              <a:t>workspace</a:t>
            </a:r>
            <a:r>
              <a:rPr lang="zh-CN" altLang="en-US" dirty="0"/>
              <a:t>；看</a:t>
            </a:r>
            <a:r>
              <a:rPr lang="zh-CN" altLang="en-US" dirty="0" smtClean="0"/>
              <a:t>得见摸</a:t>
            </a:r>
            <a:r>
              <a:rPr lang="zh-CN" altLang="en-US" dirty="0"/>
              <a:t>得着的地方，真实存在，可感知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暂</a:t>
            </a:r>
            <a:r>
              <a:rPr lang="zh-CN" altLang="en-US" dirty="0"/>
              <a:t>存区，可以理解为中转站，也可以理解为临时区，不可感知，用到的时候就会出现，平时一点都不烦你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本</a:t>
            </a:r>
            <a:r>
              <a:rPr lang="zh-CN" altLang="en-US" dirty="0"/>
              <a:t>地仓库，你</a:t>
            </a:r>
            <a:r>
              <a:rPr lang="zh-CN" altLang="en-US" dirty="0" smtClean="0"/>
              <a:t>可以</a:t>
            </a:r>
            <a:r>
              <a:rPr lang="zh-CN" altLang="en-US" dirty="0"/>
              <a:t>本能的认为就是 </a:t>
            </a:r>
            <a:r>
              <a:rPr lang="en-US" altLang="zh-CN" dirty="0"/>
              <a:t>.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目录，没问题，如果你在本地搭建过类似 </a:t>
            </a:r>
            <a:r>
              <a:rPr lang="en-US" altLang="zh-CN" dirty="0" err="1"/>
              <a:t>gerrit</a:t>
            </a:r>
            <a:r>
              <a:rPr lang="en-US" altLang="zh-CN" dirty="0"/>
              <a:t> </a:t>
            </a:r>
            <a:r>
              <a:rPr lang="zh-CN" altLang="en-US" dirty="0"/>
              <a:t>的东西，实际上跟远程仓库的目录是一样的（说的是长相），本地仓库是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</a:t>
            </a:r>
            <a:r>
              <a:rPr lang="zh-CN" altLang="en-US" dirty="0"/>
              <a:t>以进行本地提交的前提，这是区别</a:t>
            </a:r>
            <a:r>
              <a:rPr lang="zh-CN" altLang="en-US" dirty="0" smtClean="0"/>
              <a:t>于 </a:t>
            </a:r>
            <a:r>
              <a:rPr lang="en-US" altLang="zh-CN" dirty="0" smtClean="0"/>
              <a:t>subversion </a:t>
            </a:r>
            <a:r>
              <a:rPr lang="zh-CN" altLang="en-US" dirty="0"/>
              <a:t>的地方，</a:t>
            </a:r>
            <a:r>
              <a:rPr lang="en-US" altLang="zh-CN" dirty="0"/>
              <a:t>subversion </a:t>
            </a:r>
            <a:r>
              <a:rPr lang="zh-CN" altLang="en-US" dirty="0"/>
              <a:t>只能在线提交，所谓提交就是 </a:t>
            </a:r>
            <a:r>
              <a:rPr lang="en-US" altLang="zh-CN" dirty="0"/>
              <a:t>commit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具体实例演</a:t>
            </a:r>
            <a:r>
              <a:rPr lang="zh-CN" altLang="en-US" dirty="0" smtClean="0"/>
              <a:t>示：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</a:t>
            </a:r>
            <a:r>
              <a:rPr lang="zh-CN" altLang="en-US" dirty="0"/>
              <a:t>）跳过使用暂存区（不建议），除非你知道自己在做什么，并且知道会有什么后果（貌似这句话用途很大，劝别人的时候都这样说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</a:t>
            </a:r>
            <a:r>
              <a:rPr lang="zh-CN" altLang="en-US" dirty="0"/>
              <a:t>）移除文件</a:t>
            </a:r>
          </a:p>
        </p:txBody>
      </p:sp>
    </p:spTree>
    <p:extLst>
      <p:ext uri="{BB962C8B-B14F-4D97-AF65-F5344CB8AC3E}">
        <p14:creationId xmlns:p14="http://schemas.microsoft.com/office/powerpoint/2010/main" val="326953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en-US" dirty="0"/>
              <a:t>查看提交历</a:t>
            </a:r>
            <a:r>
              <a:rPr lang="zh-CN" altLang="en-US" dirty="0" smtClean="0"/>
              <a:t>史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关于查看提交历史的种种（各种高级查看，我没用到过，</a:t>
            </a:r>
            <a:r>
              <a:rPr lang="en-US" altLang="zh-CN" dirty="0" err="1"/>
              <a:t>git</a:t>
            </a:r>
            <a:r>
              <a:rPr lang="en-US" altLang="zh-CN" dirty="0"/>
              <a:t> log -p </a:t>
            </a:r>
            <a:r>
              <a:rPr lang="zh-CN" altLang="en-US" dirty="0"/>
              <a:t>什么的就够了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撤消操</a:t>
            </a:r>
            <a:r>
              <a:rPr lang="zh-CN" altLang="en-US" dirty="0" smtClean="0"/>
              <a:t>作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这个地方还是有的可以讲</a:t>
            </a:r>
            <a:r>
              <a:rPr lang="zh-CN" altLang="en-US" dirty="0" smtClean="0"/>
              <a:t>的：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修改最后一次提交（哪个是最后一次提交，就是你执行 </a:t>
            </a:r>
            <a:r>
              <a:rPr lang="en-US" altLang="zh-CN" dirty="0" err="1"/>
              <a:t>git</a:t>
            </a:r>
            <a:r>
              <a:rPr lang="en-US" altLang="zh-CN" dirty="0"/>
              <a:t> show </a:t>
            </a:r>
            <a:r>
              <a:rPr lang="zh-CN" altLang="en-US" dirty="0"/>
              <a:t>看到的，即 </a:t>
            </a:r>
            <a:r>
              <a:rPr lang="en-US" altLang="zh-CN" dirty="0"/>
              <a:t>HEAD </a:t>
            </a:r>
            <a:r>
              <a:rPr lang="zh-CN" altLang="en-US" dirty="0"/>
              <a:t>指向的提交），使用 </a:t>
            </a:r>
            <a:r>
              <a:rPr lang="en-US" altLang="zh-CN" dirty="0" err="1"/>
              <a:t>git</a:t>
            </a:r>
            <a:r>
              <a:rPr lang="en-US" altLang="zh-CN" dirty="0"/>
              <a:t> commit </a:t>
            </a:r>
            <a:r>
              <a:rPr lang="en-US" altLang="zh-CN" dirty="0" smtClean="0"/>
              <a:t>--amend</a:t>
            </a:r>
            <a:r>
              <a:rPr lang="zh-CN" altLang="en-US" dirty="0"/>
              <a:t>，这个命令做了什么，简单的说，不算你修改的提交内容，他还修改了最后一次提交的 </a:t>
            </a:r>
            <a:r>
              <a:rPr lang="en-US" altLang="zh-CN" dirty="0" smtClean="0"/>
              <a:t>sha1</a:t>
            </a:r>
            <a:r>
              <a:rPr lang="zh-CN" altLang="en-US" dirty="0" smtClean="0"/>
              <a:t>（校</a:t>
            </a:r>
            <a:r>
              <a:rPr lang="zh-CN" altLang="en-US" dirty="0"/>
              <a:t>验</a:t>
            </a:r>
            <a:r>
              <a:rPr lang="zh-CN" altLang="en-US" dirty="0" smtClean="0"/>
              <a:t>和</a:t>
            </a:r>
            <a:r>
              <a:rPr lang="zh-CN" altLang="en-US" dirty="0"/>
              <a:t>）</a:t>
            </a:r>
            <a:r>
              <a:rPr lang="zh-CN" altLang="en-US" dirty="0" smtClean="0"/>
              <a:t>值</a:t>
            </a:r>
            <a:r>
              <a:rPr lang="zh-CN" altLang="en-US" dirty="0"/>
              <a:t>（什么是 </a:t>
            </a:r>
            <a:r>
              <a:rPr lang="en-US" altLang="zh-CN" dirty="0" smtClean="0"/>
              <a:t>sha-1</a:t>
            </a:r>
            <a:r>
              <a:rPr lang="zh-CN" altLang="en-US" dirty="0" smtClean="0"/>
              <a:t>值</a:t>
            </a:r>
            <a:r>
              <a:rPr lang="zh-CN" altLang="en-US" dirty="0"/>
              <a:t>？举例说明）。其实功能不仅如此的，如果你的暂存区有东西，那么你这么一整，暂存区里面的文件就进去了，这样做有用的，比如</a:t>
            </a:r>
            <a:r>
              <a:rPr lang="zh-CN" altLang="en-US" dirty="0" smtClean="0"/>
              <a:t>你匆匆忙</a:t>
            </a:r>
            <a:r>
              <a:rPr lang="zh-CN" altLang="en-US" dirty="0"/>
              <a:t>忙提交之后却发现，有几个文件还</a:t>
            </a:r>
            <a:r>
              <a:rPr lang="zh-CN" altLang="en-US" dirty="0" smtClean="0"/>
              <a:t>在工</a:t>
            </a:r>
            <a:r>
              <a:rPr lang="zh-CN" altLang="en-US" dirty="0"/>
              <a:t>作区，然后你需要做的就是把想加的文件放到暂存区，然后执行 这个命令。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取消已经暂存的文</a:t>
            </a:r>
            <a:r>
              <a:rPr lang="zh-CN" altLang="en-US" dirty="0" smtClean="0"/>
              <a:t>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reset HEAD </a:t>
            </a:r>
            <a:r>
              <a:rPr lang="en-US" altLang="zh-CN" dirty="0" smtClean="0"/>
              <a:t>xxx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取消对文件的修</a:t>
            </a:r>
            <a:r>
              <a:rPr lang="zh-CN" altLang="en-US" dirty="0" smtClean="0"/>
              <a:t>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checkout </a:t>
            </a:r>
            <a:r>
              <a:rPr lang="en-US" altLang="zh-CN" dirty="0" smtClean="0"/>
              <a:t>– xxx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关于 </a:t>
            </a:r>
            <a:r>
              <a:rPr lang="en-US" altLang="zh-CN" dirty="0"/>
              <a:t>`--` </a:t>
            </a:r>
            <a:r>
              <a:rPr lang="zh-CN" altLang="en-US" dirty="0"/>
              <a:t>这个符号的一点说明，我们知道 </a:t>
            </a:r>
            <a:r>
              <a:rPr lang="en-US" altLang="zh-CN" dirty="0"/>
              <a:t>checkout </a:t>
            </a:r>
            <a:r>
              <a:rPr lang="zh-CN" altLang="en-US" dirty="0"/>
              <a:t>还有检出分支（下面会谈到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对分支的处理）的作用，如果此处恰好有个分支也叫 </a:t>
            </a:r>
            <a:r>
              <a:rPr lang="en-US" altLang="zh-CN" dirty="0"/>
              <a:t>xxx</a:t>
            </a:r>
            <a:r>
              <a:rPr lang="zh-CN" altLang="en-US" dirty="0"/>
              <a:t>，那么如果不加 </a:t>
            </a:r>
            <a:r>
              <a:rPr lang="en-US" altLang="zh-CN" dirty="0"/>
              <a:t>`--`  </a:t>
            </a:r>
            <a:r>
              <a:rPr lang="zh-CN" altLang="en-US" dirty="0" smtClean="0"/>
              <a:t>就</a:t>
            </a:r>
            <a:r>
              <a:rPr lang="zh-CN" altLang="en-US" dirty="0"/>
              <a:t>会直接切换分支 </a:t>
            </a:r>
            <a:r>
              <a:rPr lang="en-US" altLang="zh-CN" dirty="0" smtClean="0"/>
              <a:t>xxx</a:t>
            </a:r>
            <a:r>
              <a:rPr lang="zh-CN" altLang="en-US" dirty="0" smtClean="0"/>
              <a:t>，而不是执行取消文件的修改；多扯一下，其实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中很多的命令有多个不同的含义，比如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</a:t>
            </a:r>
            <a:r>
              <a:rPr lang="zh-CN" altLang="en-US" dirty="0" smtClean="0"/>
              <a:t>，不仅是将文</a:t>
            </a:r>
            <a:r>
              <a:rPr lang="zh-CN" altLang="en-US" dirty="0"/>
              <a:t>件跟踪（</a:t>
            </a:r>
            <a:r>
              <a:rPr lang="en-US" altLang="zh-CN" dirty="0"/>
              <a:t>track</a:t>
            </a:r>
            <a:r>
              <a:rPr lang="zh-CN" altLang="en-US" dirty="0"/>
              <a:t>），也有将文件放入暂存区的意</a:t>
            </a:r>
            <a:r>
              <a:rPr lang="zh-CN" altLang="en-US" dirty="0" smtClean="0"/>
              <a:t>思。</a:t>
            </a:r>
          </a:p>
        </p:txBody>
      </p:sp>
    </p:spTree>
    <p:extLst>
      <p:ext uri="{BB962C8B-B14F-4D97-AF65-F5344CB8AC3E}">
        <p14:creationId xmlns:p14="http://schemas.microsoft.com/office/powerpoint/2010/main" val="288249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远程仓库的使</a:t>
            </a:r>
            <a:r>
              <a:rPr lang="zh-CN" altLang="en-US" dirty="0" smtClean="0"/>
              <a:t>用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查</a:t>
            </a:r>
            <a:r>
              <a:rPr lang="zh-CN" altLang="en-US" dirty="0"/>
              <a:t>看当前远程仓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smtClean="0"/>
              <a:t>remote –v</a:t>
            </a:r>
          </a:p>
          <a:p>
            <a:pPr marL="0" indent="0">
              <a:buNone/>
            </a:pPr>
            <a:r>
              <a:rPr lang="zh-CN" altLang="en-US" dirty="0"/>
              <a:t>其实 </a:t>
            </a:r>
            <a:r>
              <a:rPr lang="en-US" altLang="zh-CN" dirty="0"/>
              <a:t>-v </a:t>
            </a:r>
            <a:r>
              <a:rPr lang="zh-CN" altLang="en-US" dirty="0"/>
              <a:t>在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中有很多妙用，基本上很多命令都有 </a:t>
            </a:r>
            <a:r>
              <a:rPr lang="en-US" altLang="zh-CN" dirty="0"/>
              <a:t>-v </a:t>
            </a:r>
            <a:r>
              <a:rPr lang="zh-CN" altLang="en-US" dirty="0"/>
              <a:t>选项（举例说明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显示全部的远程仓库，如果想显示名字，直接 </a:t>
            </a:r>
            <a:r>
              <a:rPr lang="en-US" altLang="zh-CN" dirty="0" err="1"/>
              <a:t>git</a:t>
            </a:r>
            <a:r>
              <a:rPr lang="en-US" altLang="zh-CN" dirty="0"/>
              <a:t> remote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en-US" dirty="0"/>
              <a:t>添加远程仓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remote add [name] [</a:t>
            </a:r>
            <a:r>
              <a:rPr lang="en-US" altLang="zh-CN" dirty="0" err="1"/>
              <a:t>url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</a:t>
            </a:r>
            <a:r>
              <a:rPr lang="en-US" altLang="zh-CN" dirty="0"/>
              <a:t>3. </a:t>
            </a:r>
            <a:r>
              <a:rPr lang="zh-CN" altLang="en-US" dirty="0"/>
              <a:t>从远程仓库拉数</a:t>
            </a:r>
            <a:r>
              <a:rPr lang="zh-CN" altLang="en-US" dirty="0" smtClean="0"/>
              <a:t>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fetch [remote name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注</a:t>
            </a:r>
            <a:r>
              <a:rPr lang="zh-CN" altLang="en-US" dirty="0"/>
              <a:t>意点，拉取远程仓库的所有的本地仓库没有的数据；</a:t>
            </a:r>
            <a:r>
              <a:rPr lang="en-US" altLang="zh-CN" dirty="0" err="1"/>
              <a:t>git</a:t>
            </a:r>
            <a:r>
              <a:rPr lang="en-US" altLang="zh-CN" dirty="0"/>
              <a:t> fetch </a:t>
            </a:r>
            <a:r>
              <a:rPr lang="zh-CN" altLang="en-US" dirty="0"/>
              <a:t>有个特点是不会自动合并到当前分支，即不 </a:t>
            </a:r>
            <a:r>
              <a:rPr lang="en-US" altLang="zh-CN" dirty="0"/>
              <a:t>merge</a:t>
            </a:r>
            <a:r>
              <a:rPr lang="zh-CN" altLang="en-US" dirty="0"/>
              <a:t>。与 </a:t>
            </a:r>
            <a:r>
              <a:rPr lang="en-US" altLang="zh-CN" dirty="0" err="1"/>
              <a:t>git</a:t>
            </a:r>
            <a:r>
              <a:rPr lang="en-US" altLang="zh-CN" dirty="0"/>
              <a:t> pull </a:t>
            </a:r>
            <a:r>
              <a:rPr lang="zh-CN" altLang="en-US" dirty="0"/>
              <a:t>特点比较。</a:t>
            </a:r>
          </a:p>
        </p:txBody>
      </p:sp>
    </p:spTree>
    <p:extLst>
      <p:ext uri="{BB962C8B-B14F-4D97-AF65-F5344CB8AC3E}">
        <p14:creationId xmlns:p14="http://schemas.microsoft.com/office/powerpoint/2010/main" val="310508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3061</Words>
  <Application>Microsoft Office PowerPoint</Application>
  <PresentationFormat>On-screen Show (4:3)</PresentationFormat>
  <Paragraphs>257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Git  以及 Gerrit 分享</vt:lpstr>
      <vt:lpstr>Git 安装以及基本配置</vt:lpstr>
      <vt:lpstr>Git 安装以及基本配置</vt:lpstr>
      <vt:lpstr>Git 安装以及基本配置</vt:lpstr>
      <vt:lpstr>Git 基础</vt:lpstr>
      <vt:lpstr>Git 基础</vt:lpstr>
      <vt:lpstr>Git 基础</vt:lpstr>
      <vt:lpstr>Git 基础</vt:lpstr>
      <vt:lpstr>Git 基础</vt:lpstr>
      <vt:lpstr>Git 基础</vt:lpstr>
      <vt:lpstr>Git 基础</vt:lpstr>
      <vt:lpstr>Git 基础</vt:lpstr>
      <vt:lpstr>Git 基础</vt:lpstr>
      <vt:lpstr>Git 基础</vt:lpstr>
      <vt:lpstr>Git 分支</vt:lpstr>
      <vt:lpstr>Git 分支</vt:lpstr>
      <vt:lpstr>Git 分支</vt:lpstr>
      <vt:lpstr>Git 分支</vt:lpstr>
      <vt:lpstr>Git 分支</vt:lpstr>
      <vt:lpstr>Git 分支</vt:lpstr>
      <vt:lpstr>Git 分支</vt:lpstr>
      <vt:lpstr>Git 分支</vt:lpstr>
      <vt:lpstr>Git 分支</vt:lpstr>
      <vt:lpstr>Git 分支</vt:lpstr>
      <vt:lpstr>Gerrit 相关</vt:lpstr>
      <vt:lpstr>Gerrit 相关</vt:lpstr>
      <vt:lpstr>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Xin, LingchaoX</dc:creator>
  <cp:lastModifiedBy>Xin, LingchaoX</cp:lastModifiedBy>
  <cp:revision>173</cp:revision>
  <dcterms:created xsi:type="dcterms:W3CDTF">2006-08-16T00:00:00Z</dcterms:created>
  <dcterms:modified xsi:type="dcterms:W3CDTF">2013-04-22T09:43:00Z</dcterms:modified>
</cp:coreProperties>
</file>