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47" r:id="rId2"/>
    <p:sldId id="290" r:id="rId3"/>
    <p:sldId id="351" r:id="rId4"/>
    <p:sldId id="352" r:id="rId5"/>
    <p:sldId id="353" r:id="rId6"/>
    <p:sldId id="354" r:id="rId7"/>
    <p:sldId id="355" r:id="rId8"/>
    <p:sldId id="357" r:id="rId9"/>
    <p:sldId id="359" r:id="rId10"/>
    <p:sldId id="356" r:id="rId11"/>
    <p:sldId id="360" r:id="rId12"/>
    <p:sldId id="362" r:id="rId13"/>
    <p:sldId id="361" r:id="rId14"/>
    <p:sldId id="366" r:id="rId15"/>
    <p:sldId id="363" r:id="rId16"/>
    <p:sldId id="365" r:id="rId17"/>
    <p:sldId id="364" r:id="rId18"/>
    <p:sldId id="367" r:id="rId19"/>
    <p:sldId id="369" r:id="rId20"/>
    <p:sldId id="368" r:id="rId21"/>
    <p:sldId id="372" r:id="rId22"/>
    <p:sldId id="374" r:id="rId23"/>
    <p:sldId id="371" r:id="rId24"/>
    <p:sldId id="376" r:id="rId25"/>
    <p:sldId id="389" r:id="rId26"/>
    <p:sldId id="380" r:id="rId27"/>
    <p:sldId id="370" r:id="rId28"/>
    <p:sldId id="382" r:id="rId29"/>
    <p:sldId id="378" r:id="rId30"/>
    <p:sldId id="381" r:id="rId31"/>
    <p:sldId id="379" r:id="rId32"/>
    <p:sldId id="377" r:id="rId33"/>
    <p:sldId id="385" r:id="rId34"/>
    <p:sldId id="384" r:id="rId35"/>
    <p:sldId id="386" r:id="rId36"/>
    <p:sldId id="387" r:id="rId37"/>
    <p:sldId id="388" r:id="rId38"/>
    <p:sldId id="346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2A20"/>
    <a:srgbClr val="A40000"/>
    <a:srgbClr val="9D9D9D"/>
    <a:srgbClr val="3A3A3A"/>
    <a:srgbClr val="2E2E2E"/>
    <a:srgbClr val="F45712"/>
    <a:srgbClr val="DDE7EF"/>
    <a:srgbClr val="FDD103"/>
    <a:srgbClr val="377B9A"/>
    <a:srgbClr val="F588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51" autoAdjust="0"/>
    <p:restoredTop sz="99225" autoAdjust="0"/>
  </p:normalViewPr>
  <p:slideViewPr>
    <p:cSldViewPr>
      <p:cViewPr>
        <p:scale>
          <a:sx n="90" d="100"/>
          <a:sy n="90" d="100"/>
        </p:scale>
        <p:origin x="-906" y="-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759F3A1-8652-4125-B4FE-479821B2AD54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F1F4C6-E731-4982-BF79-AC4201F5BE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4F1E0F-36FD-4ECF-B521-3317C6072D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E4BBD6-0BA4-4695-B35A-1DED776317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3E884-9EEE-474C-96DA-03B85D7B2615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45B0A-6DE1-4E17-AA2B-10F75EC95B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86AC5-1D65-4FD9-89FE-6585B6C65924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1C099-9F65-41B2-9E1B-69DCC62C44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31A75-758E-44C1-8302-1B591DC5BA84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B8FD-DD96-4885-B195-777F8023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49BCE-1E3A-4B56-8524-E58340A0DE2B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2975B-99DE-4D32-8158-20EA18DFA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70984-E329-4729-8ACD-BA4E38D97733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E7FA-D8B7-4FF9-835A-76AAE8E5F1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989D6-D814-46CC-9436-AB4266D4AD9C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349B-A8B1-4E19-9F4F-7A2C5EF3E0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B38B7-9D70-41B0-A835-42DDFEE8A575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B2658-00ED-49E7-86A7-7343579D69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865AC-B8F6-4312-AF12-365B06309E68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2F654-DDE0-4032-9147-D5AEED460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A4603-8A49-48F8-AFC5-710141D2A101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02E5-097E-4366-A61D-2648CED01E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934C4-B156-4D33-B3B4-27032B197C6B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94548-ECB5-4C09-BC82-E270D64823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24B20-A097-4129-B9FF-8B62C87D561E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760F4-42DA-4DDA-8B49-3F962CA9AF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D95774-00FD-405F-AFDD-834149FDB6D0}" type="datetimeFigureOut">
              <a:rPr lang="zh-CN" altLang="en-US"/>
              <a:pPr>
                <a:defRPr/>
              </a:pPr>
              <a:t>2014/3/23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22AFA6-6FDA-4477-AE55-6B437F838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hyperlink" Target="http://www.turnkeylinux.org/nodejs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www.turnkeylinux.org/postgresql" TargetMode="External"/><Relationship Id="rId12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hyperlink" Target="http://www.turnkeylinux.org/appengine-python" TargetMode="External"/><Relationship Id="rId5" Type="http://schemas.openxmlformats.org/officeDocument/2006/relationships/hyperlink" Target="http://www.turnkeylinux.org/jenkins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hyperlink" Target="http://www.turnkeylinux.org/rails" TargetMode="External"/><Relationship Id="rId1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斜纹 14"/>
          <p:cNvSpPr/>
          <p:nvPr/>
        </p:nvSpPr>
        <p:spPr>
          <a:xfrm>
            <a:off x="-20638" y="0"/>
            <a:ext cx="8408988" cy="5235575"/>
          </a:xfrm>
          <a:custGeom>
            <a:avLst/>
            <a:gdLst>
              <a:gd name="connsiteX0" fmla="*/ 0 w 7164288"/>
              <a:gd name="connsiteY0" fmla="*/ 4474917 h 4515967"/>
              <a:gd name="connsiteX1" fmla="*/ 7099165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875881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748290 w 7164288"/>
              <a:gd name="connsiteY1" fmla="*/ 21265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281246"/>
              <a:gd name="connsiteY0" fmla="*/ 3922024 h 4515967"/>
              <a:gd name="connsiteX1" fmla="*/ 6865248 w 7281246"/>
              <a:gd name="connsiteY1" fmla="*/ 21265 h 4515967"/>
              <a:gd name="connsiteX2" fmla="*/ 7281246 w 7281246"/>
              <a:gd name="connsiteY2" fmla="*/ 0 h 4515967"/>
              <a:gd name="connsiteX3" fmla="*/ 116958 w 7281246"/>
              <a:gd name="connsiteY3" fmla="*/ 4515967 h 4515967"/>
              <a:gd name="connsiteX4" fmla="*/ 0 w 7281246"/>
              <a:gd name="connsiteY4" fmla="*/ 3922024 h 4515967"/>
              <a:gd name="connsiteX0" fmla="*/ 0 w 7281246"/>
              <a:gd name="connsiteY0" fmla="*/ 3922024 h 5749344"/>
              <a:gd name="connsiteX1" fmla="*/ 6865248 w 7281246"/>
              <a:gd name="connsiteY1" fmla="*/ 21265 h 5749344"/>
              <a:gd name="connsiteX2" fmla="*/ 7281246 w 7281246"/>
              <a:gd name="connsiteY2" fmla="*/ 0 h 5749344"/>
              <a:gd name="connsiteX3" fmla="*/ 0 w 7281246"/>
              <a:gd name="connsiteY3" fmla="*/ 5749344 h 5749344"/>
              <a:gd name="connsiteX4" fmla="*/ 0 w 7281246"/>
              <a:gd name="connsiteY4" fmla="*/ 3922024 h 5749344"/>
              <a:gd name="connsiteX0" fmla="*/ 10633 w 7291879"/>
              <a:gd name="connsiteY0" fmla="*/ 3922024 h 5791875"/>
              <a:gd name="connsiteX1" fmla="*/ 6875881 w 7291879"/>
              <a:gd name="connsiteY1" fmla="*/ 21265 h 5791875"/>
              <a:gd name="connsiteX2" fmla="*/ 7291879 w 7291879"/>
              <a:gd name="connsiteY2" fmla="*/ 0 h 5791875"/>
              <a:gd name="connsiteX3" fmla="*/ 0 w 7291879"/>
              <a:gd name="connsiteY3" fmla="*/ 5791875 h 5791875"/>
              <a:gd name="connsiteX4" fmla="*/ 10633 w 7291879"/>
              <a:gd name="connsiteY4" fmla="*/ 3922024 h 5791875"/>
              <a:gd name="connsiteX0" fmla="*/ 10633 w 8408298"/>
              <a:gd name="connsiteY0" fmla="*/ 3900759 h 5770610"/>
              <a:gd name="connsiteX1" fmla="*/ 6875881 w 8408298"/>
              <a:gd name="connsiteY1" fmla="*/ 0 h 5770610"/>
              <a:gd name="connsiteX2" fmla="*/ 8408298 w 8408298"/>
              <a:gd name="connsiteY2" fmla="*/ 595424 h 5770610"/>
              <a:gd name="connsiteX3" fmla="*/ 0 w 8408298"/>
              <a:gd name="connsiteY3" fmla="*/ 5770610 h 5770610"/>
              <a:gd name="connsiteX4" fmla="*/ 10633 w 8408298"/>
              <a:gd name="connsiteY4" fmla="*/ 3900759 h 5770610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0 w 8408298"/>
              <a:gd name="connsiteY3" fmla="*/ 5175186 h 5175186"/>
              <a:gd name="connsiteX4" fmla="*/ 10633 w 8408298"/>
              <a:gd name="connsiteY4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30720 w 8408298"/>
              <a:gd name="connsiteY3" fmla="*/ 5145431 h 5175186"/>
              <a:gd name="connsiteX4" fmla="*/ 0 w 8408298"/>
              <a:gd name="connsiteY4" fmla="*/ 5175186 h 5175186"/>
              <a:gd name="connsiteX5" fmla="*/ 10633 w 8408298"/>
              <a:gd name="connsiteY5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30720 w 8408298"/>
              <a:gd name="connsiteY3" fmla="*/ 5145431 h 5175186"/>
              <a:gd name="connsiteX4" fmla="*/ 0 w 8408298"/>
              <a:gd name="connsiteY4" fmla="*/ 5175186 h 5175186"/>
              <a:gd name="connsiteX5" fmla="*/ 10633 w 8408298"/>
              <a:gd name="connsiteY5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30720 w 8408298"/>
              <a:gd name="connsiteY3" fmla="*/ 5145431 h 5175186"/>
              <a:gd name="connsiteX4" fmla="*/ 0 w 8408298"/>
              <a:gd name="connsiteY4" fmla="*/ 5175186 h 5175186"/>
              <a:gd name="connsiteX5" fmla="*/ 10633 w 8408298"/>
              <a:gd name="connsiteY5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30720 w 8408298"/>
              <a:gd name="connsiteY3" fmla="*/ 5145431 h 5175186"/>
              <a:gd name="connsiteX4" fmla="*/ 0 w 8408298"/>
              <a:gd name="connsiteY4" fmla="*/ 5175186 h 5175186"/>
              <a:gd name="connsiteX5" fmla="*/ 10633 w 8408298"/>
              <a:gd name="connsiteY5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62617 w 8408298"/>
              <a:gd name="connsiteY3" fmla="*/ 5102901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1646868 w 8408298"/>
              <a:gd name="connsiteY3" fmla="*/ 5134799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1678765 w 8408298"/>
              <a:gd name="connsiteY3" fmla="*/ 5166697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2795184 w 8408298"/>
              <a:gd name="connsiteY3" fmla="*/ 5166697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2444309 w 8408298"/>
              <a:gd name="connsiteY3" fmla="*/ 5166697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08298" h="5175186">
                <a:moveTo>
                  <a:pt x="10633" y="3305335"/>
                </a:moveTo>
                <a:lnTo>
                  <a:pt x="6833351" y="10631"/>
                </a:lnTo>
                <a:lnTo>
                  <a:pt x="8408298" y="0"/>
                </a:lnTo>
                <a:lnTo>
                  <a:pt x="2444309" y="5166697"/>
                </a:lnTo>
                <a:lnTo>
                  <a:pt x="30720" y="5145431"/>
                </a:lnTo>
                <a:lnTo>
                  <a:pt x="0" y="5175186"/>
                </a:lnTo>
                <a:cubicBezTo>
                  <a:pt x="3544" y="4551902"/>
                  <a:pt x="7089" y="3928619"/>
                  <a:pt x="10633" y="3305335"/>
                </a:cubicBezTo>
                <a:close/>
              </a:path>
            </a:pathLst>
          </a:cu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梯形 10"/>
          <p:cNvSpPr/>
          <p:nvPr/>
        </p:nvSpPr>
        <p:spPr>
          <a:xfrm rot="5400000">
            <a:off x="3589337" y="-406399"/>
            <a:ext cx="2212975" cy="5143500"/>
          </a:xfrm>
          <a:prstGeom prst="trapezoid">
            <a:avLst>
              <a:gd name="adj" fmla="val 19711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梯形 6"/>
          <p:cNvSpPr/>
          <p:nvPr/>
        </p:nvSpPr>
        <p:spPr>
          <a:xfrm rot="5400000">
            <a:off x="2160587" y="1022351"/>
            <a:ext cx="358775" cy="431800"/>
          </a:xfrm>
          <a:prstGeom prst="trapezoid">
            <a:avLst>
              <a:gd name="adj" fmla="val 13106"/>
            </a:avLst>
          </a:prstGeom>
          <a:solidFill>
            <a:srgbClr val="F4571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57422" y="1714494"/>
            <a:ext cx="4700325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kern="0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Turnkey Linux</a:t>
            </a:r>
            <a:endParaRPr lang="zh-CN" altLang="en-US" sz="4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Verdana" pitchFamily="34" charset="0"/>
              <a:ea typeface="+mn-ea"/>
              <a:cs typeface="Verdana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720723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3074" name="Picture 2" descr="Setting up a Joomla Web Server using Virtualbox, TurnkeyLinux and DynD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000114"/>
            <a:ext cx="5238750" cy="3743325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720723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51202" name="Picture 2" descr="Setting up a Joomla Web Server using Virtualbox, TurnkeyLinux and DynD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857238"/>
            <a:ext cx="4762500" cy="4171951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720723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54274" name="Picture 2" descr="Setting up a Joomla Web Server using Virtualbox, TurnkeyLinux and DynD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304"/>
            <a:ext cx="5238750" cy="2809876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720723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53250" name="Picture 2" descr="Setting up a Joomla Web Server using Virtualbox, TurnkeyLinux and DynD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71552"/>
            <a:ext cx="5086350" cy="3590926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720723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55298" name="Picture 2" descr="http://www.turnkeylinux.org/files/images/screenshots/joomla25-1.jpg?13454989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857238"/>
            <a:ext cx="5453058" cy="4089794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720723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58374" name="Picture 6" descr="http://www.turnkeylinux.org/files/images/screenshots/joomla25-3.jpg?13454989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928676"/>
            <a:ext cx="5167306" cy="3875480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720723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08" y="1571618"/>
            <a:ext cx="4956934" cy="2222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dirty="0" smtClean="0"/>
              <a:t>  Create a new account @ turnkeylinux.org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dirty="0" smtClean="0"/>
              <a:t>  Create an AWS account @ amazon.com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dirty="0" smtClean="0"/>
              <a:t>  Enable </a:t>
            </a:r>
            <a:r>
              <a:rPr lang="en-US" altLang="zh-CN" dirty="0" err="1" smtClean="0"/>
              <a:t>TurnKey</a:t>
            </a:r>
            <a:r>
              <a:rPr lang="en-US" altLang="zh-CN" dirty="0" smtClean="0"/>
              <a:t> on Amazon EC2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dirty="0" smtClean="0"/>
              <a:t>  Launch </a:t>
            </a:r>
            <a:r>
              <a:rPr lang="en-US" altLang="zh-CN" dirty="0" err="1" smtClean="0"/>
              <a:t>TurnKey</a:t>
            </a:r>
            <a:r>
              <a:rPr lang="en-US" altLang="zh-CN" dirty="0" smtClean="0"/>
              <a:t> appliance on Amazon EC2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720723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57348" name="Picture 4" descr="选出你要的服务的级别"/>
          <p:cNvPicPr>
            <a:picLocks noChangeAspect="1" noChangeArrowheads="1"/>
          </p:cNvPicPr>
          <p:nvPr/>
        </p:nvPicPr>
        <p:blipFill>
          <a:blip r:embed="rId2"/>
          <a:srcRect t="10582" b="24603"/>
          <a:stretch>
            <a:fillRect/>
          </a:stretch>
        </p:blipFill>
        <p:spPr bwMode="auto">
          <a:xfrm>
            <a:off x="2000232" y="1071552"/>
            <a:ext cx="5238750" cy="3500462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720723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59394" name="Picture 2" descr="选择你要用来运行的服务器"/>
          <p:cNvPicPr>
            <a:picLocks noChangeAspect="1" noChangeArrowheads="1"/>
          </p:cNvPicPr>
          <p:nvPr/>
        </p:nvPicPr>
        <p:blipFill>
          <a:blip r:embed="rId2"/>
          <a:srcRect t="10825" b="20148"/>
          <a:stretch>
            <a:fillRect/>
          </a:stretch>
        </p:blipFill>
        <p:spPr bwMode="auto">
          <a:xfrm>
            <a:off x="1928794" y="1000114"/>
            <a:ext cx="5238750" cy="3714776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梯形 26"/>
          <p:cNvSpPr/>
          <p:nvPr/>
        </p:nvSpPr>
        <p:spPr>
          <a:xfrm rot="16200000">
            <a:off x="6372225" y="1203326"/>
            <a:ext cx="720725" cy="2736850"/>
          </a:xfrm>
          <a:prstGeom prst="trapezoid">
            <a:avLst>
              <a:gd name="adj" fmla="val 20570"/>
            </a:avLst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1" name="梯形 30"/>
          <p:cNvSpPr/>
          <p:nvPr/>
        </p:nvSpPr>
        <p:spPr>
          <a:xfrm rot="16200000">
            <a:off x="6373019" y="2283619"/>
            <a:ext cx="719138" cy="2736850"/>
          </a:xfrm>
          <a:prstGeom prst="trapezoid">
            <a:avLst>
              <a:gd name="adj" fmla="val 20570"/>
            </a:avLst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斜纹 14"/>
          <p:cNvSpPr/>
          <p:nvPr/>
        </p:nvSpPr>
        <p:spPr>
          <a:xfrm flipV="1">
            <a:off x="0" y="555625"/>
            <a:ext cx="7454900" cy="4587875"/>
          </a:xfrm>
          <a:custGeom>
            <a:avLst/>
            <a:gdLst>
              <a:gd name="connsiteX0" fmla="*/ 0 w 7164288"/>
              <a:gd name="connsiteY0" fmla="*/ 4474917 h 4515967"/>
              <a:gd name="connsiteX1" fmla="*/ 7099165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875881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748290 w 7164288"/>
              <a:gd name="connsiteY1" fmla="*/ 21265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288" h="4515967">
                <a:moveTo>
                  <a:pt x="0" y="4474917"/>
                </a:moveTo>
                <a:lnTo>
                  <a:pt x="6748290" y="21265"/>
                </a:lnTo>
                <a:lnTo>
                  <a:pt x="7164288" y="0"/>
                </a:lnTo>
                <a:lnTo>
                  <a:pt x="0" y="4515967"/>
                </a:lnTo>
                <a:lnTo>
                  <a:pt x="0" y="4474917"/>
                </a:lnTo>
                <a:close/>
              </a:path>
            </a:pathLst>
          </a:cu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斜纹 14"/>
          <p:cNvSpPr/>
          <p:nvPr/>
        </p:nvSpPr>
        <p:spPr>
          <a:xfrm>
            <a:off x="0" y="0"/>
            <a:ext cx="7164388" cy="4516438"/>
          </a:xfrm>
          <a:custGeom>
            <a:avLst/>
            <a:gdLst>
              <a:gd name="connsiteX0" fmla="*/ 0 w 7164288"/>
              <a:gd name="connsiteY0" fmla="*/ 4474917 h 4515967"/>
              <a:gd name="connsiteX1" fmla="*/ 7099165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875881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748290 w 7164288"/>
              <a:gd name="connsiteY1" fmla="*/ 21265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288" h="4515967">
                <a:moveTo>
                  <a:pt x="0" y="4474917"/>
                </a:moveTo>
                <a:lnTo>
                  <a:pt x="6748290" y="21265"/>
                </a:lnTo>
                <a:lnTo>
                  <a:pt x="7164288" y="0"/>
                </a:lnTo>
                <a:lnTo>
                  <a:pt x="0" y="4515967"/>
                </a:lnTo>
                <a:lnTo>
                  <a:pt x="0" y="4474917"/>
                </a:lnTo>
                <a:close/>
              </a:path>
            </a:pathLst>
          </a:cu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 rot="16200000" flipH="1">
            <a:off x="2285984" y="1142990"/>
            <a:ext cx="1000132" cy="2857520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梯形 4"/>
          <p:cNvSpPr/>
          <p:nvPr/>
        </p:nvSpPr>
        <p:spPr>
          <a:xfrm rot="16200000">
            <a:off x="6373019" y="123032"/>
            <a:ext cx="719137" cy="2736850"/>
          </a:xfrm>
          <a:prstGeom prst="trapezoid">
            <a:avLst>
              <a:gd name="adj" fmla="val 20570"/>
            </a:avLst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5400000">
            <a:off x="4549775" y="1181100"/>
            <a:ext cx="692150" cy="647700"/>
          </a:xfrm>
          <a:prstGeom prst="trapezoid">
            <a:avLst/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77"/>
          <p:cNvSpPr txBox="1">
            <a:spLocks noChangeArrowheads="1"/>
          </p:cNvSpPr>
          <p:nvPr/>
        </p:nvSpPr>
        <p:spPr bwMode="auto">
          <a:xfrm>
            <a:off x="2000232" y="2285998"/>
            <a:ext cx="2071702" cy="52322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Contents</a:t>
            </a:r>
            <a:endParaRPr lang="zh-CN" altLang="en-US" sz="2800" b="1" kern="0" dirty="0">
              <a:solidFill>
                <a:schemeClr val="bg1"/>
              </a:solidFill>
              <a:latin typeface="Verdana" pitchFamily="34" charset="0"/>
              <a:ea typeface="Arial Unicode MS" pitchFamily="34" charset="-122"/>
              <a:cs typeface="Verdana" pitchFamily="34" charset="0"/>
            </a:endParaRPr>
          </a:p>
        </p:txBody>
      </p:sp>
      <p:sp>
        <p:nvSpPr>
          <p:cNvPr id="18" name="梯形 17"/>
          <p:cNvSpPr/>
          <p:nvPr/>
        </p:nvSpPr>
        <p:spPr>
          <a:xfrm rot="5400000">
            <a:off x="4625975" y="1114425"/>
            <a:ext cx="179388" cy="287338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43438" y="1357304"/>
            <a:ext cx="511679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01</a:t>
            </a:r>
            <a:endParaRPr lang="zh-CN" altLang="en-US" b="1" kern="0" dirty="0">
              <a:solidFill>
                <a:schemeClr val="bg1"/>
              </a:solidFill>
              <a:latin typeface="Verdana" pitchFamily="34" charset="0"/>
              <a:ea typeface="方正粗宋简体" pitchFamily="65" charset="-122"/>
              <a:cs typeface="Verdana" pitchFamily="34" charset="0"/>
            </a:endParaRPr>
          </a:p>
        </p:txBody>
      </p:sp>
      <p:sp>
        <p:nvSpPr>
          <p:cNvPr id="24" name="TextBox 77"/>
          <p:cNvSpPr txBox="1">
            <a:spLocks noChangeArrowheads="1"/>
          </p:cNvSpPr>
          <p:nvPr/>
        </p:nvSpPr>
        <p:spPr bwMode="auto">
          <a:xfrm>
            <a:off x="5643570" y="1285866"/>
            <a:ext cx="18982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TKL</a:t>
            </a:r>
            <a:endParaRPr lang="zh-CN" altLang="en-US" sz="20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25" name="TextBox 77"/>
          <p:cNvSpPr txBox="1">
            <a:spLocks noChangeArrowheads="1"/>
          </p:cNvSpPr>
          <p:nvPr/>
        </p:nvSpPr>
        <p:spPr bwMode="auto">
          <a:xfrm>
            <a:off x="5616791" y="2369848"/>
            <a:ext cx="1802096" cy="40011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0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28" name="梯形 27"/>
          <p:cNvSpPr/>
          <p:nvPr/>
        </p:nvSpPr>
        <p:spPr>
          <a:xfrm rot="5400000">
            <a:off x="4548981" y="2261394"/>
            <a:ext cx="693738" cy="647700"/>
          </a:xfrm>
          <a:prstGeom prst="trapezoid">
            <a:avLst/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梯形 28"/>
          <p:cNvSpPr/>
          <p:nvPr/>
        </p:nvSpPr>
        <p:spPr>
          <a:xfrm rot="5400000">
            <a:off x="4625975" y="2193925"/>
            <a:ext cx="179388" cy="287338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梯形 31"/>
          <p:cNvSpPr/>
          <p:nvPr/>
        </p:nvSpPr>
        <p:spPr>
          <a:xfrm rot="5400000">
            <a:off x="4549775" y="3341688"/>
            <a:ext cx="692150" cy="647700"/>
          </a:xfrm>
          <a:prstGeom prst="trapezoid">
            <a:avLst/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梯形 32"/>
          <p:cNvSpPr/>
          <p:nvPr/>
        </p:nvSpPr>
        <p:spPr>
          <a:xfrm rot="5400000">
            <a:off x="4625181" y="3274219"/>
            <a:ext cx="180975" cy="287338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3438" y="2428874"/>
            <a:ext cx="511679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02</a:t>
            </a:r>
            <a:endParaRPr lang="zh-CN" altLang="en-US" b="1" kern="0" dirty="0">
              <a:solidFill>
                <a:schemeClr val="bg1"/>
              </a:solidFill>
              <a:latin typeface="Verdana" pitchFamily="34" charset="0"/>
              <a:ea typeface="方正粗宋简体" pitchFamily="65" charset="-122"/>
              <a:cs typeface="Verdana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43438" y="3500444"/>
            <a:ext cx="511679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03</a:t>
            </a:r>
            <a:endParaRPr lang="zh-CN" altLang="en-US" b="1" kern="0" dirty="0">
              <a:solidFill>
                <a:schemeClr val="bg1"/>
              </a:solidFill>
              <a:latin typeface="Verdana" pitchFamily="34" charset="0"/>
              <a:ea typeface="方正粗宋简体" pitchFamily="65" charset="-122"/>
              <a:cs typeface="Verdana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6200000">
            <a:off x="6365881" y="2278068"/>
            <a:ext cx="720725" cy="2736850"/>
          </a:xfrm>
          <a:prstGeom prst="trapezoid">
            <a:avLst>
              <a:gd name="adj" fmla="val 20570"/>
            </a:avLst>
          </a:prstGeom>
          <a:solidFill>
            <a:srgbClr val="B32A2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6" name="TextBox 77"/>
          <p:cNvSpPr txBox="1">
            <a:spLocks noChangeArrowheads="1"/>
          </p:cNvSpPr>
          <p:nvPr/>
        </p:nvSpPr>
        <p:spPr bwMode="auto">
          <a:xfrm>
            <a:off x="5572132" y="3429006"/>
            <a:ext cx="2204450" cy="40011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0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梯形 26"/>
          <p:cNvSpPr/>
          <p:nvPr/>
        </p:nvSpPr>
        <p:spPr>
          <a:xfrm rot="16200000">
            <a:off x="6372225" y="1203326"/>
            <a:ext cx="720725" cy="2736850"/>
          </a:xfrm>
          <a:prstGeom prst="trapezoid">
            <a:avLst>
              <a:gd name="adj" fmla="val 20570"/>
            </a:avLst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1" name="梯形 30"/>
          <p:cNvSpPr/>
          <p:nvPr/>
        </p:nvSpPr>
        <p:spPr>
          <a:xfrm rot="16200000">
            <a:off x="6373019" y="2283619"/>
            <a:ext cx="719138" cy="2736850"/>
          </a:xfrm>
          <a:prstGeom prst="trapezoid">
            <a:avLst>
              <a:gd name="adj" fmla="val 20570"/>
            </a:avLst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斜纹 14"/>
          <p:cNvSpPr/>
          <p:nvPr/>
        </p:nvSpPr>
        <p:spPr>
          <a:xfrm flipV="1">
            <a:off x="0" y="555625"/>
            <a:ext cx="7454900" cy="4587875"/>
          </a:xfrm>
          <a:custGeom>
            <a:avLst/>
            <a:gdLst>
              <a:gd name="connsiteX0" fmla="*/ 0 w 7164288"/>
              <a:gd name="connsiteY0" fmla="*/ 4474917 h 4515967"/>
              <a:gd name="connsiteX1" fmla="*/ 7099165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875881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748290 w 7164288"/>
              <a:gd name="connsiteY1" fmla="*/ 21265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288" h="4515967">
                <a:moveTo>
                  <a:pt x="0" y="4474917"/>
                </a:moveTo>
                <a:lnTo>
                  <a:pt x="6748290" y="21265"/>
                </a:lnTo>
                <a:lnTo>
                  <a:pt x="7164288" y="0"/>
                </a:lnTo>
                <a:lnTo>
                  <a:pt x="0" y="4515967"/>
                </a:lnTo>
                <a:lnTo>
                  <a:pt x="0" y="4474917"/>
                </a:lnTo>
                <a:close/>
              </a:path>
            </a:pathLst>
          </a:cu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斜纹 14"/>
          <p:cNvSpPr/>
          <p:nvPr/>
        </p:nvSpPr>
        <p:spPr>
          <a:xfrm>
            <a:off x="0" y="0"/>
            <a:ext cx="7164388" cy="4516438"/>
          </a:xfrm>
          <a:custGeom>
            <a:avLst/>
            <a:gdLst>
              <a:gd name="connsiteX0" fmla="*/ 0 w 7164288"/>
              <a:gd name="connsiteY0" fmla="*/ 4474917 h 4515967"/>
              <a:gd name="connsiteX1" fmla="*/ 7099165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875881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748290 w 7164288"/>
              <a:gd name="connsiteY1" fmla="*/ 21265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288" h="4515967">
                <a:moveTo>
                  <a:pt x="0" y="4474917"/>
                </a:moveTo>
                <a:lnTo>
                  <a:pt x="6748290" y="21265"/>
                </a:lnTo>
                <a:lnTo>
                  <a:pt x="7164288" y="0"/>
                </a:lnTo>
                <a:lnTo>
                  <a:pt x="0" y="4515967"/>
                </a:lnTo>
                <a:lnTo>
                  <a:pt x="0" y="4474917"/>
                </a:lnTo>
                <a:close/>
              </a:path>
            </a:pathLst>
          </a:cu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 rot="16200000" flipH="1">
            <a:off x="2285984" y="1142990"/>
            <a:ext cx="1000132" cy="2857520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梯形 4"/>
          <p:cNvSpPr/>
          <p:nvPr/>
        </p:nvSpPr>
        <p:spPr>
          <a:xfrm rot="16200000">
            <a:off x="6373019" y="123032"/>
            <a:ext cx="719137" cy="2736850"/>
          </a:xfrm>
          <a:prstGeom prst="trapezoid">
            <a:avLst>
              <a:gd name="adj" fmla="val 20570"/>
            </a:avLst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5400000">
            <a:off x="4549775" y="1181100"/>
            <a:ext cx="692150" cy="647700"/>
          </a:xfrm>
          <a:prstGeom prst="trapezoid">
            <a:avLst/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77"/>
          <p:cNvSpPr txBox="1">
            <a:spLocks noChangeArrowheads="1"/>
          </p:cNvSpPr>
          <p:nvPr/>
        </p:nvSpPr>
        <p:spPr bwMode="auto">
          <a:xfrm>
            <a:off x="2000232" y="2285998"/>
            <a:ext cx="2071702" cy="52322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Contents</a:t>
            </a:r>
            <a:endParaRPr lang="zh-CN" altLang="en-US" sz="2800" b="1" kern="0" dirty="0">
              <a:solidFill>
                <a:schemeClr val="bg1"/>
              </a:solidFill>
              <a:latin typeface="Verdana" pitchFamily="34" charset="0"/>
              <a:ea typeface="Arial Unicode MS" pitchFamily="34" charset="-122"/>
              <a:cs typeface="Verdana" pitchFamily="34" charset="0"/>
            </a:endParaRPr>
          </a:p>
        </p:txBody>
      </p:sp>
      <p:sp>
        <p:nvSpPr>
          <p:cNvPr id="18" name="梯形 17"/>
          <p:cNvSpPr/>
          <p:nvPr/>
        </p:nvSpPr>
        <p:spPr>
          <a:xfrm rot="5400000">
            <a:off x="4625975" y="1114425"/>
            <a:ext cx="179388" cy="287338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43438" y="1357304"/>
            <a:ext cx="511679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01</a:t>
            </a:r>
            <a:endParaRPr lang="zh-CN" altLang="en-US" b="1" kern="0" dirty="0">
              <a:solidFill>
                <a:schemeClr val="bg1"/>
              </a:solidFill>
              <a:latin typeface="Verdana" pitchFamily="34" charset="0"/>
              <a:ea typeface="方正粗宋简体" pitchFamily="65" charset="-122"/>
              <a:cs typeface="Verdana" pitchFamily="34" charset="0"/>
            </a:endParaRPr>
          </a:p>
        </p:txBody>
      </p:sp>
      <p:sp>
        <p:nvSpPr>
          <p:cNvPr id="25" name="TextBox 77"/>
          <p:cNvSpPr txBox="1">
            <a:spLocks noChangeArrowheads="1"/>
          </p:cNvSpPr>
          <p:nvPr/>
        </p:nvSpPr>
        <p:spPr bwMode="auto">
          <a:xfrm>
            <a:off x="5616791" y="2369848"/>
            <a:ext cx="1802096" cy="40011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0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26" name="TextBox 77"/>
          <p:cNvSpPr txBox="1">
            <a:spLocks noChangeArrowheads="1"/>
          </p:cNvSpPr>
          <p:nvPr/>
        </p:nvSpPr>
        <p:spPr bwMode="auto">
          <a:xfrm>
            <a:off x="5572132" y="3429006"/>
            <a:ext cx="2204450" cy="40011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0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28" name="梯形 27"/>
          <p:cNvSpPr/>
          <p:nvPr/>
        </p:nvSpPr>
        <p:spPr>
          <a:xfrm rot="5400000">
            <a:off x="4548981" y="2261394"/>
            <a:ext cx="693738" cy="647700"/>
          </a:xfrm>
          <a:prstGeom prst="trapezoid">
            <a:avLst/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梯形 28"/>
          <p:cNvSpPr/>
          <p:nvPr/>
        </p:nvSpPr>
        <p:spPr>
          <a:xfrm rot="5400000">
            <a:off x="4625975" y="2193925"/>
            <a:ext cx="179388" cy="287338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梯形 31"/>
          <p:cNvSpPr/>
          <p:nvPr/>
        </p:nvSpPr>
        <p:spPr>
          <a:xfrm rot="5400000">
            <a:off x="4549775" y="3341688"/>
            <a:ext cx="692150" cy="647700"/>
          </a:xfrm>
          <a:prstGeom prst="trapezoid">
            <a:avLst/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梯形 32"/>
          <p:cNvSpPr/>
          <p:nvPr/>
        </p:nvSpPr>
        <p:spPr>
          <a:xfrm rot="5400000">
            <a:off x="4625181" y="3274219"/>
            <a:ext cx="180975" cy="287338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3438" y="2428874"/>
            <a:ext cx="511679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02</a:t>
            </a:r>
            <a:endParaRPr lang="zh-CN" altLang="en-US" b="1" kern="0" dirty="0">
              <a:solidFill>
                <a:schemeClr val="bg1"/>
              </a:solidFill>
              <a:latin typeface="Verdana" pitchFamily="34" charset="0"/>
              <a:ea typeface="方正粗宋简体" pitchFamily="65" charset="-122"/>
              <a:cs typeface="Verdana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43438" y="3500444"/>
            <a:ext cx="511679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03</a:t>
            </a:r>
            <a:endParaRPr lang="zh-CN" altLang="en-US" b="1" kern="0" dirty="0">
              <a:solidFill>
                <a:schemeClr val="bg1"/>
              </a:solidFill>
              <a:latin typeface="Verdana" pitchFamily="34" charset="0"/>
              <a:ea typeface="方正粗宋简体" pitchFamily="65" charset="-122"/>
              <a:cs typeface="Verdana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6200000">
            <a:off x="6365881" y="134928"/>
            <a:ext cx="720725" cy="2736850"/>
          </a:xfrm>
          <a:prstGeom prst="trapezoid">
            <a:avLst>
              <a:gd name="adj" fmla="val 20570"/>
            </a:avLst>
          </a:prstGeom>
          <a:solidFill>
            <a:srgbClr val="B32A2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4" name="TextBox 77"/>
          <p:cNvSpPr txBox="1">
            <a:spLocks noChangeArrowheads="1"/>
          </p:cNvSpPr>
          <p:nvPr/>
        </p:nvSpPr>
        <p:spPr bwMode="auto">
          <a:xfrm>
            <a:off x="5643570" y="1285866"/>
            <a:ext cx="18982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TKL</a:t>
            </a:r>
            <a:endParaRPr lang="zh-CN" altLang="en-US" sz="20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60418" name="Picture 2" descr="http://www.turnkeylinux.org/files/images/icons/tkldev-logo.png?13741087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82" y="1214428"/>
            <a:ext cx="1009650" cy="1057276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2500298" y="1152731"/>
            <a:ext cx="585791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solidFill>
                  <a:srgbClr val="C00000"/>
                </a:solidFill>
              </a:rPr>
              <a:t>TKLDev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is the mother of all </a:t>
            </a:r>
            <a:r>
              <a:rPr lang="en-US" altLang="zh-CN" dirty="0" err="1" smtClean="0"/>
              <a:t>TurnKey</a:t>
            </a:r>
            <a:r>
              <a:rPr lang="en-US" altLang="zh-CN" dirty="0" smtClean="0"/>
              <a:t> appliances. Inside is a development </a:t>
            </a:r>
            <a:r>
              <a:rPr lang="en-US" altLang="zh-CN" dirty="0" err="1" smtClean="0"/>
              <a:t>toolchain</a:t>
            </a:r>
            <a:r>
              <a:rPr lang="en-US" altLang="zh-CN" dirty="0" smtClean="0"/>
              <a:t> and build system.</a:t>
            </a:r>
            <a:endParaRPr lang="zh-CN" altLang="en-US" dirty="0"/>
          </a:p>
        </p:txBody>
      </p:sp>
      <p:pic>
        <p:nvPicPr>
          <p:cNvPr id="60420" name="Picture 4" descr="http://www.turnkeylinux.org/files/images/icons/core.jpg?12552383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157548"/>
            <a:ext cx="1009650" cy="1057276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2571736" y="3071816"/>
            <a:ext cx="54292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Core</a:t>
            </a:r>
            <a:r>
              <a:rPr lang="en-US" dirty="0" smtClean="0"/>
              <a:t> </a:t>
            </a:r>
            <a:r>
              <a:rPr lang="en-US" dirty="0" smtClean="0"/>
              <a:t> is </a:t>
            </a:r>
            <a:r>
              <a:rPr lang="en-US" dirty="0" smtClean="0"/>
              <a:t>the common base system on top of which all </a:t>
            </a:r>
            <a:r>
              <a:rPr lang="en-US" dirty="0" err="1" smtClean="0"/>
              <a:t>TurnKey</a:t>
            </a:r>
            <a:r>
              <a:rPr lang="en-US" dirty="0" smtClean="0"/>
              <a:t> Linux appliances are built.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61444" name="Picture 4" descr="http://www.turnkeylinux.org/files/images/screenshots/appliance_list.png?137413845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821518"/>
            <a:ext cx="5595934" cy="4196951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65538" name="Picture 2" descr="http://www.turnkeylinux.org/files/images/screenshots/make_core.png?13741385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714362"/>
            <a:ext cx="5738810" cy="4304108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662" y="1071552"/>
            <a:ext cx="75009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C00000"/>
                </a:solidFill>
              </a:rPr>
              <a:t>Fab</a:t>
            </a:r>
            <a:r>
              <a:rPr lang="en-US" dirty="0" smtClean="0"/>
              <a:t>  provides </a:t>
            </a:r>
            <a:r>
              <a:rPr lang="en-US" dirty="0" err="1" smtClean="0">
                <a:solidFill>
                  <a:srgbClr val="C00000"/>
                </a:solidFill>
              </a:rPr>
              <a:t>toolchain</a:t>
            </a:r>
            <a:r>
              <a:rPr lang="en-US" dirty="0" smtClean="0"/>
              <a:t> utilities, which leverages </a:t>
            </a:r>
            <a:r>
              <a:rPr lang="en-US" dirty="0" smtClean="0">
                <a:solidFill>
                  <a:srgbClr val="C00000"/>
                </a:solidFill>
              </a:rPr>
              <a:t>make</a:t>
            </a:r>
            <a:r>
              <a:rPr lang="en-US" dirty="0" smtClean="0"/>
              <a:t> to implement the 'build pipeline'.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14710" y="2571750"/>
            <a:ext cx="25715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-apply-overlay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-apply-</a:t>
            </a:r>
            <a:r>
              <a:rPr lang="en-US" altLang="zh-CN" dirty="0" err="1" smtClean="0"/>
              <a:t>removelist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fab-chroot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fab-cpp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5072066" y="2571750"/>
            <a:ext cx="2643206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-install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-plan-annotate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-plan-resolve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-query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224" y="1071552"/>
            <a:ext cx="5500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Deck</a:t>
            </a:r>
            <a:r>
              <a:rPr lang="en-US" altLang="zh-CN" dirty="0" smtClean="0"/>
              <a:t> is very simple, but it’s a bit hard to explain.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714480" y="2000246"/>
            <a:ext cx="55721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deck    /path/to/dir/or/deck    /path/to/new/deck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14480" y="2786064"/>
            <a:ext cx="5572164" cy="1615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deck    [ -options ]    /path/to/existing/deck</a:t>
            </a:r>
          </a:p>
          <a:p>
            <a:pPr lvl="1"/>
            <a:r>
              <a:rPr lang="en-US" altLang="zh-CN" dirty="0" smtClean="0"/>
              <a:t>-m     mounts deck (the default)</a:t>
            </a:r>
          </a:p>
          <a:p>
            <a:pPr lvl="1"/>
            <a:r>
              <a:rPr lang="en-US" altLang="zh-CN" dirty="0" smtClean="0"/>
              <a:t>-u      </a:t>
            </a:r>
            <a:r>
              <a:rPr lang="en-US" altLang="zh-CN" dirty="0" err="1" smtClean="0"/>
              <a:t>unmount</a:t>
            </a:r>
            <a:r>
              <a:rPr lang="en-US" altLang="zh-CN" dirty="0" smtClean="0"/>
              <a:t> deck </a:t>
            </a:r>
          </a:p>
          <a:p>
            <a:pPr lvl="1"/>
            <a:r>
              <a:rPr lang="en-US" altLang="zh-CN" dirty="0" smtClean="0"/>
              <a:t>-r       refresh the deck's </a:t>
            </a:r>
            <a:r>
              <a:rPr lang="en-US" altLang="zh-CN" dirty="0" err="1" smtClean="0"/>
              <a:t>fstab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-d      delete the deck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00166" y="1643056"/>
            <a:ext cx="2257436" cy="395287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1. bootstrap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0166" y="2428874"/>
            <a:ext cx="2257436" cy="396875"/>
          </a:xfrm>
          <a:prstGeom prst="rect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2. </a:t>
            </a:r>
            <a:r>
              <a:rPr lang="en-US" altLang="zh-CN" kern="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root.spec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2" name="剪去单角的矩形 41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TextBox 77"/>
          <p:cNvSpPr txBox="1">
            <a:spLocks noChangeArrowheads="1"/>
          </p:cNvSpPr>
          <p:nvPr/>
        </p:nvSpPr>
        <p:spPr bwMode="auto">
          <a:xfrm>
            <a:off x="506409" y="109821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00166" y="3143254"/>
            <a:ext cx="2257436" cy="395287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3. </a:t>
            </a:r>
            <a:r>
              <a:rPr lang="en-US" altLang="zh-CN" kern="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root.build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57752" y="1643056"/>
            <a:ext cx="2257436" cy="396875"/>
          </a:xfrm>
          <a:prstGeom prst="rect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4. </a:t>
            </a:r>
            <a:r>
              <a:rPr lang="en-US" altLang="zh-CN" kern="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root.patched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57752" y="2428874"/>
            <a:ext cx="2257436" cy="395287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5. root.tmp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57752" y="3143254"/>
            <a:ext cx="2257436" cy="396875"/>
          </a:xfrm>
          <a:prstGeom prst="rect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6. product.iso</a:t>
            </a:r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梯形 22"/>
          <p:cNvSpPr/>
          <p:nvPr/>
        </p:nvSpPr>
        <p:spPr>
          <a:xfrm rot="16200000" flipH="1">
            <a:off x="1439069" y="375444"/>
            <a:ext cx="720725" cy="2087563"/>
          </a:xfrm>
          <a:prstGeom prst="trapezoid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梯形 23"/>
          <p:cNvSpPr/>
          <p:nvPr/>
        </p:nvSpPr>
        <p:spPr>
          <a:xfrm rot="16200000" flipH="1">
            <a:off x="1439863" y="3040062"/>
            <a:ext cx="719138" cy="2087563"/>
          </a:xfrm>
          <a:prstGeom prst="trapezoid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梯形 24"/>
          <p:cNvSpPr/>
          <p:nvPr/>
        </p:nvSpPr>
        <p:spPr>
          <a:xfrm rot="5400000">
            <a:off x="6858000" y="393701"/>
            <a:ext cx="720725" cy="2051050"/>
          </a:xfrm>
          <a:prstGeom prst="trapezoid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6" name="梯形 25"/>
          <p:cNvSpPr/>
          <p:nvPr/>
        </p:nvSpPr>
        <p:spPr>
          <a:xfrm rot="5400000">
            <a:off x="6858794" y="3058319"/>
            <a:ext cx="719138" cy="2051050"/>
          </a:xfrm>
          <a:prstGeom prst="trapezoid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34" name="肘形连接符 33"/>
          <p:cNvCxnSpPr/>
          <p:nvPr/>
        </p:nvCxnSpPr>
        <p:spPr>
          <a:xfrm>
            <a:off x="2916238" y="1419225"/>
            <a:ext cx="1298572" cy="652459"/>
          </a:xfrm>
          <a:prstGeom prst="bentConnector3">
            <a:avLst>
              <a:gd name="adj1" fmla="val 100765"/>
            </a:avLst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flipV="1">
            <a:off x="4932363" y="1419225"/>
            <a:ext cx="1152525" cy="647700"/>
          </a:xfrm>
          <a:prstGeom prst="bentConnector3">
            <a:avLst>
              <a:gd name="adj1" fmla="val -757"/>
            </a:avLst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2916238" y="3579813"/>
            <a:ext cx="1295400" cy="576262"/>
          </a:xfrm>
          <a:prstGeom prst="bentConnector3">
            <a:avLst>
              <a:gd name="adj1" fmla="val 99219"/>
            </a:avLst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肘形连接符 49"/>
          <p:cNvCxnSpPr/>
          <p:nvPr/>
        </p:nvCxnSpPr>
        <p:spPr>
          <a:xfrm rot="10800000">
            <a:off x="5000629" y="3571882"/>
            <a:ext cx="1011235" cy="584194"/>
          </a:xfrm>
          <a:prstGeom prst="bentConnector3">
            <a:avLst>
              <a:gd name="adj1" fmla="val 101521"/>
            </a:avLst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826" name="矩形 61"/>
          <p:cNvSpPr>
            <a:spLocks noChangeArrowheads="1"/>
          </p:cNvSpPr>
          <p:nvPr/>
        </p:nvSpPr>
        <p:spPr bwMode="auto">
          <a:xfrm>
            <a:off x="6758447" y="1142990"/>
            <a:ext cx="742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Calibri" pitchFamily="34" charset="0"/>
              </a:rPr>
              <a:t>plan</a:t>
            </a:r>
            <a:endParaRPr lang="en-US" altLang="zh-CN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827" name="矩形 62"/>
          <p:cNvSpPr>
            <a:spLocks noChangeArrowheads="1"/>
          </p:cNvSpPr>
          <p:nvPr/>
        </p:nvSpPr>
        <p:spPr bwMode="auto">
          <a:xfrm>
            <a:off x="6702887" y="3824597"/>
            <a:ext cx="10048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Calibri" pitchFamily="34" charset="0"/>
              </a:rPr>
              <a:t>Conf.d</a:t>
            </a:r>
            <a:endParaRPr lang="en-US" altLang="zh-CN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828" name="矩形 63"/>
          <p:cNvSpPr>
            <a:spLocks noChangeArrowheads="1"/>
          </p:cNvSpPr>
          <p:nvPr/>
        </p:nvSpPr>
        <p:spPr bwMode="auto">
          <a:xfrm>
            <a:off x="1214414" y="3824597"/>
            <a:ext cx="11242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Calibri" pitchFamily="34" charset="0"/>
              </a:rPr>
              <a:t>overlay</a:t>
            </a:r>
            <a:endParaRPr lang="en-US" altLang="zh-CN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4829" name="矩形 64"/>
          <p:cNvSpPr>
            <a:spLocks noChangeArrowheads="1"/>
          </p:cNvSpPr>
          <p:nvPr/>
        </p:nvSpPr>
        <p:spPr bwMode="auto">
          <a:xfrm>
            <a:off x="1142976" y="1181391"/>
            <a:ext cx="1302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  <a:latin typeface="Calibri" pitchFamily="34" charset="0"/>
              </a:rPr>
              <a:t>Makefile</a:t>
            </a:r>
            <a:endParaRPr lang="en-US" altLang="zh-CN" sz="2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6" name="梯形 65"/>
          <p:cNvSpPr/>
          <p:nvPr/>
        </p:nvSpPr>
        <p:spPr>
          <a:xfrm rot="16200000" flipH="1">
            <a:off x="2616994" y="1008856"/>
            <a:ext cx="193675" cy="258763"/>
          </a:xfrm>
          <a:prstGeom prst="trapezoid">
            <a:avLst/>
          </a:prstGeom>
          <a:solidFill>
            <a:srgbClr val="F4571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梯形 67"/>
          <p:cNvSpPr/>
          <p:nvPr/>
        </p:nvSpPr>
        <p:spPr>
          <a:xfrm rot="16200000" flipH="1">
            <a:off x="2616994" y="3672681"/>
            <a:ext cx="193675" cy="258763"/>
          </a:xfrm>
          <a:prstGeom prst="trapezoid">
            <a:avLst/>
          </a:prstGeom>
          <a:solidFill>
            <a:srgbClr val="F4571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梯形 68"/>
          <p:cNvSpPr/>
          <p:nvPr/>
        </p:nvSpPr>
        <p:spPr>
          <a:xfrm rot="5400000">
            <a:off x="6225381" y="3680620"/>
            <a:ext cx="193675" cy="258762"/>
          </a:xfrm>
          <a:prstGeom prst="trapezoid">
            <a:avLst/>
          </a:prstGeom>
          <a:solidFill>
            <a:srgbClr val="F4571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梯形 69"/>
          <p:cNvSpPr/>
          <p:nvPr/>
        </p:nvSpPr>
        <p:spPr>
          <a:xfrm rot="5400000">
            <a:off x="6223794" y="1008856"/>
            <a:ext cx="193675" cy="258763"/>
          </a:xfrm>
          <a:prstGeom prst="trapezoid">
            <a:avLst/>
          </a:prstGeom>
          <a:solidFill>
            <a:srgbClr val="F4571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7847" y="119049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27" name="Picture 4" descr="http://www.turnkeylinux.org/files/images/icons/core.jpg?12552383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285998"/>
            <a:ext cx="1009650" cy="1057276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7356" y="2285998"/>
            <a:ext cx="557214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WEBMIN_FW_TCP_INCOMING = 22 12320 12321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include $(FAB_PATH)/common/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/turnkey.mk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298" y="1357304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 turnkey / </a:t>
            </a:r>
            <a:r>
              <a:rPr lang="en-US" dirty="0" err="1" smtClean="0"/>
              <a:t>fab</a:t>
            </a:r>
            <a:r>
              <a:rPr lang="en-US" dirty="0" smtClean="0"/>
              <a:t> / products / core / </a:t>
            </a:r>
            <a:r>
              <a:rPr lang="en-US" dirty="0" err="1" smtClean="0"/>
              <a:t>Makefile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7422" y="1488038"/>
            <a:ext cx="446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/ turnkey /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 / common / 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 / turnkey.mk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71670" y="2357436"/>
            <a:ext cx="535785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#  Setting  product  configuration  variables</a:t>
            </a:r>
          </a:p>
          <a:p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FAB_SHARE_PATH ?=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</a:t>
            </a:r>
            <a:r>
              <a:rPr lang="en-US" altLang="zh-CN" dirty="0" err="1" smtClean="0"/>
              <a:t>fab</a:t>
            </a:r>
            <a:endParaRPr lang="en-US" altLang="zh-CN" dirty="0" smtClean="0"/>
          </a:p>
          <a:p>
            <a:r>
              <a:rPr lang="en-US" altLang="zh-CN" dirty="0" smtClean="0"/>
              <a:t>...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65860" y="1059410"/>
            <a:ext cx="446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/ turnkey /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 / common / 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 / turnkey.mk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071670" y="1835062"/>
            <a:ext cx="535785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#  Define  hook  functions</a:t>
            </a:r>
          </a:p>
          <a:p>
            <a:r>
              <a:rPr lang="en-US" altLang="zh-CN" dirty="0" smtClean="0"/>
              <a:t>...</a:t>
            </a:r>
          </a:p>
          <a:p>
            <a:r>
              <a:rPr lang="en-US" altLang="zh-CN" dirty="0" smtClean="0"/>
              <a:t>define _bootstrap/post</a:t>
            </a:r>
          </a:p>
          <a:p>
            <a:r>
              <a:rPr lang="en-US" altLang="zh-CN" dirty="0" smtClean="0"/>
              <a:t>...</a:t>
            </a:r>
          </a:p>
          <a:p>
            <a:r>
              <a:rPr lang="en-US" altLang="zh-CN" dirty="0" err="1" smtClean="0"/>
              <a:t>endef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bootstrap/post += $(_bootstrap/post)</a:t>
            </a:r>
          </a:p>
          <a:p>
            <a:r>
              <a:rPr lang="en-US" altLang="zh-CN" dirty="0" smtClean="0"/>
              <a:t>...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06409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TKL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290" y="2071684"/>
            <a:ext cx="6500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solidFill>
                  <a:srgbClr val="C00000"/>
                </a:solidFill>
              </a:rPr>
              <a:t>Turnkey Linux </a:t>
            </a:r>
            <a:r>
              <a:rPr lang="en-US" altLang="zh-CN" dirty="0" smtClean="0"/>
              <a:t>is a virtual appliance library that integrates and polishes the very best open source software into ready to use solutions.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8860" y="1559476"/>
            <a:ext cx="4463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/ turnkey /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 / common / </a:t>
            </a:r>
            <a:r>
              <a:rPr lang="en-US" altLang="zh-CN" dirty="0" err="1" smtClean="0"/>
              <a:t>mk</a:t>
            </a:r>
            <a:r>
              <a:rPr lang="en-US" altLang="zh-CN" dirty="0" smtClean="0"/>
              <a:t> / turnkey.mk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57422" y="2428874"/>
            <a:ext cx="471490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...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include $(FAB_SHARE_PATH)/product.mk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65466" y="1285866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/ 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 / share / 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 / product.mk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00298" y="2000246"/>
            <a:ext cx="4429156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product.iso:  root.tmp  </a:t>
            </a:r>
            <a:r>
              <a:rPr lang="en-US" altLang="zh-CN" dirty="0" err="1" smtClean="0"/>
              <a:t>cdroot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root.tmp:  </a:t>
            </a:r>
            <a:r>
              <a:rPr lang="en-US" altLang="zh-CN" dirty="0" err="1" smtClean="0"/>
              <a:t>root.patched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root.patched</a:t>
            </a:r>
            <a:r>
              <a:rPr lang="en-US" altLang="zh-CN" dirty="0" smtClean="0"/>
              <a:t>:  </a:t>
            </a:r>
            <a:r>
              <a:rPr lang="en-US" altLang="zh-CN" dirty="0" err="1" smtClean="0"/>
              <a:t>root.build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removelist</a:t>
            </a:r>
            <a:r>
              <a:rPr lang="en-US" altLang="zh-CN" dirty="0" smtClean="0"/>
              <a:t>  conf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root.build</a:t>
            </a:r>
            <a:r>
              <a:rPr lang="en-US" altLang="zh-CN" dirty="0" smtClean="0"/>
              <a:t>:  bootstrap  </a:t>
            </a:r>
            <a:r>
              <a:rPr lang="en-US" altLang="zh-CN" dirty="0" err="1" smtClean="0"/>
              <a:t>root.spec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root.spec</a:t>
            </a:r>
            <a:r>
              <a:rPr lang="en-US" altLang="zh-CN" dirty="0" smtClean="0"/>
              <a:t>:  bootstrap  plan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bootstrap:  /turnkey/</a:t>
            </a:r>
            <a:r>
              <a:rPr lang="en-US" altLang="zh-CN" dirty="0" err="1" smtClean="0"/>
              <a:t>fab</a:t>
            </a:r>
            <a:r>
              <a:rPr lang="en-US" altLang="zh-CN" dirty="0" smtClean="0"/>
              <a:t>/bootstrap/wheezy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4" y="1857370"/>
            <a:ext cx="6858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en-US" altLang="zh-CN" sz="2400" b="1" u="sng" dirty="0" smtClean="0"/>
              <a:t>bootstrap</a:t>
            </a:r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The minimal </a:t>
            </a:r>
            <a:r>
              <a:rPr lang="en-US" altLang="zh-CN" dirty="0" err="1" smtClean="0"/>
              <a:t>chrootable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used to bootstrap the root, built from a "</a:t>
            </a:r>
            <a:r>
              <a:rPr lang="en-US" altLang="zh-CN" dirty="0" err="1" smtClean="0"/>
              <a:t>bootstrap.spec</a:t>
            </a:r>
            <a:r>
              <a:rPr lang="en-US" altLang="zh-CN" dirty="0" smtClean="0"/>
              <a:t>".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00" y="1571618"/>
            <a:ext cx="72866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2. </a:t>
            </a:r>
            <a:r>
              <a:rPr lang="en-US" altLang="zh-CN" sz="2400" b="1" u="sng" dirty="0" err="1" smtClean="0"/>
              <a:t>root.spec</a:t>
            </a:r>
            <a:endParaRPr lang="en-US" altLang="zh-CN" sz="2400" b="1" u="sng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 set of (package name, package version </a:t>
            </a:r>
            <a:r>
              <a:rPr lang="en-US" altLang="zh-CN" dirty="0" err="1" smtClean="0"/>
              <a:t>tuples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a spec is created from a plan against a specific pool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the same plan will generate different specs against different pools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4" y="1833086"/>
            <a:ext cx="6858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3. </a:t>
            </a:r>
            <a:r>
              <a:rPr lang="en-US" altLang="zh-CN" sz="2400" b="1" u="sng" dirty="0" err="1" smtClean="0"/>
              <a:t>root.build</a:t>
            </a:r>
            <a:endParaRPr lang="en-US" altLang="zh-CN" sz="2400" b="1" u="sng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The </a:t>
            </a:r>
            <a:r>
              <a:rPr lang="en-US" altLang="zh-CN" dirty="0" err="1" smtClean="0"/>
              <a:t>chrootable</a:t>
            </a:r>
            <a:r>
              <a:rPr lang="en-US" altLang="zh-CN" dirty="0" smtClean="0"/>
              <a:t> root </a:t>
            </a:r>
            <a:r>
              <a:rPr lang="en-US" altLang="zh-CN" dirty="0" err="1" smtClean="0"/>
              <a:t>filesystem</a:t>
            </a:r>
            <a:r>
              <a:rPr lang="en-US" altLang="zh-CN" dirty="0" smtClean="0"/>
              <a:t> of a product, built by applying the "</a:t>
            </a:r>
            <a:r>
              <a:rPr lang="en-US" altLang="zh-CN" dirty="0" err="1" smtClean="0"/>
              <a:t>root.spec</a:t>
            </a:r>
            <a:r>
              <a:rPr lang="en-US" altLang="zh-CN" dirty="0" smtClean="0"/>
              <a:t>" on the bootstrap.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728" y="1556088"/>
            <a:ext cx="65722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4. </a:t>
            </a:r>
            <a:r>
              <a:rPr lang="en-US" sz="2400" b="1" u="sng" dirty="0" err="1" smtClean="0"/>
              <a:t>root.patched</a:t>
            </a:r>
            <a:endParaRPr lang="en-US" sz="2400" b="1" u="sng" dirty="0" smtClean="0"/>
          </a:p>
          <a:p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chrootable</a:t>
            </a:r>
            <a:r>
              <a:rPr lang="en-US" dirty="0" smtClean="0"/>
              <a:t> root </a:t>
            </a:r>
            <a:r>
              <a:rPr lang="en-US" dirty="0" err="1" smtClean="0"/>
              <a:t>filesystem</a:t>
            </a:r>
            <a:r>
              <a:rPr lang="en-US" dirty="0" smtClean="0"/>
              <a:t> of a product:</a:t>
            </a:r>
          </a:p>
          <a:p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 patched manually or automatically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  can be re-created by applying the root patch as an overlay</a:t>
            </a:r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7290" y="1785932"/>
            <a:ext cx="6572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5. </a:t>
            </a:r>
            <a:r>
              <a:rPr lang="en-US" sz="2400" b="1" u="sng" dirty="0" smtClean="0"/>
              <a:t>root.tmp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Temporary changes here are squashed into a separate layer named </a:t>
            </a:r>
            <a:r>
              <a:rPr lang="en-US" altLang="zh-CN" dirty="0" smtClean="0"/>
              <a:t>" </a:t>
            </a:r>
            <a:r>
              <a:rPr lang="en-US" dirty="0" smtClean="0"/>
              <a:t>product.iso / </a:t>
            </a:r>
            <a:r>
              <a:rPr lang="en-US" dirty="0" err="1" smtClean="0"/>
              <a:t>cdroot</a:t>
            </a:r>
            <a:r>
              <a:rPr lang="en-US" dirty="0" smtClean="0"/>
              <a:t> / </a:t>
            </a:r>
            <a:r>
              <a:rPr lang="en-US" dirty="0" err="1" smtClean="0"/>
              <a:t>casper</a:t>
            </a:r>
            <a:r>
              <a:rPr lang="en-US" dirty="0" smtClean="0"/>
              <a:t> / 20tmp.squashfs</a:t>
            </a:r>
            <a:r>
              <a:rPr lang="en-US" altLang="zh-CN" dirty="0" smtClean="0"/>
              <a:t> ".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71472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4" y="1785932"/>
            <a:ext cx="6858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6. </a:t>
            </a:r>
            <a:r>
              <a:rPr lang="en-US" altLang="zh-CN" sz="2400" b="1" u="sng" dirty="0" smtClean="0"/>
              <a:t>product.iso</a:t>
            </a:r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The final product used by the end-user. The product is generated by formatting the "patched root" with "</a:t>
            </a:r>
            <a:r>
              <a:rPr lang="en-US" altLang="zh-CN" dirty="0" err="1" smtClean="0"/>
              <a:t>genisoimage</a:t>
            </a:r>
            <a:r>
              <a:rPr lang="en-US" altLang="zh-CN" dirty="0" smtClean="0"/>
              <a:t>".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斜纹 14"/>
          <p:cNvSpPr/>
          <p:nvPr/>
        </p:nvSpPr>
        <p:spPr>
          <a:xfrm flipV="1">
            <a:off x="0" y="-39688"/>
            <a:ext cx="8408988" cy="5235576"/>
          </a:xfrm>
          <a:custGeom>
            <a:avLst/>
            <a:gdLst>
              <a:gd name="connsiteX0" fmla="*/ 0 w 7164288"/>
              <a:gd name="connsiteY0" fmla="*/ 4474917 h 4515967"/>
              <a:gd name="connsiteX1" fmla="*/ 7099165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875881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748290 w 7164288"/>
              <a:gd name="connsiteY1" fmla="*/ 21265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281246"/>
              <a:gd name="connsiteY0" fmla="*/ 3922024 h 4515967"/>
              <a:gd name="connsiteX1" fmla="*/ 6865248 w 7281246"/>
              <a:gd name="connsiteY1" fmla="*/ 21265 h 4515967"/>
              <a:gd name="connsiteX2" fmla="*/ 7281246 w 7281246"/>
              <a:gd name="connsiteY2" fmla="*/ 0 h 4515967"/>
              <a:gd name="connsiteX3" fmla="*/ 116958 w 7281246"/>
              <a:gd name="connsiteY3" fmla="*/ 4515967 h 4515967"/>
              <a:gd name="connsiteX4" fmla="*/ 0 w 7281246"/>
              <a:gd name="connsiteY4" fmla="*/ 3922024 h 4515967"/>
              <a:gd name="connsiteX0" fmla="*/ 0 w 7281246"/>
              <a:gd name="connsiteY0" fmla="*/ 3922024 h 5749344"/>
              <a:gd name="connsiteX1" fmla="*/ 6865248 w 7281246"/>
              <a:gd name="connsiteY1" fmla="*/ 21265 h 5749344"/>
              <a:gd name="connsiteX2" fmla="*/ 7281246 w 7281246"/>
              <a:gd name="connsiteY2" fmla="*/ 0 h 5749344"/>
              <a:gd name="connsiteX3" fmla="*/ 0 w 7281246"/>
              <a:gd name="connsiteY3" fmla="*/ 5749344 h 5749344"/>
              <a:gd name="connsiteX4" fmla="*/ 0 w 7281246"/>
              <a:gd name="connsiteY4" fmla="*/ 3922024 h 5749344"/>
              <a:gd name="connsiteX0" fmla="*/ 10633 w 7291879"/>
              <a:gd name="connsiteY0" fmla="*/ 3922024 h 5791875"/>
              <a:gd name="connsiteX1" fmla="*/ 6875881 w 7291879"/>
              <a:gd name="connsiteY1" fmla="*/ 21265 h 5791875"/>
              <a:gd name="connsiteX2" fmla="*/ 7291879 w 7291879"/>
              <a:gd name="connsiteY2" fmla="*/ 0 h 5791875"/>
              <a:gd name="connsiteX3" fmla="*/ 0 w 7291879"/>
              <a:gd name="connsiteY3" fmla="*/ 5791875 h 5791875"/>
              <a:gd name="connsiteX4" fmla="*/ 10633 w 7291879"/>
              <a:gd name="connsiteY4" fmla="*/ 3922024 h 5791875"/>
              <a:gd name="connsiteX0" fmla="*/ 10633 w 8408298"/>
              <a:gd name="connsiteY0" fmla="*/ 3900759 h 5770610"/>
              <a:gd name="connsiteX1" fmla="*/ 6875881 w 8408298"/>
              <a:gd name="connsiteY1" fmla="*/ 0 h 5770610"/>
              <a:gd name="connsiteX2" fmla="*/ 8408298 w 8408298"/>
              <a:gd name="connsiteY2" fmla="*/ 595424 h 5770610"/>
              <a:gd name="connsiteX3" fmla="*/ 0 w 8408298"/>
              <a:gd name="connsiteY3" fmla="*/ 5770610 h 5770610"/>
              <a:gd name="connsiteX4" fmla="*/ 10633 w 8408298"/>
              <a:gd name="connsiteY4" fmla="*/ 3900759 h 5770610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0 w 8408298"/>
              <a:gd name="connsiteY3" fmla="*/ 5175186 h 5175186"/>
              <a:gd name="connsiteX4" fmla="*/ 10633 w 8408298"/>
              <a:gd name="connsiteY4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30720 w 8408298"/>
              <a:gd name="connsiteY3" fmla="*/ 5145431 h 5175186"/>
              <a:gd name="connsiteX4" fmla="*/ 0 w 8408298"/>
              <a:gd name="connsiteY4" fmla="*/ 5175186 h 5175186"/>
              <a:gd name="connsiteX5" fmla="*/ 10633 w 8408298"/>
              <a:gd name="connsiteY5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30720 w 8408298"/>
              <a:gd name="connsiteY3" fmla="*/ 5145431 h 5175186"/>
              <a:gd name="connsiteX4" fmla="*/ 0 w 8408298"/>
              <a:gd name="connsiteY4" fmla="*/ 5175186 h 5175186"/>
              <a:gd name="connsiteX5" fmla="*/ 10633 w 8408298"/>
              <a:gd name="connsiteY5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30720 w 8408298"/>
              <a:gd name="connsiteY3" fmla="*/ 5145431 h 5175186"/>
              <a:gd name="connsiteX4" fmla="*/ 0 w 8408298"/>
              <a:gd name="connsiteY4" fmla="*/ 5175186 h 5175186"/>
              <a:gd name="connsiteX5" fmla="*/ 10633 w 8408298"/>
              <a:gd name="connsiteY5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30720 w 8408298"/>
              <a:gd name="connsiteY3" fmla="*/ 5145431 h 5175186"/>
              <a:gd name="connsiteX4" fmla="*/ 0 w 8408298"/>
              <a:gd name="connsiteY4" fmla="*/ 5175186 h 5175186"/>
              <a:gd name="connsiteX5" fmla="*/ 10633 w 8408298"/>
              <a:gd name="connsiteY5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62617 w 8408298"/>
              <a:gd name="connsiteY3" fmla="*/ 5102901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1646868 w 8408298"/>
              <a:gd name="connsiteY3" fmla="*/ 5134799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1678765 w 8408298"/>
              <a:gd name="connsiteY3" fmla="*/ 5166697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2795184 w 8408298"/>
              <a:gd name="connsiteY3" fmla="*/ 5166697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  <a:gd name="connsiteX0" fmla="*/ 10633 w 8408298"/>
              <a:gd name="connsiteY0" fmla="*/ 3305335 h 5175186"/>
              <a:gd name="connsiteX1" fmla="*/ 6833351 w 8408298"/>
              <a:gd name="connsiteY1" fmla="*/ 10631 h 5175186"/>
              <a:gd name="connsiteX2" fmla="*/ 8408298 w 8408298"/>
              <a:gd name="connsiteY2" fmla="*/ 0 h 5175186"/>
              <a:gd name="connsiteX3" fmla="*/ 2444309 w 8408298"/>
              <a:gd name="connsiteY3" fmla="*/ 5166697 h 5175186"/>
              <a:gd name="connsiteX4" fmla="*/ 30720 w 8408298"/>
              <a:gd name="connsiteY4" fmla="*/ 5145431 h 5175186"/>
              <a:gd name="connsiteX5" fmla="*/ 0 w 8408298"/>
              <a:gd name="connsiteY5" fmla="*/ 5175186 h 5175186"/>
              <a:gd name="connsiteX6" fmla="*/ 10633 w 8408298"/>
              <a:gd name="connsiteY6" fmla="*/ 3305335 h 517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08298" h="5175186">
                <a:moveTo>
                  <a:pt x="10633" y="3305335"/>
                </a:moveTo>
                <a:lnTo>
                  <a:pt x="6833351" y="10631"/>
                </a:lnTo>
                <a:lnTo>
                  <a:pt x="8408298" y="0"/>
                </a:lnTo>
                <a:lnTo>
                  <a:pt x="2444309" y="5166697"/>
                </a:lnTo>
                <a:lnTo>
                  <a:pt x="30720" y="5145431"/>
                </a:lnTo>
                <a:lnTo>
                  <a:pt x="0" y="5175186"/>
                </a:lnTo>
                <a:cubicBezTo>
                  <a:pt x="3544" y="4551902"/>
                  <a:pt x="7089" y="3928619"/>
                  <a:pt x="10633" y="3305335"/>
                </a:cubicBezTo>
                <a:close/>
              </a:path>
            </a:pathLst>
          </a:cu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" name="梯形 39"/>
          <p:cNvSpPr/>
          <p:nvPr/>
        </p:nvSpPr>
        <p:spPr>
          <a:xfrm rot="5400000">
            <a:off x="3589337" y="-406399"/>
            <a:ext cx="2212975" cy="5143500"/>
          </a:xfrm>
          <a:prstGeom prst="trapezoid">
            <a:avLst>
              <a:gd name="adj" fmla="val 19711"/>
            </a:avLst>
          </a:prstGeom>
          <a:solidFill>
            <a:srgbClr val="F4571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梯形 41"/>
          <p:cNvSpPr/>
          <p:nvPr/>
        </p:nvSpPr>
        <p:spPr>
          <a:xfrm rot="5400000">
            <a:off x="6859588" y="2471738"/>
            <a:ext cx="357187" cy="433387"/>
          </a:xfrm>
          <a:prstGeom prst="trapezoid">
            <a:avLst>
              <a:gd name="adj" fmla="val 13106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36415" y="1740754"/>
            <a:ext cx="4232249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8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06409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TKL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2284860"/>
            <a:ext cx="741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Virtual Appliance   =   </a:t>
            </a:r>
            <a:r>
              <a:rPr lang="en-US" altLang="zh-CN" sz="2400" dirty="0" err="1" smtClean="0"/>
              <a:t>JeOS</a:t>
            </a:r>
            <a:r>
              <a:rPr lang="en-US" altLang="zh-CN" sz="2400" dirty="0" smtClean="0"/>
              <a:t>   +   Software Application</a:t>
            </a:r>
            <a:endParaRPr lang="zh-CN" altLang="en-US" sz="2400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06409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TKL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1142990"/>
            <a:ext cx="671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</a:rPr>
              <a:t>JeOS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 is the abbreviation for Just Enough Operating System.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71604" y="2071684"/>
            <a:ext cx="57864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OS core (kernel, drives, etc.)</a:t>
            </a:r>
          </a:p>
          <a:p>
            <a:pPr>
              <a:buFont typeface="Wingdings" pitchFamily="2" charset="2"/>
              <a:buChar char="ü"/>
            </a:pP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OS minimum maintenance tools</a:t>
            </a:r>
          </a:p>
          <a:p>
            <a:pPr>
              <a:buFont typeface="Wingdings" pitchFamily="2" charset="2"/>
              <a:buChar char="ü"/>
            </a:pP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Minimum user space tools</a:t>
            </a:r>
          </a:p>
          <a:p>
            <a:pPr>
              <a:buFont typeface="Wingdings" pitchFamily="2" charset="2"/>
              <a:buChar char="ü"/>
            </a:pPr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Packages repository (DVD or network based)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06409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TKL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224" y="1000114"/>
            <a:ext cx="7500990" cy="1010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Virtual Appliance </a:t>
            </a:r>
            <a:r>
              <a:rPr lang="en-US" altLang="zh-CN" dirty="0" smtClean="0"/>
              <a:t>is a virtual machine image designed to run on a virtualization platform. 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4546" y="2590244"/>
            <a:ext cx="16430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VirutalBox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Vmware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LXC</a:t>
            </a:r>
          </a:p>
        </p:txBody>
      </p:sp>
      <p:sp>
        <p:nvSpPr>
          <p:cNvPr id="10" name="矩形 9"/>
          <p:cNvSpPr/>
          <p:nvPr/>
        </p:nvSpPr>
        <p:spPr>
          <a:xfrm>
            <a:off x="4714876" y="2643188"/>
            <a:ext cx="19288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OpenStack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OpenVZ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Xen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06409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TKL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042" y="1285866"/>
            <a:ext cx="61436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dirty="0" smtClean="0"/>
              <a:t>  Save time and money with 100+ ready-to-use solutions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dirty="0" smtClean="0"/>
              <a:t>  It just works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dirty="0" smtClean="0"/>
              <a:t>  Easy to use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dirty="0" smtClean="0"/>
              <a:t>  100% Open Source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dirty="0" smtClean="0"/>
              <a:t>  Lightweight (starting from 150MB)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8100" y="349250"/>
            <a:ext cx="8964613" cy="433388"/>
          </a:xfrm>
          <a:prstGeom prst="rect">
            <a:avLst/>
          </a:prstGeom>
          <a:solidFill>
            <a:srgbClr val="DD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79838" y="71438"/>
            <a:ext cx="5256212" cy="123825"/>
          </a:xfrm>
          <a:prstGeom prst="rect">
            <a:avLst/>
          </a:prstGeom>
          <a:solidFill>
            <a:srgbClr val="3A3A3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剪去单角的矩形 32"/>
          <p:cNvSpPr/>
          <p:nvPr/>
        </p:nvSpPr>
        <p:spPr>
          <a:xfrm flipV="1">
            <a:off x="73025" y="71438"/>
            <a:ext cx="3600450" cy="555625"/>
          </a:xfrm>
          <a:prstGeom prst="snip1Rect">
            <a:avLst>
              <a:gd name="adj" fmla="val 50000"/>
            </a:avLst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TextBox 77"/>
          <p:cNvSpPr txBox="1">
            <a:spLocks noChangeArrowheads="1"/>
          </p:cNvSpPr>
          <p:nvPr/>
        </p:nvSpPr>
        <p:spPr bwMode="auto">
          <a:xfrm>
            <a:off x="506409" y="119704"/>
            <a:ext cx="356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TKL</a:t>
            </a:r>
            <a:endParaRPr lang="zh-CN" altLang="en-US" sz="24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pic>
        <p:nvPicPr>
          <p:cNvPr id="2052" name="Picture 4" descr="http://www.turnkeylinux.org/files/images/icons/mysql_0.jpg?12552383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142990"/>
            <a:ext cx="1009650" cy="1057276"/>
          </a:xfrm>
          <a:prstGeom prst="rect">
            <a:avLst/>
          </a:prstGeom>
          <a:noFill/>
        </p:spPr>
      </p:pic>
      <p:pic>
        <p:nvPicPr>
          <p:cNvPr id="2054" name="Picture 6" descr="http://www.turnkeylinux.org/files/images/icons/redmine_0.jpg?12583736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643056"/>
            <a:ext cx="1009650" cy="1057276"/>
          </a:xfrm>
          <a:prstGeom prst="rect">
            <a:avLst/>
          </a:prstGeom>
          <a:noFill/>
        </p:spPr>
      </p:pic>
      <p:pic>
        <p:nvPicPr>
          <p:cNvPr id="2056" name="Picture 8" descr="http://www.turnkeylinux.org/files/images/icons/django.jpg?125523828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3643320"/>
            <a:ext cx="1009650" cy="1057276"/>
          </a:xfrm>
          <a:prstGeom prst="rect">
            <a:avLst/>
          </a:prstGeom>
          <a:noFill/>
        </p:spPr>
      </p:pic>
      <p:pic>
        <p:nvPicPr>
          <p:cNvPr id="2058" name="Picture 10" descr="http://www.turnkeylinux.org/files/images/icons/jenkins.jpg?1345966096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1071552"/>
            <a:ext cx="1009650" cy="1057276"/>
          </a:xfrm>
          <a:prstGeom prst="rect">
            <a:avLst/>
          </a:prstGeom>
          <a:noFill/>
        </p:spPr>
      </p:pic>
      <p:pic>
        <p:nvPicPr>
          <p:cNvPr id="2060" name="Picture 12" descr="http://www.turnkeylinux.org/files/images/icons/postgresql.jpg?1255238330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58082" y="3000378"/>
            <a:ext cx="1009650" cy="1057276"/>
          </a:xfrm>
          <a:prstGeom prst="rect">
            <a:avLst/>
          </a:prstGeom>
          <a:noFill/>
        </p:spPr>
      </p:pic>
      <p:pic>
        <p:nvPicPr>
          <p:cNvPr id="2062" name="Picture 14" descr="http://www.turnkeylinux.org/files/images/icons/rails.jpg?1255238067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71802" y="2643188"/>
            <a:ext cx="1009650" cy="1057276"/>
          </a:xfrm>
          <a:prstGeom prst="rect">
            <a:avLst/>
          </a:prstGeom>
          <a:noFill/>
        </p:spPr>
      </p:pic>
      <p:pic>
        <p:nvPicPr>
          <p:cNvPr id="2064" name="Picture 16" descr="http://www.turnkeylinux.org/files/images/icons/appengine_0.jpg?1345983260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428992" y="928676"/>
            <a:ext cx="1009650" cy="1057276"/>
          </a:xfrm>
          <a:prstGeom prst="rect">
            <a:avLst/>
          </a:prstGeom>
          <a:noFill/>
        </p:spPr>
      </p:pic>
      <p:pic>
        <p:nvPicPr>
          <p:cNvPr id="2066" name="Picture 18" descr="http://www.turnkeylinux.org/files/images/icons/nodejs.jpg?1345965848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428728" y="3500444"/>
            <a:ext cx="1009650" cy="1057276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梯形 26"/>
          <p:cNvSpPr/>
          <p:nvPr/>
        </p:nvSpPr>
        <p:spPr>
          <a:xfrm rot="16200000">
            <a:off x="6372225" y="1203326"/>
            <a:ext cx="720725" cy="2736850"/>
          </a:xfrm>
          <a:prstGeom prst="trapezoid">
            <a:avLst>
              <a:gd name="adj" fmla="val 20570"/>
            </a:avLst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1" name="梯形 30"/>
          <p:cNvSpPr/>
          <p:nvPr/>
        </p:nvSpPr>
        <p:spPr>
          <a:xfrm rot="16200000">
            <a:off x="6373019" y="2283619"/>
            <a:ext cx="719138" cy="2736850"/>
          </a:xfrm>
          <a:prstGeom prst="trapezoid">
            <a:avLst>
              <a:gd name="adj" fmla="val 20570"/>
            </a:avLst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斜纹 14"/>
          <p:cNvSpPr/>
          <p:nvPr/>
        </p:nvSpPr>
        <p:spPr>
          <a:xfrm flipV="1">
            <a:off x="0" y="555625"/>
            <a:ext cx="7454900" cy="4587875"/>
          </a:xfrm>
          <a:custGeom>
            <a:avLst/>
            <a:gdLst>
              <a:gd name="connsiteX0" fmla="*/ 0 w 7164288"/>
              <a:gd name="connsiteY0" fmla="*/ 4474917 h 4515967"/>
              <a:gd name="connsiteX1" fmla="*/ 7099165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875881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748290 w 7164288"/>
              <a:gd name="connsiteY1" fmla="*/ 21265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288" h="4515967">
                <a:moveTo>
                  <a:pt x="0" y="4474917"/>
                </a:moveTo>
                <a:lnTo>
                  <a:pt x="6748290" y="21265"/>
                </a:lnTo>
                <a:lnTo>
                  <a:pt x="7164288" y="0"/>
                </a:lnTo>
                <a:lnTo>
                  <a:pt x="0" y="4515967"/>
                </a:lnTo>
                <a:lnTo>
                  <a:pt x="0" y="4474917"/>
                </a:lnTo>
                <a:close/>
              </a:path>
            </a:pathLst>
          </a:cu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斜纹 14"/>
          <p:cNvSpPr/>
          <p:nvPr/>
        </p:nvSpPr>
        <p:spPr>
          <a:xfrm>
            <a:off x="0" y="0"/>
            <a:ext cx="7164388" cy="4516438"/>
          </a:xfrm>
          <a:custGeom>
            <a:avLst/>
            <a:gdLst>
              <a:gd name="connsiteX0" fmla="*/ 0 w 7164288"/>
              <a:gd name="connsiteY0" fmla="*/ 4474917 h 4515967"/>
              <a:gd name="connsiteX1" fmla="*/ 7099165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875881 w 7164288"/>
              <a:gd name="connsiteY1" fmla="*/ 0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  <a:gd name="connsiteX0" fmla="*/ 0 w 7164288"/>
              <a:gd name="connsiteY0" fmla="*/ 4474917 h 4515967"/>
              <a:gd name="connsiteX1" fmla="*/ 6748290 w 7164288"/>
              <a:gd name="connsiteY1" fmla="*/ 21265 h 4515967"/>
              <a:gd name="connsiteX2" fmla="*/ 7164288 w 7164288"/>
              <a:gd name="connsiteY2" fmla="*/ 0 h 4515967"/>
              <a:gd name="connsiteX3" fmla="*/ 0 w 7164288"/>
              <a:gd name="connsiteY3" fmla="*/ 4515967 h 4515967"/>
              <a:gd name="connsiteX4" fmla="*/ 0 w 7164288"/>
              <a:gd name="connsiteY4" fmla="*/ 4474917 h 451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4288" h="4515967">
                <a:moveTo>
                  <a:pt x="0" y="4474917"/>
                </a:moveTo>
                <a:lnTo>
                  <a:pt x="6748290" y="21265"/>
                </a:lnTo>
                <a:lnTo>
                  <a:pt x="7164288" y="0"/>
                </a:lnTo>
                <a:lnTo>
                  <a:pt x="0" y="4515967"/>
                </a:lnTo>
                <a:lnTo>
                  <a:pt x="0" y="4474917"/>
                </a:lnTo>
                <a:close/>
              </a:path>
            </a:pathLst>
          </a:cu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梯形 3"/>
          <p:cNvSpPr/>
          <p:nvPr/>
        </p:nvSpPr>
        <p:spPr>
          <a:xfrm rot="16200000" flipH="1">
            <a:off x="2285984" y="1142990"/>
            <a:ext cx="1000132" cy="2857520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梯形 4"/>
          <p:cNvSpPr/>
          <p:nvPr/>
        </p:nvSpPr>
        <p:spPr>
          <a:xfrm rot="16200000">
            <a:off x="6373019" y="123032"/>
            <a:ext cx="719137" cy="2736850"/>
          </a:xfrm>
          <a:prstGeom prst="trapezoid">
            <a:avLst>
              <a:gd name="adj" fmla="val 20570"/>
            </a:avLst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5400000">
            <a:off x="4549775" y="1181100"/>
            <a:ext cx="692150" cy="647700"/>
          </a:xfrm>
          <a:prstGeom prst="trapezoid">
            <a:avLst/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TextBox 77"/>
          <p:cNvSpPr txBox="1">
            <a:spLocks noChangeArrowheads="1"/>
          </p:cNvSpPr>
          <p:nvPr/>
        </p:nvSpPr>
        <p:spPr bwMode="auto">
          <a:xfrm>
            <a:off x="2000232" y="2285998"/>
            <a:ext cx="2071702" cy="52322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Contents</a:t>
            </a:r>
            <a:endParaRPr lang="zh-CN" altLang="en-US" sz="2800" b="1" kern="0" dirty="0">
              <a:solidFill>
                <a:schemeClr val="bg1"/>
              </a:solidFill>
              <a:latin typeface="Verdana" pitchFamily="34" charset="0"/>
              <a:ea typeface="Arial Unicode MS" pitchFamily="34" charset="-122"/>
              <a:cs typeface="Verdana" pitchFamily="34" charset="0"/>
            </a:endParaRPr>
          </a:p>
        </p:txBody>
      </p:sp>
      <p:sp>
        <p:nvSpPr>
          <p:cNvPr id="18" name="梯形 17"/>
          <p:cNvSpPr/>
          <p:nvPr/>
        </p:nvSpPr>
        <p:spPr>
          <a:xfrm rot="5400000">
            <a:off x="4625975" y="1114425"/>
            <a:ext cx="179388" cy="287338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43438" y="1357304"/>
            <a:ext cx="511679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01</a:t>
            </a:r>
            <a:endParaRPr lang="zh-CN" altLang="en-US" b="1" kern="0" dirty="0">
              <a:solidFill>
                <a:schemeClr val="bg1"/>
              </a:solidFill>
              <a:latin typeface="Verdana" pitchFamily="34" charset="0"/>
              <a:ea typeface="方正粗宋简体" pitchFamily="65" charset="-122"/>
              <a:cs typeface="Verdana" pitchFamily="34" charset="0"/>
            </a:endParaRPr>
          </a:p>
        </p:txBody>
      </p:sp>
      <p:sp>
        <p:nvSpPr>
          <p:cNvPr id="24" name="TextBox 77"/>
          <p:cNvSpPr txBox="1">
            <a:spLocks noChangeArrowheads="1"/>
          </p:cNvSpPr>
          <p:nvPr/>
        </p:nvSpPr>
        <p:spPr bwMode="auto">
          <a:xfrm>
            <a:off x="5643570" y="1285866"/>
            <a:ext cx="18982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What is TKL</a:t>
            </a:r>
            <a:endParaRPr lang="zh-CN" altLang="en-US" sz="20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26" name="TextBox 77"/>
          <p:cNvSpPr txBox="1">
            <a:spLocks noChangeArrowheads="1"/>
          </p:cNvSpPr>
          <p:nvPr/>
        </p:nvSpPr>
        <p:spPr bwMode="auto">
          <a:xfrm>
            <a:off x="5572132" y="3429006"/>
            <a:ext cx="2204450" cy="40011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create</a:t>
            </a:r>
            <a:endParaRPr lang="zh-CN" altLang="en-US" sz="20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  <p:sp>
        <p:nvSpPr>
          <p:cNvPr id="28" name="梯形 27"/>
          <p:cNvSpPr/>
          <p:nvPr/>
        </p:nvSpPr>
        <p:spPr>
          <a:xfrm rot="5400000">
            <a:off x="4548981" y="2261394"/>
            <a:ext cx="693738" cy="647700"/>
          </a:xfrm>
          <a:prstGeom prst="trapezoid">
            <a:avLst/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梯形 28"/>
          <p:cNvSpPr/>
          <p:nvPr/>
        </p:nvSpPr>
        <p:spPr>
          <a:xfrm rot="5400000">
            <a:off x="4625975" y="2193925"/>
            <a:ext cx="179388" cy="287338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梯形 31"/>
          <p:cNvSpPr/>
          <p:nvPr/>
        </p:nvSpPr>
        <p:spPr>
          <a:xfrm rot="5400000">
            <a:off x="4549775" y="3341688"/>
            <a:ext cx="692150" cy="647700"/>
          </a:xfrm>
          <a:prstGeom prst="trapezoid">
            <a:avLst/>
          </a:prstGeom>
          <a:solidFill>
            <a:srgbClr val="F4571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梯形 32"/>
          <p:cNvSpPr/>
          <p:nvPr/>
        </p:nvSpPr>
        <p:spPr>
          <a:xfrm rot="5400000">
            <a:off x="4625181" y="3274219"/>
            <a:ext cx="180975" cy="287338"/>
          </a:xfrm>
          <a:prstGeom prst="trapezoid">
            <a:avLst/>
          </a:prstGeom>
          <a:solidFill>
            <a:srgbClr val="B32A2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43438" y="2428874"/>
            <a:ext cx="511679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02</a:t>
            </a:r>
            <a:endParaRPr lang="zh-CN" altLang="en-US" b="1" kern="0" dirty="0">
              <a:solidFill>
                <a:schemeClr val="bg1"/>
              </a:solidFill>
              <a:latin typeface="Verdana" pitchFamily="34" charset="0"/>
              <a:ea typeface="方正粗宋简体" pitchFamily="65" charset="-122"/>
              <a:cs typeface="Verdana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43438" y="3500444"/>
            <a:ext cx="511679" cy="3693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03</a:t>
            </a:r>
            <a:endParaRPr lang="zh-CN" altLang="en-US" b="1" kern="0" dirty="0">
              <a:solidFill>
                <a:schemeClr val="bg1"/>
              </a:solidFill>
              <a:latin typeface="Verdana" pitchFamily="34" charset="0"/>
              <a:ea typeface="方正粗宋简体" pitchFamily="65" charset="-122"/>
              <a:cs typeface="Verdana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6200000">
            <a:off x="6365880" y="1206497"/>
            <a:ext cx="720725" cy="2736850"/>
          </a:xfrm>
          <a:prstGeom prst="trapezoid">
            <a:avLst>
              <a:gd name="adj" fmla="val 20570"/>
            </a:avLst>
          </a:prstGeom>
          <a:solidFill>
            <a:srgbClr val="B32A2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5" name="TextBox 77"/>
          <p:cNvSpPr txBox="1">
            <a:spLocks noChangeArrowheads="1"/>
          </p:cNvSpPr>
          <p:nvPr/>
        </p:nvSpPr>
        <p:spPr bwMode="auto">
          <a:xfrm>
            <a:off x="5616791" y="2369848"/>
            <a:ext cx="1802096" cy="400110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kern="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How to use</a:t>
            </a:r>
            <a:endParaRPr lang="zh-CN" altLang="en-US" sz="2000" b="1" kern="0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  <a:cs typeface="Verdana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709</Words>
  <Application>Microsoft Office PowerPoint</Application>
  <PresentationFormat>全屏显示(16:9)</PresentationFormat>
  <Paragraphs>164</Paragraphs>
  <Slides>38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王东禹</dc:creator>
  <cp:lastModifiedBy>Myth</cp:lastModifiedBy>
  <cp:revision>186</cp:revision>
  <dcterms:created xsi:type="dcterms:W3CDTF">2013-12-24T02:06:17Z</dcterms:created>
  <dcterms:modified xsi:type="dcterms:W3CDTF">2014-03-23T06:06:55Z</dcterms:modified>
</cp:coreProperties>
</file>