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96" r:id="rId5"/>
    <p:sldId id="351" r:id="rId6"/>
    <p:sldId id="361" r:id="rId7"/>
    <p:sldId id="344" r:id="rId8"/>
    <p:sldId id="346" r:id="rId9"/>
    <p:sldId id="347" r:id="rId10"/>
    <p:sldId id="348" r:id="rId11"/>
    <p:sldId id="349" r:id="rId12"/>
    <p:sldId id="350" r:id="rId13"/>
    <p:sldId id="354" r:id="rId14"/>
    <p:sldId id="355" r:id="rId15"/>
    <p:sldId id="356" r:id="rId16"/>
    <p:sldId id="358" r:id="rId17"/>
    <p:sldId id="359" r:id="rId18"/>
    <p:sldId id="360" r:id="rId19"/>
    <p:sldId id="357" r:id="rId20"/>
    <p:sldId id="352" r:id="rId21"/>
    <p:sldId id="353" r:id="rId22"/>
    <p:sldId id="308"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7021"/>
    <a:srgbClr val="DDDDDD"/>
    <a:srgbClr val="B4BABD"/>
    <a:srgbClr val="0071C5"/>
    <a:srgbClr val="00B0F0"/>
    <a:srgbClr val="061922"/>
    <a:srgbClr val="D7DF23"/>
    <a:srgbClr val="8DC63F"/>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108"/>
      </p:cViewPr>
      <p:guideLst>
        <p:guide orient="horz" pos="880"/>
        <p:guide pos="288"/>
        <p:guide pos="547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p:cViewPr>
        <p:scale>
          <a:sx n="100" d="100"/>
          <a:sy n="100" d="100"/>
        </p:scale>
        <p:origin x="-780" y="26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dirty="0">
                <a:latin typeface="Arial" charset="0"/>
                <a:ea typeface="+mn-ea"/>
                <a:cs typeface="Arial" charset="0"/>
              </a:defRPr>
            </a:lvl1pPr>
          </a:lstStyle>
          <a:p>
            <a:pPr>
              <a:defRPr/>
            </a:pPr>
            <a:endParaRPr lang="en-US"/>
          </a:p>
        </p:txBody>
      </p:sp>
      <p:sp>
        <p:nvSpPr>
          <p:cNvPr id="8335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F80D4D-69CB-433D-95E7-E0ED7B6C40CB}" type="datetimeFigureOut">
              <a:rPr lang="en-US"/>
              <a:pPr/>
              <a:t>5/29/2012</a:t>
            </a:fld>
            <a:endParaRPr lang="en-US"/>
          </a:p>
        </p:txBody>
      </p:sp>
      <p:sp>
        <p:nvSpPr>
          <p:cNvPr id="8335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dirty="0">
                <a:latin typeface="Arial" charset="0"/>
                <a:ea typeface="+mn-ea"/>
                <a:cs typeface="Arial" charset="0"/>
              </a:defRPr>
            </a:lvl1pPr>
          </a:lstStyle>
          <a:p>
            <a:pPr>
              <a:defRPr/>
            </a:pPr>
            <a:endParaRPr lang="en-US"/>
          </a:p>
        </p:txBody>
      </p:sp>
      <p:sp>
        <p:nvSpPr>
          <p:cNvPr id="8335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A80904-919E-48AE-BB2F-6C0995EA49D8}" type="slidenum">
              <a:rPr lang="en-US"/>
              <a:pPr/>
              <a:t>‹#›</a:t>
            </a:fld>
            <a:endParaRPr lang="en-US"/>
          </a:p>
        </p:txBody>
      </p:sp>
    </p:spTree>
    <p:extLst>
      <p:ext uri="{BB962C8B-B14F-4D97-AF65-F5344CB8AC3E}">
        <p14:creationId xmlns:p14="http://schemas.microsoft.com/office/powerpoint/2010/main" xmlns="" val="24736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b="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27A0C64-30EB-4CBC-8CBA-B167ACBDC675}" type="datetimeFigureOut">
              <a:rPr lang="en-US"/>
              <a:pPr/>
              <a:t>5/29/2012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b="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DF43CE6-9CF3-45D2-A61A-28B9B1AF2AC6}" type="slidenum">
              <a:rPr lang="en-US"/>
              <a:pPr/>
              <a:t>‹#›</a:t>
            </a:fld>
            <a:endParaRPr lang="en-US"/>
          </a:p>
        </p:txBody>
      </p:sp>
    </p:spTree>
    <p:extLst>
      <p:ext uri="{BB962C8B-B14F-4D97-AF65-F5344CB8AC3E}">
        <p14:creationId xmlns:p14="http://schemas.microsoft.com/office/powerpoint/2010/main" xmlns="" val="14298785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03A1C-7208-4271-B545-5CAF816A1D17}"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a:p>
        </p:txBody>
      </p:sp>
      <p:sp>
        <p:nvSpPr>
          <p:cNvPr id="4" name="Slide Number Placeholder 3"/>
          <p:cNvSpPr>
            <a:spLocks noGrp="1"/>
          </p:cNvSpPr>
          <p:nvPr>
            <p:ph type="sldNum" sz="quarter" idx="10"/>
          </p:nvPr>
        </p:nvSpPr>
        <p:spPr/>
        <p:txBody>
          <a:bodyPr/>
          <a:lstStyle/>
          <a:p>
            <a:fld id="{EDF43CE6-9CF3-45D2-A61A-28B9B1AF2AC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a:p>
        </p:txBody>
      </p:sp>
      <p:sp>
        <p:nvSpPr>
          <p:cNvPr id="4" name="Slide Number Placeholder 3"/>
          <p:cNvSpPr>
            <a:spLocks noGrp="1"/>
          </p:cNvSpPr>
          <p:nvPr>
            <p:ph type="sldNum" sz="quarter" idx="10"/>
          </p:nvPr>
        </p:nvSpPr>
        <p:spPr/>
        <p:txBody>
          <a:bodyPr/>
          <a:lstStyle/>
          <a:p>
            <a:fld id="{EDF43CE6-9CF3-45D2-A61A-28B9B1AF2AC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EDF43CE6-9CF3-45D2-A61A-28B9B1AF2AC6}" type="slidenum">
              <a:rPr lang="en-US" smtClean="0"/>
              <a:pPr/>
              <a:t>11</a:t>
            </a:fld>
            <a:endParaRPr lang="en-US"/>
          </a:p>
        </p:txBody>
      </p:sp>
    </p:spTree>
    <p:extLst>
      <p:ext uri="{BB962C8B-B14F-4D97-AF65-F5344CB8AC3E}">
        <p14:creationId xmlns:p14="http://schemas.microsoft.com/office/powerpoint/2010/main" xmlns="" val="56113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EDF43CE6-9CF3-45D2-A61A-28B9B1AF2AC6}" type="slidenum">
              <a:rPr lang="en-US" smtClean="0"/>
              <a:pPr/>
              <a:t>14</a:t>
            </a:fld>
            <a:endParaRPr lang="en-US"/>
          </a:p>
        </p:txBody>
      </p:sp>
    </p:spTree>
    <p:extLst>
      <p:ext uri="{BB962C8B-B14F-4D97-AF65-F5344CB8AC3E}">
        <p14:creationId xmlns:p14="http://schemas.microsoft.com/office/powerpoint/2010/main" xmlns="" val="561130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13662-C552-498C-8068-C68CC62E1209}" type="slidenum">
              <a:rPr lang="en-US"/>
              <a:pPr/>
              <a:t>19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4" name="Picture 8" descr="PPTCovers-01.png"/>
          <p:cNvPicPr>
            <a:picLocks noChangeAspect="1"/>
          </p:cNvPicPr>
          <p:nvPr userDrawn="1"/>
        </p:nvPicPr>
        <p:blipFill>
          <a:blip r:embed="rId2" cstate="print"/>
          <a:srcRect/>
          <a:stretch>
            <a:fillRect/>
          </a:stretch>
        </p:blipFill>
        <p:spPr bwMode="auto">
          <a:xfrm>
            <a:off x="0" y="1670050"/>
            <a:ext cx="8269288" cy="3822700"/>
          </a:xfrm>
          <a:prstGeom prst="rect">
            <a:avLst/>
          </a:prstGeom>
          <a:noFill/>
          <a:ln w="9525">
            <a:noFill/>
            <a:miter lim="800000"/>
            <a:headEnd/>
            <a:tailEnd/>
          </a:ln>
        </p:spPr>
      </p:pic>
      <p:sp>
        <p:nvSpPr>
          <p:cNvPr id="5" name="Text Box 5"/>
          <p:cNvSpPr txBox="1">
            <a:spLocks noChangeArrowheads="1"/>
          </p:cNvSpPr>
          <p:nvPr userDrawn="1"/>
        </p:nvSpPr>
        <p:spPr bwMode="auto">
          <a:xfrm>
            <a:off x="45051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dirty="0">
                <a:solidFill>
                  <a:schemeClr val="tx2"/>
                </a:solidFill>
                <a:latin typeface="Verdana" pitchFamily="34" charset="0"/>
              </a:rPr>
              <a:t>INTEL </a:t>
            </a:r>
            <a:r>
              <a:rPr lang="en-US" sz="800" dirty="0" smtClean="0">
                <a:solidFill>
                  <a:schemeClr val="tx2"/>
                </a:solidFill>
                <a:latin typeface="Verdana" pitchFamily="34" charset="0"/>
              </a:rPr>
              <a:t>CONFIDENTIAL</a:t>
            </a:r>
            <a:endParaRPr lang="en-US" sz="800" dirty="0">
              <a:solidFill>
                <a:schemeClr val="tx2"/>
              </a:solidFill>
              <a:latin typeface="Verdana" pitchFamily="34" charset="0"/>
            </a:endParaRPr>
          </a:p>
        </p:txBody>
      </p:sp>
      <p:pic>
        <p:nvPicPr>
          <p:cNvPr id="6" name="Picture 10"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48131" name="Rectangle 3"/>
          <p:cNvSpPr>
            <a:spLocks noGrp="1" noChangeArrowheads="1"/>
          </p:cNvSpPr>
          <p:nvPr>
            <p:ph type="ctrTitle"/>
          </p:nvPr>
        </p:nvSpPr>
        <p:spPr>
          <a:xfrm>
            <a:off x="457201" y="2640386"/>
            <a:ext cx="6784760" cy="553998"/>
          </a:xfrm>
        </p:spPr>
        <p:txBody>
          <a:bodyPr wrap="none" anchor="ctr">
            <a:spAutoFit/>
          </a:bodyPr>
          <a:lstStyle>
            <a:lvl1pPr algn="l">
              <a:lnSpc>
                <a:spcPct val="100000"/>
              </a:lnSpc>
              <a:defRPr sz="3600" b="0" i="0">
                <a:solidFill>
                  <a:schemeClr val="bg1"/>
                </a:solidFill>
                <a:latin typeface="Verdana"/>
                <a:cs typeface="Verdana"/>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p:nvPr>
        </p:nvSpPr>
        <p:spPr>
          <a:xfrm>
            <a:off x="2378240" y="4353385"/>
            <a:ext cx="4466738" cy="933589"/>
          </a:xfrm>
        </p:spPr>
        <p:txBody>
          <a:bodyPr>
            <a:spAutoFit/>
          </a:bodyPr>
          <a:lstStyle>
            <a:lvl1pPr marL="0" indent="0" algn="l">
              <a:lnSpc>
                <a:spcPts val="2400"/>
              </a:lnSpc>
              <a:spcBef>
                <a:spcPts val="0"/>
              </a:spcBef>
              <a:spcAft>
                <a:spcPts val="1200"/>
              </a:spcAft>
              <a:defRPr sz="2000">
                <a:solidFill>
                  <a:schemeClr val="bg1"/>
                </a:solidFill>
                <a:latin typeface="Verdana"/>
                <a:cs typeface="Verdana"/>
              </a:defRPr>
            </a:lvl1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3" name="Picture 8" descr="Intel_logo_white.png"/>
          <p:cNvPicPr>
            <a:picLocks noChangeAspect="1"/>
          </p:cNvPicPr>
          <p:nvPr userDrawn="1"/>
        </p:nvPicPr>
        <p:blipFill>
          <a:blip r:embed="rId2" cstate="print"/>
          <a:srcRect/>
          <a:stretch>
            <a:fillRect/>
          </a:stretch>
        </p:blipFill>
        <p:spPr bwMode="auto">
          <a:xfrm>
            <a:off x="7970838" y="301625"/>
            <a:ext cx="868362" cy="573088"/>
          </a:xfrm>
          <a:prstGeom prst="rect">
            <a:avLst/>
          </a:prstGeom>
          <a:noFill/>
          <a:ln w="9525">
            <a:noFill/>
            <a:miter lim="800000"/>
            <a:headEnd/>
            <a:tailEnd/>
          </a:ln>
        </p:spPr>
      </p:pic>
      <p:sp>
        <p:nvSpPr>
          <p:cNvPr id="2" name="Title 1"/>
          <p:cNvSpPr>
            <a:spLocks noGrp="1"/>
          </p:cNvSpPr>
          <p:nvPr>
            <p:ph type="title"/>
          </p:nvPr>
        </p:nvSpPr>
        <p:spPr>
          <a:xfrm>
            <a:off x="457200" y="2514601"/>
            <a:ext cx="6477000" cy="1362075"/>
          </a:xfrm>
        </p:spPr>
        <p:txBody>
          <a:bodyPr anchor="ctr"/>
          <a:lstStyle>
            <a:lvl1pPr algn="l">
              <a:lnSpc>
                <a:spcPct val="100000"/>
              </a:lnSpc>
              <a:defRPr sz="3800" b="0" cap="none">
                <a:solidFill>
                  <a:srgbClr val="FFFFFF"/>
                </a:solidFill>
                <a:latin typeface="+mn-lt"/>
              </a:defRPr>
            </a:lvl1pPr>
          </a:lstStyle>
          <a:p>
            <a:r>
              <a:rPr lang="en-US" smtClean="0"/>
              <a:t>Click to edit Master title style</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2" name="Picture 8" descr="intel_wht_rgb_3000.png"/>
          <p:cNvPicPr>
            <a:picLocks noChangeAspect="1"/>
          </p:cNvPicPr>
          <p:nvPr userDrawn="1"/>
        </p:nvPicPr>
        <p:blipFill>
          <a:blip r:embed="rId2" cstate="print"/>
          <a:srcRect/>
          <a:stretch>
            <a:fillRect/>
          </a:stretch>
        </p:blipFill>
        <p:spPr bwMode="auto">
          <a:xfrm>
            <a:off x="3122613" y="2473325"/>
            <a:ext cx="2898775" cy="1911350"/>
          </a:xfrm>
          <a:prstGeom prst="rect">
            <a:avLst/>
          </a:prstGeom>
          <a:noFill/>
          <a:ln w="9525">
            <a:noFill/>
            <a:miter lim="800000"/>
            <a:headEnd/>
            <a:tailEnd/>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Slide with Blue Logo">
    <p:spTree>
      <p:nvGrpSpPr>
        <p:cNvPr id="1" name=""/>
        <p:cNvGrpSpPr/>
        <p:nvPr/>
      </p:nvGrpSpPr>
      <p:grpSpPr>
        <a:xfrm>
          <a:off x="0" y="0"/>
          <a:ext cx="0" cy="0"/>
          <a:chOff x="0" y="0"/>
          <a:chExt cx="0" cy="0"/>
        </a:xfrm>
      </p:grpSpPr>
      <p:pic>
        <p:nvPicPr>
          <p:cNvPr id="2" name="Picture 8" descr="intel_rgb_3000.png"/>
          <p:cNvPicPr>
            <a:picLocks noChangeAspect="1"/>
          </p:cNvPicPr>
          <p:nvPr userDrawn="1"/>
        </p:nvPicPr>
        <p:blipFill>
          <a:blip r:embed="rId2" cstate="print"/>
          <a:srcRect/>
          <a:stretch>
            <a:fillRect/>
          </a:stretch>
        </p:blipFill>
        <p:spPr bwMode="auto">
          <a:xfrm>
            <a:off x="3122613" y="2473325"/>
            <a:ext cx="2898775" cy="1911350"/>
          </a:xfrm>
          <a:prstGeom prst="rect">
            <a:avLst/>
          </a:prstGeom>
          <a:noFill/>
          <a:ln w="9525">
            <a:noFill/>
            <a:miter lim="800000"/>
            <a:headEnd/>
            <a:tailEnd/>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pic>
        <p:nvPicPr>
          <p:cNvPr id="4" name="Picture 8" descr="PPTCovers-02.png"/>
          <p:cNvPicPr>
            <a:picLocks noChangeAspect="1"/>
          </p:cNvPicPr>
          <p:nvPr userDrawn="1"/>
        </p:nvPicPr>
        <p:blipFill>
          <a:blip r:embed="rId2" cstate="print"/>
          <a:srcRect/>
          <a:stretch>
            <a:fillRect/>
          </a:stretch>
        </p:blipFill>
        <p:spPr bwMode="auto">
          <a:xfrm>
            <a:off x="0" y="1625600"/>
            <a:ext cx="8256588" cy="4102100"/>
          </a:xfrm>
          <a:prstGeom prst="rect">
            <a:avLst/>
          </a:prstGeom>
          <a:noFill/>
          <a:ln w="9525">
            <a:noFill/>
            <a:miter lim="800000"/>
            <a:headEnd/>
            <a:tailEnd/>
          </a:ln>
        </p:spPr>
      </p:pic>
      <p:pic>
        <p:nvPicPr>
          <p:cNvPr id="5" name="Picture 9"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6"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tx2"/>
                </a:solidFill>
                <a:latin typeface="Verdana" pitchFamily="34" charset="0"/>
              </a:rPr>
              <a:t>INTEL CONFIDENTIAL, FOR INTERNAL USE ONLY</a:t>
            </a:r>
          </a:p>
        </p:txBody>
      </p:sp>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54C6959D-C371-4253-8030-921575396AF4}"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8" name="Rectangle 3"/>
          <p:cNvSpPr>
            <a:spLocks noGrp="1" noChangeArrowheads="1"/>
          </p:cNvSpPr>
          <p:nvPr>
            <p:ph type="ctrTitle"/>
          </p:nvPr>
        </p:nvSpPr>
        <p:spPr>
          <a:xfrm>
            <a:off x="457201" y="2379360"/>
            <a:ext cx="6784760" cy="553998"/>
          </a:xfrm>
        </p:spPr>
        <p:txBody>
          <a:bodyPr wrap="none" anchor="ctr">
            <a:spAutoFit/>
          </a:bodyPr>
          <a:lstStyle>
            <a:lvl1pPr algn="l">
              <a:lnSpc>
                <a:spcPct val="100000"/>
              </a:lnSpc>
              <a:defRPr sz="3600" b="0">
                <a:solidFill>
                  <a:schemeClr val="bg1"/>
                </a:solidFill>
                <a:latin typeface="Verdana"/>
                <a:cs typeface="Verdana"/>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p:nvPr>
        </p:nvSpPr>
        <p:spPr>
          <a:xfrm>
            <a:off x="460188" y="3264183"/>
            <a:ext cx="4343400" cy="620683"/>
          </a:xfrm>
        </p:spPr>
        <p:txBody>
          <a:bodyPr>
            <a:spAutoFit/>
          </a:bodyPr>
          <a:lstStyle>
            <a:lvl1pPr marL="0" indent="0" algn="l">
              <a:lnSpc>
                <a:spcPts val="3000"/>
              </a:lnSpc>
              <a:spcBef>
                <a:spcPts val="0"/>
              </a:spcBef>
              <a:defRPr sz="2000">
                <a:solidFill>
                  <a:schemeClr val="bg1"/>
                </a:solidFill>
                <a:latin typeface="Verdana"/>
                <a:cs typeface="Verdana"/>
              </a:defRPr>
            </a:lvl1pPr>
          </a:lstStyle>
          <a:p>
            <a:r>
              <a:rPr lang="en-US" smtClean="0"/>
              <a:t>Click to edit Master subtitle style</a:t>
            </a:r>
            <a:endParaRPr lang="en-US" dirty="0" smtClean="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3">
    <p:spTree>
      <p:nvGrpSpPr>
        <p:cNvPr id="1" name=""/>
        <p:cNvGrpSpPr/>
        <p:nvPr/>
      </p:nvGrpSpPr>
      <p:grpSpPr>
        <a:xfrm>
          <a:off x="0" y="0"/>
          <a:ext cx="0" cy="0"/>
          <a:chOff x="0" y="0"/>
          <a:chExt cx="0" cy="0"/>
        </a:xfrm>
      </p:grpSpPr>
      <p:pic>
        <p:nvPicPr>
          <p:cNvPr id="4" name="Picture 8" descr="PPTCovers-03.png"/>
          <p:cNvPicPr>
            <a:picLocks noChangeAspect="1"/>
          </p:cNvPicPr>
          <p:nvPr userDrawn="1"/>
        </p:nvPicPr>
        <p:blipFill>
          <a:blip r:embed="rId2" cstate="print"/>
          <a:srcRect/>
          <a:stretch>
            <a:fillRect/>
          </a:stretch>
        </p:blipFill>
        <p:spPr bwMode="auto">
          <a:xfrm>
            <a:off x="0" y="1770063"/>
            <a:ext cx="8342313" cy="2903537"/>
          </a:xfrm>
          <a:prstGeom prst="rect">
            <a:avLst/>
          </a:prstGeom>
          <a:noFill/>
          <a:ln w="9525">
            <a:noFill/>
            <a:miter lim="800000"/>
            <a:headEnd/>
            <a:tailEnd/>
          </a:ln>
        </p:spPr>
      </p:pic>
      <p:pic>
        <p:nvPicPr>
          <p:cNvPr id="5" name="Picture 9"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6"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dirty="0">
                <a:solidFill>
                  <a:schemeClr val="tx2"/>
                </a:solidFill>
                <a:latin typeface="Verdana" pitchFamily="34" charset="0"/>
              </a:rPr>
              <a:t>INTEL CONFIDENTIAL, FOR INTERNAL USE ONLY</a:t>
            </a:r>
          </a:p>
        </p:txBody>
      </p:sp>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4A074D7C-431C-43E1-BDD9-46F78EDA2714}"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9" name="Rectangle 3"/>
          <p:cNvSpPr>
            <a:spLocks noGrp="1" noChangeArrowheads="1"/>
          </p:cNvSpPr>
          <p:nvPr>
            <p:ph type="ctrTitle"/>
          </p:nvPr>
        </p:nvSpPr>
        <p:spPr>
          <a:xfrm>
            <a:off x="457201" y="2797941"/>
            <a:ext cx="6754008" cy="553998"/>
          </a:xfrm>
        </p:spPr>
        <p:txBody>
          <a:bodyPr anchor="ctr">
            <a:spAutoFit/>
          </a:bodyPr>
          <a:lstStyle>
            <a:lvl1pPr algn="l">
              <a:lnSpc>
                <a:spcPct val="100000"/>
              </a:lnSpc>
              <a:defRPr sz="3600" b="0">
                <a:solidFill>
                  <a:schemeClr val="bg1"/>
                </a:solidFill>
                <a:latin typeface="Verdana"/>
                <a:cs typeface="Verdana"/>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p:nvPr>
        </p:nvSpPr>
        <p:spPr>
          <a:xfrm>
            <a:off x="459957" y="3750107"/>
            <a:ext cx="4343400" cy="620683"/>
          </a:xfrm>
        </p:spPr>
        <p:txBody>
          <a:bodyPr>
            <a:spAutoFit/>
          </a:bodyPr>
          <a:lstStyle>
            <a:lvl1pPr marL="0" indent="0" algn="l">
              <a:lnSpc>
                <a:spcPts val="3000"/>
              </a:lnSpc>
              <a:spcBef>
                <a:spcPts val="0"/>
              </a:spcBef>
              <a:defRPr sz="2000">
                <a:solidFill>
                  <a:schemeClr val="bg1"/>
                </a:solidFill>
                <a:latin typeface="Verdana"/>
                <a:cs typeface="Verdana"/>
              </a:defRPr>
            </a:lvl1pPr>
          </a:lstStyle>
          <a:p>
            <a:r>
              <a:rPr lang="en-US" smtClean="0"/>
              <a:t>Click to edit Master subtitle style</a:t>
            </a:r>
            <a:endParaRPr lang="en-US" dirty="0"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Option 4">
    <p:spTree>
      <p:nvGrpSpPr>
        <p:cNvPr id="1" name=""/>
        <p:cNvGrpSpPr/>
        <p:nvPr/>
      </p:nvGrpSpPr>
      <p:grpSpPr>
        <a:xfrm>
          <a:off x="0" y="0"/>
          <a:ext cx="0" cy="0"/>
          <a:chOff x="0" y="0"/>
          <a:chExt cx="0" cy="0"/>
        </a:xfrm>
      </p:grpSpPr>
      <p:pic>
        <p:nvPicPr>
          <p:cNvPr id="4" name="Picture 8" descr="PPTCovers-04.png"/>
          <p:cNvPicPr>
            <a:picLocks noChangeAspect="1"/>
          </p:cNvPicPr>
          <p:nvPr userDrawn="1"/>
        </p:nvPicPr>
        <p:blipFill>
          <a:blip r:embed="rId2" cstate="print"/>
          <a:srcRect/>
          <a:stretch>
            <a:fillRect/>
          </a:stretch>
        </p:blipFill>
        <p:spPr bwMode="auto">
          <a:xfrm>
            <a:off x="0" y="1203325"/>
            <a:ext cx="8494713" cy="3724275"/>
          </a:xfrm>
          <a:prstGeom prst="rect">
            <a:avLst/>
          </a:prstGeom>
          <a:noFill/>
          <a:ln w="9525">
            <a:noFill/>
            <a:miter lim="800000"/>
            <a:headEnd/>
            <a:tailEnd/>
          </a:ln>
        </p:spPr>
      </p:pic>
      <p:pic>
        <p:nvPicPr>
          <p:cNvPr id="5" name="Picture 9" descr="intel_rgb_3000.png"/>
          <p:cNvPicPr>
            <a:picLocks noChangeAspect="1"/>
          </p:cNvPicPr>
          <p:nvPr userDrawn="1"/>
        </p:nvPicPr>
        <p:blipFill>
          <a:blip r:embed="rId3" cstate="print"/>
          <a:srcRect/>
          <a:stretch>
            <a:fillRect/>
          </a:stretch>
        </p:blipFill>
        <p:spPr bwMode="auto">
          <a:xfrm>
            <a:off x="7974013" y="301625"/>
            <a:ext cx="865187" cy="569913"/>
          </a:xfrm>
          <a:prstGeom prst="rect">
            <a:avLst/>
          </a:prstGeom>
          <a:noFill/>
          <a:ln w="9525">
            <a:noFill/>
            <a:miter lim="800000"/>
            <a:headEnd/>
            <a:tailEnd/>
          </a:ln>
        </p:spPr>
      </p:pic>
      <p:sp>
        <p:nvSpPr>
          <p:cNvPr id="6"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tx2"/>
                </a:solidFill>
                <a:latin typeface="Verdana" pitchFamily="34" charset="0"/>
              </a:rPr>
              <a:t>INTEL CONFIDENTIAL, FOR INTERNAL USE ONLY</a:t>
            </a:r>
          </a:p>
        </p:txBody>
      </p:sp>
      <p:sp>
        <p:nvSpPr>
          <p:cNvPr id="7" name="TextBox 11"/>
          <p:cNvSpPr txBox="1">
            <a:spLocks noChangeArrowheads="1"/>
          </p:cNvSpPr>
          <p:nvPr userDrawn="1"/>
        </p:nvSpPr>
        <p:spPr bwMode="auto">
          <a:xfrm>
            <a:off x="0" y="6596063"/>
            <a:ext cx="360363" cy="215900"/>
          </a:xfrm>
          <a:prstGeom prst="rect">
            <a:avLst/>
          </a:prstGeom>
          <a:noFill/>
          <a:ln w="9525">
            <a:noFill/>
            <a:miter lim="800000"/>
            <a:headEnd/>
            <a:tailEnd/>
          </a:ln>
        </p:spPr>
        <p:txBody>
          <a:bodyPr wrap="none">
            <a:spAutoFit/>
          </a:bodyPr>
          <a:lstStyle/>
          <a:p>
            <a:fld id="{18C569DF-CF49-423A-83D4-14765F5AF64E}" type="slidenum">
              <a:rPr lang="en-US" sz="800">
                <a:solidFill>
                  <a:schemeClr val="bg2"/>
                </a:solidFill>
                <a:latin typeface="Verdana" pitchFamily="34" charset="0"/>
              </a:rPr>
              <a:pPr/>
              <a:t>‹#›</a:t>
            </a:fld>
            <a:endParaRPr lang="en-US" sz="800">
              <a:solidFill>
                <a:schemeClr val="bg2"/>
              </a:solidFill>
              <a:latin typeface="Verdana" pitchFamily="34" charset="0"/>
            </a:endParaRPr>
          </a:p>
        </p:txBody>
      </p:sp>
      <p:sp>
        <p:nvSpPr>
          <p:cNvPr id="10" name="Rectangle 3"/>
          <p:cNvSpPr>
            <a:spLocks noGrp="1" noChangeArrowheads="1"/>
          </p:cNvSpPr>
          <p:nvPr>
            <p:ph type="ctrTitle"/>
          </p:nvPr>
        </p:nvSpPr>
        <p:spPr>
          <a:xfrm>
            <a:off x="593531" y="2742967"/>
            <a:ext cx="6784760" cy="553998"/>
          </a:xfrm>
        </p:spPr>
        <p:txBody>
          <a:bodyPr wrap="none" anchor="ctr">
            <a:spAutoFit/>
          </a:bodyPr>
          <a:lstStyle>
            <a:lvl1pPr algn="l">
              <a:lnSpc>
                <a:spcPct val="100000"/>
              </a:lnSpc>
              <a:defRPr sz="3600" b="0">
                <a:solidFill>
                  <a:schemeClr val="bg1"/>
                </a:solidFill>
                <a:latin typeface="Verdana"/>
                <a:cs typeface="Verdana"/>
              </a:defRPr>
            </a:lvl1pPr>
          </a:lstStyle>
          <a:p>
            <a:r>
              <a:rPr lang="en-US" altLang="ja-JP" smtClean="0"/>
              <a:t>Click to edit Master title style</a:t>
            </a:r>
            <a:endParaRPr lang="en-US" altLang="ja-JP" dirty="0"/>
          </a:p>
        </p:txBody>
      </p:sp>
      <p:sp>
        <p:nvSpPr>
          <p:cNvPr id="11" name="Rectangle 4"/>
          <p:cNvSpPr>
            <a:spLocks noGrp="1" noChangeArrowheads="1"/>
          </p:cNvSpPr>
          <p:nvPr>
            <p:ph type="subTitle" idx="1"/>
          </p:nvPr>
        </p:nvSpPr>
        <p:spPr>
          <a:xfrm>
            <a:off x="592333" y="3649814"/>
            <a:ext cx="4343400" cy="620683"/>
          </a:xfrm>
        </p:spPr>
        <p:txBody>
          <a:bodyPr>
            <a:spAutoFit/>
          </a:bodyPr>
          <a:lstStyle>
            <a:lvl1pPr marL="0" indent="0" algn="l">
              <a:lnSpc>
                <a:spcPts val="3000"/>
              </a:lnSpc>
              <a:spcBef>
                <a:spcPts val="0"/>
              </a:spcBef>
              <a:defRPr sz="2000">
                <a:solidFill>
                  <a:schemeClr val="bg1"/>
                </a:solidFill>
                <a:latin typeface="+mn-lt"/>
              </a:defRPr>
            </a:lvl1pPr>
          </a:lstStyle>
          <a:p>
            <a:r>
              <a:rPr lang="en-US" smtClean="0"/>
              <a:t>Click to edit Master subtitle style</a:t>
            </a:r>
            <a:endParaRPr lang="en-US" dirty="0" smtClean="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dirty="0">
                <a:solidFill>
                  <a:schemeClr val="bg1"/>
                </a:solidFill>
                <a:latin typeface="Verdana" pitchFamily="34" charset="0"/>
              </a:rPr>
              <a:t>INTEL CONFIDENTIAL</a:t>
            </a:r>
          </a:p>
        </p:txBody>
      </p:sp>
      <p:sp>
        <p:nvSpPr>
          <p:cNvPr id="2" name="Title 1"/>
          <p:cNvSpPr>
            <a:spLocks noGrp="1"/>
          </p:cNvSpPr>
          <p:nvPr>
            <p:ph type="title"/>
          </p:nvPr>
        </p:nvSpPr>
        <p:spPr>
          <a:xfrm>
            <a:off x="457200" y="2514601"/>
            <a:ext cx="6477000" cy="1362075"/>
          </a:xfrm>
        </p:spPr>
        <p:txBody>
          <a:bodyPr anchor="ctr"/>
          <a:lstStyle>
            <a:lvl1pPr algn="l">
              <a:lnSpc>
                <a:spcPct val="100000"/>
              </a:lnSpc>
              <a:defRPr sz="3600" b="0" cap="none">
                <a:solidFill>
                  <a:srgbClr val="FFFFFF"/>
                </a:solidFill>
                <a:latin typeface="Verdana"/>
                <a:cs typeface="Verdana"/>
              </a:defRPr>
            </a:lvl1pPr>
          </a:lstStyle>
          <a:p>
            <a:r>
              <a:rPr lang="en-US" smtClean="0"/>
              <a:t>Click to edit Master title style</a:t>
            </a:r>
            <a:endParaRPr lang="en-US" dirty="0"/>
          </a:p>
        </p:txBody>
      </p:sp>
      <p:sp>
        <p:nvSpPr>
          <p:cNvPr id="4" name="Rectangle 4"/>
          <p:cNvSpPr>
            <a:spLocks noGrp="1" noChangeArrowheads="1"/>
          </p:cNvSpPr>
          <p:nvPr>
            <p:ph type="sldNum" sz="quarter" idx="10"/>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3489BA45-4EC7-44D7-8144-FD4278586FDE}" type="slidenum">
              <a:rPr lang="ja-JP" altLang="en-US"/>
              <a:pPr/>
              <a:t>‹#›</a:t>
            </a:fld>
            <a:endParaRPr lang="en-US" altLang="ja-JP"/>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option 2">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2" name="Title 1"/>
          <p:cNvSpPr>
            <a:spLocks noGrp="1"/>
          </p:cNvSpPr>
          <p:nvPr>
            <p:ph type="title"/>
          </p:nvPr>
        </p:nvSpPr>
        <p:spPr>
          <a:xfrm>
            <a:off x="457200" y="2514601"/>
            <a:ext cx="4627756" cy="1362075"/>
          </a:xfrm>
        </p:spPr>
        <p:txBody>
          <a:bodyPr anchor="ctr"/>
          <a:lstStyle>
            <a:lvl1pPr algn="l">
              <a:lnSpc>
                <a:spcPct val="100000"/>
              </a:lnSpc>
              <a:defRPr sz="3600" b="0" cap="none">
                <a:solidFill>
                  <a:srgbClr val="FFFFFF"/>
                </a:solidFill>
                <a:latin typeface="Verdana"/>
                <a:cs typeface="Verdana"/>
              </a:defRPr>
            </a:lvl1pPr>
          </a:lstStyle>
          <a:p>
            <a:r>
              <a:rPr lang="en-US" smtClean="0"/>
              <a:t>Click to edit Master title style</a:t>
            </a:r>
            <a:endParaRPr lang="en-US" dirty="0"/>
          </a:p>
        </p:txBody>
      </p:sp>
      <p:sp>
        <p:nvSpPr>
          <p:cNvPr id="8" name="Picture Placeholder 7"/>
          <p:cNvSpPr>
            <a:spLocks noGrp="1"/>
          </p:cNvSpPr>
          <p:nvPr>
            <p:ph type="pic" sz="quarter" idx="10"/>
          </p:nvPr>
        </p:nvSpPr>
        <p:spPr>
          <a:xfrm>
            <a:off x="5353050" y="0"/>
            <a:ext cx="3790950" cy="6858000"/>
          </a:xfrm>
        </p:spPr>
        <p:txBody>
          <a:bodyPr/>
          <a:lstStyle/>
          <a:p>
            <a:pPr lvl="0"/>
            <a:r>
              <a:rPr lang="en-US" noProof="0" smtClean="0"/>
              <a:t>Click icon to add picture</a:t>
            </a:r>
            <a:endParaRPr lang="en-US" noProof="0" dirty="0"/>
          </a:p>
        </p:txBody>
      </p:sp>
      <p:sp>
        <p:nvSpPr>
          <p:cNvPr id="5" name="Slide Number Placeholder 4"/>
          <p:cNvSpPr>
            <a:spLocks noGrp="1" noChangeArrowheads="1"/>
          </p:cNvSpPr>
          <p:nvPr>
            <p:ph type="sldNum" sz="quarter" idx="11"/>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A190C4A6-D49F-4841-A672-4445C26DF603}" type="slidenum">
              <a:rPr lang="ja-JP" altLang="en-US"/>
              <a:pPr/>
              <a:t>‹#›</a:t>
            </a:fld>
            <a:endParaRPr lang="en-US" altLang="ja-JP"/>
          </a:p>
        </p:txBody>
      </p:sp>
      <p:sp>
        <p:nvSpPr>
          <p:cNvPr id="6" name="TextBox 5"/>
          <p:cNvSpPr txBox="1"/>
          <p:nvPr userDrawn="1"/>
        </p:nvSpPr>
        <p:spPr>
          <a:xfrm>
            <a:off x="3086910" y="6595636"/>
            <a:ext cx="1965057" cy="230832"/>
          </a:xfrm>
          <a:prstGeom prst="rect">
            <a:avLst/>
          </a:prstGeom>
          <a:noFill/>
        </p:spPr>
        <p:txBody>
          <a:bodyPr wrap="square" rtlCol="0">
            <a:spAutoFit/>
          </a:bodyPr>
          <a:lstStyle/>
          <a:p>
            <a:pPr algn="r"/>
            <a:r>
              <a:rPr lang="en-US" sz="900" dirty="0" smtClean="0">
                <a:solidFill>
                  <a:schemeClr val="bg1"/>
                </a:solidFill>
                <a:latin typeface="+mn-lt"/>
              </a:rPr>
              <a:t>Intel Information Technology</a:t>
            </a:r>
            <a:endParaRPr lang="en-US" sz="900" dirty="0">
              <a:solidFill>
                <a:schemeClr val="bg1"/>
              </a:solidFill>
              <a:latin typeface="+mn-lt"/>
            </a:endParaRPr>
          </a:p>
        </p:txBody>
      </p:sp>
      <p:sp>
        <p:nvSpPr>
          <p:cNvPr id="10" name="Text Box 5"/>
          <p:cNvSpPr txBox="1">
            <a:spLocks noChangeArrowheads="1"/>
          </p:cNvSpPr>
          <p:nvPr userDrawn="1"/>
        </p:nvSpPr>
        <p:spPr bwMode="auto">
          <a:xfrm>
            <a:off x="1628774" y="6648451"/>
            <a:ext cx="1778000" cy="123825"/>
          </a:xfrm>
          <a:prstGeom prst="rect">
            <a:avLst/>
          </a:prstGeom>
          <a:noFill/>
          <a:ln w="50800">
            <a:noFill/>
            <a:miter lim="800000"/>
            <a:headEnd type="none" w="sm" len="sm"/>
            <a:tailEnd type="none" w="sm" len="sm"/>
          </a:ln>
        </p:spPr>
        <p:txBody>
          <a:bodyPr wrap="square" lIns="0" tIns="0" rIns="0" bIns="0">
            <a:spAutoFit/>
          </a:bodyPr>
          <a:lstStyle/>
          <a:p>
            <a:pPr eaLnBrk="0" hangingPunct="0">
              <a:spcBef>
                <a:spcPct val="50000"/>
              </a:spcBef>
            </a:pPr>
            <a:r>
              <a:rPr lang="en-US" sz="800" dirty="0" smtClean="0">
                <a:solidFill>
                  <a:schemeClr val="bg1"/>
                </a:solidFill>
                <a:latin typeface="Verdana" pitchFamily="34" charset="0"/>
              </a:rPr>
              <a:t>, FOR </a:t>
            </a:r>
            <a:r>
              <a:rPr lang="en-US" sz="800" dirty="0">
                <a:solidFill>
                  <a:schemeClr val="bg1"/>
                </a:solidFill>
                <a:latin typeface="Verdana" pitchFamily="34" charset="0"/>
              </a:rPr>
              <a:t>INTERNAL USE ONLY</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Divider-option 3">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8" name="Picture Placeholder 7"/>
          <p:cNvSpPr>
            <a:spLocks noGrp="1"/>
          </p:cNvSpPr>
          <p:nvPr>
            <p:ph type="pic" sz="quarter" idx="10"/>
          </p:nvPr>
        </p:nvSpPr>
        <p:spPr>
          <a:xfrm>
            <a:off x="0" y="0"/>
            <a:ext cx="9144000" cy="6858000"/>
          </a:xfrm>
        </p:spPr>
        <p:txBody>
          <a:bodyPr/>
          <a:lstStyle/>
          <a:p>
            <a:pPr lvl="0"/>
            <a:r>
              <a:rPr lang="en-US" noProof="0" smtClean="0"/>
              <a:t>Click icon to add picture</a:t>
            </a:r>
            <a:endParaRPr lang="en-US" noProof="0" dirty="0"/>
          </a:p>
        </p:txBody>
      </p:sp>
      <p:sp>
        <p:nvSpPr>
          <p:cNvPr id="9" name="Title 1"/>
          <p:cNvSpPr>
            <a:spLocks noGrp="1"/>
          </p:cNvSpPr>
          <p:nvPr>
            <p:ph type="title"/>
          </p:nvPr>
        </p:nvSpPr>
        <p:spPr>
          <a:xfrm>
            <a:off x="262466" y="584201"/>
            <a:ext cx="4627756" cy="1362075"/>
          </a:xfrm>
        </p:spPr>
        <p:txBody>
          <a:bodyPr anchor="ctr"/>
          <a:lstStyle>
            <a:lvl1pPr algn="l">
              <a:lnSpc>
                <a:spcPct val="100000"/>
              </a:lnSpc>
              <a:defRPr sz="3200" b="0" cap="none">
                <a:solidFill>
                  <a:srgbClr val="FFFFFF"/>
                </a:solidFill>
                <a:latin typeface="Verdana"/>
                <a:cs typeface="Verdana"/>
              </a:defRPr>
            </a:lvl1pPr>
          </a:lstStyle>
          <a:p>
            <a:r>
              <a:rPr lang="en-US" smtClean="0"/>
              <a:t>Click to edit Master title style</a:t>
            </a:r>
            <a:endParaRPr lang="en-US" dirty="0"/>
          </a:p>
        </p:txBody>
      </p:sp>
      <p:sp>
        <p:nvSpPr>
          <p:cNvPr id="5" name="Slide Number Placeholder 4"/>
          <p:cNvSpPr>
            <a:spLocks noGrp="1" noChangeArrowheads="1"/>
          </p:cNvSpPr>
          <p:nvPr>
            <p:ph type="sldNum" sz="quarter" idx="11"/>
          </p:nvPr>
        </p:nvSpPr>
        <p:spPr bwMode="auto">
          <a:xfrm>
            <a:off x="76200" y="6553200"/>
            <a:ext cx="415925" cy="304800"/>
          </a:xfrm>
          <a:prstGeom prst="rect">
            <a:avLst/>
          </a:prstGeom>
          <a:ln>
            <a:miter lim="800000"/>
            <a:headEnd/>
            <a:tailEnd/>
          </a:ln>
        </p:spPr>
        <p:txBody>
          <a:bodyPr vert="horz" wrap="square" lIns="0" tIns="0" rIns="0" bIns="0" numCol="1" anchor="ctr" anchorCtr="0" compatLnSpc="1">
            <a:prstTxWarp prst="textNoShape">
              <a:avLst/>
            </a:prstTxWarp>
          </a:bodyPr>
          <a:lstStyle>
            <a:lvl1pPr algn="ctr" eaLnBrk="0" hangingPunct="0">
              <a:defRPr sz="800">
                <a:solidFill>
                  <a:schemeClr val="bg1"/>
                </a:solidFill>
                <a:latin typeface="Neo Sans Intel Light" pitchFamily="34" charset="0"/>
              </a:defRPr>
            </a:lvl1pPr>
          </a:lstStyle>
          <a:p>
            <a:fld id="{3D2215BE-103A-4695-B65E-4CA253CB6EC4}" type="slidenum">
              <a:rPr lang="ja-JP" altLang="en-US"/>
              <a:pPr/>
              <a:t>‹#›</a:t>
            </a:fld>
            <a:endParaRPr lang="en-US" altLang="ja-JP"/>
          </a:p>
        </p:txBody>
      </p:sp>
      <p:sp>
        <p:nvSpPr>
          <p:cNvPr id="11" name="Text Box 5"/>
          <p:cNvSpPr txBox="1">
            <a:spLocks noChangeArrowheads="1"/>
          </p:cNvSpPr>
          <p:nvPr userDrawn="1"/>
        </p:nvSpPr>
        <p:spPr bwMode="auto">
          <a:xfrm>
            <a:off x="1628774" y="6648451"/>
            <a:ext cx="1778000" cy="123825"/>
          </a:xfrm>
          <a:prstGeom prst="rect">
            <a:avLst/>
          </a:prstGeom>
          <a:noFill/>
          <a:ln w="50800">
            <a:noFill/>
            <a:miter lim="800000"/>
            <a:headEnd type="none" w="sm" len="sm"/>
            <a:tailEnd type="none" w="sm" len="sm"/>
          </a:ln>
        </p:spPr>
        <p:txBody>
          <a:bodyPr wrap="square" lIns="0" tIns="0" rIns="0" bIns="0">
            <a:spAutoFit/>
          </a:bodyPr>
          <a:lstStyle/>
          <a:p>
            <a:pPr eaLnBrk="0" hangingPunct="0">
              <a:spcBef>
                <a:spcPct val="50000"/>
              </a:spcBef>
            </a:pPr>
            <a:r>
              <a:rPr lang="en-US" sz="800" dirty="0" smtClean="0">
                <a:solidFill>
                  <a:schemeClr val="bg1"/>
                </a:solidFill>
                <a:latin typeface="Verdana" pitchFamily="34" charset="0"/>
              </a:rPr>
              <a:t>, FOR </a:t>
            </a:r>
            <a:r>
              <a:rPr lang="en-US" sz="800" dirty="0">
                <a:solidFill>
                  <a:schemeClr val="bg1"/>
                </a:solidFill>
                <a:latin typeface="Verdana" pitchFamily="34" charset="0"/>
              </a:rPr>
              <a:t>INTERNAL USE ONLY</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Content Placeholder 2"/>
          <p:cNvSpPr>
            <a:spLocks noGrp="1"/>
          </p:cNvSpPr>
          <p:nvPr>
            <p:ph sz="half" idx="1"/>
          </p:nvPr>
        </p:nvSpPr>
        <p:spPr>
          <a:xfrm>
            <a:off x="455613" y="1379539"/>
            <a:ext cx="4037012" cy="4537075"/>
          </a:xfrm>
        </p:spPr>
        <p:txBody>
          <a:bodyPr>
            <a:normAutofit/>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379539"/>
            <a:ext cx="4038600" cy="4537075"/>
          </a:xfrm>
        </p:spPr>
        <p:txBody>
          <a:bodyPr>
            <a:normAutofit/>
          </a:bodyPr>
          <a:lstStyle>
            <a:lvl1pPr marL="0" indent="0">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4025" y="409575"/>
            <a:ext cx="8229600"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title style</a:t>
            </a:r>
          </a:p>
        </p:txBody>
      </p:sp>
      <p:sp>
        <p:nvSpPr>
          <p:cNvPr id="1027" name="Rectangle 3"/>
          <p:cNvSpPr>
            <a:spLocks noGrp="1" noChangeArrowheads="1"/>
          </p:cNvSpPr>
          <p:nvPr>
            <p:ph type="body" idx="1"/>
          </p:nvPr>
        </p:nvSpPr>
        <p:spPr bwMode="auto">
          <a:xfrm>
            <a:off x="455613" y="1379538"/>
            <a:ext cx="8228012" cy="4537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pic>
        <p:nvPicPr>
          <p:cNvPr id="1028" name="Picture 4" descr="Intel_footer_121410.png"/>
          <p:cNvPicPr>
            <a:picLocks noChangeAspect="1"/>
          </p:cNvPicPr>
          <p:nvPr/>
        </p:nvPicPr>
        <p:blipFill>
          <a:blip r:embed="rId16" cstate="print"/>
          <a:srcRect/>
          <a:stretch>
            <a:fillRect/>
          </a:stretch>
        </p:blipFill>
        <p:spPr bwMode="auto">
          <a:xfrm>
            <a:off x="0" y="6362700"/>
            <a:ext cx="9144000" cy="495300"/>
          </a:xfrm>
          <a:prstGeom prst="rect">
            <a:avLst/>
          </a:prstGeom>
          <a:noFill/>
          <a:ln w="9525">
            <a:noFill/>
            <a:miter lim="800000"/>
            <a:headEnd/>
            <a:tailEnd/>
          </a:ln>
        </p:spPr>
      </p:pic>
      <p:sp>
        <p:nvSpPr>
          <p:cNvPr id="1029" name="Text Box 5"/>
          <p:cNvSpPr txBox="1">
            <a:spLocks noChangeArrowheads="1"/>
          </p:cNvSpPr>
          <p:nvPr/>
        </p:nvSpPr>
        <p:spPr bwMode="auto">
          <a:xfrm>
            <a:off x="525463" y="6643688"/>
            <a:ext cx="2890837" cy="123825"/>
          </a:xfrm>
          <a:prstGeom prst="rect">
            <a:avLst/>
          </a:prstGeom>
          <a:noFill/>
          <a:ln w="50800">
            <a:noFill/>
            <a:miter lim="800000"/>
            <a:headEnd type="none" w="sm" len="sm"/>
            <a:tailEnd type="none" w="sm" len="sm"/>
          </a:ln>
        </p:spPr>
        <p:txBody>
          <a:bodyPr lIns="0" tIns="0" rIns="0" bIns="0">
            <a:spAutoFit/>
          </a:bodyPr>
          <a:lstStyle/>
          <a:p>
            <a:pPr eaLnBrk="0" hangingPunct="0">
              <a:spcBef>
                <a:spcPct val="50000"/>
              </a:spcBef>
            </a:pPr>
            <a:r>
              <a:rPr lang="en-US" sz="800">
                <a:solidFill>
                  <a:schemeClr val="bg1"/>
                </a:solidFill>
                <a:latin typeface="Verdana" pitchFamily="34" charset="0"/>
              </a:rPr>
              <a:t>INTEL CONFIDENTIAL</a:t>
            </a:r>
          </a:p>
        </p:txBody>
      </p:sp>
      <p:sp>
        <p:nvSpPr>
          <p:cNvPr id="1030" name="TextBox 7"/>
          <p:cNvSpPr txBox="1">
            <a:spLocks noChangeArrowheads="1"/>
          </p:cNvSpPr>
          <p:nvPr/>
        </p:nvSpPr>
        <p:spPr bwMode="auto">
          <a:xfrm>
            <a:off x="0" y="6596063"/>
            <a:ext cx="360363" cy="215900"/>
          </a:xfrm>
          <a:prstGeom prst="rect">
            <a:avLst/>
          </a:prstGeom>
          <a:noFill/>
          <a:ln w="9525">
            <a:noFill/>
            <a:miter lim="800000"/>
            <a:headEnd/>
            <a:tailEnd/>
          </a:ln>
        </p:spPr>
        <p:txBody>
          <a:bodyPr wrap="none">
            <a:spAutoFit/>
          </a:bodyPr>
          <a:lstStyle/>
          <a:p>
            <a:fld id="{7E43B237-5611-49BF-B518-0920DF3FEA77}" type="slidenum">
              <a:rPr lang="en-US" sz="800">
                <a:solidFill>
                  <a:schemeClr val="bg1"/>
                </a:solidFill>
                <a:latin typeface="Verdana" pitchFamily="34" charset="0"/>
              </a:rPr>
              <a:pPr/>
              <a:t>‹#›</a:t>
            </a:fld>
            <a:endParaRPr lang="en-US" sz="800">
              <a:solidFill>
                <a:schemeClr val="bg1"/>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5992" r:id="rId1"/>
    <p:sldLayoutId id="2147485993" r:id="rId2"/>
    <p:sldLayoutId id="2147485994" r:id="rId3"/>
    <p:sldLayoutId id="2147485995" r:id="rId4"/>
    <p:sldLayoutId id="2147485996" r:id="rId5"/>
    <p:sldLayoutId id="2147485997" r:id="rId6"/>
    <p:sldLayoutId id="2147485998" r:id="rId7"/>
    <p:sldLayoutId id="2147485988" r:id="rId8"/>
    <p:sldLayoutId id="2147485989" r:id="rId9"/>
    <p:sldLayoutId id="2147485990" r:id="rId10"/>
    <p:sldLayoutId id="2147485991" r:id="rId11"/>
    <p:sldLayoutId id="2147485999" r:id="rId12"/>
    <p:sldLayoutId id="2147486000" r:id="rId13"/>
    <p:sldLayoutId id="2147486001" r:id="rId14"/>
  </p:sldLayoutIdLst>
  <p:transition>
    <p:fade/>
  </p:transition>
  <p:timing>
    <p:tnLst>
      <p:par>
        <p:cTn id="1" dur="indefinite" restart="never" nodeType="tmRoot"/>
      </p:par>
    </p:tnLst>
  </p:timing>
  <p:hf sldNum="0" hdr="0" ftr="0" dt="0"/>
  <p:txStyles>
    <p:titleStyle>
      <a:lvl1pPr algn="l" rtl="0" eaLnBrk="1" fontAlgn="base" hangingPunct="1">
        <a:lnSpc>
          <a:spcPts val="2600"/>
        </a:lnSpc>
        <a:spcBef>
          <a:spcPct val="0"/>
        </a:spcBef>
        <a:spcAft>
          <a:spcPct val="0"/>
        </a:spcAft>
        <a:defRPr sz="2600" b="1">
          <a:solidFill>
            <a:schemeClr val="accent1"/>
          </a:solidFill>
          <a:latin typeface="Verdana"/>
          <a:ea typeface="ＭＳ Ｐゴシック" pitchFamily="34" charset="-128"/>
          <a:cs typeface="Verdana"/>
        </a:defRPr>
      </a:lvl1pPr>
      <a:lvl2pPr algn="l" rtl="0" eaLnBrk="1" fontAlgn="base" hangingPunct="1">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2pPr>
      <a:lvl3pPr algn="l" rtl="0" eaLnBrk="1" fontAlgn="base" hangingPunct="1">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3pPr>
      <a:lvl4pPr algn="l" rtl="0" eaLnBrk="1" fontAlgn="base" hangingPunct="1">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4pPr>
      <a:lvl5pPr algn="l" rtl="0" eaLnBrk="1" fontAlgn="base" hangingPunct="1">
        <a:lnSpc>
          <a:spcPts val="2600"/>
        </a:lnSpc>
        <a:spcBef>
          <a:spcPct val="0"/>
        </a:spcBef>
        <a:spcAft>
          <a:spcPct val="0"/>
        </a:spcAft>
        <a:defRPr sz="2600" b="1">
          <a:solidFill>
            <a:schemeClr val="accent1"/>
          </a:solidFill>
          <a:latin typeface="Verdana" pitchFamily="34" charset="0"/>
          <a:ea typeface="ＭＳ Ｐゴシック" pitchFamily="34" charset="-128"/>
          <a:cs typeface="Arial" pitchFamily="34" charset="0"/>
        </a:defRPr>
      </a:lvl5pPr>
      <a:lvl6pPr marL="4572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6pPr>
      <a:lvl7pPr marL="9144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7pPr>
      <a:lvl8pPr marL="13716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8pPr>
      <a:lvl9pPr marL="1828800" algn="l" rtl="0" eaLnBrk="1" fontAlgn="base" hangingPunct="1">
        <a:lnSpc>
          <a:spcPts val="2600"/>
        </a:lnSpc>
        <a:spcBef>
          <a:spcPct val="0"/>
        </a:spcBef>
        <a:spcAft>
          <a:spcPct val="0"/>
        </a:spcAft>
        <a:defRPr sz="2400">
          <a:solidFill>
            <a:schemeClr val="hlink"/>
          </a:solidFill>
          <a:latin typeface="Neo Sans Intel Medium" pitchFamily="34" charset="0"/>
          <a:cs typeface="Arial" pitchFamily="34" charset="0"/>
        </a:defRPr>
      </a:lvl9pPr>
    </p:titleStyle>
    <p:bodyStyle>
      <a:lvl1pPr algn="l" rtl="0" eaLnBrk="1" fontAlgn="base" hangingPunct="1">
        <a:spcBef>
          <a:spcPct val="75000"/>
        </a:spcBef>
        <a:spcAft>
          <a:spcPct val="0"/>
        </a:spcAft>
        <a:defRPr sz="2000">
          <a:solidFill>
            <a:schemeClr val="tx1"/>
          </a:solidFill>
          <a:latin typeface="Verdana"/>
          <a:ea typeface="ＭＳ Ｐゴシック" pitchFamily="34" charset="-128"/>
          <a:cs typeface="Verdana"/>
        </a:defRPr>
      </a:lvl1pPr>
      <a:lvl2pPr marL="185738" indent="-184150" algn="l" rtl="0" eaLnBrk="1" fontAlgn="base" hangingPunct="1">
        <a:spcBef>
          <a:spcPct val="40000"/>
        </a:spcBef>
        <a:spcAft>
          <a:spcPct val="0"/>
        </a:spcAft>
        <a:buClr>
          <a:schemeClr val="tx1"/>
        </a:buClr>
        <a:buFont typeface="Times" charset="0"/>
        <a:buChar char="•"/>
        <a:defRPr sz="2000">
          <a:solidFill>
            <a:schemeClr val="tx1"/>
          </a:solidFill>
          <a:latin typeface="Verdana"/>
          <a:ea typeface="ＭＳ Ｐゴシック" pitchFamily="34" charset="-128"/>
          <a:cs typeface="Verdana"/>
        </a:defRPr>
      </a:lvl2pPr>
      <a:lvl3pPr marL="414338" indent="-227013" algn="l" rtl="0" eaLnBrk="1" fontAlgn="base" hangingPunct="1">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3pPr>
      <a:lvl4pPr marL="568325" indent="-152400" algn="l" rtl="0" eaLnBrk="1" fontAlgn="base" hangingPunct="1">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4pPr>
      <a:lvl5pPr marL="762000" indent="-192088" algn="l" rtl="0" eaLnBrk="1" fontAlgn="base" hangingPunct="1">
        <a:spcBef>
          <a:spcPct val="20000"/>
        </a:spcBef>
        <a:spcAft>
          <a:spcPct val="0"/>
        </a:spcAft>
        <a:buClr>
          <a:schemeClr val="bg2"/>
        </a:buClr>
        <a:buChar char="–"/>
        <a:defRPr>
          <a:solidFill>
            <a:schemeClr val="tx1"/>
          </a:solidFill>
          <a:latin typeface="Verdana"/>
          <a:ea typeface="ＭＳ Ｐゴシック" pitchFamily="34" charset="-128"/>
          <a:cs typeface="Verdana"/>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umgbugzilla.sh.intel.com/"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Bugzilla%20User%20Guide.pptx" TargetMode="External"/><Relationship Id="rId5" Type="http://schemas.openxmlformats.org/officeDocument/2006/relationships/hyperlink" Target="mailto:kaisa.e.harjula@intel.com" TargetMode="External"/><Relationship Id="rId4" Type="http://schemas.openxmlformats.org/officeDocument/2006/relationships/hyperlink" Target="http://umgwiki.intel.com/wiki/?title=System_Defect_Management_for_Androi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66670" y="2481289"/>
            <a:ext cx="8243180" cy="923330"/>
          </a:xfrm>
        </p:spPr>
        <p:txBody>
          <a:bodyPr wrap="square"/>
          <a:lstStyle/>
          <a:p>
            <a:pPr algn="ctr"/>
            <a:r>
              <a:rPr lang="en-GB" dirty="0" err="1" smtClean="0"/>
              <a:t>Bugzilla</a:t>
            </a:r>
            <a:r>
              <a:rPr lang="en-GB" dirty="0" smtClean="0"/>
              <a:t> User Guide 	</a:t>
            </a:r>
            <a:br>
              <a:rPr lang="en-GB" dirty="0" smtClean="0"/>
            </a:br>
            <a:r>
              <a:rPr lang="en-GB" sz="2400" dirty="0" smtClean="0"/>
              <a:t>	for Phone Analysis &amp; Design  team</a:t>
            </a:r>
            <a:endParaRPr lang="en-US" sz="2400" dirty="0"/>
          </a:p>
        </p:txBody>
      </p:sp>
      <p:sp>
        <p:nvSpPr>
          <p:cNvPr id="11267" name="Rectangle 3"/>
          <p:cNvSpPr>
            <a:spLocks noGrp="1" noChangeArrowheads="1"/>
          </p:cNvSpPr>
          <p:nvPr>
            <p:ph type="subTitle" idx="1"/>
          </p:nvPr>
        </p:nvSpPr>
        <p:spPr>
          <a:xfrm>
            <a:off x="2341745" y="4419076"/>
            <a:ext cx="4466738" cy="1529650"/>
          </a:xfrm>
        </p:spPr>
        <p:txBody>
          <a:bodyPr/>
          <a:lstStyle/>
          <a:p>
            <a:pPr>
              <a:lnSpc>
                <a:spcPct val="80000"/>
              </a:lnSpc>
              <a:spcBef>
                <a:spcPct val="0"/>
              </a:spcBef>
              <a:spcAft>
                <a:spcPts val="800"/>
              </a:spcAft>
            </a:pPr>
            <a:r>
              <a:rPr lang="en-US" dirty="0" smtClean="0">
                <a:latin typeface="Verdana" pitchFamily="34" charset="0"/>
              </a:rPr>
              <a:t>Kaisa Harjula</a:t>
            </a:r>
          </a:p>
          <a:p>
            <a:pPr>
              <a:lnSpc>
                <a:spcPts val="2163"/>
              </a:lnSpc>
              <a:spcBef>
                <a:spcPct val="0"/>
              </a:spcBef>
              <a:spcAft>
                <a:spcPct val="0"/>
              </a:spcAft>
            </a:pPr>
            <a:r>
              <a:rPr lang="en-US" dirty="0" smtClean="0">
                <a:latin typeface="Verdana" pitchFamily="34" charset="0"/>
              </a:rPr>
              <a:t>April, 3</a:t>
            </a:r>
            <a:r>
              <a:rPr lang="en-US" baseline="30000" dirty="0" smtClean="0">
                <a:latin typeface="Verdana" pitchFamily="34" charset="0"/>
              </a:rPr>
              <a:t>th</a:t>
            </a:r>
            <a:r>
              <a:rPr lang="en-US" dirty="0" smtClean="0">
                <a:latin typeface="Verdana" pitchFamily="34" charset="0"/>
              </a:rPr>
              <a:t> 2012</a:t>
            </a:r>
          </a:p>
          <a:p>
            <a:pPr>
              <a:lnSpc>
                <a:spcPct val="80000"/>
              </a:lnSpc>
            </a:pPr>
            <a:endParaRPr lang="en-US" sz="800" dirty="0"/>
          </a:p>
          <a:p>
            <a:pPr>
              <a:lnSpc>
                <a:spcPct val="80000"/>
              </a:lnSpc>
            </a:pPr>
            <a:r>
              <a:rPr lang="en-US" sz="2000" dirty="0" smtClean="0"/>
              <a:t>REV 3: WW014 | 2012</a:t>
            </a:r>
            <a:endParaRPr lang="en-US" sz="2000" dirty="0"/>
          </a:p>
          <a:p>
            <a:pPr>
              <a:lnSpc>
                <a:spcPct val="80000"/>
              </a:lnSpc>
            </a:pPr>
            <a:endParaRPr lang="en-US" sz="2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02" y="418628"/>
            <a:ext cx="8229600" cy="889000"/>
          </a:xfrm>
        </p:spPr>
        <p:txBody>
          <a:bodyPr/>
          <a:lstStyle/>
          <a:p>
            <a:r>
              <a:rPr lang="fi-FI" dirty="0" smtClean="0"/>
              <a:t>Searching </a:t>
            </a:r>
            <a:r>
              <a:rPr lang="fi-FI" dirty="0"/>
              <a:t>the Assigned Bug </a:t>
            </a:r>
            <a:r>
              <a:rPr lang="fi-FI" dirty="0" smtClean="0"/>
              <a:t>1/3</a:t>
            </a:r>
            <a:endParaRPr lang="fi-FI" dirty="0"/>
          </a:p>
        </p:txBody>
      </p:sp>
      <p:sp>
        <p:nvSpPr>
          <p:cNvPr id="3" name="Content Placeholder 2"/>
          <p:cNvSpPr>
            <a:spLocks noGrp="1"/>
          </p:cNvSpPr>
          <p:nvPr>
            <p:ph idx="1"/>
          </p:nvPr>
        </p:nvSpPr>
        <p:spPr>
          <a:xfrm>
            <a:off x="455613" y="1379538"/>
            <a:ext cx="8027483" cy="2431971"/>
          </a:xfrm>
        </p:spPr>
        <p:txBody>
          <a:bodyPr/>
          <a:lstStyle/>
          <a:p>
            <a:pPr marL="342900" indent="-342900">
              <a:buFont typeface="Arial" pitchFamily="34" charset="0"/>
              <a:buChar char="•"/>
            </a:pPr>
            <a:r>
              <a:rPr lang="fi-FI" b="1" dirty="0" smtClean="0"/>
              <a:t>To search bugs that are your responsibility </a:t>
            </a:r>
          </a:p>
          <a:p>
            <a:pPr marL="528638" lvl="1" indent="-342900">
              <a:buFont typeface="Arial" pitchFamily="34" charset="0"/>
              <a:buChar char="•"/>
            </a:pPr>
            <a:r>
              <a:rPr lang="fi-FI" b="1" dirty="0" smtClean="0"/>
              <a:t>If you know the bug’s number add it to ”Quick search”</a:t>
            </a:r>
          </a:p>
          <a:p>
            <a:pPr marL="528638" lvl="1" indent="-342900">
              <a:buFont typeface="Arial" pitchFamily="34" charset="0"/>
              <a:buChar char="•"/>
            </a:pPr>
            <a:r>
              <a:rPr lang="fi-FI" b="1" dirty="0" smtClean="0"/>
              <a:t>If you want to find all of your bugs</a:t>
            </a:r>
            <a:endParaRPr lang="fi-FI" b="1" dirty="0"/>
          </a:p>
          <a:p>
            <a:pPr marL="757238" lvl="2" indent="-342900">
              <a:buFont typeface="Arial" pitchFamily="34" charset="0"/>
              <a:buChar char="•"/>
            </a:pPr>
            <a:r>
              <a:rPr lang="fi-FI" b="1" dirty="0" smtClean="0"/>
              <a:t>select ”Search” </a:t>
            </a:r>
            <a:r>
              <a:rPr lang="fi-FI" b="1" dirty="0"/>
              <a:t>OR ”User Preferences” </a:t>
            </a:r>
            <a:endParaRPr lang="fi-FI" b="1" dirty="0" smtClean="0"/>
          </a:p>
          <a:p>
            <a:pPr marL="342900" indent="-342900">
              <a:buFont typeface="Arial" pitchFamily="34" charset="0"/>
              <a:buChar char="•"/>
            </a:pPr>
            <a:endParaRPr lang="fi-FI" b="1" dirty="0" smtClean="0"/>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31908" y="3559704"/>
            <a:ext cx="4438788" cy="27884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9" name="Straight Arrow Connector 8"/>
          <p:cNvCxnSpPr/>
          <p:nvPr/>
        </p:nvCxnSpPr>
        <p:spPr bwMode="auto">
          <a:xfrm>
            <a:off x="2909455" y="3189064"/>
            <a:ext cx="1309460" cy="1337669"/>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7" name="Straight Arrow Connector 16"/>
          <p:cNvCxnSpPr/>
          <p:nvPr/>
        </p:nvCxnSpPr>
        <p:spPr bwMode="auto">
          <a:xfrm>
            <a:off x="4798711" y="3189064"/>
            <a:ext cx="370818" cy="1337669"/>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0" name="Straight Arrow Connector 9"/>
          <p:cNvCxnSpPr/>
          <p:nvPr/>
        </p:nvCxnSpPr>
        <p:spPr bwMode="auto">
          <a:xfrm flipH="1">
            <a:off x="5660212" y="2109669"/>
            <a:ext cx="1467322" cy="3656341"/>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31305452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7455" y="4182565"/>
            <a:ext cx="3537197" cy="215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fi-FI" dirty="0" smtClean="0"/>
              <a:t>Searching </a:t>
            </a:r>
            <a:r>
              <a:rPr lang="fi-FI" dirty="0"/>
              <a:t>the Assigned Bug </a:t>
            </a:r>
            <a:r>
              <a:rPr lang="fi-FI" dirty="0" smtClean="0"/>
              <a:t>2/3</a:t>
            </a:r>
            <a:endParaRPr lang="fi-FI" dirty="0"/>
          </a:p>
        </p:txBody>
      </p:sp>
      <p:sp>
        <p:nvSpPr>
          <p:cNvPr id="3" name="Content Placeholder 2"/>
          <p:cNvSpPr>
            <a:spLocks noGrp="1"/>
          </p:cNvSpPr>
          <p:nvPr>
            <p:ph idx="1"/>
          </p:nvPr>
        </p:nvSpPr>
        <p:spPr>
          <a:xfrm>
            <a:off x="464667" y="854437"/>
            <a:ext cx="4134420" cy="5410561"/>
          </a:xfrm>
        </p:spPr>
        <p:txBody>
          <a:bodyPr>
            <a:normAutofit/>
          </a:bodyPr>
          <a:lstStyle/>
          <a:p>
            <a:pPr marL="342900" indent="-342900">
              <a:buFont typeface="Arial" pitchFamily="34" charset="0"/>
              <a:buChar char="•"/>
            </a:pPr>
            <a:r>
              <a:rPr lang="fi-FI" b="1" dirty="0" smtClean="0"/>
              <a:t>If You choosed ”User Preferences”: </a:t>
            </a:r>
          </a:p>
          <a:p>
            <a:pPr marL="528638" lvl="1" indent="-342900">
              <a:buFont typeface="Arial" pitchFamily="34" charset="0"/>
              <a:buChar char="•"/>
            </a:pPr>
            <a:r>
              <a:rPr lang="fi-FI" dirty="0" smtClean="0"/>
              <a:t>Choose ”Saved Searches” page</a:t>
            </a:r>
          </a:p>
          <a:p>
            <a:pPr marL="528638" lvl="1" indent="-342900">
              <a:buFont typeface="Arial" pitchFamily="34" charset="0"/>
              <a:buChar char="•"/>
            </a:pPr>
            <a:r>
              <a:rPr lang="fi-FI" dirty="0" smtClean="0"/>
              <a:t>Click ”Run</a:t>
            </a:r>
            <a:r>
              <a:rPr lang="fi-FI" dirty="0"/>
              <a:t>” </a:t>
            </a:r>
            <a:r>
              <a:rPr lang="fi-FI" dirty="0" smtClean="0"/>
              <a:t>to ”My Bugs”</a:t>
            </a:r>
          </a:p>
          <a:p>
            <a:pPr marL="342900" indent="-342900">
              <a:buFont typeface="Arial" pitchFamily="34" charset="0"/>
              <a:buChar char="•"/>
            </a:pPr>
            <a:r>
              <a:rPr lang="fi-FI" b="1" dirty="0" smtClean="0"/>
              <a:t>If You choosed ”Search”: </a:t>
            </a:r>
          </a:p>
          <a:p>
            <a:pPr marL="528638" lvl="1" indent="-342900">
              <a:buFont typeface="Arial" pitchFamily="34" charset="0"/>
              <a:buChar char="•"/>
            </a:pPr>
            <a:r>
              <a:rPr lang="fi-FI" dirty="0" smtClean="0"/>
              <a:t>Choose ”Advanced Search” page</a:t>
            </a:r>
          </a:p>
          <a:p>
            <a:pPr marL="528638" lvl="1" indent="-342900">
              <a:buFont typeface="Arial" pitchFamily="34" charset="0"/>
              <a:buChar char="•"/>
            </a:pPr>
            <a:r>
              <a:rPr lang="fi-FI" dirty="0" smtClean="0"/>
              <a:t>You just have to choose:</a:t>
            </a:r>
          </a:p>
          <a:p>
            <a:pPr marL="757238" lvl="2" indent="-342900">
              <a:buFont typeface="Arial" pitchFamily="34" charset="0"/>
              <a:buChar char="•"/>
            </a:pPr>
            <a:r>
              <a:rPr lang="fi-FI" dirty="0"/>
              <a:t>O</a:t>
            </a:r>
            <a:r>
              <a:rPr lang="fi-FI" dirty="0" smtClean="0"/>
              <a:t>ne ”Status” or more</a:t>
            </a:r>
          </a:p>
          <a:p>
            <a:pPr marL="757238" lvl="2" indent="-342900">
              <a:buFont typeface="Arial" pitchFamily="34" charset="0"/>
              <a:buChar char="•"/>
            </a:pPr>
            <a:r>
              <a:rPr lang="fi-FI" dirty="0" smtClean="0"/>
              <a:t>From </a:t>
            </a:r>
            <a:r>
              <a:rPr lang="fi-FI" dirty="0"/>
              <a:t>”Email Addresses and Bug Numbers</a:t>
            </a:r>
            <a:r>
              <a:rPr lang="fi-FI" dirty="0" smtClean="0"/>
              <a:t>”:</a:t>
            </a:r>
          </a:p>
          <a:p>
            <a:pPr marL="911225" lvl="3" indent="-342900">
              <a:buFont typeface="Arial" pitchFamily="34" charset="0"/>
              <a:buChar char="•"/>
            </a:pPr>
            <a:r>
              <a:rPr lang="fi-FI" dirty="0" smtClean="0"/>
              <a:t>Click all boxis of ”Any of”</a:t>
            </a:r>
          </a:p>
          <a:p>
            <a:pPr marL="911225" lvl="3" indent="-342900">
              <a:buFont typeface="Arial" pitchFamily="34" charset="0"/>
              <a:buChar char="•"/>
            </a:pPr>
            <a:r>
              <a:rPr lang="fi-FI" dirty="0" smtClean="0"/>
              <a:t>Add your Email </a:t>
            </a:r>
            <a:endParaRPr lang="fi-FI" dirty="0"/>
          </a:p>
          <a:p>
            <a:pPr marL="757238" lvl="2" indent="-342900">
              <a:buFont typeface="Arial" pitchFamily="34" charset="0"/>
              <a:buChar char="•"/>
            </a:pPr>
            <a:r>
              <a:rPr lang="fi-FI" dirty="0" smtClean="0"/>
              <a:t>Click ”Search”</a:t>
            </a:r>
            <a:endParaRPr lang="fi-FI"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17455" y="2668892"/>
            <a:ext cx="3537197" cy="15550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717455" y="869944"/>
            <a:ext cx="3861302" cy="1404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Straight Arrow Connector 5"/>
          <p:cNvCxnSpPr/>
          <p:nvPr/>
        </p:nvCxnSpPr>
        <p:spPr bwMode="auto">
          <a:xfrm flipV="1">
            <a:off x="4289834" y="1042869"/>
            <a:ext cx="2196219" cy="733032"/>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3" name="Straight Arrow Connector 12"/>
          <p:cNvCxnSpPr/>
          <p:nvPr/>
        </p:nvCxnSpPr>
        <p:spPr bwMode="auto">
          <a:xfrm flipV="1">
            <a:off x="4289834" y="5055650"/>
            <a:ext cx="591537" cy="375374"/>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4" name="Straight Arrow Connector 13"/>
          <p:cNvCxnSpPr/>
          <p:nvPr/>
        </p:nvCxnSpPr>
        <p:spPr bwMode="auto">
          <a:xfrm flipV="1">
            <a:off x="4137434" y="4503547"/>
            <a:ext cx="711086" cy="1"/>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8" name="Straight Arrow Connector 17"/>
          <p:cNvCxnSpPr/>
          <p:nvPr/>
        </p:nvCxnSpPr>
        <p:spPr bwMode="auto">
          <a:xfrm flipV="1">
            <a:off x="3543864" y="5373045"/>
            <a:ext cx="1337507" cy="426710"/>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2" name="Straight Arrow Connector 11"/>
          <p:cNvCxnSpPr/>
          <p:nvPr/>
        </p:nvCxnSpPr>
        <p:spPr bwMode="auto">
          <a:xfrm flipV="1">
            <a:off x="4289834" y="1698059"/>
            <a:ext cx="746422" cy="585275"/>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8" name="Straight Connector 7"/>
          <p:cNvCxnSpPr/>
          <p:nvPr/>
        </p:nvCxnSpPr>
        <p:spPr bwMode="auto">
          <a:xfrm flipH="1">
            <a:off x="604562" y="2637401"/>
            <a:ext cx="7708166" cy="0"/>
          </a:xfrm>
          <a:prstGeom prst="line">
            <a:avLst/>
          </a:prstGeom>
          <a:solidFill>
            <a:schemeClr val="bg1"/>
          </a:solidFill>
          <a:ln w="12700" cap="flat" cmpd="sng" algn="ctr">
            <a:solidFill>
              <a:schemeClr val="tx1"/>
            </a:solidFill>
            <a:prstDash val="sysDot"/>
            <a:round/>
            <a:headEnd type="none" w="sm" len="sm"/>
            <a:tailEnd type="none" w="sm" len="sm"/>
          </a:ln>
          <a:effectLst/>
        </p:spPr>
      </p:cxnSp>
      <p:cxnSp>
        <p:nvCxnSpPr>
          <p:cNvPr id="19" name="Straight Arrow Connector 18"/>
          <p:cNvCxnSpPr/>
          <p:nvPr/>
        </p:nvCxnSpPr>
        <p:spPr bwMode="auto">
          <a:xfrm flipV="1">
            <a:off x="4528313" y="2811214"/>
            <a:ext cx="2189882" cy="574333"/>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28" name="Straight Arrow Connector 27"/>
          <p:cNvCxnSpPr/>
          <p:nvPr/>
        </p:nvCxnSpPr>
        <p:spPr bwMode="auto">
          <a:xfrm flipV="1">
            <a:off x="3189064" y="5993542"/>
            <a:ext cx="1625124" cy="112534"/>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1013520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Searching the Assigned Bug </a:t>
            </a:r>
            <a:r>
              <a:rPr lang="fi-FI" dirty="0" smtClean="0"/>
              <a:t>3/3</a:t>
            </a:r>
            <a:endParaRPr lang="fi-FI" dirty="0"/>
          </a:p>
        </p:txBody>
      </p:sp>
      <p:sp>
        <p:nvSpPr>
          <p:cNvPr id="3" name="Content Placeholder 2"/>
          <p:cNvSpPr>
            <a:spLocks noGrp="1"/>
          </p:cNvSpPr>
          <p:nvPr>
            <p:ph idx="1"/>
          </p:nvPr>
        </p:nvSpPr>
        <p:spPr>
          <a:xfrm>
            <a:off x="464666" y="908754"/>
            <a:ext cx="8228012" cy="910989"/>
          </a:xfrm>
        </p:spPr>
        <p:txBody>
          <a:bodyPr>
            <a:normAutofit fontScale="85000" lnSpcReduction="10000"/>
          </a:bodyPr>
          <a:lstStyle/>
          <a:p>
            <a:pPr marL="342900" indent="-342900">
              <a:buFont typeface="Arial" pitchFamily="34" charset="0"/>
              <a:buChar char="•"/>
            </a:pPr>
            <a:r>
              <a:rPr lang="fi-FI" dirty="0"/>
              <a:t>S</a:t>
            </a:r>
            <a:r>
              <a:rPr lang="fi-FI" dirty="0" smtClean="0"/>
              <a:t>earch criterions can be named and saved for next search from the end of Search result page. Saved searches can be found from ”User Preferences” page like ”My Bugs” which guidange was at the slide 10.</a:t>
            </a:r>
            <a:endParaRPr lang="fi-FI"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9525" y="3744160"/>
            <a:ext cx="6875604" cy="2561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09525" y="1883329"/>
            <a:ext cx="6875604" cy="1998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Straight Arrow Connector 4"/>
          <p:cNvCxnSpPr/>
          <p:nvPr/>
        </p:nvCxnSpPr>
        <p:spPr bwMode="auto">
          <a:xfrm flipH="1">
            <a:off x="7070756" y="4762123"/>
            <a:ext cx="1140737" cy="407406"/>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42858634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02" y="418628"/>
            <a:ext cx="8229600" cy="889000"/>
          </a:xfrm>
        </p:spPr>
        <p:txBody>
          <a:bodyPr/>
          <a:lstStyle/>
          <a:p>
            <a:r>
              <a:rPr lang="fi-FI" dirty="0" smtClean="0"/>
              <a:t>Searching Design Area’s Bugs 1/3</a:t>
            </a:r>
            <a:endParaRPr lang="fi-FI" dirty="0"/>
          </a:p>
        </p:txBody>
      </p:sp>
      <p:sp>
        <p:nvSpPr>
          <p:cNvPr id="3" name="Content Placeholder 2"/>
          <p:cNvSpPr>
            <a:spLocks noGrp="1"/>
          </p:cNvSpPr>
          <p:nvPr>
            <p:ph idx="1"/>
          </p:nvPr>
        </p:nvSpPr>
        <p:spPr>
          <a:xfrm>
            <a:off x="455613" y="1379538"/>
            <a:ext cx="8027483" cy="2431971"/>
          </a:xfrm>
        </p:spPr>
        <p:txBody>
          <a:bodyPr/>
          <a:lstStyle/>
          <a:p>
            <a:pPr marL="342900" indent="-342900">
              <a:buFont typeface="Arial" pitchFamily="34" charset="0"/>
              <a:buChar char="•"/>
            </a:pPr>
            <a:r>
              <a:rPr lang="fi-FI" b="1" dirty="0" smtClean="0"/>
              <a:t>To search your design area’s bugs select ”Search”</a:t>
            </a:r>
          </a:p>
          <a:p>
            <a:pPr marL="342900" indent="-342900">
              <a:buFont typeface="Arial" pitchFamily="34" charset="0"/>
              <a:buChar char="•"/>
            </a:pPr>
            <a:endParaRPr lang="fi-FI" b="1" dirty="0" smtClean="0"/>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29993" y="2516489"/>
            <a:ext cx="5714038" cy="3589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9" name="Straight Arrow Connector 8"/>
          <p:cNvCxnSpPr/>
          <p:nvPr/>
        </p:nvCxnSpPr>
        <p:spPr bwMode="auto">
          <a:xfrm>
            <a:off x="4187414" y="1826105"/>
            <a:ext cx="0" cy="2020421"/>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16012545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25012" y="2469116"/>
            <a:ext cx="3861302" cy="2351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fi-FI" dirty="0" smtClean="0"/>
              <a:t>Searching Design Area’s Bugs 2/3</a:t>
            </a:r>
            <a:endParaRPr lang="fi-FI" dirty="0"/>
          </a:p>
        </p:txBody>
      </p:sp>
      <p:sp>
        <p:nvSpPr>
          <p:cNvPr id="3" name="Content Placeholder 2"/>
          <p:cNvSpPr>
            <a:spLocks noGrp="1"/>
          </p:cNvSpPr>
          <p:nvPr>
            <p:ph idx="1"/>
          </p:nvPr>
        </p:nvSpPr>
        <p:spPr>
          <a:xfrm>
            <a:off x="393893" y="869944"/>
            <a:ext cx="4134420" cy="5410561"/>
          </a:xfrm>
          <a:ln>
            <a:noFill/>
          </a:ln>
        </p:spPr>
        <p:txBody>
          <a:bodyPr>
            <a:normAutofit lnSpcReduction="10000"/>
          </a:bodyPr>
          <a:lstStyle/>
          <a:p>
            <a:pPr marL="342900" indent="-342900">
              <a:buFont typeface="Arial" pitchFamily="34" charset="0"/>
              <a:buChar char="•"/>
            </a:pPr>
            <a:r>
              <a:rPr lang="fi-FI" b="1" dirty="0" smtClean="0"/>
              <a:t>Choose ”Search”: </a:t>
            </a:r>
          </a:p>
          <a:p>
            <a:pPr marL="528638" lvl="1" indent="-342900">
              <a:buFont typeface="Arial" pitchFamily="34" charset="0"/>
              <a:buChar char="•"/>
            </a:pPr>
            <a:r>
              <a:rPr lang="fi-FI" dirty="0" smtClean="0"/>
              <a:t>Choose ”Advanced Search” page</a:t>
            </a:r>
          </a:p>
          <a:p>
            <a:pPr marL="528638" lvl="1" indent="-342900">
              <a:buFont typeface="Arial" pitchFamily="34" charset="0"/>
              <a:buChar char="•"/>
            </a:pPr>
            <a:r>
              <a:rPr lang="fi-FI" dirty="0" smtClean="0"/>
              <a:t>Product: choose UMG-Android</a:t>
            </a:r>
          </a:p>
          <a:p>
            <a:pPr marL="528638" lvl="1" indent="-342900">
              <a:buFont typeface="Arial" pitchFamily="34" charset="0"/>
              <a:buChar char="•"/>
            </a:pPr>
            <a:r>
              <a:rPr lang="fi-FI" dirty="0" smtClean="0"/>
              <a:t>Component: choose your design area</a:t>
            </a:r>
          </a:p>
          <a:p>
            <a:pPr marL="528638" lvl="1" indent="-342900">
              <a:buFont typeface="Arial" pitchFamily="34" charset="0"/>
              <a:buChar char="•"/>
            </a:pPr>
            <a:r>
              <a:rPr lang="fi-FI" dirty="0" smtClean="0"/>
              <a:t>Keywords: Add a keyword if needed. List of Keywords can be found by clicking ”Keywords”.</a:t>
            </a:r>
          </a:p>
          <a:p>
            <a:pPr marL="528638" lvl="1" indent="-342900">
              <a:buFont typeface="Arial" pitchFamily="34" charset="0"/>
              <a:buChar char="•"/>
            </a:pPr>
            <a:r>
              <a:rPr lang="fi-FI" dirty="0" smtClean="0"/>
              <a:t>Status: Choose one or more</a:t>
            </a:r>
          </a:p>
          <a:p>
            <a:pPr marL="528638" lvl="1" indent="-342900">
              <a:buFont typeface="Arial" pitchFamily="34" charset="0"/>
              <a:buChar char="•"/>
            </a:pPr>
            <a:r>
              <a:rPr lang="fi-FI" dirty="0" smtClean="0"/>
              <a:t>Hardware: Choose all CTP-* products</a:t>
            </a:r>
          </a:p>
          <a:p>
            <a:pPr marL="528638" lvl="1" indent="-342900">
              <a:buFont typeface="Arial" pitchFamily="34" charset="0"/>
              <a:buChar char="•"/>
            </a:pPr>
            <a:r>
              <a:rPr lang="fi-FI" dirty="0" smtClean="0"/>
              <a:t>Click ”Search”</a:t>
            </a:r>
            <a:endParaRPr lang="fi-FI"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17455" y="849295"/>
            <a:ext cx="3861302" cy="1697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Straight Arrow Connector 5"/>
          <p:cNvCxnSpPr/>
          <p:nvPr/>
        </p:nvCxnSpPr>
        <p:spPr bwMode="auto">
          <a:xfrm flipV="1">
            <a:off x="4415071" y="989972"/>
            <a:ext cx="2529835" cy="453420"/>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4" name="Straight Arrow Connector 13"/>
          <p:cNvCxnSpPr/>
          <p:nvPr/>
        </p:nvCxnSpPr>
        <p:spPr bwMode="auto">
          <a:xfrm flipV="1">
            <a:off x="3893467" y="1511405"/>
            <a:ext cx="1043209" cy="695246"/>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8" name="Straight Arrow Connector 17"/>
          <p:cNvCxnSpPr/>
          <p:nvPr/>
        </p:nvCxnSpPr>
        <p:spPr bwMode="auto">
          <a:xfrm flipV="1">
            <a:off x="4725012" y="2637403"/>
            <a:ext cx="211664" cy="1536245"/>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5" name="Straight Arrow Connector 14"/>
          <p:cNvCxnSpPr/>
          <p:nvPr/>
        </p:nvCxnSpPr>
        <p:spPr bwMode="auto">
          <a:xfrm flipV="1">
            <a:off x="4011954" y="1511406"/>
            <a:ext cx="1655815" cy="1125997"/>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24" name="Straight Arrow Connector 23"/>
          <p:cNvCxnSpPr/>
          <p:nvPr/>
        </p:nvCxnSpPr>
        <p:spPr bwMode="auto">
          <a:xfrm flipV="1">
            <a:off x="4936676" y="4437259"/>
            <a:ext cx="127638" cy="1474654"/>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3" name="Straight Arrow Connector 12"/>
          <p:cNvCxnSpPr/>
          <p:nvPr/>
        </p:nvCxnSpPr>
        <p:spPr bwMode="auto">
          <a:xfrm flipV="1">
            <a:off x="3630440" y="2743200"/>
            <a:ext cx="3459292" cy="2431386"/>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9" name="Straight Connector 8"/>
          <p:cNvCxnSpPr/>
          <p:nvPr/>
        </p:nvCxnSpPr>
        <p:spPr bwMode="auto">
          <a:xfrm flipH="1">
            <a:off x="3087232" y="5911913"/>
            <a:ext cx="1849444" cy="63374"/>
          </a:xfrm>
          <a:prstGeom prst="line">
            <a:avLst/>
          </a:prstGeom>
          <a:solidFill>
            <a:schemeClr val="bg1"/>
          </a:solidFill>
          <a:ln w="28575" cap="flat" cmpd="sng" algn="ctr">
            <a:solidFill>
              <a:srgbClr val="FF0000"/>
            </a:solidFill>
            <a:prstDash val="solid"/>
            <a:round/>
            <a:headEnd type="none" w="sm" len="sm"/>
            <a:tailEnd type="none" w="sm" len="sm"/>
          </a:ln>
          <a:effectLst/>
        </p:spPr>
      </p:cxnSp>
      <p:cxnSp>
        <p:nvCxnSpPr>
          <p:cNvPr id="17" name="Straight Connector 16"/>
          <p:cNvCxnSpPr/>
          <p:nvPr/>
        </p:nvCxnSpPr>
        <p:spPr bwMode="auto">
          <a:xfrm flipH="1">
            <a:off x="3893467" y="4173648"/>
            <a:ext cx="823988" cy="380245"/>
          </a:xfrm>
          <a:prstGeom prst="line">
            <a:avLst/>
          </a:prstGeom>
          <a:solidFill>
            <a:schemeClr val="bg1"/>
          </a:solidFill>
          <a:ln w="28575" cap="flat" cmpd="sng" algn="ctr">
            <a:solidFill>
              <a:srgbClr val="FF0000"/>
            </a:solidFill>
            <a:prstDash val="solid"/>
            <a:round/>
            <a:headEnd type="none" w="sm" len="sm"/>
            <a:tailEnd type="none" w="sm" len="sm"/>
          </a:ln>
          <a:effectLst/>
        </p:spPr>
      </p:cxnSp>
      <p:cxnSp>
        <p:nvCxnSpPr>
          <p:cNvPr id="21" name="Straight Arrow Connector 20"/>
          <p:cNvCxnSpPr/>
          <p:nvPr/>
        </p:nvCxnSpPr>
        <p:spPr bwMode="auto">
          <a:xfrm flipV="1">
            <a:off x="4203407" y="2299580"/>
            <a:ext cx="797088" cy="1041149"/>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2242972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Searching Design Area’s Bugs 3/3</a:t>
            </a:r>
          </a:p>
        </p:txBody>
      </p:sp>
      <p:sp>
        <p:nvSpPr>
          <p:cNvPr id="3" name="Content Placeholder 2"/>
          <p:cNvSpPr>
            <a:spLocks noGrp="1"/>
          </p:cNvSpPr>
          <p:nvPr>
            <p:ph idx="1"/>
          </p:nvPr>
        </p:nvSpPr>
        <p:spPr>
          <a:xfrm>
            <a:off x="464666" y="908754"/>
            <a:ext cx="8228012" cy="910989"/>
          </a:xfrm>
        </p:spPr>
        <p:txBody>
          <a:bodyPr>
            <a:normAutofit fontScale="85000" lnSpcReduction="10000"/>
          </a:bodyPr>
          <a:lstStyle/>
          <a:p>
            <a:pPr marL="342900" indent="-342900">
              <a:buFont typeface="Arial" pitchFamily="34" charset="0"/>
              <a:buChar char="•"/>
            </a:pPr>
            <a:r>
              <a:rPr lang="fi-FI" dirty="0"/>
              <a:t>S</a:t>
            </a:r>
            <a:r>
              <a:rPr lang="fi-FI" dirty="0" smtClean="0"/>
              <a:t>earch criterions can be named and saved for next search from the end of Search result page. Saved searches can be found from ”User Preferences” page like ”My Bugs” which guidange was at the slide 10.</a:t>
            </a:r>
            <a:endParaRPr lang="fi-FI"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9525" y="3744160"/>
            <a:ext cx="6875604" cy="2561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09525" y="1883329"/>
            <a:ext cx="6875604" cy="1998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Straight Arrow Connector 4"/>
          <p:cNvCxnSpPr/>
          <p:nvPr/>
        </p:nvCxnSpPr>
        <p:spPr bwMode="auto">
          <a:xfrm flipH="1">
            <a:off x="7070756" y="4762123"/>
            <a:ext cx="1140737" cy="407406"/>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41331830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Solving the Assigned Bug </a:t>
            </a:r>
            <a:r>
              <a:rPr lang="fi-FI" dirty="0" smtClean="0"/>
              <a:t>1/3</a:t>
            </a:r>
            <a:endParaRPr lang="fi-FI"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4430" y="3166739"/>
            <a:ext cx="7543800" cy="2686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2"/>
          <p:cNvSpPr txBox="1">
            <a:spLocks/>
          </p:cNvSpPr>
          <p:nvPr/>
        </p:nvSpPr>
        <p:spPr bwMode="auto">
          <a:xfrm>
            <a:off x="462139" y="1119682"/>
            <a:ext cx="8228012" cy="2032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75000"/>
              </a:spcBef>
              <a:spcAft>
                <a:spcPct val="0"/>
              </a:spcAft>
              <a:defRPr sz="2000">
                <a:solidFill>
                  <a:schemeClr val="tx1"/>
                </a:solidFill>
                <a:latin typeface="Verdana"/>
                <a:ea typeface="ＭＳ Ｐゴシック" pitchFamily="34" charset="-128"/>
                <a:cs typeface="Verdana"/>
              </a:defRPr>
            </a:lvl1pPr>
            <a:lvl2pPr marL="185738" indent="-184150" algn="l" rtl="0" eaLnBrk="1" fontAlgn="base" hangingPunct="1">
              <a:spcBef>
                <a:spcPct val="40000"/>
              </a:spcBef>
              <a:spcAft>
                <a:spcPct val="0"/>
              </a:spcAft>
              <a:buClr>
                <a:schemeClr val="tx1"/>
              </a:buClr>
              <a:buFont typeface="Times" charset="0"/>
              <a:buChar char="•"/>
              <a:defRPr sz="2000">
                <a:solidFill>
                  <a:schemeClr val="tx1"/>
                </a:solidFill>
                <a:latin typeface="Verdana"/>
                <a:ea typeface="ＭＳ Ｐゴシック" pitchFamily="34" charset="-128"/>
                <a:cs typeface="Verdana"/>
              </a:defRPr>
            </a:lvl2pPr>
            <a:lvl3pPr marL="414338" indent="-227013" algn="l" rtl="0" eaLnBrk="1" fontAlgn="base" hangingPunct="1">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3pPr>
            <a:lvl4pPr marL="568325" indent="-152400" algn="l" rtl="0" eaLnBrk="1" fontAlgn="base" hangingPunct="1">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4pPr>
            <a:lvl5pPr marL="762000" indent="-192088" algn="l" rtl="0" eaLnBrk="1" fontAlgn="base" hangingPunct="1">
              <a:spcBef>
                <a:spcPct val="20000"/>
              </a:spcBef>
              <a:spcAft>
                <a:spcPct val="0"/>
              </a:spcAft>
              <a:buClr>
                <a:schemeClr val="bg2"/>
              </a:buClr>
              <a:buChar char="–"/>
              <a:defRPr>
                <a:solidFill>
                  <a:schemeClr val="tx1"/>
                </a:solidFill>
                <a:latin typeface="Verdana"/>
                <a:ea typeface="ＭＳ Ｐゴシック" pitchFamily="34" charset="-128"/>
                <a:cs typeface="Verdana"/>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a:lstStyle>
          <a:p>
            <a:pPr marL="342900" indent="-342900">
              <a:buFont typeface="Arial" pitchFamily="34" charset="0"/>
              <a:buChar char="•"/>
            </a:pPr>
            <a:r>
              <a:rPr lang="fi-FI" b="1" dirty="0" smtClean="0"/>
              <a:t>When getting a bug: </a:t>
            </a:r>
          </a:p>
          <a:p>
            <a:pPr marL="757238" lvl="2" indent="-342900">
              <a:buFont typeface="Arial" pitchFamily="34" charset="0"/>
              <a:buChar char="•"/>
            </a:pPr>
            <a:r>
              <a:rPr lang="fi-FI" sz="2000" b="1" dirty="0" smtClean="0"/>
              <a:t>React to bug as soon as possible</a:t>
            </a:r>
          </a:p>
          <a:p>
            <a:pPr marL="757238" lvl="2" indent="-342900">
              <a:buFont typeface="Arial" pitchFamily="34" charset="0"/>
              <a:buChar char="•"/>
            </a:pPr>
            <a:r>
              <a:rPr lang="fi-FI" sz="2000" b="1" dirty="0" smtClean="0">
                <a:solidFill>
                  <a:srgbClr val="FF0000"/>
                </a:solidFill>
              </a:rPr>
              <a:t>ALWAYS fill the red parts that are shown in the next slides </a:t>
            </a:r>
          </a:p>
          <a:p>
            <a:pPr marL="342900" indent="-342900">
              <a:buFont typeface="Arial" pitchFamily="34" charset="0"/>
              <a:buChar char="•"/>
            </a:pPr>
            <a:r>
              <a:rPr lang="fi-FI" b="1" dirty="0"/>
              <a:t>Response times to assign, resolve and fix a </a:t>
            </a:r>
            <a:r>
              <a:rPr lang="fi-FI" b="1" dirty="0" smtClean="0"/>
              <a:t>bug:</a:t>
            </a:r>
            <a:endParaRPr lang="fi-FI" b="1" dirty="0"/>
          </a:p>
          <a:p>
            <a:pPr marL="757238" lvl="2" indent="-342900">
              <a:buFont typeface="Arial" pitchFamily="34" charset="0"/>
              <a:buChar char="•"/>
            </a:pPr>
            <a:endParaRPr lang="fi-FI" sz="2000" b="1" dirty="0"/>
          </a:p>
        </p:txBody>
      </p:sp>
    </p:spTree>
    <p:extLst>
      <p:ext uri="{BB962C8B-B14F-4D97-AF65-F5344CB8AC3E}">
        <p14:creationId xmlns:p14="http://schemas.microsoft.com/office/powerpoint/2010/main" xmlns="" val="38895544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3"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1060" y="1439501"/>
            <a:ext cx="8892699" cy="4792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454025" y="409575"/>
            <a:ext cx="8229600" cy="378076"/>
          </a:xfrm>
        </p:spPr>
        <p:txBody>
          <a:bodyPr/>
          <a:lstStyle/>
          <a:p>
            <a:r>
              <a:rPr lang="fi-FI" dirty="0" smtClean="0"/>
              <a:t>Solving the Assigned Bug 2/3</a:t>
            </a:r>
            <a:endParaRPr lang="fi-FI" dirty="0"/>
          </a:p>
        </p:txBody>
      </p:sp>
      <p:sp>
        <p:nvSpPr>
          <p:cNvPr id="3" name="Content Placeholder 2"/>
          <p:cNvSpPr>
            <a:spLocks noGrp="1"/>
          </p:cNvSpPr>
          <p:nvPr>
            <p:ph idx="1"/>
          </p:nvPr>
        </p:nvSpPr>
        <p:spPr>
          <a:xfrm>
            <a:off x="464666" y="863486"/>
            <a:ext cx="8228012" cy="403994"/>
          </a:xfrm>
        </p:spPr>
        <p:txBody>
          <a:bodyPr>
            <a:normAutofit/>
          </a:bodyPr>
          <a:lstStyle/>
          <a:p>
            <a:pPr marL="342900" indent="-342900">
              <a:buFont typeface="Arial" pitchFamily="34" charset="0"/>
              <a:buChar char="•"/>
            </a:pPr>
            <a:r>
              <a:rPr lang="fi-FI" b="1" dirty="0" smtClean="0"/>
              <a:t>Steps 1-4. </a:t>
            </a:r>
            <a:r>
              <a:rPr lang="fi-FI" b="1" dirty="0" smtClean="0">
                <a:solidFill>
                  <a:srgbClr val="FF0000"/>
                </a:solidFill>
              </a:rPr>
              <a:t>Red are MANDATORY</a:t>
            </a:r>
            <a:endParaRPr lang="fi-FI" b="1" dirty="0">
              <a:solidFill>
                <a:srgbClr val="FF0000"/>
              </a:solidFill>
            </a:endParaRPr>
          </a:p>
        </p:txBody>
      </p:sp>
      <p:sp>
        <p:nvSpPr>
          <p:cNvPr id="6" name="TextBox 5"/>
          <p:cNvSpPr txBox="1"/>
          <p:nvPr/>
        </p:nvSpPr>
        <p:spPr>
          <a:xfrm>
            <a:off x="-54316" y="2761304"/>
            <a:ext cx="1258426" cy="861774"/>
          </a:xfrm>
          <a:prstGeom prst="rect">
            <a:avLst/>
          </a:prstGeom>
          <a:noFill/>
        </p:spPr>
        <p:txBody>
          <a:bodyPr wrap="square" rtlCol="0">
            <a:spAutoFit/>
          </a:bodyPr>
          <a:lstStyle/>
          <a:p>
            <a:pPr marL="228600" indent="-228600">
              <a:buAutoNum type="arabicPeriod"/>
            </a:pPr>
            <a:r>
              <a:rPr lang="fi-FI" sz="1000" dirty="0" smtClean="0">
                <a:solidFill>
                  <a:srgbClr val="FF0000"/>
                </a:solidFill>
                <a:latin typeface="+mn-lt"/>
              </a:rPr>
              <a:t>Change Priority value.</a:t>
            </a:r>
          </a:p>
          <a:p>
            <a:r>
              <a:rPr lang="fi-FI" sz="1000" dirty="0" smtClean="0">
                <a:solidFill>
                  <a:srgbClr val="FF0000"/>
                </a:solidFill>
                <a:latin typeface="+mn-lt"/>
              </a:rPr>
              <a:t>Priority Definitions</a:t>
            </a:r>
          </a:p>
        </p:txBody>
      </p:sp>
      <p:graphicFrame>
        <p:nvGraphicFramePr>
          <p:cNvPr id="7" name="Object 6"/>
          <p:cNvGraphicFramePr>
            <a:graphicFrameLocks noChangeAspect="1"/>
          </p:cNvGraphicFramePr>
          <p:nvPr>
            <p:extLst>
              <p:ext uri="{D42A27DB-BD31-4B8C-83A1-F6EECF244321}">
                <p14:modId xmlns:p14="http://schemas.microsoft.com/office/powerpoint/2010/main" xmlns="" val="3032288308"/>
              </p:ext>
            </p:extLst>
          </p:nvPr>
        </p:nvGraphicFramePr>
        <p:xfrm>
          <a:off x="63379" y="4154786"/>
          <a:ext cx="914400" cy="792163"/>
        </p:xfrm>
        <a:graphic>
          <a:graphicData uri="http://schemas.openxmlformats.org/presentationml/2006/ole">
            <p:oleObj spid="_x0000_s6223" name="Packager Shell Object" showAsIcon="1" r:id="rId4" imgW="914400" imgH="792360" progId="Package">
              <p:embed/>
            </p:oleObj>
          </a:graphicData>
        </a:graphic>
      </p:graphicFrame>
      <p:cxnSp>
        <p:nvCxnSpPr>
          <p:cNvPr id="9" name="Straight Arrow Connector 8"/>
          <p:cNvCxnSpPr/>
          <p:nvPr/>
        </p:nvCxnSpPr>
        <p:spPr bwMode="auto">
          <a:xfrm>
            <a:off x="660903" y="3087232"/>
            <a:ext cx="751438" cy="226336"/>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1" name="Straight Arrow Connector 10"/>
          <p:cNvCxnSpPr/>
          <p:nvPr/>
        </p:nvCxnSpPr>
        <p:spPr bwMode="auto">
          <a:xfrm>
            <a:off x="190123" y="3586866"/>
            <a:ext cx="253497" cy="550568"/>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2" name="TextBox 11"/>
          <p:cNvSpPr txBox="1"/>
          <p:nvPr/>
        </p:nvSpPr>
        <p:spPr>
          <a:xfrm>
            <a:off x="3005754" y="3313568"/>
            <a:ext cx="1122630" cy="246221"/>
          </a:xfrm>
          <a:prstGeom prst="rect">
            <a:avLst/>
          </a:prstGeom>
          <a:noFill/>
          <a:ln>
            <a:noFill/>
          </a:ln>
        </p:spPr>
        <p:txBody>
          <a:bodyPr wrap="square" rtlCol="0">
            <a:spAutoFit/>
          </a:bodyPr>
          <a:lstStyle/>
          <a:p>
            <a:r>
              <a:rPr lang="fi-FI" sz="1000" dirty="0" smtClean="0">
                <a:solidFill>
                  <a:srgbClr val="FF0000"/>
                </a:solidFill>
                <a:latin typeface="+mn-lt"/>
              </a:rPr>
              <a:t>2. Set Target</a:t>
            </a:r>
          </a:p>
        </p:txBody>
      </p:sp>
      <p:cxnSp>
        <p:nvCxnSpPr>
          <p:cNvPr id="14" name="Straight Arrow Connector 13"/>
          <p:cNvCxnSpPr/>
          <p:nvPr/>
        </p:nvCxnSpPr>
        <p:spPr bwMode="auto">
          <a:xfrm flipH="1">
            <a:off x="2199992" y="3511772"/>
            <a:ext cx="923454" cy="75094"/>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8" name="TextBox 17"/>
          <p:cNvSpPr txBox="1"/>
          <p:nvPr/>
        </p:nvSpPr>
        <p:spPr>
          <a:xfrm>
            <a:off x="2661719" y="4009849"/>
            <a:ext cx="1547515" cy="400110"/>
          </a:xfrm>
          <a:prstGeom prst="rect">
            <a:avLst/>
          </a:prstGeom>
          <a:noFill/>
          <a:ln>
            <a:noFill/>
          </a:ln>
        </p:spPr>
        <p:txBody>
          <a:bodyPr wrap="square" rtlCol="0">
            <a:spAutoFit/>
          </a:bodyPr>
          <a:lstStyle/>
          <a:p>
            <a:r>
              <a:rPr lang="fi-FI" sz="1000" dirty="0" smtClean="0">
                <a:solidFill>
                  <a:srgbClr val="FF0000"/>
                </a:solidFill>
                <a:latin typeface="+mn-lt"/>
              </a:rPr>
              <a:t>3. Change assignee if needed</a:t>
            </a:r>
          </a:p>
        </p:txBody>
      </p:sp>
      <p:cxnSp>
        <p:nvCxnSpPr>
          <p:cNvPr id="19" name="Straight Arrow Connector 18"/>
          <p:cNvCxnSpPr/>
          <p:nvPr/>
        </p:nvCxnSpPr>
        <p:spPr bwMode="auto">
          <a:xfrm flipH="1" flipV="1">
            <a:off x="2199992" y="3856395"/>
            <a:ext cx="679010" cy="198760"/>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3" name="TextBox 12"/>
          <p:cNvSpPr txBox="1"/>
          <p:nvPr/>
        </p:nvSpPr>
        <p:spPr>
          <a:xfrm>
            <a:off x="2539497" y="4429757"/>
            <a:ext cx="1547515" cy="707886"/>
          </a:xfrm>
          <a:prstGeom prst="rect">
            <a:avLst/>
          </a:prstGeom>
          <a:noFill/>
          <a:ln>
            <a:noFill/>
          </a:ln>
        </p:spPr>
        <p:txBody>
          <a:bodyPr wrap="square" rtlCol="0">
            <a:spAutoFit/>
          </a:bodyPr>
          <a:lstStyle/>
          <a:p>
            <a:r>
              <a:rPr lang="fi-FI" sz="1000" dirty="0" smtClean="0">
                <a:solidFill>
                  <a:srgbClr val="FF0000"/>
                </a:solidFill>
                <a:latin typeface="+mn-lt"/>
              </a:rPr>
              <a:t>4. Add a Keyword if needed. Click ”Keyword” to see list of Keywords</a:t>
            </a:r>
          </a:p>
        </p:txBody>
      </p:sp>
      <p:cxnSp>
        <p:nvCxnSpPr>
          <p:cNvPr id="15" name="Straight Arrow Connector 14"/>
          <p:cNvCxnSpPr/>
          <p:nvPr/>
        </p:nvCxnSpPr>
        <p:spPr bwMode="auto">
          <a:xfrm flipH="1" flipV="1">
            <a:off x="1412341" y="4517679"/>
            <a:ext cx="1240325" cy="264739"/>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13998079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Solving the Assigned Bug 3/3</a:t>
            </a:r>
            <a:endParaRPr lang="fi-FI" dirty="0"/>
          </a:p>
        </p:txBody>
      </p:sp>
      <p:sp>
        <p:nvSpPr>
          <p:cNvPr id="3" name="Content Placeholder 2"/>
          <p:cNvSpPr>
            <a:spLocks noGrp="1"/>
          </p:cNvSpPr>
          <p:nvPr>
            <p:ph idx="1"/>
          </p:nvPr>
        </p:nvSpPr>
        <p:spPr>
          <a:xfrm>
            <a:off x="319811" y="890646"/>
            <a:ext cx="8228012" cy="522613"/>
          </a:xfrm>
        </p:spPr>
        <p:txBody>
          <a:bodyPr/>
          <a:lstStyle/>
          <a:p>
            <a:pPr marL="342900" indent="-342900">
              <a:buFont typeface="Arial" pitchFamily="34" charset="0"/>
              <a:buChar char="•"/>
            </a:pPr>
            <a:r>
              <a:rPr lang="fi-FI" b="1" dirty="0" smtClean="0"/>
              <a:t>Steps 5-9. </a:t>
            </a:r>
            <a:r>
              <a:rPr lang="fi-FI" b="1" dirty="0" smtClean="0">
                <a:solidFill>
                  <a:srgbClr val="FF0000"/>
                </a:solidFill>
              </a:rPr>
              <a:t>Red are MANDATORY</a:t>
            </a:r>
            <a:endParaRPr lang="fi-FI" b="1" dirty="0">
              <a:solidFill>
                <a:srgbClr val="FF0000"/>
              </a:solidFill>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850" y="1304623"/>
            <a:ext cx="8750300" cy="4991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56097" y="1641570"/>
            <a:ext cx="1104523" cy="553998"/>
          </a:xfrm>
          <a:prstGeom prst="rect">
            <a:avLst/>
          </a:prstGeom>
          <a:noFill/>
          <a:ln>
            <a:noFill/>
          </a:ln>
        </p:spPr>
        <p:txBody>
          <a:bodyPr wrap="square" rtlCol="0">
            <a:spAutoFit/>
          </a:bodyPr>
          <a:lstStyle/>
          <a:p>
            <a:r>
              <a:rPr lang="fi-FI" sz="1000" dirty="0" smtClean="0">
                <a:latin typeface="+mn-lt"/>
              </a:rPr>
              <a:t>5. Select the visibility of the bug</a:t>
            </a:r>
          </a:p>
        </p:txBody>
      </p:sp>
      <p:cxnSp>
        <p:nvCxnSpPr>
          <p:cNvPr id="6" name="Straight Arrow Connector 5"/>
          <p:cNvCxnSpPr/>
          <p:nvPr/>
        </p:nvCxnSpPr>
        <p:spPr bwMode="auto">
          <a:xfrm>
            <a:off x="1068309" y="1918569"/>
            <a:ext cx="609327" cy="0"/>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7" name="TextBox 6"/>
          <p:cNvSpPr txBox="1"/>
          <p:nvPr/>
        </p:nvSpPr>
        <p:spPr>
          <a:xfrm>
            <a:off x="6528787" y="3720083"/>
            <a:ext cx="1610283" cy="400110"/>
          </a:xfrm>
          <a:prstGeom prst="rect">
            <a:avLst/>
          </a:prstGeom>
          <a:noFill/>
          <a:ln>
            <a:noFill/>
          </a:ln>
        </p:spPr>
        <p:txBody>
          <a:bodyPr wrap="square" rtlCol="0">
            <a:spAutoFit/>
          </a:bodyPr>
          <a:lstStyle/>
          <a:p>
            <a:r>
              <a:rPr lang="fi-FI" sz="1000" dirty="0" smtClean="0">
                <a:solidFill>
                  <a:srgbClr val="FF0000"/>
                </a:solidFill>
                <a:latin typeface="+mn-lt"/>
              </a:rPr>
              <a:t>7. Comment the bug and it’s solution</a:t>
            </a:r>
          </a:p>
        </p:txBody>
      </p:sp>
      <p:cxnSp>
        <p:nvCxnSpPr>
          <p:cNvPr id="8" name="Straight Arrow Connector 7"/>
          <p:cNvCxnSpPr/>
          <p:nvPr/>
        </p:nvCxnSpPr>
        <p:spPr bwMode="auto">
          <a:xfrm flipH="1">
            <a:off x="5839485" y="4019693"/>
            <a:ext cx="717019" cy="254388"/>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1" name="TextBox 10"/>
          <p:cNvSpPr txBox="1"/>
          <p:nvPr/>
        </p:nvSpPr>
        <p:spPr>
          <a:xfrm>
            <a:off x="1946813" y="5494596"/>
            <a:ext cx="3603518" cy="707886"/>
          </a:xfrm>
          <a:prstGeom prst="rect">
            <a:avLst/>
          </a:prstGeom>
          <a:noFill/>
          <a:ln>
            <a:noFill/>
          </a:ln>
        </p:spPr>
        <p:txBody>
          <a:bodyPr wrap="square" rtlCol="0">
            <a:spAutoFit/>
          </a:bodyPr>
          <a:lstStyle/>
          <a:p>
            <a:r>
              <a:rPr lang="fi-FI" sz="1000" dirty="0" smtClean="0">
                <a:solidFill>
                  <a:srgbClr val="FF0000"/>
                </a:solidFill>
                <a:latin typeface="+mn-lt"/>
              </a:rPr>
              <a:t>8. Change the status from ”NEW” to ”Assigned” / ”Implemented” / ”Resolved” / ”Needinfo”</a:t>
            </a:r>
            <a:r>
              <a:rPr lang="fi-FI" sz="1000" dirty="0">
                <a:solidFill>
                  <a:srgbClr val="FF0000"/>
                </a:solidFill>
              </a:rPr>
              <a:t> or mark it as </a:t>
            </a:r>
            <a:r>
              <a:rPr lang="fi-FI" sz="1000" dirty="0" smtClean="0">
                <a:solidFill>
                  <a:srgbClr val="FF0000"/>
                </a:solidFill>
              </a:rPr>
              <a:t>”Duplicate”</a:t>
            </a:r>
            <a:r>
              <a:rPr lang="fi-FI" sz="1000" dirty="0" smtClean="0">
                <a:solidFill>
                  <a:srgbClr val="FF0000"/>
                </a:solidFill>
                <a:latin typeface="+mn-lt"/>
              </a:rPr>
              <a:t>. Mark also reason if status is ”Resolved”.</a:t>
            </a:r>
          </a:p>
          <a:p>
            <a:r>
              <a:rPr lang="fi-FI" sz="1000" dirty="0" smtClean="0">
                <a:solidFill>
                  <a:srgbClr val="FF0000"/>
                </a:solidFill>
                <a:latin typeface="+mn-lt"/>
              </a:rPr>
              <a:t>	Status definitions</a:t>
            </a:r>
          </a:p>
        </p:txBody>
      </p:sp>
      <p:cxnSp>
        <p:nvCxnSpPr>
          <p:cNvPr id="12" name="Straight Arrow Connector 11"/>
          <p:cNvCxnSpPr/>
          <p:nvPr/>
        </p:nvCxnSpPr>
        <p:spPr bwMode="auto">
          <a:xfrm flipH="1" flipV="1">
            <a:off x="1511931" y="5617205"/>
            <a:ext cx="434882" cy="115667"/>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27" name="TextBox 26"/>
          <p:cNvSpPr txBox="1"/>
          <p:nvPr/>
        </p:nvSpPr>
        <p:spPr>
          <a:xfrm>
            <a:off x="5459240" y="2930902"/>
            <a:ext cx="1610283" cy="400110"/>
          </a:xfrm>
          <a:prstGeom prst="rect">
            <a:avLst/>
          </a:prstGeom>
          <a:noFill/>
          <a:ln>
            <a:noFill/>
          </a:ln>
        </p:spPr>
        <p:txBody>
          <a:bodyPr wrap="square" rtlCol="0">
            <a:spAutoFit/>
          </a:bodyPr>
          <a:lstStyle/>
          <a:p>
            <a:r>
              <a:rPr lang="fi-FI" sz="1000" dirty="0" smtClean="0">
                <a:latin typeface="+mn-lt"/>
              </a:rPr>
              <a:t>6. Add Attachments if needed</a:t>
            </a:r>
          </a:p>
        </p:txBody>
      </p:sp>
      <p:cxnSp>
        <p:nvCxnSpPr>
          <p:cNvPr id="28" name="Straight Arrow Connector 27"/>
          <p:cNvCxnSpPr/>
          <p:nvPr/>
        </p:nvCxnSpPr>
        <p:spPr bwMode="auto">
          <a:xfrm flipH="1">
            <a:off x="4769938" y="3230512"/>
            <a:ext cx="717019" cy="254388"/>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29" name="TextBox 28"/>
          <p:cNvSpPr txBox="1"/>
          <p:nvPr/>
        </p:nvSpPr>
        <p:spPr>
          <a:xfrm>
            <a:off x="6556503" y="5216451"/>
            <a:ext cx="1610283" cy="400110"/>
          </a:xfrm>
          <a:prstGeom prst="rect">
            <a:avLst/>
          </a:prstGeom>
          <a:noFill/>
          <a:ln>
            <a:noFill/>
          </a:ln>
        </p:spPr>
        <p:txBody>
          <a:bodyPr wrap="square" rtlCol="0">
            <a:spAutoFit/>
          </a:bodyPr>
          <a:lstStyle/>
          <a:p>
            <a:r>
              <a:rPr lang="fi-FI" sz="1000" b="1" dirty="0" smtClean="0">
                <a:solidFill>
                  <a:srgbClr val="FF0000"/>
                </a:solidFill>
                <a:latin typeface="+mn-lt"/>
              </a:rPr>
              <a:t>9. Send response to the </a:t>
            </a:r>
            <a:r>
              <a:rPr lang="fi-FI" sz="1000" b="1" dirty="0">
                <a:solidFill>
                  <a:srgbClr val="FF0000"/>
                </a:solidFill>
                <a:latin typeface="+mn-lt"/>
              </a:rPr>
              <a:t>B</a:t>
            </a:r>
            <a:r>
              <a:rPr lang="fi-FI" sz="1000" b="1" dirty="0" smtClean="0">
                <a:solidFill>
                  <a:srgbClr val="FF0000"/>
                </a:solidFill>
                <a:latin typeface="+mn-lt"/>
              </a:rPr>
              <a:t>ugzilla </a:t>
            </a:r>
          </a:p>
        </p:txBody>
      </p:sp>
      <p:cxnSp>
        <p:nvCxnSpPr>
          <p:cNvPr id="30" name="Straight Arrow Connector 29"/>
          <p:cNvCxnSpPr>
            <a:stCxn id="29" idx="1"/>
          </p:cNvCxnSpPr>
          <p:nvPr/>
        </p:nvCxnSpPr>
        <p:spPr bwMode="auto">
          <a:xfrm flipH="1" flipV="1">
            <a:off x="5839485" y="5386148"/>
            <a:ext cx="717018" cy="30358"/>
          </a:xfrm>
          <a:prstGeom prst="straightConnector1">
            <a:avLst/>
          </a:prstGeom>
          <a:solidFill>
            <a:schemeClr val="bg1"/>
          </a:solidFill>
          <a:ln w="28575" cap="flat" cmpd="sng" algn="ctr">
            <a:solidFill>
              <a:srgbClr val="FF0000"/>
            </a:solidFill>
            <a:prstDash val="solid"/>
            <a:round/>
            <a:headEnd type="none" w="sm" len="sm"/>
            <a:tailEnd type="arrow"/>
          </a:ln>
          <a:effectLst/>
        </p:spPr>
      </p:cxnSp>
      <p:graphicFrame>
        <p:nvGraphicFramePr>
          <p:cNvPr id="4" name="Object 3"/>
          <p:cNvGraphicFramePr>
            <a:graphicFrameLocks noChangeAspect="1"/>
          </p:cNvGraphicFramePr>
          <p:nvPr>
            <p:extLst>
              <p:ext uri="{D42A27DB-BD31-4B8C-83A1-F6EECF244321}">
                <p14:modId xmlns:p14="http://schemas.microsoft.com/office/powerpoint/2010/main" xmlns="" val="1926775766"/>
              </p:ext>
            </p:extLst>
          </p:nvPr>
        </p:nvGraphicFramePr>
        <p:xfrm>
          <a:off x="5283594" y="5732871"/>
          <a:ext cx="914400" cy="792163"/>
        </p:xfrm>
        <a:graphic>
          <a:graphicData uri="http://schemas.openxmlformats.org/presentationml/2006/ole">
            <p:oleObj spid="_x0000_s7177" name="Packager Shell Object" showAsIcon="1" r:id="rId4" imgW="914400" imgH="792360" progId="Package">
              <p:embed/>
            </p:oleObj>
          </a:graphicData>
        </a:graphic>
      </p:graphicFrame>
      <p:cxnSp>
        <p:nvCxnSpPr>
          <p:cNvPr id="18" name="Straight Arrow Connector 17"/>
          <p:cNvCxnSpPr/>
          <p:nvPr/>
        </p:nvCxnSpPr>
        <p:spPr bwMode="auto">
          <a:xfrm flipV="1">
            <a:off x="4154945" y="6058772"/>
            <a:ext cx="1105118" cy="1"/>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2522331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Table of Content</a:t>
            </a:r>
            <a:endParaRPr lang="fi-FI" dirty="0"/>
          </a:p>
        </p:txBody>
      </p:sp>
      <p:sp>
        <p:nvSpPr>
          <p:cNvPr id="3" name="Content Placeholder 2"/>
          <p:cNvSpPr>
            <a:spLocks noGrp="1"/>
          </p:cNvSpPr>
          <p:nvPr>
            <p:ph idx="1"/>
          </p:nvPr>
        </p:nvSpPr>
        <p:spPr/>
        <p:txBody>
          <a:bodyPr/>
          <a:lstStyle/>
          <a:p>
            <a:pPr marL="342900" indent="-342900">
              <a:buFont typeface="Arial" pitchFamily="34" charset="0"/>
              <a:buChar char="•"/>
            </a:pPr>
            <a:r>
              <a:rPr lang="fi-FI" sz="2600" b="1" dirty="0" smtClean="0"/>
              <a:t>General Introduction</a:t>
            </a:r>
          </a:p>
          <a:p>
            <a:pPr marL="342900" indent="-342900">
              <a:buFont typeface="Arial" pitchFamily="34" charset="0"/>
              <a:buChar char="•"/>
            </a:pPr>
            <a:r>
              <a:rPr lang="fi-FI" sz="2600" b="1" dirty="0" smtClean="0"/>
              <a:t>Reporting a New Bug</a:t>
            </a:r>
          </a:p>
          <a:p>
            <a:pPr marL="342900" indent="-342900">
              <a:buFont typeface="Arial" pitchFamily="34" charset="0"/>
              <a:buChar char="•"/>
            </a:pPr>
            <a:r>
              <a:rPr lang="fi-FI" sz="2600" b="1" dirty="0" smtClean="0"/>
              <a:t>Searching </a:t>
            </a:r>
            <a:r>
              <a:rPr lang="fi-FI" sz="2600" b="1" dirty="0"/>
              <a:t>the Assigned </a:t>
            </a:r>
            <a:r>
              <a:rPr lang="fi-FI" sz="2600" b="1" dirty="0" smtClean="0"/>
              <a:t>Bug</a:t>
            </a:r>
          </a:p>
          <a:p>
            <a:pPr marL="342900" indent="-342900">
              <a:buFont typeface="Arial" pitchFamily="34" charset="0"/>
              <a:buChar char="•"/>
            </a:pPr>
            <a:r>
              <a:rPr lang="fi-FI" sz="2600" b="1" dirty="0"/>
              <a:t>Solving the Assigned Bug</a:t>
            </a:r>
            <a:endParaRPr lang="fi-FI" sz="2600" b="1" dirty="0" smtClean="0"/>
          </a:p>
          <a:p>
            <a:pPr marL="342900" indent="-342900">
              <a:buFont typeface="Arial" pitchFamily="34" charset="0"/>
              <a:buChar char="•"/>
            </a:pPr>
            <a:endParaRPr lang="fi-FI" b="1" dirty="0"/>
          </a:p>
        </p:txBody>
      </p:sp>
    </p:spTree>
    <p:extLst>
      <p:ext uri="{BB962C8B-B14F-4D97-AF65-F5344CB8AC3E}">
        <p14:creationId xmlns:p14="http://schemas.microsoft.com/office/powerpoint/2010/main" xmlns="" val="19633648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Introduction 1/2</a:t>
            </a:r>
            <a:endParaRPr lang="en-US" dirty="0"/>
          </a:p>
        </p:txBody>
      </p:sp>
      <p:sp>
        <p:nvSpPr>
          <p:cNvPr id="3" name="Content Placeholder 2"/>
          <p:cNvSpPr>
            <a:spLocks noGrp="1"/>
          </p:cNvSpPr>
          <p:nvPr>
            <p:ph idx="1"/>
          </p:nvPr>
        </p:nvSpPr>
        <p:spPr>
          <a:xfrm>
            <a:off x="455613" y="981206"/>
            <a:ext cx="8228012" cy="5119479"/>
          </a:xfrm>
        </p:spPr>
        <p:txBody>
          <a:bodyPr>
            <a:normAutofit fontScale="92500" lnSpcReduction="20000"/>
          </a:bodyPr>
          <a:lstStyle/>
          <a:p>
            <a:pPr lvl="1">
              <a:lnSpc>
                <a:spcPct val="120000"/>
              </a:lnSpc>
            </a:pPr>
            <a:r>
              <a:rPr lang="en-US" b="1" i="1" dirty="0" err="1" smtClean="0"/>
              <a:t>Bugzilla</a:t>
            </a:r>
            <a:r>
              <a:rPr lang="en-US" b="1" i="1" dirty="0" smtClean="0"/>
              <a:t> User Guide</a:t>
            </a:r>
            <a:r>
              <a:rPr lang="en-US" b="1" dirty="0" smtClean="0"/>
              <a:t> includes information how to get access to </a:t>
            </a:r>
            <a:r>
              <a:rPr lang="en-US" b="1" i="1" dirty="0" err="1" smtClean="0"/>
              <a:t>Bugzilla</a:t>
            </a:r>
            <a:r>
              <a:rPr lang="en-US" b="1" dirty="0" smtClean="0"/>
              <a:t> defect management tool and how to use it</a:t>
            </a:r>
          </a:p>
          <a:p>
            <a:pPr lvl="1">
              <a:lnSpc>
                <a:spcPct val="170000"/>
              </a:lnSpc>
            </a:pPr>
            <a:r>
              <a:rPr lang="en-US" b="1" dirty="0" smtClean="0"/>
              <a:t>New Account creation</a:t>
            </a:r>
          </a:p>
          <a:p>
            <a:pPr lvl="2">
              <a:lnSpc>
                <a:spcPct val="150000"/>
              </a:lnSpc>
            </a:pPr>
            <a:r>
              <a:rPr lang="en-US" dirty="0"/>
              <a:t>Send a mail to the following mailing </a:t>
            </a:r>
            <a:r>
              <a:rPr lang="en-US" dirty="0" smtClean="0"/>
              <a:t>list </a:t>
            </a:r>
          </a:p>
          <a:p>
            <a:pPr marL="187325" lvl="2" indent="0">
              <a:lnSpc>
                <a:spcPct val="150000"/>
              </a:lnSpc>
              <a:buNone/>
            </a:pPr>
            <a:r>
              <a:rPr lang="en-US" dirty="0" smtClean="0"/>
              <a:t>   "</a:t>
            </a:r>
            <a:r>
              <a:rPr lang="en-US" dirty="0"/>
              <a:t>EC CCR SHZEC UMG </a:t>
            </a:r>
            <a:r>
              <a:rPr lang="en-US" dirty="0" err="1"/>
              <a:t>BlackBay</a:t>
            </a:r>
            <a:r>
              <a:rPr lang="en-US" dirty="0"/>
              <a:t> </a:t>
            </a:r>
            <a:r>
              <a:rPr lang="en-US" dirty="0" err="1"/>
              <a:t>Bugzilla</a:t>
            </a:r>
            <a:r>
              <a:rPr lang="en-US" dirty="0"/>
              <a:t> </a:t>
            </a:r>
            <a:r>
              <a:rPr lang="en-US" dirty="0" smtClean="0"/>
              <a:t>Owner“</a:t>
            </a:r>
          </a:p>
          <a:p>
            <a:pPr lvl="1">
              <a:lnSpc>
                <a:spcPct val="150000"/>
              </a:lnSpc>
            </a:pPr>
            <a:r>
              <a:rPr lang="en-US" b="1" dirty="0" smtClean="0"/>
              <a:t>Portal Access</a:t>
            </a:r>
            <a:endParaRPr lang="en-US" dirty="0" smtClean="0"/>
          </a:p>
          <a:p>
            <a:pPr lvl="2">
              <a:lnSpc>
                <a:spcPct val="150000"/>
              </a:lnSpc>
            </a:pPr>
            <a:r>
              <a:rPr lang="fi-FI" dirty="0">
                <a:hlinkClick r:id="rId3" tooltip="http://umgbugzilla.sh.intel.com"/>
              </a:rPr>
              <a:t>http://</a:t>
            </a:r>
            <a:r>
              <a:rPr lang="fi-FI" dirty="0" smtClean="0">
                <a:hlinkClick r:id="rId3" tooltip="http://umgbugzilla.sh.intel.com"/>
              </a:rPr>
              <a:t>umgbugzilla.sh.intel.com</a:t>
            </a:r>
            <a:endParaRPr lang="fi-FI" dirty="0" smtClean="0"/>
          </a:p>
          <a:p>
            <a:pPr lvl="1"/>
            <a:r>
              <a:rPr lang="fi-FI" b="1" dirty="0" smtClean="0"/>
              <a:t>Help and more information about System Defect Management for Android</a:t>
            </a:r>
          </a:p>
          <a:p>
            <a:pPr lvl="2"/>
            <a:r>
              <a:rPr lang="en-US" dirty="0">
                <a:hlinkClick r:id="rId4"/>
              </a:rPr>
              <a:t>http://umgwiki.intel.com/wiki/?</a:t>
            </a:r>
            <a:r>
              <a:rPr lang="en-US" dirty="0" smtClean="0">
                <a:hlinkClick r:id="rId4"/>
              </a:rPr>
              <a:t>title=System_Defect_Management_for_Android</a:t>
            </a:r>
            <a:endParaRPr lang="en-US" dirty="0" smtClean="0"/>
          </a:p>
          <a:p>
            <a:pPr lvl="2">
              <a:lnSpc>
                <a:spcPct val="150000"/>
              </a:lnSpc>
            </a:pPr>
            <a:r>
              <a:rPr lang="en-US" dirty="0" smtClean="0"/>
              <a:t>Contact Kaisa Harjula (</a:t>
            </a:r>
            <a:r>
              <a:rPr lang="en-US" dirty="0" smtClean="0">
                <a:hlinkClick r:id="rId5"/>
              </a:rPr>
              <a:t>kaisa.e.harjula@intel.com</a:t>
            </a:r>
            <a:r>
              <a:rPr lang="en-US" dirty="0" smtClean="0"/>
              <a:t>)</a:t>
            </a:r>
          </a:p>
          <a:p>
            <a:pPr lvl="1">
              <a:lnSpc>
                <a:spcPct val="150000"/>
              </a:lnSpc>
            </a:pPr>
            <a:r>
              <a:rPr lang="en-US" b="1" dirty="0" smtClean="0"/>
              <a:t>Weekly Bug Report can </a:t>
            </a:r>
            <a:r>
              <a:rPr lang="en-US" b="1" dirty="0"/>
              <a:t>be found </a:t>
            </a:r>
            <a:endParaRPr lang="en-US" b="1" dirty="0" smtClean="0"/>
          </a:p>
          <a:p>
            <a:pPr lvl="2">
              <a:lnSpc>
                <a:spcPct val="150000"/>
              </a:lnSpc>
            </a:pPr>
            <a:r>
              <a:rPr lang="en-US" dirty="0" smtClean="0">
                <a:hlinkClick r:id="rId6" action="ppaction://hlinkpres?slideindex=1&amp;slidetitle="/>
              </a:rPr>
              <a:t>\\tmnap01a.tm.intel.com\pad\RhB_Defects</a:t>
            </a:r>
            <a:endParaRPr lang="en-US" dirty="0" smtClean="0"/>
          </a:p>
        </p:txBody>
      </p:sp>
    </p:spTree>
    <p:extLst>
      <p:ext uri="{BB962C8B-B14F-4D97-AF65-F5344CB8AC3E}">
        <p14:creationId xmlns:p14="http://schemas.microsoft.com/office/powerpoint/2010/main" xmlns="" val="38550577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Introduction 2/2</a:t>
            </a:r>
            <a:endParaRPr lang="en-US" dirty="0"/>
          </a:p>
        </p:txBody>
      </p:sp>
      <p:sp>
        <p:nvSpPr>
          <p:cNvPr id="3" name="Content Placeholder 2"/>
          <p:cNvSpPr>
            <a:spLocks noGrp="1"/>
          </p:cNvSpPr>
          <p:nvPr>
            <p:ph idx="1"/>
          </p:nvPr>
        </p:nvSpPr>
        <p:spPr>
          <a:xfrm>
            <a:off x="455613" y="981206"/>
            <a:ext cx="8228012" cy="5119479"/>
          </a:xfrm>
        </p:spPr>
        <p:txBody>
          <a:bodyPr>
            <a:normAutofit/>
          </a:bodyPr>
          <a:lstStyle/>
          <a:p>
            <a:pPr lvl="1">
              <a:lnSpc>
                <a:spcPct val="110000"/>
              </a:lnSpc>
            </a:pPr>
            <a:r>
              <a:rPr lang="en-US" b="1" dirty="0" smtClean="0">
                <a:solidFill>
                  <a:srgbClr val="FF0000"/>
                </a:solidFill>
              </a:rPr>
              <a:t>ALWAYS promptly deal with bugs!</a:t>
            </a:r>
            <a:endParaRPr lang="en-US" dirty="0" smtClean="0">
              <a:solidFill>
                <a:srgbClr val="FF0000"/>
              </a:solidFill>
            </a:endParaRPr>
          </a:p>
          <a:p>
            <a:pPr lvl="2">
              <a:lnSpc>
                <a:spcPct val="110000"/>
              </a:lnSpc>
            </a:pPr>
            <a:r>
              <a:rPr lang="en-US" b="1" dirty="0" smtClean="0">
                <a:solidFill>
                  <a:srgbClr val="FF0000"/>
                </a:solidFill>
              </a:rPr>
              <a:t>Immediately report of a new bug</a:t>
            </a:r>
          </a:p>
          <a:p>
            <a:pPr lvl="2">
              <a:lnSpc>
                <a:spcPct val="110000"/>
              </a:lnSpc>
            </a:pPr>
            <a:r>
              <a:rPr lang="en-US" b="1" dirty="0" smtClean="0">
                <a:solidFill>
                  <a:srgbClr val="FF0000"/>
                </a:solidFill>
              </a:rPr>
              <a:t>During 24h reply to a bug assigned to you</a:t>
            </a:r>
          </a:p>
          <a:p>
            <a:pPr lvl="2">
              <a:lnSpc>
                <a:spcPct val="110000"/>
              </a:lnSpc>
            </a:pPr>
            <a:r>
              <a:rPr lang="en-US" b="1" dirty="0" smtClean="0">
                <a:solidFill>
                  <a:srgbClr val="FF0000"/>
                </a:solidFill>
              </a:rPr>
              <a:t>Also </a:t>
            </a:r>
            <a:r>
              <a:rPr lang="en-US" b="1" dirty="0">
                <a:solidFill>
                  <a:srgbClr val="FF0000"/>
                </a:solidFill>
              </a:rPr>
              <a:t>c</a:t>
            </a:r>
            <a:r>
              <a:rPr lang="en-US" b="1" dirty="0" smtClean="0">
                <a:solidFill>
                  <a:srgbClr val="FF0000"/>
                </a:solidFill>
              </a:rPr>
              <a:t>heck regularly if there is bugs to your own design area</a:t>
            </a:r>
          </a:p>
          <a:p>
            <a:pPr lvl="2">
              <a:lnSpc>
                <a:spcPct val="110000"/>
              </a:lnSpc>
              <a:buFont typeface="Arial" pitchFamily="34" charset="0"/>
              <a:buChar char="•"/>
            </a:pPr>
            <a:endParaRPr lang="en-US" b="1" dirty="0">
              <a:solidFill>
                <a:srgbClr val="FF0000"/>
              </a:solidFill>
            </a:endParaRPr>
          </a:p>
          <a:p>
            <a:pPr lvl="1">
              <a:lnSpc>
                <a:spcPct val="110000"/>
              </a:lnSpc>
              <a:buFont typeface="Arial" pitchFamily="34" charset="0"/>
              <a:buChar char="•"/>
            </a:pPr>
            <a:r>
              <a:rPr lang="en-US" b="1" dirty="0" smtClean="0"/>
              <a:t>Keyword for HW team are:</a:t>
            </a:r>
          </a:p>
          <a:p>
            <a:pPr lvl="2">
              <a:lnSpc>
                <a:spcPct val="110000"/>
              </a:lnSpc>
              <a:buFont typeface="Arial" pitchFamily="34" charset="0"/>
              <a:buChar char="•"/>
            </a:pPr>
            <a:r>
              <a:rPr lang="en-US" dirty="0" smtClean="0"/>
              <a:t>HW Impact</a:t>
            </a:r>
          </a:p>
          <a:p>
            <a:pPr lvl="2">
              <a:lnSpc>
                <a:spcPct val="110000"/>
              </a:lnSpc>
              <a:buFont typeface="Arial" pitchFamily="34" charset="0"/>
              <a:buChar char="•"/>
            </a:pPr>
            <a:r>
              <a:rPr lang="en-US" dirty="0" smtClean="0"/>
              <a:t>HW Validation</a:t>
            </a:r>
          </a:p>
          <a:p>
            <a:pPr lvl="2">
              <a:lnSpc>
                <a:spcPct val="110000"/>
              </a:lnSpc>
              <a:buFont typeface="Arial" pitchFamily="34" charset="0"/>
              <a:buChar char="•"/>
            </a:pPr>
            <a:endParaRPr lang="en-US" dirty="0"/>
          </a:p>
          <a:p>
            <a:pPr lvl="1">
              <a:lnSpc>
                <a:spcPct val="110000"/>
              </a:lnSpc>
              <a:buFont typeface="Arial" pitchFamily="34" charset="0"/>
              <a:buChar char="•"/>
            </a:pPr>
            <a:r>
              <a:rPr lang="en-US" b="1" dirty="0" smtClean="0"/>
              <a:t>Designers </a:t>
            </a:r>
            <a:r>
              <a:rPr lang="en-US" b="1" smtClean="0"/>
              <a:t>put bugs </a:t>
            </a:r>
            <a:r>
              <a:rPr lang="en-US" b="1" dirty="0" smtClean="0"/>
              <a:t>to “resolved” state and </a:t>
            </a:r>
            <a:r>
              <a:rPr lang="en-US" b="1" smtClean="0"/>
              <a:t>project’s Bug </a:t>
            </a:r>
            <a:r>
              <a:rPr lang="en-US" b="1" dirty="0" smtClean="0"/>
              <a:t>f</a:t>
            </a:r>
            <a:r>
              <a:rPr lang="en-US" b="1" smtClean="0"/>
              <a:t>orum </a:t>
            </a:r>
            <a:r>
              <a:rPr lang="en-US" b="1" dirty="0" smtClean="0"/>
              <a:t>closes them.</a:t>
            </a:r>
            <a:endParaRPr lang="en-US" b="1"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Reporting a New Bug 1/5</a:t>
            </a:r>
            <a:endParaRPr lang="fi-FI" dirty="0"/>
          </a:p>
        </p:txBody>
      </p:sp>
      <p:sp>
        <p:nvSpPr>
          <p:cNvPr id="4" name="Content Placeholder 2"/>
          <p:cNvSpPr txBox="1">
            <a:spLocks/>
          </p:cNvSpPr>
          <p:nvPr/>
        </p:nvSpPr>
        <p:spPr bwMode="auto">
          <a:xfrm>
            <a:off x="434554" y="861799"/>
            <a:ext cx="8510257" cy="453707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75000"/>
              </a:spcBef>
              <a:spcAft>
                <a:spcPct val="0"/>
              </a:spcAft>
              <a:defRPr sz="2000">
                <a:solidFill>
                  <a:schemeClr val="tx1"/>
                </a:solidFill>
                <a:latin typeface="Verdana"/>
                <a:ea typeface="ＭＳ Ｐゴシック" pitchFamily="34" charset="-128"/>
                <a:cs typeface="Verdana"/>
              </a:defRPr>
            </a:lvl1pPr>
            <a:lvl2pPr marL="185738" indent="-184150" algn="l" rtl="0" eaLnBrk="1" fontAlgn="base" hangingPunct="1">
              <a:spcBef>
                <a:spcPct val="40000"/>
              </a:spcBef>
              <a:spcAft>
                <a:spcPct val="0"/>
              </a:spcAft>
              <a:buClr>
                <a:schemeClr val="tx1"/>
              </a:buClr>
              <a:buFont typeface="Times" charset="0"/>
              <a:buChar char="•"/>
              <a:defRPr sz="2000">
                <a:solidFill>
                  <a:schemeClr val="tx1"/>
                </a:solidFill>
                <a:latin typeface="Verdana"/>
                <a:ea typeface="ＭＳ Ｐゴシック" pitchFamily="34" charset="-128"/>
                <a:cs typeface="Verdana"/>
              </a:defRPr>
            </a:lvl2pPr>
            <a:lvl3pPr marL="414338" indent="-227013" algn="l" rtl="0" eaLnBrk="1" fontAlgn="base" hangingPunct="1">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3pPr>
            <a:lvl4pPr marL="568325" indent="-152400" algn="l" rtl="0" eaLnBrk="1" fontAlgn="base" hangingPunct="1">
              <a:spcBef>
                <a:spcPct val="20000"/>
              </a:spcBef>
              <a:spcAft>
                <a:spcPct val="0"/>
              </a:spcAft>
              <a:buClr>
                <a:schemeClr val="bg2"/>
              </a:buClr>
              <a:buFont typeface="Neo Sans Intel" pitchFamily="34" charset="0"/>
              <a:buChar char="–"/>
              <a:defRPr>
                <a:solidFill>
                  <a:schemeClr val="tx1"/>
                </a:solidFill>
                <a:latin typeface="Verdana"/>
                <a:ea typeface="ＭＳ Ｐゴシック" pitchFamily="34" charset="-128"/>
                <a:cs typeface="Verdana"/>
              </a:defRPr>
            </a:lvl4pPr>
            <a:lvl5pPr marL="762000" indent="-192088" algn="l" rtl="0" eaLnBrk="1" fontAlgn="base" hangingPunct="1">
              <a:spcBef>
                <a:spcPct val="20000"/>
              </a:spcBef>
              <a:spcAft>
                <a:spcPct val="0"/>
              </a:spcAft>
              <a:buClr>
                <a:schemeClr val="bg2"/>
              </a:buClr>
              <a:buChar char="–"/>
              <a:defRPr>
                <a:solidFill>
                  <a:schemeClr val="tx1"/>
                </a:solidFill>
                <a:latin typeface="Verdana"/>
                <a:ea typeface="ＭＳ Ｐゴシック" pitchFamily="34" charset="-128"/>
                <a:cs typeface="Verdana"/>
              </a:defRPr>
            </a:lvl5pPr>
            <a:lvl6pPr marL="1219200" indent="-192088" algn="l" rtl="0" eaLnBrk="1" fontAlgn="base" hangingPunct="1">
              <a:spcBef>
                <a:spcPct val="20000"/>
              </a:spcBef>
              <a:spcAft>
                <a:spcPct val="0"/>
              </a:spcAft>
              <a:buClr>
                <a:schemeClr val="bg2"/>
              </a:buClr>
              <a:buChar char="–"/>
              <a:defRPr sz="1600">
                <a:solidFill>
                  <a:schemeClr val="tx1"/>
                </a:solidFill>
                <a:latin typeface="+mn-lt"/>
                <a:cs typeface="+mn-cs"/>
              </a:defRPr>
            </a:lvl6pPr>
            <a:lvl7pPr marL="1676400" indent="-192088" algn="l" rtl="0" eaLnBrk="1" fontAlgn="base" hangingPunct="1">
              <a:spcBef>
                <a:spcPct val="20000"/>
              </a:spcBef>
              <a:spcAft>
                <a:spcPct val="0"/>
              </a:spcAft>
              <a:buClr>
                <a:schemeClr val="bg2"/>
              </a:buClr>
              <a:buChar char="–"/>
              <a:defRPr sz="1600">
                <a:solidFill>
                  <a:schemeClr val="tx1"/>
                </a:solidFill>
                <a:latin typeface="+mn-lt"/>
                <a:cs typeface="+mn-cs"/>
              </a:defRPr>
            </a:lvl7pPr>
            <a:lvl8pPr marL="2133600" indent="-192088" algn="l" rtl="0" eaLnBrk="1" fontAlgn="base" hangingPunct="1">
              <a:spcBef>
                <a:spcPct val="20000"/>
              </a:spcBef>
              <a:spcAft>
                <a:spcPct val="0"/>
              </a:spcAft>
              <a:buClr>
                <a:schemeClr val="bg2"/>
              </a:buClr>
              <a:buChar char="–"/>
              <a:defRPr sz="1600">
                <a:solidFill>
                  <a:schemeClr val="tx1"/>
                </a:solidFill>
                <a:latin typeface="+mn-lt"/>
                <a:cs typeface="+mn-cs"/>
              </a:defRPr>
            </a:lvl8pPr>
            <a:lvl9pPr marL="2590800" indent="-192088" algn="l" rtl="0" eaLnBrk="1" fontAlgn="base" hangingPunct="1">
              <a:spcBef>
                <a:spcPct val="20000"/>
              </a:spcBef>
              <a:spcAft>
                <a:spcPct val="0"/>
              </a:spcAft>
              <a:buClr>
                <a:schemeClr val="bg2"/>
              </a:buClr>
              <a:buChar char="–"/>
              <a:defRPr sz="1600">
                <a:solidFill>
                  <a:schemeClr val="tx1"/>
                </a:solidFill>
                <a:latin typeface="+mn-lt"/>
                <a:cs typeface="+mn-cs"/>
              </a:defRPr>
            </a:lvl9pPr>
          </a:lstStyle>
          <a:p>
            <a:pPr lvl="1"/>
            <a:r>
              <a:rPr lang="en-US" b="1" dirty="0" smtClean="0"/>
              <a:t>Before reporting a new Bug</a:t>
            </a:r>
          </a:p>
          <a:p>
            <a:pPr lvl="2"/>
            <a:r>
              <a:rPr lang="en-US" sz="2000" dirty="0" smtClean="0"/>
              <a:t>Search </a:t>
            </a:r>
            <a:r>
              <a:rPr lang="en-US" sz="2000" dirty="0" err="1" smtClean="0"/>
              <a:t>Bugzilla</a:t>
            </a:r>
            <a:r>
              <a:rPr lang="en-US" sz="2000" dirty="0" smtClean="0"/>
              <a:t> whether your bug has already been reported</a:t>
            </a:r>
          </a:p>
          <a:p>
            <a:pPr lvl="2"/>
            <a:r>
              <a:rPr lang="en-US" sz="2000" dirty="0" smtClean="0"/>
              <a:t>Reproduce your bug using a recent build of the software to see whether it has already been fixed</a:t>
            </a:r>
          </a:p>
          <a:p>
            <a:pPr lvl="2"/>
            <a:r>
              <a:rPr lang="en-US" sz="2000" dirty="0" smtClean="0"/>
              <a:t>Enter only one bug per report</a:t>
            </a:r>
          </a:p>
          <a:p>
            <a:pPr lvl="2"/>
            <a:r>
              <a:rPr lang="en-US" sz="2000" dirty="0" smtClean="0">
                <a:solidFill>
                  <a:srgbClr val="FF0000"/>
                </a:solidFill>
              </a:rPr>
              <a:t>Report clearly!</a:t>
            </a:r>
            <a:endParaRPr lang="en-US" sz="2000" dirty="0">
              <a:solidFill>
                <a:srgbClr val="FF0000"/>
              </a:solidFill>
            </a:endParaRPr>
          </a:p>
          <a:p>
            <a:pPr lvl="1"/>
            <a:r>
              <a:rPr lang="en-US" b="1" dirty="0" smtClean="0"/>
              <a:t>Log in to </a:t>
            </a:r>
            <a:r>
              <a:rPr lang="en-US" b="1" dirty="0" err="1" smtClean="0"/>
              <a:t>Bugzilla</a:t>
            </a:r>
            <a:r>
              <a:rPr lang="en-US" b="1" dirty="0" smtClean="0"/>
              <a:t> with your Windows user id and password</a:t>
            </a:r>
          </a:p>
          <a:p>
            <a:pPr lvl="1"/>
            <a:endParaRPr lang="en-US" sz="1600"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3349" y="3387915"/>
            <a:ext cx="4680642" cy="2940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688060" y="4661680"/>
            <a:ext cx="1385184" cy="338554"/>
          </a:xfrm>
          <a:prstGeom prst="rect">
            <a:avLst/>
          </a:prstGeom>
          <a:noFill/>
        </p:spPr>
        <p:txBody>
          <a:bodyPr wrap="square" rtlCol="0">
            <a:spAutoFit/>
          </a:bodyPr>
          <a:lstStyle/>
          <a:p>
            <a:r>
              <a:rPr lang="fi-FI" sz="1600" b="1" dirty="0" smtClean="0">
                <a:solidFill>
                  <a:srgbClr val="FF0000"/>
                </a:solidFill>
                <a:latin typeface="+mn-lt"/>
              </a:rPr>
              <a:t>Main page</a:t>
            </a:r>
          </a:p>
        </p:txBody>
      </p:sp>
    </p:spTree>
    <p:extLst>
      <p:ext uri="{BB962C8B-B14F-4D97-AF65-F5344CB8AC3E}">
        <p14:creationId xmlns:p14="http://schemas.microsoft.com/office/powerpoint/2010/main" xmlns="" val="18754440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Reporting a New </a:t>
            </a:r>
            <a:r>
              <a:rPr lang="fi-FI" dirty="0" smtClean="0"/>
              <a:t>Bug 2/5</a:t>
            </a:r>
            <a:endParaRPr lang="fi-FI" dirty="0"/>
          </a:p>
        </p:txBody>
      </p:sp>
      <p:sp>
        <p:nvSpPr>
          <p:cNvPr id="3" name="Content Placeholder 2"/>
          <p:cNvSpPr>
            <a:spLocks noGrp="1"/>
          </p:cNvSpPr>
          <p:nvPr>
            <p:ph idx="1"/>
          </p:nvPr>
        </p:nvSpPr>
        <p:spPr>
          <a:xfrm>
            <a:off x="455612" y="1379538"/>
            <a:ext cx="4252189" cy="4537075"/>
          </a:xfrm>
        </p:spPr>
        <p:txBody>
          <a:bodyPr/>
          <a:lstStyle/>
          <a:p>
            <a:pPr marL="342900" indent="-342900">
              <a:buFont typeface="Arial" pitchFamily="34" charset="0"/>
              <a:buChar char="•"/>
            </a:pPr>
            <a:r>
              <a:rPr lang="fi-FI" b="1" dirty="0" smtClean="0"/>
              <a:t>Start choosing ”New” or ”File a bug”</a:t>
            </a:r>
          </a:p>
          <a:p>
            <a:pPr marL="342900" indent="-342900">
              <a:buFont typeface="Arial" pitchFamily="34" charset="0"/>
              <a:buChar char="•"/>
            </a:pPr>
            <a:endParaRPr lang="fi-FI" b="1" dirty="0"/>
          </a:p>
          <a:p>
            <a:pPr marL="342900" indent="-342900">
              <a:buFont typeface="Arial" pitchFamily="34" charset="0"/>
              <a:buChar char="•"/>
            </a:pPr>
            <a:endParaRPr lang="fi-FI" b="1" dirty="0" smtClean="0"/>
          </a:p>
          <a:p>
            <a:pPr marL="342900" indent="-342900">
              <a:buFont typeface="Arial" pitchFamily="34" charset="0"/>
              <a:buChar char="•"/>
            </a:pPr>
            <a:r>
              <a:rPr lang="fi-FI" b="1" dirty="0" smtClean="0"/>
              <a:t>Choose next ”UMG-Android” </a:t>
            </a:r>
            <a:endParaRPr lang="fi-FI" b="1"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94355" y="1332779"/>
            <a:ext cx="4277200" cy="26869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32655" y="4248150"/>
            <a:ext cx="6438900" cy="201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Straight Arrow Connector 6"/>
          <p:cNvCxnSpPr/>
          <p:nvPr/>
        </p:nvCxnSpPr>
        <p:spPr bwMode="auto">
          <a:xfrm flipV="1">
            <a:off x="4443259" y="1584356"/>
            <a:ext cx="649314" cy="54321"/>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1" name="Straight Arrow Connector 10"/>
          <p:cNvCxnSpPr/>
          <p:nvPr/>
        </p:nvCxnSpPr>
        <p:spPr bwMode="auto">
          <a:xfrm>
            <a:off x="4443259" y="1919335"/>
            <a:ext cx="681002" cy="860079"/>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8" name="Straight Arrow Connector 17"/>
          <p:cNvCxnSpPr/>
          <p:nvPr/>
        </p:nvCxnSpPr>
        <p:spPr bwMode="auto">
          <a:xfrm>
            <a:off x="2009869" y="4155541"/>
            <a:ext cx="1553215" cy="1720157"/>
          </a:xfrm>
          <a:prstGeom prst="straightConnector1">
            <a:avLst/>
          </a:prstGeom>
          <a:solidFill>
            <a:schemeClr val="bg1"/>
          </a:solidFill>
          <a:ln w="28575"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xmlns="" val="8865480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Reporting a New Bug 3/5</a:t>
            </a:r>
            <a:endParaRPr lang="fi-FI"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0910" y="1121554"/>
            <a:ext cx="7556500" cy="519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199176" y="2897103"/>
            <a:ext cx="1702052" cy="861774"/>
          </a:xfrm>
          <a:prstGeom prst="rect">
            <a:avLst/>
          </a:prstGeom>
          <a:noFill/>
        </p:spPr>
        <p:txBody>
          <a:bodyPr wrap="square" rtlCol="0">
            <a:spAutoFit/>
          </a:bodyPr>
          <a:lstStyle/>
          <a:p>
            <a:r>
              <a:rPr lang="fi-FI" sz="1000" dirty="0" smtClean="0">
                <a:solidFill>
                  <a:srgbClr val="FF0000"/>
                </a:solidFill>
                <a:latin typeface="+mn-lt"/>
              </a:rPr>
              <a:t>1. If the bug is HW bug choose ”Hardware”. If you do not know category choose &lt;Triangle&gt;</a:t>
            </a:r>
          </a:p>
        </p:txBody>
      </p:sp>
      <p:sp>
        <p:nvSpPr>
          <p:cNvPr id="7" name="TextBox 6"/>
          <p:cNvSpPr txBox="1"/>
          <p:nvPr/>
        </p:nvSpPr>
        <p:spPr>
          <a:xfrm>
            <a:off x="199176" y="3820760"/>
            <a:ext cx="1702052" cy="400110"/>
          </a:xfrm>
          <a:prstGeom prst="rect">
            <a:avLst/>
          </a:prstGeom>
          <a:noFill/>
        </p:spPr>
        <p:txBody>
          <a:bodyPr wrap="square" rtlCol="0">
            <a:spAutoFit/>
          </a:bodyPr>
          <a:lstStyle/>
          <a:p>
            <a:r>
              <a:rPr lang="fi-FI" sz="1000" dirty="0" smtClean="0">
                <a:solidFill>
                  <a:srgbClr val="FF0000"/>
                </a:solidFill>
                <a:latin typeface="+mn-lt"/>
              </a:rPr>
              <a:t>2. Choose ”R3-IceCreamSandwitch”</a:t>
            </a:r>
          </a:p>
        </p:txBody>
      </p:sp>
      <p:sp>
        <p:nvSpPr>
          <p:cNvPr id="8" name="TextBox 7"/>
          <p:cNvSpPr txBox="1"/>
          <p:nvPr/>
        </p:nvSpPr>
        <p:spPr>
          <a:xfrm>
            <a:off x="6598467" y="3112874"/>
            <a:ext cx="1702052" cy="553998"/>
          </a:xfrm>
          <a:prstGeom prst="rect">
            <a:avLst/>
          </a:prstGeom>
          <a:noFill/>
        </p:spPr>
        <p:txBody>
          <a:bodyPr wrap="square" rtlCol="0">
            <a:spAutoFit/>
          </a:bodyPr>
          <a:lstStyle/>
          <a:p>
            <a:r>
              <a:rPr lang="fi-FI" sz="1000" dirty="0" smtClean="0">
                <a:solidFill>
                  <a:srgbClr val="FF0000"/>
                </a:solidFill>
                <a:latin typeface="+mn-lt"/>
              </a:rPr>
              <a:t>3. Choose Severity. Severity Definition instructions </a:t>
            </a:r>
          </a:p>
        </p:txBody>
      </p:sp>
      <p:graphicFrame>
        <p:nvGraphicFramePr>
          <p:cNvPr id="5" name="Object 4"/>
          <p:cNvGraphicFramePr>
            <a:graphicFrameLocks noChangeAspect="1"/>
          </p:cNvGraphicFramePr>
          <p:nvPr>
            <p:extLst>
              <p:ext uri="{D42A27DB-BD31-4B8C-83A1-F6EECF244321}">
                <p14:modId xmlns:p14="http://schemas.microsoft.com/office/powerpoint/2010/main" xmlns="" val="476514836"/>
              </p:ext>
            </p:extLst>
          </p:nvPr>
        </p:nvGraphicFramePr>
        <p:xfrm>
          <a:off x="7653198" y="3112874"/>
          <a:ext cx="914400" cy="792163"/>
        </p:xfrm>
        <a:graphic>
          <a:graphicData uri="http://schemas.openxmlformats.org/presentationml/2006/ole">
            <p:oleObj spid="_x0000_s3307" name="Packager Shell Object" showAsIcon="1" r:id="rId4" imgW="914400" imgH="792360" progId="Package">
              <p:embed/>
            </p:oleObj>
          </a:graphicData>
        </a:graphic>
      </p:graphicFrame>
      <p:sp>
        <p:nvSpPr>
          <p:cNvPr id="10" name="TextBox 9"/>
          <p:cNvSpPr txBox="1"/>
          <p:nvPr/>
        </p:nvSpPr>
        <p:spPr>
          <a:xfrm>
            <a:off x="6805185" y="3745083"/>
            <a:ext cx="1702052" cy="400110"/>
          </a:xfrm>
          <a:prstGeom prst="rect">
            <a:avLst/>
          </a:prstGeom>
          <a:noFill/>
        </p:spPr>
        <p:txBody>
          <a:bodyPr wrap="square" rtlCol="0">
            <a:spAutoFit/>
          </a:bodyPr>
          <a:lstStyle/>
          <a:p>
            <a:r>
              <a:rPr lang="fi-FI" sz="1000" dirty="0" smtClean="0">
                <a:solidFill>
                  <a:srgbClr val="FF0000"/>
                </a:solidFill>
                <a:latin typeface="+mn-lt"/>
              </a:rPr>
              <a:t>4. Choose ”CTP-PR? (Redhook Bay)” </a:t>
            </a:r>
          </a:p>
        </p:txBody>
      </p:sp>
      <p:sp>
        <p:nvSpPr>
          <p:cNvPr id="11" name="TextBox 10"/>
          <p:cNvSpPr txBox="1"/>
          <p:nvPr/>
        </p:nvSpPr>
        <p:spPr>
          <a:xfrm>
            <a:off x="6624124" y="4308147"/>
            <a:ext cx="2058149" cy="246221"/>
          </a:xfrm>
          <a:prstGeom prst="rect">
            <a:avLst/>
          </a:prstGeom>
          <a:noFill/>
        </p:spPr>
        <p:txBody>
          <a:bodyPr wrap="square" rtlCol="0">
            <a:spAutoFit/>
          </a:bodyPr>
          <a:lstStyle/>
          <a:p>
            <a:r>
              <a:rPr lang="fi-FI" sz="1000" dirty="0" smtClean="0">
                <a:solidFill>
                  <a:srgbClr val="FF0000"/>
                </a:solidFill>
                <a:latin typeface="+mn-lt"/>
              </a:rPr>
              <a:t>5. Choose ”Platform (PSI)”</a:t>
            </a:r>
          </a:p>
        </p:txBody>
      </p:sp>
      <p:sp>
        <p:nvSpPr>
          <p:cNvPr id="12" name="TextBox 11"/>
          <p:cNvSpPr txBox="1"/>
          <p:nvPr/>
        </p:nvSpPr>
        <p:spPr>
          <a:xfrm>
            <a:off x="3238185" y="4785364"/>
            <a:ext cx="2230108" cy="553998"/>
          </a:xfrm>
          <a:prstGeom prst="rect">
            <a:avLst/>
          </a:prstGeom>
          <a:noFill/>
        </p:spPr>
        <p:txBody>
          <a:bodyPr wrap="square" rtlCol="0">
            <a:spAutoFit/>
          </a:bodyPr>
          <a:lstStyle/>
          <a:p>
            <a:r>
              <a:rPr lang="fi-FI" sz="1000" dirty="0" smtClean="0">
                <a:solidFill>
                  <a:srgbClr val="FF0000"/>
                </a:solidFill>
                <a:latin typeface="+mn-lt"/>
              </a:rPr>
              <a:t>6. Reporter chooses ”New” or Assignee chooses ”Assigned”. User Definitions instruction.</a:t>
            </a:r>
          </a:p>
        </p:txBody>
      </p:sp>
      <p:sp>
        <p:nvSpPr>
          <p:cNvPr id="13" name="TextBox 12"/>
          <p:cNvSpPr txBox="1"/>
          <p:nvPr/>
        </p:nvSpPr>
        <p:spPr>
          <a:xfrm>
            <a:off x="102606" y="4446810"/>
            <a:ext cx="1741228" cy="1785104"/>
          </a:xfrm>
          <a:prstGeom prst="rect">
            <a:avLst/>
          </a:prstGeom>
          <a:noFill/>
        </p:spPr>
        <p:txBody>
          <a:bodyPr wrap="square" rtlCol="0">
            <a:spAutoFit/>
          </a:bodyPr>
          <a:lstStyle/>
          <a:p>
            <a:r>
              <a:rPr lang="fi-FI" sz="1000" dirty="0" smtClean="0">
                <a:solidFill>
                  <a:srgbClr val="FF0000"/>
                </a:solidFill>
                <a:latin typeface="+mn-lt"/>
              </a:rPr>
              <a:t>7. Put main responsible’s name ”To” and minor responsibles ”CC”. </a:t>
            </a:r>
            <a:r>
              <a:rPr lang="fi-FI" sz="1000" dirty="0" smtClean="0">
                <a:solidFill>
                  <a:srgbClr val="FF0000"/>
                </a:solidFill>
              </a:rPr>
              <a:t>Also </a:t>
            </a:r>
            <a:r>
              <a:rPr lang="fi-FI" sz="1000" dirty="0">
                <a:solidFill>
                  <a:srgbClr val="FF0000"/>
                </a:solidFill>
              </a:rPr>
              <a:t>put mailing list </a:t>
            </a:r>
            <a:r>
              <a:rPr lang="en-US" sz="1000" u="sng" dirty="0"/>
              <a:t>rhb.hw.bugzilla.notification@intel.com </a:t>
            </a:r>
            <a:r>
              <a:rPr lang="en-US" sz="1000" dirty="0">
                <a:solidFill>
                  <a:srgbClr val="FF0000"/>
                </a:solidFill>
              </a:rPr>
              <a:t>to “CC” if it is missing from </a:t>
            </a:r>
            <a:r>
              <a:rPr lang="en-US" sz="1000" dirty="0" smtClean="0">
                <a:solidFill>
                  <a:srgbClr val="FF0000"/>
                </a:solidFill>
              </a:rPr>
              <a:t>default. </a:t>
            </a:r>
          </a:p>
          <a:p>
            <a:r>
              <a:rPr lang="en-US" sz="1000" dirty="0" smtClean="0">
                <a:solidFill>
                  <a:srgbClr val="FF0000"/>
                </a:solidFill>
              </a:rPr>
              <a:t>Guide::</a:t>
            </a:r>
          </a:p>
          <a:p>
            <a:r>
              <a:rPr lang="fi-FI" sz="1000" dirty="0" smtClean="0">
                <a:solidFill>
                  <a:srgbClr val="FF0000"/>
                </a:solidFill>
              </a:rPr>
              <a:t>HW </a:t>
            </a:r>
            <a:r>
              <a:rPr lang="fi-FI" sz="1000" dirty="0">
                <a:solidFill>
                  <a:srgbClr val="FF0000"/>
                </a:solidFill>
              </a:rPr>
              <a:t>area’s responsible Engineers. </a:t>
            </a:r>
          </a:p>
          <a:p>
            <a:endParaRPr lang="fi-FI" sz="1000" dirty="0" smtClean="0">
              <a:solidFill>
                <a:srgbClr val="FF0000"/>
              </a:solidFill>
              <a:latin typeface="+mn-lt"/>
            </a:endParaRPr>
          </a:p>
        </p:txBody>
      </p:sp>
      <p:cxnSp>
        <p:nvCxnSpPr>
          <p:cNvPr id="9" name="Straight Arrow Connector 8"/>
          <p:cNvCxnSpPr/>
          <p:nvPr/>
        </p:nvCxnSpPr>
        <p:spPr bwMode="auto">
          <a:xfrm flipV="1">
            <a:off x="1738265" y="2978585"/>
            <a:ext cx="669957" cy="272461"/>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7" name="Straight Arrow Connector 16"/>
          <p:cNvCxnSpPr/>
          <p:nvPr/>
        </p:nvCxnSpPr>
        <p:spPr bwMode="auto">
          <a:xfrm>
            <a:off x="1738264" y="4010683"/>
            <a:ext cx="669957" cy="134510"/>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19" name="Straight Arrow Connector 18"/>
          <p:cNvCxnSpPr/>
          <p:nvPr/>
        </p:nvCxnSpPr>
        <p:spPr bwMode="auto">
          <a:xfrm flipH="1">
            <a:off x="6092983" y="3272832"/>
            <a:ext cx="531141" cy="472251"/>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24" name="Straight Arrow Connector 23"/>
          <p:cNvCxnSpPr/>
          <p:nvPr/>
        </p:nvCxnSpPr>
        <p:spPr bwMode="auto">
          <a:xfrm flipH="1" flipV="1">
            <a:off x="6598467" y="3981478"/>
            <a:ext cx="215770" cy="1"/>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26" name="Straight Arrow Connector 25"/>
          <p:cNvCxnSpPr/>
          <p:nvPr/>
        </p:nvCxnSpPr>
        <p:spPr bwMode="auto">
          <a:xfrm flipH="1" flipV="1">
            <a:off x="6310265" y="4308147"/>
            <a:ext cx="321403" cy="122031"/>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28" name="Straight Arrow Connector 27"/>
          <p:cNvCxnSpPr/>
          <p:nvPr/>
        </p:nvCxnSpPr>
        <p:spPr bwMode="auto">
          <a:xfrm flipH="1">
            <a:off x="2996697" y="5109590"/>
            <a:ext cx="295808" cy="63824"/>
          </a:xfrm>
          <a:prstGeom prst="straightConnector1">
            <a:avLst/>
          </a:prstGeom>
          <a:solidFill>
            <a:schemeClr val="bg1"/>
          </a:solidFill>
          <a:ln w="28575" cap="flat" cmpd="sng" algn="ctr">
            <a:solidFill>
              <a:srgbClr val="FF0000"/>
            </a:solidFill>
            <a:prstDash val="solid"/>
            <a:round/>
            <a:headEnd type="none" w="sm" len="sm"/>
            <a:tailEnd type="arrow"/>
          </a:ln>
          <a:effectLst/>
        </p:spPr>
      </p:cxnSp>
      <p:cxnSp>
        <p:nvCxnSpPr>
          <p:cNvPr id="30" name="Straight Arrow Connector 29"/>
          <p:cNvCxnSpPr/>
          <p:nvPr/>
        </p:nvCxnSpPr>
        <p:spPr bwMode="auto">
          <a:xfrm>
            <a:off x="1439493" y="5423025"/>
            <a:ext cx="404341" cy="117695"/>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27" name="TextBox 26"/>
          <p:cNvSpPr txBox="1"/>
          <p:nvPr/>
        </p:nvSpPr>
        <p:spPr>
          <a:xfrm>
            <a:off x="470780" y="778603"/>
            <a:ext cx="5939074" cy="400110"/>
          </a:xfrm>
          <a:prstGeom prst="rect">
            <a:avLst/>
          </a:prstGeom>
          <a:noFill/>
        </p:spPr>
        <p:txBody>
          <a:bodyPr wrap="square" rtlCol="0">
            <a:spAutoFit/>
          </a:bodyPr>
          <a:lstStyle/>
          <a:p>
            <a:pPr marL="285750" indent="-285750">
              <a:buFont typeface="Arial" pitchFamily="34" charset="0"/>
              <a:buChar char="•"/>
            </a:pPr>
            <a:r>
              <a:rPr lang="fi-FI" sz="2000" b="1" dirty="0" smtClean="0">
                <a:latin typeface="+mn-lt"/>
              </a:rPr>
              <a:t>Steps 1-8. </a:t>
            </a:r>
            <a:r>
              <a:rPr lang="fi-FI" sz="2000" b="1" dirty="0" smtClean="0">
                <a:solidFill>
                  <a:srgbClr val="FF0000"/>
                </a:solidFill>
                <a:latin typeface="+mn-lt"/>
              </a:rPr>
              <a:t>Red are MANDATORY</a:t>
            </a:r>
          </a:p>
        </p:txBody>
      </p:sp>
      <p:graphicFrame>
        <p:nvGraphicFramePr>
          <p:cNvPr id="29" name="Object 28"/>
          <p:cNvGraphicFramePr>
            <a:graphicFrameLocks noChangeAspect="1"/>
          </p:cNvGraphicFramePr>
          <p:nvPr>
            <p:extLst>
              <p:ext uri="{D42A27DB-BD31-4B8C-83A1-F6EECF244321}">
                <p14:modId xmlns:p14="http://schemas.microsoft.com/office/powerpoint/2010/main" xmlns="" val="3443699453"/>
              </p:ext>
            </p:extLst>
          </p:nvPr>
        </p:nvGraphicFramePr>
        <p:xfrm>
          <a:off x="605601" y="5846186"/>
          <a:ext cx="914400" cy="792163"/>
        </p:xfrm>
        <a:graphic>
          <a:graphicData uri="http://schemas.openxmlformats.org/presentationml/2006/ole">
            <p:oleObj spid="_x0000_s3308" name="Packager Shell Object" showAsIcon="1" r:id="rId5" imgW="914400" imgH="792360" progId="Package">
              <p:embed/>
            </p:oleObj>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xmlns="" val="1432233445"/>
              </p:ext>
            </p:extLst>
          </p:nvPr>
        </p:nvGraphicFramePr>
        <p:xfrm>
          <a:off x="4141960" y="5278170"/>
          <a:ext cx="914400" cy="792163"/>
        </p:xfrm>
        <a:graphic>
          <a:graphicData uri="http://schemas.openxmlformats.org/presentationml/2006/ole">
            <p:oleObj spid="_x0000_s3309" name="Packager Shell Object" showAsIcon="1" r:id="rId6" imgW="914400" imgH="792360" progId="Package">
              <p:embed/>
            </p:oleObj>
          </a:graphicData>
        </a:graphic>
      </p:graphicFrame>
    </p:spTree>
    <p:extLst>
      <p:ext uri="{BB962C8B-B14F-4D97-AF65-F5344CB8AC3E}">
        <p14:creationId xmlns:p14="http://schemas.microsoft.com/office/powerpoint/2010/main" xmlns="" val="30716958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Reporting a New Bug 4/5</a:t>
            </a:r>
            <a:endParaRPr lang="fi-FI" dirty="0"/>
          </a:p>
        </p:txBody>
      </p:sp>
      <p:sp>
        <p:nvSpPr>
          <p:cNvPr id="3" name="Content Placeholder 2"/>
          <p:cNvSpPr>
            <a:spLocks noGrp="1"/>
          </p:cNvSpPr>
          <p:nvPr>
            <p:ph idx="1"/>
          </p:nvPr>
        </p:nvSpPr>
        <p:spPr>
          <a:xfrm>
            <a:off x="455613" y="972154"/>
            <a:ext cx="8228012" cy="374582"/>
          </a:xfrm>
        </p:spPr>
        <p:txBody>
          <a:bodyPr/>
          <a:lstStyle/>
          <a:p>
            <a:pPr marL="342900" indent="-342900">
              <a:buFont typeface="Arial" pitchFamily="34" charset="0"/>
              <a:buChar char="•"/>
            </a:pPr>
            <a:r>
              <a:rPr lang="fi-FI" b="1" dirty="0" smtClean="0"/>
              <a:t>Steps 8-14. </a:t>
            </a:r>
            <a:r>
              <a:rPr lang="fi-FI" b="1" dirty="0" smtClean="0">
                <a:solidFill>
                  <a:srgbClr val="FF0000"/>
                </a:solidFill>
              </a:rPr>
              <a:t>Red are MANDATORY</a:t>
            </a:r>
            <a:endParaRPr lang="fi-FI" b="1" dirty="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3750" y="1346735"/>
            <a:ext cx="7556500" cy="499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42312" y="2679826"/>
            <a:ext cx="1104523" cy="246221"/>
          </a:xfrm>
          <a:prstGeom prst="rect">
            <a:avLst/>
          </a:prstGeom>
          <a:noFill/>
          <a:ln>
            <a:noFill/>
          </a:ln>
        </p:spPr>
        <p:txBody>
          <a:bodyPr wrap="square" rtlCol="0">
            <a:spAutoFit/>
          </a:bodyPr>
          <a:lstStyle/>
          <a:p>
            <a:r>
              <a:rPr lang="fi-FI" sz="1000" dirty="0" smtClean="0">
                <a:latin typeface="+mn-lt"/>
              </a:rPr>
              <a:t>9. SW version</a:t>
            </a:r>
          </a:p>
        </p:txBody>
      </p:sp>
      <p:cxnSp>
        <p:nvCxnSpPr>
          <p:cNvPr id="6" name="Straight Arrow Connector 5"/>
          <p:cNvCxnSpPr/>
          <p:nvPr/>
        </p:nvCxnSpPr>
        <p:spPr bwMode="auto">
          <a:xfrm flipV="1">
            <a:off x="1068306" y="2748616"/>
            <a:ext cx="470783" cy="68790"/>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11" name="TextBox 10"/>
          <p:cNvSpPr txBox="1"/>
          <p:nvPr/>
        </p:nvSpPr>
        <p:spPr>
          <a:xfrm>
            <a:off x="33269" y="3296642"/>
            <a:ext cx="1253048" cy="553998"/>
          </a:xfrm>
          <a:prstGeom prst="rect">
            <a:avLst/>
          </a:prstGeom>
          <a:noFill/>
          <a:ln>
            <a:noFill/>
          </a:ln>
        </p:spPr>
        <p:txBody>
          <a:bodyPr wrap="square" rtlCol="0">
            <a:spAutoFit/>
          </a:bodyPr>
          <a:lstStyle/>
          <a:p>
            <a:r>
              <a:rPr lang="fi-FI" sz="1000" dirty="0" smtClean="0">
                <a:latin typeface="+mn-lt"/>
              </a:rPr>
              <a:t>10. Bug visibility for customer can be chosen</a:t>
            </a:r>
          </a:p>
        </p:txBody>
      </p:sp>
      <p:cxnSp>
        <p:nvCxnSpPr>
          <p:cNvPr id="12" name="Straight Arrow Connector 11"/>
          <p:cNvCxnSpPr/>
          <p:nvPr/>
        </p:nvCxnSpPr>
        <p:spPr bwMode="auto">
          <a:xfrm flipV="1">
            <a:off x="1057752" y="3471355"/>
            <a:ext cx="318375" cy="68790"/>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14" name="TextBox 13"/>
          <p:cNvSpPr txBox="1"/>
          <p:nvPr/>
        </p:nvSpPr>
        <p:spPr>
          <a:xfrm>
            <a:off x="42313" y="4137070"/>
            <a:ext cx="1428940" cy="400110"/>
          </a:xfrm>
          <a:prstGeom prst="rect">
            <a:avLst/>
          </a:prstGeom>
          <a:noFill/>
        </p:spPr>
        <p:txBody>
          <a:bodyPr wrap="square" rtlCol="0">
            <a:spAutoFit/>
          </a:bodyPr>
          <a:lstStyle/>
          <a:p>
            <a:r>
              <a:rPr lang="fi-FI" sz="1000" dirty="0" smtClean="0">
                <a:solidFill>
                  <a:srgbClr val="FF0000"/>
                </a:solidFill>
                <a:latin typeface="+mn-lt"/>
              </a:rPr>
              <a:t>11. The occurence of the bug</a:t>
            </a:r>
          </a:p>
        </p:txBody>
      </p:sp>
      <p:cxnSp>
        <p:nvCxnSpPr>
          <p:cNvPr id="15" name="Straight Arrow Connector 14"/>
          <p:cNvCxnSpPr/>
          <p:nvPr/>
        </p:nvCxnSpPr>
        <p:spPr bwMode="auto">
          <a:xfrm>
            <a:off x="1210152" y="4353414"/>
            <a:ext cx="491899" cy="109944"/>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7" name="TextBox 16"/>
          <p:cNvSpPr txBox="1"/>
          <p:nvPr/>
        </p:nvSpPr>
        <p:spPr>
          <a:xfrm>
            <a:off x="0" y="4573663"/>
            <a:ext cx="1385900" cy="707886"/>
          </a:xfrm>
          <a:prstGeom prst="rect">
            <a:avLst/>
          </a:prstGeom>
          <a:noFill/>
        </p:spPr>
        <p:txBody>
          <a:bodyPr wrap="square" rtlCol="0">
            <a:spAutoFit/>
          </a:bodyPr>
          <a:lstStyle/>
          <a:p>
            <a:r>
              <a:rPr lang="fi-FI" sz="1000" dirty="0" smtClean="0">
                <a:solidFill>
                  <a:srgbClr val="FF0000"/>
                </a:solidFill>
                <a:latin typeface="+mn-lt"/>
              </a:rPr>
              <a:t>12. The one-line bug description. Summary is the title of the bug</a:t>
            </a:r>
          </a:p>
        </p:txBody>
      </p:sp>
      <p:cxnSp>
        <p:nvCxnSpPr>
          <p:cNvPr id="18" name="Straight Arrow Connector 17"/>
          <p:cNvCxnSpPr/>
          <p:nvPr/>
        </p:nvCxnSpPr>
        <p:spPr bwMode="auto">
          <a:xfrm>
            <a:off x="1131623" y="4711243"/>
            <a:ext cx="570428" cy="0"/>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9" name="TextBox 18"/>
          <p:cNvSpPr txBox="1"/>
          <p:nvPr/>
        </p:nvSpPr>
        <p:spPr>
          <a:xfrm>
            <a:off x="116183" y="5258547"/>
            <a:ext cx="1259944" cy="553998"/>
          </a:xfrm>
          <a:prstGeom prst="rect">
            <a:avLst/>
          </a:prstGeom>
          <a:noFill/>
        </p:spPr>
        <p:txBody>
          <a:bodyPr wrap="square" rtlCol="0">
            <a:spAutoFit/>
          </a:bodyPr>
          <a:lstStyle/>
          <a:p>
            <a:r>
              <a:rPr lang="fi-FI" sz="1000" dirty="0" smtClean="0">
                <a:solidFill>
                  <a:srgbClr val="FF0000"/>
                </a:solidFill>
                <a:latin typeface="+mn-lt"/>
              </a:rPr>
              <a:t>13. Descripe the bug clearly and widely enough</a:t>
            </a:r>
          </a:p>
        </p:txBody>
      </p:sp>
      <p:cxnSp>
        <p:nvCxnSpPr>
          <p:cNvPr id="20" name="Straight Arrow Connector 19"/>
          <p:cNvCxnSpPr/>
          <p:nvPr/>
        </p:nvCxnSpPr>
        <p:spPr bwMode="auto">
          <a:xfrm flipV="1">
            <a:off x="1142177" y="4973773"/>
            <a:ext cx="487447" cy="259400"/>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21" name="TextBox 20"/>
          <p:cNvSpPr txBox="1"/>
          <p:nvPr/>
        </p:nvSpPr>
        <p:spPr>
          <a:xfrm>
            <a:off x="91291" y="5944075"/>
            <a:ext cx="1411582" cy="400110"/>
          </a:xfrm>
          <a:prstGeom prst="rect">
            <a:avLst/>
          </a:prstGeom>
          <a:noFill/>
          <a:ln>
            <a:noFill/>
          </a:ln>
        </p:spPr>
        <p:txBody>
          <a:bodyPr wrap="square" rtlCol="0">
            <a:spAutoFit/>
          </a:bodyPr>
          <a:lstStyle/>
          <a:p>
            <a:r>
              <a:rPr lang="fi-FI" sz="1000" dirty="0" smtClean="0">
                <a:latin typeface="+mn-lt"/>
              </a:rPr>
              <a:t>14. Add the bug related documents</a:t>
            </a:r>
          </a:p>
        </p:txBody>
      </p:sp>
      <p:cxnSp>
        <p:nvCxnSpPr>
          <p:cNvPr id="22" name="Straight Arrow Connector 21"/>
          <p:cNvCxnSpPr/>
          <p:nvPr/>
        </p:nvCxnSpPr>
        <p:spPr bwMode="auto">
          <a:xfrm flipV="1">
            <a:off x="1267482" y="6069729"/>
            <a:ext cx="470783" cy="68790"/>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27" name="TextBox 26"/>
          <p:cNvSpPr txBox="1"/>
          <p:nvPr/>
        </p:nvSpPr>
        <p:spPr>
          <a:xfrm>
            <a:off x="204521" y="1709597"/>
            <a:ext cx="1104523" cy="246221"/>
          </a:xfrm>
          <a:prstGeom prst="rect">
            <a:avLst/>
          </a:prstGeom>
          <a:noFill/>
          <a:ln>
            <a:noFill/>
          </a:ln>
        </p:spPr>
        <p:txBody>
          <a:bodyPr wrap="square" rtlCol="0">
            <a:spAutoFit/>
          </a:bodyPr>
          <a:lstStyle/>
          <a:p>
            <a:r>
              <a:rPr lang="fi-FI" sz="1000" dirty="0" smtClean="0">
                <a:latin typeface="+mn-lt"/>
              </a:rPr>
              <a:t>8. Target time</a:t>
            </a:r>
          </a:p>
        </p:txBody>
      </p:sp>
      <p:cxnSp>
        <p:nvCxnSpPr>
          <p:cNvPr id="28" name="Straight Arrow Connector 27"/>
          <p:cNvCxnSpPr/>
          <p:nvPr/>
        </p:nvCxnSpPr>
        <p:spPr bwMode="auto">
          <a:xfrm>
            <a:off x="1267481" y="1834795"/>
            <a:ext cx="470784" cy="0"/>
          </a:xfrm>
          <a:prstGeom prst="straightConnector1">
            <a:avLst/>
          </a:prstGeom>
          <a:solidFill>
            <a:schemeClr val="bg1"/>
          </a:solidFill>
          <a:ln w="28575"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xmlns="" val="34574907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Reporting a New Bug 5/5</a:t>
            </a:r>
            <a:endParaRPr lang="fi-FI" dirty="0"/>
          </a:p>
        </p:txBody>
      </p:sp>
      <p:sp>
        <p:nvSpPr>
          <p:cNvPr id="3" name="Content Placeholder 2"/>
          <p:cNvSpPr>
            <a:spLocks noGrp="1"/>
          </p:cNvSpPr>
          <p:nvPr>
            <p:ph idx="1"/>
          </p:nvPr>
        </p:nvSpPr>
        <p:spPr>
          <a:xfrm>
            <a:off x="455613" y="1379539"/>
            <a:ext cx="8228012" cy="340620"/>
          </a:xfrm>
        </p:spPr>
        <p:txBody>
          <a:bodyPr/>
          <a:lstStyle/>
          <a:p>
            <a:pPr marL="342900" indent="-342900">
              <a:buFont typeface="Arial" pitchFamily="34" charset="0"/>
              <a:buChar char="•"/>
            </a:pPr>
            <a:r>
              <a:rPr lang="fi-FI" b="1" dirty="0" smtClean="0"/>
              <a:t>Steps 15-18. </a:t>
            </a:r>
            <a:r>
              <a:rPr lang="fi-FI" b="1" dirty="0" smtClean="0">
                <a:solidFill>
                  <a:srgbClr val="FF0000"/>
                </a:solidFill>
              </a:rPr>
              <a:t>Red are MANDATORY</a:t>
            </a:r>
            <a:endParaRPr lang="fi-FI" b="1" dirty="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3275" y="2222500"/>
            <a:ext cx="7537450" cy="241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72424" y="2328541"/>
            <a:ext cx="1104523" cy="553998"/>
          </a:xfrm>
          <a:prstGeom prst="rect">
            <a:avLst/>
          </a:prstGeom>
          <a:noFill/>
          <a:ln>
            <a:noFill/>
          </a:ln>
        </p:spPr>
        <p:txBody>
          <a:bodyPr wrap="square" rtlCol="0">
            <a:spAutoFit/>
          </a:bodyPr>
          <a:lstStyle/>
          <a:p>
            <a:r>
              <a:rPr lang="fi-FI" sz="1000" dirty="0" smtClean="0">
                <a:latin typeface="+mn-lt"/>
              </a:rPr>
              <a:t>16. ID of depending or blocking bug</a:t>
            </a:r>
          </a:p>
        </p:txBody>
      </p:sp>
      <p:cxnSp>
        <p:nvCxnSpPr>
          <p:cNvPr id="8" name="Straight Arrow Connector 7"/>
          <p:cNvCxnSpPr/>
          <p:nvPr/>
        </p:nvCxnSpPr>
        <p:spPr bwMode="auto">
          <a:xfrm>
            <a:off x="1099172" y="2544269"/>
            <a:ext cx="470784" cy="0"/>
          </a:xfrm>
          <a:prstGeom prst="straightConnector1">
            <a:avLst/>
          </a:prstGeom>
          <a:solidFill>
            <a:schemeClr val="bg1"/>
          </a:solidFill>
          <a:ln w="28575" cap="flat" cmpd="sng" algn="ctr">
            <a:solidFill>
              <a:schemeClr val="tx1"/>
            </a:solidFill>
            <a:prstDash val="solid"/>
            <a:round/>
            <a:headEnd type="none" w="sm" len="sm"/>
            <a:tailEnd type="arrow"/>
          </a:ln>
          <a:effectLst/>
        </p:spPr>
      </p:cxnSp>
      <p:cxnSp>
        <p:nvCxnSpPr>
          <p:cNvPr id="10" name="Straight Arrow Connector 9"/>
          <p:cNvCxnSpPr/>
          <p:nvPr/>
        </p:nvCxnSpPr>
        <p:spPr bwMode="auto">
          <a:xfrm>
            <a:off x="1099172" y="2725093"/>
            <a:ext cx="773253" cy="92555"/>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11" name="TextBox 10"/>
          <p:cNvSpPr txBox="1"/>
          <p:nvPr/>
        </p:nvSpPr>
        <p:spPr>
          <a:xfrm>
            <a:off x="162962" y="3669546"/>
            <a:ext cx="1830991" cy="861774"/>
          </a:xfrm>
          <a:prstGeom prst="rect">
            <a:avLst/>
          </a:prstGeom>
          <a:noFill/>
          <a:ln>
            <a:noFill/>
          </a:ln>
        </p:spPr>
        <p:txBody>
          <a:bodyPr wrap="square" rtlCol="0">
            <a:spAutoFit/>
          </a:bodyPr>
          <a:lstStyle/>
          <a:p>
            <a:r>
              <a:rPr lang="fi-FI" sz="1000" dirty="0" smtClean="0">
                <a:solidFill>
                  <a:srgbClr val="FF0000"/>
                </a:solidFill>
                <a:latin typeface="+mn-lt"/>
              </a:rPr>
              <a:t>17. Select the visibility of the bug. Check ”Intel Bugs” and other if informatio must be shared to subcontractors</a:t>
            </a:r>
          </a:p>
        </p:txBody>
      </p:sp>
      <p:cxnSp>
        <p:nvCxnSpPr>
          <p:cNvPr id="12" name="Straight Arrow Connector 11"/>
          <p:cNvCxnSpPr/>
          <p:nvPr/>
        </p:nvCxnSpPr>
        <p:spPr bwMode="auto">
          <a:xfrm>
            <a:off x="1925230" y="3794744"/>
            <a:ext cx="470784" cy="0"/>
          </a:xfrm>
          <a:prstGeom prst="straightConnector1">
            <a:avLst/>
          </a:prstGeom>
          <a:solidFill>
            <a:schemeClr val="bg1"/>
          </a:solidFill>
          <a:ln w="28575" cap="flat" cmpd="sng" algn="ctr">
            <a:solidFill>
              <a:schemeClr val="tx1"/>
            </a:solidFill>
            <a:prstDash val="solid"/>
            <a:round/>
            <a:headEnd type="none" w="sm" len="sm"/>
            <a:tailEnd type="arrow"/>
          </a:ln>
          <a:effectLst/>
        </p:spPr>
      </p:cxnSp>
      <p:sp>
        <p:nvSpPr>
          <p:cNvPr id="14" name="TextBox 13"/>
          <p:cNvSpPr txBox="1"/>
          <p:nvPr/>
        </p:nvSpPr>
        <p:spPr>
          <a:xfrm>
            <a:off x="2168033" y="4667476"/>
            <a:ext cx="1104523" cy="553998"/>
          </a:xfrm>
          <a:prstGeom prst="rect">
            <a:avLst/>
          </a:prstGeom>
          <a:noFill/>
          <a:ln>
            <a:noFill/>
          </a:ln>
        </p:spPr>
        <p:txBody>
          <a:bodyPr wrap="square" rtlCol="0">
            <a:spAutoFit/>
          </a:bodyPr>
          <a:lstStyle/>
          <a:p>
            <a:r>
              <a:rPr lang="fi-FI" sz="1000" b="1" dirty="0" smtClean="0">
                <a:solidFill>
                  <a:srgbClr val="FF0000"/>
                </a:solidFill>
                <a:latin typeface="+mn-lt"/>
              </a:rPr>
              <a:t>18. Add the bug to the Bugzilla</a:t>
            </a:r>
          </a:p>
        </p:txBody>
      </p:sp>
      <p:cxnSp>
        <p:nvCxnSpPr>
          <p:cNvPr id="15" name="Straight Arrow Connector 14"/>
          <p:cNvCxnSpPr/>
          <p:nvPr/>
        </p:nvCxnSpPr>
        <p:spPr bwMode="auto">
          <a:xfrm flipV="1">
            <a:off x="2642519" y="4327556"/>
            <a:ext cx="0" cy="339920"/>
          </a:xfrm>
          <a:prstGeom prst="straightConnector1">
            <a:avLst/>
          </a:prstGeom>
          <a:solidFill>
            <a:schemeClr val="bg1"/>
          </a:solidFill>
          <a:ln w="28575" cap="flat" cmpd="sng" algn="ctr">
            <a:solidFill>
              <a:srgbClr val="FF0000"/>
            </a:solidFill>
            <a:prstDash val="solid"/>
            <a:round/>
            <a:headEnd type="none" w="sm" len="sm"/>
            <a:tailEnd type="arrow"/>
          </a:ln>
          <a:effectLst/>
        </p:spPr>
      </p:cxnSp>
      <p:sp>
        <p:nvSpPr>
          <p:cNvPr id="13" name="TextBox 12"/>
          <p:cNvSpPr txBox="1"/>
          <p:nvPr/>
        </p:nvSpPr>
        <p:spPr>
          <a:xfrm>
            <a:off x="73518" y="1774543"/>
            <a:ext cx="3846632" cy="400110"/>
          </a:xfrm>
          <a:prstGeom prst="rect">
            <a:avLst/>
          </a:prstGeom>
          <a:noFill/>
          <a:ln>
            <a:noFill/>
          </a:ln>
        </p:spPr>
        <p:txBody>
          <a:bodyPr wrap="square" rtlCol="0">
            <a:spAutoFit/>
          </a:bodyPr>
          <a:lstStyle/>
          <a:p>
            <a:r>
              <a:rPr lang="fi-FI" sz="1000" dirty="0" smtClean="0">
                <a:latin typeface="+mn-lt"/>
              </a:rPr>
              <a:t>15. Add Keyword to get more visibility for a Bug. </a:t>
            </a:r>
          </a:p>
          <a:p>
            <a:r>
              <a:rPr lang="fi-FI" sz="1000" dirty="0" smtClean="0">
                <a:latin typeface="+mn-lt"/>
              </a:rPr>
              <a:t>Click Keywords in Bugzilla to see the list of Keywords. </a:t>
            </a:r>
          </a:p>
        </p:txBody>
      </p:sp>
      <p:cxnSp>
        <p:nvCxnSpPr>
          <p:cNvPr id="16" name="Straight Arrow Connector 15"/>
          <p:cNvCxnSpPr/>
          <p:nvPr/>
        </p:nvCxnSpPr>
        <p:spPr bwMode="auto">
          <a:xfrm>
            <a:off x="1099172" y="2174653"/>
            <a:ext cx="618312" cy="146656"/>
          </a:xfrm>
          <a:prstGeom prst="straightConnector1">
            <a:avLst/>
          </a:prstGeom>
          <a:solidFill>
            <a:schemeClr val="bg1"/>
          </a:solidFill>
          <a:ln w="28575"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xmlns="" val="2350994450"/>
      </p:ext>
    </p:extLst>
  </p:cSld>
  <p:clrMapOvr>
    <a:masterClrMapping/>
  </p:clrMapOvr>
  <p:transition>
    <p:fade/>
  </p:transition>
</p:sld>
</file>

<file path=ppt/theme/theme1.xml><?xml version="1.0" encoding="utf-8"?>
<a:theme xmlns:a="http://schemas.openxmlformats.org/drawingml/2006/main" name="Tapio">
  <a:themeElements>
    <a:clrScheme name="intel2011">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Intel Verdana">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hangingPunct="0">
          <a:defRPr sz="2000" b="1" smtClean="0">
            <a:latin typeface="Neo Sans Intel" pitchFamily="34" charset="0"/>
            <a:cs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Neo Sans Intel" pitchFamily="34" charset="0"/>
            <a:cs typeface="Arial" pitchFamily="34" charset="0"/>
          </a:defRPr>
        </a:defPPr>
      </a:lstStyle>
    </a:lnDef>
    <a:txDef>
      <a:spPr>
        <a:noFill/>
      </a:spPr>
      <a:bodyPr wrap="square" rtlCol="0">
        <a:spAutoFit/>
      </a:bodyPr>
      <a:lstStyle>
        <a:defPPr>
          <a:defRPr sz="1600" dirty="0" smtClean="0">
            <a:latin typeface="+mn-lt"/>
          </a:defRPr>
        </a:defPPr>
      </a:lstStyle>
    </a:txDef>
  </a:objectDefaults>
  <a:extraClrSchemeLst>
    <a:extraClrScheme>
      <a:clrScheme name="2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2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2_intel_template_1_111605_BLUE 3">
        <a:dk1>
          <a:srgbClr val="000000"/>
        </a:dk1>
        <a:lt1>
          <a:srgbClr val="FFFFFF"/>
        </a:lt1>
        <a:dk2>
          <a:srgbClr val="DDDDDD"/>
        </a:dk2>
        <a:lt2>
          <a:srgbClr val="5F5F5F"/>
        </a:lt2>
        <a:accent1>
          <a:srgbClr val="A6CAE1"/>
        </a:accent1>
        <a:accent2>
          <a:srgbClr val="567EB9"/>
        </a:accent2>
        <a:accent3>
          <a:srgbClr val="FFFFFF"/>
        </a:accent3>
        <a:accent4>
          <a:srgbClr val="000000"/>
        </a:accent4>
        <a:accent5>
          <a:srgbClr val="D0E1EE"/>
        </a:accent5>
        <a:accent6>
          <a:srgbClr val="4D72A7"/>
        </a:accent6>
        <a:hlink>
          <a:srgbClr val="0860A8"/>
        </a:hlink>
        <a:folHlink>
          <a:srgbClr val="0C2E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05BC26083824DB2546712883D286F" ma:contentTypeVersion="0" ma:contentTypeDescription="Create a new document." ma:contentTypeScope="" ma:versionID="7be4ca5ea8e93d45448cc98ca8386b0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D2175F-1B0C-4243-BC5D-5F5F8E5CB2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4A94C8E-3E2B-4AD9-8D67-7815198BE085}">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purl.org/dc/terms/"/>
  </ds:schemaRefs>
</ds:datastoreItem>
</file>

<file path=customXml/itemProps3.xml><?xml version="1.0" encoding="utf-8"?>
<ds:datastoreItem xmlns:ds="http://schemas.openxmlformats.org/officeDocument/2006/customXml" ds:itemID="{C5CC5FB6-44E0-47C0-972B-EBB94824D4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Tapio</Template>
  <TotalTime>4094</TotalTime>
  <Words>966</Words>
  <Application>Microsoft Office PowerPoint</Application>
  <PresentationFormat>On-screen Show (4:3)</PresentationFormat>
  <Paragraphs>131</Paragraphs>
  <Slides>19</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Tapio</vt:lpstr>
      <vt:lpstr>Package</vt:lpstr>
      <vt:lpstr>Packager Shell Object</vt:lpstr>
      <vt:lpstr>Bugzilla User Guide    for Phone Analysis &amp; Design  team</vt:lpstr>
      <vt:lpstr>Table of Content</vt:lpstr>
      <vt:lpstr>General Introduction 1/2</vt:lpstr>
      <vt:lpstr>General Introduction 2/2</vt:lpstr>
      <vt:lpstr>Reporting a New Bug 1/5</vt:lpstr>
      <vt:lpstr>Reporting a New Bug 2/5</vt:lpstr>
      <vt:lpstr>Reporting a New Bug 3/5</vt:lpstr>
      <vt:lpstr>Reporting a New Bug 4/5</vt:lpstr>
      <vt:lpstr>Reporting a New Bug 5/5</vt:lpstr>
      <vt:lpstr>Searching the Assigned Bug 1/3</vt:lpstr>
      <vt:lpstr>Searching the Assigned Bug 2/3</vt:lpstr>
      <vt:lpstr>Searching the Assigned Bug 3/3</vt:lpstr>
      <vt:lpstr>Searching Design Area’s Bugs 1/3</vt:lpstr>
      <vt:lpstr>Searching Design Area’s Bugs 2/3</vt:lpstr>
      <vt:lpstr>Searching Design Area’s Bugs 3/3</vt:lpstr>
      <vt:lpstr>Solving the Assigned Bug 1/3</vt:lpstr>
      <vt:lpstr>Solving the Assigned Bug 2/3</vt:lpstr>
      <vt:lpstr>Solving the Assigned Bug 3/3</vt:lpstr>
      <vt:lpstr>Slide 19</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Internal IT presentation template</dc:subject>
  <dc:creator>tliusvaa</dc:creator>
  <cp:lastModifiedBy>zmeng2</cp:lastModifiedBy>
  <cp:revision>161</cp:revision>
  <dcterms:created xsi:type="dcterms:W3CDTF">2012-02-15T06:16:12Z</dcterms:created>
  <dcterms:modified xsi:type="dcterms:W3CDTF">2012-05-29T01:47:04Z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0x010100C1E05BC26083824DB2546712883D286F</vt:lpwstr>
  </property>
</Properties>
</file>