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91" r:id="rId3"/>
    <p:sldId id="267" r:id="rId4"/>
    <p:sldId id="259" r:id="rId5"/>
    <p:sldId id="271" r:id="rId6"/>
    <p:sldId id="282" r:id="rId7"/>
    <p:sldId id="284" r:id="rId8"/>
    <p:sldId id="273" r:id="rId9"/>
    <p:sldId id="279" r:id="rId10"/>
    <p:sldId id="280" r:id="rId11"/>
    <p:sldId id="274" r:id="rId12"/>
    <p:sldId id="263" r:id="rId13"/>
    <p:sldId id="270" r:id="rId14"/>
    <p:sldId id="275" r:id="rId15"/>
    <p:sldId id="264" r:id="rId16"/>
    <p:sldId id="278" r:id="rId17"/>
    <p:sldId id="269" r:id="rId18"/>
    <p:sldId id="260" r:id="rId19"/>
    <p:sldId id="281" r:id="rId20"/>
    <p:sldId id="283" r:id="rId21"/>
    <p:sldId id="285" r:id="rId22"/>
    <p:sldId id="289" r:id="rId23"/>
    <p:sldId id="290" r:id="rId24"/>
    <p:sldId id="286" r:id="rId25"/>
    <p:sldId id="287" r:id="rId26"/>
    <p:sldId id="288" r:id="rId27"/>
    <p:sldId id="292" r:id="rId28"/>
    <p:sldId id="26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75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AE720-011D-4C66-AE43-1E78511C4412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3D21-DB6E-4D51-9F41-B2C842F22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5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Trigger</a:t>
            </a:r>
            <a:r>
              <a:rPr lang="en-US" altLang="zh-CN" baseline="0" dirty="0" smtClean="0"/>
              <a:t> by change or time scheduler</a:t>
            </a:r>
          </a:p>
          <a:p>
            <a:r>
              <a:rPr lang="en-US" altLang="zh-CN" dirty="0" smtClean="0"/>
              <a:t>Cases numbers</a:t>
            </a:r>
          </a:p>
          <a:p>
            <a:r>
              <a:rPr lang="en-US" altLang="zh-CN" dirty="0" smtClean="0"/>
              <a:t>Run time: 3-4 hours for </a:t>
            </a:r>
            <a:r>
              <a:rPr lang="en-US" altLang="zh-CN" dirty="0" err="1" smtClean="0"/>
              <a:t>gbs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0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A2B35A-7280-3245-838C-E1BA2FABE20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94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http://download.otctools.jf.intel.com/staging/tools/archive/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http://download.tizen.org/tools/archive/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Apt-get install</a:t>
            </a:r>
          </a:p>
          <a:p>
            <a:r>
              <a:rPr lang="en-US" altLang="zh-CN" dirty="0" err="1" smtClean="0"/>
              <a:t>Zypper</a:t>
            </a:r>
            <a:r>
              <a:rPr lang="en-US" altLang="zh-CN" baseline="0" dirty="0" smtClean="0"/>
              <a:t> install</a:t>
            </a:r>
          </a:p>
          <a:p>
            <a:r>
              <a:rPr lang="en-US" altLang="zh-CN" baseline="0" dirty="0" smtClean="0"/>
              <a:t>Yum install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01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JJ/iris</a:t>
            </a:r>
          </a:p>
          <a:p>
            <a:r>
              <a:rPr lang="en-US" altLang="zh-CN" dirty="0" err="1" smtClean="0"/>
              <a:t>gbs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4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4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OBS:</a:t>
            </a:r>
            <a:r>
              <a:rPr lang="en-US" altLang="zh-CN" baseline="0" dirty="0" smtClean="0"/>
              <a:t> show web page, </a:t>
            </a:r>
            <a:r>
              <a:rPr lang="en-US" altLang="zh-CN" baseline="0" dirty="0" err="1" smtClean="0"/>
              <a:t>tar+spec</a:t>
            </a:r>
            <a:r>
              <a:rPr lang="en-US" altLang="zh-CN" baseline="0" dirty="0" smtClean="0"/>
              <a:t> =&gt; rpm/deb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Gerrit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events route to </a:t>
            </a:r>
            <a:r>
              <a:rPr lang="en-US" altLang="zh-CN" baseline="0" dirty="0" err="1" smtClean="0"/>
              <a:t>jenkins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KVM: 15+</a:t>
            </a:r>
            <a:r>
              <a:rPr lang="en-US" altLang="zh-CN" baseline="0" dirty="0" smtClean="0"/>
              <a:t> different </a:t>
            </a:r>
            <a:r>
              <a:rPr lang="en-US" altLang="zh-CN" baseline="0" dirty="0" err="1" smtClean="0"/>
              <a:t>linux</a:t>
            </a:r>
            <a:r>
              <a:rPr lang="en-US" altLang="zh-CN" baseline="0" dirty="0" smtClean="0"/>
              <a:t> distributions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Ansible</a:t>
            </a:r>
            <a:r>
              <a:rPr lang="en-US" altLang="zh-CN" baseline="0" dirty="0" smtClean="0"/>
              <a:t>: one command to setup a service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3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0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4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2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Refs/changes/xxx means patches</a:t>
            </a:r>
            <a:r>
              <a:rPr lang="en-US" altLang="zh-CN" baseline="0" dirty="0" smtClean="0"/>
              <a:t> is in reviewing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8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69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73D21-DB6E-4D51-9F41-B2C842F226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0D2CA5-0A1C-46F1-9B61-DC572A51C404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E581AF0-8011-4AA2-AE18-9A3C1789A2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8136904" cy="2160240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Continuous Integration </a:t>
            </a:r>
            <a:r>
              <a:rPr lang="en-US" altLang="zh-CN" sz="6000" dirty="0" smtClean="0"/>
              <a:t>&amp; Release process for </a:t>
            </a:r>
            <a:r>
              <a:rPr lang="en-US" altLang="zh-CN" sz="6000" dirty="0" err="1" smtClean="0"/>
              <a:t>Tizen</a:t>
            </a:r>
            <a:r>
              <a:rPr lang="en-US" altLang="zh-CN" sz="6000" dirty="0" smtClean="0"/>
              <a:t> Tools</a:t>
            </a:r>
            <a:endParaRPr lang="zh-CN" alt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3861048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altLang="zh-CN" sz="28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2.Package building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7855"/>
            <a:ext cx="8229600" cy="4030653"/>
          </a:xfrm>
        </p:spPr>
      </p:pic>
    </p:spTree>
    <p:extLst>
      <p:ext uri="{BB962C8B-B14F-4D97-AF65-F5344CB8AC3E}">
        <p14:creationId xmlns:p14="http://schemas.microsoft.com/office/powerpoint/2010/main" val="277474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: Unit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6225"/>
            <a:ext cx="8427074" cy="1900807"/>
          </a:xfrm>
        </p:spPr>
        <p:txBody>
          <a:bodyPr/>
          <a:lstStyle/>
          <a:p>
            <a:r>
              <a:rPr lang="en-US" altLang="zh-CN" dirty="0" smtClean="0"/>
              <a:t>Run unit tests for every patch;</a:t>
            </a:r>
          </a:p>
          <a:p>
            <a:r>
              <a:rPr lang="en-US" altLang="zh-CN" dirty="0" smtClean="0"/>
              <a:t>Give verity +1 if all tests are passed otherwise -1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2" y="2903618"/>
            <a:ext cx="8460432" cy="31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1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39552"/>
          </a:xfrm>
        </p:spPr>
        <p:txBody>
          <a:bodyPr/>
          <a:lstStyle/>
          <a:p>
            <a:r>
              <a:rPr lang="en-US" altLang="zh-CN" dirty="0" smtClean="0"/>
              <a:t>Bad things shows up early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" y="1916832"/>
            <a:ext cx="8967891" cy="3672408"/>
          </a:xfrm>
        </p:spPr>
      </p:pic>
    </p:spTree>
    <p:extLst>
      <p:ext uri="{BB962C8B-B14F-4D97-AF65-F5344CB8AC3E}">
        <p14:creationId xmlns:p14="http://schemas.microsoft.com/office/powerpoint/2010/main" val="3595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-1467544"/>
            <a:ext cx="6480720" cy="9178321"/>
          </a:xfrm>
        </p:spPr>
      </p:pic>
    </p:spTree>
    <p:extLst>
      <p:ext uri="{BB962C8B-B14F-4D97-AF65-F5344CB8AC3E}">
        <p14:creationId xmlns:p14="http://schemas.microsoft.com/office/powerpoint/2010/main" val="31133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Functional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CN" dirty="0" smtClean="0"/>
              <a:t>Functional testing takes more time</a:t>
            </a:r>
          </a:p>
          <a:p>
            <a:r>
              <a:rPr lang="en-US" altLang="zh-CN" dirty="0" smtClean="0"/>
              <a:t>For every patch run basic functional tests</a:t>
            </a:r>
          </a:p>
          <a:p>
            <a:r>
              <a:rPr lang="en-US" altLang="zh-CN" dirty="0" smtClean="0"/>
              <a:t>For every day, run all test cases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969"/>
            <a:ext cx="7524328" cy="34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7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8960722" cy="39604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5.Code checks</a:t>
            </a:r>
            <a:endParaRPr lang="zh-CN" alt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67" y="1544644"/>
            <a:ext cx="3683199" cy="35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Daily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322712" cy="1108719"/>
          </a:xfrm>
        </p:spPr>
        <p:txBody>
          <a:bodyPr/>
          <a:lstStyle/>
          <a:p>
            <a:r>
              <a:rPr lang="en-US" altLang="zh-CN" dirty="0" smtClean="0"/>
              <a:t>It takes hours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9" y="2616418"/>
            <a:ext cx="3496163" cy="154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7" y="1844824"/>
            <a:ext cx="525853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52648" cy="1052736"/>
          </a:xfrm>
        </p:spPr>
        <p:txBody>
          <a:bodyPr/>
          <a:lstStyle/>
          <a:p>
            <a:r>
              <a:rPr lang="fi-FI" altLang="zh-CN" sz="4400" dirty="0" smtClean="0"/>
              <a:t>Development and r</a:t>
            </a:r>
            <a:r>
              <a:rPr lang="fi-FI" sz="4400" dirty="0" smtClean="0"/>
              <a:t>elease flow</a:t>
            </a:r>
            <a:endParaRPr lang="en-GB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2863" y="1436398"/>
            <a:ext cx="8983360" cy="4584890"/>
            <a:chOff x="142863" y="1195461"/>
            <a:chExt cx="8983360" cy="458489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3441544" y="2238915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‘</a:t>
              </a:r>
              <a:r>
                <a:rPr lang="en-US" altLang="zh-CN" sz="900" b="1" dirty="0" err="1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Devel</a:t>
              </a:r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’ branch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3441544" y="3151467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‘release-*’ branch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441544" y="4437065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‘master’ branch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895" y="2273447"/>
              <a:ext cx="466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patch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0313" y="1372032"/>
              <a:ext cx="7248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err="1" smtClean="0">
                  <a:latin typeface="+mn-lt"/>
                </a:rPr>
                <a:t>Git</a:t>
              </a:r>
              <a:r>
                <a:rPr lang="en-US" altLang="zh-CN" sz="900" dirty="0" smtClean="0">
                  <a:latin typeface="+mn-lt"/>
                </a:rPr>
                <a:t> branch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11" name="Flowchart: Decision 10"/>
            <p:cNvSpPr/>
            <p:nvPr/>
          </p:nvSpPr>
          <p:spPr bwMode="auto">
            <a:xfrm>
              <a:off x="2277709" y="2164015"/>
              <a:ext cx="914400" cy="526640"/>
            </a:xfrm>
            <a:prstGeom prst="flowChartDecision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peer</a:t>
              </a:r>
            </a:p>
            <a:p>
              <a:pPr algn="ctr" eaLnBrk="0" hangingPunct="0"/>
              <a:r>
                <a:rPr lang="en-US" altLang="zh-CN" sz="1000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review</a:t>
              </a:r>
              <a:endParaRPr lang="zh-CN" altLang="en-US" sz="1000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2" name="Flowchart: Decision 11"/>
            <p:cNvSpPr/>
            <p:nvPr/>
          </p:nvSpPr>
          <p:spPr bwMode="auto">
            <a:xfrm>
              <a:off x="872842" y="2164015"/>
              <a:ext cx="1138838" cy="526640"/>
            </a:xfrm>
            <a:prstGeom prst="flowChartDecision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pre-review</a:t>
              </a:r>
            </a:p>
            <a:p>
              <a:pPr algn="ctr" eaLnBrk="0" hangingPunct="0"/>
              <a:r>
                <a:rPr lang="en-US" altLang="zh-CN" sz="1000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testing</a:t>
              </a:r>
              <a:endParaRPr lang="zh-CN" altLang="en-US" sz="1000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4360" y="1399349"/>
              <a:ext cx="5597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Jenkins</a:t>
              </a:r>
              <a:endParaRPr lang="zh-CN" altLang="en-US" sz="900" dirty="0" err="1" smtClean="0">
                <a:latin typeface="+mn-lt"/>
              </a:endParaRPr>
            </a:p>
          </p:txBody>
        </p:sp>
        <p:cxnSp>
          <p:nvCxnSpPr>
            <p:cNvPr id="15" name="Straight Arrow Connector 14"/>
            <p:cNvCxnSpPr>
              <a:endCxn id="12" idx="1"/>
            </p:cNvCxnSpPr>
            <p:nvPr/>
          </p:nvCxnSpPr>
          <p:spPr bwMode="auto">
            <a:xfrm>
              <a:off x="579162" y="2427335"/>
              <a:ext cx="293680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2" idx="3"/>
              <a:endCxn id="11" idx="1"/>
            </p:cNvCxnSpPr>
            <p:nvPr/>
          </p:nvCxnSpPr>
          <p:spPr bwMode="auto">
            <a:xfrm>
              <a:off x="2011681" y="2427335"/>
              <a:ext cx="266029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>
              <a:stCxn id="11" idx="3"/>
              <a:endCxn id="5" idx="1"/>
            </p:cNvCxnSpPr>
            <p:nvPr/>
          </p:nvCxnSpPr>
          <p:spPr bwMode="auto">
            <a:xfrm>
              <a:off x="3192110" y="2427336"/>
              <a:ext cx="249435" cy="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890046" y="2130643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pass</a:t>
              </a:r>
              <a:endParaRPr lang="zh-CN" altLang="en-US" sz="900" dirty="0" err="1" smtClean="0">
                <a:latin typeface="+mn-lt"/>
              </a:endParaRPr>
            </a:p>
          </p:txBody>
        </p:sp>
        <p:cxnSp>
          <p:nvCxnSpPr>
            <p:cNvPr id="29" name="Elbow Connector 28"/>
            <p:cNvCxnSpPr>
              <a:stCxn id="12" idx="2"/>
              <a:endCxn id="9" idx="2"/>
            </p:cNvCxnSpPr>
            <p:nvPr/>
          </p:nvCxnSpPr>
          <p:spPr bwMode="auto">
            <a:xfrm rot="5400000" flipH="1">
              <a:off x="816089" y="2064483"/>
              <a:ext cx="186376" cy="1065969"/>
            </a:xfrm>
            <a:prstGeom prst="bentConnector3">
              <a:avLst>
                <a:gd name="adj1" fmla="val -122655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726038" y="2617207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failed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682905" y="2240387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err="1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Tools:Devel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4682905" y="3151467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err="1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Tools:pre-release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4682905" y="4438539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Tools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6283" y="2136921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accept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910349" y="2237632"/>
              <a:ext cx="1995054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800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download.otctools.jf.intel.com/Tools</a:t>
              </a:r>
              <a:r>
                <a:rPr lang="en-US" altLang="zh-CN" sz="800" dirty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:/Devel/</a:t>
              </a:r>
              <a:endParaRPr lang="zh-CN" altLang="en-US" sz="800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cxnSp>
          <p:nvCxnSpPr>
            <p:cNvPr id="42" name="Elbow Connector 41"/>
            <p:cNvCxnSpPr>
              <a:stCxn id="11" idx="2"/>
            </p:cNvCxnSpPr>
            <p:nvPr/>
          </p:nvCxnSpPr>
          <p:spPr bwMode="auto">
            <a:xfrm rot="5400000">
              <a:off x="1995903" y="2137012"/>
              <a:ext cx="185363" cy="1292651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874016" y="2644541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reject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47" name="Down Arrow 46"/>
            <p:cNvSpPr/>
            <p:nvPr/>
          </p:nvSpPr>
          <p:spPr bwMode="auto">
            <a:xfrm>
              <a:off x="3840482" y="2644542"/>
              <a:ext cx="83201" cy="462589"/>
            </a:xfrm>
            <a:prstGeom prst="downArrow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Down Arrow 47"/>
            <p:cNvSpPr/>
            <p:nvPr/>
          </p:nvSpPr>
          <p:spPr bwMode="auto">
            <a:xfrm>
              <a:off x="3840482" y="3568931"/>
              <a:ext cx="83201" cy="879765"/>
            </a:xfrm>
            <a:prstGeom prst="downArrow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5" name="Flowchart: Decision 54"/>
            <p:cNvSpPr/>
            <p:nvPr/>
          </p:nvSpPr>
          <p:spPr bwMode="auto">
            <a:xfrm>
              <a:off x="2263128" y="3075543"/>
              <a:ext cx="914400" cy="526640"/>
            </a:xfrm>
            <a:prstGeom prst="flowChartDecision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peer</a:t>
              </a:r>
            </a:p>
            <a:p>
              <a:pPr algn="ctr" eaLnBrk="0" hangingPunct="0"/>
              <a:r>
                <a:rPr lang="en-US" altLang="zh-CN" sz="1000" dirty="0" smtClean="0">
                  <a:solidFill>
                    <a:schemeClr val="bg1"/>
                  </a:solidFill>
                  <a:latin typeface="Neo Sans Intel" pitchFamily="34" charset="0"/>
                  <a:cs typeface="Arial" pitchFamily="34" charset="0"/>
                </a:rPr>
                <a:t>review</a:t>
              </a:r>
              <a:endParaRPr lang="zh-CN" altLang="en-US" sz="1000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71703" y="3059533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accept</a:t>
              </a:r>
              <a:endParaRPr lang="zh-CN" altLang="en-US" sz="900" dirty="0" err="1" smtClean="0">
                <a:latin typeface="+mn-lt"/>
              </a:endParaRPr>
            </a:p>
          </p:txBody>
        </p:sp>
        <p:cxnSp>
          <p:nvCxnSpPr>
            <p:cNvPr id="58" name="Straight Arrow Connector 57"/>
            <p:cNvCxnSpPr>
              <a:stCxn id="55" idx="3"/>
              <a:endCxn id="6" idx="1"/>
            </p:cNvCxnSpPr>
            <p:nvPr/>
          </p:nvCxnSpPr>
          <p:spPr bwMode="auto">
            <a:xfrm>
              <a:off x="3177528" y="3338864"/>
              <a:ext cx="264016" cy="102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142863" y="318497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hot fix</a:t>
              </a:r>
              <a:endParaRPr lang="zh-CN" altLang="en-US" sz="900" dirty="0" err="1" smtClean="0">
                <a:latin typeface="+mn-lt"/>
              </a:endParaRPr>
            </a:p>
          </p:txBody>
        </p:sp>
        <p:cxnSp>
          <p:nvCxnSpPr>
            <p:cNvPr id="67" name="Straight Arrow Connector 66"/>
            <p:cNvCxnSpPr>
              <a:endCxn id="55" idx="1"/>
            </p:cNvCxnSpPr>
            <p:nvPr/>
          </p:nvCxnSpPr>
          <p:spPr bwMode="auto">
            <a:xfrm flipV="1">
              <a:off x="615598" y="3338863"/>
              <a:ext cx="1647531" cy="2107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1" name="Rounded Rectangle 70"/>
            <p:cNvSpPr/>
            <p:nvPr/>
          </p:nvSpPr>
          <p:spPr bwMode="auto">
            <a:xfrm>
              <a:off x="5910349" y="3150441"/>
              <a:ext cx="1995054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800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download.tizen.org/tools/pre-release</a:t>
              </a:r>
              <a:r>
                <a:rPr lang="en-US" altLang="zh-CN" sz="800" dirty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/</a:t>
              </a:r>
              <a:endParaRPr lang="zh-CN" altLang="en-US" sz="800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5910349" y="4438539"/>
              <a:ext cx="1995054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800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download.tizen.org/tools/archive/</a:t>
              </a:r>
            </a:p>
            <a:p>
              <a:pPr algn="ctr" eaLnBrk="0" hangingPunct="0"/>
              <a:r>
                <a:rPr lang="en-US" altLang="zh-CN" sz="800" dirty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download.tizen.org/tools/latest-release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/</a:t>
              </a:r>
              <a:endParaRPr lang="zh-CN" altLang="en-US" sz="800" dirty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cxnSp>
          <p:nvCxnSpPr>
            <p:cNvPr id="78" name="Straight Arrow Connector 77"/>
            <p:cNvCxnSpPr>
              <a:stCxn id="35" idx="3"/>
              <a:endCxn id="72" idx="1"/>
            </p:cNvCxnSpPr>
            <p:nvPr/>
          </p:nvCxnSpPr>
          <p:spPr bwMode="auto">
            <a:xfrm>
              <a:off x="5597305" y="4626960"/>
              <a:ext cx="313044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4898055" y="1366164"/>
              <a:ext cx="4074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OBS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77724" y="1399349"/>
              <a:ext cx="9653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download repo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81" name="Rounded Rectangle 80"/>
            <p:cNvSpPr/>
            <p:nvPr/>
          </p:nvSpPr>
          <p:spPr bwMode="auto">
            <a:xfrm>
              <a:off x="8160398" y="2239291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Functional testing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8160398" y="3150371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Full testing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8160398" y="4437443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Sanity testing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82139" y="1429617"/>
              <a:ext cx="5277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testing</a:t>
              </a:r>
              <a:endParaRPr lang="zh-CN" altLang="en-US" sz="900" dirty="0" err="1" smtClean="0">
                <a:latin typeface="+mn-lt"/>
              </a:endParaRPr>
            </a:p>
          </p:txBody>
        </p:sp>
        <p:cxnSp>
          <p:nvCxnSpPr>
            <p:cNvPr id="86" name="Straight Arrow Connector 85"/>
            <p:cNvCxnSpPr>
              <a:stCxn id="40" idx="3"/>
              <a:endCxn id="81" idx="1"/>
            </p:cNvCxnSpPr>
            <p:nvPr/>
          </p:nvCxnSpPr>
          <p:spPr bwMode="auto">
            <a:xfrm>
              <a:off x="7905404" y="2426053"/>
              <a:ext cx="254995" cy="165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8" name="Straight Arrow Connector 87"/>
            <p:cNvCxnSpPr>
              <a:stCxn id="71" idx="3"/>
              <a:endCxn id="82" idx="1"/>
            </p:cNvCxnSpPr>
            <p:nvPr/>
          </p:nvCxnSpPr>
          <p:spPr bwMode="auto">
            <a:xfrm flipV="1">
              <a:off x="7905404" y="3338793"/>
              <a:ext cx="254995" cy="7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stCxn id="72" idx="3"/>
              <a:endCxn id="83" idx="1"/>
            </p:cNvCxnSpPr>
            <p:nvPr/>
          </p:nvCxnSpPr>
          <p:spPr bwMode="auto">
            <a:xfrm flipV="1">
              <a:off x="7905404" y="4625864"/>
              <a:ext cx="254995" cy="109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4513200" y="1195461"/>
              <a:ext cx="0" cy="397902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5745514" y="1222728"/>
              <a:ext cx="0" cy="397902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8032900" y="1195461"/>
              <a:ext cx="0" cy="420525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7232756" y="5548879"/>
              <a:ext cx="18934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handled by Jenkins automatically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4355945" y="2360834"/>
              <a:ext cx="326961" cy="1551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9" name="Right Arrow 58"/>
            <p:cNvSpPr/>
            <p:nvPr/>
          </p:nvSpPr>
          <p:spPr bwMode="auto">
            <a:xfrm>
              <a:off x="4355945" y="3261208"/>
              <a:ext cx="326961" cy="1551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0" name="Right Arrow 59"/>
            <p:cNvSpPr/>
            <p:nvPr/>
          </p:nvSpPr>
          <p:spPr bwMode="auto">
            <a:xfrm>
              <a:off x="4355945" y="4559913"/>
              <a:ext cx="326961" cy="1551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4" name="Right Arrow 63"/>
            <p:cNvSpPr/>
            <p:nvPr/>
          </p:nvSpPr>
          <p:spPr bwMode="auto">
            <a:xfrm>
              <a:off x="5597306" y="2348469"/>
              <a:ext cx="326961" cy="1551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8" name="Right Arrow 67"/>
            <p:cNvSpPr/>
            <p:nvPr/>
          </p:nvSpPr>
          <p:spPr bwMode="auto">
            <a:xfrm>
              <a:off x="5597306" y="3271816"/>
              <a:ext cx="326961" cy="1551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9" name="Right Arrow 68"/>
            <p:cNvSpPr/>
            <p:nvPr/>
          </p:nvSpPr>
          <p:spPr bwMode="auto">
            <a:xfrm>
              <a:off x="6905795" y="5625182"/>
              <a:ext cx="326961" cy="1551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34363" y="2722131"/>
              <a:ext cx="5373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branch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40482" y="3672559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+mn-lt"/>
                </a:rPr>
                <a:t>merge</a:t>
              </a:r>
              <a:endParaRPr lang="zh-CN" altLang="en-US" sz="900" dirty="0" err="1" smtClean="0">
                <a:latin typeface="+mn-lt"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8160398" y="3827039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Deploy request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85" name="Down Arrow 84"/>
            <p:cNvSpPr/>
            <p:nvPr/>
          </p:nvSpPr>
          <p:spPr bwMode="auto">
            <a:xfrm>
              <a:off x="8534398" y="3528310"/>
              <a:ext cx="83201" cy="298137"/>
            </a:xfrm>
            <a:prstGeom prst="downArrow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8160398" y="5023869"/>
              <a:ext cx="914400" cy="376843"/>
            </a:xfrm>
            <a:prstGeom prst="roundRect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900" b="1" dirty="0" smtClean="0">
                  <a:solidFill>
                    <a:schemeClr val="bg1"/>
                  </a:solidFill>
                  <a:latin typeface="Vrinda" pitchFamily="34" charset="0"/>
                  <a:cs typeface="Vrinda" pitchFamily="34" charset="0"/>
                </a:rPr>
                <a:t>Release announce</a:t>
              </a:r>
              <a:endParaRPr lang="zh-CN" altLang="en-US" sz="900" b="1" dirty="0" smtClean="0">
                <a:solidFill>
                  <a:schemeClr val="bg1"/>
                </a:solidFill>
                <a:latin typeface="Vrinda" pitchFamily="34" charset="0"/>
                <a:cs typeface="Vrinda" pitchFamily="34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>
              <a:off x="8544390" y="4815383"/>
              <a:ext cx="73209" cy="208488"/>
            </a:xfrm>
            <a:prstGeom prst="downArrow">
              <a:avLst/>
            </a:prstGeom>
            <a:gradFill flip="none" rotWithShape="1">
              <a:gsLst>
                <a:gs pos="5000">
                  <a:schemeClr val="accent2"/>
                </a:gs>
                <a:gs pos="95000">
                  <a:schemeClr val="accent1"/>
                </a:gs>
              </a:gsLst>
              <a:lin ang="16200000" scaled="0"/>
              <a:tileRect/>
            </a:gra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1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4" y="1412776"/>
            <a:ext cx="896310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915816" y="2113651"/>
            <a:ext cx="504056" cy="95530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Release 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Release docs</a:t>
            </a:r>
          </a:p>
          <a:p>
            <a:r>
              <a:rPr lang="en-US" altLang="zh-CN" dirty="0"/>
              <a:t>https://otctools.jf.intel.com/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Development &amp; Testing</a:t>
            </a:r>
          </a:p>
          <a:p>
            <a:r>
              <a:rPr lang="en-US" altLang="zh-CN" dirty="0" smtClean="0"/>
              <a:t>Release &amp; Deployment</a:t>
            </a:r>
          </a:p>
          <a:p>
            <a:r>
              <a:rPr lang="en-US" altLang="zh-CN" dirty="0" smtClean="0"/>
              <a:t>Future plan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24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1.Create release branch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Increase version number in release branch</a:t>
            </a:r>
            <a:endParaRPr lang="en-US" altLang="zh-CN" dirty="0" smtClean="0"/>
          </a:p>
          <a:p>
            <a:r>
              <a:rPr lang="en-US" altLang="zh-CN" dirty="0" smtClean="0"/>
              <a:t>Automatic package </a:t>
            </a:r>
            <a:r>
              <a:rPr lang="en-US" altLang="zh-CN" dirty="0" smtClean="0"/>
              <a:t>building (</a:t>
            </a:r>
            <a:r>
              <a:rPr lang="en-US" altLang="zh-CN" dirty="0" err="1" smtClean="0"/>
              <a:t>Tools:Pre-release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Verification in local (pre-release testing)</a:t>
            </a:r>
          </a:p>
          <a:p>
            <a:r>
              <a:rPr lang="en-US" altLang="zh-CN" dirty="0" smtClean="0"/>
              <a:t>Review testing </a:t>
            </a:r>
            <a:r>
              <a:rPr lang="en-US" altLang="zh-CN" dirty="0" smtClean="0"/>
              <a:t>report</a:t>
            </a:r>
          </a:p>
          <a:p>
            <a:endParaRPr lang="en-US" altLang="zh-CN" dirty="0"/>
          </a:p>
          <a:p>
            <a:r>
              <a:rPr lang="en-US" altLang="zh-CN" dirty="0" smtClean="0"/>
              <a:t>If any bug found in verification we will fix them in release branch and run tests again.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7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2.Internal release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Update </a:t>
            </a:r>
            <a:r>
              <a:rPr lang="en-US" altLang="zh-CN" dirty="0" smtClean="0"/>
              <a:t>to master branch</a:t>
            </a:r>
          </a:p>
          <a:p>
            <a:r>
              <a:rPr lang="en-US" altLang="zh-CN" dirty="0" smtClean="0"/>
              <a:t>Automatic package building (Tools)</a:t>
            </a:r>
            <a:endParaRPr lang="en-US" altLang="zh-CN" dirty="0" smtClean="0"/>
          </a:p>
          <a:p>
            <a:r>
              <a:rPr lang="en-US" altLang="zh-CN" dirty="0" smtClean="0"/>
              <a:t>Make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tag of this </a:t>
            </a:r>
            <a:r>
              <a:rPr lang="en-US" altLang="zh-CN" dirty="0" smtClean="0"/>
              <a:t>version</a:t>
            </a:r>
            <a:endParaRPr lang="en-US" altLang="zh-CN" dirty="0" smtClean="0"/>
          </a:p>
          <a:p>
            <a:r>
              <a:rPr lang="en-US" altLang="zh-CN" dirty="0" smtClean="0"/>
              <a:t>Using release job(Jenkins) to publish repo to internal download server</a:t>
            </a:r>
          </a:p>
          <a:p>
            <a:r>
              <a:rPr lang="en-US" altLang="zh-CN" dirty="0" smtClean="0"/>
              <a:t>Verification on staging server (pre-deployment testing)</a:t>
            </a:r>
          </a:p>
          <a:p>
            <a:r>
              <a:rPr lang="en-US" altLang="zh-CN" dirty="0" smtClean="0"/>
              <a:t>Review testing </a:t>
            </a:r>
            <a:r>
              <a:rPr lang="en-US" altLang="zh-CN" dirty="0" smtClean="0"/>
              <a:t>report</a:t>
            </a:r>
          </a:p>
          <a:p>
            <a:endParaRPr lang="en-US" altLang="zh-CN" dirty="0"/>
          </a:p>
          <a:p>
            <a:r>
              <a:rPr lang="en-US" altLang="zh-CN" dirty="0" smtClean="0"/>
              <a:t>If any bugs found in this phase, we will fix them in release branch as well. And go back to the last step.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96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elease jobs(Jenkins)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37" y="1772816"/>
            <a:ext cx="6992326" cy="4486901"/>
          </a:xfrm>
        </p:spPr>
      </p:pic>
    </p:spTree>
    <p:extLst>
      <p:ext uri="{BB962C8B-B14F-4D97-AF65-F5344CB8AC3E}">
        <p14:creationId xmlns:p14="http://schemas.microsoft.com/office/powerpoint/2010/main" val="136030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release job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132856"/>
            <a:ext cx="3629532" cy="2915057"/>
          </a:xfrm>
        </p:spPr>
      </p:pic>
    </p:spTree>
    <p:extLst>
      <p:ext uri="{BB962C8B-B14F-4D97-AF65-F5344CB8AC3E}">
        <p14:creationId xmlns:p14="http://schemas.microsoft.com/office/powerpoint/2010/main" val="374068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3.Release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release job(Jenkins) to publish repo to tizen.org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download server</a:t>
            </a:r>
          </a:p>
          <a:p>
            <a:r>
              <a:rPr lang="en-US" altLang="zh-CN" dirty="0" smtClean="0"/>
              <a:t>Sanity </a:t>
            </a:r>
            <a:r>
              <a:rPr lang="en-US" altLang="zh-CN" dirty="0" smtClean="0"/>
              <a:t>check</a:t>
            </a:r>
          </a:p>
          <a:p>
            <a:endParaRPr lang="en-US" altLang="zh-CN" dirty="0"/>
          </a:p>
          <a:p>
            <a:r>
              <a:rPr lang="en-US" altLang="zh-CN" dirty="0" smtClean="0"/>
              <a:t>If we found serious problem after official release. We have to increase version number for hotfix and do the whole release process again..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4390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4.Deployment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</a:t>
            </a:r>
            <a:r>
              <a:rPr lang="en-US" altLang="zh-CN" dirty="0" smtClean="0"/>
              <a:t>a deployment </a:t>
            </a:r>
            <a:r>
              <a:rPr lang="en-US" altLang="zh-CN" dirty="0" smtClean="0"/>
              <a:t>ticket in JIRA</a:t>
            </a:r>
          </a:p>
          <a:p>
            <a:r>
              <a:rPr lang="en-US" altLang="zh-CN" dirty="0" smtClean="0"/>
              <a:t>Review the deployment instruction</a:t>
            </a:r>
          </a:p>
          <a:p>
            <a:r>
              <a:rPr lang="en-US" altLang="zh-CN" dirty="0" smtClean="0"/>
              <a:t>Deploy by </a:t>
            </a:r>
            <a:r>
              <a:rPr lang="en-US" altLang="zh-CN" dirty="0" err="1" smtClean="0"/>
              <a:t>Ansible</a:t>
            </a:r>
            <a:r>
              <a:rPr lang="en-US" altLang="zh-CN" dirty="0"/>
              <a:t> </a:t>
            </a:r>
            <a:r>
              <a:rPr lang="en-US" altLang="zh-CN" dirty="0" smtClean="0"/>
              <a:t>(if available)</a:t>
            </a:r>
          </a:p>
          <a:p>
            <a:r>
              <a:rPr lang="en-US" altLang="zh-CN" dirty="0" smtClean="0"/>
              <a:t>Verification on production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55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5.Announcement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Send </a:t>
            </a:r>
            <a:r>
              <a:rPr lang="en-US" altLang="zh-CN" smtClean="0"/>
              <a:t>an announcement </a:t>
            </a:r>
            <a:r>
              <a:rPr lang="en-US" altLang="zh-CN" dirty="0" smtClean="0"/>
              <a:t>to mailing lists</a:t>
            </a:r>
          </a:p>
          <a:p>
            <a:r>
              <a:rPr lang="en-US" altLang="zh-CN" dirty="0" smtClean="0"/>
              <a:t>Sync code to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/01org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313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plan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vagrant to replace current shell scripts</a:t>
            </a:r>
          </a:p>
          <a:p>
            <a:r>
              <a:rPr lang="en-US" altLang="zh-CN" dirty="0" smtClean="0"/>
              <a:t>Make a web UI for users to control his/her jobs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446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0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848"/>
            <a:ext cx="9144000" cy="54925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83" y="260648"/>
            <a:ext cx="8229600" cy="979512"/>
          </a:xfrm>
        </p:spPr>
        <p:txBody>
          <a:bodyPr/>
          <a:lstStyle/>
          <a:p>
            <a:r>
              <a:rPr lang="en-US" altLang="zh-CN" dirty="0" smtClean="0"/>
              <a:t>Principles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361" y="1844824"/>
            <a:ext cx="8787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3600" b="1" dirty="0">
                <a:solidFill>
                  <a:srgbClr val="FFC000"/>
                </a:solidFill>
              </a:rPr>
              <a:t>Small commits</a:t>
            </a:r>
          </a:p>
          <a:p>
            <a:pPr marL="285750" indent="-285750">
              <a:buFontTx/>
              <a:buChar char="-"/>
            </a:pPr>
            <a:r>
              <a:rPr lang="en-US" altLang="zh-CN" sz="3600" b="1" dirty="0" smtClean="0">
                <a:solidFill>
                  <a:srgbClr val="FFC000"/>
                </a:solidFill>
              </a:rPr>
              <a:t>Auto build</a:t>
            </a:r>
          </a:p>
          <a:p>
            <a:pPr marL="285750" indent="-285750">
              <a:buFontTx/>
              <a:buChar char="-"/>
            </a:pPr>
            <a:r>
              <a:rPr lang="en-US" altLang="zh-CN" sz="3600" b="1" dirty="0" smtClean="0">
                <a:solidFill>
                  <a:srgbClr val="FFC000"/>
                </a:solidFill>
              </a:rPr>
              <a:t>Auto testing</a:t>
            </a:r>
          </a:p>
          <a:p>
            <a:pPr marL="285750" indent="-285750">
              <a:buFontTx/>
              <a:buChar char="-"/>
            </a:pPr>
            <a:r>
              <a:rPr lang="en-US" altLang="zh-CN" sz="3600" b="1" dirty="0" smtClean="0">
                <a:solidFill>
                  <a:srgbClr val="FFC000"/>
                </a:solidFill>
              </a:rPr>
              <a:t>Every commit should be built</a:t>
            </a:r>
          </a:p>
          <a:p>
            <a:pPr marL="285750" indent="-285750">
              <a:buFontTx/>
              <a:buChar char="-"/>
            </a:pPr>
            <a:r>
              <a:rPr lang="en-US" altLang="zh-CN" sz="3600" b="1" dirty="0" smtClean="0">
                <a:solidFill>
                  <a:srgbClr val="FFC000"/>
                </a:solidFill>
              </a:rPr>
              <a:t>Build fast</a:t>
            </a:r>
          </a:p>
          <a:p>
            <a:pPr marL="285750" indent="-285750">
              <a:buFontTx/>
              <a:buChar char="-"/>
            </a:pPr>
            <a:r>
              <a:rPr lang="en-US" altLang="zh-CN" sz="3600" b="1" dirty="0" smtClean="0">
                <a:solidFill>
                  <a:srgbClr val="FFC000"/>
                </a:solidFill>
              </a:rPr>
              <a:t>Staging server</a:t>
            </a:r>
          </a:p>
          <a:p>
            <a:pPr marL="285750" indent="-285750">
              <a:buFontTx/>
              <a:buChar char="-"/>
            </a:pPr>
            <a:r>
              <a:rPr lang="en-US" altLang="zh-CN" sz="3600" b="1" dirty="0" smtClean="0">
                <a:solidFill>
                  <a:srgbClr val="FFC000"/>
                </a:solidFill>
              </a:rPr>
              <a:t>Auto deployment</a:t>
            </a:r>
          </a:p>
          <a:p>
            <a:pPr marL="285750" indent="-285750">
              <a:buFontTx/>
              <a:buChar char="-"/>
            </a:pPr>
            <a:r>
              <a:rPr lang="en-US" altLang="zh-CN" sz="3600" b="1" dirty="0" smtClean="0">
                <a:solidFill>
                  <a:srgbClr val="FFC000"/>
                </a:solidFill>
              </a:rPr>
              <a:t>Everybody see results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73" y="1918610"/>
            <a:ext cx="1841587" cy="2638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60" y="1458195"/>
            <a:ext cx="1625987" cy="151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16" y="3900763"/>
            <a:ext cx="2638793" cy="609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73" y="4689996"/>
            <a:ext cx="2746148" cy="921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10" y="1279615"/>
            <a:ext cx="1824798" cy="1012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34" y="3522211"/>
            <a:ext cx="1800314" cy="10348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86" y="2445862"/>
            <a:ext cx="2270823" cy="9068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61" y="1033176"/>
            <a:ext cx="752475" cy="752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767917"/>
            <a:ext cx="2966099" cy="7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051520"/>
          </a:xfrm>
        </p:spPr>
        <p:txBody>
          <a:bodyPr/>
          <a:lstStyle/>
          <a:p>
            <a:r>
              <a:rPr lang="en-US" altLang="zh-CN" dirty="0" smtClean="0"/>
              <a:t>Jenkins @ Google Trends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149080"/>
            <a:ext cx="5760641" cy="247908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20" y="1268760"/>
            <a:ext cx="4964352" cy="2880320"/>
          </a:xfrm>
        </p:spPr>
      </p:pic>
    </p:spTree>
    <p:extLst>
      <p:ext uri="{BB962C8B-B14F-4D97-AF65-F5344CB8AC3E}">
        <p14:creationId xmlns:p14="http://schemas.microsoft.com/office/powerpoint/2010/main" val="3144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 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8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Branching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607" y="6309320"/>
            <a:ext cx="5915000" cy="864096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Refs: http://nvie.com/posts/a-successful-git-branching-model/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3600400" cy="47713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6004" y="1600200"/>
            <a:ext cx="3759932" cy="334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Devel</a:t>
            </a:r>
            <a:endParaRPr lang="en-US" altLang="zh-CN" dirty="0" smtClean="0"/>
          </a:p>
          <a:p>
            <a:r>
              <a:rPr lang="en-US" altLang="zh-CN" dirty="0" smtClean="0"/>
              <a:t>Release-0.1</a:t>
            </a:r>
          </a:p>
          <a:p>
            <a:pPr lvl="1"/>
            <a:r>
              <a:rPr lang="en-US" altLang="zh-CN" dirty="0" err="1" smtClean="0"/>
              <a:t>Hostfix</a:t>
            </a:r>
            <a:r>
              <a:rPr lang="en-US" altLang="zh-CN" dirty="0" smtClean="0"/>
              <a:t>: release-0.1.1</a:t>
            </a:r>
          </a:p>
          <a:p>
            <a:r>
              <a:rPr lang="en-US" altLang="zh-CN" dirty="0" smtClean="0"/>
              <a:t>Master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3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1: Patch verification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8232"/>
            <a:ext cx="3178696" cy="2980928"/>
          </a:xfrm>
        </p:spPr>
        <p:txBody>
          <a:bodyPr/>
          <a:lstStyle/>
          <a:p>
            <a:r>
              <a:rPr lang="en-US" altLang="zh-CN" dirty="0" smtClean="0"/>
              <a:t>Submit patch to </a:t>
            </a:r>
            <a:r>
              <a:rPr lang="en-US" altLang="zh-CN" dirty="0" err="1" smtClean="0"/>
              <a:t>Gerrit</a:t>
            </a:r>
            <a:r>
              <a:rPr lang="en-US" altLang="zh-CN" dirty="0" smtClean="0"/>
              <a:t> and have peer review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97" y="1685405"/>
            <a:ext cx="3801005" cy="3543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86" y="5316340"/>
            <a:ext cx="445832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8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Package building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Automatically building package in OBS corresponding projects</a:t>
            </a:r>
          </a:p>
          <a:p>
            <a:r>
              <a:rPr lang="en-US" altLang="zh-CN" dirty="0" smtClean="0"/>
              <a:t>Launch KVM to install it </a:t>
            </a:r>
            <a:r>
              <a:rPr lang="en-US" altLang="zh-CN" dirty="0" smtClean="0"/>
              <a:t>inside and </a:t>
            </a:r>
            <a:r>
              <a:rPr lang="en-US" altLang="zh-CN" dirty="0" smtClean="0"/>
              <a:t>run unit </a:t>
            </a:r>
            <a:r>
              <a:rPr lang="en-US" altLang="zh-CN" dirty="0" smtClean="0"/>
              <a:t>tests</a:t>
            </a:r>
            <a:endParaRPr lang="en-US" altLang="zh-CN" dirty="0"/>
          </a:p>
          <a:p>
            <a:r>
              <a:rPr lang="en-US" altLang="zh-CN" dirty="0" smtClean="0"/>
              <a:t>At any time, a patch is in review or merged. We can always get its rpm/deb package 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01752"/>
              </p:ext>
            </p:extLst>
          </p:nvPr>
        </p:nvGraphicFramePr>
        <p:xfrm>
          <a:off x="755576" y="4149080"/>
          <a:ext cx="756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Gerrit</a:t>
                      </a:r>
                      <a:r>
                        <a:rPr lang="en-US" altLang="zh-CN" dirty="0" smtClean="0"/>
                        <a:t> branch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OBS project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Refs/changes/1234/1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Home:tester</a:t>
                      </a:r>
                      <a:r>
                        <a:rPr lang="en-US" altLang="zh-CN" baseline="0" dirty="0" smtClean="0"/>
                        <a:t>-&lt;project&gt;-1234.1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Tools:Devel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Release*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Tools:Pre-release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Tools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68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780</TotalTime>
  <Words>556</Words>
  <Application>Microsoft Office PowerPoint</Application>
  <PresentationFormat>On-screen Show (4:3)</PresentationFormat>
  <Paragraphs>156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宋体</vt:lpstr>
      <vt:lpstr>幼圆</vt:lpstr>
      <vt:lpstr>Arial</vt:lpstr>
      <vt:lpstr>Calibri</vt:lpstr>
      <vt:lpstr>Century Gothic</vt:lpstr>
      <vt:lpstr>Courier New</vt:lpstr>
      <vt:lpstr>Neo Sans Intel</vt:lpstr>
      <vt:lpstr>Palatino Linotype</vt:lpstr>
      <vt:lpstr>Vrinda</vt:lpstr>
      <vt:lpstr>Executive</vt:lpstr>
      <vt:lpstr>Continuous Integration &amp; Release process for Tizen Tools</vt:lpstr>
      <vt:lpstr>Agenda</vt:lpstr>
      <vt:lpstr>Principles</vt:lpstr>
      <vt:lpstr>PowerPoint Presentation</vt:lpstr>
      <vt:lpstr>Jenkins @ Google Trends</vt:lpstr>
      <vt:lpstr>Development process</vt:lpstr>
      <vt:lpstr>Branching model</vt:lpstr>
      <vt:lpstr>1: Patch verification</vt:lpstr>
      <vt:lpstr>2. Package building</vt:lpstr>
      <vt:lpstr>2.Package building</vt:lpstr>
      <vt:lpstr>3: Unit testing</vt:lpstr>
      <vt:lpstr>Bad things shows up early</vt:lpstr>
      <vt:lpstr>PowerPoint Presentation</vt:lpstr>
      <vt:lpstr>4. Functional testing</vt:lpstr>
      <vt:lpstr>5.Code checks</vt:lpstr>
      <vt:lpstr>6. Daily testing</vt:lpstr>
      <vt:lpstr>Development and release flow</vt:lpstr>
      <vt:lpstr>PowerPoint Presentation</vt:lpstr>
      <vt:lpstr>Release process</vt:lpstr>
      <vt:lpstr>1.Create release branch</vt:lpstr>
      <vt:lpstr>2.Internal release</vt:lpstr>
      <vt:lpstr>Release jobs(Jenkins)</vt:lpstr>
      <vt:lpstr>A release job</vt:lpstr>
      <vt:lpstr>3.Release</vt:lpstr>
      <vt:lpstr>4.Deployment</vt:lpstr>
      <vt:lpstr>5.Announcement</vt:lpstr>
      <vt:lpstr>Future plan</vt:lpstr>
      <vt:lpstr>Thanks 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in Tools Team</dc:title>
  <dc:creator>Huang, Hao H</dc:creator>
  <cp:lastModifiedBy>Huang, Hao H</cp:lastModifiedBy>
  <cp:revision>188</cp:revision>
  <dcterms:created xsi:type="dcterms:W3CDTF">2014-04-23T12:11:10Z</dcterms:created>
  <dcterms:modified xsi:type="dcterms:W3CDTF">2015-03-04T03:23:17Z</dcterms:modified>
</cp:coreProperties>
</file>