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BB29-D0FD-4128-AFEB-346AC2625978}" type="datetimeFigureOut">
              <a:rPr lang="zh-CN" altLang="en-US" smtClean="0"/>
              <a:t>2015/6/3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1B2-5A6B-40DE-AD8A-30AD636CA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06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BB29-D0FD-4128-AFEB-346AC2625978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1B2-5A6B-40DE-AD8A-30AD636CA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51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BB29-D0FD-4128-AFEB-346AC2625978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1B2-5A6B-40DE-AD8A-30AD636CA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690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BB29-D0FD-4128-AFEB-346AC2625978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1B2-5A6B-40DE-AD8A-30AD636CA8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1784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BB29-D0FD-4128-AFEB-346AC2625978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1B2-5A6B-40DE-AD8A-30AD636CA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938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BB29-D0FD-4128-AFEB-346AC2625978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1B2-5A6B-40DE-AD8A-30AD636CA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00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BB29-D0FD-4128-AFEB-346AC2625978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1B2-5A6B-40DE-AD8A-30AD636CA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452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BB29-D0FD-4128-AFEB-346AC2625978}" type="datetimeFigureOut">
              <a:rPr lang="zh-CN" altLang="en-US" smtClean="0"/>
              <a:t>2015/6/3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1B2-5A6B-40DE-AD8A-30AD636CA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84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BB29-D0FD-4128-AFEB-346AC2625978}" type="datetimeFigureOut">
              <a:rPr lang="zh-CN" altLang="en-US" smtClean="0"/>
              <a:t>2015/6/3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1B2-5A6B-40DE-AD8A-30AD636CA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67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BB29-D0FD-4128-AFEB-346AC2625978}" type="datetimeFigureOut">
              <a:rPr lang="zh-CN" altLang="en-US" smtClean="0"/>
              <a:t>2015/6/3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1B2-5A6B-40DE-AD8A-30AD636CA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06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BB29-D0FD-4128-AFEB-346AC2625978}" type="datetimeFigureOut">
              <a:rPr lang="zh-CN" altLang="en-US" smtClean="0"/>
              <a:t>2015/6/3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1B2-5A6B-40DE-AD8A-30AD636CA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45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BB29-D0FD-4128-AFEB-346AC2625978}" type="datetimeFigureOut">
              <a:rPr lang="zh-CN" altLang="en-US" smtClean="0"/>
              <a:t>2015/6/3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1B2-5A6B-40DE-AD8A-30AD636CA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BB29-D0FD-4128-AFEB-346AC2625978}" type="datetimeFigureOut">
              <a:rPr lang="zh-CN" altLang="en-US" smtClean="0"/>
              <a:t>2015/6/3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1B2-5A6B-40DE-AD8A-30AD636CA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06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BB29-D0FD-4128-AFEB-346AC2625978}" type="datetimeFigureOut">
              <a:rPr lang="zh-CN" altLang="en-US" smtClean="0"/>
              <a:t>2015/6/3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1B2-5A6B-40DE-AD8A-30AD636CA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20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BB29-D0FD-4128-AFEB-346AC2625978}" type="datetimeFigureOut">
              <a:rPr lang="zh-CN" altLang="en-US" smtClean="0"/>
              <a:t>2015/6/3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1B2-5A6B-40DE-AD8A-30AD636CA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11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BB29-D0FD-4128-AFEB-346AC2625978}" type="datetimeFigureOut">
              <a:rPr lang="zh-CN" altLang="en-US" smtClean="0"/>
              <a:t>2015/6/3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1B2-5A6B-40DE-AD8A-30AD636CA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25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BB29-D0FD-4128-AFEB-346AC2625978}" type="datetimeFigureOut">
              <a:rPr lang="zh-CN" altLang="en-US" smtClean="0"/>
              <a:t>2015/6/3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1B2-5A6B-40DE-AD8A-30AD636CA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99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1ABB29-D0FD-4128-AFEB-346AC2625978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A11B2-5A6B-40DE-AD8A-30AD636CA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579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MongoDB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Deploy </a:t>
            </a:r>
            <a:r>
              <a:rPr lang="en-US" altLang="zh-CN" dirty="0" err="1" smtClean="0"/>
              <a:t>Sharding</a:t>
            </a:r>
            <a:r>
              <a:rPr lang="en-US" altLang="zh-CN" dirty="0" smtClean="0"/>
              <a:t> Cluster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69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83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Sharding</a:t>
            </a:r>
            <a:r>
              <a:rPr lang="en-US" altLang="zh-CN" dirty="0"/>
              <a:t> in </a:t>
            </a:r>
            <a:r>
              <a:rPr lang="en-US" altLang="zh-CN" dirty="0" err="1" smtClean="0"/>
              <a:t>MongoDB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9072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MongoDB</a:t>
            </a:r>
            <a:r>
              <a:rPr lang="en-US" altLang="zh-CN" dirty="0" smtClean="0"/>
              <a:t> supports </a:t>
            </a:r>
            <a:r>
              <a:rPr lang="en-US" altLang="zh-CN" dirty="0" err="1" smtClean="0"/>
              <a:t>sharding</a:t>
            </a:r>
            <a:r>
              <a:rPr lang="en-US" altLang="zh-CN" dirty="0" smtClean="0"/>
              <a:t> through the configuration of a </a:t>
            </a:r>
            <a:r>
              <a:rPr lang="en-US" altLang="zh-CN" dirty="0" err="1" smtClean="0"/>
              <a:t>sharded</a:t>
            </a:r>
            <a:r>
              <a:rPr lang="en-US" altLang="zh-CN" dirty="0" smtClean="0"/>
              <a:t> clusters.</a:t>
            </a:r>
          </a:p>
          <a:p>
            <a:r>
              <a:rPr lang="en-US" altLang="zh-CN" dirty="0" smtClean="0"/>
              <a:t>components: </a:t>
            </a:r>
          </a:p>
          <a:p>
            <a:pPr lvl="1"/>
            <a:r>
              <a:rPr lang="en-US" altLang="zh-CN" dirty="0" smtClean="0"/>
              <a:t>Shards</a:t>
            </a:r>
          </a:p>
          <a:p>
            <a:pPr lvl="1"/>
            <a:r>
              <a:rPr lang="en-US" altLang="zh-CN" dirty="0"/>
              <a:t>Q</a:t>
            </a:r>
            <a:r>
              <a:rPr lang="en-US" altLang="zh-CN" dirty="0" smtClean="0"/>
              <a:t>uery routers</a:t>
            </a:r>
          </a:p>
          <a:p>
            <a:pPr lvl="2"/>
            <a:r>
              <a:rPr lang="en-US" altLang="zh-CN" dirty="0" smtClean="0"/>
              <a:t>Ping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server per 30 sec.</a:t>
            </a:r>
          </a:p>
          <a:p>
            <a:pPr lvl="1"/>
            <a:r>
              <a:rPr lang="en-US" altLang="zh-CN" dirty="0" err="1" smtClean="0"/>
              <a:t>Config</a:t>
            </a:r>
            <a:r>
              <a:rPr lang="en-US" altLang="zh-CN" dirty="0" smtClean="0"/>
              <a:t> servers</a:t>
            </a:r>
            <a:endParaRPr lang="zh-CN" altLang="en-US" dirty="0"/>
          </a:p>
        </p:txBody>
      </p:sp>
      <p:pic>
        <p:nvPicPr>
          <p:cNvPr id="2050" name="Picture 2" descr="Diagram of a sample sharded cluster for production purposes.  Contains exactly 3 config servers, 2 or more ``mongos`` query routers, and at least 2 shards. The shards are replica se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856" y="2369614"/>
            <a:ext cx="5715000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91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003"/>
          </a:xfrm>
        </p:spPr>
        <p:txBody>
          <a:bodyPr/>
          <a:lstStyle/>
          <a:p>
            <a:r>
              <a:rPr lang="en-US" altLang="zh-CN" dirty="0"/>
              <a:t>Data Partitioning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51129"/>
            <a:ext cx="10515600" cy="4825834"/>
          </a:xfrm>
        </p:spPr>
        <p:txBody>
          <a:bodyPr/>
          <a:lstStyle/>
          <a:p>
            <a:r>
              <a:rPr lang="en-US" altLang="zh-CN" b="1" dirty="0" smtClean="0"/>
              <a:t>Shard Keys</a:t>
            </a:r>
          </a:p>
          <a:p>
            <a:pPr lvl="1"/>
            <a:r>
              <a:rPr lang="en-US" altLang="zh-CN" dirty="0" smtClean="0"/>
              <a:t>The shard key determines the distribution of the collection’s documents among the cluster’s shards.</a:t>
            </a:r>
          </a:p>
          <a:p>
            <a:pPr lvl="1"/>
            <a:r>
              <a:rPr lang="en-US" altLang="zh-CN" dirty="0" smtClean="0"/>
              <a:t>Immutable.</a:t>
            </a:r>
          </a:p>
          <a:p>
            <a:r>
              <a:rPr lang="en-US" altLang="zh-CN" b="1" dirty="0" smtClean="0"/>
              <a:t>Range Based </a:t>
            </a:r>
            <a:r>
              <a:rPr lang="en-US" altLang="zh-CN" b="1" dirty="0" err="1" smtClean="0"/>
              <a:t>Sharding</a:t>
            </a:r>
            <a:endParaRPr lang="en-US" altLang="zh-CN" b="1" dirty="0" smtClean="0"/>
          </a:p>
          <a:p>
            <a:r>
              <a:rPr lang="en-US" altLang="zh-CN" b="1" dirty="0" smtClean="0"/>
              <a:t>Hash Based </a:t>
            </a:r>
            <a:r>
              <a:rPr lang="en-US" altLang="zh-CN" b="1" dirty="0" err="1" smtClean="0"/>
              <a:t>Sharding</a:t>
            </a:r>
            <a:endParaRPr lang="en-US" altLang="zh-CN" b="1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8865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Range Based </a:t>
            </a:r>
            <a:r>
              <a:rPr lang="en-US" altLang="zh-CN" b="1" dirty="0" err="1" smtClean="0"/>
              <a:t>Sharding</a:t>
            </a:r>
            <a:endParaRPr lang="zh-CN" altLang="en-US" dirty="0"/>
          </a:p>
        </p:txBody>
      </p:sp>
      <p:pic>
        <p:nvPicPr>
          <p:cNvPr id="6" name="Picture 4" descr="Diagram of the shard key value space segmented into smaller ranges or chunks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22" y="2064171"/>
            <a:ext cx="11121601" cy="365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81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Hash Based </a:t>
            </a:r>
            <a:r>
              <a:rPr lang="en-US" altLang="zh-CN" b="1" dirty="0" err="1" smtClean="0"/>
              <a:t>Sharding</a:t>
            </a:r>
            <a:endParaRPr lang="zh-CN" altLang="en-US" dirty="0"/>
          </a:p>
        </p:txBody>
      </p:sp>
      <p:pic>
        <p:nvPicPr>
          <p:cNvPr id="4098" name="Picture 2" descr="Diagram of the hashed based segmentation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96" y="1994204"/>
            <a:ext cx="10580633" cy="377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50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5660"/>
            <a:ext cx="10515600" cy="818866"/>
          </a:xfrm>
        </p:spPr>
        <p:txBody>
          <a:bodyPr/>
          <a:lstStyle/>
          <a:p>
            <a:r>
              <a:rPr lang="en-US" altLang="zh-CN" dirty="0" smtClean="0"/>
              <a:t>Replication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4526"/>
            <a:ext cx="10515600" cy="5112437"/>
          </a:xfrm>
        </p:spPr>
        <p:txBody>
          <a:bodyPr/>
          <a:lstStyle/>
          <a:p>
            <a:r>
              <a:rPr lang="en-US" altLang="zh-CN" dirty="0" smtClean="0"/>
              <a:t>Heartbeats</a:t>
            </a:r>
          </a:p>
          <a:p>
            <a:pPr lvl="1"/>
            <a:r>
              <a:rPr lang="en-US" altLang="zh-CN" dirty="0" smtClean="0"/>
              <a:t>2s and 10s.</a:t>
            </a:r>
          </a:p>
          <a:p>
            <a:r>
              <a:rPr lang="en-US" altLang="zh-CN" dirty="0" smtClean="0"/>
              <a:t>Replica Set </a:t>
            </a:r>
            <a:r>
              <a:rPr lang="en-US" altLang="zh-CN" dirty="0"/>
              <a:t>Elections</a:t>
            </a:r>
          </a:p>
          <a:p>
            <a:r>
              <a:rPr lang="en-US" altLang="zh-CN" dirty="0"/>
              <a:t>Data </a:t>
            </a:r>
            <a:r>
              <a:rPr lang="en-US" altLang="zh-CN" dirty="0" smtClean="0"/>
              <a:t>Synchronization</a:t>
            </a:r>
          </a:p>
          <a:p>
            <a:pPr lvl="1"/>
            <a:r>
              <a:rPr lang="en-US" altLang="zh-CN" dirty="0"/>
              <a:t>I</a:t>
            </a:r>
            <a:r>
              <a:rPr lang="en-US" altLang="zh-CN" dirty="0" smtClean="0"/>
              <a:t>nitial sync to populate new members(empty)</a:t>
            </a:r>
          </a:p>
          <a:p>
            <a:pPr marL="457200" lvl="1" indent="0">
              <a:buNone/>
            </a:pPr>
            <a:r>
              <a:rPr lang="en-US" altLang="zh-CN" dirty="0" smtClean="0"/>
              <a:t>with the full data set</a:t>
            </a:r>
          </a:p>
          <a:p>
            <a:pPr lvl="1"/>
            <a:r>
              <a:rPr lang="en-US" altLang="zh-CN" dirty="0"/>
              <a:t>R</a:t>
            </a:r>
            <a:r>
              <a:rPr lang="en-US" altLang="zh-CN" dirty="0" smtClean="0"/>
              <a:t>eplication to apply ongoing changes</a:t>
            </a:r>
          </a:p>
          <a:p>
            <a:pPr marL="457200" lvl="1" indent="0">
              <a:buNone/>
            </a:pPr>
            <a:r>
              <a:rPr lang="en-US" altLang="zh-CN" dirty="0" smtClean="0"/>
              <a:t>to the entire data set.</a:t>
            </a:r>
            <a:endParaRPr lang="en-US" altLang="zh-CN" dirty="0"/>
          </a:p>
          <a:p>
            <a:r>
              <a:rPr lang="en-US" altLang="zh-CN" dirty="0" smtClean="0"/>
              <a:t>Automatic failover</a:t>
            </a:r>
            <a:endParaRPr lang="zh-CN" altLang="en-US" dirty="0"/>
          </a:p>
        </p:txBody>
      </p:sp>
      <p:pic>
        <p:nvPicPr>
          <p:cNvPr id="5122" name="Picture 2" descr="Diagram of an election of a new primary. In a three member replica set with two secondaries, the primary becomes unreachable. The loss of a primary triggers an election where one of the secondaries becomes the new prim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829" y="1257760"/>
            <a:ext cx="4762500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1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altLang="zh-CN" dirty="0"/>
              <a:t>Replica Set </a:t>
            </a:r>
            <a:r>
              <a:rPr lang="en-US" altLang="zh-CN" dirty="0" smtClean="0"/>
              <a:t>Members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890"/>
            <a:ext cx="10515600" cy="4894073"/>
          </a:xfrm>
        </p:spPr>
        <p:txBody>
          <a:bodyPr/>
          <a:lstStyle/>
          <a:p>
            <a:r>
              <a:rPr lang="en-US" altLang="zh-CN" dirty="0" smtClean="0"/>
              <a:t>Primary</a:t>
            </a:r>
          </a:p>
          <a:p>
            <a:pPr lvl="1"/>
            <a:r>
              <a:rPr lang="en-US" altLang="zh-CN" dirty="0" smtClean="0"/>
              <a:t>Only the </a:t>
            </a:r>
            <a:r>
              <a:rPr lang="en-US" altLang="zh-CN" dirty="0"/>
              <a:t>primary receives all write operations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Records </a:t>
            </a:r>
            <a:r>
              <a:rPr lang="en-US" altLang="zh-CN" dirty="0"/>
              <a:t>the operations on the primary’s </a:t>
            </a:r>
            <a:r>
              <a:rPr lang="en-US" altLang="zh-CN" dirty="0" err="1" smtClean="0"/>
              <a:t>oplog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Secondaries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Replicate data from primary’s </a:t>
            </a:r>
            <a:r>
              <a:rPr lang="en-US" altLang="zh-CN" dirty="0" err="1" smtClean="0"/>
              <a:t>oplog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asyn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146" name="Picture 2" descr="Diagram of default routing of reads and writes to the primar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041" y="659180"/>
            <a:ext cx="47625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iagram of a 3 member replica set that consists of a primary and two secondari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71" y="4103871"/>
            <a:ext cx="6667500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97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5905</TotalTime>
  <Words>119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宋体</vt:lpstr>
      <vt:lpstr>Arial</vt:lpstr>
      <vt:lpstr>Century Gothic</vt:lpstr>
      <vt:lpstr>Wingdings 3</vt:lpstr>
      <vt:lpstr>Ion</vt:lpstr>
      <vt:lpstr>MongoDB</vt:lpstr>
      <vt:lpstr>Sharding in MongoDB</vt:lpstr>
      <vt:lpstr>Data Partitioning</vt:lpstr>
      <vt:lpstr>Range Based Sharding</vt:lpstr>
      <vt:lpstr>Hash Based Sharding</vt:lpstr>
      <vt:lpstr>Replication</vt:lpstr>
      <vt:lpstr>Replica Set Members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Gao, XuesongX</dc:creator>
  <cp:lastModifiedBy>Gao, XuesongX</cp:lastModifiedBy>
  <cp:revision>40</cp:revision>
  <dcterms:created xsi:type="dcterms:W3CDTF">2015-06-01T01:56:10Z</dcterms:created>
  <dcterms:modified xsi:type="dcterms:W3CDTF">2015-06-05T04:21:47Z</dcterms:modified>
</cp:coreProperties>
</file>