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1" r:id="rId6"/>
    <p:sldId id="260" r:id="rId7"/>
    <p:sldId id="269" r:id="rId8"/>
    <p:sldId id="270" r:id="rId9"/>
    <p:sldId id="278" r:id="rId10"/>
    <p:sldId id="272" r:id="rId11"/>
    <p:sldId id="271" r:id="rId12"/>
    <p:sldId id="275"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g, Lin A" initials="YLA" lastIdx="1" clrIdx="0">
    <p:extLst>
      <p:ext uri="{19B8F6BF-5375-455C-9EA6-DF929625EA0E}">
        <p15:presenceInfo xmlns:p15="http://schemas.microsoft.com/office/powerpoint/2012/main" userId="S-1-5-21-1757981266-725345543-1404487317-911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42525" autoAdjust="0"/>
  </p:normalViewPr>
  <p:slideViewPr>
    <p:cSldViewPr snapToGrid="0">
      <p:cViewPr varScale="1">
        <p:scale>
          <a:sx n="39" d="100"/>
          <a:sy n="39" d="100"/>
        </p:scale>
        <p:origin x="2538" y="48"/>
      </p:cViewPr>
      <p:guideLst/>
    </p:cSldViewPr>
  </p:slideViewPr>
  <p:notesTextViewPr>
    <p:cViewPr>
      <p:scale>
        <a:sx n="1" d="1"/>
        <a:sy n="1" d="1"/>
      </p:scale>
      <p:origin x="0" y="0"/>
    </p:cViewPr>
  </p:notesTextViewPr>
  <p:sorterViewPr>
    <p:cViewPr>
      <p:scale>
        <a:sx n="100" d="100"/>
        <a:sy n="100" d="100"/>
      </p:scale>
      <p:origin x="0" y="-30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7-22T10:20:29.795"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21187-35BE-49A9-8D83-F8BC353D9C68}" type="datetimeFigureOut">
              <a:rPr lang="zh-CN" altLang="en-US" smtClean="0"/>
              <a:t>2015/2/2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4C296-4B74-4200-8148-4955DD58967C}" type="slidenum">
              <a:rPr lang="zh-CN" altLang="en-US" smtClean="0"/>
              <a:t>‹#›</a:t>
            </a:fld>
            <a:endParaRPr lang="zh-CN" altLang="en-US"/>
          </a:p>
        </p:txBody>
      </p:sp>
    </p:spTree>
    <p:extLst>
      <p:ext uri="{BB962C8B-B14F-4D97-AF65-F5344CB8AC3E}">
        <p14:creationId xmlns:p14="http://schemas.microsoft.com/office/powerpoint/2010/main" val="204603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Was started by engineers at Google in 2006 under the name "process containers".</a:t>
            </a:r>
          </a:p>
          <a:p>
            <a:r>
              <a:rPr lang="en-US" altLang="zh-CN" dirty="0" smtClean="0"/>
              <a:t>Renamed to "Control Groups“ in 2007.</a:t>
            </a:r>
          </a:p>
          <a:p>
            <a:r>
              <a:rPr lang="en-US" altLang="zh-CN" dirty="0" smtClean="0"/>
              <a:t>merged into kernel version 2.6.24.</a:t>
            </a:r>
          </a:p>
          <a:p>
            <a:endParaRPr lang="en-US" altLang="zh-CN" dirty="0" smtClean="0"/>
          </a:p>
          <a:p>
            <a:pPr lvl="0"/>
            <a:r>
              <a:rPr lang="en-US" altLang="zh-CN" dirty="0" smtClean="0"/>
              <a:t>Resource limitation: groups can be set to not exceed a configured memory limit, which also includes the file system cache</a:t>
            </a:r>
          </a:p>
          <a:p>
            <a:pPr lvl="0"/>
            <a:r>
              <a:rPr lang="en-US" altLang="zh-CN" dirty="0" smtClean="0"/>
              <a:t>Prioritization: some groups may get a larger share of CPU utilization[8] or disk I/O throughput</a:t>
            </a:r>
          </a:p>
          <a:p>
            <a:pPr lvl="0"/>
            <a:r>
              <a:rPr lang="en-US" altLang="zh-CN" dirty="0" smtClean="0"/>
              <a:t>Accounting: measures how much resources certain systems use, what may be used, for example, for billing purposes</a:t>
            </a:r>
          </a:p>
          <a:p>
            <a:pPr lvl="0"/>
            <a:r>
              <a:rPr lang="en-US" altLang="zh-CN" dirty="0" smtClean="0"/>
              <a:t>Control: freezing the groups of processes, their </a:t>
            </a:r>
            <a:r>
              <a:rPr lang="en-US" altLang="zh-CN" dirty="0" err="1" smtClean="0"/>
              <a:t>checkpointing</a:t>
            </a:r>
            <a:r>
              <a:rPr lang="en-US" altLang="zh-CN" dirty="0" smtClean="0"/>
              <a:t> and restarting</a:t>
            </a:r>
          </a:p>
          <a:p>
            <a:endParaRPr lang="zh-CN" altLang="en-US" dirty="0"/>
          </a:p>
        </p:txBody>
      </p:sp>
      <p:sp>
        <p:nvSpPr>
          <p:cNvPr id="4" name="Slide Number Placeholder 3"/>
          <p:cNvSpPr>
            <a:spLocks noGrp="1"/>
          </p:cNvSpPr>
          <p:nvPr>
            <p:ph type="sldNum" sz="quarter" idx="10"/>
          </p:nvPr>
        </p:nvSpPr>
        <p:spPr/>
        <p:txBody>
          <a:bodyPr/>
          <a:lstStyle/>
          <a:p>
            <a:fld id="{1184C296-4B74-4200-8148-4955DD58967C}" type="slidenum">
              <a:rPr lang="zh-CN" altLang="en-US" smtClean="0"/>
              <a:t>2</a:t>
            </a:fld>
            <a:endParaRPr lang="zh-CN" altLang="en-US"/>
          </a:p>
        </p:txBody>
      </p:sp>
    </p:spTree>
    <p:extLst>
      <p:ext uri="{BB962C8B-B14F-4D97-AF65-F5344CB8AC3E}">
        <p14:creationId xmlns:p14="http://schemas.microsoft.com/office/powerpoint/2010/main" val="2227252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184C296-4B74-4200-8148-4955DD58967C}" type="slidenum">
              <a:rPr lang="zh-CN" altLang="en-US" smtClean="0"/>
              <a:t>12</a:t>
            </a:fld>
            <a:endParaRPr lang="zh-CN" altLang="en-US"/>
          </a:p>
        </p:txBody>
      </p:sp>
    </p:spTree>
    <p:extLst>
      <p:ext uri="{BB962C8B-B14F-4D97-AF65-F5344CB8AC3E}">
        <p14:creationId xmlns:p14="http://schemas.microsoft.com/office/powerpoint/2010/main" val="1806090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Brief summary of control files.</a:t>
            </a:r>
          </a:p>
          <a:p>
            <a:endParaRPr lang="en-US" altLang="zh-CN" dirty="0" smtClean="0"/>
          </a:p>
          <a:p>
            <a:r>
              <a:rPr lang="en-US" altLang="zh-CN" dirty="0" smtClean="0"/>
              <a:t> tasks				 # attach a task(thread) and show list of threads</a:t>
            </a:r>
          </a:p>
          <a:p>
            <a:r>
              <a:rPr lang="en-US" altLang="zh-CN" dirty="0" smtClean="0"/>
              <a:t> </a:t>
            </a:r>
            <a:r>
              <a:rPr lang="en-US" altLang="zh-CN" dirty="0" err="1" smtClean="0"/>
              <a:t>cgroup.procs</a:t>
            </a:r>
            <a:r>
              <a:rPr lang="en-US" altLang="zh-CN" dirty="0" smtClean="0"/>
              <a:t>			 # show list of processes</a:t>
            </a:r>
          </a:p>
          <a:p>
            <a:r>
              <a:rPr lang="en-US" altLang="zh-CN" dirty="0" smtClean="0"/>
              <a:t> </a:t>
            </a:r>
            <a:r>
              <a:rPr lang="en-US" altLang="zh-CN" dirty="0" err="1" smtClean="0"/>
              <a:t>cgroup.event_control</a:t>
            </a:r>
            <a:r>
              <a:rPr lang="en-US" altLang="zh-CN" dirty="0" smtClean="0"/>
              <a:t>		 # an interface for </a:t>
            </a:r>
            <a:r>
              <a:rPr lang="en-US" altLang="zh-CN" dirty="0" err="1" smtClean="0"/>
              <a:t>event_fd</a:t>
            </a:r>
            <a:r>
              <a:rPr lang="en-US" altLang="zh-CN" dirty="0" smtClean="0"/>
              <a:t>()</a:t>
            </a:r>
          </a:p>
          <a:p>
            <a:r>
              <a:rPr lang="en-US" altLang="zh-CN" dirty="0" smtClean="0"/>
              <a:t> </a:t>
            </a:r>
            <a:r>
              <a:rPr lang="en-US" altLang="zh-CN" dirty="0" err="1" smtClean="0"/>
              <a:t>memory.usage_in_bytes</a:t>
            </a:r>
            <a:r>
              <a:rPr lang="en-US" altLang="zh-CN" dirty="0" smtClean="0"/>
              <a:t>		 # show current usage for memory</a:t>
            </a:r>
          </a:p>
          <a:p>
            <a:r>
              <a:rPr lang="en-US" altLang="zh-CN" dirty="0" smtClean="0"/>
              <a:t>				 (See 5.5 for details)</a:t>
            </a:r>
          </a:p>
          <a:p>
            <a:r>
              <a:rPr lang="en-US" altLang="zh-CN" dirty="0" smtClean="0"/>
              <a:t> </a:t>
            </a:r>
            <a:r>
              <a:rPr lang="en-US" altLang="zh-CN" dirty="0" err="1" smtClean="0"/>
              <a:t>memory.memsw.usage_in_bytes</a:t>
            </a:r>
            <a:r>
              <a:rPr lang="en-US" altLang="zh-CN" dirty="0" smtClean="0"/>
              <a:t>	 # show current usage for </a:t>
            </a:r>
            <a:r>
              <a:rPr lang="en-US" altLang="zh-CN" dirty="0" err="1" smtClean="0"/>
              <a:t>memory+Swap</a:t>
            </a:r>
            <a:endParaRPr lang="en-US" altLang="zh-CN" dirty="0" smtClean="0"/>
          </a:p>
          <a:p>
            <a:r>
              <a:rPr lang="en-US" altLang="zh-CN" dirty="0" smtClean="0"/>
              <a:t>				 (See 5.5 for details)</a:t>
            </a:r>
          </a:p>
          <a:p>
            <a:r>
              <a:rPr lang="en-US" altLang="zh-CN" dirty="0" smtClean="0"/>
              <a:t> </a:t>
            </a:r>
            <a:r>
              <a:rPr lang="en-US" altLang="zh-CN" dirty="0" err="1" smtClean="0"/>
              <a:t>memory.limit_in_bytes</a:t>
            </a:r>
            <a:r>
              <a:rPr lang="en-US" altLang="zh-CN" dirty="0" smtClean="0"/>
              <a:t>		 # set/show limit of memory usage</a:t>
            </a:r>
          </a:p>
          <a:p>
            <a:r>
              <a:rPr lang="en-US" altLang="zh-CN" dirty="0" smtClean="0"/>
              <a:t> </a:t>
            </a:r>
            <a:r>
              <a:rPr lang="en-US" altLang="zh-CN" dirty="0" err="1" smtClean="0"/>
              <a:t>memory.memsw.limit_in_bytes</a:t>
            </a:r>
            <a:r>
              <a:rPr lang="en-US" altLang="zh-CN" dirty="0" smtClean="0"/>
              <a:t>	 # set/show limit of </a:t>
            </a:r>
            <a:r>
              <a:rPr lang="en-US" altLang="zh-CN" dirty="0" err="1" smtClean="0"/>
              <a:t>memory+Swap</a:t>
            </a:r>
            <a:r>
              <a:rPr lang="en-US" altLang="zh-CN" dirty="0" smtClean="0"/>
              <a:t> usage</a:t>
            </a:r>
          </a:p>
          <a:p>
            <a:r>
              <a:rPr lang="en-US" altLang="zh-CN" dirty="0" smtClean="0"/>
              <a:t> </a:t>
            </a:r>
            <a:r>
              <a:rPr lang="en-US" altLang="zh-CN" dirty="0" err="1" smtClean="0"/>
              <a:t>memory.failcnt</a:t>
            </a:r>
            <a:r>
              <a:rPr lang="en-US" altLang="zh-CN" dirty="0" smtClean="0"/>
              <a:t>			 # show the number of memory usage hits limits</a:t>
            </a:r>
          </a:p>
          <a:p>
            <a:r>
              <a:rPr lang="en-US" altLang="zh-CN" dirty="0" smtClean="0"/>
              <a:t> </a:t>
            </a:r>
            <a:r>
              <a:rPr lang="en-US" altLang="zh-CN" dirty="0" err="1" smtClean="0"/>
              <a:t>memory.memsw.failcnt</a:t>
            </a:r>
            <a:r>
              <a:rPr lang="en-US" altLang="zh-CN" dirty="0" smtClean="0"/>
              <a:t>		 # show the number of </a:t>
            </a:r>
            <a:r>
              <a:rPr lang="en-US" altLang="zh-CN" dirty="0" err="1" smtClean="0"/>
              <a:t>memory+Swap</a:t>
            </a:r>
            <a:r>
              <a:rPr lang="en-US" altLang="zh-CN" dirty="0" smtClean="0"/>
              <a:t> hits limits</a:t>
            </a:r>
          </a:p>
          <a:p>
            <a:r>
              <a:rPr lang="en-US" altLang="zh-CN" dirty="0" smtClean="0"/>
              <a:t> </a:t>
            </a:r>
            <a:r>
              <a:rPr lang="en-US" altLang="zh-CN" dirty="0" err="1" smtClean="0"/>
              <a:t>memory.max_usage_in_bytes</a:t>
            </a:r>
            <a:r>
              <a:rPr lang="en-US" altLang="zh-CN" dirty="0" smtClean="0"/>
              <a:t>	 # show max memory usage recorded</a:t>
            </a:r>
          </a:p>
          <a:p>
            <a:r>
              <a:rPr lang="en-US" altLang="zh-CN" dirty="0" smtClean="0"/>
              <a:t> </a:t>
            </a:r>
            <a:r>
              <a:rPr lang="en-US" altLang="zh-CN" dirty="0" err="1" smtClean="0"/>
              <a:t>memory.memsw.max_usage_in_bytes</a:t>
            </a:r>
            <a:r>
              <a:rPr lang="en-US" altLang="zh-CN" dirty="0" smtClean="0"/>
              <a:t> # show max </a:t>
            </a:r>
            <a:r>
              <a:rPr lang="en-US" altLang="zh-CN" dirty="0" err="1" smtClean="0"/>
              <a:t>memory+Swap</a:t>
            </a:r>
            <a:r>
              <a:rPr lang="en-US" altLang="zh-CN" dirty="0" smtClean="0"/>
              <a:t> usage recorded</a:t>
            </a:r>
          </a:p>
          <a:p>
            <a:r>
              <a:rPr lang="en-US" altLang="zh-CN" dirty="0" smtClean="0"/>
              <a:t> </a:t>
            </a:r>
            <a:r>
              <a:rPr lang="en-US" altLang="zh-CN" dirty="0" err="1" smtClean="0"/>
              <a:t>memory.soft_limit_in_bytes</a:t>
            </a:r>
            <a:r>
              <a:rPr lang="en-US" altLang="zh-CN" dirty="0" smtClean="0"/>
              <a:t>	 # set/show soft limit of memory usage</a:t>
            </a:r>
          </a:p>
          <a:p>
            <a:r>
              <a:rPr lang="en-US" altLang="zh-CN" dirty="0" smtClean="0"/>
              <a:t> </a:t>
            </a:r>
            <a:r>
              <a:rPr lang="en-US" altLang="zh-CN" dirty="0" err="1" smtClean="0"/>
              <a:t>memory.stat</a:t>
            </a:r>
            <a:r>
              <a:rPr lang="en-US" altLang="zh-CN" dirty="0" smtClean="0"/>
              <a:t>			 # show various statistics</a:t>
            </a:r>
          </a:p>
          <a:p>
            <a:r>
              <a:rPr lang="en-US" altLang="zh-CN" dirty="0" smtClean="0"/>
              <a:t> </a:t>
            </a:r>
            <a:r>
              <a:rPr lang="en-US" altLang="zh-CN" dirty="0" err="1" smtClean="0"/>
              <a:t>memory.use_hierarchy</a:t>
            </a:r>
            <a:r>
              <a:rPr lang="en-US" altLang="zh-CN" dirty="0" smtClean="0"/>
              <a:t>		 # set/show hierarchical account enabled</a:t>
            </a:r>
          </a:p>
          <a:p>
            <a:r>
              <a:rPr lang="en-US" altLang="zh-CN" dirty="0" smtClean="0"/>
              <a:t> </a:t>
            </a:r>
            <a:r>
              <a:rPr lang="en-US" altLang="zh-CN" dirty="0" err="1" smtClean="0"/>
              <a:t>memory.force_empty</a:t>
            </a:r>
            <a:r>
              <a:rPr lang="en-US" altLang="zh-CN" dirty="0" smtClean="0"/>
              <a:t>		 # trigger forced move charge to parent</a:t>
            </a:r>
          </a:p>
          <a:p>
            <a:r>
              <a:rPr lang="en-US" altLang="zh-CN" dirty="0" smtClean="0"/>
              <a:t> </a:t>
            </a:r>
            <a:r>
              <a:rPr lang="en-US" altLang="zh-CN" dirty="0" err="1" smtClean="0"/>
              <a:t>memory.pressure_level</a:t>
            </a:r>
            <a:r>
              <a:rPr lang="en-US" altLang="zh-CN" dirty="0" smtClean="0"/>
              <a:t>		 # set memory pressure notifications</a:t>
            </a:r>
          </a:p>
          <a:p>
            <a:r>
              <a:rPr lang="en-US" altLang="zh-CN" dirty="0" smtClean="0"/>
              <a:t> </a:t>
            </a:r>
            <a:r>
              <a:rPr lang="en-US" altLang="zh-CN" dirty="0" err="1" smtClean="0"/>
              <a:t>memory.swappiness</a:t>
            </a:r>
            <a:r>
              <a:rPr lang="en-US" altLang="zh-CN" dirty="0" smtClean="0"/>
              <a:t>		 # set/show </a:t>
            </a:r>
            <a:r>
              <a:rPr lang="en-US" altLang="zh-CN" dirty="0" err="1" smtClean="0"/>
              <a:t>swappiness</a:t>
            </a:r>
            <a:r>
              <a:rPr lang="en-US" altLang="zh-CN" dirty="0" smtClean="0"/>
              <a:t> parameter of </a:t>
            </a:r>
            <a:r>
              <a:rPr lang="en-US" altLang="zh-CN" dirty="0" err="1" smtClean="0"/>
              <a:t>vmscan</a:t>
            </a:r>
            <a:endParaRPr lang="en-US" altLang="zh-CN" dirty="0" smtClean="0"/>
          </a:p>
          <a:p>
            <a:r>
              <a:rPr lang="en-US" altLang="zh-CN" dirty="0" smtClean="0"/>
              <a:t>				 (See </a:t>
            </a:r>
            <a:r>
              <a:rPr lang="en-US" altLang="zh-CN" dirty="0" err="1" smtClean="0"/>
              <a:t>sysctl's</a:t>
            </a:r>
            <a:r>
              <a:rPr lang="en-US" altLang="zh-CN" dirty="0" smtClean="0"/>
              <a:t> </a:t>
            </a:r>
            <a:r>
              <a:rPr lang="en-US" altLang="zh-CN" dirty="0" err="1" smtClean="0"/>
              <a:t>vm.swappiness</a:t>
            </a:r>
            <a:r>
              <a:rPr lang="en-US" altLang="zh-CN" dirty="0" smtClean="0"/>
              <a:t>)</a:t>
            </a:r>
          </a:p>
          <a:p>
            <a:r>
              <a:rPr lang="en-US" altLang="zh-CN" dirty="0" smtClean="0"/>
              <a:t> </a:t>
            </a:r>
            <a:r>
              <a:rPr lang="en-US" altLang="zh-CN" dirty="0" err="1" smtClean="0"/>
              <a:t>memory.move_charge_at_immigrate</a:t>
            </a:r>
            <a:r>
              <a:rPr lang="en-US" altLang="zh-CN" dirty="0" smtClean="0"/>
              <a:t> # set/show controls of moving charges</a:t>
            </a:r>
          </a:p>
          <a:p>
            <a:r>
              <a:rPr lang="en-US" altLang="zh-CN" dirty="0" smtClean="0"/>
              <a:t> </a:t>
            </a:r>
            <a:r>
              <a:rPr lang="en-US" altLang="zh-CN" dirty="0" err="1" smtClean="0"/>
              <a:t>memory.oom_control</a:t>
            </a:r>
            <a:r>
              <a:rPr lang="en-US" altLang="zh-CN" dirty="0" smtClean="0"/>
              <a:t>		 # set/show </a:t>
            </a:r>
            <a:r>
              <a:rPr lang="en-US" altLang="zh-CN" dirty="0" err="1" smtClean="0"/>
              <a:t>oom</a:t>
            </a:r>
            <a:r>
              <a:rPr lang="en-US" altLang="zh-CN" dirty="0" smtClean="0"/>
              <a:t> controls.</a:t>
            </a:r>
          </a:p>
          <a:p>
            <a:r>
              <a:rPr lang="en-US" altLang="zh-CN" dirty="0" smtClean="0"/>
              <a:t> </a:t>
            </a:r>
            <a:r>
              <a:rPr lang="en-US" altLang="zh-CN" dirty="0" err="1" smtClean="0"/>
              <a:t>memory.numa_stat</a:t>
            </a:r>
            <a:r>
              <a:rPr lang="en-US" altLang="zh-CN" dirty="0" smtClean="0"/>
              <a:t>		 # show the number of memory usage per </a:t>
            </a:r>
            <a:r>
              <a:rPr lang="en-US" altLang="zh-CN" dirty="0" err="1" smtClean="0"/>
              <a:t>numa</a:t>
            </a:r>
            <a:r>
              <a:rPr lang="en-US" altLang="zh-CN" dirty="0" smtClean="0"/>
              <a:t> node</a:t>
            </a:r>
          </a:p>
          <a:p>
            <a:endParaRPr lang="en-US" altLang="zh-CN" dirty="0" smtClean="0"/>
          </a:p>
          <a:p>
            <a:r>
              <a:rPr lang="en-US" altLang="zh-CN" dirty="0" smtClean="0"/>
              <a:t> </a:t>
            </a:r>
            <a:r>
              <a:rPr lang="en-US" altLang="zh-CN" dirty="0" err="1" smtClean="0"/>
              <a:t>memory.kmem.limit_in_bytes</a:t>
            </a:r>
            <a:r>
              <a:rPr lang="en-US" altLang="zh-CN" dirty="0" smtClean="0"/>
              <a:t>      # set/show hard limit for kernel memory</a:t>
            </a:r>
          </a:p>
          <a:p>
            <a:r>
              <a:rPr lang="en-US" altLang="zh-CN" dirty="0" smtClean="0"/>
              <a:t> </a:t>
            </a:r>
            <a:r>
              <a:rPr lang="en-US" altLang="zh-CN" dirty="0" err="1" smtClean="0"/>
              <a:t>memory.kmem.usage_in_bytes</a:t>
            </a:r>
            <a:r>
              <a:rPr lang="en-US" altLang="zh-CN" dirty="0" smtClean="0"/>
              <a:t>      # show current kernel memory allocation</a:t>
            </a:r>
          </a:p>
          <a:p>
            <a:r>
              <a:rPr lang="en-US" altLang="zh-CN" dirty="0" smtClean="0"/>
              <a:t> </a:t>
            </a:r>
            <a:r>
              <a:rPr lang="en-US" altLang="zh-CN" dirty="0" err="1" smtClean="0"/>
              <a:t>memory.kmem.failcnt</a:t>
            </a:r>
            <a:r>
              <a:rPr lang="en-US" altLang="zh-CN" dirty="0" smtClean="0"/>
              <a:t>             # show the number of kernel memory usage hits limits</a:t>
            </a:r>
          </a:p>
          <a:p>
            <a:r>
              <a:rPr lang="en-US" altLang="zh-CN" dirty="0" smtClean="0"/>
              <a:t> </a:t>
            </a:r>
            <a:r>
              <a:rPr lang="en-US" altLang="zh-CN" dirty="0" err="1" smtClean="0"/>
              <a:t>memory.kmem.max_usage_in_bytes</a:t>
            </a:r>
            <a:r>
              <a:rPr lang="en-US" altLang="zh-CN" dirty="0" smtClean="0"/>
              <a:t>  # show max kernel memory usage recorded</a:t>
            </a:r>
          </a:p>
          <a:p>
            <a:endParaRPr lang="en-US" altLang="zh-CN" dirty="0" smtClean="0"/>
          </a:p>
          <a:p>
            <a:r>
              <a:rPr lang="en-US" altLang="zh-CN" dirty="0" smtClean="0"/>
              <a:t> </a:t>
            </a:r>
            <a:r>
              <a:rPr lang="en-US" altLang="zh-CN" dirty="0" err="1" smtClean="0"/>
              <a:t>memory.kmem.tcp.limit_in_bytes</a:t>
            </a:r>
            <a:r>
              <a:rPr lang="en-US" altLang="zh-CN" dirty="0" smtClean="0"/>
              <a:t>  # set/show hard limit for </a:t>
            </a:r>
            <a:r>
              <a:rPr lang="en-US" altLang="zh-CN" dirty="0" err="1" smtClean="0"/>
              <a:t>tcp</a:t>
            </a:r>
            <a:r>
              <a:rPr lang="en-US" altLang="zh-CN" dirty="0" smtClean="0"/>
              <a:t> </a:t>
            </a:r>
            <a:r>
              <a:rPr lang="en-US" altLang="zh-CN" dirty="0" err="1" smtClean="0"/>
              <a:t>buf</a:t>
            </a:r>
            <a:r>
              <a:rPr lang="en-US" altLang="zh-CN" dirty="0" smtClean="0"/>
              <a:t> memory</a:t>
            </a:r>
          </a:p>
          <a:p>
            <a:r>
              <a:rPr lang="en-US" altLang="zh-CN" dirty="0" smtClean="0"/>
              <a:t> </a:t>
            </a:r>
            <a:r>
              <a:rPr lang="en-US" altLang="zh-CN" dirty="0" err="1" smtClean="0"/>
              <a:t>memory.kmem.tcp.usage_in_bytes</a:t>
            </a:r>
            <a:r>
              <a:rPr lang="en-US" altLang="zh-CN" dirty="0" smtClean="0"/>
              <a:t>  # show current </a:t>
            </a:r>
            <a:r>
              <a:rPr lang="en-US" altLang="zh-CN" dirty="0" err="1" smtClean="0"/>
              <a:t>tcp</a:t>
            </a:r>
            <a:r>
              <a:rPr lang="en-US" altLang="zh-CN" dirty="0" smtClean="0"/>
              <a:t> </a:t>
            </a:r>
            <a:r>
              <a:rPr lang="en-US" altLang="zh-CN" dirty="0" err="1" smtClean="0"/>
              <a:t>buf</a:t>
            </a:r>
            <a:r>
              <a:rPr lang="en-US" altLang="zh-CN" dirty="0" smtClean="0"/>
              <a:t> memory allocation</a:t>
            </a:r>
          </a:p>
          <a:p>
            <a:r>
              <a:rPr lang="en-US" altLang="zh-CN" dirty="0" smtClean="0"/>
              <a:t> </a:t>
            </a:r>
            <a:r>
              <a:rPr lang="en-US" altLang="zh-CN" dirty="0" err="1" smtClean="0"/>
              <a:t>memory.kmem.tcp.failcnt</a:t>
            </a:r>
            <a:r>
              <a:rPr lang="en-US" altLang="zh-CN" dirty="0" smtClean="0"/>
              <a:t>            # show the number of </a:t>
            </a:r>
            <a:r>
              <a:rPr lang="en-US" altLang="zh-CN" dirty="0" err="1" smtClean="0"/>
              <a:t>tcp</a:t>
            </a:r>
            <a:r>
              <a:rPr lang="en-US" altLang="zh-CN" dirty="0" smtClean="0"/>
              <a:t> </a:t>
            </a:r>
            <a:r>
              <a:rPr lang="en-US" altLang="zh-CN" dirty="0" err="1" smtClean="0"/>
              <a:t>buf</a:t>
            </a:r>
            <a:r>
              <a:rPr lang="en-US" altLang="zh-CN" dirty="0" smtClean="0"/>
              <a:t> memory usage hits limits</a:t>
            </a:r>
          </a:p>
          <a:p>
            <a:r>
              <a:rPr lang="en-US" altLang="zh-CN" dirty="0" smtClean="0"/>
              <a:t> </a:t>
            </a:r>
            <a:r>
              <a:rPr lang="en-US" altLang="zh-CN" dirty="0" err="1" smtClean="0"/>
              <a:t>memory.kmem.tcp.max_usage_in_bytes</a:t>
            </a:r>
            <a:r>
              <a:rPr lang="en-US" altLang="zh-CN" dirty="0" smtClean="0"/>
              <a:t> # show max </a:t>
            </a:r>
            <a:r>
              <a:rPr lang="en-US" altLang="zh-CN" dirty="0" err="1" smtClean="0"/>
              <a:t>tcp</a:t>
            </a:r>
            <a:r>
              <a:rPr lang="en-US" altLang="zh-CN" dirty="0" smtClean="0"/>
              <a:t> </a:t>
            </a:r>
            <a:r>
              <a:rPr lang="en-US" altLang="zh-CN" dirty="0" err="1" smtClean="0"/>
              <a:t>buf</a:t>
            </a:r>
            <a:r>
              <a:rPr lang="en-US" altLang="zh-CN" dirty="0" smtClean="0"/>
              <a:t> memory usage recorded</a:t>
            </a:r>
          </a:p>
          <a:p>
            <a:endParaRPr lang="en-US" altLang="zh-CN" dirty="0" smtClean="0"/>
          </a:p>
          <a:p>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1184C296-4B74-4200-8148-4955DD58967C}" type="slidenum">
              <a:rPr lang="zh-CN" altLang="en-US" smtClean="0"/>
              <a:t>13</a:t>
            </a:fld>
            <a:endParaRPr lang="zh-CN" altLang="en-US"/>
          </a:p>
        </p:txBody>
      </p:sp>
    </p:spTree>
    <p:extLst>
      <p:ext uri="{BB962C8B-B14F-4D97-AF65-F5344CB8AC3E}">
        <p14:creationId xmlns:p14="http://schemas.microsoft.com/office/powerpoint/2010/main" val="255824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184C296-4B74-4200-8148-4955DD58967C}" type="slidenum">
              <a:rPr lang="zh-CN" altLang="en-US" smtClean="0"/>
              <a:t>3</a:t>
            </a:fld>
            <a:endParaRPr lang="zh-CN" altLang="en-US"/>
          </a:p>
        </p:txBody>
      </p:sp>
    </p:spTree>
    <p:extLst>
      <p:ext uri="{BB962C8B-B14F-4D97-AF65-F5344CB8AC3E}">
        <p14:creationId xmlns:p14="http://schemas.microsoft.com/office/powerpoint/2010/main" val="282747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184C296-4B74-4200-8148-4955DD58967C}" type="slidenum">
              <a:rPr lang="zh-CN" altLang="en-US" smtClean="0"/>
              <a:t>4</a:t>
            </a:fld>
            <a:endParaRPr lang="zh-CN" altLang="en-US"/>
          </a:p>
        </p:txBody>
      </p:sp>
    </p:spTree>
    <p:extLst>
      <p:ext uri="{BB962C8B-B14F-4D97-AF65-F5344CB8AC3E}">
        <p14:creationId xmlns:p14="http://schemas.microsoft.com/office/powerpoint/2010/main" val="2859562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184C296-4B74-4200-8148-4955DD58967C}" type="slidenum">
              <a:rPr lang="zh-CN" altLang="en-US" smtClean="0"/>
              <a:t>6</a:t>
            </a:fld>
            <a:endParaRPr lang="zh-CN" altLang="en-US"/>
          </a:p>
        </p:txBody>
      </p:sp>
    </p:spTree>
    <p:extLst>
      <p:ext uri="{BB962C8B-B14F-4D97-AF65-F5344CB8AC3E}">
        <p14:creationId xmlns:p14="http://schemas.microsoft.com/office/powerpoint/2010/main" val="11045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184C296-4B74-4200-8148-4955DD58967C}" type="slidenum">
              <a:rPr lang="zh-CN" altLang="en-US" smtClean="0"/>
              <a:t>7</a:t>
            </a:fld>
            <a:endParaRPr lang="zh-CN" altLang="en-US"/>
          </a:p>
        </p:txBody>
      </p:sp>
    </p:spTree>
    <p:extLst>
      <p:ext uri="{BB962C8B-B14F-4D97-AF65-F5344CB8AC3E}">
        <p14:creationId xmlns:p14="http://schemas.microsoft.com/office/powerpoint/2010/main" val="3493543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184C296-4B74-4200-8148-4955DD58967C}" type="slidenum">
              <a:rPr lang="zh-CN" altLang="en-US" smtClean="0"/>
              <a:t>8</a:t>
            </a:fld>
            <a:endParaRPr lang="zh-CN" altLang="en-US"/>
          </a:p>
        </p:txBody>
      </p:sp>
    </p:spTree>
    <p:extLst>
      <p:ext uri="{BB962C8B-B14F-4D97-AF65-F5344CB8AC3E}">
        <p14:creationId xmlns:p14="http://schemas.microsoft.com/office/powerpoint/2010/main" val="111629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Completely Fair Scheduler (CFS) — a proportional share scheduler which divides the CPU time (CPU bandwidth) proportionately between groups of tasks (</a:t>
            </a:r>
            <a:r>
              <a:rPr lang="en-US" altLang="zh-CN" dirty="0" err="1" smtClean="0"/>
              <a:t>cgroups</a:t>
            </a:r>
            <a:r>
              <a:rPr lang="en-US" altLang="zh-CN" dirty="0" smtClean="0"/>
              <a:t>) depending on the priority/weight of the task or shares assigned to </a:t>
            </a:r>
            <a:r>
              <a:rPr lang="en-US" altLang="zh-CN" dirty="0" err="1" smtClean="0"/>
              <a:t>cgroups</a:t>
            </a:r>
            <a:r>
              <a:rPr lang="en-US" altLang="zh-CN" dirty="0" smtClean="0"/>
              <a:t>. </a:t>
            </a:r>
          </a:p>
          <a:p>
            <a:endParaRPr lang="en-US" altLang="zh-CN" dirty="0" smtClean="0"/>
          </a:p>
          <a:p>
            <a:r>
              <a:rPr lang="en-US" altLang="zh-CN" dirty="0" err="1" smtClean="0"/>
              <a:t>cpu.cfs_period_usspecifies</a:t>
            </a:r>
            <a:r>
              <a:rPr lang="en-US" altLang="zh-CN" dirty="0" smtClean="0"/>
              <a:t> a period of time in microseconds (µs, represented here as "</a:t>
            </a:r>
            <a:r>
              <a:rPr lang="en-US" altLang="zh-CN" i="1" dirty="0" smtClean="0"/>
              <a:t>us</a:t>
            </a:r>
            <a:r>
              <a:rPr lang="en-US" altLang="zh-CN" dirty="0" smtClean="0"/>
              <a:t>") for how regularly a </a:t>
            </a:r>
            <a:r>
              <a:rPr lang="en-US" altLang="zh-CN" dirty="0" err="1" smtClean="0"/>
              <a:t>cgroup's</a:t>
            </a:r>
            <a:r>
              <a:rPr lang="en-US" altLang="zh-CN" dirty="0" smtClean="0"/>
              <a:t> access to CPU resources should be reallocated. If tasks in a </a:t>
            </a:r>
            <a:r>
              <a:rPr lang="en-US" altLang="zh-CN" dirty="0" err="1" smtClean="0"/>
              <a:t>cgroup</a:t>
            </a:r>
            <a:r>
              <a:rPr lang="en-US" altLang="zh-CN" dirty="0" smtClean="0"/>
              <a:t> should be able to access a single CPU for 0.2 seconds out of every 1 second, set </a:t>
            </a:r>
            <a:r>
              <a:rPr lang="en-US" altLang="zh-CN" dirty="0" err="1" smtClean="0"/>
              <a:t>cpu.cfs_quota_us</a:t>
            </a:r>
            <a:r>
              <a:rPr lang="en-US" altLang="zh-CN" dirty="0" smtClean="0"/>
              <a:t> to 200000 and </a:t>
            </a:r>
            <a:r>
              <a:rPr lang="en-US" altLang="zh-CN" dirty="0" err="1" smtClean="0"/>
              <a:t>cpu.cfs_period_us</a:t>
            </a:r>
            <a:r>
              <a:rPr lang="en-US" altLang="zh-CN" dirty="0" smtClean="0"/>
              <a:t> to 1000000. The upper limit of the </a:t>
            </a:r>
            <a:r>
              <a:rPr lang="en-US" altLang="zh-CN" dirty="0" err="1" smtClean="0"/>
              <a:t>cpu.cfs_quota_us</a:t>
            </a:r>
            <a:r>
              <a:rPr lang="en-US" altLang="zh-CN" dirty="0" smtClean="0"/>
              <a:t> parameter is 1 second and the lower limit is 1000 microseconds. </a:t>
            </a:r>
          </a:p>
          <a:p>
            <a:endParaRPr lang="en-US" altLang="zh-CN" dirty="0" smtClean="0"/>
          </a:p>
          <a:p>
            <a:r>
              <a:rPr lang="en-US" altLang="zh-CN" dirty="0" err="1" smtClean="0"/>
              <a:t>cpu.cfs_quota_usspecifies</a:t>
            </a:r>
            <a:r>
              <a:rPr lang="en-US" altLang="zh-CN" dirty="0" smtClean="0"/>
              <a:t> the total amount of time in microseconds (µs, represented here as "</a:t>
            </a:r>
            <a:r>
              <a:rPr lang="en-US" altLang="zh-CN" i="1" dirty="0" smtClean="0"/>
              <a:t>us</a:t>
            </a:r>
            <a:r>
              <a:rPr lang="en-US" altLang="zh-CN" dirty="0" smtClean="0"/>
              <a:t>") for which all tasks in a </a:t>
            </a:r>
            <a:r>
              <a:rPr lang="en-US" altLang="zh-CN" dirty="0" err="1" smtClean="0"/>
              <a:t>cgroup</a:t>
            </a:r>
            <a:r>
              <a:rPr lang="en-US" altLang="zh-CN" dirty="0" smtClean="0"/>
              <a:t> can run during one period (as defined by </a:t>
            </a:r>
            <a:r>
              <a:rPr lang="en-US" altLang="zh-CN" dirty="0" err="1" smtClean="0"/>
              <a:t>cpu.cfs_period_us</a:t>
            </a:r>
            <a:r>
              <a:rPr lang="en-US" altLang="zh-CN" dirty="0" smtClean="0"/>
              <a:t>). As soon as tasks in a </a:t>
            </a:r>
            <a:r>
              <a:rPr lang="en-US" altLang="zh-CN" dirty="0" err="1" smtClean="0"/>
              <a:t>cgroup</a:t>
            </a:r>
            <a:r>
              <a:rPr lang="en-US" altLang="zh-CN" dirty="0" smtClean="0"/>
              <a:t> use up all the time specified by the quota, they are throttled for the remainder of the time specified by the period and not allowed to run until the next period. If tasks in a </a:t>
            </a:r>
            <a:r>
              <a:rPr lang="en-US" altLang="zh-CN" dirty="0" err="1" smtClean="0"/>
              <a:t>cgroup</a:t>
            </a:r>
            <a:r>
              <a:rPr lang="en-US" altLang="zh-CN" dirty="0" smtClean="0"/>
              <a:t> should be able to access a single CPU for 0.2 seconds out of every 1 second, set </a:t>
            </a:r>
            <a:r>
              <a:rPr lang="en-US" altLang="zh-CN" dirty="0" err="1" smtClean="0"/>
              <a:t>cpu.cfs_quota_us</a:t>
            </a:r>
            <a:r>
              <a:rPr lang="en-US" altLang="zh-CN" dirty="0" smtClean="0"/>
              <a:t> to 200000 and </a:t>
            </a:r>
            <a:r>
              <a:rPr lang="en-US" altLang="zh-CN" dirty="0" err="1" smtClean="0"/>
              <a:t>cpu.cfs_period_us</a:t>
            </a:r>
            <a:r>
              <a:rPr lang="en-US" altLang="zh-CN" dirty="0" smtClean="0"/>
              <a:t> to 1000000. Note that the quota and period parameters operate on a CPU basis. To allow a process to fully utilize two CPUs, for example, set </a:t>
            </a:r>
            <a:r>
              <a:rPr lang="en-US" altLang="zh-CN" dirty="0" err="1" smtClean="0"/>
              <a:t>cpu.cfs_quota_us</a:t>
            </a:r>
            <a:r>
              <a:rPr lang="en-US" altLang="zh-CN" dirty="0" smtClean="0"/>
              <a:t> to 200000 and </a:t>
            </a:r>
            <a:r>
              <a:rPr lang="en-US" altLang="zh-CN" dirty="0" err="1" smtClean="0"/>
              <a:t>cpu.cfs_period_us</a:t>
            </a:r>
            <a:r>
              <a:rPr lang="en-US" altLang="zh-CN" dirty="0" smtClean="0"/>
              <a:t> to 100000. </a:t>
            </a:r>
          </a:p>
          <a:p>
            <a:r>
              <a:rPr lang="en-US" altLang="zh-CN" dirty="0" smtClean="0"/>
              <a:t>Setting the value in </a:t>
            </a:r>
            <a:r>
              <a:rPr lang="en-US" altLang="zh-CN" dirty="0" err="1" smtClean="0"/>
              <a:t>cpu.cfs_quota_us</a:t>
            </a:r>
            <a:r>
              <a:rPr lang="en-US" altLang="zh-CN" dirty="0" smtClean="0"/>
              <a:t> to -1 indicates that the </a:t>
            </a:r>
            <a:r>
              <a:rPr lang="en-US" altLang="zh-CN" dirty="0" err="1" smtClean="0"/>
              <a:t>cgroup</a:t>
            </a:r>
            <a:r>
              <a:rPr lang="en-US" altLang="zh-CN" dirty="0" smtClean="0"/>
              <a:t> does not adhere to any CPU time restrictions. This is also the default value for every </a:t>
            </a:r>
            <a:r>
              <a:rPr lang="en-US" altLang="zh-CN" dirty="0" err="1" smtClean="0"/>
              <a:t>cgroup</a:t>
            </a:r>
            <a:r>
              <a:rPr lang="en-US" altLang="zh-CN" dirty="0" smtClean="0"/>
              <a:t> (except the root </a:t>
            </a:r>
            <a:r>
              <a:rPr lang="en-US" altLang="zh-CN" dirty="0" err="1" smtClean="0"/>
              <a:t>cgroup</a:t>
            </a:r>
            <a:r>
              <a:rPr lang="en-US" altLang="zh-CN" dirty="0" smtClean="0"/>
              <a:t>). </a:t>
            </a:r>
          </a:p>
          <a:p>
            <a:endParaRPr lang="en-US" altLang="zh-CN" dirty="0" smtClean="0"/>
          </a:p>
          <a:p>
            <a:r>
              <a:rPr lang="en-US" altLang="zh-CN" dirty="0" err="1" smtClean="0"/>
              <a:t>cpu.statreports</a:t>
            </a:r>
            <a:r>
              <a:rPr lang="en-US" altLang="zh-CN" dirty="0" smtClean="0"/>
              <a:t> CPU time statistics using the following values: </a:t>
            </a:r>
          </a:p>
          <a:p>
            <a:r>
              <a:rPr lang="en-US" altLang="zh-CN" dirty="0" err="1" smtClean="0"/>
              <a:t>nr_periods</a:t>
            </a:r>
            <a:r>
              <a:rPr lang="en-US" altLang="zh-CN" dirty="0" smtClean="0"/>
              <a:t> — number of period intervals (as specified in </a:t>
            </a:r>
            <a:r>
              <a:rPr lang="en-US" altLang="zh-CN" dirty="0" err="1" smtClean="0"/>
              <a:t>cpu.cfs_period_us</a:t>
            </a:r>
            <a:r>
              <a:rPr lang="en-US" altLang="zh-CN" dirty="0" smtClean="0"/>
              <a:t>) that have elapsed. </a:t>
            </a:r>
          </a:p>
          <a:p>
            <a:r>
              <a:rPr lang="en-US" altLang="zh-CN" dirty="0" err="1" smtClean="0"/>
              <a:t>nr_throttled</a:t>
            </a:r>
            <a:r>
              <a:rPr lang="en-US" altLang="zh-CN" dirty="0" smtClean="0"/>
              <a:t> — number of times tasks in a </a:t>
            </a:r>
            <a:r>
              <a:rPr lang="en-US" altLang="zh-CN" dirty="0" err="1" smtClean="0"/>
              <a:t>cgroup</a:t>
            </a:r>
            <a:r>
              <a:rPr lang="en-US" altLang="zh-CN" dirty="0" smtClean="0"/>
              <a:t> have been throttled (that is, not allowed to run because they have exhausted all of the available time as specified by their quota). </a:t>
            </a:r>
          </a:p>
          <a:p>
            <a:r>
              <a:rPr lang="en-US" altLang="zh-CN" dirty="0" err="1" smtClean="0"/>
              <a:t>throttled_time</a:t>
            </a:r>
            <a:r>
              <a:rPr lang="en-US" altLang="zh-CN" dirty="0" smtClean="0"/>
              <a:t> — the total time duration (in nanoseconds) for which tasks in a </a:t>
            </a:r>
            <a:r>
              <a:rPr lang="en-US" altLang="zh-CN" dirty="0" err="1" smtClean="0"/>
              <a:t>cgroup</a:t>
            </a:r>
            <a:r>
              <a:rPr lang="en-US" altLang="zh-CN" dirty="0" smtClean="0"/>
              <a:t> have been throttled. </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cpu.sharescontains</a:t>
            </a:r>
            <a:r>
              <a:rPr lang="en-US" altLang="zh-CN" dirty="0" smtClean="0"/>
              <a:t> an integer value that specifies a relative share of CPU time available to the tasks in a </a:t>
            </a:r>
            <a:r>
              <a:rPr lang="en-US" altLang="zh-CN" dirty="0" err="1" smtClean="0"/>
              <a:t>cgroup</a:t>
            </a:r>
            <a:r>
              <a:rPr lang="en-US" altLang="zh-CN" dirty="0" smtClean="0"/>
              <a:t>. For example, tasks in two </a:t>
            </a:r>
            <a:r>
              <a:rPr lang="en-US" altLang="zh-CN" dirty="0" err="1" smtClean="0"/>
              <a:t>cgroups</a:t>
            </a:r>
            <a:r>
              <a:rPr lang="en-US" altLang="zh-CN" dirty="0" smtClean="0"/>
              <a:t> that have </a:t>
            </a:r>
            <a:r>
              <a:rPr lang="en-US" altLang="zh-CN" dirty="0" err="1" smtClean="0"/>
              <a:t>cpu.shares</a:t>
            </a:r>
            <a:r>
              <a:rPr lang="en-US" altLang="zh-CN" dirty="0" smtClean="0"/>
              <a:t> set to 100 will receive equal CPU time, but tasks in a </a:t>
            </a:r>
            <a:r>
              <a:rPr lang="en-US" altLang="zh-CN" dirty="0" err="1" smtClean="0"/>
              <a:t>cgroup</a:t>
            </a:r>
            <a:r>
              <a:rPr lang="en-US" altLang="zh-CN" dirty="0" smtClean="0"/>
              <a:t> that has </a:t>
            </a:r>
            <a:r>
              <a:rPr lang="en-US" altLang="zh-CN" dirty="0" err="1" smtClean="0"/>
              <a:t>cpu.shares</a:t>
            </a:r>
            <a:r>
              <a:rPr lang="en-US" altLang="zh-CN" dirty="0" smtClean="0"/>
              <a:t> set to 200 receive twice the CPU time of tasks in a </a:t>
            </a:r>
            <a:r>
              <a:rPr lang="en-US" altLang="zh-CN" dirty="0" err="1" smtClean="0"/>
              <a:t>cgroup</a:t>
            </a:r>
            <a:r>
              <a:rPr lang="en-US" altLang="zh-CN" dirty="0" smtClean="0"/>
              <a:t> where </a:t>
            </a:r>
            <a:r>
              <a:rPr lang="en-US" altLang="zh-CN" dirty="0" err="1" smtClean="0"/>
              <a:t>cpu.shares</a:t>
            </a:r>
            <a:r>
              <a:rPr lang="en-US" altLang="zh-CN" dirty="0" smtClean="0"/>
              <a:t> is set to 100. The value specified in the </a:t>
            </a:r>
            <a:r>
              <a:rPr lang="en-US" altLang="zh-CN" dirty="0" err="1" smtClean="0"/>
              <a:t>cpu.shares</a:t>
            </a:r>
            <a:r>
              <a:rPr lang="en-US" altLang="zh-CN" dirty="0" smtClean="0"/>
              <a:t> file must be 2 or higher. </a:t>
            </a:r>
          </a:p>
          <a:p>
            <a:endParaRPr lang="en-US" altLang="zh-CN" dirty="0" smtClean="0"/>
          </a:p>
          <a:p>
            <a:endParaRPr lang="en-US" altLang="zh-CN" dirty="0" smtClean="0"/>
          </a:p>
          <a:p>
            <a:endParaRPr lang="en-US" altLang="zh-CN" dirty="0" smtClean="0"/>
          </a:p>
          <a:p>
            <a:r>
              <a:rPr lang="en-US" altLang="zh-CN" dirty="0" smtClean="0"/>
              <a:t>Real-Time scheduler (RT) — a task scheduler that provides a way to specify the amount of CPU time that real-time tasks can use. </a:t>
            </a:r>
          </a:p>
          <a:p>
            <a:endParaRPr lang="zh-CN" altLang="en-US" dirty="0"/>
          </a:p>
        </p:txBody>
      </p:sp>
      <p:sp>
        <p:nvSpPr>
          <p:cNvPr id="4" name="Slide Number Placeholder 3"/>
          <p:cNvSpPr>
            <a:spLocks noGrp="1"/>
          </p:cNvSpPr>
          <p:nvPr>
            <p:ph type="sldNum" sz="quarter" idx="10"/>
          </p:nvPr>
        </p:nvSpPr>
        <p:spPr/>
        <p:txBody>
          <a:bodyPr/>
          <a:lstStyle/>
          <a:p>
            <a:fld id="{1184C296-4B74-4200-8148-4955DD58967C}" type="slidenum">
              <a:rPr lang="zh-CN" altLang="en-US" smtClean="0"/>
              <a:t>9</a:t>
            </a:fld>
            <a:endParaRPr lang="zh-CN" altLang="en-US"/>
          </a:p>
        </p:txBody>
      </p:sp>
    </p:spTree>
    <p:extLst>
      <p:ext uri="{BB962C8B-B14F-4D97-AF65-F5344CB8AC3E}">
        <p14:creationId xmlns:p14="http://schemas.microsoft.com/office/powerpoint/2010/main" val="600726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184C296-4B74-4200-8148-4955DD58967C}" type="slidenum">
              <a:rPr lang="zh-CN" altLang="en-US" smtClean="0"/>
              <a:t>10</a:t>
            </a:fld>
            <a:endParaRPr lang="zh-CN" altLang="en-US"/>
          </a:p>
        </p:txBody>
      </p:sp>
    </p:spTree>
    <p:extLst>
      <p:ext uri="{BB962C8B-B14F-4D97-AF65-F5344CB8AC3E}">
        <p14:creationId xmlns:p14="http://schemas.microsoft.com/office/powerpoint/2010/main" val="1193863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184C296-4B74-4200-8148-4955DD58967C}" type="slidenum">
              <a:rPr lang="zh-CN" altLang="en-US" smtClean="0"/>
              <a:t>11</a:t>
            </a:fld>
            <a:endParaRPr lang="zh-CN" altLang="en-US"/>
          </a:p>
        </p:txBody>
      </p:sp>
    </p:spTree>
    <p:extLst>
      <p:ext uri="{BB962C8B-B14F-4D97-AF65-F5344CB8AC3E}">
        <p14:creationId xmlns:p14="http://schemas.microsoft.com/office/powerpoint/2010/main" val="184007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ltLang="zh-CN"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2/2/2015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ltLang="zh-CN"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ltLang="zh-CN"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2/2/2015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ltLang="zh-CN"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ltLang="zh-CN"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2/2/2015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2384132"/>
          </a:xfrm>
        </p:spPr>
        <p:txBody>
          <a:bodyPr/>
          <a:lstStyle/>
          <a:p>
            <a:r>
              <a:rPr lang="en-US" altLang="zh-CN" sz="6000" dirty="0" smtClean="0"/>
              <a:t>Control groups</a:t>
            </a:r>
            <a:endParaRPr lang="zh-CN" altLang="en-US" sz="6000" dirty="0"/>
          </a:p>
        </p:txBody>
      </p:sp>
      <p:sp>
        <p:nvSpPr>
          <p:cNvPr id="4" name="Subtitle 3"/>
          <p:cNvSpPr>
            <a:spLocks noGrp="1"/>
          </p:cNvSpPr>
          <p:nvPr>
            <p:ph type="subTitle" idx="1"/>
          </p:nvPr>
        </p:nvSpPr>
        <p:spPr/>
        <p:txBody>
          <a:bodyPr>
            <a:normAutofit/>
          </a:bodyPr>
          <a:lstStyle/>
          <a:p>
            <a:r>
              <a:rPr lang="en-US" altLang="zh-CN" sz="2400" dirty="0" smtClean="0"/>
              <a:t>Linux Kernel feature</a:t>
            </a:r>
            <a:endParaRPr lang="zh-CN" altLang="en-US" sz="2400" dirty="0"/>
          </a:p>
        </p:txBody>
      </p:sp>
    </p:spTree>
    <p:extLst>
      <p:ext uri="{BB962C8B-B14F-4D97-AF65-F5344CB8AC3E}">
        <p14:creationId xmlns:p14="http://schemas.microsoft.com/office/powerpoint/2010/main" val="1702173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Subsystem - </a:t>
            </a:r>
            <a:r>
              <a:rPr lang="en-US" altLang="zh-CN" dirty="0" err="1" smtClean="0"/>
              <a:t>Cpuacct</a:t>
            </a:r>
            <a:endParaRPr lang="zh-CN" altLang="en-US" dirty="0"/>
          </a:p>
        </p:txBody>
      </p:sp>
      <p:sp>
        <p:nvSpPr>
          <p:cNvPr id="3" name="Content Placeholder 2"/>
          <p:cNvSpPr>
            <a:spLocks noGrp="1"/>
          </p:cNvSpPr>
          <p:nvPr>
            <p:ph idx="1"/>
          </p:nvPr>
        </p:nvSpPr>
        <p:spPr>
          <a:xfrm>
            <a:off x="1154954" y="2683510"/>
            <a:ext cx="8825659" cy="4174490"/>
          </a:xfrm>
        </p:spPr>
        <p:txBody>
          <a:bodyPr>
            <a:normAutofit/>
          </a:bodyPr>
          <a:lstStyle/>
          <a:p>
            <a:r>
              <a:rPr lang="en-US" altLang="zh-CN" dirty="0" smtClean="0">
                <a:solidFill>
                  <a:prstClr val="black">
                    <a:lumMod val="75000"/>
                    <a:lumOff val="25000"/>
                  </a:prstClr>
                </a:solidFill>
              </a:rPr>
              <a:t>Create new accounting group under /sys/fs/</a:t>
            </a:r>
            <a:r>
              <a:rPr lang="en-US" altLang="zh-CN" dirty="0" err="1" smtClean="0">
                <a:solidFill>
                  <a:prstClr val="black">
                    <a:lumMod val="75000"/>
                    <a:lumOff val="25000"/>
                  </a:prstClr>
                </a:solidFill>
              </a:rPr>
              <a:t>cgroup</a:t>
            </a:r>
            <a:r>
              <a:rPr lang="en-US" altLang="zh-CN" dirty="0" smtClean="0">
                <a:solidFill>
                  <a:prstClr val="black">
                    <a:lumMod val="75000"/>
                    <a:lumOff val="25000"/>
                  </a:prstClr>
                </a:solidFill>
              </a:rPr>
              <a:t>/</a:t>
            </a:r>
            <a:r>
              <a:rPr lang="en-US" altLang="zh-CN" dirty="0" err="1" smtClean="0">
                <a:solidFill>
                  <a:prstClr val="black">
                    <a:lumMod val="75000"/>
                    <a:lumOff val="25000"/>
                  </a:prstClr>
                </a:solidFill>
              </a:rPr>
              <a:t>cpuacct</a:t>
            </a:r>
            <a:endParaRPr lang="en-US" altLang="zh-CN" dirty="0" smtClean="0">
              <a:solidFill>
                <a:prstClr val="black">
                  <a:lumMod val="75000"/>
                  <a:lumOff val="25000"/>
                </a:prstClr>
              </a:solidFill>
            </a:endParaRPr>
          </a:p>
          <a:p>
            <a:pPr lvl="1"/>
            <a:r>
              <a:rPr lang="en-US" altLang="zh-CN" dirty="0">
                <a:solidFill>
                  <a:prstClr val="black">
                    <a:lumMod val="75000"/>
                    <a:lumOff val="25000"/>
                  </a:prstClr>
                </a:solidFill>
              </a:rPr>
              <a:t>$ cd /</a:t>
            </a:r>
            <a:r>
              <a:rPr lang="en-US" altLang="zh-CN" dirty="0" smtClean="0">
                <a:solidFill>
                  <a:prstClr val="black">
                    <a:lumMod val="75000"/>
                    <a:lumOff val="25000"/>
                  </a:prstClr>
                </a:solidFill>
              </a:rPr>
              <a:t>sys/fs/</a:t>
            </a:r>
            <a:r>
              <a:rPr lang="en-US" altLang="zh-CN" dirty="0" err="1" smtClean="0">
                <a:solidFill>
                  <a:prstClr val="black">
                    <a:lumMod val="75000"/>
                    <a:lumOff val="25000"/>
                  </a:prstClr>
                </a:solidFill>
              </a:rPr>
              <a:t>cgroup</a:t>
            </a:r>
            <a:r>
              <a:rPr lang="en-US" altLang="zh-CN" dirty="0" smtClean="0">
                <a:solidFill>
                  <a:prstClr val="black">
                    <a:lumMod val="75000"/>
                    <a:lumOff val="25000"/>
                  </a:prstClr>
                </a:solidFill>
              </a:rPr>
              <a:t>/</a:t>
            </a:r>
            <a:r>
              <a:rPr lang="en-US" altLang="zh-CN" dirty="0" err="1" smtClean="0">
                <a:solidFill>
                  <a:prstClr val="black">
                    <a:lumMod val="75000"/>
                    <a:lumOff val="25000"/>
                  </a:prstClr>
                </a:solidFill>
              </a:rPr>
              <a:t>cpuacct</a:t>
            </a:r>
            <a:endParaRPr lang="en-US" altLang="zh-CN" dirty="0" smtClean="0">
              <a:solidFill>
                <a:prstClr val="black">
                  <a:lumMod val="75000"/>
                  <a:lumOff val="25000"/>
                </a:prstClr>
              </a:solidFill>
            </a:endParaRPr>
          </a:p>
          <a:p>
            <a:pPr lvl="1"/>
            <a:r>
              <a:rPr lang="en-US" altLang="zh-CN" dirty="0" smtClean="0">
                <a:solidFill>
                  <a:prstClr val="black">
                    <a:lumMod val="75000"/>
                    <a:lumOff val="25000"/>
                  </a:prstClr>
                </a:solidFill>
              </a:rPr>
              <a:t>$ </a:t>
            </a:r>
            <a:r>
              <a:rPr lang="en-US" altLang="zh-CN" dirty="0" err="1" smtClean="0">
                <a:solidFill>
                  <a:prstClr val="black">
                    <a:lumMod val="75000"/>
                    <a:lumOff val="25000"/>
                  </a:prstClr>
                </a:solidFill>
              </a:rPr>
              <a:t>mkdir</a:t>
            </a:r>
            <a:r>
              <a:rPr lang="en-US" altLang="zh-CN" dirty="0" smtClean="0">
                <a:solidFill>
                  <a:prstClr val="black">
                    <a:lumMod val="75000"/>
                    <a:lumOff val="25000"/>
                  </a:prstClr>
                </a:solidFill>
              </a:rPr>
              <a:t> g1</a:t>
            </a:r>
          </a:p>
          <a:p>
            <a:pPr lvl="1"/>
            <a:r>
              <a:rPr lang="en-US" altLang="zh-CN" dirty="0" smtClean="0">
                <a:solidFill>
                  <a:prstClr val="black">
                    <a:lumMod val="75000"/>
                    <a:lumOff val="25000"/>
                  </a:prstClr>
                </a:solidFill>
              </a:rPr>
              <a:t>$ echo $$ &gt; g1/tasks</a:t>
            </a:r>
          </a:p>
          <a:p>
            <a:r>
              <a:rPr lang="en-US" altLang="zh-CN" dirty="0" err="1">
                <a:solidFill>
                  <a:prstClr val="black">
                    <a:lumMod val="75000"/>
                    <a:lumOff val="25000"/>
                  </a:prstClr>
                </a:solidFill>
              </a:rPr>
              <a:t>cpuacct.stat</a:t>
            </a:r>
            <a:r>
              <a:rPr lang="en-US" altLang="zh-CN" dirty="0">
                <a:solidFill>
                  <a:prstClr val="black">
                    <a:lumMod val="75000"/>
                    <a:lumOff val="25000"/>
                  </a:prstClr>
                </a:solidFill>
              </a:rPr>
              <a:t> file lists a few statistics which further divide </a:t>
            </a:r>
            <a:r>
              <a:rPr lang="en-US" altLang="zh-CN" dirty="0" smtClean="0">
                <a:solidFill>
                  <a:prstClr val="black">
                    <a:lumMod val="75000"/>
                    <a:lumOff val="25000"/>
                  </a:prstClr>
                </a:solidFill>
              </a:rPr>
              <a:t>the CPU </a:t>
            </a:r>
            <a:r>
              <a:rPr lang="en-US" altLang="zh-CN" dirty="0">
                <a:solidFill>
                  <a:prstClr val="black">
                    <a:lumMod val="75000"/>
                    <a:lumOff val="25000"/>
                  </a:prstClr>
                </a:solidFill>
              </a:rPr>
              <a:t>time obtained by the </a:t>
            </a:r>
            <a:r>
              <a:rPr lang="en-US" altLang="zh-CN" dirty="0" err="1">
                <a:solidFill>
                  <a:prstClr val="black">
                    <a:lumMod val="75000"/>
                    <a:lumOff val="25000"/>
                  </a:prstClr>
                </a:solidFill>
              </a:rPr>
              <a:t>cgroup</a:t>
            </a:r>
            <a:r>
              <a:rPr lang="en-US" altLang="zh-CN" dirty="0">
                <a:solidFill>
                  <a:prstClr val="black">
                    <a:lumMod val="75000"/>
                    <a:lumOff val="25000"/>
                  </a:prstClr>
                </a:solidFill>
              </a:rPr>
              <a:t> into user and system times. </a:t>
            </a:r>
            <a:endParaRPr lang="en-US" altLang="zh-CN" dirty="0" smtClean="0">
              <a:solidFill>
                <a:prstClr val="black">
                  <a:lumMod val="75000"/>
                  <a:lumOff val="25000"/>
                </a:prstClr>
              </a:solidFill>
            </a:endParaRPr>
          </a:p>
          <a:p>
            <a:pPr lvl="1"/>
            <a:r>
              <a:rPr lang="en-US" altLang="zh-CN" dirty="0" smtClean="0">
                <a:solidFill>
                  <a:prstClr val="black">
                    <a:lumMod val="75000"/>
                    <a:lumOff val="25000"/>
                  </a:prstClr>
                </a:solidFill>
              </a:rPr>
              <a:t>user</a:t>
            </a:r>
            <a:r>
              <a:rPr lang="en-US" altLang="zh-CN" dirty="0">
                <a:solidFill>
                  <a:prstClr val="black">
                    <a:lumMod val="75000"/>
                    <a:lumOff val="25000"/>
                  </a:prstClr>
                </a:solidFill>
              </a:rPr>
              <a:t>: Time spent by tasks of the </a:t>
            </a:r>
            <a:r>
              <a:rPr lang="en-US" altLang="zh-CN" dirty="0" err="1">
                <a:solidFill>
                  <a:prstClr val="black">
                    <a:lumMod val="75000"/>
                    <a:lumOff val="25000"/>
                  </a:prstClr>
                </a:solidFill>
              </a:rPr>
              <a:t>cgroup</a:t>
            </a:r>
            <a:r>
              <a:rPr lang="en-US" altLang="zh-CN" dirty="0">
                <a:solidFill>
                  <a:prstClr val="black">
                    <a:lumMod val="75000"/>
                    <a:lumOff val="25000"/>
                  </a:prstClr>
                </a:solidFill>
              </a:rPr>
              <a:t> in user mode.</a:t>
            </a:r>
          </a:p>
          <a:p>
            <a:pPr lvl="1"/>
            <a:r>
              <a:rPr lang="en-US" altLang="zh-CN" dirty="0">
                <a:solidFill>
                  <a:prstClr val="black">
                    <a:lumMod val="75000"/>
                    <a:lumOff val="25000"/>
                  </a:prstClr>
                </a:solidFill>
              </a:rPr>
              <a:t>system: Time spent by tasks of the </a:t>
            </a:r>
            <a:r>
              <a:rPr lang="en-US" altLang="zh-CN" dirty="0" err="1">
                <a:solidFill>
                  <a:prstClr val="black">
                    <a:lumMod val="75000"/>
                    <a:lumOff val="25000"/>
                  </a:prstClr>
                </a:solidFill>
              </a:rPr>
              <a:t>cgroup</a:t>
            </a:r>
            <a:r>
              <a:rPr lang="en-US" altLang="zh-CN" dirty="0">
                <a:solidFill>
                  <a:prstClr val="black">
                    <a:lumMod val="75000"/>
                    <a:lumOff val="25000"/>
                  </a:prstClr>
                </a:solidFill>
              </a:rPr>
              <a:t> in kernel mode</a:t>
            </a:r>
            <a:r>
              <a:rPr lang="en-US" altLang="zh-CN" dirty="0" smtClean="0">
                <a:solidFill>
                  <a:prstClr val="black">
                    <a:lumMod val="75000"/>
                    <a:lumOff val="25000"/>
                  </a:prstClr>
                </a:solidFill>
              </a:rPr>
              <a:t>.</a:t>
            </a:r>
            <a:endParaRPr lang="en-US" altLang="zh-CN" dirty="0">
              <a:solidFill>
                <a:prstClr val="black">
                  <a:lumMod val="75000"/>
                  <a:lumOff val="25000"/>
                </a:prstClr>
              </a:solidFill>
            </a:endParaRPr>
          </a:p>
          <a:p>
            <a:pPr lvl="1"/>
            <a:r>
              <a:rPr lang="en-US" altLang="zh-CN" dirty="0">
                <a:solidFill>
                  <a:prstClr val="black">
                    <a:lumMod val="75000"/>
                    <a:lumOff val="25000"/>
                  </a:prstClr>
                </a:solidFill>
              </a:rPr>
              <a:t>user and system are in USER_HZ unit</a:t>
            </a:r>
            <a:r>
              <a:rPr lang="en-US" altLang="zh-CN" dirty="0" smtClean="0">
                <a:solidFill>
                  <a:prstClr val="black">
                    <a:lumMod val="75000"/>
                    <a:lumOff val="25000"/>
                  </a:prstClr>
                </a:solidFill>
              </a:rPr>
              <a:t>.</a:t>
            </a:r>
          </a:p>
          <a:p>
            <a:r>
              <a:rPr lang="en-US" altLang="zh-CN" dirty="0" err="1" smtClean="0">
                <a:solidFill>
                  <a:prstClr val="black">
                    <a:lumMod val="75000"/>
                    <a:lumOff val="25000"/>
                  </a:prstClr>
                </a:solidFill>
              </a:rPr>
              <a:t>c</a:t>
            </a:r>
            <a:r>
              <a:rPr lang="en-US" altLang="zh-CN" dirty="0" err="1" smtClean="0">
                <a:solidFill>
                  <a:prstClr val="black">
                    <a:lumMod val="75000"/>
                    <a:lumOff val="25000"/>
                  </a:prstClr>
                </a:solidFill>
              </a:rPr>
              <a:t>puacct.usage</a:t>
            </a:r>
            <a:r>
              <a:rPr lang="en-US" altLang="zh-CN" dirty="0" smtClean="0">
                <a:solidFill>
                  <a:prstClr val="black">
                    <a:lumMod val="75000"/>
                    <a:lumOff val="25000"/>
                  </a:prstClr>
                </a:solidFill>
              </a:rPr>
              <a:t> </a:t>
            </a:r>
            <a:r>
              <a:rPr lang="en-US" altLang="zh-CN" dirty="0">
                <a:solidFill>
                  <a:prstClr val="black">
                    <a:lumMod val="75000"/>
                    <a:lumOff val="25000"/>
                  </a:prstClr>
                </a:solidFill>
              </a:rPr>
              <a:t>- CPU time consumed by </a:t>
            </a:r>
            <a:r>
              <a:rPr lang="en-US" altLang="zh-CN" dirty="0" smtClean="0">
                <a:solidFill>
                  <a:prstClr val="black">
                    <a:lumMod val="75000"/>
                    <a:lumOff val="25000"/>
                  </a:prstClr>
                </a:solidFill>
              </a:rPr>
              <a:t>this</a:t>
            </a:r>
          </a:p>
          <a:p>
            <a:r>
              <a:rPr lang="en-US" altLang="zh-CN" dirty="0" err="1" smtClean="0">
                <a:solidFill>
                  <a:prstClr val="black">
                    <a:lumMod val="75000"/>
                    <a:lumOff val="25000"/>
                  </a:prstClr>
                </a:solidFill>
              </a:rPr>
              <a:t>cpuacct.usage_percpu</a:t>
            </a:r>
            <a:endParaRPr lang="en-US" altLang="zh-CN" dirty="0" smtClean="0">
              <a:solidFill>
                <a:prstClr val="black">
                  <a:lumMod val="75000"/>
                  <a:lumOff val="25000"/>
                </a:prstClr>
              </a:solidFill>
            </a:endParaRPr>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1373705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Subsystem - </a:t>
            </a:r>
            <a:r>
              <a:rPr lang="en-US" altLang="zh-CN" dirty="0" err="1" smtClean="0"/>
              <a:t>Cpuset</a:t>
            </a:r>
            <a:endParaRPr lang="zh-CN" altLang="en-US" dirty="0"/>
          </a:p>
        </p:txBody>
      </p:sp>
      <p:sp>
        <p:nvSpPr>
          <p:cNvPr id="3" name="Content Placeholder 2"/>
          <p:cNvSpPr>
            <a:spLocks noGrp="1"/>
          </p:cNvSpPr>
          <p:nvPr>
            <p:ph idx="1"/>
          </p:nvPr>
        </p:nvSpPr>
        <p:spPr>
          <a:xfrm>
            <a:off x="1154954" y="2683510"/>
            <a:ext cx="8825659" cy="3416300"/>
          </a:xfrm>
        </p:spPr>
        <p:txBody>
          <a:bodyPr>
            <a:normAutofit fontScale="85000" lnSpcReduction="20000"/>
          </a:bodyPr>
          <a:lstStyle/>
          <a:p>
            <a:r>
              <a:rPr lang="en-US" altLang="zh-CN" dirty="0">
                <a:solidFill>
                  <a:prstClr val="black">
                    <a:lumMod val="75000"/>
                    <a:lumOff val="25000"/>
                  </a:prstClr>
                </a:solidFill>
              </a:rPr>
              <a:t> - </a:t>
            </a:r>
            <a:r>
              <a:rPr lang="en-US" altLang="zh-CN" dirty="0" err="1">
                <a:solidFill>
                  <a:prstClr val="black">
                    <a:lumMod val="75000"/>
                    <a:lumOff val="25000"/>
                  </a:prstClr>
                </a:solidFill>
              </a:rPr>
              <a:t>cpuset.cpus</a:t>
            </a:r>
            <a:r>
              <a:rPr lang="en-US" altLang="zh-CN" dirty="0">
                <a:solidFill>
                  <a:prstClr val="black">
                    <a:lumMod val="75000"/>
                    <a:lumOff val="25000"/>
                  </a:prstClr>
                </a:solidFill>
              </a:rPr>
              <a:t>: list of CPUs in that </a:t>
            </a:r>
            <a:r>
              <a:rPr lang="en-US" altLang="zh-CN" dirty="0" err="1">
                <a:solidFill>
                  <a:prstClr val="black">
                    <a:lumMod val="75000"/>
                    <a:lumOff val="25000"/>
                  </a:prstClr>
                </a:solidFill>
              </a:rPr>
              <a:t>cpuset</a:t>
            </a:r>
            <a:endParaRPr lang="en-US" altLang="zh-CN" dirty="0">
              <a:solidFill>
                <a:prstClr val="black">
                  <a:lumMod val="75000"/>
                  <a:lumOff val="25000"/>
                </a:prstClr>
              </a:solidFill>
            </a:endParaRPr>
          </a:p>
          <a:p>
            <a:r>
              <a:rPr lang="en-US" altLang="zh-CN" dirty="0">
                <a:solidFill>
                  <a:prstClr val="black">
                    <a:lumMod val="75000"/>
                    <a:lumOff val="25000"/>
                  </a:prstClr>
                </a:solidFill>
              </a:rPr>
              <a:t> - </a:t>
            </a:r>
            <a:r>
              <a:rPr lang="en-US" altLang="zh-CN" dirty="0" err="1">
                <a:solidFill>
                  <a:prstClr val="black">
                    <a:lumMod val="75000"/>
                    <a:lumOff val="25000"/>
                  </a:prstClr>
                </a:solidFill>
              </a:rPr>
              <a:t>cpuset.mems</a:t>
            </a:r>
            <a:r>
              <a:rPr lang="en-US" altLang="zh-CN" dirty="0">
                <a:solidFill>
                  <a:prstClr val="black">
                    <a:lumMod val="75000"/>
                    <a:lumOff val="25000"/>
                  </a:prstClr>
                </a:solidFill>
              </a:rPr>
              <a:t>: list of Memory Nodes in that </a:t>
            </a:r>
            <a:r>
              <a:rPr lang="en-US" altLang="zh-CN" dirty="0" err="1">
                <a:solidFill>
                  <a:prstClr val="black">
                    <a:lumMod val="75000"/>
                    <a:lumOff val="25000"/>
                  </a:prstClr>
                </a:solidFill>
              </a:rPr>
              <a:t>cpuset</a:t>
            </a:r>
            <a:endParaRPr lang="en-US" altLang="zh-CN" dirty="0">
              <a:solidFill>
                <a:prstClr val="black">
                  <a:lumMod val="75000"/>
                  <a:lumOff val="25000"/>
                </a:prstClr>
              </a:solidFill>
            </a:endParaRPr>
          </a:p>
          <a:p>
            <a:r>
              <a:rPr lang="en-US" altLang="zh-CN" dirty="0">
                <a:solidFill>
                  <a:prstClr val="black">
                    <a:lumMod val="75000"/>
                    <a:lumOff val="25000"/>
                  </a:prstClr>
                </a:solidFill>
              </a:rPr>
              <a:t> - </a:t>
            </a:r>
            <a:r>
              <a:rPr lang="en-US" altLang="zh-CN" dirty="0" err="1">
                <a:solidFill>
                  <a:prstClr val="black">
                    <a:lumMod val="75000"/>
                    <a:lumOff val="25000"/>
                  </a:prstClr>
                </a:solidFill>
              </a:rPr>
              <a:t>cpuset.memory_migrate</a:t>
            </a:r>
            <a:r>
              <a:rPr lang="en-US" altLang="zh-CN" dirty="0">
                <a:solidFill>
                  <a:prstClr val="black">
                    <a:lumMod val="75000"/>
                    <a:lumOff val="25000"/>
                  </a:prstClr>
                </a:solidFill>
              </a:rPr>
              <a:t> flag: if set, move pages to </a:t>
            </a:r>
            <a:r>
              <a:rPr lang="en-US" altLang="zh-CN" dirty="0" err="1">
                <a:solidFill>
                  <a:prstClr val="black">
                    <a:lumMod val="75000"/>
                    <a:lumOff val="25000"/>
                  </a:prstClr>
                </a:solidFill>
              </a:rPr>
              <a:t>cpusets</a:t>
            </a:r>
            <a:r>
              <a:rPr lang="en-US" altLang="zh-CN" dirty="0">
                <a:solidFill>
                  <a:prstClr val="black">
                    <a:lumMod val="75000"/>
                    <a:lumOff val="25000"/>
                  </a:prstClr>
                </a:solidFill>
              </a:rPr>
              <a:t> nodes</a:t>
            </a:r>
          </a:p>
          <a:p>
            <a:r>
              <a:rPr lang="en-US" altLang="zh-CN" dirty="0">
                <a:solidFill>
                  <a:prstClr val="black">
                    <a:lumMod val="75000"/>
                    <a:lumOff val="25000"/>
                  </a:prstClr>
                </a:solidFill>
              </a:rPr>
              <a:t> - </a:t>
            </a:r>
            <a:r>
              <a:rPr lang="en-US" altLang="zh-CN" dirty="0" err="1">
                <a:solidFill>
                  <a:prstClr val="black">
                    <a:lumMod val="75000"/>
                    <a:lumOff val="25000"/>
                  </a:prstClr>
                </a:solidFill>
              </a:rPr>
              <a:t>cpuset.cpu_exclusive</a:t>
            </a:r>
            <a:r>
              <a:rPr lang="en-US" altLang="zh-CN" dirty="0">
                <a:solidFill>
                  <a:prstClr val="black">
                    <a:lumMod val="75000"/>
                    <a:lumOff val="25000"/>
                  </a:prstClr>
                </a:solidFill>
              </a:rPr>
              <a:t> flag: is </a:t>
            </a:r>
            <a:r>
              <a:rPr lang="en-US" altLang="zh-CN" dirty="0" err="1">
                <a:solidFill>
                  <a:prstClr val="black">
                    <a:lumMod val="75000"/>
                    <a:lumOff val="25000"/>
                  </a:prstClr>
                </a:solidFill>
              </a:rPr>
              <a:t>cpu</a:t>
            </a:r>
            <a:r>
              <a:rPr lang="en-US" altLang="zh-CN" dirty="0">
                <a:solidFill>
                  <a:prstClr val="black">
                    <a:lumMod val="75000"/>
                    <a:lumOff val="25000"/>
                  </a:prstClr>
                </a:solidFill>
              </a:rPr>
              <a:t> placement exclusive?</a:t>
            </a:r>
          </a:p>
          <a:p>
            <a:r>
              <a:rPr lang="en-US" altLang="zh-CN" dirty="0">
                <a:solidFill>
                  <a:prstClr val="black">
                    <a:lumMod val="75000"/>
                    <a:lumOff val="25000"/>
                  </a:prstClr>
                </a:solidFill>
              </a:rPr>
              <a:t> - </a:t>
            </a:r>
            <a:r>
              <a:rPr lang="en-US" altLang="zh-CN" dirty="0" err="1">
                <a:solidFill>
                  <a:prstClr val="black">
                    <a:lumMod val="75000"/>
                    <a:lumOff val="25000"/>
                  </a:prstClr>
                </a:solidFill>
              </a:rPr>
              <a:t>cpuset.mem_exclusive</a:t>
            </a:r>
            <a:r>
              <a:rPr lang="en-US" altLang="zh-CN" dirty="0">
                <a:solidFill>
                  <a:prstClr val="black">
                    <a:lumMod val="75000"/>
                    <a:lumOff val="25000"/>
                  </a:prstClr>
                </a:solidFill>
              </a:rPr>
              <a:t> flag: is memory placement exclusive?</a:t>
            </a:r>
          </a:p>
          <a:p>
            <a:r>
              <a:rPr lang="en-US" altLang="zh-CN" dirty="0">
                <a:solidFill>
                  <a:prstClr val="black">
                    <a:lumMod val="75000"/>
                    <a:lumOff val="25000"/>
                  </a:prstClr>
                </a:solidFill>
              </a:rPr>
              <a:t> - </a:t>
            </a:r>
            <a:r>
              <a:rPr lang="en-US" altLang="zh-CN" dirty="0" err="1">
                <a:solidFill>
                  <a:prstClr val="black">
                    <a:lumMod val="75000"/>
                    <a:lumOff val="25000"/>
                  </a:prstClr>
                </a:solidFill>
              </a:rPr>
              <a:t>cpuset.mem_hardwall</a:t>
            </a:r>
            <a:r>
              <a:rPr lang="en-US" altLang="zh-CN" dirty="0">
                <a:solidFill>
                  <a:prstClr val="black">
                    <a:lumMod val="75000"/>
                    <a:lumOff val="25000"/>
                  </a:prstClr>
                </a:solidFill>
              </a:rPr>
              <a:t> flag:  is memory allocation </a:t>
            </a:r>
            <a:r>
              <a:rPr lang="en-US" altLang="zh-CN" dirty="0" err="1">
                <a:solidFill>
                  <a:prstClr val="black">
                    <a:lumMod val="75000"/>
                    <a:lumOff val="25000"/>
                  </a:prstClr>
                </a:solidFill>
              </a:rPr>
              <a:t>hardwalled</a:t>
            </a:r>
            <a:endParaRPr lang="en-US" altLang="zh-CN" dirty="0">
              <a:solidFill>
                <a:prstClr val="black">
                  <a:lumMod val="75000"/>
                  <a:lumOff val="25000"/>
                </a:prstClr>
              </a:solidFill>
            </a:endParaRPr>
          </a:p>
          <a:p>
            <a:r>
              <a:rPr lang="en-US" altLang="zh-CN" dirty="0">
                <a:solidFill>
                  <a:prstClr val="black">
                    <a:lumMod val="75000"/>
                    <a:lumOff val="25000"/>
                  </a:prstClr>
                </a:solidFill>
              </a:rPr>
              <a:t> - </a:t>
            </a:r>
            <a:r>
              <a:rPr lang="en-US" altLang="zh-CN" dirty="0" err="1">
                <a:solidFill>
                  <a:prstClr val="black">
                    <a:lumMod val="75000"/>
                    <a:lumOff val="25000"/>
                  </a:prstClr>
                </a:solidFill>
              </a:rPr>
              <a:t>cpuset.memory_pressure</a:t>
            </a:r>
            <a:r>
              <a:rPr lang="en-US" altLang="zh-CN" dirty="0">
                <a:solidFill>
                  <a:prstClr val="black">
                    <a:lumMod val="75000"/>
                    <a:lumOff val="25000"/>
                  </a:prstClr>
                </a:solidFill>
              </a:rPr>
              <a:t>: measure of how much paging pressure in </a:t>
            </a:r>
            <a:r>
              <a:rPr lang="en-US" altLang="zh-CN" dirty="0" err="1">
                <a:solidFill>
                  <a:prstClr val="black">
                    <a:lumMod val="75000"/>
                    <a:lumOff val="25000"/>
                  </a:prstClr>
                </a:solidFill>
              </a:rPr>
              <a:t>cpuset</a:t>
            </a:r>
            <a:endParaRPr lang="en-US" altLang="zh-CN" dirty="0">
              <a:solidFill>
                <a:prstClr val="black">
                  <a:lumMod val="75000"/>
                  <a:lumOff val="25000"/>
                </a:prstClr>
              </a:solidFill>
            </a:endParaRPr>
          </a:p>
          <a:p>
            <a:r>
              <a:rPr lang="en-US" altLang="zh-CN" dirty="0">
                <a:solidFill>
                  <a:prstClr val="black">
                    <a:lumMod val="75000"/>
                    <a:lumOff val="25000"/>
                  </a:prstClr>
                </a:solidFill>
              </a:rPr>
              <a:t> - </a:t>
            </a:r>
            <a:r>
              <a:rPr lang="en-US" altLang="zh-CN" dirty="0" err="1">
                <a:solidFill>
                  <a:prstClr val="black">
                    <a:lumMod val="75000"/>
                    <a:lumOff val="25000"/>
                  </a:prstClr>
                </a:solidFill>
              </a:rPr>
              <a:t>cpuset.memory_spread_page</a:t>
            </a:r>
            <a:r>
              <a:rPr lang="en-US" altLang="zh-CN" dirty="0">
                <a:solidFill>
                  <a:prstClr val="black">
                    <a:lumMod val="75000"/>
                    <a:lumOff val="25000"/>
                  </a:prstClr>
                </a:solidFill>
              </a:rPr>
              <a:t> flag: if set, spread page cache evenly on allowed nodes</a:t>
            </a:r>
          </a:p>
          <a:p>
            <a:r>
              <a:rPr lang="en-US" altLang="zh-CN" dirty="0">
                <a:solidFill>
                  <a:prstClr val="black">
                    <a:lumMod val="75000"/>
                    <a:lumOff val="25000"/>
                  </a:prstClr>
                </a:solidFill>
              </a:rPr>
              <a:t> - </a:t>
            </a:r>
            <a:r>
              <a:rPr lang="en-US" altLang="zh-CN" dirty="0" err="1">
                <a:solidFill>
                  <a:prstClr val="black">
                    <a:lumMod val="75000"/>
                    <a:lumOff val="25000"/>
                  </a:prstClr>
                </a:solidFill>
              </a:rPr>
              <a:t>cpuset.memory_spread_slab</a:t>
            </a:r>
            <a:r>
              <a:rPr lang="en-US" altLang="zh-CN" dirty="0">
                <a:solidFill>
                  <a:prstClr val="black">
                    <a:lumMod val="75000"/>
                    <a:lumOff val="25000"/>
                  </a:prstClr>
                </a:solidFill>
              </a:rPr>
              <a:t> flag: if set, spread slab cache evenly on allowed nodes</a:t>
            </a:r>
          </a:p>
          <a:p>
            <a:r>
              <a:rPr lang="en-US" altLang="zh-CN" dirty="0">
                <a:solidFill>
                  <a:prstClr val="black">
                    <a:lumMod val="75000"/>
                    <a:lumOff val="25000"/>
                  </a:prstClr>
                </a:solidFill>
              </a:rPr>
              <a:t> - </a:t>
            </a:r>
            <a:r>
              <a:rPr lang="en-US" altLang="zh-CN" dirty="0" err="1">
                <a:solidFill>
                  <a:prstClr val="black">
                    <a:lumMod val="75000"/>
                    <a:lumOff val="25000"/>
                  </a:prstClr>
                </a:solidFill>
              </a:rPr>
              <a:t>cpuset.sched_load_balance</a:t>
            </a:r>
            <a:r>
              <a:rPr lang="en-US" altLang="zh-CN" dirty="0">
                <a:solidFill>
                  <a:prstClr val="black">
                    <a:lumMod val="75000"/>
                    <a:lumOff val="25000"/>
                  </a:prstClr>
                </a:solidFill>
              </a:rPr>
              <a:t> flag: if set, load balance within CPUs on that </a:t>
            </a:r>
            <a:r>
              <a:rPr lang="en-US" altLang="zh-CN" dirty="0" err="1">
                <a:solidFill>
                  <a:prstClr val="black">
                    <a:lumMod val="75000"/>
                    <a:lumOff val="25000"/>
                  </a:prstClr>
                </a:solidFill>
              </a:rPr>
              <a:t>cpuset</a:t>
            </a:r>
            <a:endParaRPr lang="en-US" altLang="zh-CN" dirty="0">
              <a:solidFill>
                <a:prstClr val="black">
                  <a:lumMod val="75000"/>
                  <a:lumOff val="25000"/>
                </a:prstClr>
              </a:solidFill>
            </a:endParaRPr>
          </a:p>
          <a:p>
            <a:r>
              <a:rPr lang="en-US" altLang="zh-CN" dirty="0">
                <a:solidFill>
                  <a:prstClr val="black">
                    <a:lumMod val="75000"/>
                    <a:lumOff val="25000"/>
                  </a:prstClr>
                </a:solidFill>
              </a:rPr>
              <a:t> - </a:t>
            </a:r>
            <a:r>
              <a:rPr lang="en-US" altLang="zh-CN" dirty="0" err="1">
                <a:solidFill>
                  <a:prstClr val="black">
                    <a:lumMod val="75000"/>
                    <a:lumOff val="25000"/>
                  </a:prstClr>
                </a:solidFill>
              </a:rPr>
              <a:t>cpuset.sched_relax_domain_level</a:t>
            </a:r>
            <a:r>
              <a:rPr lang="en-US" altLang="zh-CN" dirty="0">
                <a:solidFill>
                  <a:prstClr val="black">
                    <a:lumMod val="75000"/>
                    <a:lumOff val="25000"/>
                  </a:prstClr>
                </a:solidFill>
              </a:rPr>
              <a:t>: the searching range when migrating tasks</a:t>
            </a:r>
            <a:endParaRPr lang="en-US" altLang="zh-CN" dirty="0" smtClean="0">
              <a:solidFill>
                <a:prstClr val="black">
                  <a:lumMod val="75000"/>
                  <a:lumOff val="25000"/>
                </a:prstClr>
              </a:solidFill>
            </a:endParaRPr>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3176573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Subsystem </a:t>
            </a:r>
            <a:r>
              <a:rPr lang="en-US" altLang="zh-CN" dirty="0"/>
              <a:t>-</a:t>
            </a:r>
            <a:r>
              <a:rPr lang="en-US" altLang="zh-CN" dirty="0" smtClean="0"/>
              <a:t> Block IO</a:t>
            </a:r>
            <a:endParaRPr lang="zh-CN" altLang="en-US" dirty="0"/>
          </a:p>
        </p:txBody>
      </p:sp>
      <p:sp>
        <p:nvSpPr>
          <p:cNvPr id="3" name="Content Placeholder 2"/>
          <p:cNvSpPr>
            <a:spLocks noGrp="1"/>
          </p:cNvSpPr>
          <p:nvPr>
            <p:ph idx="1"/>
          </p:nvPr>
        </p:nvSpPr>
        <p:spPr>
          <a:xfrm>
            <a:off x="1154954" y="2286000"/>
            <a:ext cx="8825659" cy="4206240"/>
          </a:xfrm>
        </p:spPr>
        <p:txBody>
          <a:bodyPr>
            <a:noAutofit/>
          </a:bodyPr>
          <a:lstStyle/>
          <a:p>
            <a:r>
              <a:rPr lang="en-US" altLang="zh-CN" sz="2000" dirty="0" smtClean="0">
                <a:solidFill>
                  <a:prstClr val="black">
                    <a:lumMod val="75000"/>
                    <a:lumOff val="25000"/>
                  </a:prstClr>
                </a:solidFill>
              </a:rPr>
              <a:t>T</a:t>
            </a:r>
            <a:r>
              <a:rPr lang="en-US" altLang="zh-CN" sz="2000" dirty="0" smtClean="0">
                <a:solidFill>
                  <a:prstClr val="black">
                    <a:lumMod val="75000"/>
                    <a:lumOff val="25000"/>
                  </a:prstClr>
                </a:solidFill>
              </a:rPr>
              <a:t>wo </a:t>
            </a:r>
            <a:r>
              <a:rPr lang="en-US" altLang="zh-CN" sz="2000" dirty="0">
                <a:solidFill>
                  <a:prstClr val="black">
                    <a:lumMod val="75000"/>
                    <a:lumOff val="25000"/>
                  </a:prstClr>
                </a:solidFill>
              </a:rPr>
              <a:t>IO control </a:t>
            </a:r>
            <a:r>
              <a:rPr lang="en-US" altLang="zh-CN" sz="2000" dirty="0" smtClean="0">
                <a:solidFill>
                  <a:prstClr val="black">
                    <a:lumMod val="75000"/>
                    <a:lumOff val="25000"/>
                  </a:prstClr>
                </a:solidFill>
              </a:rPr>
              <a:t>policies: </a:t>
            </a:r>
          </a:p>
          <a:p>
            <a:pPr lvl="1"/>
            <a:r>
              <a:rPr lang="en-US" altLang="zh-CN" sz="1800" dirty="0">
                <a:solidFill>
                  <a:prstClr val="black">
                    <a:lumMod val="75000"/>
                    <a:lumOff val="25000"/>
                  </a:prstClr>
                </a:solidFill>
              </a:rPr>
              <a:t>P</a:t>
            </a:r>
            <a:r>
              <a:rPr lang="en-US" altLang="zh-CN" sz="1800" dirty="0" smtClean="0">
                <a:solidFill>
                  <a:prstClr val="black">
                    <a:lumMod val="75000"/>
                    <a:lumOff val="25000"/>
                  </a:prstClr>
                </a:solidFill>
              </a:rPr>
              <a:t>roportional weight </a:t>
            </a:r>
            <a:r>
              <a:rPr lang="en-US" altLang="zh-CN" sz="1800" dirty="0">
                <a:solidFill>
                  <a:prstClr val="black">
                    <a:lumMod val="75000"/>
                    <a:lumOff val="25000"/>
                  </a:prstClr>
                </a:solidFill>
              </a:rPr>
              <a:t>time based division of disk policy. It is implemented in CFQ. </a:t>
            </a:r>
            <a:r>
              <a:rPr lang="en-US" altLang="zh-CN" sz="1800" dirty="0" smtClean="0">
                <a:solidFill>
                  <a:prstClr val="black">
                    <a:lumMod val="75000"/>
                    <a:lumOff val="25000"/>
                  </a:prstClr>
                </a:solidFill>
              </a:rPr>
              <a:t>Hence this </a:t>
            </a:r>
            <a:r>
              <a:rPr lang="en-US" altLang="zh-CN" sz="1800" dirty="0">
                <a:solidFill>
                  <a:prstClr val="black">
                    <a:lumMod val="75000"/>
                    <a:lumOff val="25000"/>
                  </a:prstClr>
                </a:solidFill>
              </a:rPr>
              <a:t>policy takes effect only on leaf nodes when CFQ is being used. </a:t>
            </a:r>
            <a:endParaRPr lang="en-US" altLang="zh-CN" sz="1800" dirty="0" smtClean="0">
              <a:solidFill>
                <a:prstClr val="black">
                  <a:lumMod val="75000"/>
                  <a:lumOff val="25000"/>
                </a:prstClr>
              </a:solidFill>
            </a:endParaRPr>
          </a:p>
          <a:p>
            <a:pPr lvl="2"/>
            <a:r>
              <a:rPr lang="en-US" altLang="zh-CN" sz="1200" dirty="0">
                <a:solidFill>
                  <a:prstClr val="black">
                    <a:lumMod val="75000"/>
                    <a:lumOff val="25000"/>
                  </a:prstClr>
                </a:solidFill>
              </a:rPr>
              <a:t>- </a:t>
            </a:r>
            <a:r>
              <a:rPr lang="en-US" altLang="zh-CN" sz="1200" dirty="0" err="1" smtClean="0">
                <a:solidFill>
                  <a:prstClr val="black">
                    <a:lumMod val="75000"/>
                    <a:lumOff val="25000"/>
                  </a:prstClr>
                </a:solidFill>
              </a:rPr>
              <a:t>blkio.weight</a:t>
            </a:r>
            <a:r>
              <a:rPr lang="en-US" altLang="zh-CN" sz="1200" dirty="0" smtClean="0">
                <a:solidFill>
                  <a:prstClr val="black">
                    <a:lumMod val="75000"/>
                    <a:lumOff val="25000"/>
                  </a:prstClr>
                </a:solidFill>
              </a:rPr>
              <a:t> - Specifies </a:t>
            </a:r>
            <a:r>
              <a:rPr lang="en-US" altLang="zh-CN" sz="1200" dirty="0">
                <a:solidFill>
                  <a:prstClr val="black">
                    <a:lumMod val="75000"/>
                    <a:lumOff val="25000"/>
                  </a:prstClr>
                </a:solidFill>
              </a:rPr>
              <a:t>per </a:t>
            </a:r>
            <a:r>
              <a:rPr lang="en-US" altLang="zh-CN" sz="1200" dirty="0" err="1">
                <a:solidFill>
                  <a:prstClr val="black">
                    <a:lumMod val="75000"/>
                    <a:lumOff val="25000"/>
                  </a:prstClr>
                </a:solidFill>
              </a:rPr>
              <a:t>cgroup</a:t>
            </a:r>
            <a:r>
              <a:rPr lang="en-US" altLang="zh-CN" sz="1200" dirty="0">
                <a:solidFill>
                  <a:prstClr val="black">
                    <a:lumMod val="75000"/>
                    <a:lumOff val="25000"/>
                  </a:prstClr>
                </a:solidFill>
              </a:rPr>
              <a:t> weight. (</a:t>
            </a:r>
            <a:r>
              <a:rPr lang="en-US" altLang="zh-CN" sz="1200" dirty="0" smtClean="0">
                <a:solidFill>
                  <a:prstClr val="black">
                    <a:lumMod val="75000"/>
                    <a:lumOff val="25000"/>
                  </a:prstClr>
                </a:solidFill>
              </a:rPr>
              <a:t>10 </a:t>
            </a:r>
            <a:r>
              <a:rPr lang="en-US" altLang="zh-CN" sz="1200" dirty="0">
                <a:solidFill>
                  <a:prstClr val="black">
                    <a:lumMod val="75000"/>
                    <a:lumOff val="25000"/>
                  </a:prstClr>
                </a:solidFill>
              </a:rPr>
              <a:t>to </a:t>
            </a:r>
            <a:r>
              <a:rPr lang="en-US" altLang="zh-CN" sz="1200" dirty="0" smtClean="0">
                <a:solidFill>
                  <a:prstClr val="black">
                    <a:lumMod val="75000"/>
                    <a:lumOff val="25000"/>
                  </a:prstClr>
                </a:solidFill>
              </a:rPr>
              <a:t>1000)</a:t>
            </a:r>
            <a:endParaRPr lang="en-US" altLang="zh-CN" sz="1200" dirty="0">
              <a:solidFill>
                <a:prstClr val="black">
                  <a:lumMod val="75000"/>
                  <a:lumOff val="25000"/>
                </a:prstClr>
              </a:solidFill>
            </a:endParaRPr>
          </a:p>
          <a:p>
            <a:pPr lvl="2"/>
            <a:r>
              <a:rPr lang="en-US" altLang="zh-CN" sz="1200" dirty="0">
                <a:solidFill>
                  <a:prstClr val="black">
                    <a:lumMod val="75000"/>
                    <a:lumOff val="25000"/>
                  </a:prstClr>
                </a:solidFill>
              </a:rPr>
              <a:t>- </a:t>
            </a:r>
            <a:r>
              <a:rPr lang="en-US" altLang="zh-CN" sz="1200" dirty="0" err="1" smtClean="0">
                <a:solidFill>
                  <a:prstClr val="black">
                    <a:lumMod val="75000"/>
                    <a:lumOff val="25000"/>
                  </a:prstClr>
                </a:solidFill>
              </a:rPr>
              <a:t>blkio.weight_device</a:t>
            </a:r>
            <a:r>
              <a:rPr lang="en-US" altLang="zh-CN" sz="1200" dirty="0" smtClean="0">
                <a:solidFill>
                  <a:prstClr val="black">
                    <a:lumMod val="75000"/>
                    <a:lumOff val="25000"/>
                  </a:prstClr>
                </a:solidFill>
              </a:rPr>
              <a:t> – Specify per </a:t>
            </a:r>
            <a:r>
              <a:rPr lang="en-US" altLang="zh-CN" sz="1200" dirty="0" err="1">
                <a:solidFill>
                  <a:prstClr val="black">
                    <a:lumMod val="75000"/>
                    <a:lumOff val="25000"/>
                  </a:prstClr>
                </a:solidFill>
              </a:rPr>
              <a:t>cgroup</a:t>
            </a:r>
            <a:r>
              <a:rPr lang="en-US" altLang="zh-CN" sz="1200" dirty="0">
                <a:solidFill>
                  <a:prstClr val="black">
                    <a:lumMod val="75000"/>
                    <a:lumOff val="25000"/>
                  </a:prstClr>
                </a:solidFill>
              </a:rPr>
              <a:t> per device rules.</a:t>
            </a:r>
          </a:p>
          <a:p>
            <a:pPr lvl="2"/>
            <a:r>
              <a:rPr lang="en-US" altLang="zh-CN" sz="1200" dirty="0">
                <a:solidFill>
                  <a:prstClr val="black">
                    <a:lumMod val="75000"/>
                    <a:lumOff val="25000"/>
                  </a:prstClr>
                </a:solidFill>
              </a:rPr>
              <a:t>	  # echo 8:16 300 &gt; </a:t>
            </a:r>
            <a:r>
              <a:rPr lang="en-US" altLang="zh-CN" sz="1200" dirty="0" err="1">
                <a:solidFill>
                  <a:prstClr val="black">
                    <a:lumMod val="75000"/>
                    <a:lumOff val="25000"/>
                  </a:prstClr>
                </a:solidFill>
              </a:rPr>
              <a:t>blkio.weight_device</a:t>
            </a:r>
            <a:endParaRPr lang="en-US" altLang="zh-CN" sz="1200" dirty="0">
              <a:solidFill>
                <a:prstClr val="black">
                  <a:lumMod val="75000"/>
                  <a:lumOff val="25000"/>
                </a:prstClr>
              </a:solidFill>
            </a:endParaRPr>
          </a:p>
          <a:p>
            <a:pPr lvl="1"/>
            <a:r>
              <a:rPr lang="en-US" altLang="zh-CN" sz="1800" dirty="0" smtClean="0">
                <a:solidFill>
                  <a:prstClr val="black">
                    <a:lumMod val="75000"/>
                    <a:lumOff val="25000"/>
                  </a:prstClr>
                </a:solidFill>
              </a:rPr>
              <a:t>Throttling policy </a:t>
            </a:r>
            <a:r>
              <a:rPr lang="en-US" altLang="zh-CN" sz="1800" dirty="0">
                <a:solidFill>
                  <a:prstClr val="black">
                    <a:lumMod val="75000"/>
                    <a:lumOff val="25000"/>
                  </a:prstClr>
                </a:solidFill>
              </a:rPr>
              <a:t>which can be used to specify upper IO rate </a:t>
            </a:r>
            <a:r>
              <a:rPr lang="en-US" altLang="zh-CN" sz="1800" dirty="0" smtClean="0">
                <a:solidFill>
                  <a:prstClr val="black">
                    <a:lumMod val="75000"/>
                    <a:lumOff val="25000"/>
                  </a:prstClr>
                </a:solidFill>
              </a:rPr>
              <a:t>limits on </a:t>
            </a:r>
            <a:r>
              <a:rPr lang="en-US" altLang="zh-CN" sz="1800" dirty="0">
                <a:solidFill>
                  <a:prstClr val="black">
                    <a:lumMod val="75000"/>
                    <a:lumOff val="25000"/>
                  </a:prstClr>
                </a:solidFill>
              </a:rPr>
              <a:t>devices. </a:t>
            </a:r>
            <a:endParaRPr lang="en-US" altLang="zh-CN" sz="1800" dirty="0" smtClean="0">
              <a:solidFill>
                <a:prstClr val="black">
                  <a:lumMod val="75000"/>
                  <a:lumOff val="25000"/>
                </a:prstClr>
              </a:solidFill>
            </a:endParaRPr>
          </a:p>
          <a:p>
            <a:pPr lvl="2"/>
            <a:r>
              <a:rPr lang="en-US" altLang="zh-CN" sz="1200" dirty="0">
                <a:solidFill>
                  <a:prstClr val="black">
                    <a:lumMod val="75000"/>
                    <a:lumOff val="25000"/>
                  </a:prstClr>
                </a:solidFill>
              </a:rPr>
              <a:t>- </a:t>
            </a:r>
            <a:r>
              <a:rPr lang="en-US" altLang="zh-CN" sz="1200" dirty="0" err="1" smtClean="0">
                <a:solidFill>
                  <a:prstClr val="black">
                    <a:lumMod val="75000"/>
                    <a:lumOff val="25000"/>
                  </a:prstClr>
                </a:solidFill>
              </a:rPr>
              <a:t>blkio.throttle.read_bps_device</a:t>
            </a:r>
            <a:r>
              <a:rPr lang="en-US" altLang="zh-CN" sz="1200" dirty="0" smtClean="0">
                <a:solidFill>
                  <a:prstClr val="black">
                    <a:lumMod val="75000"/>
                    <a:lumOff val="25000"/>
                  </a:prstClr>
                </a:solidFill>
              </a:rPr>
              <a:t> - </a:t>
            </a:r>
            <a:r>
              <a:rPr lang="en-US" altLang="zh-CN" sz="1200" dirty="0">
                <a:solidFill>
                  <a:prstClr val="black">
                    <a:lumMod val="75000"/>
                    <a:lumOff val="25000"/>
                  </a:prstClr>
                </a:solidFill>
              </a:rPr>
              <a:t>Specifies upper limit on READ rate from the device</a:t>
            </a:r>
            <a:r>
              <a:rPr lang="en-US" altLang="zh-CN" sz="1200" dirty="0" smtClean="0">
                <a:solidFill>
                  <a:prstClr val="black">
                    <a:lumMod val="75000"/>
                    <a:lumOff val="25000"/>
                  </a:prstClr>
                </a:solidFill>
              </a:rPr>
              <a:t>.</a:t>
            </a:r>
            <a:endParaRPr lang="en-US" altLang="zh-CN" sz="1200" dirty="0">
              <a:solidFill>
                <a:prstClr val="black">
                  <a:lumMod val="75000"/>
                  <a:lumOff val="25000"/>
                </a:prstClr>
              </a:solidFill>
            </a:endParaRPr>
          </a:p>
          <a:p>
            <a:pPr lvl="2"/>
            <a:r>
              <a:rPr lang="en-US" altLang="zh-CN" sz="1200" dirty="0">
                <a:solidFill>
                  <a:prstClr val="black">
                    <a:lumMod val="75000"/>
                    <a:lumOff val="25000"/>
                  </a:prstClr>
                </a:solidFill>
              </a:rPr>
              <a:t>  echo "&lt;major&gt;:&lt;minor&gt;  &lt;</a:t>
            </a:r>
            <a:r>
              <a:rPr lang="en-US" altLang="zh-CN" sz="1200" dirty="0" err="1">
                <a:solidFill>
                  <a:prstClr val="black">
                    <a:lumMod val="75000"/>
                    <a:lumOff val="25000"/>
                  </a:prstClr>
                </a:solidFill>
              </a:rPr>
              <a:t>rate_bytes_per_second</a:t>
            </a:r>
            <a:r>
              <a:rPr lang="en-US" altLang="zh-CN" sz="1200" dirty="0">
                <a:solidFill>
                  <a:prstClr val="black">
                    <a:lumMod val="75000"/>
                    <a:lumOff val="25000"/>
                  </a:prstClr>
                </a:solidFill>
              </a:rPr>
              <a:t>&gt;" &gt; /</a:t>
            </a:r>
            <a:r>
              <a:rPr lang="en-US" altLang="zh-CN" sz="1200" dirty="0" err="1" smtClean="0">
                <a:solidFill>
                  <a:prstClr val="black">
                    <a:lumMod val="75000"/>
                    <a:lumOff val="25000"/>
                  </a:prstClr>
                </a:solidFill>
              </a:rPr>
              <a:t>cgrp</a:t>
            </a:r>
            <a:r>
              <a:rPr lang="en-US" altLang="zh-CN" sz="1200" dirty="0" smtClean="0">
                <a:solidFill>
                  <a:prstClr val="black">
                    <a:lumMod val="75000"/>
                    <a:lumOff val="25000"/>
                  </a:prstClr>
                </a:solidFill>
              </a:rPr>
              <a:t>/</a:t>
            </a:r>
            <a:r>
              <a:rPr lang="en-US" altLang="zh-CN" sz="1200" dirty="0" err="1" smtClean="0">
                <a:solidFill>
                  <a:prstClr val="black">
                    <a:lumMod val="75000"/>
                    <a:lumOff val="25000"/>
                  </a:prstClr>
                </a:solidFill>
              </a:rPr>
              <a:t>blkio.throttle.read_bps_device</a:t>
            </a:r>
            <a:endParaRPr lang="en-US" altLang="zh-CN" sz="1200" dirty="0">
              <a:solidFill>
                <a:prstClr val="black">
                  <a:lumMod val="75000"/>
                  <a:lumOff val="25000"/>
                </a:prstClr>
              </a:solidFill>
            </a:endParaRPr>
          </a:p>
          <a:p>
            <a:pPr lvl="2"/>
            <a:r>
              <a:rPr lang="en-US" altLang="zh-CN" sz="1200" dirty="0">
                <a:solidFill>
                  <a:prstClr val="black">
                    <a:lumMod val="75000"/>
                    <a:lumOff val="25000"/>
                  </a:prstClr>
                </a:solidFill>
              </a:rPr>
              <a:t>- </a:t>
            </a:r>
            <a:r>
              <a:rPr lang="en-US" altLang="zh-CN" sz="1200" dirty="0" err="1" smtClean="0">
                <a:solidFill>
                  <a:prstClr val="black">
                    <a:lumMod val="75000"/>
                    <a:lumOff val="25000"/>
                  </a:prstClr>
                </a:solidFill>
              </a:rPr>
              <a:t>blkio.throttle.write_bps_device</a:t>
            </a:r>
            <a:r>
              <a:rPr lang="en-US" altLang="zh-CN" sz="1200" dirty="0" smtClean="0">
                <a:solidFill>
                  <a:prstClr val="black">
                    <a:lumMod val="75000"/>
                    <a:lumOff val="25000"/>
                  </a:prstClr>
                </a:solidFill>
              </a:rPr>
              <a:t> - </a:t>
            </a:r>
            <a:r>
              <a:rPr lang="en-US" altLang="zh-CN" sz="1200" dirty="0">
                <a:solidFill>
                  <a:prstClr val="black">
                    <a:lumMod val="75000"/>
                    <a:lumOff val="25000"/>
                  </a:prstClr>
                </a:solidFill>
              </a:rPr>
              <a:t>Specifies upper limit on WRITE rate to the device. </a:t>
            </a:r>
            <a:endParaRPr lang="en-US" altLang="zh-CN" sz="1200" dirty="0" smtClean="0">
              <a:solidFill>
                <a:prstClr val="black">
                  <a:lumMod val="75000"/>
                  <a:lumOff val="25000"/>
                </a:prstClr>
              </a:solidFill>
            </a:endParaRPr>
          </a:p>
          <a:p>
            <a:pPr lvl="2"/>
            <a:r>
              <a:rPr lang="en-US" altLang="zh-CN" sz="1200" dirty="0" smtClean="0">
                <a:solidFill>
                  <a:prstClr val="black">
                    <a:lumMod val="75000"/>
                    <a:lumOff val="25000"/>
                  </a:prstClr>
                </a:solidFill>
              </a:rPr>
              <a:t>- </a:t>
            </a:r>
            <a:r>
              <a:rPr lang="en-US" altLang="zh-CN" sz="1200" dirty="0" err="1" smtClean="0">
                <a:solidFill>
                  <a:prstClr val="black">
                    <a:lumMod val="75000"/>
                    <a:lumOff val="25000"/>
                  </a:prstClr>
                </a:solidFill>
              </a:rPr>
              <a:t>blkio.throttle.read_iops_device</a:t>
            </a:r>
            <a:r>
              <a:rPr lang="en-US" altLang="zh-CN" sz="1200" dirty="0" smtClean="0">
                <a:solidFill>
                  <a:prstClr val="black">
                    <a:lumMod val="75000"/>
                    <a:lumOff val="25000"/>
                  </a:prstClr>
                </a:solidFill>
              </a:rPr>
              <a:t> - </a:t>
            </a:r>
            <a:r>
              <a:rPr lang="en-US" altLang="zh-CN" sz="1200" dirty="0">
                <a:solidFill>
                  <a:prstClr val="black">
                    <a:lumMod val="75000"/>
                    <a:lumOff val="25000"/>
                  </a:prstClr>
                </a:solidFill>
              </a:rPr>
              <a:t>Specifies upper limit on READ rate from the device. </a:t>
            </a:r>
          </a:p>
          <a:p>
            <a:pPr lvl="2"/>
            <a:r>
              <a:rPr lang="en-US" altLang="zh-CN" sz="1200" dirty="0">
                <a:solidFill>
                  <a:prstClr val="black">
                    <a:lumMod val="75000"/>
                    <a:lumOff val="25000"/>
                  </a:prstClr>
                </a:solidFill>
              </a:rPr>
              <a:t>- </a:t>
            </a:r>
            <a:r>
              <a:rPr lang="en-US" altLang="zh-CN" sz="1200" dirty="0" err="1" smtClean="0">
                <a:solidFill>
                  <a:prstClr val="black">
                    <a:lumMod val="75000"/>
                    <a:lumOff val="25000"/>
                  </a:prstClr>
                </a:solidFill>
              </a:rPr>
              <a:t>blkio.throttle.write_iops_device</a:t>
            </a:r>
            <a:r>
              <a:rPr lang="en-US" altLang="zh-CN" sz="1200" dirty="0" smtClean="0">
                <a:solidFill>
                  <a:prstClr val="black">
                    <a:lumMod val="75000"/>
                    <a:lumOff val="25000"/>
                  </a:prstClr>
                </a:solidFill>
              </a:rPr>
              <a:t> - </a:t>
            </a:r>
            <a:r>
              <a:rPr lang="en-US" altLang="zh-CN" sz="1200" dirty="0">
                <a:solidFill>
                  <a:prstClr val="black">
                    <a:lumMod val="75000"/>
                    <a:lumOff val="25000"/>
                  </a:prstClr>
                </a:solidFill>
              </a:rPr>
              <a:t>Specifies upper limit on WRITE rate to the device. </a:t>
            </a:r>
            <a:endParaRPr lang="en-US" altLang="zh-CN" sz="1200" dirty="0" smtClean="0">
              <a:solidFill>
                <a:prstClr val="black">
                  <a:lumMod val="75000"/>
                  <a:lumOff val="25000"/>
                </a:prstClr>
              </a:solidFill>
            </a:endParaRPr>
          </a:p>
        </p:txBody>
      </p:sp>
    </p:spTree>
    <p:extLst>
      <p:ext uri="{BB962C8B-B14F-4D97-AF65-F5344CB8AC3E}">
        <p14:creationId xmlns:p14="http://schemas.microsoft.com/office/powerpoint/2010/main" val="817862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Subsystem </a:t>
            </a:r>
            <a:r>
              <a:rPr lang="en-US" altLang="zh-CN" dirty="0"/>
              <a:t>-</a:t>
            </a:r>
            <a:r>
              <a:rPr lang="en-US" altLang="zh-CN" dirty="0" smtClean="0"/>
              <a:t> Memory</a:t>
            </a:r>
            <a:endParaRPr lang="zh-CN" altLang="en-US" dirty="0"/>
          </a:p>
        </p:txBody>
      </p:sp>
      <p:sp>
        <p:nvSpPr>
          <p:cNvPr id="3" name="Content Placeholder 2"/>
          <p:cNvSpPr>
            <a:spLocks noGrp="1"/>
          </p:cNvSpPr>
          <p:nvPr>
            <p:ph idx="1"/>
          </p:nvPr>
        </p:nvSpPr>
        <p:spPr>
          <a:xfrm>
            <a:off x="1154954" y="2286000"/>
            <a:ext cx="8825659" cy="4206240"/>
          </a:xfrm>
        </p:spPr>
        <p:txBody>
          <a:bodyPr>
            <a:noAutofit/>
          </a:bodyPr>
          <a:lstStyle/>
          <a:p>
            <a:r>
              <a:rPr lang="en-US" altLang="zh-CN" sz="2400" dirty="0">
                <a:solidFill>
                  <a:prstClr val="black">
                    <a:lumMod val="75000"/>
                    <a:lumOff val="25000"/>
                  </a:prstClr>
                </a:solidFill>
              </a:rPr>
              <a:t>Features:</a:t>
            </a:r>
          </a:p>
          <a:p>
            <a:pPr lvl="1"/>
            <a:r>
              <a:rPr lang="en-US" altLang="zh-CN" dirty="0">
                <a:solidFill>
                  <a:prstClr val="black">
                    <a:lumMod val="75000"/>
                    <a:lumOff val="25000"/>
                  </a:prstClr>
                </a:solidFill>
              </a:rPr>
              <a:t> </a:t>
            </a:r>
            <a:r>
              <a:rPr lang="en-US" altLang="zh-CN" dirty="0" smtClean="0">
                <a:solidFill>
                  <a:prstClr val="black">
                    <a:lumMod val="75000"/>
                    <a:lumOff val="25000"/>
                  </a:prstClr>
                </a:solidFill>
              </a:rPr>
              <a:t>accounting </a:t>
            </a:r>
            <a:r>
              <a:rPr lang="en-US" altLang="zh-CN" dirty="0">
                <a:solidFill>
                  <a:prstClr val="black">
                    <a:lumMod val="75000"/>
                    <a:lumOff val="25000"/>
                  </a:prstClr>
                </a:solidFill>
              </a:rPr>
              <a:t>anonymous pages, file caches, swap caches usage and limiting them.</a:t>
            </a:r>
          </a:p>
          <a:p>
            <a:pPr lvl="1"/>
            <a:r>
              <a:rPr lang="en-US" altLang="zh-CN" dirty="0">
                <a:solidFill>
                  <a:prstClr val="black">
                    <a:lumMod val="75000"/>
                    <a:lumOff val="25000"/>
                  </a:prstClr>
                </a:solidFill>
              </a:rPr>
              <a:t> </a:t>
            </a:r>
            <a:r>
              <a:rPr lang="en-US" altLang="zh-CN" dirty="0" smtClean="0">
                <a:solidFill>
                  <a:prstClr val="black">
                    <a:lumMod val="75000"/>
                    <a:lumOff val="25000"/>
                  </a:prstClr>
                </a:solidFill>
              </a:rPr>
              <a:t>pages </a:t>
            </a:r>
            <a:r>
              <a:rPr lang="en-US" altLang="zh-CN" dirty="0">
                <a:solidFill>
                  <a:prstClr val="black">
                    <a:lumMod val="75000"/>
                    <a:lumOff val="25000"/>
                  </a:prstClr>
                </a:solidFill>
              </a:rPr>
              <a:t>are linked to per-</a:t>
            </a:r>
            <a:r>
              <a:rPr lang="en-US" altLang="zh-CN" dirty="0" err="1">
                <a:solidFill>
                  <a:prstClr val="black">
                    <a:lumMod val="75000"/>
                    <a:lumOff val="25000"/>
                  </a:prstClr>
                </a:solidFill>
              </a:rPr>
              <a:t>memcg</a:t>
            </a:r>
            <a:r>
              <a:rPr lang="en-US" altLang="zh-CN" dirty="0">
                <a:solidFill>
                  <a:prstClr val="black">
                    <a:lumMod val="75000"/>
                    <a:lumOff val="25000"/>
                  </a:prstClr>
                </a:solidFill>
              </a:rPr>
              <a:t> LRU exclusively, and there is no global LRU.</a:t>
            </a:r>
          </a:p>
          <a:p>
            <a:pPr lvl="1"/>
            <a:r>
              <a:rPr lang="en-US" altLang="zh-CN" dirty="0">
                <a:solidFill>
                  <a:prstClr val="black">
                    <a:lumMod val="75000"/>
                    <a:lumOff val="25000"/>
                  </a:prstClr>
                </a:solidFill>
              </a:rPr>
              <a:t> </a:t>
            </a:r>
            <a:r>
              <a:rPr lang="en-US" altLang="zh-CN" dirty="0" smtClean="0">
                <a:solidFill>
                  <a:prstClr val="black">
                    <a:lumMod val="75000"/>
                    <a:lumOff val="25000"/>
                  </a:prstClr>
                </a:solidFill>
              </a:rPr>
              <a:t>optionally</a:t>
            </a:r>
            <a:r>
              <a:rPr lang="en-US" altLang="zh-CN" dirty="0">
                <a:solidFill>
                  <a:prstClr val="black">
                    <a:lumMod val="75000"/>
                    <a:lumOff val="25000"/>
                  </a:prstClr>
                </a:solidFill>
              </a:rPr>
              <a:t>, </a:t>
            </a:r>
            <a:r>
              <a:rPr lang="en-US" altLang="zh-CN" dirty="0" err="1">
                <a:solidFill>
                  <a:prstClr val="black">
                    <a:lumMod val="75000"/>
                    <a:lumOff val="25000"/>
                  </a:prstClr>
                </a:solidFill>
              </a:rPr>
              <a:t>memory+swap</a:t>
            </a:r>
            <a:r>
              <a:rPr lang="en-US" altLang="zh-CN" dirty="0">
                <a:solidFill>
                  <a:prstClr val="black">
                    <a:lumMod val="75000"/>
                    <a:lumOff val="25000"/>
                  </a:prstClr>
                </a:solidFill>
              </a:rPr>
              <a:t> usage can be accounted and limited.</a:t>
            </a:r>
          </a:p>
          <a:p>
            <a:pPr lvl="1"/>
            <a:r>
              <a:rPr lang="en-US" altLang="zh-CN" dirty="0">
                <a:solidFill>
                  <a:prstClr val="black">
                    <a:lumMod val="75000"/>
                    <a:lumOff val="25000"/>
                  </a:prstClr>
                </a:solidFill>
              </a:rPr>
              <a:t> </a:t>
            </a:r>
            <a:r>
              <a:rPr lang="en-US" altLang="zh-CN" dirty="0" smtClean="0">
                <a:solidFill>
                  <a:prstClr val="black">
                    <a:lumMod val="75000"/>
                    <a:lumOff val="25000"/>
                  </a:prstClr>
                </a:solidFill>
              </a:rPr>
              <a:t>hierarchical </a:t>
            </a:r>
            <a:r>
              <a:rPr lang="en-US" altLang="zh-CN" dirty="0">
                <a:solidFill>
                  <a:prstClr val="black">
                    <a:lumMod val="75000"/>
                    <a:lumOff val="25000"/>
                  </a:prstClr>
                </a:solidFill>
              </a:rPr>
              <a:t>accounting</a:t>
            </a:r>
          </a:p>
          <a:p>
            <a:pPr lvl="1"/>
            <a:r>
              <a:rPr lang="en-US" altLang="zh-CN" dirty="0">
                <a:solidFill>
                  <a:prstClr val="black">
                    <a:lumMod val="75000"/>
                    <a:lumOff val="25000"/>
                  </a:prstClr>
                </a:solidFill>
              </a:rPr>
              <a:t> </a:t>
            </a:r>
            <a:r>
              <a:rPr lang="en-US" altLang="zh-CN" dirty="0" smtClean="0">
                <a:solidFill>
                  <a:prstClr val="black">
                    <a:lumMod val="75000"/>
                    <a:lumOff val="25000"/>
                  </a:prstClr>
                </a:solidFill>
              </a:rPr>
              <a:t>soft </a:t>
            </a:r>
            <a:r>
              <a:rPr lang="en-US" altLang="zh-CN" dirty="0">
                <a:solidFill>
                  <a:prstClr val="black">
                    <a:lumMod val="75000"/>
                    <a:lumOff val="25000"/>
                  </a:prstClr>
                </a:solidFill>
              </a:rPr>
              <a:t>limit</a:t>
            </a:r>
          </a:p>
          <a:p>
            <a:pPr lvl="1"/>
            <a:r>
              <a:rPr lang="en-US" altLang="zh-CN" dirty="0">
                <a:solidFill>
                  <a:prstClr val="black">
                    <a:lumMod val="75000"/>
                    <a:lumOff val="25000"/>
                  </a:prstClr>
                </a:solidFill>
              </a:rPr>
              <a:t> </a:t>
            </a:r>
            <a:r>
              <a:rPr lang="en-US" altLang="zh-CN" dirty="0" smtClean="0">
                <a:solidFill>
                  <a:prstClr val="black">
                    <a:lumMod val="75000"/>
                    <a:lumOff val="25000"/>
                  </a:prstClr>
                </a:solidFill>
              </a:rPr>
              <a:t>moving </a:t>
            </a:r>
            <a:r>
              <a:rPr lang="en-US" altLang="zh-CN" dirty="0">
                <a:solidFill>
                  <a:prstClr val="black">
                    <a:lumMod val="75000"/>
                    <a:lumOff val="25000"/>
                  </a:prstClr>
                </a:solidFill>
              </a:rPr>
              <a:t>(recharging) account at moving a task is selectable.</a:t>
            </a:r>
          </a:p>
          <a:p>
            <a:pPr lvl="1"/>
            <a:r>
              <a:rPr lang="en-US" altLang="zh-CN" dirty="0">
                <a:solidFill>
                  <a:prstClr val="black">
                    <a:lumMod val="75000"/>
                    <a:lumOff val="25000"/>
                  </a:prstClr>
                </a:solidFill>
              </a:rPr>
              <a:t> </a:t>
            </a:r>
            <a:r>
              <a:rPr lang="en-US" altLang="zh-CN" dirty="0" smtClean="0">
                <a:solidFill>
                  <a:prstClr val="black">
                    <a:lumMod val="75000"/>
                    <a:lumOff val="25000"/>
                  </a:prstClr>
                </a:solidFill>
              </a:rPr>
              <a:t>usage </a:t>
            </a:r>
            <a:r>
              <a:rPr lang="en-US" altLang="zh-CN" dirty="0">
                <a:solidFill>
                  <a:prstClr val="black">
                    <a:lumMod val="75000"/>
                    <a:lumOff val="25000"/>
                  </a:prstClr>
                </a:solidFill>
              </a:rPr>
              <a:t>threshold </a:t>
            </a:r>
            <a:r>
              <a:rPr lang="en-US" altLang="zh-CN" dirty="0" err="1">
                <a:solidFill>
                  <a:prstClr val="black">
                    <a:lumMod val="75000"/>
                    <a:lumOff val="25000"/>
                  </a:prstClr>
                </a:solidFill>
              </a:rPr>
              <a:t>notifier</a:t>
            </a:r>
            <a:endParaRPr lang="en-US" altLang="zh-CN" dirty="0">
              <a:solidFill>
                <a:prstClr val="black">
                  <a:lumMod val="75000"/>
                  <a:lumOff val="25000"/>
                </a:prstClr>
              </a:solidFill>
            </a:endParaRPr>
          </a:p>
          <a:p>
            <a:pPr lvl="1"/>
            <a:r>
              <a:rPr lang="en-US" altLang="zh-CN" dirty="0">
                <a:solidFill>
                  <a:prstClr val="black">
                    <a:lumMod val="75000"/>
                    <a:lumOff val="25000"/>
                  </a:prstClr>
                </a:solidFill>
              </a:rPr>
              <a:t> </a:t>
            </a:r>
            <a:r>
              <a:rPr lang="en-US" altLang="zh-CN" dirty="0" smtClean="0">
                <a:solidFill>
                  <a:prstClr val="black">
                    <a:lumMod val="75000"/>
                    <a:lumOff val="25000"/>
                  </a:prstClr>
                </a:solidFill>
              </a:rPr>
              <a:t>memory </a:t>
            </a:r>
            <a:r>
              <a:rPr lang="en-US" altLang="zh-CN" dirty="0">
                <a:solidFill>
                  <a:prstClr val="black">
                    <a:lumMod val="75000"/>
                    <a:lumOff val="25000"/>
                  </a:prstClr>
                </a:solidFill>
              </a:rPr>
              <a:t>pressure </a:t>
            </a:r>
            <a:r>
              <a:rPr lang="en-US" altLang="zh-CN" dirty="0" err="1">
                <a:solidFill>
                  <a:prstClr val="black">
                    <a:lumMod val="75000"/>
                    <a:lumOff val="25000"/>
                  </a:prstClr>
                </a:solidFill>
              </a:rPr>
              <a:t>notifier</a:t>
            </a:r>
            <a:endParaRPr lang="en-US" altLang="zh-CN" dirty="0">
              <a:solidFill>
                <a:prstClr val="black">
                  <a:lumMod val="75000"/>
                  <a:lumOff val="25000"/>
                </a:prstClr>
              </a:solidFill>
            </a:endParaRPr>
          </a:p>
          <a:p>
            <a:pPr lvl="1"/>
            <a:r>
              <a:rPr lang="en-US" altLang="zh-CN" dirty="0">
                <a:solidFill>
                  <a:prstClr val="black">
                    <a:lumMod val="75000"/>
                    <a:lumOff val="25000"/>
                  </a:prstClr>
                </a:solidFill>
              </a:rPr>
              <a:t> </a:t>
            </a:r>
            <a:r>
              <a:rPr lang="en-US" altLang="zh-CN" dirty="0" err="1" smtClean="0">
                <a:solidFill>
                  <a:prstClr val="black">
                    <a:lumMod val="75000"/>
                    <a:lumOff val="25000"/>
                  </a:prstClr>
                </a:solidFill>
              </a:rPr>
              <a:t>oom</a:t>
            </a:r>
            <a:r>
              <a:rPr lang="en-US" altLang="zh-CN" dirty="0" smtClean="0">
                <a:solidFill>
                  <a:prstClr val="black">
                    <a:lumMod val="75000"/>
                    <a:lumOff val="25000"/>
                  </a:prstClr>
                </a:solidFill>
              </a:rPr>
              <a:t>-killer </a:t>
            </a:r>
            <a:r>
              <a:rPr lang="en-US" altLang="zh-CN" dirty="0">
                <a:solidFill>
                  <a:prstClr val="black">
                    <a:lumMod val="75000"/>
                    <a:lumOff val="25000"/>
                  </a:prstClr>
                </a:solidFill>
              </a:rPr>
              <a:t>disable knob and </a:t>
            </a:r>
            <a:r>
              <a:rPr lang="en-US" altLang="zh-CN" dirty="0" err="1">
                <a:solidFill>
                  <a:prstClr val="black">
                    <a:lumMod val="75000"/>
                    <a:lumOff val="25000"/>
                  </a:prstClr>
                </a:solidFill>
              </a:rPr>
              <a:t>oom-notifier</a:t>
            </a:r>
            <a:endParaRPr lang="en-US" altLang="zh-CN" dirty="0">
              <a:solidFill>
                <a:prstClr val="black">
                  <a:lumMod val="75000"/>
                  <a:lumOff val="25000"/>
                </a:prstClr>
              </a:solidFill>
            </a:endParaRPr>
          </a:p>
          <a:p>
            <a:pPr lvl="1"/>
            <a:r>
              <a:rPr lang="en-US" altLang="zh-CN" dirty="0">
                <a:solidFill>
                  <a:prstClr val="black">
                    <a:lumMod val="75000"/>
                    <a:lumOff val="25000"/>
                  </a:prstClr>
                </a:solidFill>
              </a:rPr>
              <a:t> </a:t>
            </a:r>
            <a:r>
              <a:rPr lang="en-US" altLang="zh-CN" dirty="0" smtClean="0">
                <a:solidFill>
                  <a:prstClr val="black">
                    <a:lumMod val="75000"/>
                    <a:lumOff val="25000"/>
                  </a:prstClr>
                </a:solidFill>
              </a:rPr>
              <a:t>Root </a:t>
            </a:r>
            <a:r>
              <a:rPr lang="en-US" altLang="zh-CN" dirty="0" err="1">
                <a:solidFill>
                  <a:prstClr val="black">
                    <a:lumMod val="75000"/>
                    <a:lumOff val="25000"/>
                  </a:prstClr>
                </a:solidFill>
              </a:rPr>
              <a:t>cgroup</a:t>
            </a:r>
            <a:r>
              <a:rPr lang="en-US" altLang="zh-CN" dirty="0">
                <a:solidFill>
                  <a:prstClr val="black">
                    <a:lumMod val="75000"/>
                    <a:lumOff val="25000"/>
                  </a:prstClr>
                </a:solidFill>
              </a:rPr>
              <a:t> has no limit controls.</a:t>
            </a:r>
            <a:endParaRPr lang="en-US" altLang="zh-CN" dirty="0" smtClean="0">
              <a:solidFill>
                <a:prstClr val="black">
                  <a:lumMod val="75000"/>
                  <a:lumOff val="25000"/>
                </a:prstClr>
              </a:solidFill>
            </a:endParaRPr>
          </a:p>
        </p:txBody>
      </p:sp>
    </p:spTree>
    <p:extLst>
      <p:ext uri="{BB962C8B-B14F-4D97-AF65-F5344CB8AC3E}">
        <p14:creationId xmlns:p14="http://schemas.microsoft.com/office/powerpoint/2010/main" val="4188857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c</a:t>
            </a:r>
            <a:r>
              <a:rPr lang="en-US" altLang="zh-CN" dirty="0" err="1" smtClean="0"/>
              <a:t>groups</a:t>
            </a:r>
            <a:endParaRPr lang="zh-CN" altLang="en-US" dirty="0"/>
          </a:p>
        </p:txBody>
      </p:sp>
      <p:sp>
        <p:nvSpPr>
          <p:cNvPr id="3" name="Content Placeholder 2"/>
          <p:cNvSpPr>
            <a:spLocks noGrp="1"/>
          </p:cNvSpPr>
          <p:nvPr>
            <p:ph idx="1"/>
          </p:nvPr>
        </p:nvSpPr>
        <p:spPr>
          <a:xfrm>
            <a:off x="1154954" y="2543790"/>
            <a:ext cx="8825659" cy="4114800"/>
          </a:xfrm>
        </p:spPr>
        <p:txBody>
          <a:bodyPr>
            <a:noAutofit/>
          </a:bodyPr>
          <a:lstStyle/>
          <a:p>
            <a:r>
              <a:rPr lang="en-US" altLang="zh-CN" sz="2000" dirty="0"/>
              <a:t> (abbreviated from control groups) is a Linux kernel feature that limits, accounts for and isolates the resource usage (CPU, memory, disk I/O, network, etc.) of a collection of </a:t>
            </a:r>
            <a:r>
              <a:rPr lang="en-US" altLang="zh-CN" sz="2000" dirty="0" smtClean="0"/>
              <a:t>processes.</a:t>
            </a:r>
          </a:p>
          <a:p>
            <a:pPr lvl="0">
              <a:buClr>
                <a:srgbClr val="B31166"/>
              </a:buClr>
            </a:pPr>
            <a:r>
              <a:rPr lang="en-US" altLang="zh-CN" sz="2000" dirty="0" smtClean="0">
                <a:solidFill>
                  <a:prstClr val="black">
                    <a:lumMod val="75000"/>
                    <a:lumOff val="25000"/>
                  </a:prstClr>
                </a:solidFill>
              </a:rPr>
              <a:t> Provides features:</a:t>
            </a:r>
            <a:endParaRPr lang="en-US" altLang="zh-CN" sz="2400" dirty="0" smtClean="0"/>
          </a:p>
          <a:p>
            <a:pPr lvl="1">
              <a:buFont typeface="Wingdings" panose="05000000000000000000" pitchFamily="2" charset="2"/>
              <a:buChar char="l"/>
            </a:pPr>
            <a:r>
              <a:rPr lang="en-US" altLang="zh-CN" sz="2000" dirty="0" smtClean="0"/>
              <a:t>Resource </a:t>
            </a:r>
            <a:r>
              <a:rPr lang="en-US" altLang="zh-CN" sz="2000" dirty="0"/>
              <a:t>limitation</a:t>
            </a:r>
          </a:p>
          <a:p>
            <a:pPr lvl="1">
              <a:buFont typeface="Wingdings" panose="05000000000000000000" pitchFamily="2" charset="2"/>
              <a:buChar char="l"/>
            </a:pPr>
            <a:r>
              <a:rPr lang="en-US" altLang="zh-CN" sz="2000" dirty="0"/>
              <a:t>Prioritization</a:t>
            </a:r>
          </a:p>
          <a:p>
            <a:pPr lvl="1">
              <a:buFont typeface="Wingdings" panose="05000000000000000000" pitchFamily="2" charset="2"/>
              <a:buChar char="l"/>
            </a:pPr>
            <a:r>
              <a:rPr lang="en-US" altLang="zh-CN" sz="2000" dirty="0"/>
              <a:t>Accounting</a:t>
            </a:r>
          </a:p>
          <a:p>
            <a:pPr lvl="1">
              <a:buFont typeface="Wingdings" panose="05000000000000000000" pitchFamily="2" charset="2"/>
              <a:buChar char="l"/>
            </a:pPr>
            <a:r>
              <a:rPr lang="en-US" altLang="zh-CN" sz="2000" dirty="0"/>
              <a:t>Control</a:t>
            </a:r>
          </a:p>
          <a:p>
            <a:pPr lvl="1">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2006905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335854"/>
            <a:ext cx="8825659" cy="4522145"/>
          </a:xfrm>
        </p:spPr>
        <p:txBody>
          <a:bodyPr>
            <a:normAutofit/>
          </a:bodyPr>
          <a:lstStyle/>
          <a:p>
            <a:pPr lvl="0"/>
            <a:r>
              <a:rPr lang="en-US" altLang="zh-CN" dirty="0" smtClean="0"/>
              <a:t>*task* - process</a:t>
            </a:r>
          </a:p>
          <a:p>
            <a:pPr lvl="0"/>
            <a:r>
              <a:rPr lang="en-US" altLang="zh-CN" dirty="0" smtClean="0"/>
              <a:t>*</a:t>
            </a:r>
            <a:r>
              <a:rPr lang="en-US" altLang="zh-CN" dirty="0" err="1"/>
              <a:t>cgroup</a:t>
            </a:r>
            <a:r>
              <a:rPr lang="en-US" altLang="zh-CN" dirty="0"/>
              <a:t>* associates a set of tasks with a set of parameters for </a:t>
            </a:r>
            <a:r>
              <a:rPr lang="en-US" altLang="zh-CN" dirty="0" smtClean="0"/>
              <a:t>one or </a:t>
            </a:r>
            <a:r>
              <a:rPr lang="en-US" altLang="zh-CN" dirty="0"/>
              <a:t>more subsystems</a:t>
            </a:r>
            <a:r>
              <a:rPr lang="en-US" altLang="zh-CN" dirty="0" smtClean="0"/>
              <a:t>.</a:t>
            </a:r>
            <a:endParaRPr lang="en-US" altLang="zh-CN" dirty="0"/>
          </a:p>
          <a:p>
            <a:pPr lvl="0"/>
            <a:r>
              <a:rPr lang="en-US" altLang="zh-CN" dirty="0" smtClean="0"/>
              <a:t>*hierarchy</a:t>
            </a:r>
            <a:r>
              <a:rPr lang="en-US" altLang="zh-CN" dirty="0"/>
              <a:t>* is a set of </a:t>
            </a:r>
            <a:r>
              <a:rPr lang="en-US" altLang="zh-CN" dirty="0" err="1"/>
              <a:t>cgroups</a:t>
            </a:r>
            <a:r>
              <a:rPr lang="en-US" altLang="zh-CN" dirty="0"/>
              <a:t> arranged in a tree, such </a:t>
            </a:r>
            <a:r>
              <a:rPr lang="en-US" altLang="zh-CN" dirty="0" smtClean="0"/>
              <a:t>that every </a:t>
            </a:r>
            <a:r>
              <a:rPr lang="en-US" altLang="zh-CN" dirty="0"/>
              <a:t>task in the system is in exactly one of the </a:t>
            </a:r>
            <a:r>
              <a:rPr lang="en-US" altLang="zh-CN" dirty="0" err="1"/>
              <a:t>cgroups</a:t>
            </a:r>
            <a:r>
              <a:rPr lang="en-US" altLang="zh-CN" dirty="0"/>
              <a:t> in </a:t>
            </a:r>
            <a:r>
              <a:rPr lang="en-US" altLang="zh-CN" dirty="0" smtClean="0"/>
              <a:t>the hierarchy</a:t>
            </a:r>
            <a:r>
              <a:rPr lang="en-US" altLang="zh-CN" dirty="0"/>
              <a:t>, and a set of subsystems; each subsystem has </a:t>
            </a:r>
            <a:r>
              <a:rPr lang="en-US" altLang="zh-CN" dirty="0" smtClean="0"/>
              <a:t>system-specific state </a:t>
            </a:r>
            <a:r>
              <a:rPr lang="en-US" altLang="zh-CN" dirty="0"/>
              <a:t>attached to each </a:t>
            </a:r>
            <a:r>
              <a:rPr lang="en-US" altLang="zh-CN" dirty="0" err="1"/>
              <a:t>cgroup</a:t>
            </a:r>
            <a:r>
              <a:rPr lang="en-US" altLang="zh-CN" dirty="0"/>
              <a:t> in the hierarchy.  Each hierarchy </a:t>
            </a:r>
            <a:r>
              <a:rPr lang="en-US" altLang="zh-CN" dirty="0" smtClean="0"/>
              <a:t>has an </a:t>
            </a:r>
            <a:r>
              <a:rPr lang="en-US" altLang="zh-CN" dirty="0"/>
              <a:t>instance of the </a:t>
            </a:r>
            <a:r>
              <a:rPr lang="en-US" altLang="zh-CN" dirty="0" err="1"/>
              <a:t>cgroup</a:t>
            </a:r>
            <a:r>
              <a:rPr lang="en-US" altLang="zh-CN" dirty="0"/>
              <a:t> virtual </a:t>
            </a:r>
            <a:r>
              <a:rPr lang="en-US" altLang="zh-CN" dirty="0" err="1"/>
              <a:t>filesystem</a:t>
            </a:r>
            <a:r>
              <a:rPr lang="en-US" altLang="zh-CN" dirty="0"/>
              <a:t> associated with it</a:t>
            </a:r>
            <a:r>
              <a:rPr lang="en-US" altLang="zh-CN" dirty="0" smtClean="0"/>
              <a:t>.</a:t>
            </a:r>
          </a:p>
          <a:p>
            <a:pPr lvl="0"/>
            <a:r>
              <a:rPr lang="en-US" altLang="zh-CN" dirty="0"/>
              <a:t>*subsystem* is a module that makes use of the task </a:t>
            </a:r>
            <a:r>
              <a:rPr lang="en-US" altLang="zh-CN" dirty="0" smtClean="0"/>
              <a:t>grouping facilities </a:t>
            </a:r>
            <a:r>
              <a:rPr lang="en-US" altLang="zh-CN" dirty="0"/>
              <a:t>provided by </a:t>
            </a:r>
            <a:r>
              <a:rPr lang="en-US" altLang="zh-CN" dirty="0" err="1"/>
              <a:t>cgroups</a:t>
            </a:r>
            <a:r>
              <a:rPr lang="en-US" altLang="zh-CN" dirty="0"/>
              <a:t> to treat groups of tasks </a:t>
            </a:r>
            <a:r>
              <a:rPr lang="en-US" altLang="zh-CN" dirty="0" smtClean="0"/>
              <a:t>in particular </a:t>
            </a:r>
            <a:r>
              <a:rPr lang="en-US" altLang="zh-CN" dirty="0"/>
              <a:t>ways. A subsystem is typically a "resource controller" </a:t>
            </a:r>
            <a:r>
              <a:rPr lang="en-US" altLang="zh-CN" dirty="0" smtClean="0"/>
              <a:t>that schedules </a:t>
            </a:r>
            <a:r>
              <a:rPr lang="en-US" altLang="zh-CN" dirty="0"/>
              <a:t>a resource or applies per-</a:t>
            </a:r>
            <a:r>
              <a:rPr lang="en-US" altLang="zh-CN" dirty="0" err="1"/>
              <a:t>cgroup</a:t>
            </a:r>
            <a:r>
              <a:rPr lang="en-US" altLang="zh-CN" dirty="0"/>
              <a:t> limits, but it may </a:t>
            </a:r>
            <a:r>
              <a:rPr lang="en-US" altLang="zh-CN" dirty="0" smtClean="0"/>
              <a:t>be anything </a:t>
            </a:r>
            <a:r>
              <a:rPr lang="en-US" altLang="zh-CN" dirty="0"/>
              <a:t>that wants to act on a group of processes, e.g. </a:t>
            </a:r>
            <a:r>
              <a:rPr lang="en-US" altLang="zh-CN" dirty="0" smtClean="0"/>
              <a:t>a virtualization </a:t>
            </a:r>
            <a:r>
              <a:rPr lang="en-US" altLang="zh-CN" dirty="0"/>
              <a:t>subsystem.</a:t>
            </a:r>
          </a:p>
          <a:p>
            <a:pPr lvl="0"/>
            <a:endParaRPr lang="en-US" altLang="zh-CN" dirty="0" smtClean="0"/>
          </a:p>
        </p:txBody>
      </p:sp>
      <p:sp>
        <p:nvSpPr>
          <p:cNvPr id="4" name="Title 3"/>
          <p:cNvSpPr>
            <a:spLocks noGrp="1"/>
          </p:cNvSpPr>
          <p:nvPr>
            <p:ph type="title"/>
          </p:nvPr>
        </p:nvSpPr>
        <p:spPr/>
        <p:txBody>
          <a:bodyPr/>
          <a:lstStyle/>
          <a:p>
            <a:r>
              <a:rPr lang="en-US" altLang="zh-CN" dirty="0"/>
              <a:t>Definitions</a:t>
            </a:r>
            <a:endParaRPr lang="zh-CN" altLang="en-US" dirty="0"/>
          </a:p>
        </p:txBody>
      </p:sp>
      <p:sp>
        <p:nvSpPr>
          <p:cNvPr id="8"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chemeClr val="tx1"/>
                </a:solidFill>
                <a:effectLst/>
                <a:latin typeface="Arial Unicode MS" panose="020B0604020202020204" pitchFamily="34" charset="-122"/>
              </a:rPr>
              <a:t>Definitions</a:t>
            </a:r>
            <a:r>
              <a:rPr kumimoji="0" lang="zh-CN" altLang="zh-CN" sz="9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0476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Subsystem</a:t>
            </a:r>
            <a:endParaRPr lang="zh-CN" altLang="en-US" dirty="0"/>
          </a:p>
        </p:txBody>
      </p:sp>
      <p:sp>
        <p:nvSpPr>
          <p:cNvPr id="3" name="Content Placeholder 2"/>
          <p:cNvSpPr>
            <a:spLocks noGrp="1"/>
          </p:cNvSpPr>
          <p:nvPr>
            <p:ph idx="1"/>
          </p:nvPr>
        </p:nvSpPr>
        <p:spPr>
          <a:xfrm>
            <a:off x="1154954" y="2603499"/>
            <a:ext cx="8825659" cy="3907469"/>
          </a:xfrm>
        </p:spPr>
        <p:txBody>
          <a:bodyPr>
            <a:normAutofit fontScale="85000" lnSpcReduction="20000"/>
          </a:bodyPr>
          <a:lstStyle/>
          <a:p>
            <a:r>
              <a:rPr lang="en-US" altLang="zh-CN" dirty="0" err="1"/>
              <a:t>cpusets</a:t>
            </a:r>
            <a:r>
              <a:rPr lang="en-US" altLang="zh-CN" dirty="0"/>
              <a:t>: </a:t>
            </a:r>
            <a:r>
              <a:rPr lang="en-US" altLang="zh-CN" dirty="0" err="1"/>
              <a:t>fascilitate</a:t>
            </a:r>
            <a:r>
              <a:rPr lang="en-US" altLang="zh-CN" dirty="0"/>
              <a:t> assigning a set of CPUS and memory nodes to </a:t>
            </a:r>
            <a:r>
              <a:rPr lang="en-US" altLang="zh-CN" dirty="0" err="1"/>
              <a:t>cgroups</a:t>
            </a:r>
            <a:r>
              <a:rPr lang="en-US" altLang="zh-CN" dirty="0"/>
              <a:t>. Tasks in a </a:t>
            </a:r>
            <a:r>
              <a:rPr lang="en-US" altLang="zh-CN" dirty="0" err="1"/>
              <a:t>cpuset</a:t>
            </a:r>
            <a:r>
              <a:rPr lang="en-US" altLang="zh-CN" dirty="0"/>
              <a:t> </a:t>
            </a:r>
            <a:r>
              <a:rPr lang="en-US" altLang="zh-CN" dirty="0" err="1"/>
              <a:t>cgroup</a:t>
            </a:r>
            <a:r>
              <a:rPr lang="en-US" altLang="zh-CN" dirty="0"/>
              <a:t> may only be scheduled on CPUS assigned to that </a:t>
            </a:r>
            <a:r>
              <a:rPr lang="en-US" altLang="zh-CN" dirty="0" err="1"/>
              <a:t>cpuset</a:t>
            </a:r>
            <a:r>
              <a:rPr lang="en-US" altLang="zh-CN" dirty="0"/>
              <a:t>.</a:t>
            </a:r>
          </a:p>
          <a:p>
            <a:r>
              <a:rPr lang="en-US" altLang="zh-CN" dirty="0" err="1"/>
              <a:t>blkio</a:t>
            </a:r>
            <a:r>
              <a:rPr lang="en-US" altLang="zh-CN" dirty="0"/>
              <a:t> : limits per-</a:t>
            </a:r>
            <a:r>
              <a:rPr lang="en-US" altLang="zh-CN" dirty="0" err="1"/>
              <a:t>cgroup</a:t>
            </a:r>
            <a:r>
              <a:rPr lang="en-US" altLang="zh-CN" dirty="0"/>
              <a:t> block </a:t>
            </a:r>
            <a:r>
              <a:rPr lang="en-US" altLang="zh-CN" dirty="0" err="1"/>
              <a:t>io</a:t>
            </a:r>
            <a:r>
              <a:rPr lang="en-US" altLang="zh-CN" dirty="0"/>
              <a:t>.</a:t>
            </a:r>
          </a:p>
          <a:p>
            <a:r>
              <a:rPr lang="en-US" altLang="zh-CN" dirty="0" err="1"/>
              <a:t>cpuacct</a:t>
            </a:r>
            <a:r>
              <a:rPr lang="en-US" altLang="zh-CN" dirty="0"/>
              <a:t> : provides per-</a:t>
            </a:r>
            <a:r>
              <a:rPr lang="en-US" altLang="zh-CN" dirty="0" err="1"/>
              <a:t>cgroup</a:t>
            </a:r>
            <a:r>
              <a:rPr lang="en-US" altLang="zh-CN" dirty="0"/>
              <a:t> </a:t>
            </a:r>
            <a:r>
              <a:rPr lang="en-US" altLang="zh-CN" dirty="0" err="1"/>
              <a:t>cpu</a:t>
            </a:r>
            <a:r>
              <a:rPr lang="en-US" altLang="zh-CN" dirty="0"/>
              <a:t> usage accounting.</a:t>
            </a:r>
          </a:p>
          <a:p>
            <a:r>
              <a:rPr lang="en-US" altLang="zh-CN" dirty="0"/>
              <a:t>devices : controls the ability of tasks to create or use devices nodes using either a blacklist or whitelist.</a:t>
            </a:r>
          </a:p>
          <a:p>
            <a:r>
              <a:rPr lang="en-US" altLang="zh-CN" dirty="0"/>
              <a:t>freezer : provides a way to 'freeze' and 'thaw' whole </a:t>
            </a:r>
            <a:r>
              <a:rPr lang="en-US" altLang="zh-CN" dirty="0" err="1"/>
              <a:t>cgroups</a:t>
            </a:r>
            <a:r>
              <a:rPr lang="en-US" altLang="zh-CN" dirty="0"/>
              <a:t>. Tasks in the </a:t>
            </a:r>
            <a:r>
              <a:rPr lang="en-US" altLang="zh-CN" dirty="0" err="1"/>
              <a:t>cgroup</a:t>
            </a:r>
            <a:r>
              <a:rPr lang="en-US" altLang="zh-CN" dirty="0"/>
              <a:t> will not be scheduled while they are frozen.</a:t>
            </a:r>
          </a:p>
          <a:p>
            <a:r>
              <a:rPr lang="en-US" altLang="zh-CN" dirty="0" err="1"/>
              <a:t>hugetlb</a:t>
            </a:r>
            <a:r>
              <a:rPr lang="en-US" altLang="zh-CN" dirty="0"/>
              <a:t> : </a:t>
            </a:r>
            <a:r>
              <a:rPr lang="en-US" altLang="zh-CN" dirty="0" err="1"/>
              <a:t>fascilitates</a:t>
            </a:r>
            <a:r>
              <a:rPr lang="en-US" altLang="zh-CN" dirty="0"/>
              <a:t> limiting </a:t>
            </a:r>
            <a:r>
              <a:rPr lang="en-US" altLang="zh-CN" dirty="0" err="1"/>
              <a:t>hugetlb</a:t>
            </a:r>
            <a:r>
              <a:rPr lang="en-US" altLang="zh-CN" dirty="0"/>
              <a:t> usage per </a:t>
            </a:r>
            <a:r>
              <a:rPr lang="en-US" altLang="zh-CN" dirty="0" err="1"/>
              <a:t>cgroup</a:t>
            </a:r>
            <a:r>
              <a:rPr lang="en-US" altLang="zh-CN" dirty="0"/>
              <a:t>.</a:t>
            </a:r>
          </a:p>
          <a:p>
            <a:r>
              <a:rPr lang="en-US" altLang="zh-CN" dirty="0"/>
              <a:t>memory : allows memory, kernel memory, and swap usage to be tracked and limited.</a:t>
            </a:r>
          </a:p>
          <a:p>
            <a:r>
              <a:rPr lang="en-US" altLang="zh-CN" dirty="0" err="1"/>
              <a:t>net_cls</a:t>
            </a:r>
            <a:r>
              <a:rPr lang="en-US" altLang="zh-CN" dirty="0"/>
              <a:t> : provides an interface for tagging packets based on the sender </a:t>
            </a:r>
            <a:r>
              <a:rPr lang="en-US" altLang="zh-CN" dirty="0" err="1"/>
              <a:t>cgroup</a:t>
            </a:r>
            <a:r>
              <a:rPr lang="en-US" altLang="zh-CN" dirty="0"/>
              <a:t>. These tags can then be used by </a:t>
            </a:r>
            <a:r>
              <a:rPr lang="en-US" altLang="zh-CN" dirty="0" err="1"/>
              <a:t>tc</a:t>
            </a:r>
            <a:r>
              <a:rPr lang="en-US" altLang="zh-CN" dirty="0"/>
              <a:t> (traffic controller) to assign priorities.</a:t>
            </a:r>
          </a:p>
          <a:p>
            <a:r>
              <a:rPr lang="en-US" altLang="zh-CN" dirty="0" err="1"/>
              <a:t>net_prio</a:t>
            </a:r>
            <a:r>
              <a:rPr lang="en-US" altLang="zh-CN" dirty="0"/>
              <a:t> : allows setting network traffic priority on a per-</a:t>
            </a:r>
            <a:r>
              <a:rPr lang="en-US" altLang="zh-CN" dirty="0" err="1"/>
              <a:t>cgroup</a:t>
            </a:r>
            <a:r>
              <a:rPr lang="en-US" altLang="zh-CN" dirty="0"/>
              <a:t> basis.</a:t>
            </a:r>
          </a:p>
          <a:p>
            <a:r>
              <a:rPr lang="en-US" altLang="zh-CN" dirty="0" err="1"/>
              <a:t>cpu</a:t>
            </a:r>
            <a:r>
              <a:rPr lang="en-US" altLang="zh-CN" dirty="0"/>
              <a:t> : enables setting of scheduling preferences on per-</a:t>
            </a:r>
            <a:r>
              <a:rPr lang="en-US" altLang="zh-CN" dirty="0" err="1"/>
              <a:t>cgroup</a:t>
            </a:r>
            <a:r>
              <a:rPr lang="en-US" altLang="zh-CN" dirty="0"/>
              <a:t> basis.</a:t>
            </a:r>
          </a:p>
          <a:p>
            <a:endParaRPr lang="zh-CN" altLang="en-US" dirty="0"/>
          </a:p>
        </p:txBody>
      </p:sp>
    </p:spTree>
    <p:extLst>
      <p:ext uri="{BB962C8B-B14F-4D97-AF65-F5344CB8AC3E}">
        <p14:creationId xmlns:p14="http://schemas.microsoft.com/office/powerpoint/2010/main" val="4067162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Cgroup</a:t>
            </a:r>
            <a:r>
              <a:rPr lang="en-US" altLang="zh-CN" dirty="0" smtClean="0"/>
              <a:t> file system</a:t>
            </a:r>
            <a:endParaRPr lang="zh-CN" altLang="en-US" dirty="0"/>
          </a:p>
        </p:txBody>
      </p:sp>
      <p:sp>
        <p:nvSpPr>
          <p:cNvPr id="3" name="Content Placeholder 2"/>
          <p:cNvSpPr>
            <a:spLocks noGrp="1"/>
          </p:cNvSpPr>
          <p:nvPr>
            <p:ph idx="1"/>
          </p:nvPr>
        </p:nvSpPr>
        <p:spPr>
          <a:xfrm>
            <a:off x="1154954" y="2440214"/>
            <a:ext cx="8282344" cy="4074885"/>
          </a:xfrm>
        </p:spPr>
        <p:txBody>
          <a:bodyPr>
            <a:noAutofit/>
          </a:bodyPr>
          <a:lstStyle/>
          <a:p>
            <a:r>
              <a:rPr lang="en-US" altLang="zh-CN" sz="2000" dirty="0"/>
              <a:t>Each </a:t>
            </a:r>
            <a:r>
              <a:rPr lang="en-US" altLang="zh-CN" sz="2000" dirty="0" err="1"/>
              <a:t>cgroup</a:t>
            </a:r>
            <a:r>
              <a:rPr lang="en-US" altLang="zh-CN" sz="2000" dirty="0"/>
              <a:t> is represented by a directory in the </a:t>
            </a:r>
            <a:r>
              <a:rPr lang="en-US" altLang="zh-CN" sz="2000" dirty="0" err="1"/>
              <a:t>cgroup</a:t>
            </a:r>
            <a:r>
              <a:rPr lang="en-US" altLang="zh-CN" sz="2000" dirty="0"/>
              <a:t> file </a:t>
            </a:r>
            <a:r>
              <a:rPr lang="en-US" altLang="zh-CN" sz="2000" dirty="0" smtClean="0"/>
              <a:t>system containing </a:t>
            </a:r>
            <a:r>
              <a:rPr lang="en-US" altLang="zh-CN" sz="2000" dirty="0"/>
              <a:t>the following files describing that </a:t>
            </a:r>
            <a:r>
              <a:rPr lang="en-US" altLang="zh-CN" sz="2000" dirty="0" err="1"/>
              <a:t>cgroup</a:t>
            </a:r>
            <a:r>
              <a:rPr lang="en-US" altLang="zh-CN" sz="2000" dirty="0" smtClean="0"/>
              <a:t>:</a:t>
            </a:r>
            <a:endParaRPr lang="en-US" altLang="zh-CN" sz="2000" dirty="0"/>
          </a:p>
          <a:p>
            <a:pPr lvl="1"/>
            <a:r>
              <a:rPr lang="en-US" altLang="zh-CN" sz="1800" dirty="0"/>
              <a:t> </a:t>
            </a:r>
            <a:r>
              <a:rPr lang="en-US" altLang="zh-CN" sz="1800" dirty="0" smtClean="0"/>
              <a:t>tasks</a:t>
            </a:r>
            <a:r>
              <a:rPr lang="en-US" altLang="zh-CN" sz="1800" dirty="0"/>
              <a:t>: list of tasks (by PID) attached to that </a:t>
            </a:r>
            <a:r>
              <a:rPr lang="en-US" altLang="zh-CN" sz="1800" dirty="0" err="1"/>
              <a:t>cgroup</a:t>
            </a:r>
            <a:r>
              <a:rPr lang="en-US" altLang="zh-CN" sz="1800" dirty="0"/>
              <a:t>.  This </a:t>
            </a:r>
            <a:r>
              <a:rPr lang="en-US" altLang="zh-CN" sz="1800" dirty="0" smtClean="0"/>
              <a:t>list is </a:t>
            </a:r>
            <a:r>
              <a:rPr lang="en-US" altLang="zh-CN" sz="1800" dirty="0"/>
              <a:t>not guaranteed to be sorted.  Writing a thread ID into this </a:t>
            </a:r>
            <a:r>
              <a:rPr lang="en-US" altLang="zh-CN" sz="1800" dirty="0" smtClean="0"/>
              <a:t>file </a:t>
            </a:r>
            <a:r>
              <a:rPr lang="en-US" altLang="zh-CN" sz="1800" dirty="0"/>
              <a:t>moves the thread into this </a:t>
            </a:r>
            <a:r>
              <a:rPr lang="en-US" altLang="zh-CN" sz="1800" dirty="0" err="1"/>
              <a:t>cgroup</a:t>
            </a:r>
            <a:r>
              <a:rPr lang="en-US" altLang="zh-CN" sz="1800" dirty="0"/>
              <a:t>.</a:t>
            </a:r>
          </a:p>
          <a:p>
            <a:pPr lvl="1"/>
            <a:r>
              <a:rPr lang="en-US" altLang="zh-CN" sz="1800" dirty="0"/>
              <a:t> </a:t>
            </a:r>
            <a:r>
              <a:rPr lang="en-US" altLang="zh-CN" sz="1800" dirty="0" err="1" smtClean="0"/>
              <a:t>cgroup.procs</a:t>
            </a:r>
            <a:r>
              <a:rPr lang="en-US" altLang="zh-CN" sz="1800" dirty="0"/>
              <a:t>: list of thread group IDs in the </a:t>
            </a:r>
            <a:r>
              <a:rPr lang="en-US" altLang="zh-CN" sz="1800" dirty="0" err="1"/>
              <a:t>cgroup</a:t>
            </a:r>
            <a:r>
              <a:rPr lang="en-US" altLang="zh-CN" sz="1800" dirty="0"/>
              <a:t>. </a:t>
            </a:r>
            <a:r>
              <a:rPr lang="en-US" altLang="zh-CN" sz="1800" dirty="0" smtClean="0"/>
              <a:t>This </a:t>
            </a:r>
            <a:r>
              <a:rPr lang="en-US" altLang="zh-CN" sz="1800" dirty="0"/>
              <a:t>list </a:t>
            </a:r>
            <a:r>
              <a:rPr lang="en-US" altLang="zh-CN" sz="1800" dirty="0" smtClean="0"/>
              <a:t>is </a:t>
            </a:r>
            <a:r>
              <a:rPr lang="en-US" altLang="zh-CN" sz="1800" dirty="0"/>
              <a:t>not </a:t>
            </a:r>
            <a:r>
              <a:rPr lang="en-US" altLang="zh-CN" sz="1800" dirty="0" smtClean="0"/>
              <a:t>guaranteed </a:t>
            </a:r>
            <a:r>
              <a:rPr lang="en-US" altLang="zh-CN" sz="1800" dirty="0"/>
              <a:t>to be sorted or free of duplicate TGIDs, and </a:t>
            </a:r>
            <a:r>
              <a:rPr lang="en-US" altLang="zh-CN" sz="1800" dirty="0" err="1" smtClean="0"/>
              <a:t>userspace</a:t>
            </a:r>
            <a:r>
              <a:rPr lang="en-US" altLang="zh-CN" sz="1800" dirty="0" smtClean="0"/>
              <a:t> </a:t>
            </a:r>
            <a:r>
              <a:rPr lang="en-US" altLang="zh-CN" sz="1800" dirty="0"/>
              <a:t>should sort/</a:t>
            </a:r>
            <a:r>
              <a:rPr lang="en-US" altLang="zh-CN" sz="1800" dirty="0" err="1"/>
              <a:t>uniquify</a:t>
            </a:r>
            <a:r>
              <a:rPr lang="en-US" altLang="zh-CN" sz="1800" dirty="0"/>
              <a:t> the list if this property is required</a:t>
            </a:r>
            <a:r>
              <a:rPr lang="en-US" altLang="zh-CN" sz="1800" dirty="0" smtClean="0"/>
              <a:t>. </a:t>
            </a:r>
            <a:r>
              <a:rPr lang="en-US" altLang="zh-CN" sz="1800" dirty="0"/>
              <a:t>Writing a thread group ID into this file moves all threads in </a:t>
            </a:r>
            <a:r>
              <a:rPr lang="en-US" altLang="zh-CN" sz="1800" dirty="0" smtClean="0"/>
              <a:t>that </a:t>
            </a:r>
            <a:r>
              <a:rPr lang="en-US" altLang="zh-CN" sz="1800" dirty="0"/>
              <a:t>group into this </a:t>
            </a:r>
            <a:r>
              <a:rPr lang="en-US" altLang="zh-CN" sz="1800" dirty="0" err="1"/>
              <a:t>cgroup</a:t>
            </a:r>
            <a:r>
              <a:rPr lang="en-US" altLang="zh-CN" sz="1800" dirty="0"/>
              <a:t>.</a:t>
            </a:r>
          </a:p>
          <a:p>
            <a:pPr lvl="1"/>
            <a:r>
              <a:rPr lang="en-US" altLang="zh-CN" sz="1800" dirty="0"/>
              <a:t> </a:t>
            </a:r>
            <a:r>
              <a:rPr lang="en-US" altLang="zh-CN" sz="1800" dirty="0" err="1" smtClean="0"/>
              <a:t>notify_on_release</a:t>
            </a:r>
            <a:r>
              <a:rPr lang="en-US" altLang="zh-CN" sz="1800" dirty="0" smtClean="0"/>
              <a:t> </a:t>
            </a:r>
            <a:r>
              <a:rPr lang="en-US" altLang="zh-CN" sz="1800" dirty="0"/>
              <a:t>flag: run the release agent on </a:t>
            </a:r>
            <a:r>
              <a:rPr lang="en-US" altLang="zh-CN" sz="1800" dirty="0" smtClean="0"/>
              <a:t>exit</a:t>
            </a:r>
            <a:endParaRPr lang="en-US" altLang="zh-CN" sz="1800" dirty="0"/>
          </a:p>
          <a:p>
            <a:pPr lvl="1"/>
            <a:r>
              <a:rPr lang="en-US" altLang="zh-CN" sz="1800" dirty="0"/>
              <a:t> </a:t>
            </a:r>
            <a:r>
              <a:rPr lang="en-US" altLang="zh-CN" sz="1800" dirty="0" err="1" smtClean="0"/>
              <a:t>release_agent</a:t>
            </a:r>
            <a:r>
              <a:rPr lang="en-US" altLang="zh-CN" sz="1800" dirty="0"/>
              <a:t>: the path to use for release notifications (this </a:t>
            </a:r>
            <a:r>
              <a:rPr lang="en-US" altLang="zh-CN" sz="1800" dirty="0" smtClean="0"/>
              <a:t>file exists </a:t>
            </a:r>
            <a:r>
              <a:rPr lang="en-US" altLang="zh-CN" sz="1800" dirty="0"/>
              <a:t>in the top </a:t>
            </a:r>
            <a:r>
              <a:rPr lang="en-US" altLang="zh-CN" sz="1800" dirty="0" err="1"/>
              <a:t>cgroup</a:t>
            </a:r>
            <a:r>
              <a:rPr lang="en-US" altLang="zh-CN" sz="1800" dirty="0"/>
              <a:t> only)</a:t>
            </a:r>
            <a:endParaRPr lang="zh-CN" altLang="en-US" sz="1800" dirty="0"/>
          </a:p>
        </p:txBody>
      </p:sp>
    </p:spTree>
    <p:extLst>
      <p:ext uri="{BB962C8B-B14F-4D97-AF65-F5344CB8AC3E}">
        <p14:creationId xmlns:p14="http://schemas.microsoft.com/office/powerpoint/2010/main" val="2111743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Basic </a:t>
            </a:r>
            <a:r>
              <a:rPr lang="en-US" altLang="zh-CN" dirty="0" smtClean="0"/>
              <a:t>Usage (1)</a:t>
            </a:r>
            <a:endParaRPr lang="zh-CN" altLang="en-US" dirty="0"/>
          </a:p>
        </p:txBody>
      </p:sp>
      <p:sp>
        <p:nvSpPr>
          <p:cNvPr id="3" name="Content Placeholder 2"/>
          <p:cNvSpPr>
            <a:spLocks noGrp="1"/>
          </p:cNvSpPr>
          <p:nvPr>
            <p:ph idx="1"/>
          </p:nvPr>
        </p:nvSpPr>
        <p:spPr>
          <a:xfrm>
            <a:off x="1154954" y="2683510"/>
            <a:ext cx="8825659" cy="3416300"/>
          </a:xfrm>
        </p:spPr>
        <p:txBody>
          <a:bodyPr/>
          <a:lstStyle/>
          <a:p>
            <a:r>
              <a:rPr lang="en-US" altLang="zh-CN" dirty="0" smtClean="0"/>
              <a:t>Mount a </a:t>
            </a:r>
            <a:r>
              <a:rPr lang="en-US" altLang="zh-CN" dirty="0" err="1" smtClean="0"/>
              <a:t>cgroup</a:t>
            </a:r>
            <a:r>
              <a:rPr lang="en-US" altLang="zh-CN" dirty="0" smtClean="0"/>
              <a:t> hierarchy with one specific subsystems</a:t>
            </a:r>
          </a:p>
          <a:p>
            <a:pPr lvl="1"/>
            <a:r>
              <a:rPr lang="en-US" altLang="zh-CN" dirty="0"/>
              <a:t> </a:t>
            </a:r>
            <a:r>
              <a:rPr lang="en-US" altLang="zh-CN" dirty="0" smtClean="0"/>
              <a:t>$ mount </a:t>
            </a:r>
            <a:r>
              <a:rPr lang="en-US" altLang="zh-CN" dirty="0"/>
              <a:t>-t </a:t>
            </a:r>
            <a:r>
              <a:rPr lang="en-US" altLang="zh-CN" dirty="0" err="1"/>
              <a:t>tmpfs</a:t>
            </a:r>
            <a:r>
              <a:rPr lang="en-US" altLang="zh-CN" dirty="0"/>
              <a:t> </a:t>
            </a:r>
            <a:r>
              <a:rPr lang="en-US" altLang="zh-CN" dirty="0" err="1"/>
              <a:t>cgroup_root</a:t>
            </a:r>
            <a:r>
              <a:rPr lang="en-US" altLang="zh-CN" dirty="0"/>
              <a:t> /sys/fs/</a:t>
            </a:r>
            <a:r>
              <a:rPr lang="en-US" altLang="zh-CN" dirty="0" err="1"/>
              <a:t>cgroup</a:t>
            </a:r>
            <a:endParaRPr lang="en-US" altLang="zh-CN" dirty="0"/>
          </a:p>
          <a:p>
            <a:pPr lvl="1"/>
            <a:r>
              <a:rPr lang="en-US" altLang="zh-CN" dirty="0"/>
              <a:t> </a:t>
            </a:r>
            <a:r>
              <a:rPr lang="en-US" altLang="zh-CN" dirty="0" smtClean="0"/>
              <a:t>$ </a:t>
            </a:r>
            <a:r>
              <a:rPr lang="en-US" altLang="zh-CN" dirty="0" err="1" smtClean="0"/>
              <a:t>mkdir</a:t>
            </a:r>
            <a:r>
              <a:rPr lang="en-US" altLang="zh-CN" dirty="0" smtClean="0"/>
              <a:t> </a:t>
            </a:r>
            <a:r>
              <a:rPr lang="en-US" altLang="zh-CN" dirty="0"/>
              <a:t>/sys/fs/</a:t>
            </a:r>
            <a:r>
              <a:rPr lang="en-US" altLang="zh-CN" dirty="0" err="1"/>
              <a:t>cgroup</a:t>
            </a:r>
            <a:r>
              <a:rPr lang="en-US" altLang="zh-CN" dirty="0"/>
              <a:t>/</a:t>
            </a:r>
            <a:r>
              <a:rPr lang="en-US" altLang="zh-CN" dirty="0" err="1"/>
              <a:t>cpuset</a:t>
            </a:r>
            <a:endParaRPr lang="en-US" altLang="zh-CN" dirty="0"/>
          </a:p>
          <a:p>
            <a:pPr lvl="1"/>
            <a:r>
              <a:rPr lang="en-US" altLang="zh-CN" dirty="0"/>
              <a:t> </a:t>
            </a:r>
            <a:r>
              <a:rPr lang="en-US" altLang="zh-CN" dirty="0" smtClean="0"/>
              <a:t>$ mount </a:t>
            </a:r>
            <a:r>
              <a:rPr lang="en-US" altLang="zh-CN" dirty="0"/>
              <a:t>-t </a:t>
            </a:r>
            <a:r>
              <a:rPr lang="en-US" altLang="zh-CN" dirty="0" err="1"/>
              <a:t>cgroup</a:t>
            </a:r>
            <a:r>
              <a:rPr lang="en-US" altLang="zh-CN" dirty="0"/>
              <a:t> </a:t>
            </a:r>
            <a:r>
              <a:rPr lang="en-US" altLang="zh-CN" dirty="0" err="1"/>
              <a:t>cpuset</a:t>
            </a:r>
            <a:r>
              <a:rPr lang="en-US" altLang="zh-CN" dirty="0"/>
              <a:t> </a:t>
            </a:r>
            <a:r>
              <a:rPr lang="en-US" altLang="zh-CN" dirty="0" smtClean="0"/>
              <a:t>–o </a:t>
            </a:r>
            <a:r>
              <a:rPr lang="en-US" altLang="zh-CN" dirty="0" err="1" smtClean="0"/>
              <a:t>cpuset</a:t>
            </a:r>
            <a:r>
              <a:rPr lang="en-US" altLang="zh-CN" dirty="0" smtClean="0"/>
              <a:t> </a:t>
            </a:r>
            <a:r>
              <a:rPr lang="en-US" altLang="zh-CN" dirty="0"/>
              <a:t>/</a:t>
            </a:r>
            <a:r>
              <a:rPr lang="en-US" altLang="zh-CN" dirty="0" smtClean="0"/>
              <a:t>sys/fs/</a:t>
            </a:r>
            <a:r>
              <a:rPr lang="en-US" altLang="zh-CN" dirty="0" err="1" smtClean="0"/>
              <a:t>cgroup</a:t>
            </a:r>
            <a:r>
              <a:rPr lang="en-US" altLang="zh-CN" dirty="0" smtClean="0"/>
              <a:t>/</a:t>
            </a:r>
            <a:r>
              <a:rPr lang="en-US" altLang="zh-CN" dirty="0" err="1" smtClean="0"/>
              <a:t>cpuset</a:t>
            </a:r>
            <a:endParaRPr lang="en-US" altLang="zh-CN" dirty="0" smtClean="0"/>
          </a:p>
          <a:p>
            <a:pPr lvl="1"/>
            <a:endParaRPr lang="en-US" altLang="zh-CN" dirty="0" smtClean="0"/>
          </a:p>
          <a:p>
            <a:pPr lvl="0">
              <a:buClr>
                <a:srgbClr val="B31166"/>
              </a:buClr>
            </a:pPr>
            <a:r>
              <a:rPr lang="en-US" altLang="zh-CN" dirty="0">
                <a:solidFill>
                  <a:prstClr val="black">
                    <a:lumMod val="75000"/>
                    <a:lumOff val="25000"/>
                  </a:prstClr>
                </a:solidFill>
              </a:rPr>
              <a:t>M</a:t>
            </a:r>
            <a:r>
              <a:rPr lang="en-US" altLang="zh-CN" dirty="0" smtClean="0">
                <a:solidFill>
                  <a:prstClr val="black">
                    <a:lumMod val="75000"/>
                    <a:lumOff val="25000"/>
                  </a:prstClr>
                </a:solidFill>
              </a:rPr>
              <a:t>ount with </a:t>
            </a:r>
            <a:r>
              <a:rPr lang="en-US" altLang="zh-CN" dirty="0">
                <a:solidFill>
                  <a:prstClr val="black">
                    <a:lumMod val="75000"/>
                    <a:lumOff val="25000"/>
                  </a:prstClr>
                </a:solidFill>
              </a:rPr>
              <a:t>all available </a:t>
            </a:r>
            <a:r>
              <a:rPr lang="en-US" altLang="zh-CN" dirty="0" smtClean="0">
                <a:solidFill>
                  <a:prstClr val="black">
                    <a:lumMod val="75000"/>
                    <a:lumOff val="25000"/>
                  </a:prstClr>
                </a:solidFill>
              </a:rPr>
              <a:t>subsystems</a:t>
            </a:r>
            <a:endParaRPr lang="en-US" altLang="zh-CN" dirty="0">
              <a:solidFill>
                <a:prstClr val="black">
                  <a:lumMod val="75000"/>
                  <a:lumOff val="25000"/>
                </a:prstClr>
              </a:solidFill>
            </a:endParaRPr>
          </a:p>
          <a:p>
            <a:pPr lvl="1">
              <a:buClr>
                <a:srgbClr val="B31166"/>
              </a:buClr>
            </a:pPr>
            <a:r>
              <a:rPr lang="en-US" altLang="zh-CN" dirty="0" smtClean="0">
                <a:solidFill>
                  <a:prstClr val="black">
                    <a:lumMod val="75000"/>
                    <a:lumOff val="25000"/>
                  </a:prstClr>
                </a:solidFill>
              </a:rPr>
              <a:t>$ </a:t>
            </a:r>
            <a:r>
              <a:rPr lang="en-US" altLang="zh-CN" dirty="0">
                <a:solidFill>
                  <a:prstClr val="black">
                    <a:lumMod val="75000"/>
                    <a:lumOff val="25000"/>
                  </a:prstClr>
                </a:solidFill>
              </a:rPr>
              <a:t>mount -t </a:t>
            </a:r>
            <a:r>
              <a:rPr lang="en-US" altLang="zh-CN" dirty="0" err="1">
                <a:solidFill>
                  <a:prstClr val="black">
                    <a:lumMod val="75000"/>
                    <a:lumOff val="25000"/>
                  </a:prstClr>
                </a:solidFill>
              </a:rPr>
              <a:t>cgroup</a:t>
            </a:r>
            <a:r>
              <a:rPr lang="en-US" altLang="zh-CN" dirty="0">
                <a:solidFill>
                  <a:prstClr val="black">
                    <a:lumMod val="75000"/>
                    <a:lumOff val="25000"/>
                  </a:prstClr>
                </a:solidFill>
              </a:rPr>
              <a:t> xxx /sys/fs/</a:t>
            </a:r>
            <a:r>
              <a:rPr lang="en-US" altLang="zh-CN" dirty="0" err="1">
                <a:solidFill>
                  <a:prstClr val="black">
                    <a:lumMod val="75000"/>
                    <a:lumOff val="25000"/>
                  </a:prstClr>
                </a:solidFill>
              </a:rPr>
              <a:t>cgroup</a:t>
            </a:r>
            <a:endParaRPr lang="en-US" altLang="zh-CN" dirty="0">
              <a:solidFill>
                <a:prstClr val="black">
                  <a:lumMod val="75000"/>
                  <a:lumOff val="25000"/>
                </a:prstClr>
              </a:solidFill>
            </a:endParaRPr>
          </a:p>
          <a:p>
            <a:pPr lvl="0">
              <a:buClr>
                <a:srgbClr val="B31166"/>
              </a:buClr>
            </a:pPr>
            <a:endParaRPr lang="en-US" altLang="zh-CN" dirty="0" smtClean="0">
              <a:solidFill>
                <a:prstClr val="black">
                  <a:lumMod val="75000"/>
                  <a:lumOff val="25000"/>
                </a:prstClr>
              </a:solidFill>
            </a:endParaRPr>
          </a:p>
          <a:p>
            <a:pPr lvl="0">
              <a:buClr>
                <a:srgbClr val="B31166"/>
              </a:buClr>
            </a:pPr>
            <a:endParaRPr lang="en-US" altLang="zh-CN" dirty="0" smtClean="0">
              <a:solidFill>
                <a:prstClr val="black">
                  <a:lumMod val="75000"/>
                  <a:lumOff val="25000"/>
                </a:prstClr>
              </a:solidFill>
            </a:endParaRPr>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4000467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Basic </a:t>
            </a:r>
            <a:r>
              <a:rPr lang="en-US" altLang="zh-CN" dirty="0" smtClean="0"/>
              <a:t>Usage (2)</a:t>
            </a:r>
            <a:endParaRPr lang="zh-CN" altLang="en-US" dirty="0"/>
          </a:p>
        </p:txBody>
      </p:sp>
      <p:sp>
        <p:nvSpPr>
          <p:cNvPr id="3" name="Content Placeholder 2"/>
          <p:cNvSpPr>
            <a:spLocks noGrp="1"/>
          </p:cNvSpPr>
          <p:nvPr>
            <p:ph idx="1"/>
          </p:nvPr>
        </p:nvSpPr>
        <p:spPr>
          <a:xfrm>
            <a:off x="1154954" y="2683510"/>
            <a:ext cx="8825659" cy="3416300"/>
          </a:xfrm>
        </p:spPr>
        <p:txBody>
          <a:bodyPr/>
          <a:lstStyle/>
          <a:p>
            <a:r>
              <a:rPr lang="en-US" altLang="zh-CN" dirty="0"/>
              <a:t>Specify a hierarchy's </a:t>
            </a:r>
            <a:r>
              <a:rPr lang="en-US" altLang="zh-CN" dirty="0" err="1"/>
              <a:t>release_agent</a:t>
            </a:r>
            <a:r>
              <a:rPr lang="en-US" altLang="zh-CN" dirty="0"/>
              <a:t>:</a:t>
            </a:r>
          </a:p>
          <a:p>
            <a:pPr lvl="1"/>
            <a:r>
              <a:rPr lang="en-US" altLang="zh-CN" dirty="0" smtClean="0"/>
              <a:t>$ mount </a:t>
            </a:r>
            <a:r>
              <a:rPr lang="en-US" altLang="zh-CN" dirty="0"/>
              <a:t>-t </a:t>
            </a:r>
            <a:r>
              <a:rPr lang="en-US" altLang="zh-CN" dirty="0" err="1"/>
              <a:t>cgroup</a:t>
            </a:r>
            <a:r>
              <a:rPr lang="en-US" altLang="zh-CN" dirty="0"/>
              <a:t> -o </a:t>
            </a:r>
            <a:r>
              <a:rPr lang="en-US" altLang="zh-CN" dirty="0" err="1"/>
              <a:t>cpuset,release_agent</a:t>
            </a:r>
            <a:r>
              <a:rPr lang="en-US" altLang="zh-CN" dirty="0"/>
              <a:t>="/</a:t>
            </a:r>
            <a:r>
              <a:rPr lang="en-US" altLang="zh-CN" dirty="0" err="1" smtClean="0"/>
              <a:t>sbin</a:t>
            </a:r>
            <a:r>
              <a:rPr lang="en-US" altLang="zh-CN" dirty="0" smtClean="0"/>
              <a:t>/</a:t>
            </a:r>
            <a:r>
              <a:rPr lang="en-US" altLang="zh-CN" dirty="0" err="1" smtClean="0"/>
              <a:t>cpuset_release_agent</a:t>
            </a:r>
            <a:r>
              <a:rPr lang="en-US" altLang="zh-CN" dirty="0" smtClean="0"/>
              <a:t>“ </a:t>
            </a:r>
            <a:r>
              <a:rPr lang="en-US" altLang="zh-CN" dirty="0" err="1" smtClean="0"/>
              <a:t>cpuset</a:t>
            </a:r>
            <a:r>
              <a:rPr lang="en-US" altLang="zh-CN" dirty="0" smtClean="0"/>
              <a:t> </a:t>
            </a:r>
            <a:r>
              <a:rPr lang="en-US" altLang="zh-CN" dirty="0"/>
              <a:t>/</a:t>
            </a:r>
            <a:r>
              <a:rPr lang="en-US" altLang="zh-CN" dirty="0" smtClean="0"/>
              <a:t>sys/fs/</a:t>
            </a:r>
            <a:r>
              <a:rPr lang="en-US" altLang="zh-CN" dirty="0" err="1" smtClean="0"/>
              <a:t>cgroup</a:t>
            </a:r>
            <a:r>
              <a:rPr lang="en-US" altLang="zh-CN" dirty="0" smtClean="0"/>
              <a:t>/</a:t>
            </a:r>
            <a:r>
              <a:rPr lang="en-US" altLang="zh-CN" dirty="0" err="1" smtClean="0"/>
              <a:t>cpuset</a:t>
            </a:r>
            <a:endParaRPr lang="en-US" altLang="zh-CN" dirty="0" smtClean="0"/>
          </a:p>
          <a:p>
            <a:pPr lvl="0">
              <a:buClr>
                <a:srgbClr val="B31166"/>
              </a:buClr>
            </a:pPr>
            <a:r>
              <a:rPr lang="en-US" altLang="zh-CN" dirty="0">
                <a:solidFill>
                  <a:prstClr val="black">
                    <a:lumMod val="75000"/>
                    <a:lumOff val="25000"/>
                  </a:prstClr>
                </a:solidFill>
              </a:rPr>
              <a:t>change the value of </a:t>
            </a:r>
            <a:r>
              <a:rPr lang="en-US" altLang="zh-CN" dirty="0" err="1">
                <a:solidFill>
                  <a:prstClr val="black">
                    <a:lumMod val="75000"/>
                    <a:lumOff val="25000"/>
                  </a:prstClr>
                </a:solidFill>
              </a:rPr>
              <a:t>release_agent</a:t>
            </a:r>
            <a:r>
              <a:rPr lang="en-US" altLang="zh-CN" dirty="0">
                <a:solidFill>
                  <a:prstClr val="black">
                    <a:lumMod val="75000"/>
                    <a:lumOff val="25000"/>
                  </a:prstClr>
                </a:solidFill>
              </a:rPr>
              <a:t>:</a:t>
            </a:r>
          </a:p>
          <a:p>
            <a:pPr lvl="1">
              <a:buClr>
                <a:srgbClr val="B31166"/>
              </a:buClr>
            </a:pPr>
            <a:r>
              <a:rPr lang="en-US" altLang="zh-CN" dirty="0" smtClean="0">
                <a:solidFill>
                  <a:prstClr val="black">
                    <a:lumMod val="75000"/>
                    <a:lumOff val="25000"/>
                  </a:prstClr>
                </a:solidFill>
              </a:rPr>
              <a:t>$ </a:t>
            </a:r>
            <a:r>
              <a:rPr lang="en-US" altLang="zh-CN" dirty="0">
                <a:solidFill>
                  <a:prstClr val="black">
                    <a:lumMod val="75000"/>
                    <a:lumOff val="25000"/>
                  </a:prstClr>
                </a:solidFill>
              </a:rPr>
              <a:t>echo "/</a:t>
            </a:r>
            <a:r>
              <a:rPr lang="en-US" altLang="zh-CN" dirty="0" err="1">
                <a:solidFill>
                  <a:prstClr val="black">
                    <a:lumMod val="75000"/>
                    <a:lumOff val="25000"/>
                  </a:prstClr>
                </a:solidFill>
              </a:rPr>
              <a:t>sbin</a:t>
            </a:r>
            <a:r>
              <a:rPr lang="en-US" altLang="zh-CN" dirty="0">
                <a:solidFill>
                  <a:prstClr val="black">
                    <a:lumMod val="75000"/>
                    <a:lumOff val="25000"/>
                  </a:prstClr>
                </a:solidFill>
              </a:rPr>
              <a:t>/</a:t>
            </a:r>
            <a:r>
              <a:rPr lang="en-US" altLang="zh-CN" dirty="0" err="1">
                <a:solidFill>
                  <a:prstClr val="black">
                    <a:lumMod val="75000"/>
                    <a:lumOff val="25000"/>
                  </a:prstClr>
                </a:solidFill>
              </a:rPr>
              <a:t>new_release_agent</a:t>
            </a:r>
            <a:r>
              <a:rPr lang="en-US" altLang="zh-CN" dirty="0">
                <a:solidFill>
                  <a:prstClr val="black">
                    <a:lumMod val="75000"/>
                    <a:lumOff val="25000"/>
                  </a:prstClr>
                </a:solidFill>
              </a:rPr>
              <a:t>" &gt; /</a:t>
            </a:r>
            <a:r>
              <a:rPr lang="en-US" altLang="zh-CN" dirty="0" smtClean="0">
                <a:solidFill>
                  <a:prstClr val="black">
                    <a:lumMod val="75000"/>
                    <a:lumOff val="25000"/>
                  </a:prstClr>
                </a:solidFill>
              </a:rPr>
              <a:t>sys/fs/</a:t>
            </a:r>
            <a:r>
              <a:rPr lang="en-US" altLang="zh-CN" dirty="0" err="1" smtClean="0">
                <a:solidFill>
                  <a:prstClr val="black">
                    <a:lumMod val="75000"/>
                    <a:lumOff val="25000"/>
                  </a:prstClr>
                </a:solidFill>
              </a:rPr>
              <a:t>cgroup</a:t>
            </a:r>
            <a:r>
              <a:rPr lang="en-US" altLang="zh-CN" dirty="0" smtClean="0">
                <a:solidFill>
                  <a:prstClr val="black">
                    <a:lumMod val="75000"/>
                    <a:lumOff val="25000"/>
                  </a:prstClr>
                </a:solidFill>
              </a:rPr>
              <a:t>/</a:t>
            </a:r>
            <a:r>
              <a:rPr lang="en-US" altLang="zh-CN" dirty="0" err="1" smtClean="0">
                <a:solidFill>
                  <a:prstClr val="black">
                    <a:lumMod val="75000"/>
                    <a:lumOff val="25000"/>
                  </a:prstClr>
                </a:solidFill>
              </a:rPr>
              <a:t>cpuset</a:t>
            </a:r>
            <a:r>
              <a:rPr lang="en-US" altLang="zh-CN" dirty="0" smtClean="0">
                <a:solidFill>
                  <a:prstClr val="black">
                    <a:lumMod val="75000"/>
                    <a:lumOff val="25000"/>
                  </a:prstClr>
                </a:solidFill>
              </a:rPr>
              <a:t>/</a:t>
            </a:r>
            <a:r>
              <a:rPr lang="en-US" altLang="zh-CN" dirty="0" err="1" smtClean="0">
                <a:solidFill>
                  <a:prstClr val="black">
                    <a:lumMod val="75000"/>
                    <a:lumOff val="25000"/>
                  </a:prstClr>
                </a:solidFill>
              </a:rPr>
              <a:t>release_agent</a:t>
            </a:r>
            <a:endParaRPr lang="en-US" altLang="zh-CN" dirty="0">
              <a:solidFill>
                <a:prstClr val="black">
                  <a:lumMod val="75000"/>
                  <a:lumOff val="25000"/>
                </a:prstClr>
              </a:solidFill>
            </a:endParaRPr>
          </a:p>
          <a:p>
            <a:pPr lvl="0">
              <a:buClr>
                <a:srgbClr val="B31166"/>
              </a:buClr>
            </a:pPr>
            <a:r>
              <a:rPr lang="en-US" altLang="zh-CN" dirty="0" smtClean="0">
                <a:solidFill>
                  <a:prstClr val="black">
                    <a:lumMod val="75000"/>
                    <a:lumOff val="25000"/>
                  </a:prstClr>
                </a:solidFill>
              </a:rPr>
              <a:t>create </a:t>
            </a:r>
            <a:r>
              <a:rPr lang="en-US" altLang="zh-CN" dirty="0">
                <a:solidFill>
                  <a:prstClr val="black">
                    <a:lumMod val="75000"/>
                    <a:lumOff val="25000"/>
                  </a:prstClr>
                </a:solidFill>
              </a:rPr>
              <a:t>a new </a:t>
            </a:r>
            <a:r>
              <a:rPr lang="en-US" altLang="zh-CN" dirty="0" err="1">
                <a:solidFill>
                  <a:prstClr val="black">
                    <a:lumMod val="75000"/>
                    <a:lumOff val="25000"/>
                  </a:prstClr>
                </a:solidFill>
              </a:rPr>
              <a:t>cgroup</a:t>
            </a:r>
            <a:r>
              <a:rPr lang="en-US" altLang="zh-CN" dirty="0">
                <a:solidFill>
                  <a:prstClr val="black">
                    <a:lumMod val="75000"/>
                    <a:lumOff val="25000"/>
                  </a:prstClr>
                </a:solidFill>
              </a:rPr>
              <a:t> under /</a:t>
            </a:r>
            <a:r>
              <a:rPr lang="en-US" altLang="zh-CN" dirty="0" smtClean="0">
                <a:solidFill>
                  <a:prstClr val="black">
                    <a:lumMod val="75000"/>
                    <a:lumOff val="25000"/>
                  </a:prstClr>
                </a:solidFill>
              </a:rPr>
              <a:t>sys/fs/</a:t>
            </a:r>
            <a:r>
              <a:rPr lang="en-US" altLang="zh-CN" dirty="0" err="1" smtClean="0">
                <a:solidFill>
                  <a:prstClr val="black">
                    <a:lumMod val="75000"/>
                    <a:lumOff val="25000"/>
                  </a:prstClr>
                </a:solidFill>
              </a:rPr>
              <a:t>cgroup</a:t>
            </a:r>
            <a:r>
              <a:rPr lang="en-US" altLang="zh-CN" dirty="0" smtClean="0">
                <a:solidFill>
                  <a:prstClr val="black">
                    <a:lumMod val="75000"/>
                    <a:lumOff val="25000"/>
                  </a:prstClr>
                </a:solidFill>
              </a:rPr>
              <a:t>/</a:t>
            </a:r>
            <a:r>
              <a:rPr lang="en-US" altLang="zh-CN" dirty="0" err="1" smtClean="0">
                <a:solidFill>
                  <a:prstClr val="black">
                    <a:lumMod val="75000"/>
                    <a:lumOff val="25000"/>
                  </a:prstClr>
                </a:solidFill>
              </a:rPr>
              <a:t>cpuset</a:t>
            </a:r>
            <a:r>
              <a:rPr lang="en-US" altLang="zh-CN" dirty="0" smtClean="0">
                <a:solidFill>
                  <a:prstClr val="black">
                    <a:lumMod val="75000"/>
                    <a:lumOff val="25000"/>
                  </a:prstClr>
                </a:solidFill>
              </a:rPr>
              <a:t>:</a:t>
            </a:r>
            <a:endParaRPr lang="en-US" altLang="zh-CN" dirty="0">
              <a:solidFill>
                <a:prstClr val="black">
                  <a:lumMod val="75000"/>
                  <a:lumOff val="25000"/>
                </a:prstClr>
              </a:solidFill>
            </a:endParaRPr>
          </a:p>
          <a:p>
            <a:pPr lvl="1">
              <a:buClr>
                <a:srgbClr val="B31166"/>
              </a:buClr>
            </a:pPr>
            <a:r>
              <a:rPr lang="en-US" altLang="zh-CN" dirty="0" smtClean="0">
                <a:solidFill>
                  <a:prstClr val="black">
                    <a:lumMod val="75000"/>
                    <a:lumOff val="25000"/>
                  </a:prstClr>
                </a:solidFill>
              </a:rPr>
              <a:t>$ </a:t>
            </a:r>
            <a:r>
              <a:rPr lang="en-US" altLang="zh-CN" dirty="0">
                <a:solidFill>
                  <a:prstClr val="black">
                    <a:lumMod val="75000"/>
                    <a:lumOff val="25000"/>
                  </a:prstClr>
                </a:solidFill>
              </a:rPr>
              <a:t>cd /</a:t>
            </a:r>
            <a:r>
              <a:rPr lang="en-US" altLang="zh-CN" dirty="0" smtClean="0">
                <a:solidFill>
                  <a:prstClr val="black">
                    <a:lumMod val="75000"/>
                    <a:lumOff val="25000"/>
                  </a:prstClr>
                </a:solidFill>
              </a:rPr>
              <a:t>sys/fs/</a:t>
            </a:r>
            <a:r>
              <a:rPr lang="en-US" altLang="zh-CN" dirty="0" err="1" smtClean="0">
                <a:solidFill>
                  <a:prstClr val="black">
                    <a:lumMod val="75000"/>
                    <a:lumOff val="25000"/>
                  </a:prstClr>
                </a:solidFill>
              </a:rPr>
              <a:t>cgroup</a:t>
            </a:r>
            <a:r>
              <a:rPr lang="en-US" altLang="zh-CN" dirty="0" smtClean="0">
                <a:solidFill>
                  <a:prstClr val="black">
                    <a:lumMod val="75000"/>
                    <a:lumOff val="25000"/>
                  </a:prstClr>
                </a:solidFill>
              </a:rPr>
              <a:t>/</a:t>
            </a:r>
            <a:r>
              <a:rPr lang="en-US" altLang="zh-CN" dirty="0" err="1" smtClean="0">
                <a:solidFill>
                  <a:prstClr val="black">
                    <a:lumMod val="75000"/>
                    <a:lumOff val="25000"/>
                  </a:prstClr>
                </a:solidFill>
              </a:rPr>
              <a:t>cpuset</a:t>
            </a:r>
            <a:endParaRPr lang="en-US" altLang="zh-CN" dirty="0">
              <a:solidFill>
                <a:prstClr val="black">
                  <a:lumMod val="75000"/>
                  <a:lumOff val="25000"/>
                </a:prstClr>
              </a:solidFill>
            </a:endParaRPr>
          </a:p>
          <a:p>
            <a:pPr lvl="1">
              <a:buClr>
                <a:srgbClr val="B31166"/>
              </a:buClr>
            </a:pPr>
            <a:r>
              <a:rPr lang="en-US" altLang="zh-CN" dirty="0" smtClean="0">
                <a:solidFill>
                  <a:prstClr val="black">
                    <a:lumMod val="75000"/>
                    <a:lumOff val="25000"/>
                  </a:prstClr>
                </a:solidFill>
              </a:rPr>
              <a:t>$ </a:t>
            </a:r>
            <a:r>
              <a:rPr lang="en-US" altLang="zh-CN" dirty="0" err="1">
                <a:solidFill>
                  <a:prstClr val="black">
                    <a:lumMod val="75000"/>
                    <a:lumOff val="25000"/>
                  </a:prstClr>
                </a:solidFill>
              </a:rPr>
              <a:t>mkdir</a:t>
            </a:r>
            <a:r>
              <a:rPr lang="en-US" altLang="zh-CN" dirty="0">
                <a:solidFill>
                  <a:prstClr val="black">
                    <a:lumMod val="75000"/>
                    <a:lumOff val="25000"/>
                  </a:prstClr>
                </a:solidFill>
              </a:rPr>
              <a:t> </a:t>
            </a:r>
            <a:r>
              <a:rPr lang="en-US" altLang="zh-CN" dirty="0" err="1">
                <a:solidFill>
                  <a:prstClr val="black">
                    <a:lumMod val="75000"/>
                    <a:lumOff val="25000"/>
                  </a:prstClr>
                </a:solidFill>
              </a:rPr>
              <a:t>my_cgroup</a:t>
            </a:r>
            <a:endParaRPr lang="en-US" altLang="zh-CN" dirty="0">
              <a:solidFill>
                <a:prstClr val="black">
                  <a:lumMod val="75000"/>
                  <a:lumOff val="25000"/>
                </a:prstClr>
              </a:solidFill>
            </a:endParaRPr>
          </a:p>
          <a:p>
            <a:pPr lvl="1">
              <a:buClr>
                <a:srgbClr val="B31166"/>
              </a:buClr>
            </a:pPr>
            <a:endParaRPr lang="en-US" altLang="zh-CN" dirty="0" smtClean="0">
              <a:solidFill>
                <a:prstClr val="black">
                  <a:lumMod val="75000"/>
                  <a:lumOff val="25000"/>
                </a:prstClr>
              </a:solidFill>
            </a:endParaRPr>
          </a:p>
          <a:p>
            <a:pPr lvl="0">
              <a:buClr>
                <a:srgbClr val="B31166"/>
              </a:buClr>
            </a:pPr>
            <a:endParaRPr lang="en-US" altLang="zh-CN" dirty="0" smtClean="0">
              <a:solidFill>
                <a:prstClr val="black">
                  <a:lumMod val="75000"/>
                  <a:lumOff val="25000"/>
                </a:prstClr>
              </a:solidFill>
            </a:endParaRPr>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587256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Basic </a:t>
            </a:r>
            <a:r>
              <a:rPr lang="en-US" altLang="zh-CN" dirty="0" smtClean="0"/>
              <a:t>Usage (3)</a:t>
            </a:r>
            <a:endParaRPr lang="zh-CN" altLang="en-US" dirty="0"/>
          </a:p>
        </p:txBody>
      </p:sp>
      <p:sp>
        <p:nvSpPr>
          <p:cNvPr id="3" name="Content Placeholder 2"/>
          <p:cNvSpPr>
            <a:spLocks noGrp="1"/>
          </p:cNvSpPr>
          <p:nvPr>
            <p:ph idx="1"/>
          </p:nvPr>
        </p:nvSpPr>
        <p:spPr>
          <a:xfrm>
            <a:off x="1154954" y="2683510"/>
            <a:ext cx="8825659" cy="3416300"/>
          </a:xfrm>
        </p:spPr>
        <p:txBody>
          <a:bodyPr/>
          <a:lstStyle/>
          <a:p>
            <a:r>
              <a:rPr lang="en-US" altLang="zh-CN" dirty="0"/>
              <a:t>attach </a:t>
            </a:r>
            <a:r>
              <a:rPr lang="en-US" altLang="zh-CN" dirty="0" smtClean="0"/>
              <a:t>process </a:t>
            </a:r>
            <a:r>
              <a:rPr lang="en-US" altLang="zh-CN" dirty="0"/>
              <a:t>to </a:t>
            </a:r>
            <a:r>
              <a:rPr lang="en-US" altLang="zh-CN" dirty="0" smtClean="0"/>
              <a:t>one </a:t>
            </a:r>
            <a:r>
              <a:rPr lang="en-US" altLang="zh-CN" dirty="0" err="1" smtClean="0"/>
              <a:t>cgroup</a:t>
            </a:r>
            <a:r>
              <a:rPr lang="en-US" altLang="zh-CN" dirty="0"/>
              <a:t>:</a:t>
            </a:r>
          </a:p>
          <a:p>
            <a:pPr lvl="1"/>
            <a:r>
              <a:rPr lang="en-US" altLang="zh-CN" dirty="0" smtClean="0"/>
              <a:t>$ </a:t>
            </a:r>
            <a:r>
              <a:rPr lang="en-US" altLang="zh-CN" dirty="0"/>
              <a:t>/bin/echo </a:t>
            </a:r>
            <a:r>
              <a:rPr lang="en-US" altLang="zh-CN" dirty="0" smtClean="0"/>
              <a:t>PID </a:t>
            </a:r>
            <a:r>
              <a:rPr lang="en-US" altLang="zh-CN" dirty="0"/>
              <a:t>&gt; tasks</a:t>
            </a:r>
            <a:endParaRPr lang="en-US" altLang="zh-CN" dirty="0" smtClean="0"/>
          </a:p>
          <a:p>
            <a:pPr lvl="0">
              <a:buClr>
                <a:srgbClr val="B31166"/>
              </a:buClr>
            </a:pPr>
            <a:r>
              <a:rPr lang="en-US" altLang="zh-CN" dirty="0">
                <a:solidFill>
                  <a:prstClr val="black">
                    <a:lumMod val="75000"/>
                    <a:lumOff val="25000"/>
                  </a:prstClr>
                </a:solidFill>
              </a:rPr>
              <a:t>remove a </a:t>
            </a:r>
            <a:r>
              <a:rPr lang="en-US" altLang="zh-CN" dirty="0" err="1">
                <a:solidFill>
                  <a:prstClr val="black">
                    <a:lumMod val="75000"/>
                    <a:lumOff val="25000"/>
                  </a:prstClr>
                </a:solidFill>
              </a:rPr>
              <a:t>cgroup</a:t>
            </a:r>
            <a:r>
              <a:rPr lang="en-US" altLang="zh-CN" dirty="0">
                <a:solidFill>
                  <a:prstClr val="black">
                    <a:lumMod val="75000"/>
                    <a:lumOff val="25000"/>
                  </a:prstClr>
                </a:solidFill>
              </a:rPr>
              <a:t>, just use </a:t>
            </a:r>
            <a:r>
              <a:rPr lang="en-US" altLang="zh-CN" dirty="0" err="1">
                <a:solidFill>
                  <a:prstClr val="black">
                    <a:lumMod val="75000"/>
                    <a:lumOff val="25000"/>
                  </a:prstClr>
                </a:solidFill>
              </a:rPr>
              <a:t>rmdir</a:t>
            </a:r>
            <a:r>
              <a:rPr lang="en-US" altLang="zh-CN" dirty="0">
                <a:solidFill>
                  <a:prstClr val="black">
                    <a:lumMod val="75000"/>
                    <a:lumOff val="25000"/>
                  </a:prstClr>
                </a:solidFill>
              </a:rPr>
              <a:t>:</a:t>
            </a:r>
          </a:p>
          <a:p>
            <a:pPr lvl="1">
              <a:buClr>
                <a:srgbClr val="B31166"/>
              </a:buClr>
            </a:pPr>
            <a:r>
              <a:rPr lang="en-US" altLang="zh-CN" dirty="0" smtClean="0">
                <a:solidFill>
                  <a:prstClr val="black">
                    <a:lumMod val="75000"/>
                    <a:lumOff val="25000"/>
                  </a:prstClr>
                </a:solidFill>
              </a:rPr>
              <a:t>$ </a:t>
            </a:r>
            <a:r>
              <a:rPr lang="en-US" altLang="zh-CN" dirty="0" err="1">
                <a:solidFill>
                  <a:prstClr val="black">
                    <a:lumMod val="75000"/>
                    <a:lumOff val="25000"/>
                  </a:prstClr>
                </a:solidFill>
              </a:rPr>
              <a:t>rmdir</a:t>
            </a:r>
            <a:r>
              <a:rPr lang="en-US" altLang="zh-CN" dirty="0">
                <a:solidFill>
                  <a:prstClr val="black">
                    <a:lumMod val="75000"/>
                    <a:lumOff val="25000"/>
                  </a:prstClr>
                </a:solidFill>
              </a:rPr>
              <a:t> </a:t>
            </a:r>
            <a:r>
              <a:rPr lang="en-US" altLang="zh-CN" dirty="0" err="1" smtClean="0">
                <a:solidFill>
                  <a:prstClr val="black">
                    <a:lumMod val="75000"/>
                    <a:lumOff val="25000"/>
                  </a:prstClr>
                </a:solidFill>
              </a:rPr>
              <a:t>my_sub_cg</a:t>
            </a:r>
            <a:endParaRPr lang="en-US" altLang="zh-CN" dirty="0" smtClean="0">
              <a:solidFill>
                <a:prstClr val="black">
                  <a:lumMod val="75000"/>
                  <a:lumOff val="25000"/>
                </a:prstClr>
              </a:solidFill>
            </a:endParaRPr>
          </a:p>
          <a:p>
            <a:pPr lvl="1">
              <a:buClr>
                <a:srgbClr val="B31166"/>
              </a:buClr>
            </a:pPr>
            <a:endParaRPr lang="en-US" altLang="zh-CN" dirty="0">
              <a:solidFill>
                <a:prstClr val="black">
                  <a:lumMod val="75000"/>
                  <a:lumOff val="25000"/>
                </a:prstClr>
              </a:solidFill>
            </a:endParaRPr>
          </a:p>
          <a:p>
            <a:pPr>
              <a:buClr>
                <a:srgbClr val="B31166"/>
              </a:buClr>
            </a:pPr>
            <a:r>
              <a:rPr lang="en-US" altLang="zh-CN" dirty="0">
                <a:solidFill>
                  <a:prstClr val="black">
                    <a:lumMod val="75000"/>
                    <a:lumOff val="25000"/>
                  </a:prstClr>
                </a:solidFill>
              </a:rPr>
              <a:t>The name of the subsystem appears as part of the hierarchy </a:t>
            </a:r>
            <a:r>
              <a:rPr lang="en-US" altLang="zh-CN" dirty="0" smtClean="0">
                <a:solidFill>
                  <a:prstClr val="black">
                    <a:lumMod val="75000"/>
                    <a:lumOff val="25000"/>
                  </a:prstClr>
                </a:solidFill>
              </a:rPr>
              <a:t>description in </a:t>
            </a:r>
            <a:r>
              <a:rPr lang="en-US" altLang="zh-CN" dirty="0">
                <a:solidFill>
                  <a:prstClr val="black">
                    <a:lumMod val="75000"/>
                    <a:lumOff val="25000"/>
                  </a:prstClr>
                </a:solidFill>
              </a:rPr>
              <a:t>/</a:t>
            </a:r>
            <a:r>
              <a:rPr lang="en-US" altLang="zh-CN" dirty="0" err="1">
                <a:solidFill>
                  <a:prstClr val="black">
                    <a:lumMod val="75000"/>
                    <a:lumOff val="25000"/>
                  </a:prstClr>
                </a:solidFill>
              </a:rPr>
              <a:t>proc</a:t>
            </a:r>
            <a:r>
              <a:rPr lang="en-US" altLang="zh-CN" dirty="0">
                <a:solidFill>
                  <a:prstClr val="black">
                    <a:lumMod val="75000"/>
                    <a:lumOff val="25000"/>
                  </a:prstClr>
                </a:solidFill>
              </a:rPr>
              <a:t>/mounts and /</a:t>
            </a:r>
            <a:r>
              <a:rPr lang="en-US" altLang="zh-CN" dirty="0" err="1">
                <a:solidFill>
                  <a:prstClr val="black">
                    <a:lumMod val="75000"/>
                    <a:lumOff val="25000"/>
                  </a:prstClr>
                </a:solidFill>
              </a:rPr>
              <a:t>proc</a:t>
            </a:r>
            <a:r>
              <a:rPr lang="en-US" altLang="zh-CN" dirty="0">
                <a:solidFill>
                  <a:prstClr val="black">
                    <a:lumMod val="75000"/>
                    <a:lumOff val="25000"/>
                  </a:prstClr>
                </a:solidFill>
              </a:rPr>
              <a:t>/&lt;</a:t>
            </a:r>
            <a:r>
              <a:rPr lang="en-US" altLang="zh-CN" dirty="0" err="1">
                <a:solidFill>
                  <a:prstClr val="black">
                    <a:lumMod val="75000"/>
                    <a:lumOff val="25000"/>
                  </a:prstClr>
                </a:solidFill>
              </a:rPr>
              <a:t>pid</a:t>
            </a:r>
            <a:r>
              <a:rPr lang="en-US" altLang="zh-CN" dirty="0">
                <a:solidFill>
                  <a:prstClr val="black">
                    <a:lumMod val="75000"/>
                    <a:lumOff val="25000"/>
                  </a:prstClr>
                </a:solidFill>
              </a:rPr>
              <a:t>&gt;/</a:t>
            </a:r>
            <a:r>
              <a:rPr lang="en-US" altLang="zh-CN" dirty="0" err="1">
                <a:solidFill>
                  <a:prstClr val="black">
                    <a:lumMod val="75000"/>
                    <a:lumOff val="25000"/>
                  </a:prstClr>
                </a:solidFill>
              </a:rPr>
              <a:t>cgroups</a:t>
            </a:r>
            <a:endParaRPr lang="en-US" altLang="zh-CN" dirty="0" smtClean="0">
              <a:solidFill>
                <a:prstClr val="black">
                  <a:lumMod val="75000"/>
                  <a:lumOff val="25000"/>
                </a:prstClr>
              </a:solidFill>
            </a:endParaRPr>
          </a:p>
          <a:p>
            <a:pPr lvl="0">
              <a:buClr>
                <a:srgbClr val="B31166"/>
              </a:buClr>
            </a:pPr>
            <a:endParaRPr lang="en-US" altLang="zh-CN" dirty="0" smtClean="0">
              <a:solidFill>
                <a:prstClr val="black">
                  <a:lumMod val="75000"/>
                  <a:lumOff val="25000"/>
                </a:prstClr>
              </a:solidFill>
            </a:endParaRPr>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2518720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Subsystem - </a:t>
            </a:r>
            <a:r>
              <a:rPr lang="en-US" altLang="zh-CN" dirty="0" err="1" smtClean="0"/>
              <a:t>Cpu</a:t>
            </a:r>
            <a:endParaRPr lang="zh-CN" altLang="en-US" dirty="0"/>
          </a:p>
        </p:txBody>
      </p:sp>
      <p:sp>
        <p:nvSpPr>
          <p:cNvPr id="3" name="Content Placeholder 2"/>
          <p:cNvSpPr>
            <a:spLocks noGrp="1"/>
          </p:cNvSpPr>
          <p:nvPr>
            <p:ph idx="1"/>
          </p:nvPr>
        </p:nvSpPr>
        <p:spPr>
          <a:xfrm>
            <a:off x="1154954" y="2683510"/>
            <a:ext cx="8825659" cy="4174490"/>
          </a:xfrm>
        </p:spPr>
        <p:txBody>
          <a:bodyPr>
            <a:normAutofit/>
          </a:bodyPr>
          <a:lstStyle/>
          <a:p>
            <a:r>
              <a:rPr lang="en-US" altLang="zh-CN" dirty="0" smtClean="0"/>
              <a:t>The </a:t>
            </a:r>
            <a:r>
              <a:rPr lang="en-US" altLang="zh-CN" dirty="0" err="1"/>
              <a:t>cpu</a:t>
            </a:r>
            <a:r>
              <a:rPr lang="en-US" altLang="zh-CN" dirty="0"/>
              <a:t> subsystem schedules CPU access to </a:t>
            </a:r>
            <a:r>
              <a:rPr lang="en-US" altLang="zh-CN" dirty="0" err="1"/>
              <a:t>cgroups</a:t>
            </a:r>
            <a:r>
              <a:rPr lang="en-US" altLang="zh-CN" dirty="0"/>
              <a:t>. </a:t>
            </a:r>
          </a:p>
          <a:p>
            <a:pPr lvl="1"/>
            <a:r>
              <a:rPr lang="en-US" altLang="zh-CN" dirty="0" smtClean="0"/>
              <a:t>Completely </a:t>
            </a:r>
            <a:r>
              <a:rPr lang="en-US" altLang="zh-CN" dirty="0"/>
              <a:t>Fair Scheduler (CFS) </a:t>
            </a:r>
            <a:endParaRPr lang="en-US" altLang="zh-CN" dirty="0" smtClean="0"/>
          </a:p>
          <a:p>
            <a:pPr lvl="2"/>
            <a:r>
              <a:rPr lang="en-US" altLang="zh-CN" dirty="0" err="1" smtClean="0"/>
              <a:t>cpu.cfs_period_us</a:t>
            </a:r>
            <a:endParaRPr lang="en-US" altLang="zh-CN" dirty="0" smtClean="0"/>
          </a:p>
          <a:p>
            <a:pPr lvl="2"/>
            <a:r>
              <a:rPr lang="en-US" altLang="zh-CN" dirty="0" err="1" smtClean="0"/>
              <a:t>cpu.cfs_quota_us</a:t>
            </a:r>
            <a:endParaRPr lang="en-US" altLang="zh-CN" dirty="0" smtClean="0"/>
          </a:p>
          <a:p>
            <a:pPr lvl="2"/>
            <a:r>
              <a:rPr lang="en-US" altLang="zh-CN" dirty="0" err="1" smtClean="0"/>
              <a:t>cpu.stat</a:t>
            </a:r>
            <a:endParaRPr lang="en-US" altLang="zh-CN" dirty="0" smtClean="0"/>
          </a:p>
          <a:p>
            <a:pPr lvl="2"/>
            <a:r>
              <a:rPr lang="en-US" altLang="zh-CN" dirty="0" err="1"/>
              <a:t>cpu.shares</a:t>
            </a:r>
            <a:endParaRPr lang="en-US" altLang="zh-CN" dirty="0" smtClean="0"/>
          </a:p>
          <a:p>
            <a:pPr lvl="1"/>
            <a:r>
              <a:rPr lang="en-US" altLang="zh-CN" dirty="0" smtClean="0"/>
              <a:t>Real-Time </a:t>
            </a:r>
            <a:r>
              <a:rPr lang="en-US" altLang="zh-CN" dirty="0"/>
              <a:t>scheduler </a:t>
            </a:r>
            <a:r>
              <a:rPr lang="en-US" altLang="zh-CN" dirty="0" smtClean="0"/>
              <a:t>(</a:t>
            </a:r>
            <a:r>
              <a:rPr lang="en-US" altLang="zh-CN" dirty="0"/>
              <a:t>RT</a:t>
            </a:r>
            <a:r>
              <a:rPr lang="en-US" altLang="zh-CN" dirty="0" smtClean="0"/>
              <a:t>)</a:t>
            </a:r>
          </a:p>
          <a:p>
            <a:pPr lvl="2"/>
            <a:r>
              <a:rPr lang="en-US" altLang="zh-CN" dirty="0" err="1" smtClean="0"/>
              <a:t>cpu.rt_period_us</a:t>
            </a:r>
            <a:endParaRPr lang="en-US" altLang="zh-CN" dirty="0" smtClean="0"/>
          </a:p>
          <a:p>
            <a:pPr lvl="2"/>
            <a:r>
              <a:rPr lang="en-US" altLang="zh-CN" dirty="0" err="1"/>
              <a:t>cpu.rt_runtime_us</a:t>
            </a:r>
            <a:endParaRPr lang="zh-CN" altLang="en-US" dirty="0"/>
          </a:p>
        </p:txBody>
      </p:sp>
    </p:spTree>
    <p:extLst>
      <p:ext uri="{BB962C8B-B14F-4D97-AF65-F5344CB8AC3E}">
        <p14:creationId xmlns:p14="http://schemas.microsoft.com/office/powerpoint/2010/main" val="37629811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1580</TotalTime>
  <Words>1685</Words>
  <Application>Microsoft Office PowerPoint</Application>
  <PresentationFormat>Widescreen</PresentationFormat>
  <Paragraphs>189</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 Unicode MS</vt:lpstr>
      <vt:lpstr>宋体</vt:lpstr>
      <vt:lpstr>Arial</vt:lpstr>
      <vt:lpstr>Calibri</vt:lpstr>
      <vt:lpstr>Century Gothic</vt:lpstr>
      <vt:lpstr>Wingdings</vt:lpstr>
      <vt:lpstr>Wingdings 3</vt:lpstr>
      <vt:lpstr>Ion Boardroom</vt:lpstr>
      <vt:lpstr>Control groups</vt:lpstr>
      <vt:lpstr>cgroups</vt:lpstr>
      <vt:lpstr>Definitions</vt:lpstr>
      <vt:lpstr>Subsystem</vt:lpstr>
      <vt:lpstr>Cgroup file system</vt:lpstr>
      <vt:lpstr>Basic Usage (1)</vt:lpstr>
      <vt:lpstr>Basic Usage (2)</vt:lpstr>
      <vt:lpstr>Basic Usage (3)</vt:lpstr>
      <vt:lpstr>Subsystem - Cpu</vt:lpstr>
      <vt:lpstr>Subsystem - Cpuacct</vt:lpstr>
      <vt:lpstr>Subsystem - Cpuset</vt:lpstr>
      <vt:lpstr>Subsystem - Block IO</vt:lpstr>
      <vt:lpstr>Subsystem - Memory</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dc:title>
  <dc:creator>Yang, Lin A</dc:creator>
  <cp:lastModifiedBy>Yang, Lin A</cp:lastModifiedBy>
  <cp:revision>48</cp:revision>
  <dcterms:created xsi:type="dcterms:W3CDTF">2014-07-22T02:14:01Z</dcterms:created>
  <dcterms:modified xsi:type="dcterms:W3CDTF">2015-02-03T09:25:48Z</dcterms:modified>
</cp:coreProperties>
</file>