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7" r:id="rId4"/>
    <p:sldId id="259" r:id="rId5"/>
    <p:sldId id="260" r:id="rId6"/>
    <p:sldId id="257" r:id="rId7"/>
    <p:sldId id="262" r:id="rId8"/>
    <p:sldId id="261" r:id="rId9"/>
    <p:sldId id="263" r:id="rId10"/>
    <p:sldId id="264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25" autoAdjust="0"/>
  </p:normalViewPr>
  <p:slideViewPr>
    <p:cSldViewPr>
      <p:cViewPr varScale="1">
        <p:scale>
          <a:sx n="96" d="100"/>
          <a:sy n="96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5D2A6-0C86-4791-8CC6-14ABFC39328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0592-A39C-4750-A8E3-A0855EB37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8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的变化很大</a:t>
            </a:r>
            <a:endParaRPr lang="en-US" altLang="zh-CN" dirty="0" smtClean="0"/>
          </a:p>
          <a:p>
            <a:r>
              <a:rPr lang="zh-CN" altLang="en-US" dirty="0" smtClean="0"/>
              <a:t>我也才刚刚开始接触</a:t>
            </a:r>
            <a:endParaRPr lang="en-US" altLang="zh-CN" dirty="0" smtClean="0"/>
          </a:p>
          <a:p>
            <a:r>
              <a:rPr lang="en-US" altLang="zh-CN" dirty="0" smtClean="0"/>
              <a:t>https://speakerdeck.com/pyconslides/python-3-dot-3-trust-me-its-better-than-python-2-dot-7-by-dr-brett-cannon</a:t>
            </a:r>
          </a:p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60592-A39C-4750-A8E3-A0855EB37E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2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Computer Programming for Everybody: http://citeseerx.ist.psu.edu/viewdoc/download?doi=10.1.1.123.6836&amp;rep=rep1&amp;type=pdf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3.4 was released on March 16, 2014.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Py2 end of life, about 2016, new project started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in py3</a:t>
            </a:r>
          </a:p>
          <a:p>
            <a:r>
              <a:rPr lang="en-US" altLang="zh-CN" dirty="0" smtClean="0"/>
              <a:t>https://wiki.python.org/moin/Python2orPython3</a:t>
            </a:r>
          </a:p>
          <a:p>
            <a:r>
              <a:rPr lang="en-US" altLang="zh-CN" dirty="0" err="1" smtClean="0"/>
              <a:t>ArchLinux</a:t>
            </a:r>
            <a:r>
              <a:rPr lang="en-US" altLang="zh-CN" smtClean="0"/>
              <a:t>, Ubuntu13.04, Fedora?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60592-A39C-4750-A8E3-A0855EB37E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1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人为丢失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处理异常时发生另一个异常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__content__</a:t>
            </a:r>
          </a:p>
          <a:p>
            <a:r>
              <a:rPr lang="en-US" altLang="zh-CN" baseline="0" dirty="0" smtClean="0"/>
              <a:t>3.__cause__</a:t>
            </a:r>
            <a:r>
              <a:rPr lang="zh-CN" altLang="en-US" baseline="0" dirty="0" smtClean="0"/>
              <a:t>，修改异常类型，添加额外信息</a:t>
            </a:r>
            <a:r>
              <a:rPr lang="en-US" altLang="zh-CN" baseline="0" dirty="0" smtClean="0"/>
              <a:t>, raise from</a:t>
            </a:r>
          </a:p>
          <a:p>
            <a:r>
              <a:rPr lang="en-US" altLang="zh-CN" baseline="0" dirty="0" smtClean="0"/>
              <a:t>4.__traceback__, </a:t>
            </a:r>
            <a:r>
              <a:rPr lang="en-US" altLang="zh-CN" baseline="0" dirty="0" err="1" smtClean="0"/>
              <a:t>sys.exc_info</a:t>
            </a:r>
            <a:r>
              <a:rPr lang="en-US" altLang="zh-CN" baseline="0" dirty="0" smtClean="0"/>
              <a:t>()</a:t>
            </a:r>
          </a:p>
          <a:p>
            <a:r>
              <a:rPr lang="en-US" altLang="zh-CN" baseline="0" dirty="0" smtClean="0"/>
              <a:t>5.Except type1, type2 =&gt; except (type1, type2) =&gt; except type as value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60592-A39C-4750-A8E3-A0855EB37E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1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3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1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0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9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2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6F84-7E20-425F-A085-F3A7F6A0E306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2431E-A1B2-46AA-B28D-1FCAC206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6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dev/howto/unico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activestate.com/recipes/578528-type-checking-using-python-3x-annotations/" TargetMode="External"/><Relationship Id="rId2" Type="http://schemas.openxmlformats.org/officeDocument/2006/relationships/hyperlink" Target="http://legacy.python.org/dev/peps/pep-310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038033/what-are-good-uses-for-python3s-function-annota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cipy.org/Tentative_NumPy_Tutorial" TargetMode="External"/><Relationship Id="rId2" Type="http://schemas.openxmlformats.org/officeDocument/2006/relationships/hyperlink" Target="http://stackoverflow.com/questions/101268/hidden-features-of-pyth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dev/reference/simple_stmts.html" TargetMode="External"/><Relationship Id="rId2" Type="http://schemas.openxmlformats.org/officeDocument/2006/relationships/hyperlink" Target="http://docs.python.org/dev/library/functi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hosted.org/si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essays/ppt/regrets/PythonRegret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.org/download/releases/" TargetMode="External"/><Relationship Id="rId4" Type="http://schemas.openxmlformats.org/officeDocument/2006/relationships/hyperlink" Target="https://wiki.python.org/moin/PythonWart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vent.org/intro.html" TargetMode="External"/><Relationship Id="rId13" Type="http://schemas.openxmlformats.org/officeDocument/2006/relationships/hyperlink" Target="http://pandas.pydata.org/pandas-docs/stable/install.html" TargetMode="External"/><Relationship Id="rId18" Type="http://schemas.openxmlformats.org/officeDocument/2006/relationships/hyperlink" Target="http://www.pygame.org/wiki/python3porting" TargetMode="External"/><Relationship Id="rId3" Type="http://schemas.openxmlformats.org/officeDocument/2006/relationships/hyperlink" Target="http://jinja.pocoo.org/docs/intro/" TargetMode="External"/><Relationship Id="rId21" Type="http://schemas.openxmlformats.org/officeDocument/2006/relationships/hyperlink" Target="http://stackoverflow.com/questions/5466252/when-will-m2crypto-be-ported-to-python3" TargetMode="External"/><Relationship Id="rId7" Type="http://schemas.openxmlformats.org/officeDocument/2006/relationships/hyperlink" Target="http://twistedmatrix.com/trac/wiki/Plan/Python3" TargetMode="External"/><Relationship Id="rId12" Type="http://schemas.openxmlformats.org/officeDocument/2006/relationships/hyperlink" Target="http://matplotlib.org/users/installing.html" TargetMode="External"/><Relationship Id="rId17" Type="http://schemas.openxmlformats.org/officeDocument/2006/relationships/hyperlink" Target="http://trac.xapian.org/ticket/346" TargetMode="External"/><Relationship Id="rId2" Type="http://schemas.openxmlformats.org/officeDocument/2006/relationships/hyperlink" Target="https://docs.djangoproject.com/en/dev/topics/python3/" TargetMode="External"/><Relationship Id="rId16" Type="http://schemas.openxmlformats.org/officeDocument/2006/relationships/hyperlink" Target="https://wiki.openstack.org/wiki/Python3" TargetMode="External"/><Relationship Id="rId20" Type="http://schemas.openxmlformats.org/officeDocument/2006/relationships/hyperlink" Target="https://www.python.org/download/releases/2.4/rp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rnadoweb.org/en/stable/index.html" TargetMode="External"/><Relationship Id="rId11" Type="http://schemas.openxmlformats.org/officeDocument/2006/relationships/hyperlink" Target="http://www.scipy.org/install.html" TargetMode="External"/><Relationship Id="rId5" Type="http://schemas.openxmlformats.org/officeDocument/2006/relationships/hyperlink" Target="http://docs.sqlalchemy.org/en/rel_0_9/intro.html" TargetMode="External"/><Relationship Id="rId15" Type="http://schemas.openxmlformats.org/officeDocument/2006/relationships/hyperlink" Target="http://help.simplecv.org/question/1669/python-33/" TargetMode="External"/><Relationship Id="rId10" Type="http://schemas.openxmlformats.org/officeDocument/2006/relationships/hyperlink" Target="http://pycurl.sourceforge.net/doc/index.html" TargetMode="External"/><Relationship Id="rId19" Type="http://schemas.openxmlformats.org/officeDocument/2006/relationships/hyperlink" Target="https://bugzilla.redhat.com/show_bug.cgi?id=985288" TargetMode="External"/><Relationship Id="rId4" Type="http://schemas.openxmlformats.org/officeDocument/2006/relationships/hyperlink" Target="https://pypi.python.org/pypi/pexpect-u/" TargetMode="External"/><Relationship Id="rId9" Type="http://schemas.openxmlformats.org/officeDocument/2006/relationships/hyperlink" Target="http://doc.scrapy.org/en/latest/intro/install.html" TargetMode="External"/><Relationship Id="rId14" Type="http://schemas.openxmlformats.org/officeDocument/2006/relationships/hyperlink" Target="http://www.pythonware.com/products/pil/" TargetMode="External"/><Relationship Id="rId22" Type="http://schemas.openxmlformats.org/officeDocument/2006/relationships/hyperlink" Target="https://github.com/celery/cele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egacy.python.org/dev/peps/pep-309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dev/whatsnew/" TargetMode="External"/><Relationship Id="rId2" Type="http://schemas.openxmlformats.org/officeDocument/2006/relationships/hyperlink" Target="https://wiki.python.org/moin/Python3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270680/how-does-python-compare-string-and-i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9" y="517494"/>
            <a:ext cx="9151709" cy="57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Text Vs. Data Instead of Unicode Vs. 8-bit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All text is Unicode 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Unicode encode </a:t>
            </a:r>
            <a:r>
              <a:rPr lang="en-US" altLang="zh-CN" dirty="0" smtClean="0">
                <a:sym typeface="Wingdings" panose="05000000000000000000" pitchFamily="2" charset="2"/>
              </a:rPr>
              <a:t> data (bytes)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Any attempt to mix text and data: </a:t>
            </a:r>
            <a:r>
              <a:rPr lang="en-US" altLang="zh-CN" dirty="0" err="1" smtClean="0">
                <a:sym typeface="Wingdings" panose="05000000000000000000" pitchFamily="2" charset="2"/>
              </a:rPr>
              <a:t>TypeError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u’..’ removed  b’…’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bytearry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 err="1" smtClean="0">
                <a:sym typeface="Wingdings" panose="05000000000000000000" pitchFamily="2" charset="2"/>
              </a:rPr>
              <a:t>collections.MutableSequence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/>
              <a:t>Basestring</a:t>
            </a:r>
            <a:r>
              <a:rPr lang="en-US" altLang="zh-CN" dirty="0" smtClean="0"/>
              <a:t> removed.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and bytes don’t share a common base class.</a:t>
            </a:r>
          </a:p>
          <a:p>
            <a:r>
              <a:rPr lang="en-US" altLang="zh-CN" dirty="0" smtClean="0"/>
              <a:t>Files open as text files. Binary files use bytes. LANG=UTF-8</a:t>
            </a:r>
          </a:p>
          <a:p>
            <a:r>
              <a:rPr lang="en-US" altLang="zh-CN" dirty="0" err="1" smtClean="0"/>
              <a:t>Sys.stdin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sys.stdout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sys.stderr</a:t>
            </a:r>
            <a:r>
              <a:rPr lang="en-US" altLang="zh-CN" dirty="0" smtClean="0"/>
              <a:t> are 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-only text files</a:t>
            </a:r>
            <a:endParaRPr lang="en-US" altLang="zh-CN" dirty="0"/>
          </a:p>
          <a:p>
            <a:r>
              <a:rPr lang="en-US" altLang="zh-CN" dirty="0" smtClean="0"/>
              <a:t>Filenames are 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 strings.</a:t>
            </a:r>
          </a:p>
          <a:p>
            <a:r>
              <a:rPr lang="en-US" altLang="zh-CN" dirty="0" smtClean="0"/>
              <a:t>Unicode HOWTO: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docs.python.org/dev/howto/unicode.html#unicode-howto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83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Function argument and return value annotations: PEP3107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Use cases: </a:t>
            </a:r>
            <a:r>
              <a:rPr lang="en-US" altLang="zh-CN" dirty="0">
                <a:hlinkClick r:id="rId2"/>
              </a:rPr>
              <a:t>http://legacy.python.org/dev/peps/pep-3107/#</a:t>
            </a:r>
            <a:r>
              <a:rPr lang="en-US" altLang="zh-CN" dirty="0" smtClean="0">
                <a:hlinkClick r:id="rId2"/>
              </a:rPr>
              <a:t>use-cases</a:t>
            </a:r>
            <a:endParaRPr lang="en-US" altLang="zh-CN" dirty="0" smtClean="0"/>
          </a:p>
          <a:p>
            <a:r>
              <a:rPr lang="en-US" altLang="zh-CN" dirty="0" smtClean="0"/>
              <a:t>Type </a:t>
            </a:r>
            <a:r>
              <a:rPr lang="en-US" altLang="zh-CN" dirty="0"/>
              <a:t>Checking: </a:t>
            </a:r>
            <a:r>
              <a:rPr lang="en-US" altLang="zh-CN" dirty="0">
                <a:hlinkClick r:id="rId3"/>
              </a:rPr>
              <a:t>http://code.activestate.com/recipes/578528-type-checking-using-python-3x-annotations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Good uses: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stackoverflow.com/questions/3038033/what-are-good-uses-for-python3s-function-annotations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099604"/>
            <a:ext cx="56886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foo(a: 'x', b: 5 + 6, c: list) -&gt; max(2, 9): pass</a:t>
            </a:r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foo.__annotations</a:t>
            </a:r>
            <a:r>
              <a:rPr lang="en-US" altLang="zh-CN" sz="2000" dirty="0"/>
              <a:t>__</a:t>
            </a:r>
          </a:p>
          <a:p>
            <a:r>
              <a:rPr lang="en-US" altLang="zh-CN" sz="2000" dirty="0"/>
              <a:t>{'a': 'x', 'c': &lt;class 'list'&gt;, 'b': 11, 'return': 9}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21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Keyword only arguments: </a:t>
            </a:r>
            <a:r>
              <a:rPr lang="en-US" altLang="zh-CN" dirty="0" smtClean="0"/>
              <a:t>PEP3102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: required, default, </a:t>
            </a:r>
            <a:r>
              <a:rPr lang="en-US" altLang="zh-CN" dirty="0" err="1"/>
              <a:t>var</a:t>
            </a:r>
            <a:r>
              <a:rPr lang="en-US" altLang="zh-CN" dirty="0"/>
              <a:t>, kw</a:t>
            </a:r>
          </a:p>
          <a:p>
            <a:pPr lvl="1"/>
            <a:r>
              <a:rPr lang="en-US" altLang="zh-CN" dirty="0"/>
              <a:t>3: required, default, </a:t>
            </a:r>
            <a:r>
              <a:rPr lang="en-US" altLang="zh-CN" dirty="0" err="1"/>
              <a:t>var</a:t>
            </a:r>
            <a:r>
              <a:rPr lang="en-US" altLang="zh-CN" dirty="0"/>
              <a:t>, kw only, kw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87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Nonlocal: PEP3104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50904" cy="2764904"/>
          </a:xfrm>
        </p:spPr>
        <p:txBody>
          <a:bodyPr/>
          <a:lstStyle/>
          <a:p>
            <a:r>
              <a:rPr lang="en-US" altLang="zh-CN" dirty="0" smtClean="0"/>
              <a:t>Py2:</a:t>
            </a:r>
          </a:p>
          <a:p>
            <a:pPr lvl="1"/>
            <a:r>
              <a:rPr lang="en-US" altLang="zh-CN" dirty="0" smtClean="0"/>
              <a:t>Read nested scope</a:t>
            </a:r>
          </a:p>
          <a:p>
            <a:pPr lvl="1"/>
            <a:r>
              <a:rPr lang="en-US" altLang="zh-CN" dirty="0" smtClean="0"/>
              <a:t>Update: local, global</a:t>
            </a:r>
          </a:p>
          <a:p>
            <a:r>
              <a:rPr lang="en-US" altLang="zh-CN" dirty="0" smtClean="0"/>
              <a:t>Local, global, nonlocal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2971" y="1556792"/>
            <a:ext cx="230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factorial(n):</a:t>
            </a:r>
          </a:p>
          <a:p>
            <a:r>
              <a:rPr lang="en-US" altLang="zh-CN" dirty="0"/>
              <a:t>    p = 1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loop(</a:t>
            </a:r>
            <a:r>
              <a:rPr lang="en-US" altLang="zh-CN" dirty="0" err="1"/>
              <a:t>i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i</a:t>
            </a:r>
            <a:r>
              <a:rPr lang="en-US" altLang="zh-CN" dirty="0"/>
              <a:t> &gt; 1:</a:t>
            </a:r>
          </a:p>
          <a:p>
            <a:r>
              <a:rPr lang="en-US" altLang="zh-CN" dirty="0"/>
              <a:t>            nonlocal p</a:t>
            </a:r>
          </a:p>
          <a:p>
            <a:r>
              <a:rPr lang="en-US" altLang="zh-CN" dirty="0"/>
              <a:t>            p *=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        loop(i-1)</a:t>
            </a:r>
          </a:p>
          <a:p>
            <a:r>
              <a:rPr lang="en-US" altLang="zh-CN" dirty="0"/>
              <a:t>    loop(n)</a:t>
            </a:r>
          </a:p>
          <a:p>
            <a:r>
              <a:rPr lang="en-US" altLang="zh-CN" dirty="0"/>
              <a:t>    return p</a:t>
            </a:r>
          </a:p>
          <a:p>
            <a:endParaRPr lang="en-US" altLang="zh-CN" dirty="0"/>
          </a:p>
          <a:p>
            <a:r>
              <a:rPr lang="en-US" altLang="zh-CN" dirty="0"/>
              <a:t>print(factorial(4))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29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Small syntax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Dictionary </a:t>
            </a:r>
            <a:r>
              <a:rPr lang="en-US" altLang="zh-CN" dirty="0" smtClean="0"/>
              <a:t>comprehensions. [py27]</a:t>
            </a:r>
          </a:p>
          <a:p>
            <a:r>
              <a:rPr lang="en-US" altLang="zh-CN" dirty="0"/>
              <a:t>Set </a:t>
            </a:r>
            <a:r>
              <a:rPr lang="en-US" altLang="zh-CN" dirty="0" smtClean="0"/>
              <a:t>literals [py27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r>
              <a:rPr lang="en-US" altLang="zh-CN" dirty="0"/>
              <a:t>New octal </a:t>
            </a:r>
            <a:r>
              <a:rPr lang="en-US" altLang="zh-CN" dirty="0" smtClean="0"/>
              <a:t>literals [py26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r>
              <a:rPr lang="en-US" altLang="zh-CN" dirty="0"/>
              <a:t>New binary </a:t>
            </a:r>
            <a:r>
              <a:rPr lang="en-US" altLang="zh-CN" dirty="0" smtClean="0"/>
              <a:t>literals [py26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r>
              <a:rPr lang="en-US" altLang="zh-CN" dirty="0"/>
              <a:t>Bytes literals are introduced with a leading b or </a:t>
            </a:r>
            <a:r>
              <a:rPr lang="en-US" altLang="zh-CN" dirty="0" smtClean="0"/>
              <a:t>B.</a:t>
            </a:r>
          </a:p>
          <a:p>
            <a:r>
              <a:rPr lang="en-US" altLang="zh-CN" dirty="0" smtClean="0"/>
              <a:t>As and with [py26]</a:t>
            </a:r>
          </a:p>
          <a:p>
            <a:r>
              <a:rPr lang="en-US" altLang="zh-CN" dirty="0"/>
              <a:t>True, False, and None are reserved </a:t>
            </a:r>
            <a:r>
              <a:rPr lang="en-US" altLang="zh-CN" dirty="0" smtClean="0"/>
              <a:t>words [None:py26]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52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4318" y="908720"/>
            <a:ext cx="66380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import random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class </a:t>
            </a:r>
            <a:r>
              <a:rPr lang="en-US" altLang="zh-CN" sz="1600" dirty="0" err="1"/>
              <a:t>IndecentException</a:t>
            </a:r>
            <a:r>
              <a:rPr lang="en-US" altLang="zh-CN" sz="1600" dirty="0"/>
              <a:t>(Exception</a:t>
            </a:r>
            <a:r>
              <a:rPr lang="en-US" altLang="zh-CN" sz="1600" dirty="0" smtClean="0"/>
              <a:t>): pass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def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criminal1():</a:t>
            </a:r>
          </a:p>
          <a:p>
            <a:r>
              <a:rPr lang="en-US" altLang="zh-CN" sz="1600" dirty="0"/>
              <a:t>    if </a:t>
            </a:r>
            <a:r>
              <a:rPr lang="en-US" altLang="zh-CN" sz="1600" dirty="0" err="1"/>
              <a:t>random.random</a:t>
            </a:r>
            <a:r>
              <a:rPr lang="en-US" altLang="zh-CN" sz="1600" dirty="0"/>
              <a:t>() &gt; .5: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1/0</a:t>
            </a:r>
          </a:p>
          <a:p>
            <a:endParaRPr lang="en-US" altLang="zh-CN" sz="1600" dirty="0"/>
          </a:p>
          <a:p>
            <a:r>
              <a:rPr lang="en-US" altLang="zh-CN" sz="1600" dirty="0" err="1" smtClean="0"/>
              <a:t>def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criminal2():</a:t>
            </a:r>
          </a:p>
          <a:p>
            <a:r>
              <a:rPr lang="en-US" altLang="zh-CN" sz="1600" dirty="0"/>
              <a:t>    try:</a:t>
            </a:r>
          </a:p>
          <a:p>
            <a:r>
              <a:rPr lang="en-US" altLang="zh-CN" sz="1600" dirty="0"/>
              <a:t>        criminal1()</a:t>
            </a:r>
          </a:p>
          <a:p>
            <a:r>
              <a:rPr lang="en-US" altLang="zh-CN" sz="1600" dirty="0"/>
              <a:t>    except:</a:t>
            </a:r>
          </a:p>
          <a:p>
            <a:r>
              <a:rPr lang="en-US" altLang="zh-CN" sz="1600" dirty="0"/>
              <a:t>        raise </a:t>
            </a:r>
            <a:r>
              <a:rPr lang="en-US" altLang="zh-CN" sz="1600" dirty="0" err="1"/>
              <a:t>IndecentException</a:t>
            </a:r>
            <a:r>
              <a:rPr lang="en-US" altLang="zh-CN" sz="1600" dirty="0"/>
              <a:t>("It's not my fault")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innocent():</a:t>
            </a:r>
          </a:p>
          <a:p>
            <a:r>
              <a:rPr lang="en-US" altLang="zh-CN" sz="1600" dirty="0"/>
              <a:t>    try:</a:t>
            </a:r>
          </a:p>
          <a:p>
            <a:r>
              <a:rPr lang="en-US" altLang="zh-CN" sz="1600" dirty="0"/>
              <a:t>        criminal1()</a:t>
            </a:r>
          </a:p>
          <a:p>
            <a:r>
              <a:rPr lang="en-US" altLang="zh-CN" sz="1600" dirty="0"/>
              <a:t>        criminal2()</a:t>
            </a:r>
          </a:p>
          <a:p>
            <a:r>
              <a:rPr lang="en-US" altLang="zh-CN" sz="1600" dirty="0"/>
              <a:t>    except:</a:t>
            </a:r>
          </a:p>
          <a:p>
            <a:r>
              <a:rPr lang="en-US" altLang="zh-CN" sz="1600" dirty="0"/>
              <a:t>        raise </a:t>
            </a:r>
            <a:r>
              <a:rPr lang="en-US" altLang="zh-CN" sz="1600" dirty="0" err="1"/>
              <a:t>IndecentException</a:t>
            </a:r>
            <a:r>
              <a:rPr lang="en-US" altLang="zh-CN" sz="1600" dirty="0"/>
              <a:t>("It's your job to find the error, not mine.")</a:t>
            </a:r>
          </a:p>
          <a:p>
            <a:endParaRPr lang="en-US" altLang="zh-CN" sz="1600" dirty="0"/>
          </a:p>
          <a:p>
            <a:r>
              <a:rPr lang="en-US" altLang="zh-CN" sz="1600" dirty="0"/>
              <a:t>innocent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91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Ellipsis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Hidden features: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stackoverflow.com/questions/101268/hidden-features-of-python</a:t>
            </a:r>
            <a:endParaRPr lang="en-US" altLang="zh-CN" dirty="0" smtClean="0"/>
          </a:p>
          <a:p>
            <a:r>
              <a:rPr lang="en-US" altLang="zh-CN" dirty="0" smtClean="0"/>
              <a:t>Py2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: x[1,2</a:t>
            </a:r>
            <a:r>
              <a:rPr lang="en-US" altLang="zh-CN" dirty="0"/>
              <a:t>,...] is equivalent to x[1,2</a:t>
            </a:r>
            <a:r>
              <a:rPr lang="en-US" altLang="zh-CN" dirty="0" smtClean="0"/>
              <a:t>,:,:,:]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wiki.scipy.org/Tentative_NumPy_Tutorial</a:t>
            </a:r>
            <a:r>
              <a:rPr lang="en-US" altLang="zh-CN" dirty="0" smtClean="0"/>
              <a:t> search dots(...)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659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Other changes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76064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Extended </a:t>
            </a:r>
            <a:r>
              <a:rPr lang="en-US" altLang="zh-CN" dirty="0" err="1"/>
              <a:t>Iterable</a:t>
            </a:r>
            <a:r>
              <a:rPr lang="en-US" altLang="zh-CN" dirty="0"/>
              <a:t> Unpacking: </a:t>
            </a:r>
            <a:r>
              <a:rPr lang="en-US" altLang="zh-CN" dirty="0" smtClean="0"/>
              <a:t>PEP3132: </a:t>
            </a:r>
            <a:r>
              <a:rPr lang="en-US" altLang="zh-CN" dirty="0"/>
              <a:t>a, b,*rest = </a:t>
            </a:r>
            <a:r>
              <a:rPr lang="en-US" altLang="zh-CN" dirty="0" err="1" smtClean="0"/>
              <a:t>some_sequence</a:t>
            </a:r>
            <a:r>
              <a:rPr lang="en-US" altLang="zh-CN" dirty="0" smtClean="0"/>
              <a:t>, </a:t>
            </a:r>
            <a:r>
              <a:rPr lang="en-US" altLang="zh-CN" dirty="0"/>
              <a:t>*rest, a = </a:t>
            </a:r>
            <a:r>
              <a:rPr lang="en-US" altLang="zh-CN" dirty="0" smtClean="0"/>
              <a:t>stuff</a:t>
            </a:r>
            <a:endParaRPr lang="en-US" altLang="zh-CN" dirty="0"/>
          </a:p>
          <a:p>
            <a:r>
              <a:rPr lang="en-US" altLang="zh-CN" dirty="0" smtClean="0"/>
              <a:t>Tuple </a:t>
            </a:r>
            <a:r>
              <a:rPr lang="en-US" altLang="zh-CN" dirty="0"/>
              <a:t>parameter unpacking removed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Removed </a:t>
            </a:r>
            <a:r>
              <a:rPr lang="en-US" altLang="zh-CN" dirty="0" err="1"/>
              <a:t>backticks</a:t>
            </a:r>
            <a:r>
              <a:rPr lang="en-US" altLang="zh-CN" dirty="0"/>
              <a:t> (use </a:t>
            </a:r>
            <a:r>
              <a:rPr lang="en-US" altLang="zh-CN" dirty="0" err="1">
                <a:hlinkClick r:id="rId2" tooltip="repr"/>
              </a:rPr>
              <a:t>repr</a:t>
            </a:r>
            <a:r>
              <a:rPr lang="en-US" altLang="zh-CN" dirty="0">
                <a:hlinkClick r:id="rId2" tooltip="repr"/>
              </a:rPr>
              <a:t>()</a:t>
            </a:r>
            <a:r>
              <a:rPr lang="en-US" altLang="zh-CN" dirty="0"/>
              <a:t> instead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Removed &lt;&gt; (use != instead).</a:t>
            </a:r>
          </a:p>
          <a:p>
            <a:r>
              <a:rPr lang="en-US" altLang="zh-CN" dirty="0"/>
              <a:t>Removed keyword: </a:t>
            </a:r>
            <a:r>
              <a:rPr lang="en-US" altLang="zh-CN" dirty="0">
                <a:hlinkClick r:id="rId2" tooltip="exec"/>
              </a:rPr>
              <a:t>exec()</a:t>
            </a:r>
            <a:r>
              <a:rPr lang="en-US" altLang="zh-CN" dirty="0"/>
              <a:t> is no longer a keyword; it remains as a function. </a:t>
            </a:r>
            <a:endParaRPr lang="en-US" altLang="zh-CN" dirty="0" smtClean="0"/>
          </a:p>
          <a:p>
            <a:r>
              <a:rPr lang="en-US" altLang="zh-CN" dirty="0" smtClean="0"/>
              <a:t>Next() </a:t>
            </a:r>
            <a:r>
              <a:rPr lang="en-US" altLang="zh-CN" dirty="0" smtClean="0">
                <a:sym typeface="Wingdings" panose="05000000000000000000" pitchFamily="2" charset="2"/>
              </a:rPr>
              <a:t> __next__()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Reduce()  </a:t>
            </a:r>
            <a:r>
              <a:rPr lang="en-US" altLang="zh-CN" dirty="0" err="1" smtClean="0">
                <a:sym typeface="Wingdings" panose="05000000000000000000" pitchFamily="2" charset="2"/>
              </a:rPr>
              <a:t>functools.reduce</a:t>
            </a:r>
            <a:r>
              <a:rPr lang="en-US" altLang="zh-CN" dirty="0" smtClean="0">
                <a:sym typeface="Wingdings" panose="05000000000000000000" pitchFamily="2" charset="2"/>
              </a:rPr>
              <a:t>()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Reload()  </a:t>
            </a:r>
            <a:r>
              <a:rPr lang="en-US" altLang="zh-CN" dirty="0" err="1" smtClean="0">
                <a:sym typeface="Wingdings" panose="05000000000000000000" pitchFamily="2" charset="2"/>
              </a:rPr>
              <a:t>imp.reload</a:t>
            </a:r>
            <a:r>
              <a:rPr lang="en-US" altLang="zh-CN" dirty="0" smtClean="0">
                <a:sym typeface="Wingdings" panose="05000000000000000000" pitchFamily="2" charset="2"/>
              </a:rPr>
              <a:t>()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Raw_input</a:t>
            </a:r>
            <a:r>
              <a:rPr lang="en-US" altLang="zh-CN" dirty="0" smtClean="0">
                <a:sym typeface="Wingdings" panose="05000000000000000000" pitchFamily="2" charset="2"/>
              </a:rPr>
              <a:t>()  input()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Apply() removed (use f(*</a:t>
            </a:r>
            <a:r>
              <a:rPr lang="en-US" altLang="zh-CN" dirty="0" err="1" smtClean="0">
                <a:sym typeface="Wingdings" panose="05000000000000000000" pitchFamily="2" charset="2"/>
              </a:rPr>
              <a:t>args</a:t>
            </a:r>
            <a:r>
              <a:rPr lang="en-US" altLang="zh-CN" dirty="0" smtClean="0">
                <a:sym typeface="Wingdings" panose="05000000000000000000" pitchFamily="2" charset="2"/>
              </a:rPr>
              <a:t>) instead)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Execfile</a:t>
            </a:r>
            <a:r>
              <a:rPr lang="en-US" altLang="zh-CN" dirty="0" smtClean="0">
                <a:sym typeface="Wingdings" panose="05000000000000000000" pitchFamily="2" charset="2"/>
              </a:rPr>
              <a:t>() removed. (use exec(open(</a:t>
            </a:r>
            <a:r>
              <a:rPr lang="en-US" altLang="zh-CN" dirty="0" err="1" smtClean="0">
                <a:sym typeface="Wingdings" panose="05000000000000000000" pitchFamily="2" charset="2"/>
              </a:rPr>
              <a:t>fn</a:t>
            </a:r>
            <a:r>
              <a:rPr lang="en-US" altLang="zh-CN" dirty="0" smtClean="0">
                <a:sym typeface="Wingdings" panose="05000000000000000000" pitchFamily="2" charset="2"/>
              </a:rPr>
              <a:t>).read()) instead)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File type removed. Use open() instead.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Dict.has_key</a:t>
            </a:r>
            <a:r>
              <a:rPr lang="en-US" altLang="zh-CN" dirty="0" smtClean="0">
                <a:sym typeface="Wingdings" panose="05000000000000000000" pitchFamily="2" charset="2"/>
              </a:rPr>
              <a:t>() removed. Use in instead.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Round() !!</a:t>
            </a:r>
            <a:endParaRPr lang="en-US" altLang="zh-CN" dirty="0" smtClean="0"/>
          </a:p>
          <a:p>
            <a:r>
              <a:rPr lang="en-US" altLang="zh-CN" dirty="0"/>
              <a:t>Integer literals no longer support a trailing l or L.</a:t>
            </a:r>
          </a:p>
          <a:p>
            <a:r>
              <a:rPr lang="en-US" altLang="zh-CN" dirty="0"/>
              <a:t>String literals no longer support a leading u or U.</a:t>
            </a:r>
          </a:p>
          <a:p>
            <a:r>
              <a:rPr lang="en-US" altLang="zh-CN" dirty="0"/>
              <a:t>The </a:t>
            </a:r>
            <a:r>
              <a:rPr lang="en-US" altLang="zh-CN" dirty="0">
                <a:hlinkClick r:id="rId3"/>
              </a:rPr>
              <a:t>from</a:t>
            </a:r>
            <a:r>
              <a:rPr lang="en-US" altLang="zh-CN" dirty="0"/>
              <a:t> </a:t>
            </a:r>
            <a:r>
              <a:rPr lang="en-US" altLang="zh-CN" i="1" dirty="0"/>
              <a:t>module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import</a:t>
            </a:r>
            <a:r>
              <a:rPr lang="en-US" altLang="zh-CN" dirty="0"/>
              <a:t> * syntax is only allowed at the module level, no longer inside functions.</a:t>
            </a:r>
          </a:p>
          <a:p>
            <a:r>
              <a:rPr lang="en-US" altLang="zh-CN" dirty="0"/>
              <a:t>The only acceptable syntax for relative imports is from .[</a:t>
            </a:r>
            <a:r>
              <a:rPr lang="en-US" altLang="zh-CN" i="1" dirty="0"/>
              <a:t>module</a:t>
            </a:r>
            <a:r>
              <a:rPr lang="en-US" altLang="zh-CN" dirty="0"/>
              <a:t>] </a:t>
            </a:r>
            <a:r>
              <a:rPr lang="en-US" altLang="zh-CN" dirty="0" err="1"/>
              <a:t>import</a:t>
            </a:r>
            <a:r>
              <a:rPr lang="en-US" altLang="zh-CN" i="1" dirty="0" err="1"/>
              <a:t>name</a:t>
            </a:r>
            <a:r>
              <a:rPr lang="en-US" altLang="zh-CN" dirty="0"/>
              <a:t>. All </a:t>
            </a:r>
            <a:r>
              <a:rPr lang="en-US" altLang="zh-CN" dirty="0">
                <a:hlinkClick r:id="rId3"/>
              </a:rPr>
              <a:t>import</a:t>
            </a:r>
            <a:r>
              <a:rPr lang="en-US" altLang="zh-CN" dirty="0"/>
              <a:t> forms not starting with . are interpreted as absolute imports. </a:t>
            </a:r>
            <a:endParaRPr lang="en-US" altLang="zh-CN" dirty="0" smtClean="0"/>
          </a:p>
          <a:p>
            <a:r>
              <a:rPr lang="en-US" altLang="zh-CN" dirty="0"/>
              <a:t>Classic classes are gone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Super()</a:t>
            </a:r>
          </a:p>
          <a:p>
            <a:r>
              <a:rPr lang="en-US" altLang="zh-CN" dirty="0"/>
              <a:t>PEP 370: Per-user site-packages Directory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75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Library changed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Six: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http://pythonhosted.org//six/#</a:t>
            </a:r>
            <a:r>
              <a:rPr lang="en-US" altLang="zh-CN" dirty="0" smtClean="0">
                <a:hlinkClick r:id="rId2"/>
              </a:rPr>
              <a:t>module-six.moves</a:t>
            </a:r>
            <a:endParaRPr lang="en-US" altLang="zh-CN" dirty="0" smtClean="0"/>
          </a:p>
          <a:p>
            <a:r>
              <a:rPr lang="en-US" altLang="zh-CN" dirty="0"/>
              <a:t>The net result of the 3.0 generalizations is that Python 3.0 runs the </a:t>
            </a:r>
            <a:r>
              <a:rPr lang="en-US" altLang="zh-CN" dirty="0" err="1"/>
              <a:t>pystone</a:t>
            </a:r>
            <a:r>
              <a:rPr lang="en-US" altLang="zh-CN" dirty="0"/>
              <a:t> benchmark around 10% slower than Python 2.5. Most likely the biggest cause is the removal of special-casing for small integers. There’s room for improvement, but it will happen after 3.0 is released!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49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py31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Ordered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: PEP372 [py27]</a:t>
            </a:r>
          </a:p>
          <a:p>
            <a:r>
              <a:rPr lang="en-US" altLang="zh-CN" dirty="0" smtClean="0"/>
              <a:t>Format </a:t>
            </a:r>
            <a:r>
              <a:rPr lang="en-US" altLang="zh-CN" dirty="0" err="1" smtClean="0"/>
              <a:t>specifier</a:t>
            </a:r>
            <a:r>
              <a:rPr lang="en-US" altLang="zh-CN" dirty="0" smtClean="0"/>
              <a:t> for thousands separator: PEP378 [py27]</a:t>
            </a:r>
          </a:p>
          <a:p>
            <a:r>
              <a:rPr lang="en-US" altLang="zh-CN" dirty="0" smtClean="0"/>
              <a:t>Directory/zip contains __main__.py [py27]</a:t>
            </a:r>
          </a:p>
          <a:p>
            <a:r>
              <a:rPr lang="en-US" altLang="zh-CN" dirty="0" smtClean="0"/>
              <a:t>With statement, multiple context managers [py27]</a:t>
            </a:r>
          </a:p>
          <a:p>
            <a:r>
              <a:rPr lang="en-US" altLang="zh-CN" dirty="0" err="1" smtClean="0"/>
              <a:t>Unittest</a:t>
            </a:r>
            <a:r>
              <a:rPr lang="en-US" altLang="zh-CN" dirty="0" smtClean="0"/>
              <a:t> support </a:t>
            </a:r>
            <a:r>
              <a:rPr lang="en-US" altLang="zh-CN" dirty="0" err="1" smtClean="0"/>
              <a:t>SkipTest</a:t>
            </a:r>
            <a:r>
              <a:rPr lang="en-US" altLang="zh-CN" dirty="0" smtClean="0"/>
              <a:t> [py27]</a:t>
            </a:r>
          </a:p>
          <a:p>
            <a:r>
              <a:rPr lang="en-US" altLang="zh-CN" dirty="0" smtClean="0"/>
              <a:t>The I/O library has been entirely rewritten in C and is 2 to 20 times faster depending on the task at hand.</a:t>
            </a:r>
          </a:p>
          <a:p>
            <a:r>
              <a:rPr lang="en-US" altLang="zh-CN" dirty="0"/>
              <a:t>The decoding of UTF-8, UTF-16 and LATIN-1 is now two to four times faster.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8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Regrets - 2002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 2.1.3 (April 8, 2002)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1] Python Regrets: 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www.python.org/doc/essays/ppt/regrets/PythonRegrets.pdf</a:t>
            </a:r>
            <a:endParaRPr lang="en-US" altLang="zh-CN" dirty="0" smtClean="0"/>
          </a:p>
          <a:p>
            <a:r>
              <a:rPr lang="en-US" altLang="zh-CN" dirty="0"/>
              <a:t>Python </a:t>
            </a:r>
            <a:r>
              <a:rPr lang="en-US" altLang="zh-CN" dirty="0" smtClean="0"/>
              <a:t>Warts - </a:t>
            </a:r>
            <a:r>
              <a:rPr lang="en-US" altLang="zh-CN" dirty="0"/>
              <a:t>Andrew </a:t>
            </a:r>
            <a:r>
              <a:rPr lang="en-US" altLang="zh-CN" dirty="0" err="1" smtClean="0"/>
              <a:t>Kuchling</a:t>
            </a:r>
            <a:r>
              <a:rPr lang="en-US" altLang="zh-CN" dirty="0" smtClean="0"/>
              <a:t> - </a:t>
            </a:r>
            <a:r>
              <a:rPr lang="en-US" altLang="zh-CN" dirty="0" smtClean="0">
                <a:hlinkClick r:id="rId4"/>
              </a:rPr>
              <a:t>https://wiki.python.org/moin/PythonWarts</a:t>
            </a:r>
            <a:endParaRPr lang="en-US" altLang="zh-CN" dirty="0" smtClean="0"/>
          </a:p>
          <a:p>
            <a:r>
              <a:rPr lang="en-US" altLang="zh-CN" dirty="0" smtClean="0"/>
              <a:t>Python 3.0.1 (Feb 14, 2009) - </a:t>
            </a:r>
            <a:r>
              <a:rPr lang="en-US" altLang="zh-CN" dirty="0" smtClean="0">
                <a:hlinkClick r:id="rId5"/>
              </a:rPr>
              <a:t>http://www.python.org/download/releases/</a:t>
            </a:r>
            <a:endParaRPr lang="en-US" altLang="zh-CN" dirty="0" smtClean="0"/>
          </a:p>
          <a:p>
            <a:endParaRPr lang="en-US" altLang="zh-CN" sz="2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50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Py32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Defining a Stable ABI: PEP384</a:t>
            </a:r>
          </a:p>
          <a:p>
            <a:r>
              <a:rPr lang="en-US" altLang="zh-CN" dirty="0" err="1" smtClean="0"/>
              <a:t>Argparse</a:t>
            </a:r>
            <a:r>
              <a:rPr lang="en-US" altLang="zh-CN" dirty="0" smtClean="0"/>
              <a:t>: PEP389 [py27]</a:t>
            </a:r>
          </a:p>
          <a:p>
            <a:r>
              <a:rPr lang="en-US" altLang="zh-CN" dirty="0" smtClean="0"/>
              <a:t>Dictionary Based configuration for logging: PEP391 [py27]</a:t>
            </a:r>
          </a:p>
          <a:p>
            <a:r>
              <a:rPr lang="en-US" altLang="zh-CN" dirty="0" err="1" smtClean="0"/>
              <a:t>Concurrent.futures</a:t>
            </a:r>
            <a:r>
              <a:rPr lang="en-US" altLang="zh-CN" dirty="0" smtClean="0"/>
              <a:t>: PEP3148. Java/</a:t>
            </a:r>
            <a:r>
              <a:rPr lang="en-US" altLang="zh-CN" dirty="0" err="1" smtClean="0"/>
              <a:t>Scala</a:t>
            </a:r>
            <a:endParaRPr lang="en-US" altLang="zh-CN" dirty="0" smtClean="0"/>
          </a:p>
          <a:p>
            <a:r>
              <a:rPr lang="en-US" altLang="zh-CN" dirty="0" smtClean="0"/>
              <a:t>PYC Repository Directories: PEP3147</a:t>
            </a:r>
          </a:p>
          <a:p>
            <a:r>
              <a:rPr lang="en-US" altLang="zh-CN" dirty="0" smtClean="0"/>
              <a:t>ABI Version Tagged .so Files: PEP 3149</a:t>
            </a:r>
          </a:p>
          <a:p>
            <a:r>
              <a:rPr lang="en-US" altLang="zh-CN" dirty="0" smtClean="0"/>
              <a:t>WSGI Interface v1.0.1: PEP3333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53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py33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Yield from: PEP380</a:t>
            </a:r>
          </a:p>
          <a:p>
            <a:r>
              <a:rPr lang="en-US" altLang="zh-CN" dirty="0" err="1" smtClean="0"/>
              <a:t>u’unicode</a:t>
            </a:r>
            <a:r>
              <a:rPr lang="en-US" altLang="zh-CN" dirty="0" smtClean="0"/>
              <a:t>’ is accepted again: PEP414</a:t>
            </a:r>
          </a:p>
          <a:p>
            <a:r>
              <a:rPr lang="en-US" altLang="zh-CN" dirty="0" err="1" smtClean="0"/>
              <a:t>Virtualenv</a:t>
            </a:r>
            <a:r>
              <a:rPr lang="en-US" altLang="zh-CN" dirty="0" smtClean="0"/>
              <a:t>: PEP405</a:t>
            </a:r>
          </a:p>
          <a:p>
            <a:r>
              <a:rPr lang="en-US" altLang="zh-CN" dirty="0" smtClean="0"/>
              <a:t>Implicit Namespace Packages: PEP420</a:t>
            </a:r>
          </a:p>
          <a:p>
            <a:r>
              <a:rPr lang="en-US" altLang="zh-CN" dirty="0" smtClean="0"/>
              <a:t>Suppressing exception context: PEP409</a:t>
            </a:r>
          </a:p>
          <a:p>
            <a:r>
              <a:rPr lang="en-US" altLang="zh-CN" dirty="0" smtClean="0"/>
              <a:t>Key-Sharing Dictionary: PEP412</a:t>
            </a:r>
          </a:p>
          <a:p>
            <a:r>
              <a:rPr lang="en-US" altLang="zh-CN" dirty="0"/>
              <a:t>UTF-8 is now 2x to 4x faster. UTF-16 encoding is now up to 10x faster.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4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py34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*Asyncio</a:t>
            </a:r>
            <a:r>
              <a:rPr lang="en-US" altLang="zh-CN" dirty="0" smtClean="0"/>
              <a:t>: PEP3156. Twisted, Tornado, </a:t>
            </a:r>
            <a:r>
              <a:rPr lang="en-US" altLang="zh-CN" dirty="0" err="1" smtClean="0"/>
              <a:t>gevents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Selectors: PEP3156</a:t>
            </a:r>
          </a:p>
          <a:p>
            <a:r>
              <a:rPr lang="en-US" altLang="zh-CN" dirty="0" smtClean="0"/>
              <a:t>Statistics: PEP450</a:t>
            </a:r>
          </a:p>
          <a:p>
            <a:r>
              <a:rPr lang="en-US" altLang="zh-CN" dirty="0" err="1" smtClean="0"/>
              <a:t>Tracemalloc</a:t>
            </a:r>
            <a:r>
              <a:rPr lang="en-US" altLang="zh-CN" dirty="0" smtClean="0"/>
              <a:t>: PEP454</a:t>
            </a:r>
          </a:p>
          <a:p>
            <a:r>
              <a:rPr lang="en-US" altLang="zh-CN" dirty="0" err="1" smtClean="0"/>
              <a:t>Ipaddress</a:t>
            </a:r>
            <a:endParaRPr lang="en-US" altLang="zh-CN" dirty="0" smtClean="0"/>
          </a:p>
          <a:p>
            <a:r>
              <a:rPr lang="en-US" altLang="zh-CN" dirty="0" smtClean="0"/>
              <a:t>Secure and interchangeable hash algorithm: PEP456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95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49006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Libs support py3 status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88632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>
                <a:hlinkClick r:id="rId2"/>
              </a:rPr>
              <a:t>https://docs.djangoproject.com/en/dev/topics/python3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[py33]</a:t>
            </a:r>
          </a:p>
          <a:p>
            <a:r>
              <a:rPr lang="en-US" altLang="zh-CN" dirty="0">
                <a:hlinkClick r:id="rId3"/>
              </a:rPr>
              <a:t>http://jinja.pocoo.org/docs/intro/#</a:t>
            </a:r>
            <a:r>
              <a:rPr lang="en-US" altLang="zh-CN" dirty="0" smtClean="0">
                <a:hlinkClick r:id="rId3"/>
              </a:rPr>
              <a:t>installation</a:t>
            </a:r>
            <a:r>
              <a:rPr lang="en-US" altLang="zh-CN" dirty="0" smtClean="0"/>
              <a:t> [py33]</a:t>
            </a:r>
          </a:p>
          <a:p>
            <a:r>
              <a:rPr lang="en-US" altLang="zh-CN" dirty="0">
                <a:hlinkClick r:id="rId4"/>
              </a:rPr>
              <a:t>https://pypi.python.org/pypi/pexpect-u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[py3]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docs.sqlalchemy.org/en/rel_0_9/intro.html#installation</a:t>
            </a:r>
            <a:r>
              <a:rPr lang="en-US" altLang="zh-CN" dirty="0" smtClean="0"/>
              <a:t> [py3]</a:t>
            </a:r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www.tornadoweb.org/en/stable/index.html#installation</a:t>
            </a:r>
            <a:r>
              <a:rPr lang="en-US" altLang="zh-CN" dirty="0" smtClean="0"/>
              <a:t> [py33]</a:t>
            </a:r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twistedmatrix.com/trac/wiki/Plan/Python3</a:t>
            </a:r>
            <a:r>
              <a:rPr lang="en-US" altLang="zh-CN" dirty="0" smtClean="0"/>
              <a:t> [py27]</a:t>
            </a:r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www.gevent.org/intro.html#installation</a:t>
            </a:r>
            <a:r>
              <a:rPr lang="en-US" altLang="zh-CN" dirty="0" smtClean="0"/>
              <a:t> [py25]</a:t>
            </a:r>
          </a:p>
          <a:p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doc.scrapy.org/en/latest/intro/install.html</a:t>
            </a:r>
            <a:r>
              <a:rPr lang="en-US" altLang="zh-CN" dirty="0" smtClean="0"/>
              <a:t> [py27]</a:t>
            </a:r>
          </a:p>
          <a:p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pycurl.sourceforge.net/doc/index.html</a:t>
            </a:r>
            <a:r>
              <a:rPr lang="en-US" altLang="zh-CN" dirty="0" smtClean="0"/>
              <a:t> [py33]</a:t>
            </a:r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www.scipy.org/install.html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scipy</a:t>
            </a:r>
            <a:r>
              <a:rPr lang="en-US" altLang="zh-CN" dirty="0" smtClean="0"/>
              <a:t> [py33]</a:t>
            </a:r>
          </a:p>
          <a:p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matplotlib.org/users/installing.html</a:t>
            </a:r>
            <a:r>
              <a:rPr lang="en-US" altLang="zh-CN" dirty="0" smtClean="0"/>
              <a:t> [py32]</a:t>
            </a:r>
          </a:p>
          <a:p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pandas.pydata.org/pandas-docs/stable/install.html</a:t>
            </a:r>
            <a:r>
              <a:rPr lang="en-US" altLang="zh-CN" dirty="0" smtClean="0"/>
              <a:t> [py32]</a:t>
            </a:r>
          </a:p>
          <a:p>
            <a:r>
              <a:rPr lang="en-US" altLang="zh-CN" dirty="0">
                <a:hlinkClick r:id="rId14"/>
              </a:rPr>
              <a:t>http://www.pythonware.com/products/pil</a:t>
            </a:r>
            <a:r>
              <a:rPr lang="en-US" altLang="zh-CN" dirty="0" smtClean="0">
                <a:hlinkClick r:id="rId14"/>
              </a:rPr>
              <a:t>/</a:t>
            </a:r>
            <a:r>
              <a:rPr lang="en-US" altLang="zh-CN" dirty="0" smtClean="0"/>
              <a:t> [</a:t>
            </a:r>
            <a:r>
              <a:rPr lang="en-US" altLang="zh-CN" dirty="0"/>
              <a:t>planned</a:t>
            </a:r>
            <a:r>
              <a:rPr lang="en-US" altLang="zh-CN" dirty="0" smtClean="0"/>
              <a:t>]</a:t>
            </a:r>
          </a:p>
          <a:p>
            <a:r>
              <a:rPr lang="en-US" altLang="zh-CN" dirty="0">
                <a:hlinkClick r:id="rId15"/>
              </a:rPr>
              <a:t>http://help.simplecv.org/question/1669/python-33</a:t>
            </a:r>
            <a:r>
              <a:rPr lang="en-US" altLang="zh-CN" dirty="0" smtClean="0">
                <a:hlinkClick r:id="rId15"/>
              </a:rPr>
              <a:t>/</a:t>
            </a:r>
            <a:r>
              <a:rPr lang="en-US" altLang="zh-CN" dirty="0" smtClean="0"/>
              <a:t> [py27:Win]</a:t>
            </a:r>
          </a:p>
          <a:p>
            <a:r>
              <a:rPr lang="en-US" altLang="zh-CN" dirty="0">
                <a:hlinkClick r:id="rId16"/>
              </a:rPr>
              <a:t>https://</a:t>
            </a:r>
            <a:r>
              <a:rPr lang="en-US" altLang="zh-CN" dirty="0" smtClean="0">
                <a:hlinkClick r:id="rId16"/>
              </a:rPr>
              <a:t>wiki.openstack.org/wiki/Python3</a:t>
            </a:r>
            <a:r>
              <a:rPr lang="en-US" altLang="zh-CN" dirty="0" smtClean="0"/>
              <a:t> [py3]</a:t>
            </a:r>
          </a:p>
          <a:p>
            <a:r>
              <a:rPr lang="en-US" altLang="zh-CN" dirty="0">
                <a:hlinkClick r:id="rId17"/>
              </a:rPr>
              <a:t>http://</a:t>
            </a:r>
            <a:r>
              <a:rPr lang="en-US" altLang="zh-CN" dirty="0" smtClean="0">
                <a:hlinkClick r:id="rId17"/>
              </a:rPr>
              <a:t>trac.xapian.org/ticket/346</a:t>
            </a:r>
            <a:r>
              <a:rPr lang="en-US" altLang="zh-CN" dirty="0" smtClean="0"/>
              <a:t> [</a:t>
            </a:r>
            <a:r>
              <a:rPr lang="en-US" altLang="zh-CN" dirty="0"/>
              <a:t>planned</a:t>
            </a:r>
            <a:r>
              <a:rPr lang="en-US" altLang="zh-CN" dirty="0" smtClean="0"/>
              <a:t>]</a:t>
            </a:r>
          </a:p>
          <a:p>
            <a:r>
              <a:rPr lang="en-US" altLang="zh-CN" dirty="0">
                <a:hlinkClick r:id="rId18"/>
              </a:rPr>
              <a:t>http://</a:t>
            </a:r>
            <a:r>
              <a:rPr lang="en-US" altLang="zh-CN" dirty="0" smtClean="0">
                <a:hlinkClick r:id="rId18"/>
              </a:rPr>
              <a:t>www.pygame.org/wiki/python3porting</a:t>
            </a:r>
            <a:r>
              <a:rPr lang="en-US" altLang="zh-CN" dirty="0" smtClean="0"/>
              <a:t> [py3]</a:t>
            </a:r>
          </a:p>
          <a:p>
            <a:r>
              <a:rPr lang="en-US" altLang="zh-CN" dirty="0" smtClean="0">
                <a:hlinkClick r:id="rId19"/>
              </a:rPr>
              <a:t>https</a:t>
            </a:r>
            <a:r>
              <a:rPr lang="en-US" altLang="zh-CN" dirty="0">
                <a:hlinkClick r:id="rId19"/>
              </a:rPr>
              <a:t>://</a:t>
            </a:r>
            <a:r>
              <a:rPr lang="en-US" altLang="zh-CN" dirty="0" smtClean="0">
                <a:hlinkClick r:id="rId19"/>
              </a:rPr>
              <a:t>bugzilla.redhat.com/show_bug.cgi?id=985288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urlgrabber</a:t>
            </a:r>
            <a:r>
              <a:rPr lang="en-US" altLang="zh-CN" dirty="0" smtClean="0"/>
              <a:t> [planned]</a:t>
            </a:r>
          </a:p>
          <a:p>
            <a:r>
              <a:rPr lang="en-US" altLang="zh-CN" dirty="0">
                <a:hlinkClick r:id="rId20"/>
              </a:rPr>
              <a:t>https://www.python.org/download/releases/2.4/rpms</a:t>
            </a:r>
            <a:r>
              <a:rPr lang="en-US" altLang="zh-CN" dirty="0" smtClean="0">
                <a:hlinkClick r:id="rId20"/>
              </a:rPr>
              <a:t>/</a:t>
            </a:r>
            <a:r>
              <a:rPr lang="en-US" altLang="zh-CN" dirty="0" smtClean="0"/>
              <a:t> rpm-python [py24]</a:t>
            </a:r>
          </a:p>
          <a:p>
            <a:r>
              <a:rPr lang="en-US" altLang="zh-CN" dirty="0">
                <a:hlinkClick r:id="rId21"/>
              </a:rPr>
              <a:t>http://</a:t>
            </a:r>
            <a:r>
              <a:rPr lang="en-US" altLang="zh-CN" dirty="0" smtClean="0">
                <a:hlinkClick r:id="rId21"/>
              </a:rPr>
              <a:t>stackoverflow.com/questions/5466252/when-will-m2crypto-be-ported-to-python3</a:t>
            </a:r>
            <a:r>
              <a:rPr lang="en-US" altLang="zh-CN" dirty="0" smtClean="0"/>
              <a:t> m2crypto [py2]</a:t>
            </a:r>
          </a:p>
          <a:p>
            <a:r>
              <a:rPr lang="en-US" altLang="zh-CN" dirty="0" smtClean="0"/>
              <a:t>Nose, </a:t>
            </a:r>
            <a:r>
              <a:rPr lang="en-US" altLang="zh-CN" dirty="0" err="1" smtClean="0"/>
              <a:t>py.test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tox</a:t>
            </a:r>
            <a:r>
              <a:rPr lang="en-US" altLang="zh-CN" dirty="0" smtClean="0"/>
              <a:t>: [py3]</a:t>
            </a:r>
          </a:p>
          <a:p>
            <a:r>
              <a:rPr lang="en-US" altLang="zh-CN" dirty="0">
                <a:hlinkClick r:id="rId22"/>
              </a:rPr>
              <a:t>https://</a:t>
            </a:r>
            <a:r>
              <a:rPr lang="en-US" altLang="zh-CN" dirty="0" smtClean="0">
                <a:hlinkClick r:id="rId22"/>
              </a:rPr>
              <a:t>github.com/celery/celery</a:t>
            </a:r>
            <a:r>
              <a:rPr lang="en-US" altLang="zh-CN" dirty="0" smtClean="0"/>
              <a:t> [py33]</a:t>
            </a:r>
          </a:p>
          <a:p>
            <a:r>
              <a:rPr lang="en-US" altLang="zh-CN" dirty="0" err="1" smtClean="0"/>
              <a:t>Mysqldb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rabbitmq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8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igression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Guido’s resume</a:t>
            </a:r>
          </a:p>
          <a:p>
            <a:pPr lvl="1"/>
            <a:r>
              <a:rPr lang="en-US" altLang="zh-CN" sz="2200" dirty="0"/>
              <a:t>1989, “hobby” project</a:t>
            </a:r>
          </a:p>
          <a:p>
            <a:pPr lvl="1"/>
            <a:r>
              <a:rPr lang="en-US" altLang="zh-CN" sz="2200" dirty="0"/>
              <a:t>1991-1995: CWI multimedia group</a:t>
            </a:r>
          </a:p>
          <a:p>
            <a:pPr lvl="1"/>
            <a:r>
              <a:rPr lang="en-US" altLang="zh-CN" sz="2200" dirty="0"/>
              <a:t>1994-1998, guest researcher, NIST (US National Institute of Standards and Technology)</a:t>
            </a:r>
          </a:p>
          <a:p>
            <a:pPr lvl="1"/>
            <a:r>
              <a:rPr lang="en-US" altLang="zh-CN" sz="2200" dirty="0"/>
              <a:t>1999, “Computer Programming for Everybody”, DARPA (Defense Advanced Research Projects Agency)</a:t>
            </a:r>
          </a:p>
          <a:p>
            <a:pPr lvl="1"/>
            <a:r>
              <a:rPr lang="en-US" altLang="zh-CN" sz="2200" dirty="0"/>
              <a:t>2000, BeOpen.com</a:t>
            </a:r>
          </a:p>
          <a:p>
            <a:pPr lvl="1"/>
            <a:r>
              <a:rPr lang="en-US" altLang="zh-CN" sz="2200" dirty="0"/>
              <a:t>2000-2003, </a:t>
            </a:r>
            <a:r>
              <a:rPr lang="en-US" altLang="zh-CN" sz="2200" dirty="0" err="1"/>
              <a:t>Zope</a:t>
            </a:r>
            <a:endParaRPr lang="en-US" altLang="zh-CN" sz="2200" dirty="0"/>
          </a:p>
          <a:p>
            <a:pPr lvl="1"/>
            <a:r>
              <a:rPr lang="en-US" altLang="zh-CN" sz="2200" dirty="0"/>
              <a:t>2003-2005, Elemental Security</a:t>
            </a:r>
          </a:p>
          <a:p>
            <a:pPr lvl="1"/>
            <a:r>
              <a:rPr lang="en-US" altLang="zh-CN" sz="2200" dirty="0"/>
              <a:t>2005-2012, Google</a:t>
            </a:r>
          </a:p>
          <a:p>
            <a:pPr lvl="1"/>
            <a:r>
              <a:rPr lang="en-US" altLang="zh-CN" sz="2200" dirty="0"/>
              <a:t>Jan, 2013 Dropbox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16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Things </a:t>
            </a:r>
            <a:r>
              <a:rPr lang="en-US" altLang="zh-CN" dirty="0"/>
              <a:t>that will Not Change in Python 3000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PEP 3099 - </a:t>
            </a:r>
            <a:r>
              <a:rPr lang="en-US" altLang="zh-CN" dirty="0" smtClean="0">
                <a:hlinkClick r:id="rId2"/>
              </a:rPr>
              <a:t>http://legacy.python.org/dev/peps/pep-3099/</a:t>
            </a:r>
            <a:endParaRPr lang="en-US" altLang="zh-CN" dirty="0" smtClean="0"/>
          </a:p>
          <a:p>
            <a:r>
              <a:rPr lang="en-US" altLang="zh-CN" dirty="0" smtClean="0"/>
              <a:t>Created: 04-Apr-2006</a:t>
            </a:r>
          </a:p>
          <a:p>
            <a:r>
              <a:rPr lang="en-US" altLang="zh-CN" dirty="0" smtClean="0"/>
              <a:t>Status: Final</a:t>
            </a:r>
          </a:p>
          <a:p>
            <a:r>
              <a:rPr lang="en-US" altLang="zh-CN" dirty="0" smtClean="0"/>
              <a:t>Last Modified: 2012-02-10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New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Plan: </a:t>
            </a:r>
            <a:r>
              <a:rPr lang="en-US" altLang="zh-CN" dirty="0" smtClean="0">
                <a:hlinkClick r:id="rId2"/>
              </a:rPr>
              <a:t>https://wiki.python.org/moin/Python3.0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http://docs.python.org/dev/whatsnew/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64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 is A Function [py26]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 what is “Print” in Python2 ?</a:t>
            </a:r>
          </a:p>
          <a:p>
            <a:r>
              <a:rPr lang="en-US" altLang="zh-CN" dirty="0" smtClean="0"/>
              <a:t>From __future__ import </a:t>
            </a:r>
            <a:r>
              <a:rPr lang="en-US" altLang="zh-CN" dirty="0" err="1" smtClean="0"/>
              <a:t>print_function</a:t>
            </a:r>
            <a:endParaRPr lang="en-US" altLang="zh-CN" dirty="0" smtClean="0"/>
          </a:p>
          <a:p>
            <a:r>
              <a:rPr lang="en-US" altLang="zh-CN" dirty="0" smtClean="0"/>
              <a:t>Print (1, 2)</a:t>
            </a:r>
          </a:p>
          <a:p>
            <a:r>
              <a:rPr lang="en-US" altLang="zh-CN" dirty="0" smtClean="0"/>
              <a:t>Print &gt;&gt; </a:t>
            </a:r>
            <a:r>
              <a:rPr lang="en-US" altLang="zh-CN" dirty="0" err="1" smtClean="0"/>
              <a:t>sys.stderr</a:t>
            </a:r>
            <a:r>
              <a:rPr lang="en-US" altLang="zh-CN" dirty="0" smtClean="0"/>
              <a:t>, “Error”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6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 and Iterators Instead of Lists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Dict.keys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dict.items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dict.values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 views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Keys(), </a:t>
            </a:r>
            <a:r>
              <a:rPr lang="en-US" altLang="zh-CN" dirty="0" err="1" smtClean="0">
                <a:sym typeface="Wingdings" panose="05000000000000000000" pitchFamily="2" charset="2"/>
              </a:rPr>
              <a:t>iterkeys</a:t>
            </a:r>
            <a:r>
              <a:rPr lang="en-US" altLang="zh-CN" dirty="0" smtClean="0">
                <a:sym typeface="Wingdings" panose="05000000000000000000" pitchFamily="2" charset="2"/>
              </a:rPr>
              <a:t>(), </a:t>
            </a:r>
            <a:r>
              <a:rPr lang="en-US" altLang="zh-CN" dirty="0" err="1" smtClean="0">
                <a:sym typeface="Wingdings" panose="05000000000000000000" pitchFamily="2" charset="2"/>
              </a:rPr>
              <a:t>viewkeys</a:t>
            </a:r>
            <a:r>
              <a:rPr lang="en-US" altLang="zh-CN" dirty="0" smtClean="0">
                <a:sym typeface="Wingdings" panose="05000000000000000000" pitchFamily="2" charset="2"/>
              </a:rPr>
              <a:t>()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Map, filter, zip  iterators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Range == </a:t>
            </a:r>
            <a:r>
              <a:rPr lang="en-US" altLang="zh-CN" dirty="0" err="1" smtClean="0">
                <a:sym typeface="Wingdings" panose="05000000000000000000" pitchFamily="2" charset="2"/>
              </a:rPr>
              <a:t>xrange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Built-in types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Range/</a:t>
            </a:r>
            <a:r>
              <a:rPr lang="en-US" altLang="zh-CN" dirty="0" err="1" smtClean="0">
                <a:sym typeface="Wingdings" panose="05000000000000000000" pitchFamily="2" charset="2"/>
              </a:rPr>
              <a:t>xrange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Dict_keys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 err="1" smtClean="0">
                <a:sym typeface="Wingdings" panose="05000000000000000000" pitchFamily="2" charset="2"/>
              </a:rPr>
              <a:t>dict_values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 err="1" smtClean="0">
                <a:sym typeface="Wingdings" panose="05000000000000000000" pitchFamily="2" charset="2"/>
              </a:rPr>
              <a:t>dict_items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Function zip/Class zip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2348880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 python3</a:t>
            </a:r>
          </a:p>
          <a:p>
            <a:r>
              <a:rPr lang="en-US" altLang="zh-CN" dirty="0" smtClean="0"/>
              <a:t>&gt;&gt;&gt; d = {1:2}</a:t>
            </a:r>
          </a:p>
          <a:p>
            <a:r>
              <a:rPr lang="en-US" altLang="zh-CN" dirty="0" smtClean="0"/>
              <a:t>&gt;&gt;&gt; k = </a:t>
            </a:r>
            <a:r>
              <a:rPr lang="en-US" altLang="zh-CN" dirty="0" err="1" smtClean="0"/>
              <a:t>d.keys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 print k</a:t>
            </a:r>
          </a:p>
          <a:p>
            <a:r>
              <a:rPr lang="en-US" altLang="zh-CN" dirty="0" smtClean="0"/>
              <a:t>&gt;&gt;&gt; d[3] = 4</a:t>
            </a:r>
          </a:p>
          <a:p>
            <a:r>
              <a:rPr lang="en-US" altLang="zh-CN" dirty="0" smtClean="0"/>
              <a:t>&gt;&gt;&gt; print 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420250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 python2</a:t>
            </a:r>
          </a:p>
          <a:p>
            <a:r>
              <a:rPr lang="en-US" altLang="zh-CN" dirty="0" smtClean="0"/>
              <a:t>&gt;&gt;&gt; d = {1:2}</a:t>
            </a:r>
          </a:p>
          <a:p>
            <a:r>
              <a:rPr lang="en-US" altLang="zh-CN" dirty="0" smtClean="0"/>
              <a:t>&gt;&gt;&gt; k = </a:t>
            </a:r>
            <a:r>
              <a:rPr lang="en-US" altLang="zh-CN" dirty="0" err="1" smtClean="0"/>
              <a:t>d.iterkeys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 print 3 in k</a:t>
            </a:r>
          </a:p>
          <a:p>
            <a:r>
              <a:rPr lang="en-US" altLang="zh-CN" dirty="0" smtClean="0"/>
              <a:t>&gt;&gt;&gt; print 1 in 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9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Ordering Comparisons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Python2: </a:t>
            </a:r>
            <a:r>
              <a:rPr lang="en-US" altLang="zh-CN" dirty="0" smtClean="0">
                <a:hlinkClick r:id="rId2"/>
              </a:rPr>
              <a:t>http://stackoverflow.com/questions/3270680/how-does-python-compare-string-and-int</a:t>
            </a:r>
            <a:endParaRPr lang="en-US" altLang="zh-CN" dirty="0" smtClean="0"/>
          </a:p>
          <a:p>
            <a:r>
              <a:rPr lang="en-US" altLang="zh-CN" dirty="0" smtClean="0"/>
              <a:t>None always comes first.</a:t>
            </a:r>
          </a:p>
          <a:p>
            <a:r>
              <a:rPr lang="en-US" altLang="zh-CN" dirty="0" err="1" smtClean="0"/>
              <a:t>TypeError</a:t>
            </a:r>
            <a:r>
              <a:rPr lang="en-US" altLang="zh-CN" dirty="0" smtClean="0"/>
              <a:t>, complex number</a:t>
            </a:r>
          </a:p>
          <a:p>
            <a:endParaRPr lang="en-US" altLang="zh-CN" dirty="0"/>
          </a:p>
          <a:p>
            <a:r>
              <a:rPr lang="en-US" altLang="zh-CN" dirty="0" smtClean="0"/>
              <a:t>Python3: </a:t>
            </a:r>
            <a:r>
              <a:rPr lang="en-US" altLang="zh-CN" dirty="0" err="1" smtClean="0"/>
              <a:t>TypeError</a:t>
            </a:r>
            <a:endParaRPr lang="en-US" altLang="zh-CN" dirty="0" smtClean="0"/>
          </a:p>
          <a:p>
            <a:r>
              <a:rPr lang="en-US" altLang="zh-CN" dirty="0" smtClean="0"/>
              <a:t>Even: None &lt; None</a:t>
            </a:r>
          </a:p>
          <a:p>
            <a:r>
              <a:rPr lang="en-US" altLang="zh-CN" dirty="0" smtClean="0"/>
              <a:t>Sorted/</a:t>
            </a:r>
            <a:r>
              <a:rPr lang="en-US" altLang="zh-CN" dirty="0" err="1" smtClean="0"/>
              <a:t>list.sort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 removed, use key and reverse</a:t>
            </a:r>
          </a:p>
          <a:p>
            <a:r>
              <a:rPr lang="en-US" altLang="zh-CN" dirty="0" err="1" smtClean="0"/>
              <a:t>Cmp</a:t>
            </a:r>
            <a:r>
              <a:rPr lang="en-US" altLang="zh-CN" dirty="0" smtClean="0"/>
              <a:t>/__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__ removed.</a:t>
            </a:r>
          </a:p>
          <a:p>
            <a:pPr lvl="1"/>
            <a:r>
              <a:rPr lang="en-US" altLang="zh-CN" dirty="0" err="1" smtClean="0"/>
              <a:t>Cmp</a:t>
            </a:r>
            <a:r>
              <a:rPr lang="en-US" altLang="zh-CN" dirty="0" smtClean="0"/>
              <a:t>(a, b) === </a:t>
            </a:r>
            <a:r>
              <a:rPr lang="en-US" altLang="zh-CN" dirty="0"/>
              <a:t>(a &gt; b) - (a &lt; 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14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, long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Sys.maxint</a:t>
            </a:r>
            <a:r>
              <a:rPr lang="en-US" altLang="zh-CN" dirty="0" smtClean="0">
                <a:sym typeface="Wingdings" panose="05000000000000000000" pitchFamily="2" charset="2"/>
              </a:rPr>
              <a:t>(removed), </a:t>
            </a:r>
            <a:r>
              <a:rPr lang="en-US" altLang="zh-CN" dirty="0" err="1" smtClean="0">
                <a:sym typeface="Wingdings" panose="05000000000000000000" pitchFamily="2" charset="2"/>
              </a:rPr>
              <a:t>sys.maxsize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Math.log(</a:t>
            </a:r>
            <a:r>
              <a:rPr lang="en-US" altLang="zh-CN" dirty="0" err="1" smtClean="0">
                <a:sym typeface="Wingdings" panose="05000000000000000000" pitchFamily="2" charset="2"/>
              </a:rPr>
              <a:t>sys.maxint</a:t>
            </a:r>
            <a:r>
              <a:rPr lang="en-US" altLang="zh-CN" dirty="0" smtClean="0">
                <a:sym typeface="Wingdings" panose="05000000000000000000" pitchFamily="2" charset="2"/>
              </a:rPr>
              <a:t>, 2) = ?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2 ** 365, BOOM !!??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½  float, 1//2  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/>
              <a:t>Octal literals </a:t>
            </a:r>
            <a:r>
              <a:rPr lang="en-US" altLang="zh-CN" dirty="0" smtClean="0"/>
              <a:t>0720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 </a:t>
            </a:r>
            <a:r>
              <a:rPr lang="en-US" altLang="zh-CN" dirty="0" smtClean="0"/>
              <a:t>0o720</a:t>
            </a:r>
            <a:endParaRPr lang="en-US" altLang="zh-CN" dirty="0"/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74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1239</Words>
  <Application>Microsoft Office PowerPoint</Application>
  <PresentationFormat>On-screen Show (4:3)</PresentationFormat>
  <Paragraphs>235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Python Regrets - 2002</vt:lpstr>
      <vt:lpstr>Digression</vt:lpstr>
      <vt:lpstr>Things that will Not Change in Python 3000</vt:lpstr>
      <vt:lpstr>What’s New</vt:lpstr>
      <vt:lpstr>Print is A Function [py26]</vt:lpstr>
      <vt:lpstr>Views and Iterators Instead of Lists</vt:lpstr>
      <vt:lpstr>Ordering Comparisons</vt:lpstr>
      <vt:lpstr>Integers</vt:lpstr>
      <vt:lpstr>Text Vs. Data Instead of Unicode Vs. 8-bit</vt:lpstr>
      <vt:lpstr>Function argument and return value annotations: PEP3107</vt:lpstr>
      <vt:lpstr>Keyword only arguments: PEP3102</vt:lpstr>
      <vt:lpstr>Nonlocal: PEP3104</vt:lpstr>
      <vt:lpstr>Small syntax</vt:lpstr>
      <vt:lpstr>Exception</vt:lpstr>
      <vt:lpstr>Ellipsis </vt:lpstr>
      <vt:lpstr>Other changes</vt:lpstr>
      <vt:lpstr>Library changed</vt:lpstr>
      <vt:lpstr>py31</vt:lpstr>
      <vt:lpstr>Py32</vt:lpstr>
      <vt:lpstr>py33</vt:lpstr>
      <vt:lpstr>py34</vt:lpstr>
      <vt:lpstr>Libs support py3 status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Hao H</dc:creator>
  <cp:lastModifiedBy>Huang, Hao H</cp:lastModifiedBy>
  <cp:revision>176</cp:revision>
  <dcterms:created xsi:type="dcterms:W3CDTF">2014-03-11T03:35:06Z</dcterms:created>
  <dcterms:modified xsi:type="dcterms:W3CDTF">2014-03-18T08:44:35Z</dcterms:modified>
</cp:coreProperties>
</file>