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80" r:id="rId2"/>
  </p:sldMasterIdLst>
  <p:notesMasterIdLst>
    <p:notesMasterId r:id="rId11"/>
  </p:notesMasterIdLst>
  <p:sldIdLst>
    <p:sldId id="288" r:id="rId3"/>
    <p:sldId id="265" r:id="rId4"/>
    <p:sldId id="344" r:id="rId5"/>
    <p:sldId id="308" r:id="rId6"/>
    <p:sldId id="346" r:id="rId7"/>
    <p:sldId id="347" r:id="rId8"/>
    <p:sldId id="349" r:id="rId9"/>
    <p:sldId id="34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2508" autoAdjust="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0C79F-5E18-4183-99A3-DB688358F9F6}" type="datetimeFigureOut">
              <a:rPr lang="zh-CN" altLang="en-US" smtClean="0"/>
              <a:t>2015/5/7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9212D-2890-4BB5-AC90-6E7F2B6E0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969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212D-2890-4BB5-AC90-6E7F2B6E031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02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 </a:t>
            </a:r>
            <a:r>
              <a:rPr lang="en-US" altLang="zh-CN" dirty="0" err="1" smtClean="0"/>
              <a:t>Mesos</a:t>
            </a:r>
            <a:r>
              <a:rPr lang="en-US" altLang="zh-CN" dirty="0" smtClean="0"/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manages the placement of workloads for over 30,0000 servers at Twitter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212D-2890-4BB5-AC90-6E7F2B6E031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169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212D-2890-4BB5-AC90-6E7F2B6E031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77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212D-2890-4BB5-AC90-6E7F2B6E031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184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212D-2890-4BB5-AC90-6E7F2B6E031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462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212D-2890-4BB5-AC90-6E7F2B6E031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090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08941">
            <a:off x="-1186016" y="2249956"/>
            <a:ext cx="14031263" cy="5446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69" y="6149302"/>
            <a:ext cx="1604860" cy="6599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2" y="6242321"/>
            <a:ext cx="481925" cy="438552"/>
          </a:xfrm>
          <a:prstGeom prst="rect">
            <a:avLst/>
          </a:prstGeom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32885" y="890393"/>
            <a:ext cx="10974855" cy="1991404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3706223" y="2881796"/>
            <a:ext cx="7901516" cy="471989"/>
          </a:xfrm>
          <a:prstGeom prst="rect">
            <a:avLst/>
          </a:prstGeom>
        </p:spPr>
        <p:txBody>
          <a:bodyPr vert="horz" lIns="0" tIns="91440" rIns="0" bIns="91440" rtlCol="0" anchor="t" anchorCtr="0">
            <a:spAutoFit/>
          </a:bodyPr>
          <a:lstStyle>
            <a:lvl1pPr algn="r">
              <a:defRPr sz="1867">
                <a:solidFill>
                  <a:schemeClr val="bg1"/>
                </a:solidFill>
                <a:latin typeface="Clear Sans 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0958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33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1710267"/>
            <a:ext cx="10972800" cy="4224867"/>
          </a:xfrm>
        </p:spPr>
        <p:txBody>
          <a:bodyPr/>
          <a:lstStyle>
            <a:lvl2pPr marL="226478" indent="-150280">
              <a:defRPr/>
            </a:lvl2pPr>
            <a:lvl3pPr marL="378875" indent="-150280">
              <a:defRPr/>
            </a:lvl3pPr>
            <a:lvl4pPr marL="613818" indent="-150280">
              <a:buClr>
                <a:schemeClr val="accent3">
                  <a:lumMod val="75000"/>
                </a:schemeClr>
              </a:buClr>
              <a:buSzPct val="110000"/>
              <a:buFontTx/>
              <a:buChar char="›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22049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08941">
            <a:off x="-1186016" y="2249956"/>
            <a:ext cx="14031263" cy="5446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69" y="6149302"/>
            <a:ext cx="1604860" cy="6599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2" y="6242321"/>
            <a:ext cx="481925" cy="438552"/>
          </a:xfrm>
          <a:prstGeom prst="rect">
            <a:avLst/>
          </a:prstGeom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32885" y="890393"/>
            <a:ext cx="10974855" cy="1991404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3706223" y="2881796"/>
            <a:ext cx="7901516" cy="471989"/>
          </a:xfrm>
          <a:prstGeom prst="rect">
            <a:avLst/>
          </a:prstGeom>
        </p:spPr>
        <p:txBody>
          <a:bodyPr vert="horz" lIns="0" tIns="91440" rIns="0" bIns="91440" rtlCol="0" anchor="t" anchorCtr="0">
            <a:spAutoFit/>
          </a:bodyPr>
          <a:lstStyle>
            <a:lvl1pPr algn="r">
              <a:defRPr sz="1867">
                <a:solidFill>
                  <a:schemeClr val="bg1"/>
                </a:solidFill>
                <a:latin typeface="Clear Sans 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08941">
            <a:off x="-1186016" y="2249956"/>
            <a:ext cx="14031263" cy="54466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69" y="6149302"/>
            <a:ext cx="1604860" cy="6599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2" y="6242321"/>
            <a:ext cx="481925" cy="43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4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1710267"/>
            <a:ext cx="10972800" cy="4224867"/>
          </a:xfrm>
        </p:spPr>
        <p:txBody>
          <a:bodyPr/>
          <a:lstStyle>
            <a:lvl2pPr marL="226478" indent="-150280">
              <a:defRPr/>
            </a:lvl2pPr>
            <a:lvl3pPr marL="378875" indent="-150280">
              <a:defRPr/>
            </a:lvl3pPr>
            <a:lvl4pPr marL="613818" indent="-150280">
              <a:buClr>
                <a:schemeClr val="accent3">
                  <a:lumMod val="75000"/>
                </a:schemeClr>
              </a:buClr>
              <a:buSzPct val="110000"/>
              <a:buFontTx/>
              <a:buChar char="›"/>
              <a:defRPr/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25648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CA592-1F25-4DB7-B054-916AA0B8DACF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1" y="1709822"/>
            <a:ext cx="6345767" cy="4272765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7059085" y="1709822"/>
            <a:ext cx="4523316" cy="4272765"/>
          </a:xfrm>
        </p:spPr>
        <p:txBody>
          <a:bodyPr/>
          <a:lstStyle>
            <a:lvl1pPr>
              <a:defRPr sz="14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Place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83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0351"/>
            <a:ext cx="10972800" cy="618608"/>
          </a:xfrm>
        </p:spPr>
        <p:txBody>
          <a:bodyPr/>
          <a:lstStyle>
            <a:lvl1pPr>
              <a:defRPr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CA592-1F25-4DB7-B054-916AA0B8DACF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878418"/>
            <a:ext cx="10972800" cy="416983"/>
          </a:xfrm>
        </p:spPr>
        <p:txBody>
          <a:bodyPr/>
          <a:lstStyle>
            <a:lvl1pPr>
              <a:defRPr sz="1867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710661"/>
            <a:ext cx="10972800" cy="4253959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1497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utorial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0351"/>
            <a:ext cx="10972800" cy="618608"/>
          </a:xfrm>
        </p:spPr>
        <p:txBody>
          <a:bodyPr/>
          <a:lstStyle>
            <a:lvl1pPr>
              <a:defRPr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CA592-1F25-4DB7-B054-916AA0B8DACF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606698"/>
            <a:ext cx="10972800" cy="4328436"/>
          </a:xfrm>
        </p:spPr>
        <p:txBody>
          <a:bodyPr tIns="0"/>
          <a:lstStyle>
            <a:lvl1pPr marL="457189" indent="-457189">
              <a:lnSpc>
                <a:spcPct val="150000"/>
              </a:lnSpc>
              <a:buFont typeface="+mj-lt"/>
              <a:buAutoNum type="arabicPeriod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94249" indent="-230712">
              <a:lnSpc>
                <a:spcPct val="150000"/>
              </a:lnSpc>
              <a:buFont typeface="+mj-lt"/>
              <a:buAutoNum type="alphaLcPeriod"/>
              <a:defRPr/>
            </a:lvl2pPr>
            <a:lvl3pPr marL="840296" indent="-148163">
              <a:lnSpc>
                <a:spcPct val="150000"/>
              </a:lnSpc>
              <a:buFont typeface="Arial" panose="020B0604020202020204" pitchFamily="34" charset="0"/>
              <a:buChar char="•"/>
              <a:defRPr/>
            </a:lvl3pPr>
            <a:lvl4pPr marL="992693" indent="-148163">
              <a:lnSpc>
                <a:spcPct val="150000"/>
              </a:lnSpc>
              <a:buClr>
                <a:schemeClr val="accent3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First step: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878418"/>
            <a:ext cx="10972800" cy="416983"/>
          </a:xfrm>
        </p:spPr>
        <p:txBody>
          <a:bodyPr/>
          <a:lstStyle>
            <a:lvl1pPr>
              <a:defRPr sz="1867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4594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CA592-1F25-4DB7-B054-916AA0B8DACF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890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Clear Sans Bold" panose="020B0803030202020304" pitchFamily="34" charset="0"/>
              <a:cs typeface="Clear Sans Bold" panose="020B08030302020203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830"/>
          <a:stretch/>
        </p:blipFill>
        <p:spPr>
          <a:xfrm>
            <a:off x="632612" y="5245397"/>
            <a:ext cx="10966723" cy="16126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363" y="6149302"/>
            <a:ext cx="1604860" cy="6599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2" y="6261223"/>
            <a:ext cx="481925" cy="43855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97497" y="702733"/>
            <a:ext cx="7433267" cy="69003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296632" y="1646767"/>
            <a:ext cx="7447517" cy="4326368"/>
          </a:xfrm>
        </p:spPr>
        <p:txBody>
          <a:bodyPr/>
          <a:lstStyle>
            <a:lvl1pPr>
              <a:lnSpc>
                <a:spcPct val="150000"/>
              </a:lnSpc>
              <a:defRPr sz="2667">
                <a:solidFill>
                  <a:schemeClr val="bg1"/>
                </a:solidFill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  <a:lvl2pPr marL="452955" indent="-150280">
              <a:lnSpc>
                <a:spcPct val="150000"/>
              </a:lnSpc>
              <a:defRPr sz="2400">
                <a:solidFill>
                  <a:schemeClr val="bg1"/>
                </a:solidFill>
                <a:latin typeface="Clear Sans Medium" panose="020B0603030202020304" pitchFamily="34" charset="0"/>
                <a:cs typeface="Clear Sans Medium" panose="020B0603030202020304" pitchFamily="34" charset="0"/>
              </a:defRPr>
            </a:lvl2pPr>
            <a:lvl3pPr marL="529153" indent="-156629">
              <a:lnSpc>
                <a:spcPct val="150000"/>
              </a:lnSpc>
              <a:defRPr sz="1600">
                <a:solidFill>
                  <a:schemeClr val="bg1"/>
                </a:solidFill>
                <a:latin typeface="Clear Sans Medium" panose="020B0603030202020304" pitchFamily="34" charset="0"/>
                <a:cs typeface="Clear Sans Medium" panose="020B0603030202020304" pitchFamily="34" charset="0"/>
              </a:defRPr>
            </a:lvl3pPr>
            <a:lvl4pPr marL="529153" indent="-156629">
              <a:lnSpc>
                <a:spcPct val="150000"/>
              </a:lnSpc>
              <a:defRPr sz="1400">
                <a:solidFill>
                  <a:schemeClr val="bg1"/>
                </a:solidFill>
                <a:latin typeface="Clear Sans Medium" panose="020B0603030202020304" pitchFamily="34" charset="0"/>
                <a:cs typeface="Clear Sans Medium" panose="020B0603030202020304" pitchFamily="34" charset="0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FFFF"/>
              </a:solidFill>
              <a:latin typeface="Clear Sans Bold" panose="020B0803030202020304" pitchFamily="34" charset="0"/>
              <a:cs typeface="Clear Sans Bold" panose="020B08030302020203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830"/>
          <a:stretch/>
        </p:blipFill>
        <p:spPr>
          <a:xfrm>
            <a:off x="632612" y="5245397"/>
            <a:ext cx="10966723" cy="16126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363" y="6149302"/>
            <a:ext cx="1604860" cy="6599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2" y="6261223"/>
            <a:ext cx="481925" cy="43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24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-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4C4C4C"/>
              </a:gs>
              <a:gs pos="100000">
                <a:schemeClr val="bg1">
                  <a:lumMod val="85000"/>
                  <a:lumOff val="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08941">
            <a:off x="-1259904" y="1621719"/>
            <a:ext cx="14143751" cy="544668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616509" y="2941561"/>
            <a:ext cx="5889413" cy="738664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 sz="4800">
                <a:solidFill>
                  <a:schemeClr val="tx1"/>
                </a:solidFill>
                <a:effectLst/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69" y="6149301"/>
            <a:ext cx="1604860" cy="6599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2" y="6242321"/>
            <a:ext cx="481925" cy="43855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4C4C4C"/>
              </a:gs>
              <a:gs pos="100000">
                <a:schemeClr val="bg1">
                  <a:lumMod val="85000"/>
                  <a:lumOff val="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08941">
            <a:off x="-1259904" y="1621719"/>
            <a:ext cx="14143751" cy="5446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69" y="6149301"/>
            <a:ext cx="1604860" cy="6599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2" y="6242321"/>
            <a:ext cx="481925" cy="43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2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1710267"/>
            <a:ext cx="10972800" cy="4224867"/>
          </a:xfrm>
        </p:spPr>
        <p:txBody>
          <a:bodyPr/>
          <a:lstStyle>
            <a:lvl2pPr marL="226478" indent="-150280">
              <a:defRPr/>
            </a:lvl2pPr>
            <a:lvl3pPr marL="378875" indent="-150280">
              <a:defRPr/>
            </a:lvl3pPr>
            <a:lvl4pPr marL="613818" indent="-150280">
              <a:buClr>
                <a:schemeClr val="accent3">
                  <a:lumMod val="75000"/>
                </a:schemeClr>
              </a:buClr>
              <a:buSzPct val="110000"/>
              <a:buFontTx/>
              <a:buChar char="›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938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9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CA592-1F25-4DB7-B054-916AA0B8DACF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1" y="1709822"/>
            <a:ext cx="6345767" cy="4272765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7059085" y="1709822"/>
            <a:ext cx="4523316" cy="4272765"/>
          </a:xfrm>
        </p:spPr>
        <p:txBody>
          <a:bodyPr/>
          <a:lstStyle>
            <a:lvl1pPr>
              <a:defRPr sz="14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Place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26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0351"/>
            <a:ext cx="10972800" cy="618608"/>
          </a:xfrm>
        </p:spPr>
        <p:txBody>
          <a:bodyPr/>
          <a:lstStyle>
            <a:lvl1pPr>
              <a:defRPr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CA592-1F25-4DB7-B054-916AA0B8DACF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878418"/>
            <a:ext cx="10972800" cy="416983"/>
          </a:xfrm>
        </p:spPr>
        <p:txBody>
          <a:bodyPr/>
          <a:lstStyle>
            <a:lvl1pPr>
              <a:defRPr sz="1867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710661"/>
            <a:ext cx="10972800" cy="42539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52799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torial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0351"/>
            <a:ext cx="10972800" cy="618608"/>
          </a:xfrm>
        </p:spPr>
        <p:txBody>
          <a:bodyPr/>
          <a:lstStyle>
            <a:lvl1pPr>
              <a:defRPr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CA592-1F25-4DB7-B054-916AA0B8DACF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606698"/>
            <a:ext cx="10972800" cy="4328436"/>
          </a:xfrm>
        </p:spPr>
        <p:txBody>
          <a:bodyPr tIns="0"/>
          <a:lstStyle>
            <a:lvl1pPr marL="457189" indent="-457189">
              <a:lnSpc>
                <a:spcPct val="150000"/>
              </a:lnSpc>
              <a:buFont typeface="+mj-lt"/>
              <a:buAutoNum type="arabicPeriod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94249" indent="-230712">
              <a:lnSpc>
                <a:spcPct val="150000"/>
              </a:lnSpc>
              <a:buFont typeface="+mj-lt"/>
              <a:buAutoNum type="alphaLcPeriod"/>
              <a:defRPr/>
            </a:lvl2pPr>
            <a:lvl3pPr marL="840296" indent="-148163">
              <a:lnSpc>
                <a:spcPct val="150000"/>
              </a:lnSpc>
              <a:buFont typeface="Arial" panose="020B0604020202020204" pitchFamily="34" charset="0"/>
              <a:buChar char="•"/>
              <a:defRPr/>
            </a:lvl3pPr>
            <a:lvl4pPr marL="992693" indent="-148163">
              <a:lnSpc>
                <a:spcPct val="150000"/>
              </a:lnSpc>
              <a:buClr>
                <a:schemeClr val="accent3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First step: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878418"/>
            <a:ext cx="10972800" cy="416983"/>
          </a:xfrm>
        </p:spPr>
        <p:txBody>
          <a:bodyPr/>
          <a:lstStyle>
            <a:lvl1pPr>
              <a:defRPr sz="1867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0592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CA592-1F25-4DB7-B054-916AA0B8DACF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843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FFFF"/>
              </a:solidFill>
              <a:latin typeface="Clear Sans Bold" panose="020B0803030202020304" pitchFamily="34" charset="0"/>
              <a:cs typeface="Clear Sans Bold" panose="020B08030302020203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830"/>
          <a:stretch/>
        </p:blipFill>
        <p:spPr>
          <a:xfrm>
            <a:off x="632612" y="5245397"/>
            <a:ext cx="10966723" cy="16126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363" y="6149302"/>
            <a:ext cx="1604860" cy="6599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2" y="6261223"/>
            <a:ext cx="481925" cy="43855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97497" y="702733"/>
            <a:ext cx="7433267" cy="69003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296632" y="1646767"/>
            <a:ext cx="7447517" cy="4326368"/>
          </a:xfrm>
        </p:spPr>
        <p:txBody>
          <a:bodyPr/>
          <a:lstStyle>
            <a:lvl1pPr>
              <a:lnSpc>
                <a:spcPct val="150000"/>
              </a:lnSpc>
              <a:defRPr sz="2667">
                <a:solidFill>
                  <a:schemeClr val="bg1"/>
                </a:solidFill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  <a:lvl2pPr marL="452955" indent="-150280">
              <a:lnSpc>
                <a:spcPct val="150000"/>
              </a:lnSpc>
              <a:defRPr sz="2400">
                <a:solidFill>
                  <a:schemeClr val="bg1"/>
                </a:solidFill>
                <a:latin typeface="Clear Sans Medium" panose="020B0603030202020304" pitchFamily="34" charset="0"/>
                <a:cs typeface="Clear Sans Medium" panose="020B0603030202020304" pitchFamily="34" charset="0"/>
              </a:defRPr>
            </a:lvl2pPr>
            <a:lvl3pPr marL="529153" indent="-156629">
              <a:lnSpc>
                <a:spcPct val="150000"/>
              </a:lnSpc>
              <a:defRPr sz="1600">
                <a:solidFill>
                  <a:schemeClr val="bg1"/>
                </a:solidFill>
                <a:latin typeface="Clear Sans Medium" panose="020B0603030202020304" pitchFamily="34" charset="0"/>
                <a:cs typeface="Clear Sans Medium" panose="020B0603030202020304" pitchFamily="34" charset="0"/>
              </a:defRPr>
            </a:lvl3pPr>
            <a:lvl4pPr marL="529153" indent="-156629">
              <a:lnSpc>
                <a:spcPct val="150000"/>
              </a:lnSpc>
              <a:defRPr sz="1400">
                <a:solidFill>
                  <a:schemeClr val="bg1"/>
                </a:solidFill>
                <a:latin typeface="Clear Sans Medium" panose="020B0603030202020304" pitchFamily="34" charset="0"/>
                <a:cs typeface="Clear Sans Medium" panose="020B0603030202020304" pitchFamily="34" charset="0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-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4C4C4C"/>
              </a:gs>
              <a:gs pos="100000">
                <a:schemeClr val="bg1">
                  <a:lumMod val="85000"/>
                  <a:lumOff val="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08941">
            <a:off x="-1259904" y="1621719"/>
            <a:ext cx="14143751" cy="544668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616509" y="2941561"/>
            <a:ext cx="5889413" cy="738664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 sz="4800">
                <a:solidFill>
                  <a:schemeClr val="tx1"/>
                </a:solidFill>
                <a:effectLst/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69" y="6149301"/>
            <a:ext cx="1604860" cy="6599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2" y="6242321"/>
            <a:ext cx="481925" cy="43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51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31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60351"/>
            <a:ext cx="10972800" cy="124248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884" y="1636185"/>
            <a:ext cx="10962216" cy="44899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9387" y="6339493"/>
            <a:ext cx="723013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4B4CA592-1F25-4DB7-B054-916AA0B8DACF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164"/>
            <a:ext cx="12192000" cy="7318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884" y="6126165"/>
            <a:ext cx="10966451" cy="731836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11248627" y="6358394"/>
            <a:ext cx="723013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4CA592-1F25-4DB7-B054-916AA0B8DACF}" type="slidenum">
              <a:rPr lang="en-US" sz="1400" smtClean="0">
                <a:solidFill>
                  <a:srgbClr val="FFFFFF"/>
                </a:solidFill>
              </a:rPr>
              <a:pPr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2" y="6257672"/>
            <a:ext cx="481925" cy="4385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715" y="6158753"/>
            <a:ext cx="1604860" cy="6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0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8" r:id="rId9"/>
    <p:sldLayoutId id="2147483679" r:id="rId10"/>
    <p:sldLayoutId id="214748367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09585" rtl="0" eaLnBrk="1" latinLnBrk="0" hangingPunct="1">
        <a:spcBef>
          <a:spcPct val="0"/>
        </a:spcBef>
        <a:buNone/>
        <a:defRPr sz="3733" kern="1200">
          <a:solidFill>
            <a:schemeClr val="tx1">
              <a:lumMod val="75000"/>
              <a:lumOff val="25000"/>
            </a:schemeClr>
          </a:solidFill>
          <a:latin typeface="Clear Sans Bold" panose="020B0803030202020304" pitchFamily="34" charset="0"/>
          <a:ea typeface="+mj-ea"/>
          <a:cs typeface="Clear Sans Bold" panose="020B0803030202020304" pitchFamily="34" charset="0"/>
        </a:defRPr>
      </a:lvl1pPr>
    </p:titleStyle>
    <p:bodyStyle>
      <a:lvl1pPr marL="0" indent="0" algn="l" defTabSz="609585" rtl="0" eaLnBrk="1" latinLnBrk="0" hangingPunct="1">
        <a:spcBef>
          <a:spcPct val="20000"/>
        </a:spcBef>
        <a:buFont typeface="Arial"/>
        <a:buNone/>
        <a:defRPr sz="2133" b="0" kern="1200">
          <a:solidFill>
            <a:schemeClr val="tx1">
              <a:lumMod val="75000"/>
              <a:lumOff val="25000"/>
            </a:schemeClr>
          </a:solidFill>
          <a:latin typeface="Clear Sans "/>
          <a:ea typeface="+mn-ea"/>
          <a:cs typeface="Clear Sans Medium" panose="020B0603030202020304" pitchFamily="34" charset="0"/>
        </a:defRPr>
      </a:lvl1pPr>
      <a:lvl2pPr marL="226478" indent="-150280" algn="l" defTabSz="609585" rtl="0" eaLnBrk="1" latinLnBrk="0" hangingPunct="1">
        <a:spcBef>
          <a:spcPct val="20000"/>
        </a:spcBef>
        <a:buSzPct val="80000"/>
        <a:buFont typeface="Arial" panose="020B0604020202020204" pitchFamily="34" charset="0"/>
        <a:buChar char="•"/>
        <a:defRPr sz="1867" kern="1200">
          <a:solidFill>
            <a:schemeClr val="tx1">
              <a:lumMod val="75000"/>
              <a:lumOff val="25000"/>
            </a:schemeClr>
          </a:solidFill>
          <a:latin typeface="Clear Sans "/>
          <a:ea typeface="+mn-ea"/>
          <a:cs typeface="Clear Sans Medium" panose="020B0603030202020304" pitchFamily="34" charset="0"/>
        </a:defRPr>
      </a:lvl2pPr>
      <a:lvl3pPr marL="378875" indent="-156629" algn="l" defTabSz="609585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Clear Sans "/>
          <a:ea typeface="+mn-ea"/>
          <a:cs typeface="Clear Sans Medium" panose="020B0603030202020304" pitchFamily="34" charset="0"/>
        </a:defRPr>
      </a:lvl3pPr>
      <a:lvl4pPr marL="613818" indent="-148163" algn="l" defTabSz="609585" rtl="0" eaLnBrk="1" latinLnBrk="0" hangingPunct="1">
        <a:spcBef>
          <a:spcPct val="20000"/>
        </a:spcBef>
        <a:buClr>
          <a:schemeClr val="accent3">
            <a:lumMod val="75000"/>
          </a:schemeClr>
        </a:buClr>
        <a:buSzPct val="110000"/>
        <a:buFontTx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Clear Sans "/>
          <a:ea typeface="+mn-ea"/>
          <a:cs typeface="Clear Sans Medium" panose="020B0603030202020304" pitchFamily="34" charset="0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Verdana"/>
          <a:ea typeface="+mn-ea"/>
          <a:cs typeface="Verdana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60351"/>
            <a:ext cx="10972800" cy="124248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884" y="1636185"/>
            <a:ext cx="10962216" cy="44899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9387" y="6339493"/>
            <a:ext cx="723013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4B4CA592-1F25-4DB7-B054-916AA0B8DACF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164"/>
            <a:ext cx="12192000" cy="7318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884" y="6126165"/>
            <a:ext cx="10966451" cy="731836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11248627" y="6358394"/>
            <a:ext cx="723013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4CA592-1F25-4DB7-B054-916AA0B8DACF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2" y="6257672"/>
            <a:ext cx="481925" cy="4385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715" y="6158753"/>
            <a:ext cx="1604860" cy="6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7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90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09585" rtl="0" eaLnBrk="1" latinLnBrk="0" hangingPunct="1">
        <a:spcBef>
          <a:spcPct val="0"/>
        </a:spcBef>
        <a:buNone/>
        <a:defRPr sz="3733" kern="1200">
          <a:solidFill>
            <a:schemeClr val="tx1">
              <a:lumMod val="75000"/>
              <a:lumOff val="25000"/>
            </a:schemeClr>
          </a:solidFill>
          <a:latin typeface="Clear Sans Bold" panose="020B0803030202020304" pitchFamily="34" charset="0"/>
          <a:ea typeface="+mj-ea"/>
          <a:cs typeface="Clear Sans Bold" panose="020B0803030202020304" pitchFamily="34" charset="0"/>
        </a:defRPr>
      </a:lvl1pPr>
    </p:titleStyle>
    <p:bodyStyle>
      <a:lvl1pPr marL="0" indent="0" algn="l" defTabSz="609585" rtl="0" eaLnBrk="1" latinLnBrk="0" hangingPunct="1">
        <a:spcBef>
          <a:spcPct val="20000"/>
        </a:spcBef>
        <a:buFont typeface="Arial"/>
        <a:buNone/>
        <a:defRPr sz="2133" b="0" kern="1200">
          <a:solidFill>
            <a:schemeClr val="tx1">
              <a:lumMod val="75000"/>
              <a:lumOff val="25000"/>
            </a:schemeClr>
          </a:solidFill>
          <a:latin typeface="Clear Sans "/>
          <a:ea typeface="+mn-ea"/>
          <a:cs typeface="Clear Sans Medium" panose="020B0603030202020304" pitchFamily="34" charset="0"/>
        </a:defRPr>
      </a:lvl1pPr>
      <a:lvl2pPr marL="226478" indent="-150280" algn="l" defTabSz="609585" rtl="0" eaLnBrk="1" latinLnBrk="0" hangingPunct="1">
        <a:spcBef>
          <a:spcPct val="20000"/>
        </a:spcBef>
        <a:buSzPct val="80000"/>
        <a:buFont typeface="Arial" panose="020B0604020202020204" pitchFamily="34" charset="0"/>
        <a:buChar char="•"/>
        <a:defRPr sz="1867" kern="1200">
          <a:solidFill>
            <a:schemeClr val="tx1">
              <a:lumMod val="75000"/>
              <a:lumOff val="25000"/>
            </a:schemeClr>
          </a:solidFill>
          <a:latin typeface="Clear Sans "/>
          <a:ea typeface="+mn-ea"/>
          <a:cs typeface="Clear Sans Medium" panose="020B0603030202020304" pitchFamily="34" charset="0"/>
        </a:defRPr>
      </a:lvl2pPr>
      <a:lvl3pPr marL="378875" indent="-156629" algn="l" defTabSz="609585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Clear Sans "/>
          <a:ea typeface="+mn-ea"/>
          <a:cs typeface="Clear Sans Medium" panose="020B0603030202020304" pitchFamily="34" charset="0"/>
        </a:defRPr>
      </a:lvl3pPr>
      <a:lvl4pPr marL="613818" indent="-148163" algn="l" defTabSz="609585" rtl="0" eaLnBrk="1" latinLnBrk="0" hangingPunct="1">
        <a:spcBef>
          <a:spcPct val="20000"/>
        </a:spcBef>
        <a:buClr>
          <a:schemeClr val="accent3">
            <a:lumMod val="75000"/>
          </a:schemeClr>
        </a:buClr>
        <a:buSzPct val="110000"/>
        <a:buFontTx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Clear Sans "/>
          <a:ea typeface="+mn-ea"/>
          <a:cs typeface="Clear Sans Medium" panose="020B0603030202020304" pitchFamily="34" charset="0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Verdana"/>
          <a:ea typeface="+mn-ea"/>
          <a:cs typeface="Verdana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660" y="609600"/>
            <a:ext cx="8460341" cy="123469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                      </a:t>
            </a:r>
            <a:r>
              <a:rPr lang="en-US" altLang="zh-CN" dirty="0" err="1" smtClean="0"/>
              <a:t>Mesos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97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1" y="347133"/>
            <a:ext cx="8596668" cy="52177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6617"/>
            <a:ext cx="8596668" cy="4824745"/>
          </a:xfrm>
        </p:spPr>
        <p:txBody>
          <a:bodyPr/>
          <a:lstStyle/>
          <a:p>
            <a:pPr marL="512228" lvl="1" indent="-285750" defTabSz="457200"/>
            <a:r>
              <a:rPr lang="en-US" altLang="zh-CN" dirty="0" smtClean="0"/>
              <a:t>Introduction</a:t>
            </a:r>
          </a:p>
          <a:p>
            <a:pPr marL="512228" lvl="1" indent="-285750" defTabSz="457200"/>
            <a:r>
              <a:rPr lang="en-US" altLang="zh-CN" dirty="0" smtClean="0"/>
              <a:t>History</a:t>
            </a:r>
          </a:p>
          <a:p>
            <a:pPr marL="512228" lvl="1" indent="-285750" defTabSz="457200"/>
            <a:r>
              <a:rPr lang="en-US" altLang="zh-CN" dirty="0" smtClean="0"/>
              <a:t>Features</a:t>
            </a:r>
          </a:p>
          <a:p>
            <a:pPr marL="512228" lvl="1" indent="-285750" defTabSz="457200"/>
            <a:r>
              <a:rPr lang="en-US" altLang="zh-CN" dirty="0" smtClean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1325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11667"/>
            <a:ext cx="8596668" cy="63026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Introduction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993531"/>
            <a:ext cx="9635065" cy="5127869"/>
          </a:xfrm>
        </p:spPr>
        <p:txBody>
          <a:bodyPr>
            <a:no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altLang="zh-CN" sz="1800" dirty="0"/>
              <a:t>Apache </a:t>
            </a:r>
            <a:r>
              <a:rPr lang="en-US" altLang="zh-CN" sz="1800" dirty="0" err="1"/>
              <a:t>Mesos</a:t>
            </a:r>
            <a:r>
              <a:rPr lang="en-US" altLang="zh-CN" sz="1800" dirty="0"/>
              <a:t> is an open source cluster manager that abstracts CPU, memory, storage and other compute resources away from machines (physical or virtual), and supports the execution of fault-tolerant and elastic distributed systems. A </a:t>
            </a:r>
            <a:r>
              <a:rPr lang="en-US" altLang="zh-CN" sz="1800" dirty="0" err="1"/>
              <a:t>Mesos</a:t>
            </a:r>
            <a:r>
              <a:rPr lang="en-US" altLang="zh-CN" sz="1800" dirty="0"/>
              <a:t> kernel runs on each machine in the cluster and provides applications with APIs for resource management and scheduling across the entire cluster</a:t>
            </a:r>
            <a:r>
              <a:rPr lang="en-US" altLang="zh-CN" sz="1800" dirty="0" smtClean="0"/>
              <a:t>.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57290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11667"/>
            <a:ext cx="8596668" cy="63026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History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993531"/>
            <a:ext cx="9635065" cy="5127869"/>
          </a:xfrm>
        </p:spPr>
        <p:txBody>
          <a:bodyPr>
            <a:no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genesis: Borg from google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altLang="zh-CN" sz="1800" dirty="0"/>
              <a:t>a research project in </a:t>
            </a:r>
            <a:r>
              <a:rPr lang="en-US" altLang="zh-CN" sz="1800" dirty="0" smtClean="0"/>
              <a:t>the Berkeley </a:t>
            </a:r>
            <a:r>
              <a:rPr lang="en-US" altLang="zh-CN" sz="1800" dirty="0" err="1"/>
              <a:t>AMPLab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Lab by </a:t>
            </a:r>
            <a:r>
              <a:rPr lang="en-US" altLang="zh-CN" sz="1800" dirty="0" smtClean="0"/>
              <a:t>PhD </a:t>
            </a:r>
            <a:r>
              <a:rPr lang="en-US" altLang="zh-CN" sz="1800" dirty="0"/>
              <a:t>students Benjamin </a:t>
            </a:r>
            <a:r>
              <a:rPr lang="en-US" altLang="zh-CN" sz="1800" dirty="0" err="1"/>
              <a:t>Hindman</a:t>
            </a:r>
            <a:endParaRPr lang="en-US" altLang="zh-CN" sz="1800" dirty="0" smtClean="0"/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develop </a:t>
            </a:r>
            <a:r>
              <a:rPr lang="en-US" altLang="zh-CN" sz="1800" dirty="0"/>
              <a:t>at Twitter</a:t>
            </a:r>
            <a:r>
              <a:rPr lang="en-US" altLang="zh-CN" sz="1800" dirty="0" smtClean="0"/>
              <a:t>. 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Written in C++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0271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11667"/>
            <a:ext cx="8596668" cy="63026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Features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993531"/>
            <a:ext cx="9635065" cy="512786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Scalability to 10,000s of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Fault-tolerant replicated master and slaves using </a:t>
            </a:r>
            <a:r>
              <a:rPr lang="en-US" altLang="zh-CN" sz="1800" dirty="0" err="1"/>
              <a:t>ZooKeeper</a:t>
            </a: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Support for </a:t>
            </a:r>
            <a:r>
              <a:rPr lang="en-US" altLang="zh-CN" sz="1800" dirty="0" err="1"/>
              <a:t>Docker</a:t>
            </a:r>
            <a:r>
              <a:rPr lang="en-US" altLang="zh-CN" sz="1800" dirty="0"/>
              <a:t>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Native isolation between tasks with Linux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Multi-resource scheduling (memory, CPU, disk, and ports)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Java, Python and C++ APIs for developing new parallel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Web UI for viewing cluster </a:t>
            </a:r>
            <a:r>
              <a:rPr lang="en-US" altLang="zh-CN" sz="1800" dirty="0" smtClean="0"/>
              <a:t>state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8320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11667"/>
            <a:ext cx="8596668" cy="63026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Architecture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2" y="993775"/>
            <a:ext cx="8596668" cy="5043705"/>
          </a:xfrm>
        </p:spPr>
      </p:pic>
    </p:spTree>
    <p:extLst>
      <p:ext uri="{BB962C8B-B14F-4D97-AF65-F5344CB8AC3E}">
        <p14:creationId xmlns:p14="http://schemas.microsoft.com/office/powerpoint/2010/main" val="9808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11667"/>
            <a:ext cx="8596668" cy="63026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Resource Offer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241058"/>
            <a:ext cx="7362091" cy="4787287"/>
          </a:xfrm>
        </p:spPr>
      </p:pic>
    </p:spTree>
    <p:extLst>
      <p:ext uri="{BB962C8B-B14F-4D97-AF65-F5344CB8AC3E}">
        <p14:creationId xmlns:p14="http://schemas.microsoft.com/office/powerpoint/2010/main" val="124261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11667"/>
            <a:ext cx="8596668" cy="630264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Comparation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58" y="1285020"/>
            <a:ext cx="6704735" cy="4489450"/>
          </a:xfrm>
        </p:spPr>
      </p:pic>
    </p:spTree>
    <p:extLst>
      <p:ext uri="{BB962C8B-B14F-4D97-AF65-F5344CB8AC3E}">
        <p14:creationId xmlns:p14="http://schemas.microsoft.com/office/powerpoint/2010/main" val="128043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tc_powerpoint_template_internal">
  <a:themeElements>
    <a:clrScheme name="OTC-2014">
      <a:dk1>
        <a:srgbClr val="000000"/>
      </a:dk1>
      <a:lt1>
        <a:srgbClr val="FFFFFF"/>
      </a:lt1>
      <a:dk2>
        <a:srgbClr val="242526"/>
      </a:dk2>
      <a:lt2>
        <a:srgbClr val="F0F1F1"/>
      </a:lt2>
      <a:accent1>
        <a:srgbClr val="00AEEF"/>
      </a:accent1>
      <a:accent2>
        <a:srgbClr val="0070C0"/>
      </a:accent2>
      <a:accent3>
        <a:srgbClr val="A6CE39"/>
      </a:accent3>
      <a:accent4>
        <a:srgbClr val="FDB813"/>
      </a:accent4>
      <a:accent5>
        <a:srgbClr val="7030A0"/>
      </a:accent5>
      <a:accent6>
        <a:srgbClr val="000000"/>
      </a:accent6>
      <a:hlink>
        <a:srgbClr val="00B0F0"/>
      </a:hlink>
      <a:folHlink>
        <a:srgbClr val="0070C0"/>
      </a:folHlink>
    </a:clrScheme>
    <a:fontScheme name="OTC-2014-fonts">
      <a:majorFont>
        <a:latin typeface="Neo Sans Intel Medium"/>
        <a:ea typeface=""/>
        <a:cs typeface=""/>
      </a:majorFont>
      <a:minorFont>
        <a:latin typeface="Clear Sans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eme1">
  <a:themeElements>
    <a:clrScheme name="OTC-2014">
      <a:dk1>
        <a:srgbClr val="000000"/>
      </a:dk1>
      <a:lt1>
        <a:srgbClr val="FFFFFF"/>
      </a:lt1>
      <a:dk2>
        <a:srgbClr val="242526"/>
      </a:dk2>
      <a:lt2>
        <a:srgbClr val="F0F1F1"/>
      </a:lt2>
      <a:accent1>
        <a:srgbClr val="00AEEF"/>
      </a:accent1>
      <a:accent2>
        <a:srgbClr val="0070C0"/>
      </a:accent2>
      <a:accent3>
        <a:srgbClr val="A6CE39"/>
      </a:accent3>
      <a:accent4>
        <a:srgbClr val="FDB813"/>
      </a:accent4>
      <a:accent5>
        <a:srgbClr val="7030A0"/>
      </a:accent5>
      <a:accent6>
        <a:srgbClr val="000000"/>
      </a:accent6>
      <a:hlink>
        <a:srgbClr val="00B0F0"/>
      </a:hlink>
      <a:folHlink>
        <a:srgbClr val="0070C0"/>
      </a:folHlink>
    </a:clrScheme>
    <a:fontScheme name="OTC-2014-fonts">
      <a:majorFont>
        <a:latin typeface="Neo Sans Intel Medium"/>
        <a:ea typeface=""/>
        <a:cs typeface=""/>
      </a:majorFont>
      <a:minorFont>
        <a:latin typeface="Clear Sans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328EEDFD-59BE-4C2A-A9BD-31D5CCB6144D}" vid="{DA7A44F1-25BC-4BB5-B98B-8488549823E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5870</TotalTime>
  <Words>165</Words>
  <Application>Microsoft Office PowerPoint</Application>
  <PresentationFormat>Widescreen</PresentationFormat>
  <Paragraphs>31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Clear Sans</vt:lpstr>
      <vt:lpstr>Clear Sans </vt:lpstr>
      <vt:lpstr>Clear Sans Bold</vt:lpstr>
      <vt:lpstr>Clear Sans Medium</vt:lpstr>
      <vt:lpstr>宋体</vt:lpstr>
      <vt:lpstr>Arial</vt:lpstr>
      <vt:lpstr>Calibri</vt:lpstr>
      <vt:lpstr>Verdana</vt:lpstr>
      <vt:lpstr>otc_powerpoint_template_internal</vt:lpstr>
      <vt:lpstr>Theme1</vt:lpstr>
      <vt:lpstr>                      Mesos   </vt:lpstr>
      <vt:lpstr>Agenda</vt:lpstr>
      <vt:lpstr>Introduction </vt:lpstr>
      <vt:lpstr>History </vt:lpstr>
      <vt:lpstr>Features </vt:lpstr>
      <vt:lpstr>Architecture  </vt:lpstr>
      <vt:lpstr>Resource Offer   </vt:lpstr>
      <vt:lpstr>Comparation  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 to Block Map</dc:title>
  <dc:creator>Chen, Gui</dc:creator>
  <cp:lastModifiedBy>Li, HuanhuanX</cp:lastModifiedBy>
  <cp:revision>782</cp:revision>
  <dcterms:created xsi:type="dcterms:W3CDTF">2014-08-26T02:03:03Z</dcterms:created>
  <dcterms:modified xsi:type="dcterms:W3CDTF">2015-05-07T08:22:07Z</dcterms:modified>
</cp:coreProperties>
</file>