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0" r:id="rId2"/>
  </p:sldMasterIdLst>
  <p:notesMasterIdLst>
    <p:notesMasterId r:id="rId15"/>
  </p:notesMasterIdLst>
  <p:sldIdLst>
    <p:sldId id="288" r:id="rId3"/>
    <p:sldId id="265" r:id="rId4"/>
    <p:sldId id="344" r:id="rId5"/>
    <p:sldId id="308" r:id="rId6"/>
    <p:sldId id="346" r:id="rId7"/>
    <p:sldId id="347" r:id="rId8"/>
    <p:sldId id="348" r:id="rId9"/>
    <p:sldId id="351" r:id="rId10"/>
    <p:sldId id="352" r:id="rId11"/>
    <p:sldId id="353" r:id="rId12"/>
    <p:sldId id="354" r:id="rId13"/>
    <p:sldId id="34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2508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0C79F-5E18-4183-99A3-DB688358F9F6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9212D-2890-4BB5-AC90-6E7F2B6E0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6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212D-2890-4BB5-AC90-6E7F2B6E03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02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212D-2890-4BB5-AC90-6E7F2B6E03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870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212D-2890-4BB5-AC90-6E7F2B6E03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6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212D-2890-4BB5-AC90-6E7F2B6E03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77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212D-2890-4BB5-AC90-6E7F2B6E03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8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212D-2890-4BB5-AC90-6E7F2B6E03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2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212D-2890-4BB5-AC90-6E7F2B6E03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70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212D-2890-4BB5-AC90-6E7F2B6E03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92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212D-2890-4BB5-AC90-6E7F2B6E03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463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212D-2890-4BB5-AC90-6E7F2B6E03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1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1186016" y="2249956"/>
            <a:ext cx="14031263" cy="5446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" y="6149302"/>
            <a:ext cx="1604860" cy="659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42321"/>
            <a:ext cx="481925" cy="438552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32885" y="890393"/>
            <a:ext cx="10974855" cy="1991404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706223" y="2881796"/>
            <a:ext cx="7901516" cy="471989"/>
          </a:xfrm>
          <a:prstGeom prst="rect">
            <a:avLst/>
          </a:prstGeom>
        </p:spPr>
        <p:txBody>
          <a:bodyPr vert="horz" lIns="0" tIns="91440" rIns="0" bIns="91440" rtlCol="0" anchor="t" anchorCtr="0">
            <a:spAutoFit/>
          </a:bodyPr>
          <a:lstStyle>
            <a:lvl1pPr algn="r">
              <a:defRPr sz="1867">
                <a:solidFill>
                  <a:schemeClr val="bg1"/>
                </a:solidFill>
                <a:latin typeface="Clear Sans 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95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33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710267"/>
            <a:ext cx="10972800" cy="4224867"/>
          </a:xfrm>
        </p:spPr>
        <p:txBody>
          <a:bodyPr/>
          <a:lstStyle>
            <a:lvl2pPr marL="226478" indent="-150280">
              <a:defRPr/>
            </a:lvl2pPr>
            <a:lvl3pPr marL="378875" indent="-150280">
              <a:defRPr/>
            </a:lvl3pPr>
            <a:lvl4pPr marL="613818" indent="-150280">
              <a:buClr>
                <a:schemeClr val="accent3">
                  <a:lumMod val="75000"/>
                </a:schemeClr>
              </a:buClr>
              <a:buSzPct val="110000"/>
              <a:buFontTx/>
              <a:buChar char="›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22049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1186016" y="2249956"/>
            <a:ext cx="14031263" cy="5446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" y="6149302"/>
            <a:ext cx="1604860" cy="659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42321"/>
            <a:ext cx="481925" cy="438552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32885" y="890393"/>
            <a:ext cx="10974855" cy="1991404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706223" y="2881796"/>
            <a:ext cx="7901516" cy="471989"/>
          </a:xfrm>
          <a:prstGeom prst="rect">
            <a:avLst/>
          </a:prstGeom>
        </p:spPr>
        <p:txBody>
          <a:bodyPr vert="horz" lIns="0" tIns="91440" rIns="0" bIns="91440" rtlCol="0" anchor="t" anchorCtr="0">
            <a:spAutoFit/>
          </a:bodyPr>
          <a:lstStyle>
            <a:lvl1pPr algn="r">
              <a:defRPr sz="1867">
                <a:solidFill>
                  <a:schemeClr val="bg1"/>
                </a:solidFill>
                <a:latin typeface="Clear Sans 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1186016" y="2249956"/>
            <a:ext cx="14031263" cy="5446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" y="6149302"/>
            <a:ext cx="1604860" cy="6599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42321"/>
            <a:ext cx="481925" cy="4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710267"/>
            <a:ext cx="10972800" cy="4224867"/>
          </a:xfrm>
        </p:spPr>
        <p:txBody>
          <a:bodyPr/>
          <a:lstStyle>
            <a:lvl2pPr marL="226478" indent="-150280">
              <a:defRPr/>
            </a:lvl2pPr>
            <a:lvl3pPr marL="378875" indent="-150280">
              <a:defRPr/>
            </a:lvl3pPr>
            <a:lvl4pPr marL="613818" indent="-150280">
              <a:buClr>
                <a:schemeClr val="accent3">
                  <a:lumMod val="75000"/>
                </a:schemeClr>
              </a:buClr>
              <a:buSzPct val="110000"/>
              <a:buFontTx/>
              <a:buChar char="›"/>
              <a:defRPr/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564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1" y="1709822"/>
            <a:ext cx="6345767" cy="427276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059085" y="1709822"/>
            <a:ext cx="4523316" cy="4272765"/>
          </a:xfrm>
        </p:spPr>
        <p:txBody>
          <a:bodyPr/>
          <a:lstStyle>
            <a:lvl1pPr>
              <a:defRPr sz="1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Place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83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351"/>
            <a:ext cx="10972800" cy="618608"/>
          </a:xfrm>
        </p:spPr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878418"/>
            <a:ext cx="10972800" cy="416983"/>
          </a:xfrm>
        </p:spPr>
        <p:txBody>
          <a:bodyPr/>
          <a:lstStyle>
            <a:lvl1pPr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710661"/>
            <a:ext cx="10972800" cy="425395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1497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torial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351"/>
            <a:ext cx="10972800" cy="618608"/>
          </a:xfrm>
        </p:spPr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06698"/>
            <a:ext cx="10972800" cy="4328436"/>
          </a:xfrm>
        </p:spPr>
        <p:txBody>
          <a:bodyPr tIns="0"/>
          <a:lstStyle>
            <a:lvl1pPr marL="457189" indent="-457189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94249" indent="-230712">
              <a:lnSpc>
                <a:spcPct val="150000"/>
              </a:lnSpc>
              <a:buFont typeface="+mj-lt"/>
              <a:buAutoNum type="alphaLcPeriod"/>
              <a:defRPr/>
            </a:lvl2pPr>
            <a:lvl3pPr marL="840296" indent="-148163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992693" indent="-148163">
              <a:lnSpc>
                <a:spcPct val="150000"/>
              </a:lnSpc>
              <a:buClr>
                <a:schemeClr val="accent3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First step: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878418"/>
            <a:ext cx="10972800" cy="416983"/>
          </a:xfrm>
        </p:spPr>
        <p:txBody>
          <a:bodyPr/>
          <a:lstStyle>
            <a:lvl1pPr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459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90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830"/>
          <a:stretch/>
        </p:blipFill>
        <p:spPr>
          <a:xfrm>
            <a:off x="632612" y="5245397"/>
            <a:ext cx="10966723" cy="1612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363" y="6149302"/>
            <a:ext cx="1604860" cy="659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61223"/>
            <a:ext cx="481925" cy="43855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97497" y="702733"/>
            <a:ext cx="7433267" cy="69003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96632" y="1646767"/>
            <a:ext cx="7447517" cy="4326368"/>
          </a:xfrm>
        </p:spPr>
        <p:txBody>
          <a:bodyPr/>
          <a:lstStyle>
            <a:lvl1pPr>
              <a:lnSpc>
                <a:spcPct val="150000"/>
              </a:lnSpc>
              <a:defRPr sz="2667"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  <a:lvl2pPr marL="452955" indent="-150280">
              <a:lnSpc>
                <a:spcPct val="150000"/>
              </a:lnSpc>
              <a:defRPr sz="24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2pPr>
            <a:lvl3pPr marL="529153" indent="-156629">
              <a:lnSpc>
                <a:spcPct val="150000"/>
              </a:lnSpc>
              <a:defRPr sz="16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3pPr>
            <a:lvl4pPr marL="529153" indent="-156629">
              <a:lnSpc>
                <a:spcPct val="150000"/>
              </a:lnSpc>
              <a:defRPr sz="14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830"/>
          <a:stretch/>
        </p:blipFill>
        <p:spPr>
          <a:xfrm>
            <a:off x="632612" y="5245397"/>
            <a:ext cx="10966723" cy="16126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363" y="6149302"/>
            <a:ext cx="1604860" cy="6599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61223"/>
            <a:ext cx="481925" cy="4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2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-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C4C4C"/>
              </a:gs>
              <a:gs pos="100000">
                <a:schemeClr val="bg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1259904" y="1621719"/>
            <a:ext cx="14143751" cy="544668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16509" y="2941561"/>
            <a:ext cx="5889413" cy="738664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4800">
                <a:solidFill>
                  <a:schemeClr val="tx1"/>
                </a:solidFill>
                <a:effectLst/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" y="6149301"/>
            <a:ext cx="1604860" cy="6599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42321"/>
            <a:ext cx="481925" cy="4385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C4C4C"/>
              </a:gs>
              <a:gs pos="100000">
                <a:schemeClr val="bg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1259904" y="1621719"/>
            <a:ext cx="14143751" cy="5446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" y="6149301"/>
            <a:ext cx="1604860" cy="6599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42321"/>
            <a:ext cx="481925" cy="4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2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710267"/>
            <a:ext cx="10972800" cy="4224867"/>
          </a:xfrm>
        </p:spPr>
        <p:txBody>
          <a:bodyPr/>
          <a:lstStyle>
            <a:lvl2pPr marL="226478" indent="-150280">
              <a:defRPr/>
            </a:lvl2pPr>
            <a:lvl3pPr marL="378875" indent="-150280">
              <a:defRPr/>
            </a:lvl3pPr>
            <a:lvl4pPr marL="613818" indent="-150280">
              <a:buClr>
                <a:schemeClr val="accent3">
                  <a:lumMod val="75000"/>
                </a:schemeClr>
              </a:buClr>
              <a:buSzPct val="110000"/>
              <a:buFontTx/>
              <a:buChar char="›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93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1" y="1709822"/>
            <a:ext cx="6345767" cy="427276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059085" y="1709822"/>
            <a:ext cx="4523316" cy="4272765"/>
          </a:xfrm>
        </p:spPr>
        <p:txBody>
          <a:bodyPr/>
          <a:lstStyle>
            <a:lvl1pPr>
              <a:defRPr sz="1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Place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2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351"/>
            <a:ext cx="10972800" cy="618608"/>
          </a:xfrm>
        </p:spPr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878418"/>
            <a:ext cx="10972800" cy="416983"/>
          </a:xfrm>
        </p:spPr>
        <p:txBody>
          <a:bodyPr/>
          <a:lstStyle>
            <a:lvl1pPr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710661"/>
            <a:ext cx="10972800" cy="42539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5279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torial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351"/>
            <a:ext cx="10972800" cy="618608"/>
          </a:xfrm>
        </p:spPr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06698"/>
            <a:ext cx="10972800" cy="4328436"/>
          </a:xfrm>
        </p:spPr>
        <p:txBody>
          <a:bodyPr tIns="0"/>
          <a:lstStyle>
            <a:lvl1pPr marL="457189" indent="-457189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94249" indent="-230712">
              <a:lnSpc>
                <a:spcPct val="150000"/>
              </a:lnSpc>
              <a:buFont typeface="+mj-lt"/>
              <a:buAutoNum type="alphaLcPeriod"/>
              <a:defRPr/>
            </a:lvl2pPr>
            <a:lvl3pPr marL="840296" indent="-148163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992693" indent="-148163">
              <a:lnSpc>
                <a:spcPct val="150000"/>
              </a:lnSpc>
              <a:buClr>
                <a:schemeClr val="accent3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First step: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878418"/>
            <a:ext cx="10972800" cy="416983"/>
          </a:xfrm>
        </p:spPr>
        <p:txBody>
          <a:bodyPr/>
          <a:lstStyle>
            <a:lvl1pPr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0592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43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830"/>
          <a:stretch/>
        </p:blipFill>
        <p:spPr>
          <a:xfrm>
            <a:off x="632612" y="5245397"/>
            <a:ext cx="10966723" cy="1612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363" y="6149302"/>
            <a:ext cx="1604860" cy="659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61223"/>
            <a:ext cx="481925" cy="43855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97497" y="702733"/>
            <a:ext cx="7433267" cy="69003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96632" y="1646767"/>
            <a:ext cx="7447517" cy="4326368"/>
          </a:xfrm>
        </p:spPr>
        <p:txBody>
          <a:bodyPr/>
          <a:lstStyle>
            <a:lvl1pPr>
              <a:lnSpc>
                <a:spcPct val="150000"/>
              </a:lnSpc>
              <a:defRPr sz="2667"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  <a:lvl2pPr marL="452955" indent="-150280">
              <a:lnSpc>
                <a:spcPct val="150000"/>
              </a:lnSpc>
              <a:defRPr sz="24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2pPr>
            <a:lvl3pPr marL="529153" indent="-156629">
              <a:lnSpc>
                <a:spcPct val="150000"/>
              </a:lnSpc>
              <a:defRPr sz="16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3pPr>
            <a:lvl4pPr marL="529153" indent="-156629">
              <a:lnSpc>
                <a:spcPct val="150000"/>
              </a:lnSpc>
              <a:defRPr sz="14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C4C4C"/>
              </a:gs>
              <a:gs pos="100000">
                <a:schemeClr val="bg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1259904" y="1621719"/>
            <a:ext cx="14143751" cy="544668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16509" y="2941561"/>
            <a:ext cx="5889413" cy="738664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4800">
                <a:solidFill>
                  <a:schemeClr val="tx1"/>
                </a:solidFill>
                <a:effectLst/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" y="6149301"/>
            <a:ext cx="1604860" cy="6599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42321"/>
            <a:ext cx="481925" cy="4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51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3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60351"/>
            <a:ext cx="10972800" cy="124248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884" y="1636185"/>
            <a:ext cx="10962216" cy="4489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9387" y="6339493"/>
            <a:ext cx="723013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164"/>
            <a:ext cx="12192000" cy="7318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884" y="6126165"/>
            <a:ext cx="10966451" cy="731836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11248627" y="6358394"/>
            <a:ext cx="723013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4CA592-1F25-4DB7-B054-916AA0B8DACF}" type="slidenum">
              <a:rPr lang="en-US" sz="1400" smtClean="0">
                <a:solidFill>
                  <a:srgbClr val="FFFFFF"/>
                </a:solidFill>
              </a:rPr>
              <a:pPr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57672"/>
            <a:ext cx="481925" cy="4385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15" y="6158753"/>
            <a:ext cx="1604860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0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8" r:id="rId9"/>
    <p:sldLayoutId id="2147483679" r:id="rId10"/>
    <p:sldLayoutId id="21474836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tx1">
              <a:lumMod val="75000"/>
              <a:lumOff val="25000"/>
            </a:schemeClr>
          </a:solidFill>
          <a:latin typeface="Clear Sans Bold" panose="020B0803030202020304" pitchFamily="34" charset="0"/>
          <a:ea typeface="+mj-ea"/>
          <a:cs typeface="Clear Sans Bold" panose="020B0803030202020304" pitchFamily="34" charset="0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2133" b="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1pPr>
      <a:lvl2pPr marL="226478" indent="-150280" algn="l" defTabSz="609585" rtl="0" eaLnBrk="1" latinLnBrk="0" hangingPunct="1">
        <a:spcBef>
          <a:spcPct val="20000"/>
        </a:spcBef>
        <a:buSzPct val="80000"/>
        <a:buFont typeface="Arial" panose="020B0604020202020204" pitchFamily="34" charset="0"/>
        <a:buChar char="•"/>
        <a:defRPr sz="1867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2pPr>
      <a:lvl3pPr marL="378875" indent="-156629" algn="l" defTabSz="609585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3pPr>
      <a:lvl4pPr marL="613818" indent="-148163" algn="l" defTabSz="609585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110000"/>
        <a:buFontTx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Verdana"/>
          <a:ea typeface="+mn-ea"/>
          <a:cs typeface="Verdan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60351"/>
            <a:ext cx="10972800" cy="124248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884" y="1636185"/>
            <a:ext cx="10962216" cy="4489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9387" y="6339493"/>
            <a:ext cx="723013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164"/>
            <a:ext cx="12192000" cy="7318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884" y="6126165"/>
            <a:ext cx="10966451" cy="731836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11248627" y="6358394"/>
            <a:ext cx="723013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4CA592-1F25-4DB7-B054-916AA0B8DACF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57672"/>
            <a:ext cx="481925" cy="4385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15" y="6158753"/>
            <a:ext cx="1604860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90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tx1">
              <a:lumMod val="75000"/>
              <a:lumOff val="25000"/>
            </a:schemeClr>
          </a:solidFill>
          <a:latin typeface="Clear Sans Bold" panose="020B0803030202020304" pitchFamily="34" charset="0"/>
          <a:ea typeface="+mj-ea"/>
          <a:cs typeface="Clear Sans Bold" panose="020B0803030202020304" pitchFamily="34" charset="0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2133" b="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1pPr>
      <a:lvl2pPr marL="226478" indent="-150280" algn="l" defTabSz="609585" rtl="0" eaLnBrk="1" latinLnBrk="0" hangingPunct="1">
        <a:spcBef>
          <a:spcPct val="20000"/>
        </a:spcBef>
        <a:buSzPct val="80000"/>
        <a:buFont typeface="Arial" panose="020B0604020202020204" pitchFamily="34" charset="0"/>
        <a:buChar char="•"/>
        <a:defRPr sz="1867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2pPr>
      <a:lvl3pPr marL="378875" indent="-156629" algn="l" defTabSz="609585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3pPr>
      <a:lvl4pPr marL="613818" indent="-148163" algn="l" defTabSz="609585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110000"/>
        <a:buFontTx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Verdana"/>
          <a:ea typeface="+mn-ea"/>
          <a:cs typeface="Verdan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xxx:8080(default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://node:404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660" y="609600"/>
            <a:ext cx="8460341" cy="12346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                      </a:t>
            </a:r>
            <a:r>
              <a:rPr lang="en-US" altLang="zh-CN" dirty="0" smtClean="0"/>
              <a:t>Spark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8" y="211667"/>
            <a:ext cx="8596668" cy="6302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Resilient Distributed Datasets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993531"/>
            <a:ext cx="9635065" cy="512786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Transformation: </a:t>
            </a:r>
            <a:r>
              <a:rPr lang="en-US" altLang="zh-CN" sz="1600" dirty="0"/>
              <a:t>create a new dataset from an existing </a:t>
            </a:r>
            <a:r>
              <a:rPr lang="en-US" altLang="zh-CN" sz="1600" dirty="0" smtClean="0"/>
              <a:t>one. </a:t>
            </a:r>
            <a:r>
              <a:rPr lang="en-US" altLang="zh-CN" sz="1600" dirty="0"/>
              <a:t>RDDs are </a:t>
            </a:r>
            <a:r>
              <a:rPr lang="en-US" altLang="zh-CN" sz="1600" dirty="0" smtClean="0"/>
              <a:t>immutable. </a:t>
            </a:r>
            <a:r>
              <a:rPr lang="en-US" altLang="zh-CN" sz="1600" dirty="0"/>
              <a:t>You can modify an RDD with a transformation but the transformation returns you a new RDD whereas the original RDD remains the </a:t>
            </a:r>
            <a:r>
              <a:rPr lang="en-US" altLang="zh-CN" sz="1600" dirty="0" smtClean="0"/>
              <a:t>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Transformation </a:t>
            </a:r>
            <a:r>
              <a:rPr lang="en-US" altLang="zh-CN" sz="1600" dirty="0" smtClean="0">
                <a:solidFill>
                  <a:schemeClr val="tx1"/>
                </a:solidFill>
              </a:rPr>
              <a:t>functions: </a:t>
            </a:r>
            <a:r>
              <a:rPr lang="en-US" altLang="zh-CN" sz="1600" dirty="0" smtClean="0"/>
              <a:t>map</a:t>
            </a:r>
            <a:r>
              <a:rPr lang="en-US" altLang="zh-CN" sz="1600" dirty="0"/>
              <a:t>, filter, </a:t>
            </a:r>
            <a:r>
              <a:rPr lang="en-US" altLang="zh-CN" sz="1600" dirty="0" err="1"/>
              <a:t>flatMap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groupByKey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reduceByKey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aggregateByKey</a:t>
            </a:r>
            <a:r>
              <a:rPr lang="en-US" altLang="zh-CN" sz="1600" dirty="0"/>
              <a:t>, pipe, and </a:t>
            </a:r>
            <a:r>
              <a:rPr lang="en-US" altLang="zh-CN" sz="1600" dirty="0" smtClean="0"/>
              <a:t>coalesce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All transformations in Spark are </a:t>
            </a:r>
            <a:r>
              <a:rPr lang="en-US" altLang="zh-CN" sz="1600" i="1" dirty="0" smtClean="0"/>
              <a:t>lazy</a:t>
            </a:r>
            <a:endParaRPr lang="zh-CN" altLang="en-US" sz="1600" dirty="0"/>
          </a:p>
          <a:p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534" dirty="0"/>
          </a:p>
        </p:txBody>
      </p:sp>
    </p:spTree>
    <p:extLst>
      <p:ext uri="{BB962C8B-B14F-4D97-AF65-F5344CB8AC3E}">
        <p14:creationId xmlns:p14="http://schemas.microsoft.com/office/powerpoint/2010/main" val="2200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8" y="211667"/>
            <a:ext cx="8596668" cy="6302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Resilient Distributed Datasets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993531"/>
            <a:ext cx="9635065" cy="512786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Action: return </a:t>
            </a:r>
            <a:r>
              <a:rPr lang="en-US" altLang="zh-CN" sz="1600" dirty="0"/>
              <a:t>a value to the driver program after running a computation on the </a:t>
            </a:r>
            <a:r>
              <a:rPr lang="en-US" altLang="zh-CN" sz="1600" dirty="0" smtClean="0"/>
              <a:t>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Action </a:t>
            </a:r>
            <a:r>
              <a:rPr lang="en-US" altLang="zh-CN" sz="1600" dirty="0" smtClean="0">
                <a:solidFill>
                  <a:schemeClr val="tx1"/>
                </a:solidFill>
              </a:rPr>
              <a:t>operations: </a:t>
            </a:r>
            <a:r>
              <a:rPr lang="en-US" altLang="zh-CN" sz="1600" dirty="0" smtClean="0"/>
              <a:t>reduce</a:t>
            </a:r>
            <a:r>
              <a:rPr lang="en-US" altLang="zh-CN" sz="1600" dirty="0"/>
              <a:t>, collect, count, first, take, </a:t>
            </a:r>
            <a:r>
              <a:rPr lang="en-US" altLang="zh-CN" sz="1600" dirty="0" err="1"/>
              <a:t>countByKey</a:t>
            </a:r>
            <a:r>
              <a:rPr lang="en-US" altLang="zh-CN" sz="1600" dirty="0"/>
              <a:t>, and </a:t>
            </a:r>
            <a:r>
              <a:rPr lang="en-US" altLang="zh-CN" sz="1600" dirty="0" err="1"/>
              <a:t>foreach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  <a:endParaRPr lang="zh-CN" altLang="en-US" sz="1600" dirty="0"/>
          </a:p>
          <a:p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534" dirty="0"/>
          </a:p>
        </p:txBody>
      </p:sp>
    </p:spTree>
    <p:extLst>
      <p:ext uri="{BB962C8B-B14F-4D97-AF65-F5344CB8AC3E}">
        <p14:creationId xmlns:p14="http://schemas.microsoft.com/office/powerpoint/2010/main" val="30102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11667"/>
            <a:ext cx="8596668" cy="630264"/>
          </a:xfrm>
        </p:spPr>
        <p:txBody>
          <a:bodyPr>
            <a:normAutofit fontScale="90000"/>
          </a:bodyPr>
          <a:lstStyle/>
          <a:p>
            <a:pPr lvl="1" algn="l" defTabSz="609585" rtl="0">
              <a:spcBef>
                <a:spcPct val="0"/>
              </a:spcBef>
            </a:pPr>
            <a:r>
              <a:rPr lang="en-US" altLang="zh-CN" sz="2700" dirty="0" smtClean="0"/>
              <a:t>Interact with Spark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993531"/>
            <a:ext cx="9635065" cy="5127869"/>
          </a:xfrm>
        </p:spPr>
        <p:txBody>
          <a:bodyPr>
            <a:noAutofit/>
          </a:bodyPr>
          <a:lstStyle/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 smtClean="0"/>
              <a:t>Master web </a:t>
            </a:r>
            <a:r>
              <a:rPr lang="en-US" altLang="zh-CN" sz="1800" b="1" dirty="0" err="1" smtClean="0"/>
              <a:t>ui</a:t>
            </a:r>
            <a:r>
              <a:rPr lang="en-US" altLang="zh-CN" sz="1800" b="1" dirty="0" smtClean="0"/>
              <a:t>: </a:t>
            </a:r>
            <a:r>
              <a:rPr lang="en-US" altLang="zh-CN" sz="1800" b="1" dirty="0" smtClean="0">
                <a:hlinkClick r:id="rId3"/>
              </a:rPr>
              <a:t>http://xxx:8080(default)</a:t>
            </a:r>
            <a:endParaRPr lang="en-US" altLang="zh-CN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 smtClean="0"/>
              <a:t>Application web </a:t>
            </a:r>
            <a:r>
              <a:rPr lang="en-US" altLang="zh-CN" sz="1800" b="1" dirty="0" err="1" smtClean="0"/>
              <a:t>ui</a:t>
            </a:r>
            <a:r>
              <a:rPr lang="en-US" altLang="zh-CN" sz="1800" b="1" dirty="0" smtClean="0"/>
              <a:t>: </a:t>
            </a:r>
            <a:r>
              <a:rPr lang="en-US" altLang="zh-CN" sz="1800" b="1" dirty="0" smtClean="0">
                <a:hlinkClick r:id="rId4"/>
              </a:rPr>
              <a:t>http://node:4040</a:t>
            </a:r>
            <a:r>
              <a:rPr lang="en-US" altLang="zh-CN" sz="1800" b="1" dirty="0" smtClean="0"/>
              <a:t> (default)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0442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47133"/>
            <a:ext cx="8596668" cy="52177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6617"/>
            <a:ext cx="8596668" cy="4824745"/>
          </a:xfrm>
        </p:spPr>
        <p:txBody>
          <a:bodyPr/>
          <a:lstStyle/>
          <a:p>
            <a:pPr marL="512228" lvl="1" indent="-285750" defTabSz="457200"/>
            <a:r>
              <a:rPr lang="en-US" altLang="zh-CN" dirty="0" smtClean="0"/>
              <a:t>Introduction</a:t>
            </a:r>
          </a:p>
          <a:p>
            <a:pPr marL="512228" lvl="1" indent="-285750" defTabSz="457200"/>
            <a:r>
              <a:rPr lang="en-US" altLang="zh-CN" dirty="0" smtClean="0"/>
              <a:t>History</a:t>
            </a:r>
          </a:p>
          <a:p>
            <a:pPr marL="512228" lvl="1" indent="-285750" defTabSz="457200"/>
            <a:r>
              <a:rPr lang="en-US" altLang="zh-CN" dirty="0" smtClean="0"/>
              <a:t>Features</a:t>
            </a:r>
          </a:p>
          <a:p>
            <a:pPr marL="512228" lvl="1" indent="-285750" defTabSz="457200"/>
            <a:r>
              <a:rPr lang="en-US" altLang="zh-CN" dirty="0" smtClean="0"/>
              <a:t>Architecture</a:t>
            </a:r>
          </a:p>
          <a:p>
            <a:pPr marL="512228" lvl="1" indent="-285750" defTabSz="457200"/>
            <a:r>
              <a:rPr lang="en-US" altLang="zh-CN" dirty="0" smtClean="0"/>
              <a:t>Ecosystem</a:t>
            </a:r>
          </a:p>
          <a:p>
            <a:pPr marL="512228" lvl="1" indent="-285750" defTabSz="457200"/>
            <a:r>
              <a:rPr lang="en-US" altLang="zh-CN" dirty="0"/>
              <a:t>Resilient Distributed </a:t>
            </a:r>
            <a:r>
              <a:rPr lang="en-US" altLang="zh-CN" dirty="0" smtClean="0"/>
              <a:t>Datasets</a:t>
            </a:r>
          </a:p>
          <a:p>
            <a:pPr marL="512228" lvl="1" indent="-285750" defTabSz="457200"/>
            <a:r>
              <a:rPr lang="en-US" altLang="zh-CN" dirty="0"/>
              <a:t>Interact with </a:t>
            </a:r>
            <a:r>
              <a:rPr lang="en-US" altLang="zh-CN" dirty="0" smtClean="0"/>
              <a:t>Spark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25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11667"/>
            <a:ext cx="8596668" cy="6302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Introduction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993531"/>
            <a:ext cx="9635065" cy="5127869"/>
          </a:xfrm>
        </p:spPr>
        <p:txBody>
          <a:bodyPr>
            <a:no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Apache Spark is a fast and general-purpose cluster computing system. It provides high-level APIs in Java, Scala and Python, and an optimized engine that supports general execution graphs. It also supports a rich set of higher-level tools including </a:t>
            </a:r>
            <a:r>
              <a:rPr lang="en-US" altLang="zh-CN" sz="1800" b="1" dirty="0"/>
              <a:t>Spark SQL</a:t>
            </a:r>
            <a:r>
              <a:rPr lang="en-US" altLang="zh-CN" sz="1800" dirty="0"/>
              <a:t> for SQL and structured data processing, </a:t>
            </a:r>
            <a:r>
              <a:rPr lang="en-US" altLang="zh-CN" sz="1800" b="1" dirty="0"/>
              <a:t>MLlib</a:t>
            </a:r>
            <a:r>
              <a:rPr lang="en-US" altLang="zh-CN" sz="1800" dirty="0"/>
              <a:t> for machine learning, </a:t>
            </a:r>
            <a:r>
              <a:rPr lang="en-US" altLang="zh-CN" sz="1800" b="1" dirty="0"/>
              <a:t>GraphX</a:t>
            </a:r>
            <a:r>
              <a:rPr lang="en-US" altLang="zh-CN" sz="1800" dirty="0"/>
              <a:t> for graph processing, and </a:t>
            </a:r>
            <a:r>
              <a:rPr lang="en-US" altLang="zh-CN" sz="1800" b="1" dirty="0"/>
              <a:t>Spark </a:t>
            </a:r>
            <a:r>
              <a:rPr lang="en-US" altLang="zh-CN" sz="1800" b="1" dirty="0" smtClean="0"/>
              <a:t>Streaming</a:t>
            </a:r>
            <a:r>
              <a:rPr lang="en-US" altLang="zh-CN" sz="1800" dirty="0" smtClean="0"/>
              <a:t>.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729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11667"/>
            <a:ext cx="8596668" cy="6302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History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993531"/>
            <a:ext cx="9635065" cy="5127869"/>
          </a:xfrm>
        </p:spPr>
        <p:txBody>
          <a:bodyPr>
            <a:no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Spark was initially started by </a:t>
            </a:r>
            <a:r>
              <a:rPr lang="en-US" altLang="zh-CN" sz="1800" b="1" dirty="0"/>
              <a:t>Matei </a:t>
            </a:r>
            <a:r>
              <a:rPr lang="en-US" altLang="zh-CN" sz="1800" b="1" dirty="0" err="1"/>
              <a:t>Zaharia</a:t>
            </a:r>
            <a:r>
              <a:rPr lang="en-US" altLang="zh-CN" sz="1800" dirty="0"/>
              <a:t> at UC Berkeley </a:t>
            </a:r>
            <a:r>
              <a:rPr lang="en-US" altLang="zh-CN" sz="1800" dirty="0" err="1"/>
              <a:t>AMPLab</a:t>
            </a:r>
            <a:r>
              <a:rPr lang="en-US" altLang="zh-CN" sz="1800" dirty="0"/>
              <a:t> in 2009, and open sourced in 2010 under a BSD </a:t>
            </a:r>
            <a:r>
              <a:rPr lang="en-US" altLang="zh-CN" sz="1800" dirty="0" err="1"/>
              <a:t>license</a:t>
            </a:r>
            <a:r>
              <a:rPr lang="en-US" altLang="zh-CN" sz="1800" dirty="0" err="1" smtClean="0"/>
              <a:t>develop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at Twitter</a:t>
            </a:r>
            <a:r>
              <a:rPr lang="en-US" altLang="zh-CN" sz="1800" dirty="0" smtClean="0"/>
              <a:t>.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In 2013, the project was donated to the Apache Software Foundation and switched its license to Apache 2.0. In February 2014, Spark became an Apache Top-Level </a:t>
            </a:r>
            <a:r>
              <a:rPr lang="en-US" altLang="zh-CN" sz="1800" dirty="0" smtClean="0"/>
              <a:t>Project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In November 2014, the engineering team at </a:t>
            </a:r>
            <a:r>
              <a:rPr lang="en-US" altLang="zh-CN" sz="1800" dirty="0" err="1"/>
              <a:t>Databricks</a:t>
            </a:r>
            <a:r>
              <a:rPr lang="en-US" altLang="zh-CN" sz="1800" dirty="0"/>
              <a:t> used Spark and set a new world record in large scale sorting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27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11667"/>
            <a:ext cx="8596668" cy="6302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Features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993531"/>
            <a:ext cx="9635065" cy="5127869"/>
          </a:xfrm>
        </p:spPr>
        <p:txBody>
          <a:bodyPr>
            <a:noAutofit/>
          </a:bodyPr>
          <a:lstStyle/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 smtClean="0"/>
              <a:t>Speed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Run programs up to 100x faster than Hadoop </a:t>
            </a:r>
            <a:r>
              <a:rPr lang="en-US" altLang="zh-CN" sz="1800" dirty="0" err="1"/>
              <a:t>MapReduce</a:t>
            </a:r>
            <a:r>
              <a:rPr lang="en-US" altLang="zh-CN" sz="1800" dirty="0"/>
              <a:t> in memory, or 10x faster on </a:t>
            </a:r>
            <a:r>
              <a:rPr lang="en-US" altLang="zh-CN" sz="1800" dirty="0" smtClean="0"/>
              <a:t>disk. 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Ease of </a:t>
            </a:r>
            <a:r>
              <a:rPr lang="en-US" altLang="zh-CN" sz="1800" b="1" dirty="0" smtClean="0"/>
              <a:t>Use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Write applications quickly in Java, Scala or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 smtClean="0"/>
              <a:t>Generality: </a:t>
            </a:r>
            <a:r>
              <a:rPr lang="en-US" altLang="zh-CN" sz="1800" dirty="0"/>
              <a:t>Combine SQL, streaming, and complex analytics</a:t>
            </a:r>
            <a:endParaRPr lang="en-US" altLang="zh-CN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Runs </a:t>
            </a:r>
            <a:r>
              <a:rPr lang="en-US" altLang="zh-CN" sz="1800" b="1" dirty="0" smtClean="0"/>
              <a:t>Everywhere: </a:t>
            </a:r>
            <a:r>
              <a:rPr lang="en-US" altLang="zh-CN" sz="1800" dirty="0"/>
              <a:t>Spark runs on Hadoop, </a:t>
            </a:r>
            <a:r>
              <a:rPr lang="en-US" altLang="zh-CN" sz="1800" dirty="0" err="1"/>
              <a:t>Mesos</a:t>
            </a:r>
            <a:r>
              <a:rPr lang="en-US" altLang="zh-CN" sz="1800" dirty="0"/>
              <a:t>, standalone, or in the cloud. It can access diverse data sources including HDFS, Cassandra, </a:t>
            </a:r>
            <a:r>
              <a:rPr lang="en-US" altLang="zh-CN" sz="1800" dirty="0" err="1"/>
              <a:t>HBase</a:t>
            </a:r>
            <a:r>
              <a:rPr lang="en-US" altLang="zh-CN" sz="1800" dirty="0"/>
              <a:t>, and </a:t>
            </a:r>
            <a:r>
              <a:rPr lang="en-US" altLang="zh-CN" sz="1800" dirty="0" smtClean="0"/>
              <a:t>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 smtClean="0"/>
              <a:t>Cache</a:t>
            </a:r>
            <a:r>
              <a:rPr lang="en-US" altLang="zh-CN" sz="1800" dirty="0" smtClean="0"/>
              <a:t>: Ability </a:t>
            </a:r>
            <a:r>
              <a:rPr lang="en-US" altLang="zh-CN" sz="1800" dirty="0"/>
              <a:t>to cache datasets in memory for interactive data analysis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8320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11667"/>
            <a:ext cx="8596668" cy="630264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Components</a:t>
            </a:r>
            <a:br>
              <a:rPr lang="en-US" altLang="zh-CN" b="1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421131"/>
            <a:ext cx="9564435" cy="4182059"/>
          </a:xfrm>
        </p:spPr>
      </p:pic>
    </p:spTree>
    <p:extLst>
      <p:ext uri="{BB962C8B-B14F-4D97-AF65-F5344CB8AC3E}">
        <p14:creationId xmlns:p14="http://schemas.microsoft.com/office/powerpoint/2010/main" val="980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11667"/>
            <a:ext cx="8596668" cy="6302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Ecosystem</a:t>
            </a:r>
            <a:br>
              <a:rPr lang="en-US" altLang="zh-CN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03" y="1450731"/>
            <a:ext cx="6750141" cy="3798277"/>
          </a:xfrm>
        </p:spPr>
      </p:pic>
    </p:spTree>
    <p:extLst>
      <p:ext uri="{BB962C8B-B14F-4D97-AF65-F5344CB8AC3E}">
        <p14:creationId xmlns:p14="http://schemas.microsoft.com/office/powerpoint/2010/main" val="12049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8" y="211667"/>
            <a:ext cx="8596668" cy="6302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Resilient Distributed Datasets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993531"/>
            <a:ext cx="9635065" cy="5127869"/>
          </a:xfrm>
        </p:spPr>
        <p:txBody>
          <a:bodyPr>
            <a:noAutofit/>
          </a:bodyPr>
          <a:lstStyle/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 smtClean="0"/>
              <a:t>RDD</a:t>
            </a:r>
            <a:r>
              <a:rPr lang="en-US" altLang="zh-CN" sz="1800" dirty="0"/>
              <a:t>: </a:t>
            </a:r>
            <a:r>
              <a:rPr lang="en-US" altLang="zh-CN" sz="1800" b="1" dirty="0"/>
              <a:t>Resilient Distributed Datasets</a:t>
            </a:r>
            <a:r>
              <a:rPr lang="en-US" altLang="zh-CN" sz="1800" b="1" dirty="0" smtClean="0"/>
              <a:t> </a:t>
            </a:r>
            <a:r>
              <a:rPr lang="en-US" altLang="zh-CN" sz="1800" dirty="0"/>
              <a:t>is the core concept in Spark framework. Think about RDD as a table in a database. It can hold any type of data. Spark stores data in RDD on different partitions</a:t>
            </a:r>
            <a:r>
              <a:rPr lang="en-US" altLang="zh-CN" sz="1800" dirty="0" smtClean="0"/>
              <a:t>. It can </a:t>
            </a:r>
            <a:r>
              <a:rPr lang="en-US" altLang="zh-CN" sz="1800" dirty="0"/>
              <a:t>be operated on in </a:t>
            </a:r>
            <a:r>
              <a:rPr lang="en-US" altLang="zh-CN" sz="1800" dirty="0" smtClean="0"/>
              <a:t>parallel.</a:t>
            </a:r>
          </a:p>
        </p:txBody>
      </p:sp>
    </p:spTree>
    <p:extLst>
      <p:ext uri="{BB962C8B-B14F-4D97-AF65-F5344CB8AC3E}">
        <p14:creationId xmlns:p14="http://schemas.microsoft.com/office/powerpoint/2010/main" val="20400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8" y="211667"/>
            <a:ext cx="8596668" cy="6302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Resilient Distributed Datasets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993531"/>
            <a:ext cx="9635065" cy="5127869"/>
          </a:xfrm>
        </p:spPr>
        <p:txBody>
          <a:bodyPr>
            <a:noAutofit/>
          </a:bodyPr>
          <a:lstStyle/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RDD supports two types of operations:</a:t>
            </a:r>
          </a:p>
          <a:p>
            <a:pPr marL="512228" lvl="1" indent="-285750"/>
            <a:r>
              <a:rPr lang="en-US" altLang="zh-CN" sz="1534" dirty="0"/>
              <a:t>Transformation</a:t>
            </a:r>
          </a:p>
          <a:p>
            <a:pPr marL="512228" lvl="1" indent="-285750"/>
            <a:r>
              <a:rPr lang="en-US" altLang="zh-CN" sz="1534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4739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c_powerpoint_template_internal">
  <a:themeElements>
    <a:clrScheme name="OTC-2014">
      <a:dk1>
        <a:srgbClr val="000000"/>
      </a:dk1>
      <a:lt1>
        <a:srgbClr val="FFFFFF"/>
      </a:lt1>
      <a:dk2>
        <a:srgbClr val="242526"/>
      </a:dk2>
      <a:lt2>
        <a:srgbClr val="F0F1F1"/>
      </a:lt2>
      <a:accent1>
        <a:srgbClr val="00AEEF"/>
      </a:accent1>
      <a:accent2>
        <a:srgbClr val="0070C0"/>
      </a:accent2>
      <a:accent3>
        <a:srgbClr val="A6CE39"/>
      </a:accent3>
      <a:accent4>
        <a:srgbClr val="FDB813"/>
      </a:accent4>
      <a:accent5>
        <a:srgbClr val="7030A0"/>
      </a:accent5>
      <a:accent6>
        <a:srgbClr val="000000"/>
      </a:accent6>
      <a:hlink>
        <a:srgbClr val="00B0F0"/>
      </a:hlink>
      <a:folHlink>
        <a:srgbClr val="0070C0"/>
      </a:folHlink>
    </a:clrScheme>
    <a:fontScheme name="OTC-2014-fonts">
      <a:majorFont>
        <a:latin typeface="Neo Sans Intel Medium"/>
        <a:ea typeface=""/>
        <a:cs typeface=""/>
      </a:majorFont>
      <a:minorFont>
        <a:latin typeface="Clear Sans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eme1">
  <a:themeElements>
    <a:clrScheme name="OTC-2014">
      <a:dk1>
        <a:srgbClr val="000000"/>
      </a:dk1>
      <a:lt1>
        <a:srgbClr val="FFFFFF"/>
      </a:lt1>
      <a:dk2>
        <a:srgbClr val="242526"/>
      </a:dk2>
      <a:lt2>
        <a:srgbClr val="F0F1F1"/>
      </a:lt2>
      <a:accent1>
        <a:srgbClr val="00AEEF"/>
      </a:accent1>
      <a:accent2>
        <a:srgbClr val="0070C0"/>
      </a:accent2>
      <a:accent3>
        <a:srgbClr val="A6CE39"/>
      </a:accent3>
      <a:accent4>
        <a:srgbClr val="FDB813"/>
      </a:accent4>
      <a:accent5>
        <a:srgbClr val="7030A0"/>
      </a:accent5>
      <a:accent6>
        <a:srgbClr val="000000"/>
      </a:accent6>
      <a:hlink>
        <a:srgbClr val="00B0F0"/>
      </a:hlink>
      <a:folHlink>
        <a:srgbClr val="0070C0"/>
      </a:folHlink>
    </a:clrScheme>
    <a:fontScheme name="OTC-2014-fonts">
      <a:majorFont>
        <a:latin typeface="Neo Sans Intel Medium"/>
        <a:ea typeface=""/>
        <a:cs typeface=""/>
      </a:majorFont>
      <a:minorFont>
        <a:latin typeface="Clear Sans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328EEDFD-59BE-4C2A-A9BD-31D5CCB6144D}" vid="{DA7A44F1-25BC-4BB5-B98B-8488549823E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5914</TotalTime>
  <Words>350</Words>
  <Application>Microsoft Office PowerPoint</Application>
  <PresentationFormat>Widescreen</PresentationFormat>
  <Paragraphs>53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Clear Sans</vt:lpstr>
      <vt:lpstr>Clear Sans </vt:lpstr>
      <vt:lpstr>Clear Sans Bold</vt:lpstr>
      <vt:lpstr>Clear Sans Medium</vt:lpstr>
      <vt:lpstr>宋体</vt:lpstr>
      <vt:lpstr>Arial</vt:lpstr>
      <vt:lpstr>Calibri</vt:lpstr>
      <vt:lpstr>Verdana</vt:lpstr>
      <vt:lpstr>otc_powerpoint_template_internal</vt:lpstr>
      <vt:lpstr>Theme1</vt:lpstr>
      <vt:lpstr>                      Spark   </vt:lpstr>
      <vt:lpstr>Agenda</vt:lpstr>
      <vt:lpstr>Introduction </vt:lpstr>
      <vt:lpstr>History </vt:lpstr>
      <vt:lpstr>Features </vt:lpstr>
      <vt:lpstr>Components   </vt:lpstr>
      <vt:lpstr>Ecosystem    </vt:lpstr>
      <vt:lpstr>Resilient Distributed Datasets  </vt:lpstr>
      <vt:lpstr>Resilient Distributed Datasets  </vt:lpstr>
      <vt:lpstr>Resilient Distributed Datasets  </vt:lpstr>
      <vt:lpstr>Resilient Distributed Datasets  </vt:lpstr>
      <vt:lpstr>Interact with Spark  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to Block Map</dc:title>
  <dc:creator>Chen, Gui</dc:creator>
  <cp:lastModifiedBy>Li, HuanhuanX</cp:lastModifiedBy>
  <cp:revision>820</cp:revision>
  <dcterms:created xsi:type="dcterms:W3CDTF">2014-08-26T02:03:03Z</dcterms:created>
  <dcterms:modified xsi:type="dcterms:W3CDTF">2015-05-28T08:26:06Z</dcterms:modified>
</cp:coreProperties>
</file>