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5"/>
  </p:notesMasterIdLst>
  <p:sldIdLst>
    <p:sldId id="256" r:id="rId2"/>
    <p:sldId id="275" r:id="rId3"/>
    <p:sldId id="298" r:id="rId4"/>
    <p:sldId id="299" r:id="rId5"/>
    <p:sldId id="273" r:id="rId6"/>
    <p:sldId id="276" r:id="rId7"/>
    <p:sldId id="294" r:id="rId8"/>
    <p:sldId id="297" r:id="rId9"/>
    <p:sldId id="295" r:id="rId10"/>
    <p:sldId id="296" r:id="rId11"/>
    <p:sldId id="300" r:id="rId12"/>
    <p:sldId id="308" r:id="rId13"/>
    <p:sldId id="309" r:id="rId14"/>
    <p:sldId id="310" r:id="rId15"/>
    <p:sldId id="306" r:id="rId16"/>
    <p:sldId id="293" r:id="rId17"/>
    <p:sldId id="268" r:id="rId18"/>
    <p:sldId id="270" r:id="rId19"/>
    <p:sldId id="287" r:id="rId20"/>
    <p:sldId id="288" r:id="rId21"/>
    <p:sldId id="289" r:id="rId22"/>
    <p:sldId id="290" r:id="rId23"/>
    <p:sldId id="278" r:id="rId24"/>
    <p:sldId id="269" r:id="rId25"/>
    <p:sldId id="286" r:id="rId26"/>
    <p:sldId id="279" r:id="rId27"/>
    <p:sldId id="266" r:id="rId28"/>
    <p:sldId id="280" r:id="rId29"/>
    <p:sldId id="281" r:id="rId30"/>
    <p:sldId id="282" r:id="rId31"/>
    <p:sldId id="284" r:id="rId32"/>
    <p:sldId id="258" r:id="rId33"/>
    <p:sldId id="283"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86" autoAdjust="0"/>
  </p:normalViewPr>
  <p:slideViewPr>
    <p:cSldViewPr>
      <p:cViewPr varScale="1">
        <p:scale>
          <a:sx n="103" d="100"/>
          <a:sy n="103" d="100"/>
        </p:scale>
        <p:origin x="-184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B9D93-464A-4445-B8FA-9EF2D12DEDA0}" type="datetimeFigureOut">
              <a:rPr lang="zh-CN" altLang="en-US" smtClean="0"/>
              <a:t>2015/4/8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0A727-B529-42DB-A9B3-24ADBC2C39B7}" type="slidenum">
              <a:rPr lang="zh-CN" altLang="en-US" smtClean="0"/>
              <a:t>‹#›</a:t>
            </a:fld>
            <a:endParaRPr lang="zh-CN" altLang="en-US"/>
          </a:p>
        </p:txBody>
      </p:sp>
    </p:spTree>
    <p:extLst>
      <p:ext uri="{BB962C8B-B14F-4D97-AF65-F5344CB8AC3E}">
        <p14:creationId xmlns:p14="http://schemas.microsoft.com/office/powerpoint/2010/main" val="1014421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a:t>
            </a:fld>
            <a:endParaRPr lang="zh-CN" altLang="en-US"/>
          </a:p>
        </p:txBody>
      </p:sp>
    </p:spTree>
    <p:extLst>
      <p:ext uri="{BB962C8B-B14F-4D97-AF65-F5344CB8AC3E}">
        <p14:creationId xmlns:p14="http://schemas.microsoft.com/office/powerpoint/2010/main" val="36783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http://www.elastic.co/guide/en/elasticsearch/reference/master/index.html</a:t>
            </a:r>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14</a:t>
            </a:fld>
            <a:endParaRPr lang="zh-CN" altLang="en-US"/>
          </a:p>
        </p:txBody>
      </p:sp>
    </p:spTree>
    <p:extLst>
      <p:ext uri="{BB962C8B-B14F-4D97-AF65-F5344CB8AC3E}">
        <p14:creationId xmlns:p14="http://schemas.microsoft.com/office/powerpoint/2010/main" val="195152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17</a:t>
            </a:fld>
            <a:endParaRPr lang="zh-CN" altLang="en-US"/>
          </a:p>
        </p:txBody>
      </p:sp>
    </p:spTree>
    <p:extLst>
      <p:ext uri="{BB962C8B-B14F-4D97-AF65-F5344CB8AC3E}">
        <p14:creationId xmlns:p14="http://schemas.microsoft.com/office/powerpoint/2010/main" val="1470096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18</a:t>
            </a:fld>
            <a:endParaRPr lang="zh-CN" altLang="en-US"/>
          </a:p>
        </p:txBody>
      </p:sp>
    </p:spTree>
    <p:extLst>
      <p:ext uri="{BB962C8B-B14F-4D97-AF65-F5344CB8AC3E}">
        <p14:creationId xmlns:p14="http://schemas.microsoft.com/office/powerpoint/2010/main" val="4190915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19</a:t>
            </a:fld>
            <a:endParaRPr lang="zh-CN" altLang="en-US"/>
          </a:p>
        </p:txBody>
      </p:sp>
    </p:spTree>
    <p:extLst>
      <p:ext uri="{BB962C8B-B14F-4D97-AF65-F5344CB8AC3E}">
        <p14:creationId xmlns:p14="http://schemas.microsoft.com/office/powerpoint/2010/main" val="2567131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20</a:t>
            </a:fld>
            <a:endParaRPr lang="zh-CN" altLang="en-US"/>
          </a:p>
        </p:txBody>
      </p:sp>
    </p:spTree>
    <p:extLst>
      <p:ext uri="{BB962C8B-B14F-4D97-AF65-F5344CB8AC3E}">
        <p14:creationId xmlns:p14="http://schemas.microsoft.com/office/powerpoint/2010/main" val="332310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21</a:t>
            </a:fld>
            <a:endParaRPr lang="zh-CN" altLang="en-US"/>
          </a:p>
        </p:txBody>
      </p:sp>
    </p:spTree>
    <p:extLst>
      <p:ext uri="{BB962C8B-B14F-4D97-AF65-F5344CB8AC3E}">
        <p14:creationId xmlns:p14="http://schemas.microsoft.com/office/powerpoint/2010/main" val="2962804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http://status.openstack.org/elastic-recheck/</a:t>
            </a:r>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24</a:t>
            </a:fld>
            <a:endParaRPr lang="zh-CN" altLang="en-US"/>
          </a:p>
        </p:txBody>
      </p:sp>
    </p:spTree>
    <p:extLst>
      <p:ext uri="{BB962C8B-B14F-4D97-AF65-F5344CB8AC3E}">
        <p14:creationId xmlns:p14="http://schemas.microsoft.com/office/powerpoint/2010/main" val="2744825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27</a:t>
            </a:fld>
            <a:endParaRPr lang="zh-CN" altLang="en-US"/>
          </a:p>
        </p:txBody>
      </p:sp>
    </p:spTree>
    <p:extLst>
      <p:ext uri="{BB962C8B-B14F-4D97-AF65-F5344CB8AC3E}">
        <p14:creationId xmlns:p14="http://schemas.microsoft.com/office/powerpoint/2010/main" val="335806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3</a:t>
            </a:fld>
            <a:endParaRPr lang="zh-CN" altLang="en-US"/>
          </a:p>
        </p:txBody>
      </p:sp>
    </p:spTree>
    <p:extLst>
      <p:ext uri="{BB962C8B-B14F-4D97-AF65-F5344CB8AC3E}">
        <p14:creationId xmlns:p14="http://schemas.microsoft.com/office/powerpoint/2010/main" val="80685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5</a:t>
            </a:fld>
            <a:endParaRPr lang="zh-CN" altLang="en-US"/>
          </a:p>
        </p:txBody>
      </p:sp>
    </p:spTree>
    <p:extLst>
      <p:ext uri="{BB962C8B-B14F-4D97-AF65-F5344CB8AC3E}">
        <p14:creationId xmlns:p14="http://schemas.microsoft.com/office/powerpoint/2010/main" val="113302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7</a:t>
            </a:fld>
            <a:endParaRPr lang="zh-CN" altLang="en-US"/>
          </a:p>
        </p:txBody>
      </p:sp>
    </p:spTree>
    <p:extLst>
      <p:ext uri="{BB962C8B-B14F-4D97-AF65-F5344CB8AC3E}">
        <p14:creationId xmlns:p14="http://schemas.microsoft.com/office/powerpoint/2010/main" val="325564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9</a:t>
            </a:fld>
            <a:endParaRPr lang="zh-CN" altLang="en-US"/>
          </a:p>
        </p:txBody>
      </p:sp>
    </p:spTree>
    <p:extLst>
      <p:ext uri="{BB962C8B-B14F-4D97-AF65-F5344CB8AC3E}">
        <p14:creationId xmlns:p14="http://schemas.microsoft.com/office/powerpoint/2010/main" val="4086279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10</a:t>
            </a:fld>
            <a:endParaRPr lang="zh-CN" altLang="en-US"/>
          </a:p>
        </p:txBody>
      </p:sp>
    </p:spTree>
    <p:extLst>
      <p:ext uri="{BB962C8B-B14F-4D97-AF65-F5344CB8AC3E}">
        <p14:creationId xmlns:p14="http://schemas.microsoft.com/office/powerpoint/2010/main" val="517958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11</a:t>
            </a:fld>
            <a:endParaRPr lang="zh-CN" altLang="en-US"/>
          </a:p>
        </p:txBody>
      </p:sp>
    </p:spTree>
    <p:extLst>
      <p:ext uri="{BB962C8B-B14F-4D97-AF65-F5344CB8AC3E}">
        <p14:creationId xmlns:p14="http://schemas.microsoft.com/office/powerpoint/2010/main" val="1333985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12</a:t>
            </a:fld>
            <a:endParaRPr lang="zh-CN" altLang="en-US"/>
          </a:p>
        </p:txBody>
      </p:sp>
    </p:spTree>
    <p:extLst>
      <p:ext uri="{BB962C8B-B14F-4D97-AF65-F5344CB8AC3E}">
        <p14:creationId xmlns:p14="http://schemas.microsoft.com/office/powerpoint/2010/main" val="384600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ED0A727-B529-42DB-A9B3-24ADBC2C39B7}" type="slidenum">
              <a:rPr lang="zh-CN" altLang="en-US" smtClean="0"/>
              <a:t>13</a:t>
            </a:fld>
            <a:endParaRPr lang="zh-CN" altLang="en-US"/>
          </a:p>
        </p:txBody>
      </p:sp>
    </p:spTree>
    <p:extLst>
      <p:ext uri="{BB962C8B-B14F-4D97-AF65-F5344CB8AC3E}">
        <p14:creationId xmlns:p14="http://schemas.microsoft.com/office/powerpoint/2010/main" val="384600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30" name="Date Placeholder 29"/>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46A671-C325-4DBA-8912-7B7D92C9FD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9769F23A-5AD9-4C7D-8734-A24F5C35FE06}" type="datetimeFigureOut">
              <a:rPr lang="zh-CN" altLang="en-US" smtClean="0"/>
              <a:t>2015/4/8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B246A671-C325-4DBA-8912-7B7D92C9FD34}"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CN"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9F23A-5AD9-4C7D-8734-A24F5C35FE06}" type="datetimeFigureOut">
              <a:rPr lang="zh-CN" altLang="en-US" smtClean="0"/>
              <a:t>2015/4/8</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46A671-C325-4DBA-8912-7B7D92C9FD34}"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lasticsearch.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logstash.openstack.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openstack.org/cgit/openstack-infra/elastic-recheck/tree/queries" TargetMode="External"/><Relationship Id="rId2" Type="http://schemas.openxmlformats.org/officeDocument/2006/relationships/hyperlink" Target="https://bugs.launchpad.net/neutron/+bug/134961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atus.openstack.org/elastic-recheck/data/uncategorized.html" TargetMode="External"/><Relationship Id="rId2" Type="http://schemas.openxmlformats.org/officeDocument/2006/relationships/hyperlink" Target="http://status.openstack.org/elastic-recheck/#1349617"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brewhouse.io/blog/2014/11/04/big-data-with-elk-stack.html" TargetMode="External"/><Relationship Id="rId2" Type="http://schemas.openxmlformats.org/officeDocument/2006/relationships/hyperlink" Target="https://www.elastic.co/" TargetMode="External"/><Relationship Id="rId1" Type="http://schemas.openxmlformats.org/officeDocument/2006/relationships/slideLayout" Target="../slideLayouts/slideLayout2.xml"/><Relationship Id="rId6" Type="http://schemas.openxmlformats.org/officeDocument/2006/relationships/hyperlink" Target="https://www.elastic.co/blog/openstack-elastic-recheck-powered-elk-stack/" TargetMode="External"/><Relationship Id="rId5" Type="http://schemas.openxmlformats.org/officeDocument/2006/relationships/hyperlink" Target="http://docs.openstack.org/infra/elastic-recheck/" TargetMode="External"/><Relationship Id="rId4" Type="http://schemas.openxmlformats.org/officeDocument/2006/relationships/hyperlink" Target="http://docs.openstack.org/infra/elastic-recheck/readme.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elasticsearch.org/overview/elasticsear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elasticsearch.org/overview/kibana/" TargetMode="External"/><Relationship Id="rId4" Type="http://schemas.openxmlformats.org/officeDocument/2006/relationships/hyperlink" Target="http://www.elasticsearch.org/overview/logstash/"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400" dirty="0"/>
              <a:t>Logging </a:t>
            </a:r>
            <a:r>
              <a:rPr lang="en-US" altLang="zh-CN" sz="4400" dirty="0" smtClean="0"/>
              <a:t>Managing For </a:t>
            </a:r>
            <a:r>
              <a:rPr lang="en-US" altLang="zh-CN" sz="4400" dirty="0" err="1" smtClean="0"/>
              <a:t>Openstack</a:t>
            </a:r>
            <a:endParaRPr lang="zh-CN" altLang="en-US" sz="4400" dirty="0"/>
          </a:p>
        </p:txBody>
      </p:sp>
      <p:sp>
        <p:nvSpPr>
          <p:cNvPr id="3" name="Subtitle 2"/>
          <p:cNvSpPr>
            <a:spLocks noGrp="1"/>
          </p:cNvSpPr>
          <p:nvPr>
            <p:ph type="subTitle" idx="1"/>
          </p:nvPr>
        </p:nvSpPr>
        <p:spPr/>
        <p:txBody>
          <a:bodyPr>
            <a:normAutofit/>
          </a:bodyPr>
          <a:lstStyle/>
          <a:p>
            <a:r>
              <a:rPr lang="en-US" altLang="zh-CN" sz="1800" dirty="0" err="1" smtClean="0"/>
              <a:t>Logstash+Elasticsearch+Kibana+Elastic-recheck</a:t>
            </a:r>
            <a:r>
              <a:rPr lang="en-US" altLang="zh-CN" sz="1800" dirty="0" smtClean="0"/>
              <a:t> </a:t>
            </a:r>
            <a:endParaRPr lang="zh-CN" altLang="en-US" sz="1800" dirty="0"/>
          </a:p>
        </p:txBody>
      </p:sp>
    </p:spTree>
    <p:extLst>
      <p:ext uri="{BB962C8B-B14F-4D97-AF65-F5344CB8AC3E}">
        <p14:creationId xmlns:p14="http://schemas.microsoft.com/office/powerpoint/2010/main" val="135784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err="1"/>
              <a:t>L</a:t>
            </a:r>
            <a:r>
              <a:rPr lang="en-US" altLang="zh-CN" dirty="0" err="1" smtClean="0"/>
              <a:t>ogstash</a:t>
            </a:r>
            <a:r>
              <a:rPr lang="en-US" altLang="zh-CN" dirty="0"/>
              <a:t>: ETL pipeline made </a:t>
            </a:r>
            <a:r>
              <a:rPr lang="en-US" altLang="zh-CN" dirty="0" smtClean="0"/>
              <a:t>simple</a:t>
            </a:r>
            <a:endParaRPr lang="zh-CN" altLang="en-US" dirty="0"/>
          </a:p>
        </p:txBody>
      </p:sp>
      <p:sp>
        <p:nvSpPr>
          <p:cNvPr id="3" name="Content Placeholder 2"/>
          <p:cNvSpPr>
            <a:spLocks noGrp="1"/>
          </p:cNvSpPr>
          <p:nvPr>
            <p:ph idx="1"/>
          </p:nvPr>
        </p:nvSpPr>
        <p:spPr>
          <a:xfrm>
            <a:off x="457200" y="1935480"/>
            <a:ext cx="3178696" cy="4389120"/>
          </a:xfrm>
        </p:spPr>
        <p:txBody>
          <a:bodyPr>
            <a:normAutofit fontScale="92500"/>
          </a:bodyPr>
          <a:lstStyle/>
          <a:p>
            <a:pPr marL="0" indent="0">
              <a:buNone/>
            </a:pPr>
            <a:r>
              <a:rPr lang="en-US" altLang="zh-CN" i="1" dirty="0" err="1"/>
              <a:t>logstash</a:t>
            </a:r>
            <a:r>
              <a:rPr lang="en-US" altLang="zh-CN" dirty="0"/>
              <a:t> is a simple tool that streams data from one or many inputs, transforms it and outputs it to one or many outputs</a:t>
            </a:r>
            <a:r>
              <a:rPr lang="en-US" altLang="zh-CN" dirty="0" smtClean="0"/>
              <a:t>.</a:t>
            </a:r>
          </a:p>
          <a:p>
            <a:pPr lvl="1"/>
            <a:r>
              <a:rPr lang="en-US" altLang="zh-CN" dirty="0"/>
              <a:t>Inputs: read and parse data</a:t>
            </a:r>
          </a:p>
          <a:p>
            <a:pPr lvl="1"/>
            <a:r>
              <a:rPr lang="en-US" altLang="zh-CN" dirty="0"/>
              <a:t>Filters: transform and extend data</a:t>
            </a:r>
          </a:p>
          <a:p>
            <a:pPr lvl="1"/>
            <a:r>
              <a:rPr lang="en-US" altLang="zh-CN" dirty="0"/>
              <a:t>Output: load data</a:t>
            </a:r>
          </a:p>
          <a:p>
            <a:endParaRPr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88840"/>
            <a:ext cx="5544616" cy="4104456"/>
          </a:xfrm>
          <a:prstGeom prst="rect">
            <a:avLst/>
          </a:prstGeom>
        </p:spPr>
      </p:pic>
    </p:spTree>
    <p:extLst>
      <p:ext uri="{BB962C8B-B14F-4D97-AF65-F5344CB8AC3E}">
        <p14:creationId xmlns:p14="http://schemas.microsoft.com/office/powerpoint/2010/main" val="18403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err="1" smtClean="0"/>
              <a:t>Logstash</a:t>
            </a:r>
            <a:r>
              <a:rPr lang="en-US" altLang="zh-CN" sz="4000" dirty="0" smtClean="0"/>
              <a:t>: simple example</a:t>
            </a:r>
            <a:endParaRPr lang="zh-CN" altLang="en-US" sz="4000"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smtClean="0"/>
              <a:t>$ </a:t>
            </a:r>
            <a:r>
              <a:rPr lang="en-US" altLang="zh-CN" dirty="0"/>
              <a:t>cat </a:t>
            </a:r>
            <a:r>
              <a:rPr lang="en-US" altLang="zh-CN" dirty="0" err="1"/>
              <a:t>logstash-simple.conf</a:t>
            </a:r>
            <a:endParaRPr lang="en-US" altLang="zh-CN" dirty="0"/>
          </a:p>
          <a:p>
            <a:pPr marL="0" indent="0">
              <a:buNone/>
            </a:pPr>
            <a:r>
              <a:rPr lang="en-US" altLang="zh-CN" dirty="0"/>
              <a:t>input { </a:t>
            </a:r>
            <a:r>
              <a:rPr lang="en-US" altLang="zh-CN" dirty="0" err="1"/>
              <a:t>stdin</a:t>
            </a:r>
            <a:r>
              <a:rPr lang="en-US" altLang="zh-CN" dirty="0"/>
              <a:t> { } }</a:t>
            </a:r>
          </a:p>
          <a:p>
            <a:pPr marL="0" indent="0">
              <a:buNone/>
            </a:pPr>
            <a:r>
              <a:rPr lang="en-US" altLang="zh-CN" dirty="0"/>
              <a:t>output {</a:t>
            </a:r>
          </a:p>
          <a:p>
            <a:pPr marL="0" indent="0">
              <a:buNone/>
            </a:pPr>
            <a:r>
              <a:rPr lang="en-US" altLang="zh-CN" dirty="0"/>
              <a:t>  </a:t>
            </a:r>
            <a:r>
              <a:rPr lang="en-US" altLang="zh-CN" dirty="0" err="1"/>
              <a:t>elasticsearch</a:t>
            </a:r>
            <a:r>
              <a:rPr lang="en-US" altLang="zh-CN" dirty="0"/>
              <a:t> { host =&gt; localhost }</a:t>
            </a:r>
          </a:p>
          <a:p>
            <a:pPr marL="0" indent="0">
              <a:buNone/>
            </a:pPr>
            <a:r>
              <a:rPr lang="en-US" altLang="zh-CN" dirty="0"/>
              <a:t>  </a:t>
            </a:r>
            <a:r>
              <a:rPr lang="en-US" altLang="zh-CN" dirty="0" err="1"/>
              <a:t>stdout</a:t>
            </a:r>
            <a:r>
              <a:rPr lang="en-US" altLang="zh-CN" dirty="0"/>
              <a:t> { codec =&gt; </a:t>
            </a:r>
            <a:r>
              <a:rPr lang="en-US" altLang="zh-CN" dirty="0" err="1"/>
              <a:t>rubydebug</a:t>
            </a:r>
            <a:r>
              <a:rPr lang="en-US" altLang="zh-CN" dirty="0"/>
              <a:t> }</a:t>
            </a:r>
          </a:p>
          <a:p>
            <a:pPr marL="0" indent="0">
              <a:buNone/>
            </a:pPr>
            <a:r>
              <a:rPr lang="en-US" altLang="zh-CN" dirty="0" smtClean="0"/>
              <a:t>}</a:t>
            </a:r>
          </a:p>
          <a:p>
            <a:pPr marL="0" indent="0">
              <a:buNone/>
            </a:pPr>
            <a:endParaRPr lang="en-US" altLang="zh-CN" dirty="0"/>
          </a:p>
          <a:p>
            <a:pPr marL="0" indent="0">
              <a:buNone/>
            </a:pPr>
            <a:r>
              <a:rPr lang="en-US" altLang="zh-CN" dirty="0"/>
              <a:t>$  bin/</a:t>
            </a:r>
            <a:r>
              <a:rPr lang="en-US" altLang="zh-CN" dirty="0" err="1"/>
              <a:t>logstash</a:t>
            </a:r>
            <a:r>
              <a:rPr lang="en-US" altLang="zh-CN" dirty="0"/>
              <a:t> -f </a:t>
            </a:r>
            <a:r>
              <a:rPr lang="en-US" altLang="zh-CN" dirty="0" err="1"/>
              <a:t>logstash-simple.conf</a:t>
            </a:r>
            <a:endParaRPr lang="en-US" altLang="zh-CN" dirty="0"/>
          </a:p>
          <a:p>
            <a:pPr marL="0" indent="0">
              <a:buNone/>
            </a:pPr>
            <a:r>
              <a:rPr lang="en-US" altLang="zh-CN" dirty="0" err="1"/>
              <a:t>hihihihi</a:t>
            </a:r>
            <a:endParaRPr lang="en-US" altLang="zh-CN" dirty="0"/>
          </a:p>
          <a:p>
            <a:pPr marL="0" indent="0">
              <a:buNone/>
            </a:pPr>
            <a:r>
              <a:rPr lang="en-US" altLang="zh-CN" dirty="0"/>
              <a:t>{</a:t>
            </a:r>
          </a:p>
          <a:p>
            <a:pPr marL="0" indent="0">
              <a:buNone/>
            </a:pPr>
            <a:r>
              <a:rPr lang="en-US" altLang="zh-CN" dirty="0"/>
              <a:t>       "message" =&gt; "</a:t>
            </a:r>
            <a:r>
              <a:rPr lang="en-US" altLang="zh-CN" dirty="0" err="1"/>
              <a:t>hihihihi</a:t>
            </a:r>
            <a:r>
              <a:rPr lang="en-US" altLang="zh-CN" dirty="0"/>
              <a:t>",</a:t>
            </a:r>
          </a:p>
          <a:p>
            <a:pPr marL="0" indent="0">
              <a:buNone/>
            </a:pPr>
            <a:r>
              <a:rPr lang="en-US" altLang="zh-CN" dirty="0"/>
              <a:t>      "@version" =&gt; "1",</a:t>
            </a:r>
          </a:p>
          <a:p>
            <a:pPr marL="0" indent="0">
              <a:buNone/>
            </a:pPr>
            <a:r>
              <a:rPr lang="en-US" altLang="zh-CN" dirty="0"/>
              <a:t>    "@timestamp" =&gt; "2015-04-03T08:45:32.749Z",</a:t>
            </a:r>
          </a:p>
          <a:p>
            <a:pPr marL="0" indent="0">
              <a:buNone/>
            </a:pPr>
            <a:r>
              <a:rPr lang="en-US" altLang="zh-CN" dirty="0"/>
              <a:t>          "host" =&gt; "</a:t>
            </a:r>
            <a:r>
              <a:rPr lang="en-US" altLang="zh-CN" dirty="0" err="1"/>
              <a:t>dai</a:t>
            </a:r>
            <a:r>
              <a:rPr lang="en-US" altLang="zh-CN" dirty="0"/>
              <a:t>"</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278156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err="1" smtClean="0"/>
              <a:t>Elasticsearch</a:t>
            </a:r>
            <a:r>
              <a:rPr lang="en-US" altLang="zh-CN" sz="3200" dirty="0" smtClean="0"/>
              <a:t>: </a:t>
            </a:r>
            <a:r>
              <a:rPr lang="en-US" altLang="zh-CN" sz="3200" dirty="0"/>
              <a:t>Search &amp; Analyze Data in Real Time</a:t>
            </a:r>
            <a:endParaRPr lang="zh-CN" altLang="en-US" sz="3200" dirty="0"/>
          </a:p>
        </p:txBody>
      </p:sp>
      <p:sp>
        <p:nvSpPr>
          <p:cNvPr id="3" name="Content Placeholder 2"/>
          <p:cNvSpPr>
            <a:spLocks noGrp="1"/>
          </p:cNvSpPr>
          <p:nvPr>
            <p:ph idx="1"/>
          </p:nvPr>
        </p:nvSpPr>
        <p:spPr/>
        <p:txBody>
          <a:bodyPr>
            <a:normAutofit fontScale="92500"/>
          </a:bodyPr>
          <a:lstStyle/>
          <a:p>
            <a:r>
              <a:rPr lang="en-US" altLang="zh-CN" b="1" dirty="0" err="1">
                <a:hlinkClick r:id="rId3"/>
              </a:rPr>
              <a:t>ElasticSearch</a:t>
            </a:r>
            <a:r>
              <a:rPr lang="en-US" altLang="zh-CN" dirty="0"/>
              <a:t> is an Open Source (Apache 2), Distributed Search Engine built on top of Apache </a:t>
            </a:r>
            <a:r>
              <a:rPr lang="en-US" altLang="zh-CN" dirty="0" err="1"/>
              <a:t>Lucene</a:t>
            </a:r>
            <a:r>
              <a:rPr lang="en-US" altLang="zh-CN" dirty="0"/>
              <a:t>. </a:t>
            </a:r>
            <a:endParaRPr lang="en-US" altLang="zh-CN" dirty="0" smtClean="0"/>
          </a:p>
          <a:p>
            <a:endParaRPr lang="zh-CN" altLang="en-US" dirty="0"/>
          </a:p>
          <a:p>
            <a:r>
              <a:rPr lang="en-US" altLang="zh-CN" dirty="0" smtClean="0"/>
              <a:t>A </a:t>
            </a:r>
            <a:r>
              <a:rPr lang="en-US" altLang="zh-CN" dirty="0"/>
              <a:t>few sample </a:t>
            </a:r>
            <a:r>
              <a:rPr lang="en-US" altLang="zh-CN" dirty="0" smtClean="0"/>
              <a:t>ES use-cases:</a:t>
            </a:r>
          </a:p>
          <a:p>
            <a:pPr lvl="1"/>
            <a:r>
              <a:rPr lang="en-US" altLang="zh-CN" dirty="0" smtClean="0"/>
              <a:t>an </a:t>
            </a:r>
            <a:r>
              <a:rPr lang="en-US" altLang="zh-CN" dirty="0"/>
              <a:t>online web </a:t>
            </a:r>
            <a:r>
              <a:rPr lang="en-US" altLang="zh-CN" dirty="0" smtClean="0"/>
              <a:t>store</a:t>
            </a:r>
          </a:p>
          <a:p>
            <a:pPr lvl="1"/>
            <a:r>
              <a:rPr lang="en-US" altLang="zh-CN" dirty="0"/>
              <a:t>collect log or transaction data to analyze and mine this data to look for trends, statistics, summarizations, or </a:t>
            </a:r>
            <a:r>
              <a:rPr lang="en-US" altLang="zh-CN" dirty="0" smtClean="0"/>
              <a:t>anomalies</a:t>
            </a:r>
          </a:p>
          <a:p>
            <a:pPr lvl="1"/>
            <a:r>
              <a:rPr lang="en-US" altLang="zh-CN" dirty="0"/>
              <a:t>a price alerting </a:t>
            </a:r>
            <a:r>
              <a:rPr lang="en-US" altLang="zh-CN" dirty="0" smtClean="0"/>
              <a:t>platform</a:t>
            </a:r>
          </a:p>
          <a:p>
            <a:pPr lvl="1"/>
            <a:r>
              <a:rPr lang="en-US" altLang="zh-CN" dirty="0"/>
              <a:t>analytics/business-intelligence needs and want to quickly investigate, analyze, visualize, and ask ad-hoc questions on a lot of data (think millions or billions of records)</a:t>
            </a:r>
            <a:endParaRPr lang="zh-CN" altLang="en-US" dirty="0"/>
          </a:p>
        </p:txBody>
      </p:sp>
    </p:spTree>
    <p:extLst>
      <p:ext uri="{BB962C8B-B14F-4D97-AF65-F5344CB8AC3E}">
        <p14:creationId xmlns:p14="http://schemas.microsoft.com/office/powerpoint/2010/main" val="50035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err="1" smtClean="0"/>
              <a:t>Elasticsearch</a:t>
            </a:r>
            <a:r>
              <a:rPr lang="en-US" altLang="zh-CN" sz="3200" dirty="0"/>
              <a:t> </a:t>
            </a:r>
            <a:r>
              <a:rPr lang="en-US" altLang="zh-CN" sz="3200" dirty="0" smtClean="0"/>
              <a:t>Architecture</a:t>
            </a:r>
            <a:endParaRPr lang="zh-CN" alt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1935163"/>
            <a:ext cx="7344816" cy="4389437"/>
          </a:xfrm>
        </p:spPr>
      </p:pic>
    </p:spTree>
    <p:extLst>
      <p:ext uri="{BB962C8B-B14F-4D97-AF65-F5344CB8AC3E}">
        <p14:creationId xmlns:p14="http://schemas.microsoft.com/office/powerpoint/2010/main" val="171991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err="1" smtClean="0"/>
              <a:t>Elasticsearch</a:t>
            </a:r>
            <a:r>
              <a:rPr lang="en-US" altLang="zh-CN" dirty="0" smtClean="0"/>
              <a:t>: some RESTFUL API</a:t>
            </a:r>
            <a:endParaRPr lang="zh-CN" altLang="en-US" dirty="0"/>
          </a:p>
        </p:txBody>
      </p:sp>
      <p:sp>
        <p:nvSpPr>
          <p:cNvPr id="3" name="Content Placeholder 2"/>
          <p:cNvSpPr>
            <a:spLocks noGrp="1"/>
          </p:cNvSpPr>
          <p:nvPr>
            <p:ph idx="1"/>
          </p:nvPr>
        </p:nvSpPr>
        <p:spPr/>
        <p:txBody>
          <a:bodyPr/>
          <a:lstStyle/>
          <a:p>
            <a:pPr marL="0" indent="0">
              <a:buNone/>
            </a:pPr>
            <a:r>
              <a:rPr lang="en-US" altLang="zh-CN" dirty="0" smtClean="0"/>
              <a:t># list all nodes and all indices</a:t>
            </a:r>
          </a:p>
          <a:p>
            <a:pPr marL="0" indent="0">
              <a:buNone/>
            </a:pPr>
            <a:r>
              <a:rPr lang="en-US" altLang="zh-CN" dirty="0" smtClean="0"/>
              <a:t>&gt;&gt; </a:t>
            </a:r>
            <a:r>
              <a:rPr lang="en-US" altLang="zh-CN" dirty="0"/>
              <a:t>curl 'localhost:9200/_cat/</a:t>
            </a:r>
            <a:r>
              <a:rPr lang="en-US" altLang="zh-CN" dirty="0" err="1"/>
              <a:t>nodes?v</a:t>
            </a:r>
            <a:r>
              <a:rPr lang="en-US" altLang="zh-CN" dirty="0" smtClean="0"/>
              <a:t>'</a:t>
            </a:r>
            <a:endParaRPr lang="en-US" altLang="zh-CN" dirty="0"/>
          </a:p>
          <a:p>
            <a:pPr marL="0" indent="0">
              <a:buNone/>
            </a:pPr>
            <a:r>
              <a:rPr lang="en-US" altLang="zh-CN" dirty="0" smtClean="0"/>
              <a:t>&gt;&gt; curl </a:t>
            </a:r>
            <a:r>
              <a:rPr lang="en-US" altLang="zh-CN" dirty="0"/>
              <a:t>'localhost:9200</a:t>
            </a:r>
            <a:r>
              <a:rPr lang="en-US" altLang="zh-CN" dirty="0" smtClean="0"/>
              <a:t>/_cat/</a:t>
            </a:r>
            <a:r>
              <a:rPr lang="en-US" altLang="zh-CN" dirty="0" err="1" smtClean="0"/>
              <a:t>indices?v</a:t>
            </a:r>
            <a:r>
              <a:rPr lang="en-US" altLang="zh-CN" dirty="0" smtClean="0"/>
              <a:t>‘</a:t>
            </a:r>
          </a:p>
          <a:p>
            <a:pPr marL="0" indent="0">
              <a:buNone/>
            </a:pPr>
            <a:endParaRPr lang="en-US" altLang="zh-CN" dirty="0" smtClean="0"/>
          </a:p>
          <a:p>
            <a:pPr marL="0" indent="0">
              <a:buNone/>
            </a:pPr>
            <a:r>
              <a:rPr lang="en-US" altLang="zh-CN" dirty="0" smtClean="0"/>
              <a:t># </a:t>
            </a:r>
            <a:r>
              <a:rPr lang="en-US" altLang="zh-CN" dirty="0"/>
              <a:t>create an index named "</a:t>
            </a:r>
            <a:r>
              <a:rPr lang="en-US" altLang="zh-CN" dirty="0" smtClean="0"/>
              <a:t>customer“</a:t>
            </a:r>
          </a:p>
          <a:p>
            <a:pPr marL="0" indent="0">
              <a:buNone/>
            </a:pPr>
            <a:r>
              <a:rPr lang="en-US" altLang="zh-CN" dirty="0" smtClean="0"/>
              <a:t>&gt;&gt; </a:t>
            </a:r>
            <a:r>
              <a:rPr lang="en-US" altLang="zh-CN" dirty="0"/>
              <a:t>curl -XPUT </a:t>
            </a:r>
            <a:r>
              <a:rPr lang="en-US" altLang="zh-CN" dirty="0" smtClean="0"/>
              <a:t>'localhost:9200/</a:t>
            </a:r>
            <a:r>
              <a:rPr lang="en-US" altLang="zh-CN" dirty="0" err="1" smtClean="0"/>
              <a:t>customer?pretty</a:t>
            </a:r>
            <a:r>
              <a:rPr lang="en-US" altLang="zh-CN" dirty="0" smtClean="0"/>
              <a:t>‘</a:t>
            </a:r>
          </a:p>
          <a:p>
            <a:pPr marL="0" indent="0">
              <a:buNone/>
            </a:pPr>
            <a:endParaRPr lang="en-US" altLang="zh-CN" dirty="0"/>
          </a:p>
          <a:p>
            <a:pPr marL="0" indent="0">
              <a:buNone/>
            </a:pPr>
            <a:r>
              <a:rPr lang="en-US" altLang="zh-CN" dirty="0" smtClean="0"/>
              <a:t># </a:t>
            </a:r>
            <a:r>
              <a:rPr lang="en-US" altLang="zh-CN" dirty="0"/>
              <a:t>delete the index that we just created</a:t>
            </a:r>
            <a:endParaRPr lang="en-US" altLang="zh-CN" dirty="0" smtClean="0"/>
          </a:p>
          <a:p>
            <a:pPr marL="0" indent="0">
              <a:buNone/>
            </a:pPr>
            <a:r>
              <a:rPr lang="en-US" altLang="zh-CN" dirty="0" smtClean="0"/>
              <a:t>&gt;&gt; </a:t>
            </a:r>
            <a:r>
              <a:rPr lang="en-US" altLang="zh-CN" dirty="0"/>
              <a:t>curl -XDELETE 'localhost:9200/</a:t>
            </a:r>
            <a:r>
              <a:rPr lang="en-US" altLang="zh-CN" dirty="0" err="1"/>
              <a:t>customer?pretty</a:t>
            </a:r>
            <a:r>
              <a:rPr lang="en-US" altLang="zh-CN" dirty="0"/>
              <a:t>'</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1854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Kibana</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A</a:t>
            </a:r>
            <a:r>
              <a:rPr lang="en-US" altLang="zh-CN" dirty="0" smtClean="0"/>
              <a:t>n </a:t>
            </a:r>
            <a:r>
              <a:rPr lang="en-US" altLang="zh-CN" dirty="0"/>
              <a:t>open source analytics and visualization platform designed to work with </a:t>
            </a:r>
            <a:r>
              <a:rPr lang="en-US" altLang="zh-CN" dirty="0" err="1" smtClean="0"/>
              <a:t>Elasticsearch</a:t>
            </a:r>
            <a:r>
              <a:rPr lang="en-US" altLang="zh-CN" dirty="0" smtClean="0"/>
              <a:t>.</a:t>
            </a:r>
          </a:p>
          <a:p>
            <a:endParaRPr lang="en-US" altLang="zh-CN" dirty="0" smtClean="0"/>
          </a:p>
          <a:p>
            <a:r>
              <a:rPr lang="en-US" altLang="zh-CN" dirty="0" smtClean="0"/>
              <a:t>Used to </a:t>
            </a:r>
            <a:r>
              <a:rPr lang="en-US" altLang="zh-CN" dirty="0"/>
              <a:t>search, view, and interact with data stored in </a:t>
            </a:r>
            <a:r>
              <a:rPr lang="en-US" altLang="zh-CN" dirty="0" err="1"/>
              <a:t>Elasticsearch</a:t>
            </a:r>
            <a:r>
              <a:rPr lang="en-US" altLang="zh-CN" dirty="0"/>
              <a:t> </a:t>
            </a:r>
            <a:r>
              <a:rPr lang="en-US" altLang="zh-CN" dirty="0" smtClean="0"/>
              <a:t>indices.</a:t>
            </a:r>
          </a:p>
          <a:p>
            <a:endParaRPr lang="en-US" altLang="zh-CN" dirty="0"/>
          </a:p>
          <a:p>
            <a:r>
              <a:rPr lang="en-US" altLang="zh-CN" dirty="0" smtClean="0"/>
              <a:t>Make </a:t>
            </a:r>
            <a:r>
              <a:rPr lang="en-US" altLang="zh-CN" dirty="0"/>
              <a:t>it easy to understand large volumes of </a:t>
            </a:r>
            <a:r>
              <a:rPr lang="en-US" altLang="zh-CN" dirty="0" smtClean="0"/>
              <a:t>data.</a:t>
            </a:r>
          </a:p>
          <a:p>
            <a:endParaRPr lang="en-US" altLang="zh-CN" dirty="0"/>
          </a:p>
          <a:p>
            <a:r>
              <a:rPr lang="en-US" altLang="zh-CN" dirty="0"/>
              <a:t>Its simple, browser-based interface enables you to quickly create and share dynamic dashboards that display changes to </a:t>
            </a:r>
            <a:r>
              <a:rPr lang="en-US" altLang="zh-CN" dirty="0" err="1"/>
              <a:t>Elasticsearch</a:t>
            </a:r>
            <a:r>
              <a:rPr lang="en-US" altLang="zh-CN" dirty="0"/>
              <a:t> queries in real time.</a:t>
            </a:r>
            <a:endParaRPr lang="zh-CN" altLang="en-US" dirty="0"/>
          </a:p>
        </p:txBody>
      </p:sp>
    </p:spTree>
    <p:extLst>
      <p:ext uri="{BB962C8B-B14F-4D97-AF65-F5344CB8AC3E}">
        <p14:creationId xmlns:p14="http://schemas.microsoft.com/office/powerpoint/2010/main" val="236918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normAutofit/>
          </a:bodyPr>
          <a:lstStyle/>
          <a:p>
            <a:r>
              <a:rPr lang="en-US" altLang="zh-CN" dirty="0"/>
              <a:t>History</a:t>
            </a:r>
          </a:p>
          <a:p>
            <a:endParaRPr lang="en-US" altLang="zh-CN" dirty="0"/>
          </a:p>
          <a:p>
            <a:r>
              <a:rPr lang="en-US" altLang="zh-CN" dirty="0">
                <a:solidFill>
                  <a:srgbClr val="00B0F0"/>
                </a:solidFill>
              </a:rPr>
              <a:t>ELK Stack</a:t>
            </a:r>
          </a:p>
          <a:p>
            <a:pPr lvl="1"/>
            <a:r>
              <a:rPr lang="en-US" altLang="zh-CN" dirty="0"/>
              <a:t>ELK Stack introduction</a:t>
            </a:r>
          </a:p>
          <a:p>
            <a:pPr lvl="1"/>
            <a:r>
              <a:rPr lang="en-US" altLang="zh-CN" i="1" dirty="0" err="1" smtClean="0"/>
              <a:t>Logstash</a:t>
            </a:r>
            <a:r>
              <a:rPr lang="en-US" altLang="zh-CN" dirty="0" smtClean="0"/>
              <a:t>, </a:t>
            </a:r>
            <a:r>
              <a:rPr lang="en-US" altLang="zh-CN" dirty="0" err="1" smtClean="0"/>
              <a:t>ElasticSearch</a:t>
            </a:r>
            <a:r>
              <a:rPr lang="en-US" altLang="zh-CN" dirty="0" smtClean="0"/>
              <a:t> </a:t>
            </a:r>
            <a:r>
              <a:rPr lang="en-US" altLang="zh-CN" dirty="0"/>
              <a:t>&amp; </a:t>
            </a:r>
            <a:r>
              <a:rPr lang="en-US" altLang="zh-CN" dirty="0" err="1"/>
              <a:t>Kibana</a:t>
            </a:r>
            <a:endParaRPr lang="en-US" altLang="zh-CN" dirty="0"/>
          </a:p>
          <a:p>
            <a:pPr lvl="1"/>
            <a:r>
              <a:rPr lang="en-US" altLang="zh-CN" dirty="0">
                <a:solidFill>
                  <a:srgbClr val="00B0F0"/>
                </a:solidFill>
              </a:rPr>
              <a:t>ELK Stack for </a:t>
            </a:r>
            <a:r>
              <a:rPr lang="en-US" altLang="zh-CN" dirty="0" err="1">
                <a:solidFill>
                  <a:srgbClr val="00B0F0"/>
                </a:solidFill>
              </a:rPr>
              <a:t>openstack</a:t>
            </a:r>
            <a:endParaRPr lang="en-US" altLang="zh-CN" dirty="0">
              <a:solidFill>
                <a:srgbClr val="00B0F0"/>
              </a:solidFill>
            </a:endParaRPr>
          </a:p>
          <a:p>
            <a:pPr lvl="1"/>
            <a:r>
              <a:rPr lang="en-US" altLang="zh-CN" dirty="0"/>
              <a:t>Competitive analysis</a:t>
            </a:r>
          </a:p>
          <a:p>
            <a:pPr lvl="1"/>
            <a:endParaRPr lang="en-US" altLang="zh-CN" dirty="0">
              <a:solidFill>
                <a:srgbClr val="00B0F0"/>
              </a:solidFill>
            </a:endParaRPr>
          </a:p>
          <a:p>
            <a:r>
              <a:rPr lang="en-US" altLang="zh-CN" dirty="0" smtClean="0"/>
              <a:t>Elastic-recheck</a:t>
            </a:r>
            <a:endParaRPr lang="en-US" altLang="zh-CN" dirty="0"/>
          </a:p>
        </p:txBody>
      </p:sp>
    </p:spTree>
    <p:extLst>
      <p:ext uri="{BB962C8B-B14F-4D97-AF65-F5344CB8AC3E}">
        <p14:creationId xmlns:p14="http://schemas.microsoft.com/office/powerpoint/2010/main" val="68429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altLang="zh-CN" sz="3200" dirty="0" smtClean="0"/>
              <a:t>ELK Stack (</a:t>
            </a:r>
            <a:r>
              <a:rPr lang="en-US" altLang="zh-CN" sz="3200" dirty="0" err="1" smtClean="0"/>
              <a:t>Elasticsearch+Logstash+Kibana</a:t>
            </a:r>
            <a:r>
              <a:rPr lang="en-US" altLang="zh-CN" sz="3200" dirty="0" smtClean="0"/>
              <a:t>)</a:t>
            </a:r>
            <a:br>
              <a:rPr lang="en-US" altLang="zh-CN" sz="3200" dirty="0" smtClean="0"/>
            </a:br>
            <a:endParaRPr lang="zh-CN" alt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84784"/>
            <a:ext cx="8229600" cy="5184576"/>
          </a:xfrm>
        </p:spPr>
      </p:pic>
    </p:spTree>
    <p:extLst>
      <p:ext uri="{BB962C8B-B14F-4D97-AF65-F5344CB8AC3E}">
        <p14:creationId xmlns:p14="http://schemas.microsoft.com/office/powerpoint/2010/main" val="207109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ELK Setup For </a:t>
            </a:r>
            <a:r>
              <a:rPr lang="en-US" altLang="zh-CN" dirty="0" err="1" smtClean="0"/>
              <a:t>Openstack</a:t>
            </a:r>
            <a:endParaRPr lang="zh-CN" altLang="en-US" dirty="0"/>
          </a:p>
        </p:txBody>
      </p:sp>
      <p:sp>
        <p:nvSpPr>
          <p:cNvPr id="9" name="Content Placeholder 8"/>
          <p:cNvSpPr>
            <a:spLocks noGrp="1"/>
          </p:cNvSpPr>
          <p:nvPr>
            <p:ph idx="1"/>
          </p:nvPr>
        </p:nvSpPr>
        <p:spPr>
          <a:xfrm>
            <a:off x="5220072" y="1935480"/>
            <a:ext cx="3466728" cy="4445848"/>
          </a:xfrm>
        </p:spPr>
        <p:txBody>
          <a:bodyPr/>
          <a:lstStyle/>
          <a:p>
            <a:endParaRPr lang="en-US" altLang="zh-CN" dirty="0" smtClean="0"/>
          </a:p>
          <a:p>
            <a:r>
              <a:rPr lang="en-US" altLang="zh-CN" dirty="0" smtClean="0"/>
              <a:t>Four major layers:</a:t>
            </a:r>
          </a:p>
          <a:p>
            <a:pPr lvl="1"/>
            <a:r>
              <a:rPr lang="en-US" altLang="zh-CN" dirty="0" smtClean="0"/>
              <a:t>Log Pusher Scripts</a:t>
            </a:r>
          </a:p>
          <a:p>
            <a:pPr lvl="1"/>
            <a:r>
              <a:rPr lang="en-US" altLang="zh-CN" dirty="0" err="1"/>
              <a:t>Logstash</a:t>
            </a:r>
            <a:r>
              <a:rPr lang="en-US" altLang="zh-CN" dirty="0"/>
              <a:t> </a:t>
            </a:r>
            <a:r>
              <a:rPr lang="en-US" altLang="zh-CN" dirty="0" smtClean="0"/>
              <a:t>Indexer</a:t>
            </a:r>
          </a:p>
          <a:p>
            <a:pPr lvl="1"/>
            <a:r>
              <a:rPr lang="en-US" altLang="zh-CN" dirty="0" err="1" smtClean="0"/>
              <a:t>ElasticSearch</a:t>
            </a:r>
            <a:endParaRPr lang="en-US" altLang="zh-CN" dirty="0" smtClean="0"/>
          </a:p>
          <a:p>
            <a:pPr lvl="1"/>
            <a:r>
              <a:rPr lang="en-US" altLang="zh-CN" dirty="0" err="1"/>
              <a:t>Kibana</a:t>
            </a:r>
            <a:endParaRPr lang="en-US" altLang="zh-CN" dirty="0" smtClean="0"/>
          </a:p>
          <a:p>
            <a:pPr lvl="1"/>
            <a:endParaRPr lang="en-US" altLang="zh-CN" dirty="0" smtClean="0"/>
          </a:p>
          <a:p>
            <a:endParaRPr lang="en-US" altLang="zh-CN" dirty="0"/>
          </a:p>
          <a:p>
            <a:endParaRPr lang="zh-CN" altLang="en-US" dirty="0"/>
          </a:p>
        </p:txBody>
      </p:sp>
      <p:sp>
        <p:nvSpPr>
          <p:cNvPr id="10" name="Content Placeholder 8"/>
          <p:cNvSpPr txBox="1">
            <a:spLocks/>
          </p:cNvSpPr>
          <p:nvPr/>
        </p:nvSpPr>
        <p:spPr>
          <a:xfrm>
            <a:off x="609600" y="2087880"/>
            <a:ext cx="3746376"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a:p>
            <a:endParaRPr lang="en-US" altLang="zh-CN" dirty="0" smtClean="0"/>
          </a:p>
          <a:p>
            <a:endParaRPr lang="zh-CN" alt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98" y="1844824"/>
            <a:ext cx="4412933" cy="4163006"/>
          </a:xfrm>
          <a:prstGeom prst="rect">
            <a:avLst/>
          </a:prstGeom>
        </p:spPr>
      </p:pic>
    </p:spTree>
    <p:extLst>
      <p:ext uri="{BB962C8B-B14F-4D97-AF65-F5344CB8AC3E}">
        <p14:creationId xmlns:p14="http://schemas.microsoft.com/office/powerpoint/2010/main" val="83459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normAutofit/>
          </a:bodyPr>
          <a:lstStyle/>
          <a:p>
            <a:r>
              <a:rPr lang="en-US" altLang="zh-CN" dirty="0"/>
              <a:t>History</a:t>
            </a:r>
          </a:p>
          <a:p>
            <a:endParaRPr lang="en-US" altLang="zh-CN" dirty="0"/>
          </a:p>
          <a:p>
            <a:r>
              <a:rPr lang="en-US" altLang="zh-CN" dirty="0">
                <a:solidFill>
                  <a:srgbClr val="00B0F0"/>
                </a:solidFill>
              </a:rPr>
              <a:t>ELK Stack</a:t>
            </a:r>
          </a:p>
          <a:p>
            <a:pPr lvl="1"/>
            <a:r>
              <a:rPr lang="en-US" altLang="zh-CN" dirty="0"/>
              <a:t>ELK Stack introduction</a:t>
            </a:r>
          </a:p>
          <a:p>
            <a:pPr lvl="1"/>
            <a:r>
              <a:rPr lang="en-US" altLang="zh-CN" i="1" dirty="0" err="1" smtClean="0"/>
              <a:t>Logstash</a:t>
            </a:r>
            <a:r>
              <a:rPr lang="en-US" altLang="zh-CN" dirty="0" smtClean="0"/>
              <a:t>, </a:t>
            </a:r>
            <a:r>
              <a:rPr lang="en-US" altLang="zh-CN" dirty="0" err="1" smtClean="0"/>
              <a:t>ElasticSearch</a:t>
            </a:r>
            <a:r>
              <a:rPr lang="en-US" altLang="zh-CN" dirty="0" smtClean="0"/>
              <a:t> </a:t>
            </a:r>
            <a:r>
              <a:rPr lang="en-US" altLang="zh-CN" dirty="0"/>
              <a:t>&amp; </a:t>
            </a:r>
            <a:r>
              <a:rPr lang="en-US" altLang="zh-CN" dirty="0" err="1"/>
              <a:t>Kibana</a:t>
            </a:r>
            <a:endParaRPr lang="en-US" altLang="zh-CN" dirty="0"/>
          </a:p>
          <a:p>
            <a:pPr lvl="1"/>
            <a:r>
              <a:rPr lang="en-US" altLang="zh-CN" dirty="0"/>
              <a:t>ELK Stack for </a:t>
            </a:r>
            <a:r>
              <a:rPr lang="en-US" altLang="zh-CN" dirty="0" err="1"/>
              <a:t>openstack</a:t>
            </a:r>
            <a:endParaRPr lang="en-US" altLang="zh-CN" dirty="0"/>
          </a:p>
          <a:p>
            <a:pPr lvl="1"/>
            <a:r>
              <a:rPr lang="en-US" altLang="zh-CN" dirty="0">
                <a:solidFill>
                  <a:srgbClr val="00B0F0"/>
                </a:solidFill>
              </a:rPr>
              <a:t>Competitive analysis</a:t>
            </a:r>
          </a:p>
          <a:p>
            <a:pPr lvl="1"/>
            <a:endParaRPr lang="en-US" altLang="zh-CN" dirty="0">
              <a:solidFill>
                <a:srgbClr val="00B0F0"/>
              </a:solidFill>
            </a:endParaRPr>
          </a:p>
          <a:p>
            <a:r>
              <a:rPr lang="en-US" altLang="zh-CN" dirty="0"/>
              <a:t>Elastic-recheck</a:t>
            </a:r>
          </a:p>
          <a:p>
            <a:pPr lvl="1"/>
            <a:endParaRPr lang="en-US" altLang="zh-CN" dirty="0"/>
          </a:p>
        </p:txBody>
      </p:sp>
    </p:spTree>
    <p:extLst>
      <p:ext uri="{BB962C8B-B14F-4D97-AF65-F5344CB8AC3E}">
        <p14:creationId xmlns:p14="http://schemas.microsoft.com/office/powerpoint/2010/main" val="277885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lstStyle/>
          <a:p>
            <a:endParaRPr lang="en-US" altLang="zh-CN" dirty="0" smtClean="0">
              <a:solidFill>
                <a:srgbClr val="00B0F0"/>
              </a:solidFill>
            </a:endParaRPr>
          </a:p>
          <a:p>
            <a:r>
              <a:rPr lang="en-US" altLang="zh-CN" dirty="0" smtClean="0">
                <a:solidFill>
                  <a:srgbClr val="00B0F0"/>
                </a:solidFill>
              </a:rPr>
              <a:t>History</a:t>
            </a:r>
            <a:endParaRPr lang="en-US" altLang="zh-CN" dirty="0">
              <a:solidFill>
                <a:srgbClr val="00B0F0"/>
              </a:solidFill>
            </a:endParaRPr>
          </a:p>
          <a:p>
            <a:endParaRPr lang="en-US" altLang="zh-CN" dirty="0"/>
          </a:p>
          <a:p>
            <a:r>
              <a:rPr lang="en-US" altLang="zh-CN" dirty="0"/>
              <a:t>ELK Stack</a:t>
            </a:r>
          </a:p>
          <a:p>
            <a:pPr lvl="1"/>
            <a:endParaRPr lang="en-US" altLang="zh-CN" dirty="0">
              <a:solidFill>
                <a:srgbClr val="00B0F0"/>
              </a:solidFill>
            </a:endParaRPr>
          </a:p>
          <a:p>
            <a:r>
              <a:rPr lang="en-US" altLang="zh-CN" dirty="0"/>
              <a:t>Elastic-recheck</a:t>
            </a:r>
          </a:p>
          <a:p>
            <a:pPr lvl="1"/>
            <a:endParaRPr lang="en-US" altLang="zh-CN" dirty="0"/>
          </a:p>
          <a:p>
            <a:endParaRPr lang="zh-CN" altLang="en-US" dirty="0"/>
          </a:p>
        </p:txBody>
      </p:sp>
    </p:spTree>
    <p:extLst>
      <p:ext uri="{BB962C8B-B14F-4D97-AF65-F5344CB8AC3E}">
        <p14:creationId xmlns:p14="http://schemas.microsoft.com/office/powerpoint/2010/main" val="177925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ELK Stack </a:t>
            </a:r>
            <a:r>
              <a:rPr lang="en-US" altLang="zh-CN" dirty="0" smtClean="0">
                <a:solidFill>
                  <a:srgbClr val="00B050"/>
                </a:solidFill>
              </a:rPr>
              <a:t>vs</a:t>
            </a:r>
            <a:r>
              <a:rPr lang="en-US" altLang="zh-CN" dirty="0" smtClean="0"/>
              <a:t> </a:t>
            </a:r>
            <a:r>
              <a:rPr lang="en-US" altLang="zh-CN" dirty="0" err="1" smtClean="0"/>
              <a:t>Splunk</a:t>
            </a:r>
            <a:endParaRPr lang="zh-CN" altLang="en-US" dirty="0"/>
          </a:p>
        </p:txBody>
      </p:sp>
      <p:sp>
        <p:nvSpPr>
          <p:cNvPr id="3" name="Content Placeholder 2"/>
          <p:cNvSpPr>
            <a:spLocks noGrp="1"/>
          </p:cNvSpPr>
          <p:nvPr>
            <p:ph idx="1"/>
          </p:nvPr>
        </p:nvSpPr>
        <p:spPr>
          <a:xfrm>
            <a:off x="457200" y="2060848"/>
            <a:ext cx="3826768" cy="4263752"/>
          </a:xfrm>
        </p:spPr>
        <p:txBody>
          <a:bodyPr>
            <a:normAutofit fontScale="92500" lnSpcReduction="20000"/>
          </a:bodyPr>
          <a:lstStyle/>
          <a:p>
            <a:r>
              <a:rPr lang="en-US" altLang="zh-CN" b="1" dirty="0" err="1"/>
              <a:t>Splunk</a:t>
            </a:r>
            <a:r>
              <a:rPr lang="en-US" altLang="zh-CN" dirty="0"/>
              <a:t> ≈ </a:t>
            </a:r>
            <a:r>
              <a:rPr lang="en-US" altLang="zh-CN" b="1" dirty="0" smtClean="0"/>
              <a:t>ELK Stack</a:t>
            </a:r>
          </a:p>
          <a:p>
            <a:endParaRPr lang="en-US" altLang="zh-CN" b="1" dirty="0" smtClean="0"/>
          </a:p>
          <a:p>
            <a:r>
              <a:rPr lang="en-US" altLang="zh-CN" b="1" dirty="0" smtClean="0"/>
              <a:t>ELK Stack </a:t>
            </a:r>
            <a:r>
              <a:rPr lang="en-US" altLang="zh-CN" dirty="0"/>
              <a:t>= </a:t>
            </a:r>
            <a:endParaRPr lang="en-US" altLang="zh-CN" dirty="0" smtClean="0"/>
          </a:p>
          <a:p>
            <a:pPr lvl="1"/>
            <a:r>
              <a:rPr lang="en-US" altLang="zh-CN" dirty="0" err="1" smtClean="0"/>
              <a:t>Logstash</a:t>
            </a:r>
            <a:r>
              <a:rPr lang="en-US" altLang="zh-CN" dirty="0" smtClean="0"/>
              <a:t>(ingestion </a:t>
            </a:r>
            <a:r>
              <a:rPr lang="en-US" altLang="zh-CN" dirty="0"/>
              <a:t>and processing</a:t>
            </a:r>
            <a:r>
              <a:rPr lang="en-US" altLang="zh-CN" dirty="0" smtClean="0"/>
              <a:t>)</a:t>
            </a:r>
          </a:p>
          <a:p>
            <a:pPr lvl="1"/>
            <a:r>
              <a:rPr lang="en-US" altLang="zh-CN" dirty="0" err="1" smtClean="0"/>
              <a:t>ElasticSearch</a:t>
            </a:r>
            <a:r>
              <a:rPr lang="en-US" altLang="zh-CN" dirty="0" smtClean="0"/>
              <a:t>(search) </a:t>
            </a:r>
          </a:p>
          <a:p>
            <a:pPr lvl="1"/>
            <a:r>
              <a:rPr lang="en-US" altLang="zh-CN" dirty="0" err="1" smtClean="0"/>
              <a:t>Kibana</a:t>
            </a:r>
            <a:r>
              <a:rPr lang="en-US" altLang="zh-CN" dirty="0" smtClean="0"/>
              <a:t>(reporting </a:t>
            </a:r>
            <a:r>
              <a:rPr lang="en-US" altLang="zh-CN" dirty="0"/>
              <a:t>and visualization</a:t>
            </a:r>
            <a:r>
              <a:rPr lang="en-US" altLang="zh-CN" dirty="0" smtClean="0"/>
              <a:t>) </a:t>
            </a:r>
          </a:p>
          <a:p>
            <a:endParaRPr lang="en-US" altLang="zh-CN" dirty="0" smtClean="0"/>
          </a:p>
          <a:p>
            <a:r>
              <a:rPr lang="en-US" altLang="zh-CN" b="1" dirty="0" err="1" smtClean="0"/>
              <a:t>ElasticSearch</a:t>
            </a:r>
            <a:r>
              <a:rPr lang="en-US" altLang="zh-CN" b="1" dirty="0" smtClean="0"/>
              <a:t> </a:t>
            </a:r>
            <a:r>
              <a:rPr lang="en-US" altLang="zh-CN" dirty="0" smtClean="0"/>
              <a:t>= </a:t>
            </a:r>
          </a:p>
          <a:p>
            <a:pPr lvl="1"/>
            <a:r>
              <a:rPr lang="en-US" altLang="zh-CN" dirty="0" err="1" smtClean="0"/>
              <a:t>Lucene</a:t>
            </a:r>
            <a:r>
              <a:rPr lang="en-US" altLang="zh-CN" dirty="0" smtClean="0"/>
              <a:t> </a:t>
            </a:r>
          </a:p>
          <a:p>
            <a:pPr lvl="1"/>
            <a:r>
              <a:rPr lang="en-US" altLang="zh-CN" dirty="0" smtClean="0"/>
              <a:t>Search</a:t>
            </a:r>
            <a:endParaRPr lang="zh-CN" altLang="en-US" dirty="0"/>
          </a:p>
        </p:txBody>
      </p:sp>
      <p:sp>
        <p:nvSpPr>
          <p:cNvPr id="6" name="Content Placeholder 2"/>
          <p:cNvSpPr txBox="1">
            <a:spLocks/>
          </p:cNvSpPr>
          <p:nvPr/>
        </p:nvSpPr>
        <p:spPr>
          <a:xfrm>
            <a:off x="4788024" y="2132856"/>
            <a:ext cx="4248472" cy="4344144"/>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b="1" dirty="0" err="1" smtClean="0"/>
              <a:t>Splunk</a:t>
            </a:r>
            <a:r>
              <a:rPr lang="en-US" altLang="zh-CN" dirty="0" smtClean="0"/>
              <a:t> :</a:t>
            </a:r>
          </a:p>
          <a:p>
            <a:pPr lvl="1"/>
            <a:r>
              <a:rPr lang="en-US" altLang="zh-CN" dirty="0"/>
              <a:t>Commercial </a:t>
            </a:r>
            <a:r>
              <a:rPr lang="en-US" altLang="zh-CN" dirty="0" smtClean="0"/>
              <a:t>software</a:t>
            </a:r>
          </a:p>
          <a:p>
            <a:pPr lvl="1"/>
            <a:r>
              <a:rPr lang="en-US" altLang="zh-CN" dirty="0" smtClean="0"/>
              <a:t>Charge</a:t>
            </a:r>
          </a:p>
          <a:p>
            <a:endParaRPr lang="en-US" altLang="zh-CN" b="1" dirty="0" smtClean="0"/>
          </a:p>
          <a:p>
            <a:r>
              <a:rPr lang="en-US" altLang="zh-CN" b="1" dirty="0" smtClean="0"/>
              <a:t>ELK Stack:</a:t>
            </a:r>
          </a:p>
          <a:p>
            <a:pPr lvl="1"/>
            <a:r>
              <a:rPr lang="en-US" altLang="zh-CN" dirty="0" smtClean="0"/>
              <a:t>An </a:t>
            </a:r>
            <a:r>
              <a:rPr lang="en-US" altLang="zh-CN" dirty="0"/>
              <a:t>Apache-licensed open source </a:t>
            </a:r>
            <a:r>
              <a:rPr lang="en-US" altLang="zh-CN" dirty="0" smtClean="0"/>
              <a:t>endeavor</a:t>
            </a:r>
          </a:p>
          <a:p>
            <a:pPr lvl="1"/>
            <a:r>
              <a:rPr lang="en-US" altLang="zh-CN" dirty="0"/>
              <a:t>A</a:t>
            </a:r>
            <a:r>
              <a:rPr lang="en-US" altLang="zh-CN" dirty="0" smtClean="0"/>
              <a:t> </a:t>
            </a:r>
            <a:r>
              <a:rPr lang="en-US" altLang="zh-CN" dirty="0"/>
              <a:t>lower barrier</a:t>
            </a:r>
            <a:endParaRPr lang="en-US" altLang="zh-CN" dirty="0" smtClean="0"/>
          </a:p>
        </p:txBody>
      </p:sp>
    </p:spTree>
    <p:extLst>
      <p:ext uri="{BB962C8B-B14F-4D97-AF65-F5344CB8AC3E}">
        <p14:creationId xmlns:p14="http://schemas.microsoft.com/office/powerpoint/2010/main" val="199697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Scribe </a:t>
            </a:r>
            <a:r>
              <a:rPr lang="en-US" altLang="zh-CN" dirty="0" smtClean="0">
                <a:solidFill>
                  <a:srgbClr val="00B050"/>
                </a:solidFill>
              </a:rPr>
              <a:t>vs</a:t>
            </a:r>
            <a:r>
              <a:rPr lang="en-US" altLang="zh-CN" dirty="0" smtClean="0"/>
              <a:t> </a:t>
            </a:r>
            <a:r>
              <a:rPr lang="en-US" altLang="zh-CN" dirty="0" err="1" smtClean="0"/>
              <a:t>Chukwa</a:t>
            </a:r>
            <a:r>
              <a:rPr lang="en-US" altLang="zh-CN" dirty="0" smtClean="0"/>
              <a:t> </a:t>
            </a:r>
            <a:r>
              <a:rPr lang="en-US" altLang="zh-CN" dirty="0" smtClean="0">
                <a:solidFill>
                  <a:srgbClr val="00B050"/>
                </a:solidFill>
              </a:rPr>
              <a:t>vs</a:t>
            </a:r>
            <a:r>
              <a:rPr lang="en-US" altLang="zh-CN" dirty="0" smtClean="0"/>
              <a:t> Kafka </a:t>
            </a:r>
            <a:r>
              <a:rPr lang="en-US" altLang="zh-CN" dirty="0" smtClean="0">
                <a:solidFill>
                  <a:srgbClr val="00B050"/>
                </a:solidFill>
              </a:rPr>
              <a:t>vs</a:t>
            </a:r>
            <a:r>
              <a:rPr lang="en-US" altLang="zh-CN" dirty="0" smtClean="0"/>
              <a:t> Flume</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b="1" dirty="0" smtClean="0"/>
              <a:t>Facebook's Scribe</a:t>
            </a:r>
            <a:r>
              <a:rPr lang="en-US" altLang="zh-CN" dirty="0" smtClean="0"/>
              <a:t>  </a:t>
            </a:r>
          </a:p>
          <a:p>
            <a:pPr lvl="1"/>
            <a:r>
              <a:rPr lang="en-US" altLang="zh-CN" dirty="0"/>
              <a:t>a</a:t>
            </a:r>
            <a:r>
              <a:rPr lang="en-US" altLang="zh-CN" dirty="0" smtClean="0"/>
              <a:t> </a:t>
            </a:r>
            <a:r>
              <a:rPr lang="en-US" altLang="zh-CN" dirty="0"/>
              <a:t>scalable, fault-tolerant </a:t>
            </a:r>
            <a:r>
              <a:rPr lang="en-US" altLang="zh-CN" dirty="0" smtClean="0"/>
              <a:t>solution</a:t>
            </a:r>
          </a:p>
          <a:p>
            <a:pPr lvl="1"/>
            <a:endParaRPr lang="en-US" altLang="zh-CN" dirty="0"/>
          </a:p>
          <a:p>
            <a:r>
              <a:rPr lang="en-US" altLang="zh-CN" b="1" dirty="0" smtClean="0"/>
              <a:t>Apache’s </a:t>
            </a:r>
            <a:r>
              <a:rPr lang="en-US" altLang="zh-CN" b="1" dirty="0" err="1" smtClean="0"/>
              <a:t>Chukwa</a:t>
            </a:r>
            <a:endParaRPr lang="en-US" altLang="zh-CN" b="1" dirty="0" smtClean="0"/>
          </a:p>
          <a:p>
            <a:pPr lvl="1"/>
            <a:r>
              <a:rPr lang="en-US" altLang="zh-CN" dirty="0"/>
              <a:t>belonging to the </a:t>
            </a:r>
            <a:r>
              <a:rPr lang="en-US" altLang="zh-CN" dirty="0" err="1"/>
              <a:t>the</a:t>
            </a:r>
            <a:r>
              <a:rPr lang="en-US" altLang="zh-CN" dirty="0"/>
              <a:t> </a:t>
            </a:r>
            <a:r>
              <a:rPr lang="en-US" altLang="zh-CN" dirty="0" err="1"/>
              <a:t>hadoop</a:t>
            </a:r>
            <a:r>
              <a:rPr lang="en-US" altLang="zh-CN" dirty="0"/>
              <a:t> series products</a:t>
            </a:r>
            <a:r>
              <a:rPr lang="en-US" altLang="zh-CN" dirty="0" smtClean="0"/>
              <a:t> </a:t>
            </a:r>
          </a:p>
          <a:p>
            <a:pPr lvl="1"/>
            <a:r>
              <a:rPr lang="en-US" altLang="zh-CN" dirty="0" smtClean="0"/>
              <a:t>supporting </a:t>
            </a:r>
            <a:r>
              <a:rPr lang="en-US" altLang="zh-CN" dirty="0"/>
              <a:t>the </a:t>
            </a:r>
            <a:r>
              <a:rPr lang="en-US" altLang="zh-CN" dirty="0" err="1"/>
              <a:t>the</a:t>
            </a:r>
            <a:r>
              <a:rPr lang="en-US" altLang="zh-CN" dirty="0"/>
              <a:t> </a:t>
            </a:r>
            <a:r>
              <a:rPr lang="en-US" altLang="zh-CN" dirty="0" err="1"/>
              <a:t>hadoop</a:t>
            </a:r>
            <a:r>
              <a:rPr lang="en-US" altLang="zh-CN" dirty="0"/>
              <a:t> cluster log </a:t>
            </a:r>
            <a:r>
              <a:rPr lang="en-US" altLang="zh-CN" dirty="0" smtClean="0"/>
              <a:t>analysis</a:t>
            </a:r>
          </a:p>
          <a:p>
            <a:pPr lvl="1"/>
            <a:endParaRPr lang="en-US" altLang="zh-CN" dirty="0"/>
          </a:p>
          <a:p>
            <a:r>
              <a:rPr lang="en-US" altLang="zh-CN" b="1" dirty="0" smtClean="0"/>
              <a:t>LinkedIn’s Kafka</a:t>
            </a:r>
          </a:p>
          <a:p>
            <a:pPr lvl="1"/>
            <a:r>
              <a:rPr lang="en-US" altLang="zh-CN" dirty="0"/>
              <a:t>using the Scala </a:t>
            </a:r>
            <a:r>
              <a:rPr lang="en-US" altLang="zh-CN" dirty="0" smtClean="0"/>
              <a:t>language</a:t>
            </a:r>
          </a:p>
          <a:p>
            <a:pPr lvl="1"/>
            <a:r>
              <a:rPr lang="en-US" altLang="zh-CN" dirty="0"/>
              <a:t>using a variety of efficient optimization </a:t>
            </a:r>
            <a:r>
              <a:rPr lang="en-US" altLang="zh-CN" dirty="0" smtClean="0"/>
              <a:t>mechanism</a:t>
            </a:r>
          </a:p>
          <a:p>
            <a:pPr lvl="1"/>
            <a:r>
              <a:rPr lang="en-US" altLang="zh-CN" dirty="0"/>
              <a:t>more suitable for heterogeneous </a:t>
            </a:r>
            <a:r>
              <a:rPr lang="en-US" altLang="zh-CN" dirty="0" smtClean="0"/>
              <a:t>clusters</a:t>
            </a:r>
          </a:p>
          <a:p>
            <a:pPr lvl="1"/>
            <a:endParaRPr lang="en-US" altLang="zh-CN" b="1" dirty="0"/>
          </a:p>
          <a:p>
            <a:r>
              <a:rPr lang="en-US" altLang="zh-CN" b="1" dirty="0" err="1"/>
              <a:t>Cloudera's</a:t>
            </a:r>
            <a:r>
              <a:rPr lang="en-US" altLang="zh-CN" b="1" dirty="0"/>
              <a:t> </a:t>
            </a:r>
            <a:r>
              <a:rPr lang="en-US" altLang="zh-CN" b="1" dirty="0" smtClean="0"/>
              <a:t>Flume</a:t>
            </a:r>
          </a:p>
          <a:p>
            <a:pPr lvl="1"/>
            <a:r>
              <a:rPr lang="en-US" altLang="zh-CN" dirty="0"/>
              <a:t>c</a:t>
            </a:r>
            <a:r>
              <a:rPr lang="en-US" altLang="zh-CN" dirty="0" smtClean="0"/>
              <a:t>omplete components</a:t>
            </a:r>
            <a:endParaRPr lang="zh-CN" altLang="en-US" b="1" dirty="0"/>
          </a:p>
        </p:txBody>
      </p:sp>
    </p:spTree>
    <p:extLst>
      <p:ext uri="{BB962C8B-B14F-4D97-AF65-F5344CB8AC3E}">
        <p14:creationId xmlns:p14="http://schemas.microsoft.com/office/powerpoint/2010/main" val="375285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Scribe </a:t>
            </a:r>
            <a:r>
              <a:rPr lang="en-US" altLang="zh-CN" dirty="0">
                <a:solidFill>
                  <a:srgbClr val="00B050"/>
                </a:solidFill>
              </a:rPr>
              <a:t>vs</a:t>
            </a:r>
            <a:r>
              <a:rPr lang="en-US" altLang="zh-CN" dirty="0"/>
              <a:t> </a:t>
            </a:r>
            <a:r>
              <a:rPr lang="en-US" altLang="zh-CN" dirty="0" err="1"/>
              <a:t>Chukwa</a:t>
            </a:r>
            <a:r>
              <a:rPr lang="en-US" altLang="zh-CN" dirty="0"/>
              <a:t> </a:t>
            </a:r>
            <a:r>
              <a:rPr lang="en-US" altLang="zh-CN" dirty="0">
                <a:solidFill>
                  <a:srgbClr val="00B050"/>
                </a:solidFill>
              </a:rPr>
              <a:t>vs</a:t>
            </a:r>
            <a:r>
              <a:rPr lang="en-US" altLang="zh-CN" dirty="0"/>
              <a:t> Kafka </a:t>
            </a:r>
            <a:r>
              <a:rPr lang="en-US" altLang="zh-CN" dirty="0">
                <a:solidFill>
                  <a:srgbClr val="00B050"/>
                </a:solidFill>
              </a:rPr>
              <a:t>vs</a:t>
            </a:r>
            <a:r>
              <a:rPr lang="en-US" altLang="zh-CN" dirty="0"/>
              <a:t> Flume</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935163"/>
            <a:ext cx="6192688" cy="4518173"/>
          </a:xfrm>
        </p:spPr>
      </p:pic>
    </p:spTree>
    <p:extLst>
      <p:ext uri="{BB962C8B-B14F-4D97-AF65-F5344CB8AC3E}">
        <p14:creationId xmlns:p14="http://schemas.microsoft.com/office/powerpoint/2010/main" val="3725414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normAutofit/>
          </a:bodyPr>
          <a:lstStyle/>
          <a:p>
            <a:r>
              <a:rPr lang="en-US" altLang="zh-CN" dirty="0"/>
              <a:t>History</a:t>
            </a:r>
          </a:p>
          <a:p>
            <a:endParaRPr lang="en-US" altLang="zh-CN" dirty="0"/>
          </a:p>
          <a:p>
            <a:r>
              <a:rPr lang="en-US" altLang="zh-CN" dirty="0"/>
              <a:t>ELK Stack</a:t>
            </a:r>
          </a:p>
          <a:p>
            <a:pPr lvl="1"/>
            <a:endParaRPr lang="en-US" altLang="zh-CN" dirty="0">
              <a:solidFill>
                <a:srgbClr val="00B0F0"/>
              </a:solidFill>
            </a:endParaRPr>
          </a:p>
          <a:p>
            <a:r>
              <a:rPr lang="en-US" altLang="zh-CN" dirty="0" smtClean="0">
                <a:solidFill>
                  <a:srgbClr val="00B0F0"/>
                </a:solidFill>
              </a:rPr>
              <a:t>Elastic-recheck</a:t>
            </a:r>
          </a:p>
          <a:p>
            <a:pPr lvl="1"/>
            <a:r>
              <a:rPr lang="en-US" altLang="zh-CN" dirty="0" smtClean="0">
                <a:solidFill>
                  <a:srgbClr val="00B0F0"/>
                </a:solidFill>
              </a:rPr>
              <a:t>Elastic-recheck introduction</a:t>
            </a:r>
          </a:p>
          <a:p>
            <a:pPr lvl="1"/>
            <a:r>
              <a:rPr lang="en-US" altLang="zh-CN" dirty="0" smtClean="0"/>
              <a:t>Example: Creating </a:t>
            </a:r>
            <a:r>
              <a:rPr lang="en-US" altLang="zh-CN" dirty="0"/>
              <a:t>bug 1349617 in Elastic-</a:t>
            </a:r>
            <a:r>
              <a:rPr lang="en-US" altLang="zh-CN" dirty="0" err="1"/>
              <a:t>rechek</a:t>
            </a:r>
            <a:endParaRPr lang="en-US" altLang="zh-CN" dirty="0"/>
          </a:p>
          <a:p>
            <a:pPr lvl="1"/>
            <a:r>
              <a:rPr lang="en-US" altLang="zh-CN" dirty="0" smtClean="0"/>
              <a:t>Example: </a:t>
            </a:r>
            <a:r>
              <a:rPr lang="en-US" altLang="zh-CN" dirty="0"/>
              <a:t>Automatic responses for a </a:t>
            </a:r>
            <a:r>
              <a:rPr lang="en-US" altLang="zh-CN" dirty="0" err="1"/>
              <a:t>Gerrit</a:t>
            </a:r>
            <a:r>
              <a:rPr lang="en-US" altLang="zh-CN" dirty="0"/>
              <a:t> patch</a:t>
            </a:r>
          </a:p>
          <a:p>
            <a:pPr lvl="1"/>
            <a:endParaRPr lang="en-US" altLang="zh-CN" dirty="0"/>
          </a:p>
        </p:txBody>
      </p:sp>
    </p:spTree>
    <p:extLst>
      <p:ext uri="{BB962C8B-B14F-4D97-AF65-F5344CB8AC3E}">
        <p14:creationId xmlns:p14="http://schemas.microsoft.com/office/powerpoint/2010/main" val="1359988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altLang="zh-CN" sz="3200" dirty="0" smtClean="0"/>
              <a:t>Elastic-recheck</a:t>
            </a:r>
            <a:br>
              <a:rPr lang="en-US" altLang="zh-CN" sz="3200" dirty="0" smtClean="0"/>
            </a:br>
            <a:endParaRPr lang="zh-CN" alt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40768"/>
            <a:ext cx="8229600" cy="4661444"/>
          </a:xfrm>
        </p:spPr>
      </p:pic>
    </p:spTree>
    <p:extLst>
      <p:ext uri="{BB962C8B-B14F-4D97-AF65-F5344CB8AC3E}">
        <p14:creationId xmlns:p14="http://schemas.microsoft.com/office/powerpoint/2010/main" val="280792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Elastic-recheck Flow</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7622"/>
            <a:ext cx="8229600" cy="4344519"/>
          </a:xfrm>
        </p:spPr>
      </p:pic>
    </p:spTree>
    <p:extLst>
      <p:ext uri="{BB962C8B-B14F-4D97-AF65-F5344CB8AC3E}">
        <p14:creationId xmlns:p14="http://schemas.microsoft.com/office/powerpoint/2010/main" val="410950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normAutofit/>
          </a:bodyPr>
          <a:lstStyle/>
          <a:p>
            <a:r>
              <a:rPr lang="en-US" altLang="zh-CN" dirty="0"/>
              <a:t>History</a:t>
            </a:r>
          </a:p>
          <a:p>
            <a:endParaRPr lang="en-US" altLang="zh-CN" dirty="0"/>
          </a:p>
          <a:p>
            <a:r>
              <a:rPr lang="en-US" altLang="zh-CN" dirty="0"/>
              <a:t>ELK Stack</a:t>
            </a:r>
          </a:p>
          <a:p>
            <a:pPr lvl="1"/>
            <a:endParaRPr lang="en-US" altLang="zh-CN" dirty="0">
              <a:solidFill>
                <a:srgbClr val="00B0F0"/>
              </a:solidFill>
            </a:endParaRPr>
          </a:p>
          <a:p>
            <a:r>
              <a:rPr lang="en-US" altLang="zh-CN" dirty="0">
                <a:solidFill>
                  <a:srgbClr val="00B0F0"/>
                </a:solidFill>
              </a:rPr>
              <a:t>Elastic-recheck</a:t>
            </a:r>
          </a:p>
          <a:p>
            <a:pPr lvl="1"/>
            <a:r>
              <a:rPr lang="en-US" altLang="zh-CN" dirty="0"/>
              <a:t>Elastic-recheck introduction</a:t>
            </a:r>
          </a:p>
          <a:p>
            <a:pPr lvl="1"/>
            <a:r>
              <a:rPr lang="en-US" altLang="zh-CN" dirty="0" smtClean="0">
                <a:solidFill>
                  <a:srgbClr val="00B0F0"/>
                </a:solidFill>
              </a:rPr>
              <a:t>Examples</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34376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Examples: Creating </a:t>
            </a:r>
            <a:r>
              <a:rPr lang="en-US" altLang="zh-CN" sz="2800" dirty="0"/>
              <a:t>Bug </a:t>
            </a:r>
            <a:r>
              <a:rPr lang="en-US" altLang="zh-CN" sz="2800" dirty="0" smtClean="0"/>
              <a:t>1349617 </a:t>
            </a:r>
            <a:r>
              <a:rPr lang="en-US" altLang="zh-CN" sz="2800" dirty="0"/>
              <a:t>in Elastic-recheck</a:t>
            </a:r>
          </a:p>
        </p:txBody>
      </p:sp>
      <p:sp>
        <p:nvSpPr>
          <p:cNvPr id="3" name="Content Placeholder 2"/>
          <p:cNvSpPr>
            <a:spLocks noGrp="1"/>
          </p:cNvSpPr>
          <p:nvPr>
            <p:ph idx="1"/>
          </p:nvPr>
        </p:nvSpPr>
        <p:spPr/>
        <p:txBody>
          <a:bodyPr/>
          <a:lstStyle/>
          <a:p>
            <a:r>
              <a:rPr lang="en-US" altLang="zh-CN" dirty="0" smtClean="0"/>
              <a:t>Find </a:t>
            </a:r>
            <a:r>
              <a:rPr lang="en-US" altLang="zh-CN" dirty="0"/>
              <a:t>a log that is associated with the failure. </a:t>
            </a:r>
            <a:endParaRPr lang="en-US" altLang="zh-CN" dirty="0" smtClean="0"/>
          </a:p>
          <a:p>
            <a:pPr marL="667512" lvl="2" indent="0">
              <a:buNone/>
            </a:pPr>
            <a:r>
              <a:rPr lang="en-US" altLang="zh-CN" dirty="0">
                <a:solidFill>
                  <a:srgbClr val="00B050"/>
                </a:solidFill>
              </a:rPr>
              <a:t>“</a:t>
            </a:r>
            <a:r>
              <a:rPr lang="en-US" altLang="zh-CN" dirty="0" err="1">
                <a:solidFill>
                  <a:srgbClr val="00B050"/>
                </a:solidFill>
              </a:rPr>
              <a:t>SSHException</a:t>
            </a:r>
            <a:r>
              <a:rPr lang="en-US" altLang="zh-CN" dirty="0">
                <a:solidFill>
                  <a:srgbClr val="00B050"/>
                </a:solidFill>
              </a:rPr>
              <a:t>: Error reading SSH protocol banner[</a:t>
            </a:r>
            <a:r>
              <a:rPr lang="en-US" altLang="zh-CN" dirty="0" err="1">
                <a:solidFill>
                  <a:srgbClr val="00B050"/>
                </a:solidFill>
              </a:rPr>
              <a:t>Errno</a:t>
            </a:r>
            <a:r>
              <a:rPr lang="en-US" altLang="zh-CN" dirty="0">
                <a:solidFill>
                  <a:srgbClr val="00B050"/>
                </a:solidFill>
              </a:rPr>
              <a:t> 104] Connection reset by peer .”</a:t>
            </a:r>
          </a:p>
          <a:p>
            <a:pPr marL="667512" lvl="2" indent="0">
              <a:buNone/>
            </a:pPr>
            <a:endParaRPr lang="en-US" altLang="zh-CN" dirty="0" smtClean="0">
              <a:solidFill>
                <a:srgbClr val="00B050"/>
              </a:solidFill>
            </a:endParaRPr>
          </a:p>
          <a:p>
            <a:r>
              <a:rPr lang="en-US" altLang="zh-CN" dirty="0"/>
              <a:t>Go to </a:t>
            </a:r>
            <a:r>
              <a:rPr lang="en-US" altLang="zh-CN" dirty="0">
                <a:hlinkClick r:id="rId3"/>
              </a:rPr>
              <a:t>logstash.openstack.org</a:t>
            </a:r>
            <a:r>
              <a:rPr lang="en-US" altLang="zh-CN" dirty="0"/>
              <a:t> and create an elastic search query to find the log message from step </a:t>
            </a:r>
            <a:r>
              <a:rPr lang="en-US" altLang="zh-CN" dirty="0" smtClean="0"/>
              <a:t>1.</a:t>
            </a:r>
          </a:p>
          <a:p>
            <a:pPr marL="667512" lvl="2" indent="0">
              <a:buNone/>
            </a:pPr>
            <a:r>
              <a:rPr lang="en-US" altLang="zh-CN" dirty="0" err="1">
                <a:solidFill>
                  <a:srgbClr val="00B050"/>
                </a:solidFill>
              </a:rPr>
              <a:t>message:"Failed</a:t>
            </a:r>
            <a:r>
              <a:rPr lang="en-US" altLang="zh-CN" dirty="0">
                <a:solidFill>
                  <a:srgbClr val="00B050"/>
                </a:solidFill>
              </a:rPr>
              <a:t> to establish authenticated </a:t>
            </a:r>
            <a:r>
              <a:rPr lang="en-US" altLang="zh-CN" dirty="0" err="1">
                <a:solidFill>
                  <a:srgbClr val="00B050"/>
                </a:solidFill>
              </a:rPr>
              <a:t>ssh</a:t>
            </a:r>
            <a:r>
              <a:rPr lang="en-US" altLang="zh-CN" dirty="0">
                <a:solidFill>
                  <a:srgbClr val="00B050"/>
                </a:solidFill>
              </a:rPr>
              <a:t> connection to </a:t>
            </a:r>
            <a:r>
              <a:rPr lang="en-US" altLang="zh-CN" dirty="0" err="1">
                <a:solidFill>
                  <a:srgbClr val="00B050"/>
                </a:solidFill>
              </a:rPr>
              <a:t>cirros</a:t>
            </a:r>
            <a:r>
              <a:rPr lang="en-US" altLang="zh-CN" dirty="0">
                <a:solidFill>
                  <a:srgbClr val="00B050"/>
                </a:solidFill>
              </a:rPr>
              <a:t>@" AND message:"(Error reading SSH protocol banner[</a:t>
            </a:r>
            <a:r>
              <a:rPr lang="en-US" altLang="zh-CN" dirty="0" err="1">
                <a:solidFill>
                  <a:srgbClr val="00B050"/>
                </a:solidFill>
              </a:rPr>
              <a:t>Errno</a:t>
            </a:r>
            <a:r>
              <a:rPr lang="en-US" altLang="zh-CN" dirty="0">
                <a:solidFill>
                  <a:srgbClr val="00B050"/>
                </a:solidFill>
              </a:rPr>
              <a:t> 104] Connection reset by peer). Number attempts: 18. Retry after 19 seconds." AND </a:t>
            </a:r>
            <a:r>
              <a:rPr lang="en-US" altLang="zh-CN" dirty="0" err="1">
                <a:solidFill>
                  <a:srgbClr val="00B050"/>
                </a:solidFill>
              </a:rPr>
              <a:t>tags:"console</a:t>
            </a:r>
            <a:r>
              <a:rPr lang="en-US" altLang="zh-CN" dirty="0">
                <a:solidFill>
                  <a:srgbClr val="00B050"/>
                </a:solidFill>
              </a:rPr>
              <a:t>"</a:t>
            </a:r>
            <a:endParaRPr lang="zh-CN" altLang="en-US" dirty="0"/>
          </a:p>
        </p:txBody>
      </p:sp>
    </p:spTree>
    <p:extLst>
      <p:ext uri="{BB962C8B-B14F-4D97-AF65-F5344CB8AC3E}">
        <p14:creationId xmlns:p14="http://schemas.microsoft.com/office/powerpoint/2010/main" val="3898295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Examples: Creating </a:t>
            </a:r>
            <a:r>
              <a:rPr lang="en-US" altLang="zh-CN" sz="2800" dirty="0"/>
              <a:t>Bug </a:t>
            </a:r>
            <a:r>
              <a:rPr lang="en-US" altLang="zh-CN" sz="2800" dirty="0" smtClean="0"/>
              <a:t>1349617 </a:t>
            </a:r>
            <a:r>
              <a:rPr lang="en-US" altLang="zh-CN" sz="2800" dirty="0"/>
              <a:t>in Elastic-recheck</a:t>
            </a:r>
            <a:endParaRPr lang="zh-CN" altLang="en-US" sz="2800" dirty="0"/>
          </a:p>
        </p:txBody>
      </p:sp>
      <p:sp>
        <p:nvSpPr>
          <p:cNvPr id="3" name="Content Placeholder 2"/>
          <p:cNvSpPr>
            <a:spLocks noGrp="1"/>
          </p:cNvSpPr>
          <p:nvPr>
            <p:ph idx="1"/>
          </p:nvPr>
        </p:nvSpPr>
        <p:spPr/>
        <p:txBody>
          <a:bodyPr>
            <a:normAutofit lnSpcReduction="10000"/>
          </a:bodyPr>
          <a:lstStyle/>
          <a:p>
            <a:r>
              <a:rPr lang="en-US" altLang="zh-CN" dirty="0"/>
              <a:t>Create a bug in our bug tracker for the error, add a comment to the bug with the exact query identified via </a:t>
            </a:r>
            <a:r>
              <a:rPr lang="en-US" altLang="zh-CN" dirty="0" err="1"/>
              <a:t>Kibana</a:t>
            </a:r>
            <a:r>
              <a:rPr lang="en-US" altLang="zh-CN" dirty="0"/>
              <a:t>, and a link to the </a:t>
            </a:r>
            <a:r>
              <a:rPr lang="en-US" altLang="zh-CN" dirty="0" err="1"/>
              <a:t>logstash</a:t>
            </a:r>
            <a:r>
              <a:rPr lang="en-US" altLang="zh-CN" dirty="0"/>
              <a:t> </a:t>
            </a:r>
            <a:r>
              <a:rPr lang="en-US" altLang="zh-CN" dirty="0" err="1"/>
              <a:t>url</a:t>
            </a:r>
            <a:r>
              <a:rPr lang="en-US" altLang="zh-CN" dirty="0"/>
              <a:t> for that query search.</a:t>
            </a:r>
          </a:p>
          <a:p>
            <a:pPr lvl="1"/>
            <a:r>
              <a:rPr lang="en-US" altLang="zh-CN" dirty="0">
                <a:hlinkClick r:id="rId2"/>
              </a:rPr>
              <a:t>https://bugs.launchpad.net/neutron/+</a:t>
            </a:r>
            <a:r>
              <a:rPr lang="en-US" altLang="zh-CN" dirty="0" smtClean="0">
                <a:hlinkClick r:id="rId2"/>
              </a:rPr>
              <a:t>bug/1349617</a:t>
            </a:r>
            <a:endParaRPr lang="en-US" altLang="zh-CN" dirty="0" smtClean="0"/>
          </a:p>
          <a:p>
            <a:endParaRPr lang="en-US" altLang="zh-CN" dirty="0" smtClean="0"/>
          </a:p>
          <a:p>
            <a:r>
              <a:rPr lang="en-US" altLang="zh-CN" dirty="0"/>
              <a:t>Submit a simple YAML-based change to the elastic-recheck repository's queries/ directory, which contains the list of bugs to </a:t>
            </a:r>
            <a:r>
              <a:rPr lang="en-US" altLang="zh-CN" dirty="0" smtClean="0"/>
              <a:t>track.</a:t>
            </a:r>
          </a:p>
          <a:p>
            <a:pPr lvl="1"/>
            <a:r>
              <a:rPr lang="en-US" altLang="zh-CN" dirty="0" smtClean="0">
                <a:hlinkClick r:id="rId3"/>
              </a:rPr>
              <a:t>https</a:t>
            </a:r>
            <a:r>
              <a:rPr lang="en-US" altLang="zh-CN" dirty="0">
                <a:hlinkClick r:id="rId3"/>
              </a:rPr>
              <a:t>://git.openstack.org/cgit/openstack-infra/elastic-recheck/tree/queries</a:t>
            </a:r>
            <a:r>
              <a:rPr lang="en-US" altLang="zh-CN" dirty="0"/>
              <a:t>.</a:t>
            </a:r>
          </a:p>
          <a:p>
            <a:endParaRPr lang="zh-CN" altLang="en-US" dirty="0"/>
          </a:p>
        </p:txBody>
      </p:sp>
    </p:spTree>
    <p:extLst>
      <p:ext uri="{BB962C8B-B14F-4D97-AF65-F5344CB8AC3E}">
        <p14:creationId xmlns:p14="http://schemas.microsoft.com/office/powerpoint/2010/main" val="395183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Examples: Creating </a:t>
            </a:r>
            <a:r>
              <a:rPr lang="en-US" altLang="zh-CN" sz="2800" dirty="0"/>
              <a:t>Bug </a:t>
            </a:r>
            <a:r>
              <a:rPr lang="en-US" altLang="zh-CN" sz="2800" dirty="0" smtClean="0"/>
              <a:t>1349617 </a:t>
            </a:r>
            <a:r>
              <a:rPr lang="en-US" altLang="zh-CN" sz="2800" dirty="0"/>
              <a:t>in Elastic-recheck</a:t>
            </a:r>
            <a:endParaRPr lang="zh-CN" alt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6832"/>
            <a:ext cx="8229600" cy="4176464"/>
          </a:xfrm>
        </p:spPr>
      </p:pic>
    </p:spTree>
    <p:extLst>
      <p:ext uri="{BB962C8B-B14F-4D97-AF65-F5344CB8AC3E}">
        <p14:creationId xmlns:p14="http://schemas.microsoft.com/office/powerpoint/2010/main" val="339308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History: Logging State for </a:t>
            </a:r>
            <a:r>
              <a:rPr lang="en-US" altLang="zh-CN" sz="3600" dirty="0" err="1" smtClean="0"/>
              <a:t>Openstack</a:t>
            </a:r>
            <a:endParaRPr lang="zh-CN" altLang="en-US" sz="3600" dirty="0"/>
          </a:p>
        </p:txBody>
      </p:sp>
      <p:sp>
        <p:nvSpPr>
          <p:cNvPr id="3" name="Content Placeholder 2"/>
          <p:cNvSpPr>
            <a:spLocks noGrp="1"/>
          </p:cNvSpPr>
          <p:nvPr>
            <p:ph idx="1"/>
          </p:nvPr>
        </p:nvSpPr>
        <p:spPr/>
        <p:txBody>
          <a:bodyPr>
            <a:normAutofit fontScale="92500" lnSpcReduction="20000"/>
          </a:bodyPr>
          <a:lstStyle/>
          <a:p>
            <a:r>
              <a:rPr lang="en-US" altLang="zh-CN" dirty="0"/>
              <a:t> </a:t>
            </a:r>
            <a:r>
              <a:rPr lang="en-US" altLang="zh-CN" dirty="0" smtClean="0"/>
              <a:t>There </a:t>
            </a:r>
            <a:r>
              <a:rPr lang="en-US" altLang="zh-CN" dirty="0"/>
              <a:t>is no real unified or agreed upon standard for how to do logging, across software platforms, so it is typically left up to the software designer to choose how to design and output logs. </a:t>
            </a:r>
            <a:endParaRPr lang="en-US" altLang="zh-CN" dirty="0" smtClean="0"/>
          </a:p>
          <a:p>
            <a:endParaRPr lang="en-US" altLang="zh-CN" dirty="0"/>
          </a:p>
          <a:p>
            <a:r>
              <a:rPr lang="en-US" altLang="zh-CN" dirty="0" smtClean="0"/>
              <a:t>Logs </a:t>
            </a:r>
            <a:r>
              <a:rPr lang="en-US" altLang="zh-CN" dirty="0"/>
              <a:t>can produce an overwhelming amount of information. Many of the traditional tools do nothing to correlate and represent the data that they collect.  Therefore, narrowing down specific issues can also become very difficult</a:t>
            </a:r>
            <a:r>
              <a:rPr lang="en-US" altLang="zh-CN" dirty="0" smtClean="0"/>
              <a:t>.</a:t>
            </a:r>
          </a:p>
          <a:p>
            <a:endParaRPr lang="en-US" altLang="zh-CN" dirty="0"/>
          </a:p>
          <a:p>
            <a:r>
              <a:rPr lang="en-US" altLang="zh-CN" dirty="0" smtClean="0"/>
              <a:t>How to detect a failures </a:t>
            </a:r>
            <a:r>
              <a:rPr lang="en-US" altLang="zh-CN" dirty="0"/>
              <a:t>unrelated to the patches being </a:t>
            </a:r>
            <a:r>
              <a:rPr lang="en-US" altLang="zh-CN" dirty="0" smtClean="0"/>
              <a:t>tested? How to check your bug’s state(new</a:t>
            </a:r>
            <a:r>
              <a:rPr lang="zh-CN" altLang="en-US" dirty="0" smtClean="0"/>
              <a:t>？</a:t>
            </a:r>
            <a:r>
              <a:rPr lang="en-US" altLang="zh-CN" dirty="0" smtClean="0"/>
              <a:t>reported? </a:t>
            </a:r>
            <a:r>
              <a:rPr lang="en-US" altLang="zh-CN" dirty="0"/>
              <a:t>g</a:t>
            </a:r>
            <a:r>
              <a:rPr lang="en-US" altLang="zh-CN" dirty="0" smtClean="0"/>
              <a:t>one away?)?How to notify developer </a:t>
            </a:r>
            <a:r>
              <a:rPr lang="en-US" altLang="zh-CN" dirty="0"/>
              <a:t>a known </a:t>
            </a:r>
            <a:r>
              <a:rPr lang="en-US" altLang="zh-CN" dirty="0" smtClean="0"/>
              <a:t>bug?</a:t>
            </a:r>
            <a:endParaRPr lang="zh-CN" altLang="en-US" dirty="0"/>
          </a:p>
        </p:txBody>
      </p:sp>
    </p:spTree>
    <p:extLst>
      <p:ext uri="{BB962C8B-B14F-4D97-AF65-F5344CB8AC3E}">
        <p14:creationId xmlns:p14="http://schemas.microsoft.com/office/powerpoint/2010/main" val="1330305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smtClean="0"/>
              <a:t>Examples: Creating </a:t>
            </a:r>
            <a:r>
              <a:rPr lang="en-US" altLang="zh-CN" sz="2800" dirty="0"/>
              <a:t>Bug </a:t>
            </a:r>
            <a:r>
              <a:rPr lang="en-US" altLang="zh-CN" sz="2800" dirty="0" smtClean="0"/>
              <a:t>1349617 in Elastic-recheck</a:t>
            </a:r>
            <a:endParaRPr lang="zh-CN" altLang="en-US" sz="2800" dirty="0"/>
          </a:p>
        </p:txBody>
      </p:sp>
      <p:sp>
        <p:nvSpPr>
          <p:cNvPr id="3" name="Content Placeholder 2"/>
          <p:cNvSpPr>
            <a:spLocks noGrp="1"/>
          </p:cNvSpPr>
          <p:nvPr>
            <p:ph idx="1"/>
          </p:nvPr>
        </p:nvSpPr>
        <p:spPr/>
        <p:txBody>
          <a:bodyPr/>
          <a:lstStyle/>
          <a:p>
            <a:r>
              <a:rPr lang="en-US" altLang="zh-CN" dirty="0" smtClean="0"/>
              <a:t>A bug in elastic-recheck will be created after patch is merged.</a:t>
            </a:r>
          </a:p>
          <a:p>
            <a:pPr lvl="1"/>
            <a:r>
              <a:rPr lang="en-US" altLang="zh-CN" dirty="0">
                <a:hlinkClick r:id="rId2"/>
              </a:rPr>
              <a:t>http://status.openstack.org/elastic-recheck/#</a:t>
            </a:r>
            <a:r>
              <a:rPr lang="en-US" altLang="zh-CN" dirty="0" smtClean="0">
                <a:hlinkClick r:id="rId2"/>
              </a:rPr>
              <a:t>1349617</a:t>
            </a:r>
            <a:endParaRPr lang="en-US" altLang="zh-CN" dirty="0" smtClean="0"/>
          </a:p>
          <a:p>
            <a:endParaRPr lang="en-US" altLang="zh-CN" dirty="0"/>
          </a:p>
          <a:p>
            <a:r>
              <a:rPr lang="en-US" altLang="zh-CN" dirty="0" smtClean="0"/>
              <a:t>An </a:t>
            </a:r>
            <a:r>
              <a:rPr lang="en-US" altLang="zh-CN" dirty="0"/>
              <a:t>aggregation of all failed gate jobs that don’t currently have elastic-recheck </a:t>
            </a:r>
            <a:r>
              <a:rPr lang="en-US" altLang="zh-CN" dirty="0" smtClean="0"/>
              <a:t>fingerprints:</a:t>
            </a:r>
          </a:p>
          <a:p>
            <a:pPr lvl="1"/>
            <a:r>
              <a:rPr lang="en-US" altLang="zh-CN" dirty="0">
                <a:hlinkClick r:id="rId3"/>
              </a:rPr>
              <a:t>http://</a:t>
            </a:r>
            <a:r>
              <a:rPr lang="en-US" altLang="zh-CN" dirty="0" smtClean="0">
                <a:hlinkClick r:id="rId3"/>
              </a:rPr>
              <a:t>status.openstack.org/elastic-recheck/data/uncategorized.html</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54292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altLang="zh-CN" sz="2800" kern="1200" dirty="0">
                <a:solidFill>
                  <a:schemeClr val="tx2"/>
                </a:solidFill>
                <a:latin typeface="+mj-lt"/>
                <a:ea typeface="+mj-ea"/>
                <a:cs typeface="+mj-cs"/>
              </a:rPr>
              <a:t>Examples: Automatic Responses for A </a:t>
            </a:r>
            <a:r>
              <a:rPr lang="en-US" altLang="zh-CN" sz="2800" kern="1200" dirty="0" err="1">
                <a:solidFill>
                  <a:schemeClr val="tx2"/>
                </a:solidFill>
                <a:latin typeface="+mj-lt"/>
                <a:ea typeface="+mj-ea"/>
                <a:cs typeface="+mj-cs"/>
              </a:rPr>
              <a:t>Gerrit</a:t>
            </a:r>
            <a:r>
              <a:rPr lang="en-US" altLang="zh-CN" sz="2800" kern="1200" dirty="0">
                <a:solidFill>
                  <a:schemeClr val="tx2"/>
                </a:solidFill>
                <a:latin typeface="+mj-lt"/>
                <a:ea typeface="+mj-ea"/>
                <a:cs typeface="+mj-cs"/>
              </a:rPr>
              <a:t> Patch</a:t>
            </a:r>
            <a:endParaRPr lang="zh-CN" altLang="en-US" sz="2800" kern="1200" dirty="0">
              <a:solidFill>
                <a:schemeClr val="tx2"/>
              </a:solidFill>
              <a:latin typeface="+mj-lt"/>
              <a:ea typeface="+mj-ea"/>
              <a:cs typeface="+mj-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126" y="1916832"/>
            <a:ext cx="7687748" cy="3888432"/>
          </a:xfrm>
        </p:spPr>
      </p:pic>
    </p:spTree>
    <p:extLst>
      <p:ext uri="{BB962C8B-B14F-4D97-AF65-F5344CB8AC3E}">
        <p14:creationId xmlns:p14="http://schemas.microsoft.com/office/powerpoint/2010/main" val="117416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References</a:t>
            </a:r>
            <a:endParaRPr lang="zh-CN" altLang="en-US" dirty="0"/>
          </a:p>
        </p:txBody>
      </p:sp>
      <p:sp>
        <p:nvSpPr>
          <p:cNvPr id="3" name="Content Placeholder 2"/>
          <p:cNvSpPr>
            <a:spLocks noGrp="1"/>
          </p:cNvSpPr>
          <p:nvPr>
            <p:ph idx="1"/>
          </p:nvPr>
        </p:nvSpPr>
        <p:spPr/>
        <p:txBody>
          <a:bodyPr>
            <a:normAutofit/>
          </a:bodyPr>
          <a:lstStyle/>
          <a:p>
            <a:r>
              <a:rPr lang="en-US" altLang="zh-CN" dirty="0" smtClean="0"/>
              <a:t>ELK Stack: </a:t>
            </a:r>
          </a:p>
          <a:p>
            <a:pPr lvl="1"/>
            <a:r>
              <a:rPr lang="en-US" altLang="zh-CN" dirty="0" smtClean="0">
                <a:hlinkClick r:id="rId2"/>
              </a:rPr>
              <a:t>https</a:t>
            </a:r>
            <a:r>
              <a:rPr lang="en-US" altLang="zh-CN" dirty="0">
                <a:hlinkClick r:id="rId2"/>
              </a:rPr>
              <a:t>://www.elastic.co</a:t>
            </a:r>
            <a:r>
              <a:rPr lang="en-US" altLang="zh-CN" dirty="0" smtClean="0">
                <a:hlinkClick r:id="rId2"/>
              </a:rPr>
              <a:t>/</a:t>
            </a:r>
            <a:endParaRPr lang="en-US" altLang="zh-CN" dirty="0" smtClean="0"/>
          </a:p>
          <a:p>
            <a:pPr lvl="1"/>
            <a:r>
              <a:rPr lang="en-US" altLang="zh-CN" dirty="0">
                <a:hlinkClick r:id="rId3"/>
              </a:rPr>
              <a:t>http://</a:t>
            </a:r>
            <a:r>
              <a:rPr lang="en-US" altLang="zh-CN" dirty="0" smtClean="0">
                <a:hlinkClick r:id="rId3"/>
              </a:rPr>
              <a:t>brewhouse.io/blog/2014/11/04/big-data-with-elk-stack.html</a:t>
            </a:r>
            <a:endParaRPr lang="en-US" altLang="zh-CN" dirty="0" smtClean="0"/>
          </a:p>
          <a:p>
            <a:endParaRPr lang="en-US" altLang="zh-CN" dirty="0" smtClean="0">
              <a:hlinkClick r:id="rId4"/>
            </a:endParaRPr>
          </a:p>
          <a:p>
            <a:r>
              <a:rPr lang="en-US" altLang="zh-CN" dirty="0" smtClean="0"/>
              <a:t>Elastic-recheck Documentation:</a:t>
            </a:r>
          </a:p>
          <a:p>
            <a:pPr lvl="1"/>
            <a:r>
              <a:rPr lang="en-US" altLang="zh-CN" dirty="0" smtClean="0">
                <a:hlinkClick r:id="rId5"/>
              </a:rPr>
              <a:t>http</a:t>
            </a:r>
            <a:r>
              <a:rPr lang="en-US" altLang="zh-CN" dirty="0">
                <a:hlinkClick r:id="rId5"/>
              </a:rPr>
              <a:t>://docs.openstack.org/infra/elastic-recheck</a:t>
            </a:r>
            <a:r>
              <a:rPr lang="en-US" altLang="zh-CN" dirty="0" smtClean="0">
                <a:hlinkClick r:id="rId5"/>
              </a:rPr>
              <a:t>/</a:t>
            </a:r>
            <a:endParaRPr lang="en-US" altLang="zh-CN" dirty="0">
              <a:hlinkClick r:id="rId4"/>
            </a:endParaRPr>
          </a:p>
          <a:p>
            <a:pPr lvl="1"/>
            <a:r>
              <a:rPr lang="en-US" altLang="zh-CN" dirty="0" smtClean="0">
                <a:hlinkClick r:id="rId6"/>
              </a:rPr>
              <a:t>https</a:t>
            </a:r>
            <a:r>
              <a:rPr lang="en-US" altLang="zh-CN" dirty="0">
                <a:hlinkClick r:id="rId6"/>
              </a:rPr>
              <a:t>://www.elastic.co/blog/openstack-elastic-recheck-powered-elk-stack</a:t>
            </a:r>
            <a:r>
              <a:rPr lang="en-US" altLang="zh-CN" dirty="0" smtClean="0">
                <a:hlinkClick r:id="rId6"/>
              </a:rPr>
              <a:t>/</a:t>
            </a:r>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649256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 </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196752"/>
            <a:ext cx="7272808" cy="4536504"/>
          </a:xfrm>
        </p:spPr>
      </p:pic>
    </p:spTree>
    <p:extLst>
      <p:ext uri="{BB962C8B-B14F-4D97-AF65-F5344CB8AC3E}">
        <p14:creationId xmlns:p14="http://schemas.microsoft.com/office/powerpoint/2010/main" val="327407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History: Job Stats for </a:t>
            </a:r>
            <a:r>
              <a:rPr lang="en-US" altLang="zh-CN" dirty="0" err="1" smtClean="0"/>
              <a:t>Openstack</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32856"/>
            <a:ext cx="8229600" cy="3381256"/>
          </a:xfrm>
        </p:spPr>
      </p:pic>
    </p:spTree>
    <p:extLst>
      <p:ext uri="{BB962C8B-B14F-4D97-AF65-F5344CB8AC3E}">
        <p14:creationId xmlns:p14="http://schemas.microsoft.com/office/powerpoint/2010/main" val="56482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History: Logging </a:t>
            </a:r>
            <a:r>
              <a:rPr lang="en-US" altLang="zh-CN" sz="3600" dirty="0" err="1" smtClean="0"/>
              <a:t>Manging</a:t>
            </a:r>
            <a:r>
              <a:rPr lang="en-US" altLang="zh-CN" sz="3600" dirty="0" smtClean="0"/>
              <a:t> for </a:t>
            </a:r>
            <a:r>
              <a:rPr lang="en-US" altLang="zh-CN" sz="3600" dirty="0" err="1" smtClean="0"/>
              <a:t>Openstack</a:t>
            </a:r>
            <a:endParaRPr lang="zh-CN" altLang="en-US" sz="3600" dirty="0"/>
          </a:p>
        </p:txBody>
      </p:sp>
      <p:sp>
        <p:nvSpPr>
          <p:cNvPr id="3" name="Content Placeholder 2"/>
          <p:cNvSpPr>
            <a:spLocks noGrp="1"/>
          </p:cNvSpPr>
          <p:nvPr>
            <p:ph idx="1"/>
          </p:nvPr>
        </p:nvSpPr>
        <p:spPr/>
        <p:txBody>
          <a:bodyPr>
            <a:normAutofit fontScale="77500" lnSpcReduction="20000"/>
          </a:bodyPr>
          <a:lstStyle/>
          <a:p>
            <a:r>
              <a:rPr lang="en-US" altLang="zh-CN" dirty="0" smtClean="0"/>
              <a:t>In 2013, </a:t>
            </a:r>
            <a:r>
              <a:rPr lang="en-US" altLang="zh-CN" dirty="0"/>
              <a:t>Clark began implementing an </a:t>
            </a:r>
            <a:r>
              <a:rPr lang="en-US" altLang="zh-CN" dirty="0" err="1"/>
              <a:t>Elasticsearch</a:t>
            </a:r>
            <a:r>
              <a:rPr lang="en-US" altLang="zh-CN" dirty="0"/>
              <a:t> + </a:t>
            </a:r>
            <a:r>
              <a:rPr lang="en-US" altLang="zh-CN" dirty="0" err="1"/>
              <a:t>Logstash</a:t>
            </a:r>
            <a:r>
              <a:rPr lang="en-US" altLang="zh-CN" dirty="0"/>
              <a:t> + </a:t>
            </a:r>
            <a:r>
              <a:rPr lang="en-US" altLang="zh-CN" dirty="0" err="1"/>
              <a:t>Kibana</a:t>
            </a:r>
            <a:r>
              <a:rPr lang="en-US" altLang="zh-CN" dirty="0"/>
              <a:t> (the ELK stack) solution for the </a:t>
            </a:r>
            <a:r>
              <a:rPr lang="en-US" altLang="zh-CN" dirty="0" err="1"/>
              <a:t>OpenStack</a:t>
            </a:r>
            <a:r>
              <a:rPr lang="en-US" altLang="zh-CN" dirty="0"/>
              <a:t> infrastructure</a:t>
            </a:r>
            <a:r>
              <a:rPr lang="en-US" altLang="zh-CN" dirty="0" smtClean="0"/>
              <a:t>.</a:t>
            </a:r>
          </a:p>
          <a:p>
            <a:endParaRPr lang="en-US" altLang="zh-CN" dirty="0" smtClean="0"/>
          </a:p>
          <a:p>
            <a:r>
              <a:rPr lang="en-US" altLang="zh-CN" dirty="0"/>
              <a:t>Over that summer, Sean created some sample code to talk to the web service. Joe Gordon and Matthew </a:t>
            </a:r>
            <a:r>
              <a:rPr lang="en-US" altLang="zh-CN" dirty="0" err="1"/>
              <a:t>Treinish</a:t>
            </a:r>
            <a:r>
              <a:rPr lang="en-US" altLang="zh-CN" dirty="0"/>
              <a:t> then turned the sample code into elastic-recheck in September of 2013, when stress on the project infrastructure hit a high point and manual rechecks were common.</a:t>
            </a:r>
            <a:r>
              <a:rPr lang="en-US" altLang="zh-CN" dirty="0" smtClean="0"/>
              <a:t> </a:t>
            </a:r>
          </a:p>
          <a:p>
            <a:endParaRPr lang="en-US" altLang="zh-CN" dirty="0"/>
          </a:p>
          <a:p>
            <a:r>
              <a:rPr lang="en-US" altLang="zh-CN" dirty="0"/>
              <a:t>Elastic-recheck: use </a:t>
            </a:r>
            <a:r>
              <a:rPr lang="en-US" altLang="zh-CN" dirty="0" err="1"/>
              <a:t>ElasticSearch</a:t>
            </a:r>
            <a:r>
              <a:rPr lang="en-US" altLang="zh-CN" dirty="0"/>
              <a:t> to classify </a:t>
            </a:r>
            <a:r>
              <a:rPr lang="en-US" altLang="zh-CN" dirty="0" err="1"/>
              <a:t>OpenStack</a:t>
            </a:r>
            <a:r>
              <a:rPr lang="en-US" altLang="zh-CN" dirty="0"/>
              <a:t> gate failures</a:t>
            </a:r>
          </a:p>
          <a:p>
            <a:endParaRPr lang="en-US" altLang="zh-CN" dirty="0"/>
          </a:p>
          <a:p>
            <a:r>
              <a:rPr lang="en-US" altLang="zh-CN" dirty="0"/>
              <a:t>A more automated solution, using </a:t>
            </a:r>
            <a:r>
              <a:rPr lang="en-US" altLang="zh-CN" dirty="0" err="1"/>
              <a:t>Elasticsearch</a:t>
            </a:r>
            <a:r>
              <a:rPr lang="en-US" altLang="zh-CN" dirty="0"/>
              <a:t> to address many of the issues with the manual process so that developers could be automatically notified if their change hit a known bug.</a:t>
            </a:r>
          </a:p>
          <a:p>
            <a:endParaRPr lang="zh-CN" altLang="en-US" dirty="0"/>
          </a:p>
        </p:txBody>
      </p:sp>
    </p:spTree>
    <p:extLst>
      <p:ext uri="{BB962C8B-B14F-4D97-AF65-F5344CB8AC3E}">
        <p14:creationId xmlns:p14="http://schemas.microsoft.com/office/powerpoint/2010/main" val="355776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normAutofit/>
          </a:bodyPr>
          <a:lstStyle/>
          <a:p>
            <a:r>
              <a:rPr lang="en-US" altLang="zh-CN" dirty="0" smtClean="0"/>
              <a:t>History</a:t>
            </a:r>
          </a:p>
          <a:p>
            <a:endParaRPr lang="en-US" altLang="zh-CN" dirty="0"/>
          </a:p>
          <a:p>
            <a:r>
              <a:rPr lang="en-US" altLang="zh-CN" dirty="0" smtClean="0">
                <a:solidFill>
                  <a:srgbClr val="00B0F0"/>
                </a:solidFill>
              </a:rPr>
              <a:t>ELK Stack</a:t>
            </a:r>
          </a:p>
          <a:p>
            <a:pPr lvl="1"/>
            <a:r>
              <a:rPr lang="en-US" altLang="zh-CN" dirty="0" smtClean="0">
                <a:solidFill>
                  <a:srgbClr val="00B0F0"/>
                </a:solidFill>
              </a:rPr>
              <a:t>ELK Stack introduction</a:t>
            </a:r>
          </a:p>
          <a:p>
            <a:pPr lvl="1"/>
            <a:r>
              <a:rPr lang="en-US" altLang="zh-CN" dirty="0" err="1" smtClean="0"/>
              <a:t>Logstash</a:t>
            </a:r>
            <a:r>
              <a:rPr lang="en-US" altLang="zh-CN" dirty="0" smtClean="0"/>
              <a:t>, </a:t>
            </a:r>
            <a:r>
              <a:rPr lang="en-US" altLang="zh-CN" dirty="0" err="1" smtClean="0"/>
              <a:t>ElasticSearch</a:t>
            </a:r>
            <a:r>
              <a:rPr lang="en-US" altLang="zh-CN" dirty="0" smtClean="0"/>
              <a:t> </a:t>
            </a:r>
            <a:r>
              <a:rPr lang="en-US" altLang="zh-CN" dirty="0"/>
              <a:t>&amp; </a:t>
            </a:r>
            <a:r>
              <a:rPr lang="en-US" altLang="zh-CN" dirty="0" err="1"/>
              <a:t>Kibana</a:t>
            </a:r>
            <a:endParaRPr lang="en-US" altLang="zh-CN" dirty="0"/>
          </a:p>
          <a:p>
            <a:pPr lvl="1"/>
            <a:r>
              <a:rPr lang="en-US" altLang="zh-CN" dirty="0" smtClean="0"/>
              <a:t>ELK Stack for </a:t>
            </a:r>
            <a:r>
              <a:rPr lang="en-US" altLang="zh-CN" dirty="0" err="1" smtClean="0"/>
              <a:t>openstack</a:t>
            </a:r>
            <a:endParaRPr lang="en-US" altLang="zh-CN" dirty="0" smtClean="0"/>
          </a:p>
          <a:p>
            <a:pPr lvl="1"/>
            <a:r>
              <a:rPr lang="en-US" altLang="zh-CN" dirty="0"/>
              <a:t>Competitive </a:t>
            </a:r>
            <a:r>
              <a:rPr lang="en-US" altLang="zh-CN" dirty="0" smtClean="0"/>
              <a:t>analysis</a:t>
            </a:r>
          </a:p>
          <a:p>
            <a:pPr lvl="1"/>
            <a:endParaRPr lang="en-US" altLang="zh-CN" dirty="0" smtClean="0">
              <a:solidFill>
                <a:srgbClr val="00B0F0"/>
              </a:solidFill>
            </a:endParaRPr>
          </a:p>
          <a:p>
            <a:r>
              <a:rPr lang="en-US" altLang="zh-CN" dirty="0" smtClean="0"/>
              <a:t>Elastic-recheck</a:t>
            </a:r>
          </a:p>
          <a:p>
            <a:pPr lvl="1"/>
            <a:endParaRPr lang="en-US" altLang="zh-CN" dirty="0"/>
          </a:p>
        </p:txBody>
      </p:sp>
    </p:spTree>
    <p:extLst>
      <p:ext uri="{BB962C8B-B14F-4D97-AF65-F5344CB8AC3E}">
        <p14:creationId xmlns:p14="http://schemas.microsoft.com/office/powerpoint/2010/main" val="324119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ELK Stack</a:t>
            </a:r>
            <a:r>
              <a:rPr lang="zh-CN" altLang="en-US" dirty="0" smtClean="0"/>
              <a:t>：</a:t>
            </a:r>
            <a:r>
              <a:rPr lang="en-US" altLang="zh-CN" dirty="0" smtClean="0"/>
              <a:t>Components</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b="1" dirty="0" err="1">
                <a:hlinkClick r:id="rId3"/>
              </a:rPr>
              <a:t>ElasticSearch</a:t>
            </a:r>
            <a:r>
              <a:rPr lang="en-US" altLang="zh-CN" dirty="0"/>
              <a:t> is a schema-less database that has powerful search capabilities and is easy to scale horizontally. Schema-less means that you just throw JSON at it and it updates the schema as you go. It indexes every single field, so you can search anything (with full-text search) and it will aggregate and group the data. </a:t>
            </a:r>
            <a:endParaRPr lang="en-US" altLang="zh-CN" dirty="0" smtClean="0"/>
          </a:p>
          <a:p>
            <a:endParaRPr lang="en-US" altLang="zh-CN" dirty="0"/>
          </a:p>
          <a:p>
            <a:r>
              <a:rPr lang="en-US" altLang="zh-CN" b="1" dirty="0" err="1">
                <a:hlinkClick r:id="rId4"/>
              </a:rPr>
              <a:t>logstash</a:t>
            </a:r>
            <a:r>
              <a:rPr lang="en-US" altLang="zh-CN" dirty="0"/>
              <a:t> allows you to pipeline data to and from anywhere. This is called an ETL (for Extract, Transform, Load) pipeline in the Business Intelligence and Data warehousing world, and it is what allows us to fetch, transform, and store events into </a:t>
            </a:r>
            <a:r>
              <a:rPr lang="en-US" altLang="zh-CN" dirty="0" err="1"/>
              <a:t>ElasticSearch</a:t>
            </a:r>
            <a:r>
              <a:rPr lang="en-US" altLang="zh-CN" dirty="0" smtClean="0"/>
              <a:t>.</a:t>
            </a:r>
          </a:p>
          <a:p>
            <a:endParaRPr lang="en-US" altLang="zh-CN" dirty="0"/>
          </a:p>
          <a:p>
            <a:r>
              <a:rPr lang="en-US" altLang="zh-CN" b="1" dirty="0" err="1">
                <a:hlinkClick r:id="rId5"/>
              </a:rPr>
              <a:t>Kibana</a:t>
            </a:r>
            <a:r>
              <a:rPr lang="en-US" altLang="zh-CN" dirty="0"/>
              <a:t> is a web-based data analysis and </a:t>
            </a:r>
            <a:r>
              <a:rPr lang="en-US" altLang="zh-CN" dirty="0" err="1"/>
              <a:t>dashboarding</a:t>
            </a:r>
            <a:r>
              <a:rPr lang="en-US" altLang="zh-CN" dirty="0"/>
              <a:t> tool for </a:t>
            </a:r>
            <a:r>
              <a:rPr lang="en-US" altLang="zh-CN" dirty="0" err="1"/>
              <a:t>ElasticSearch</a:t>
            </a:r>
            <a:r>
              <a:rPr lang="en-US" altLang="zh-CN" dirty="0"/>
              <a:t>. It leverages </a:t>
            </a:r>
            <a:r>
              <a:rPr lang="en-US" altLang="zh-CN" dirty="0" err="1"/>
              <a:t>ElasticSearch’s</a:t>
            </a:r>
            <a:r>
              <a:rPr lang="en-US" altLang="zh-CN" dirty="0"/>
              <a:t> search capabilities to </a:t>
            </a:r>
            <a:r>
              <a:rPr lang="en-US" altLang="zh-CN" dirty="0" err="1"/>
              <a:t>visualise</a:t>
            </a:r>
            <a:r>
              <a:rPr lang="en-US" altLang="zh-CN" dirty="0"/>
              <a:t> your (big) data in seconds.</a:t>
            </a:r>
          </a:p>
          <a:p>
            <a:endParaRPr lang="zh-CN" altLang="en-US" dirty="0"/>
          </a:p>
        </p:txBody>
      </p:sp>
    </p:spTree>
    <p:extLst>
      <p:ext uri="{BB962C8B-B14F-4D97-AF65-F5344CB8AC3E}">
        <p14:creationId xmlns:p14="http://schemas.microsoft.com/office/powerpoint/2010/main" val="1676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ELK Stack: Work Flow</a:t>
            </a:r>
            <a:endParaRPr lang="zh-CN"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380" y="1988841"/>
            <a:ext cx="7495239" cy="4026756"/>
          </a:xfrm>
        </p:spPr>
      </p:pic>
    </p:spTree>
    <p:extLst>
      <p:ext uri="{BB962C8B-B14F-4D97-AF65-F5344CB8AC3E}">
        <p14:creationId xmlns:p14="http://schemas.microsoft.com/office/powerpoint/2010/main" val="110793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normAutofit/>
          </a:bodyPr>
          <a:lstStyle/>
          <a:p>
            <a:r>
              <a:rPr lang="en-US" altLang="zh-CN" dirty="0" smtClean="0"/>
              <a:t>History</a:t>
            </a:r>
          </a:p>
          <a:p>
            <a:endParaRPr lang="en-US" altLang="zh-CN" dirty="0"/>
          </a:p>
          <a:p>
            <a:r>
              <a:rPr lang="en-US" altLang="zh-CN" dirty="0" smtClean="0">
                <a:solidFill>
                  <a:srgbClr val="00B0F0"/>
                </a:solidFill>
              </a:rPr>
              <a:t>ELK Stack</a:t>
            </a:r>
          </a:p>
          <a:p>
            <a:pPr lvl="1"/>
            <a:r>
              <a:rPr lang="en-US" altLang="zh-CN" dirty="0" smtClean="0"/>
              <a:t>ELK Stack introduction</a:t>
            </a:r>
          </a:p>
          <a:p>
            <a:pPr lvl="1"/>
            <a:r>
              <a:rPr lang="en-US" altLang="zh-CN" i="1" dirty="0" err="1" smtClean="0">
                <a:solidFill>
                  <a:srgbClr val="00B0F0"/>
                </a:solidFill>
              </a:rPr>
              <a:t>Logstash</a:t>
            </a:r>
            <a:r>
              <a:rPr lang="en-US" altLang="zh-CN" dirty="0" smtClean="0">
                <a:solidFill>
                  <a:srgbClr val="00B0F0"/>
                </a:solidFill>
              </a:rPr>
              <a:t>, </a:t>
            </a:r>
            <a:r>
              <a:rPr lang="en-US" altLang="zh-CN" dirty="0" err="1" smtClean="0">
                <a:solidFill>
                  <a:srgbClr val="00B0F0"/>
                </a:solidFill>
              </a:rPr>
              <a:t>ElasticSearch</a:t>
            </a:r>
            <a:r>
              <a:rPr lang="en-US" altLang="zh-CN" dirty="0" smtClean="0">
                <a:solidFill>
                  <a:srgbClr val="00B0F0"/>
                </a:solidFill>
              </a:rPr>
              <a:t> </a:t>
            </a:r>
            <a:r>
              <a:rPr lang="en-US" altLang="zh-CN" dirty="0">
                <a:solidFill>
                  <a:srgbClr val="00B0F0"/>
                </a:solidFill>
              </a:rPr>
              <a:t>&amp; </a:t>
            </a:r>
            <a:r>
              <a:rPr lang="en-US" altLang="zh-CN" dirty="0" err="1">
                <a:solidFill>
                  <a:srgbClr val="00B0F0"/>
                </a:solidFill>
              </a:rPr>
              <a:t>Kibana</a:t>
            </a:r>
            <a:endParaRPr lang="en-US" altLang="zh-CN" dirty="0">
              <a:solidFill>
                <a:srgbClr val="00B0F0"/>
              </a:solidFill>
            </a:endParaRPr>
          </a:p>
          <a:p>
            <a:pPr lvl="1"/>
            <a:r>
              <a:rPr lang="en-US" altLang="zh-CN" dirty="0" smtClean="0"/>
              <a:t>ELK Stack for </a:t>
            </a:r>
            <a:r>
              <a:rPr lang="en-US" altLang="zh-CN" dirty="0" err="1" smtClean="0"/>
              <a:t>openstack</a:t>
            </a:r>
            <a:endParaRPr lang="en-US" altLang="zh-CN" dirty="0" smtClean="0"/>
          </a:p>
          <a:p>
            <a:pPr lvl="1"/>
            <a:r>
              <a:rPr lang="en-US" altLang="zh-CN" dirty="0"/>
              <a:t>Competitive </a:t>
            </a:r>
            <a:r>
              <a:rPr lang="en-US" altLang="zh-CN" dirty="0" smtClean="0"/>
              <a:t>analysis</a:t>
            </a:r>
          </a:p>
          <a:p>
            <a:pPr lvl="1"/>
            <a:endParaRPr lang="en-US" altLang="zh-CN" dirty="0" smtClean="0">
              <a:solidFill>
                <a:srgbClr val="00B0F0"/>
              </a:solidFill>
            </a:endParaRPr>
          </a:p>
          <a:p>
            <a:r>
              <a:rPr lang="en-US" altLang="zh-CN" dirty="0" smtClean="0"/>
              <a:t>Elastic-recheck</a:t>
            </a:r>
          </a:p>
        </p:txBody>
      </p:sp>
    </p:spTree>
    <p:extLst>
      <p:ext uri="{BB962C8B-B14F-4D97-AF65-F5344CB8AC3E}">
        <p14:creationId xmlns:p14="http://schemas.microsoft.com/office/powerpoint/2010/main" val="191480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27251</TotalTime>
  <Words>806</Words>
  <Application>Microsoft Office PowerPoint</Application>
  <PresentationFormat>On-screen Show (4:3)</PresentationFormat>
  <Paragraphs>233</Paragraphs>
  <Slides>33</Slides>
  <Notes>17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Logging Managing For Openstack</vt:lpstr>
      <vt:lpstr>Agenda</vt:lpstr>
      <vt:lpstr>History: Logging State for Openstack</vt:lpstr>
      <vt:lpstr>History: Job Stats for Openstack</vt:lpstr>
      <vt:lpstr>History: Logging Manging for Openstack</vt:lpstr>
      <vt:lpstr>Agenda</vt:lpstr>
      <vt:lpstr>ELK Stack：Components</vt:lpstr>
      <vt:lpstr>ELK Stack: Work Flow</vt:lpstr>
      <vt:lpstr>Agenda</vt:lpstr>
      <vt:lpstr>Logstash: ETL pipeline made simple</vt:lpstr>
      <vt:lpstr>Logstash: simple example</vt:lpstr>
      <vt:lpstr>Elasticsearch: Search &amp; Analyze Data in Real Time</vt:lpstr>
      <vt:lpstr>Elasticsearch Architecture</vt:lpstr>
      <vt:lpstr>Elasticsearch: some RESTFUL API</vt:lpstr>
      <vt:lpstr>Kibana</vt:lpstr>
      <vt:lpstr>Agenda</vt:lpstr>
      <vt:lpstr>ELK Stack (Elasticsearch+Logstash+Kibana) </vt:lpstr>
      <vt:lpstr>ELK Setup For Openstack</vt:lpstr>
      <vt:lpstr>Agenda</vt:lpstr>
      <vt:lpstr>ELK Stack vs Splunk</vt:lpstr>
      <vt:lpstr>Scribe vs Chukwa vs Kafka vs Flume</vt:lpstr>
      <vt:lpstr>Scribe vs Chukwa vs Kafka vs Flume</vt:lpstr>
      <vt:lpstr>Agenda</vt:lpstr>
      <vt:lpstr>Elastic-recheck </vt:lpstr>
      <vt:lpstr>Elastic-recheck Flow</vt:lpstr>
      <vt:lpstr>Agenda</vt:lpstr>
      <vt:lpstr>Examples: Creating Bug 1349617 in Elastic-recheck</vt:lpstr>
      <vt:lpstr>Examples: Creating Bug 1349617 in Elastic-recheck</vt:lpstr>
      <vt:lpstr>Examples: Creating Bug 1349617 in Elastic-recheck</vt:lpstr>
      <vt:lpstr>Examples: Creating Bug 1349617 in Elastic-recheck</vt:lpstr>
      <vt:lpstr>Examples: Automatic Responses for A Gerrit Patch</vt:lpstr>
      <vt:lpstr>References</vt:lpstr>
      <vt:lpstr> </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Logstash+Elasticsearch+Kibana</dc:title>
  <dc:creator>Dai, LangX</dc:creator>
  <cp:lastModifiedBy>Dai, LangX</cp:lastModifiedBy>
  <cp:revision>280</cp:revision>
  <dcterms:created xsi:type="dcterms:W3CDTF">2015-03-19T01:41:42Z</dcterms:created>
  <dcterms:modified xsi:type="dcterms:W3CDTF">2015-04-08T02:10:58Z</dcterms:modified>
</cp:coreProperties>
</file>