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74" r:id="rId3"/>
    <p:sldId id="265" r:id="rId4"/>
    <p:sldId id="267" r:id="rId5"/>
    <p:sldId id="268" r:id="rId6"/>
    <p:sldId id="257" r:id="rId7"/>
    <p:sldId id="264" r:id="rId8"/>
    <p:sldId id="286" r:id="rId9"/>
    <p:sldId id="287" r:id="rId10"/>
    <p:sldId id="288" r:id="rId11"/>
    <p:sldId id="289" r:id="rId12"/>
    <p:sldId id="290" r:id="rId13"/>
    <p:sldId id="261" r:id="rId14"/>
    <p:sldId id="262" r:id="rId15"/>
    <p:sldId id="271" r:id="rId16"/>
    <p:sldId id="263" r:id="rId17"/>
    <p:sldId id="275" r:id="rId18"/>
    <p:sldId id="273" r:id="rId19"/>
    <p:sldId id="276" r:id="rId20"/>
    <p:sldId id="277" r:id="rId21"/>
    <p:sldId id="272"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78B81-DDFF-4A16-A552-D3DF189A70B3}" type="datetimeFigureOut">
              <a:rPr lang="zh-CN" altLang="en-US" smtClean="0"/>
              <a:t>2015/4/20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424A0-BEDE-4227-96A7-55BB66D7746F}" type="slidenum">
              <a:rPr lang="zh-CN" altLang="en-US" smtClean="0"/>
              <a:t>‹#›</a:t>
            </a:fld>
            <a:endParaRPr lang="zh-CN" altLang="en-US"/>
          </a:p>
        </p:txBody>
      </p:sp>
    </p:spTree>
    <p:extLst>
      <p:ext uri="{BB962C8B-B14F-4D97-AF65-F5344CB8AC3E}">
        <p14:creationId xmlns:p14="http://schemas.microsoft.com/office/powerpoint/2010/main" val="192283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4</a:t>
            </a:fld>
            <a:endParaRPr lang="zh-CN" altLang="en-US"/>
          </a:p>
        </p:txBody>
      </p:sp>
    </p:spTree>
    <p:extLst>
      <p:ext uri="{BB962C8B-B14F-4D97-AF65-F5344CB8AC3E}">
        <p14:creationId xmlns:p14="http://schemas.microsoft.com/office/powerpoint/2010/main" val="97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5</a:t>
            </a:fld>
            <a:endParaRPr lang="zh-CN" altLang="en-US"/>
          </a:p>
        </p:txBody>
      </p:sp>
    </p:spTree>
    <p:extLst>
      <p:ext uri="{BB962C8B-B14F-4D97-AF65-F5344CB8AC3E}">
        <p14:creationId xmlns:p14="http://schemas.microsoft.com/office/powerpoint/2010/main" val="282534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6</a:t>
            </a:fld>
            <a:endParaRPr lang="zh-CN" altLang="en-US"/>
          </a:p>
        </p:txBody>
      </p:sp>
    </p:spTree>
    <p:extLst>
      <p:ext uri="{BB962C8B-B14F-4D97-AF65-F5344CB8AC3E}">
        <p14:creationId xmlns:p14="http://schemas.microsoft.com/office/powerpoint/2010/main" val="396655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mark both the queue and messages as durable</a:t>
            </a:r>
          </a:p>
          <a:p>
            <a:r>
              <a:rPr lang="en-US" altLang="zh-CN" sz="1200" b="0" i="0" kern="1200" dirty="0" smtClean="0">
                <a:solidFill>
                  <a:schemeClr val="tx1"/>
                </a:solidFill>
                <a:effectLst/>
                <a:latin typeface="+mn-lt"/>
                <a:ea typeface="+mn-ea"/>
                <a:cs typeface="+mn-cs"/>
              </a:rPr>
              <a:t>Message acknowledgments are turned on by default, what if client forget to send back </a:t>
            </a:r>
            <a:r>
              <a:rPr lang="en-US" altLang="zh-CN" sz="1200" b="0" i="0" kern="1200" dirty="0" err="1" smtClean="0">
                <a:solidFill>
                  <a:schemeClr val="tx1"/>
                </a:solidFill>
                <a:effectLst/>
                <a:latin typeface="+mn-lt"/>
                <a:ea typeface="+mn-ea"/>
                <a:cs typeface="+mn-cs"/>
              </a:rPr>
              <a:t>ack</a:t>
            </a:r>
            <a:endParaRPr lang="zh-CN" altLang="en-US" dirty="0"/>
          </a:p>
        </p:txBody>
      </p:sp>
      <p:sp>
        <p:nvSpPr>
          <p:cNvPr id="4" name="灯片编号占位符 3"/>
          <p:cNvSpPr>
            <a:spLocks noGrp="1"/>
          </p:cNvSpPr>
          <p:nvPr>
            <p:ph type="sldNum" sz="quarter" idx="10"/>
          </p:nvPr>
        </p:nvSpPr>
        <p:spPr/>
        <p:txBody>
          <a:bodyPr/>
          <a:lstStyle/>
          <a:p>
            <a:fld id="{689424A0-BEDE-4227-96A7-55BB66D7746F}" type="slidenum">
              <a:rPr lang="zh-CN" altLang="en-US" smtClean="0"/>
              <a:t>7</a:t>
            </a:fld>
            <a:endParaRPr lang="zh-CN" altLang="en-US"/>
          </a:p>
        </p:txBody>
      </p:sp>
    </p:spTree>
    <p:extLst>
      <p:ext uri="{BB962C8B-B14F-4D97-AF65-F5344CB8AC3E}">
        <p14:creationId xmlns:p14="http://schemas.microsoft.com/office/powerpoint/2010/main" val="85313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8</a:t>
            </a:fld>
            <a:endParaRPr lang="zh-CN" altLang="en-US"/>
          </a:p>
        </p:txBody>
      </p:sp>
    </p:spTree>
    <p:extLst>
      <p:ext uri="{BB962C8B-B14F-4D97-AF65-F5344CB8AC3E}">
        <p14:creationId xmlns:p14="http://schemas.microsoft.com/office/powerpoint/2010/main" val="306616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entury Gothic" panose="020B0502020202020204" pitchFamily="34" charset="0"/>
              </a:rPr>
              <a:t>Target, identifies the destination of messages. A Target encapsulates all the information to identify where a message should be sent or what messages a server is listening for.</a:t>
            </a:r>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16</a:t>
            </a:fld>
            <a:endParaRPr lang="zh-CN" altLang="en-US"/>
          </a:p>
        </p:txBody>
      </p:sp>
    </p:spTree>
    <p:extLst>
      <p:ext uri="{BB962C8B-B14F-4D97-AF65-F5344CB8AC3E}">
        <p14:creationId xmlns:p14="http://schemas.microsoft.com/office/powerpoint/2010/main" val="94896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689424A0-BEDE-4227-96A7-55BB66D7746F}" type="slidenum">
              <a:rPr lang="zh-CN" altLang="en-US" smtClean="0"/>
              <a:t>21</a:t>
            </a:fld>
            <a:endParaRPr lang="zh-CN" altLang="en-US"/>
          </a:p>
        </p:txBody>
      </p:sp>
    </p:spTree>
    <p:extLst>
      <p:ext uri="{BB962C8B-B14F-4D97-AF65-F5344CB8AC3E}">
        <p14:creationId xmlns:p14="http://schemas.microsoft.com/office/powerpoint/2010/main" val="29014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Message queue in </a:t>
            </a:r>
            <a:r>
              <a:rPr lang="en-US" altLang="zh-CN" dirty="0" err="1" smtClean="0"/>
              <a:t>OpenStack</a:t>
            </a:r>
            <a:endParaRPr lang="zh-CN" altLang="en-US" dirty="0"/>
          </a:p>
        </p:txBody>
      </p:sp>
      <p:sp>
        <p:nvSpPr>
          <p:cNvPr id="3" name="Subtitle 2"/>
          <p:cNvSpPr>
            <a:spLocks noGrp="1"/>
          </p:cNvSpPr>
          <p:nvPr>
            <p:ph type="subTitle" idx="1"/>
          </p:nvPr>
        </p:nvSpPr>
        <p:spPr/>
        <p:txBody>
          <a:bodyPr/>
          <a:lstStyle/>
          <a:p>
            <a:r>
              <a:rPr lang="en-US" altLang="zh-CN" dirty="0" smtClean="0"/>
              <a:t>Build services based on queues</a:t>
            </a:r>
            <a:endParaRPr lang="zh-CN" altLang="en-US" dirty="0"/>
          </a:p>
        </p:txBody>
      </p:sp>
    </p:spTree>
    <p:extLst>
      <p:ext uri="{BB962C8B-B14F-4D97-AF65-F5344CB8AC3E}">
        <p14:creationId xmlns:p14="http://schemas.microsoft.com/office/powerpoint/2010/main" val="66550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Direct</a:t>
            </a:r>
            <a:endParaRPr lang="zh-CN" altLang="en-US" dirty="0"/>
          </a:p>
        </p:txBody>
      </p:sp>
      <p:sp>
        <p:nvSpPr>
          <p:cNvPr id="3" name="Content Placeholder 2"/>
          <p:cNvSpPr>
            <a:spLocks noGrp="1"/>
          </p:cNvSpPr>
          <p:nvPr>
            <p:ph idx="1"/>
          </p:nvPr>
        </p:nvSpPr>
        <p:spPr/>
        <p:txBody>
          <a:bodyPr/>
          <a:lstStyle/>
          <a:p>
            <a:r>
              <a:rPr lang="en-US" altLang="zh-CN" sz="1600" dirty="0">
                <a:latin typeface="Century Gothic" panose="020B0502020202020204" pitchFamily="34" charset="0"/>
              </a:rPr>
              <a:t>A queue binds to the exchange with a routing key </a:t>
            </a:r>
            <a:r>
              <a:rPr lang="en-US" altLang="zh-CN" sz="1600" dirty="0" smtClean="0">
                <a:latin typeface="Century Gothic" panose="020B0502020202020204" pitchFamily="34" charset="0"/>
              </a:rPr>
              <a:t>K</a:t>
            </a:r>
          </a:p>
          <a:p>
            <a:endParaRPr lang="en-US" altLang="zh-CN" sz="1600" dirty="0">
              <a:latin typeface="Century Gothic" panose="020B0502020202020204" pitchFamily="34" charset="0"/>
            </a:endParaRPr>
          </a:p>
          <a:p>
            <a:r>
              <a:rPr lang="en-US" altLang="zh-CN" sz="1600" dirty="0">
                <a:latin typeface="Century Gothic" panose="020B0502020202020204" pitchFamily="34" charset="0"/>
              </a:rPr>
              <a:t>When a new message with routing key R arrives at the direct exchange, the exchange routes it to the queue if K = R</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26" y="3534770"/>
            <a:ext cx="6481965" cy="2620369"/>
          </a:xfrm>
          <a:prstGeom prst="rect">
            <a:avLst/>
          </a:prstGeom>
        </p:spPr>
      </p:pic>
    </p:spTree>
    <p:extLst>
      <p:ext uri="{BB962C8B-B14F-4D97-AF65-F5344CB8AC3E}">
        <p14:creationId xmlns:p14="http://schemas.microsoft.com/office/powerpoint/2010/main" val="4115131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Topic</a:t>
            </a:r>
            <a:endParaRPr lang="zh-CN" altLang="en-US" dirty="0"/>
          </a:p>
        </p:txBody>
      </p:sp>
      <p:sp>
        <p:nvSpPr>
          <p:cNvPr id="3" name="Content Placeholder 2"/>
          <p:cNvSpPr>
            <a:spLocks noGrp="1"/>
          </p:cNvSpPr>
          <p:nvPr>
            <p:ph idx="1"/>
          </p:nvPr>
        </p:nvSpPr>
        <p:spPr/>
        <p:txBody>
          <a:bodyPr/>
          <a:lstStyle/>
          <a:p>
            <a:r>
              <a:rPr lang="en-US" altLang="zh-CN" sz="1600" dirty="0">
                <a:latin typeface="Century Gothic" panose="020B0502020202020204" pitchFamily="34" charset="0"/>
              </a:rPr>
              <a:t>Pattern matching in routing key</a:t>
            </a:r>
          </a:p>
          <a:p>
            <a:r>
              <a:rPr lang="en-US" altLang="zh-CN" sz="1600" dirty="0">
                <a:latin typeface="Century Gothic" panose="020B0502020202020204" pitchFamily="34" charset="0"/>
              </a:rPr>
              <a:t>* (star) can substitute for exactly one word</a:t>
            </a:r>
          </a:p>
          <a:p>
            <a:r>
              <a:rPr lang="en-US" altLang="zh-CN" sz="1600" dirty="0">
                <a:latin typeface="Century Gothic" panose="020B0502020202020204" pitchFamily="34" charset="0"/>
              </a:rPr>
              <a:t># (hash) can substitute for zero or more words</a:t>
            </a:r>
          </a:p>
          <a:p>
            <a:r>
              <a:rPr lang="en-US" altLang="zh-CN" sz="1600" dirty="0" smtClean="0">
                <a:latin typeface="Century Gothic" panose="020B0502020202020204" pitchFamily="34" charset="0"/>
              </a:rPr>
              <a:t>slower </a:t>
            </a:r>
            <a:r>
              <a:rPr lang="en-US" altLang="zh-CN" sz="1600" dirty="0">
                <a:latin typeface="Century Gothic" panose="020B0502020202020204" pitchFamily="34" charset="0"/>
              </a:rPr>
              <a:t>than direct and </a:t>
            </a:r>
            <a:r>
              <a:rPr lang="en-US" altLang="zh-CN" sz="1600" dirty="0" err="1">
                <a:latin typeface="Century Gothic" panose="020B0502020202020204" pitchFamily="34" charset="0"/>
              </a:rPr>
              <a:t>fanout</a:t>
            </a:r>
            <a:endParaRPr lang="en-US" altLang="zh-CN" sz="1600" dirty="0">
              <a:latin typeface="Century Gothic" panose="020B0502020202020204" pitchFamily="34" charset="0"/>
            </a:endParaRP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081" y="3719421"/>
            <a:ext cx="6328089" cy="2552130"/>
          </a:xfrm>
          <a:prstGeom prst="rect">
            <a:avLst/>
          </a:prstGeom>
        </p:spPr>
      </p:pic>
    </p:spTree>
    <p:extLst>
      <p:ext uri="{BB962C8B-B14F-4D97-AF65-F5344CB8AC3E}">
        <p14:creationId xmlns:p14="http://schemas.microsoft.com/office/powerpoint/2010/main" val="2359031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Fanout</a:t>
            </a:r>
            <a:r>
              <a:rPr lang="en-US" altLang="zh-CN" dirty="0" smtClean="0"/>
              <a:t/>
            </a:r>
            <a:br>
              <a:rPr lang="en-US" altLang="zh-CN" dirty="0" smtClean="0"/>
            </a:br>
            <a:endParaRPr lang="zh-CN" altLang="en-US" dirty="0"/>
          </a:p>
        </p:txBody>
      </p:sp>
      <p:sp>
        <p:nvSpPr>
          <p:cNvPr id="3" name="Content Placeholder 2"/>
          <p:cNvSpPr>
            <a:spLocks noGrp="1"/>
          </p:cNvSpPr>
          <p:nvPr>
            <p:ph idx="1"/>
          </p:nvPr>
        </p:nvSpPr>
        <p:spPr/>
        <p:txBody>
          <a:bodyPr>
            <a:normAutofit/>
          </a:bodyPr>
          <a:lstStyle/>
          <a:p>
            <a:r>
              <a:rPr lang="en-US" altLang="zh-CN" sz="1600" dirty="0">
                <a:latin typeface="Century Gothic" panose="020B0502020202020204" pitchFamily="34" charset="0"/>
              </a:rPr>
              <a:t>R</a:t>
            </a:r>
            <a:r>
              <a:rPr lang="en-US" altLang="zh-CN" sz="1600" dirty="0" smtClean="0">
                <a:latin typeface="Century Gothic" panose="020B0502020202020204" pitchFamily="34" charset="0"/>
              </a:rPr>
              <a:t>outes </a:t>
            </a:r>
            <a:r>
              <a:rPr lang="en-US" altLang="zh-CN" sz="1600" dirty="0">
                <a:latin typeface="Century Gothic" panose="020B0502020202020204" pitchFamily="34" charset="0"/>
              </a:rPr>
              <a:t>messages to all of the queues that are bound to it and the routing key is ignored</a:t>
            </a:r>
          </a:p>
          <a:p>
            <a:r>
              <a:rPr lang="en-US" altLang="zh-CN" sz="1600" dirty="0" err="1">
                <a:latin typeface="Century Gothic" panose="020B0502020202020204" pitchFamily="34" charset="0"/>
              </a:rPr>
              <a:t>Fanout</a:t>
            </a:r>
            <a:r>
              <a:rPr lang="en-US" altLang="zh-CN" sz="1600" dirty="0">
                <a:latin typeface="Century Gothic" panose="020B0502020202020204" pitchFamily="34" charset="0"/>
              </a:rPr>
              <a:t> exchanges are ideal for the broadcast routing of </a:t>
            </a:r>
            <a:r>
              <a:rPr lang="en-US" altLang="zh-CN" sz="1600" dirty="0" smtClean="0">
                <a:latin typeface="Century Gothic" panose="020B0502020202020204" pitchFamily="34" charset="0"/>
              </a:rPr>
              <a:t>messages</a:t>
            </a:r>
          </a:p>
          <a:p>
            <a:endParaRPr lang="zh-CN" altLang="en-US" sz="1600" dirty="0">
              <a:latin typeface="Century Gothic" panose="020B0502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913" y="3059697"/>
            <a:ext cx="5540991" cy="3675471"/>
          </a:xfrm>
          <a:prstGeom prst="rect">
            <a:avLst/>
          </a:prstGeom>
        </p:spPr>
      </p:pic>
    </p:spTree>
    <p:extLst>
      <p:ext uri="{BB962C8B-B14F-4D97-AF65-F5344CB8AC3E}">
        <p14:creationId xmlns:p14="http://schemas.microsoft.com/office/powerpoint/2010/main" val="97371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Oslo Messaging</a:t>
            </a:r>
            <a:endParaRPr lang="zh-CN" altLang="en-US" dirty="0"/>
          </a:p>
        </p:txBody>
      </p:sp>
      <p:sp>
        <p:nvSpPr>
          <p:cNvPr id="3" name="Content Placeholder 2"/>
          <p:cNvSpPr>
            <a:spLocks noGrp="1"/>
          </p:cNvSpPr>
          <p:nvPr>
            <p:ph idx="1"/>
          </p:nvPr>
        </p:nvSpPr>
        <p:spPr/>
        <p:txBody>
          <a:bodyPr/>
          <a:lstStyle/>
          <a:p>
            <a:r>
              <a:rPr lang="en-US" altLang="zh-CN" dirty="0">
                <a:latin typeface="Century Gothic" panose="020B0502020202020204" pitchFamily="34" charset="0"/>
              </a:rPr>
              <a:t>The Oslo messaging library provides two independent </a:t>
            </a:r>
            <a:r>
              <a:rPr lang="en-US" altLang="zh-CN" dirty="0" smtClean="0">
                <a:latin typeface="Century Gothic" panose="020B0502020202020204" pitchFamily="34" charset="0"/>
              </a:rPr>
              <a:t>APIs, build on top of messaging queue. </a:t>
            </a:r>
            <a:endParaRPr lang="en-US" altLang="zh-CN" dirty="0">
              <a:latin typeface="Century Gothic" panose="020B0502020202020204" pitchFamily="34" charset="0"/>
            </a:endParaRPr>
          </a:p>
          <a:p>
            <a:pPr lvl="1"/>
            <a:r>
              <a:rPr lang="en-US" altLang="zh-CN" sz="1800" dirty="0" err="1">
                <a:latin typeface="Century Gothic" panose="020B0502020202020204" pitchFamily="34" charset="0"/>
              </a:rPr>
              <a:t>oslo.messaging.rpc</a:t>
            </a:r>
            <a:r>
              <a:rPr lang="en-US" altLang="zh-CN" sz="1800" dirty="0">
                <a:latin typeface="Century Gothic" panose="020B0502020202020204" pitchFamily="34" charset="0"/>
              </a:rPr>
              <a:t> for implementing client-server remote procedure calls</a:t>
            </a:r>
          </a:p>
          <a:p>
            <a:pPr lvl="1"/>
            <a:r>
              <a:rPr lang="en-US" altLang="zh-CN" sz="1800" dirty="0" err="1">
                <a:latin typeface="Century Gothic" panose="020B0502020202020204" pitchFamily="34" charset="0"/>
              </a:rPr>
              <a:t>oslo.messaging.notify</a:t>
            </a:r>
            <a:r>
              <a:rPr lang="en-US" altLang="zh-CN" sz="1800" dirty="0">
                <a:latin typeface="Century Gothic" panose="020B0502020202020204" pitchFamily="34" charset="0"/>
              </a:rPr>
              <a:t> for emitting and handling event notifications</a:t>
            </a:r>
          </a:p>
          <a:p>
            <a:pPr marL="457200" lvl="1" indent="0">
              <a:buFont typeface="Wingdings 3" charset="2"/>
              <a:buNone/>
            </a:pPr>
            <a:endParaRPr lang="en-US" altLang="zh-CN" sz="1800" dirty="0">
              <a:latin typeface="Century Gothic" panose="020B0502020202020204" pitchFamily="34" charset="0"/>
            </a:endParaRPr>
          </a:p>
          <a:p>
            <a:r>
              <a:rPr lang="en-US" altLang="zh-CN" dirty="0">
                <a:latin typeface="Century Gothic" panose="020B0502020202020204" pitchFamily="34" charset="0"/>
              </a:rPr>
              <a:t>Multiple transports supported</a:t>
            </a:r>
          </a:p>
          <a:p>
            <a:pPr lvl="1"/>
            <a:r>
              <a:rPr lang="en-US" altLang="zh-CN" sz="1800" dirty="0" err="1" smtClean="0">
                <a:latin typeface="Century Gothic" panose="020B0502020202020204" pitchFamily="34" charset="0"/>
              </a:rPr>
              <a:t>RabbitMQ</a:t>
            </a:r>
            <a:r>
              <a:rPr lang="en-US" altLang="zh-CN" sz="1800" dirty="0" smtClean="0">
                <a:latin typeface="Century Gothic" panose="020B0502020202020204" pitchFamily="34" charset="0"/>
              </a:rPr>
              <a:t>(AMQP)</a:t>
            </a:r>
            <a:endParaRPr lang="en-US" altLang="zh-CN" sz="1800" dirty="0">
              <a:latin typeface="Century Gothic" panose="020B0502020202020204" pitchFamily="34" charset="0"/>
            </a:endParaRPr>
          </a:p>
          <a:p>
            <a:pPr lvl="1"/>
            <a:r>
              <a:rPr lang="en-US" altLang="zh-CN" sz="1800" dirty="0" err="1" smtClean="0">
                <a:latin typeface="Century Gothic" panose="020B0502020202020204" pitchFamily="34" charset="0"/>
              </a:rPr>
              <a:t>Qpid</a:t>
            </a:r>
            <a:r>
              <a:rPr lang="en-US" altLang="zh-CN" sz="1800" dirty="0" smtClean="0">
                <a:latin typeface="Century Gothic" panose="020B0502020202020204" pitchFamily="34" charset="0"/>
              </a:rPr>
              <a:t>(AMQP)</a:t>
            </a:r>
            <a:endParaRPr lang="en-US" altLang="zh-CN" sz="1800" dirty="0">
              <a:latin typeface="Century Gothic" panose="020B0502020202020204" pitchFamily="34" charset="0"/>
            </a:endParaRPr>
          </a:p>
          <a:p>
            <a:pPr lvl="1"/>
            <a:r>
              <a:rPr lang="en-US" altLang="zh-CN" sz="1800" dirty="0" err="1">
                <a:latin typeface="Century Gothic" panose="020B0502020202020204" pitchFamily="34" charset="0"/>
              </a:rPr>
              <a:t>ZeroMQ</a:t>
            </a:r>
            <a:endParaRPr lang="en-US" altLang="zh-CN" sz="1800" dirty="0">
              <a:latin typeface="Century Gothic" panose="020B0502020202020204" pitchFamily="34" charset="0"/>
            </a:endParaRPr>
          </a:p>
          <a:p>
            <a:pPr marL="457200" lvl="1" indent="0">
              <a:buNone/>
            </a:pPr>
            <a:endParaRPr lang="en-US" altLang="zh-CN" b="1" dirty="0"/>
          </a:p>
        </p:txBody>
      </p:sp>
    </p:spTree>
    <p:extLst>
      <p:ext uri="{BB962C8B-B14F-4D97-AF65-F5344CB8AC3E}">
        <p14:creationId xmlns:p14="http://schemas.microsoft.com/office/powerpoint/2010/main" val="84317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RPC</a:t>
            </a:r>
            <a:endParaRPr lang="zh-CN" altLang="en-US" dirty="0"/>
          </a:p>
        </p:txBody>
      </p:sp>
      <p:sp>
        <p:nvSpPr>
          <p:cNvPr id="3" name="Content Placeholder 2"/>
          <p:cNvSpPr>
            <a:spLocks noGrp="1"/>
          </p:cNvSpPr>
          <p:nvPr>
            <p:ph idx="1"/>
          </p:nvPr>
        </p:nvSpPr>
        <p:spPr/>
        <p:txBody>
          <a:bodyPr>
            <a:normAutofit/>
          </a:bodyPr>
          <a:lstStyle/>
          <a:p>
            <a:r>
              <a:rPr lang="en-US" altLang="zh-CN" dirty="0">
                <a:latin typeface="Century Gothic" panose="020B0502020202020204" pitchFamily="34" charset="0"/>
              </a:rPr>
              <a:t>What is RPC</a:t>
            </a:r>
          </a:p>
          <a:p>
            <a:pPr marL="0" indent="0">
              <a:buNone/>
            </a:pPr>
            <a:r>
              <a:rPr lang="en-US" altLang="zh-CN" dirty="0">
                <a:latin typeface="Century Gothic" panose="020B0502020202020204" pitchFamily="34" charset="0"/>
              </a:rPr>
              <a:t>Remote Procedure Call (RPC) is a protocol that one program can use to request a service from a program located in another computer in a network without having to understand network details. (A procedure call is also sometimes known as a function call or a subroutine call.)</a:t>
            </a:r>
          </a:p>
          <a:p>
            <a:pPr marL="0" indent="0">
              <a:buNone/>
            </a:pPr>
            <a:endParaRPr lang="en-US" altLang="zh-CN" dirty="0">
              <a:latin typeface="Century Gothic" panose="020B0502020202020204" pitchFamily="34" charset="0"/>
            </a:endParaRPr>
          </a:p>
          <a:p>
            <a:r>
              <a:rPr lang="en-US" altLang="zh-CN" dirty="0">
                <a:latin typeface="Century Gothic" panose="020B0502020202020204" pitchFamily="34" charset="0"/>
              </a:rPr>
              <a:t>XML RPC, JSON RPC, </a:t>
            </a:r>
            <a:r>
              <a:rPr lang="en-US" altLang="zh-CN" dirty="0" smtClean="0">
                <a:latin typeface="Century Gothic" panose="020B0502020202020204" pitchFamily="34" charset="0"/>
              </a:rPr>
              <a:t>SOAP</a:t>
            </a:r>
          </a:p>
          <a:p>
            <a:endParaRPr lang="en-US" altLang="zh-CN" dirty="0">
              <a:latin typeface="Century Gothic" panose="020B0502020202020204" pitchFamily="34" charset="0"/>
            </a:endParaRPr>
          </a:p>
          <a:p>
            <a:r>
              <a:rPr lang="en-US" altLang="zh-CN" dirty="0" smtClean="0">
                <a:latin typeface="Century Gothic" panose="020B0502020202020204" pitchFamily="34" charset="0"/>
              </a:rPr>
              <a:t>Always act as client/server </a:t>
            </a:r>
            <a:endParaRPr lang="en-US" altLang="zh-CN" dirty="0">
              <a:latin typeface="Century Gothic" panose="020B0502020202020204" pitchFamily="34" charset="0"/>
            </a:endParaRPr>
          </a:p>
        </p:txBody>
      </p:sp>
    </p:spTree>
    <p:extLst>
      <p:ext uri="{BB962C8B-B14F-4D97-AF65-F5344CB8AC3E}">
        <p14:creationId xmlns:p14="http://schemas.microsoft.com/office/powerpoint/2010/main" val="85554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RPC</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668" cy="3856251"/>
          </a:xfrm>
        </p:spPr>
      </p:pic>
    </p:spTree>
    <p:extLst>
      <p:ext uri="{BB962C8B-B14F-4D97-AF65-F5344CB8AC3E}">
        <p14:creationId xmlns:p14="http://schemas.microsoft.com/office/powerpoint/2010/main" val="2905884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RPC</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err="1">
                <a:latin typeface="Century Gothic" panose="020B0502020202020204" pitchFamily="34" charset="0"/>
              </a:rPr>
              <a:t>oslo_messaging.get_transport</a:t>
            </a:r>
            <a:r>
              <a:rPr lang="en-US" altLang="zh-CN" dirty="0">
                <a:latin typeface="Century Gothic" panose="020B0502020202020204" pitchFamily="34" charset="0"/>
              </a:rPr>
              <a:t>(</a:t>
            </a:r>
            <a:r>
              <a:rPr lang="en-US" altLang="zh-CN" dirty="0" err="1">
                <a:latin typeface="Century Gothic" panose="020B0502020202020204" pitchFamily="34" charset="0"/>
              </a:rPr>
              <a:t>conf</a:t>
            </a:r>
            <a:r>
              <a:rPr lang="en-US" altLang="zh-CN" dirty="0">
                <a:latin typeface="Century Gothic" panose="020B0502020202020204" pitchFamily="34" charset="0"/>
              </a:rPr>
              <a:t>, </a:t>
            </a:r>
            <a:r>
              <a:rPr lang="en-US" altLang="zh-CN" dirty="0" err="1" smtClean="0">
                <a:latin typeface="Century Gothic" panose="020B0502020202020204" pitchFamily="34" charset="0"/>
              </a:rPr>
              <a:t>url</a:t>
            </a:r>
            <a:r>
              <a:rPr lang="en-US" altLang="zh-CN" dirty="0" smtClean="0">
                <a:latin typeface="Century Gothic" panose="020B0502020202020204" pitchFamily="34" charset="0"/>
              </a:rPr>
              <a:t>=None, </a:t>
            </a:r>
            <a:r>
              <a:rPr lang="en-US" altLang="zh-CN" dirty="0" err="1" smtClean="0">
                <a:latin typeface="Century Gothic" panose="020B0502020202020204" pitchFamily="34" charset="0"/>
              </a:rPr>
              <a:t>allowed_remote_exmods</a:t>
            </a:r>
            <a:r>
              <a:rPr lang="en-US" altLang="zh-CN" dirty="0" smtClean="0">
                <a:latin typeface="Century Gothic" panose="020B0502020202020204" pitchFamily="34" charset="0"/>
              </a:rPr>
              <a:t>=None</a:t>
            </a:r>
            <a:r>
              <a:rPr lang="en-US" altLang="zh-CN" dirty="0">
                <a:latin typeface="Century Gothic" panose="020B0502020202020204" pitchFamily="34" charset="0"/>
              </a:rPr>
              <a:t>, aliases=None</a:t>
            </a:r>
            <a:r>
              <a:rPr lang="en-US" altLang="zh-CN" dirty="0" smtClean="0">
                <a:latin typeface="Century Gothic" panose="020B0502020202020204" pitchFamily="34" charset="0"/>
              </a:rPr>
              <a:t>)</a:t>
            </a:r>
          </a:p>
          <a:p>
            <a:endParaRPr lang="en-US" altLang="zh-CN" dirty="0" smtClean="0">
              <a:latin typeface="Century Gothic" panose="020B0502020202020204" pitchFamily="34" charset="0"/>
            </a:endParaRPr>
          </a:p>
          <a:p>
            <a:r>
              <a:rPr lang="en-US" altLang="zh-CN" dirty="0" err="1" smtClean="0">
                <a:latin typeface="Century Gothic" panose="020B0502020202020204" pitchFamily="34" charset="0"/>
              </a:rPr>
              <a:t>oslo_messaging.Target</a:t>
            </a:r>
            <a:r>
              <a:rPr lang="en-US" altLang="zh-CN" dirty="0" smtClean="0">
                <a:latin typeface="Century Gothic" panose="020B0502020202020204" pitchFamily="34" charset="0"/>
              </a:rPr>
              <a:t>(exchange=None</a:t>
            </a:r>
            <a:r>
              <a:rPr lang="en-US" altLang="zh-CN" dirty="0">
                <a:latin typeface="Century Gothic" panose="020B0502020202020204" pitchFamily="34" charset="0"/>
              </a:rPr>
              <a:t>, </a:t>
            </a:r>
            <a:r>
              <a:rPr lang="en-US" altLang="zh-CN" dirty="0" smtClean="0">
                <a:latin typeface="Century Gothic" panose="020B0502020202020204" pitchFamily="34" charset="0"/>
              </a:rPr>
              <a:t>topic=None, namespace=None</a:t>
            </a:r>
            <a:r>
              <a:rPr lang="en-US" altLang="zh-CN" dirty="0">
                <a:latin typeface="Century Gothic" panose="020B0502020202020204" pitchFamily="34" charset="0"/>
              </a:rPr>
              <a:t>, version=None, server=None, </a:t>
            </a:r>
            <a:r>
              <a:rPr lang="en-US" altLang="zh-CN" dirty="0" err="1">
                <a:latin typeface="Century Gothic" panose="020B0502020202020204" pitchFamily="34" charset="0"/>
              </a:rPr>
              <a:t>fanout</a:t>
            </a:r>
            <a:r>
              <a:rPr lang="en-US" altLang="zh-CN" dirty="0">
                <a:latin typeface="Century Gothic" panose="020B0502020202020204" pitchFamily="34" charset="0"/>
              </a:rPr>
              <a:t>=None, </a:t>
            </a:r>
            <a:r>
              <a:rPr lang="en-US" altLang="zh-CN" dirty="0" err="1">
                <a:latin typeface="Century Gothic" panose="020B0502020202020204" pitchFamily="34" charset="0"/>
              </a:rPr>
              <a:t>legacy_namespaces</a:t>
            </a:r>
            <a:r>
              <a:rPr lang="en-US" altLang="zh-CN" dirty="0">
                <a:latin typeface="Century Gothic" panose="020B0502020202020204" pitchFamily="34" charset="0"/>
              </a:rPr>
              <a:t>=None</a:t>
            </a:r>
            <a:r>
              <a:rPr lang="en-US" altLang="zh-CN" dirty="0" smtClean="0">
                <a:latin typeface="Century Gothic" panose="020B0502020202020204" pitchFamily="34" charset="0"/>
              </a:rPr>
              <a:t>)</a:t>
            </a:r>
          </a:p>
          <a:p>
            <a:endParaRPr lang="en-US" altLang="zh-CN" dirty="0" smtClean="0">
              <a:latin typeface="Century Gothic" panose="020B0502020202020204" pitchFamily="34" charset="0"/>
            </a:endParaRPr>
          </a:p>
          <a:p>
            <a:r>
              <a:rPr lang="en-US" altLang="zh-CN" dirty="0" err="1">
                <a:latin typeface="Century Gothic" panose="020B0502020202020204" pitchFamily="34" charset="0"/>
              </a:rPr>
              <a:t>oslo_messaging.get_rpc_server</a:t>
            </a:r>
            <a:r>
              <a:rPr lang="en-US" altLang="zh-CN" dirty="0">
                <a:latin typeface="Century Gothic" panose="020B0502020202020204" pitchFamily="34" charset="0"/>
              </a:rPr>
              <a:t>(transport, target, endpoints, executor='blocking', </a:t>
            </a:r>
            <a:r>
              <a:rPr lang="en-US" altLang="zh-CN" dirty="0" err="1" smtClean="0">
                <a:latin typeface="Century Gothic" panose="020B0502020202020204" pitchFamily="34" charset="0"/>
              </a:rPr>
              <a:t>serializer</a:t>
            </a:r>
            <a:r>
              <a:rPr lang="en-US" altLang="zh-CN" dirty="0" smtClean="0">
                <a:latin typeface="Century Gothic" panose="020B0502020202020204" pitchFamily="34" charset="0"/>
              </a:rPr>
              <a:t>=None</a:t>
            </a:r>
          </a:p>
          <a:p>
            <a:endParaRPr lang="en-US" altLang="zh-CN" dirty="0" smtClean="0">
              <a:latin typeface="Century Gothic" panose="020B0502020202020204" pitchFamily="34" charset="0"/>
            </a:endParaRPr>
          </a:p>
          <a:p>
            <a:r>
              <a:rPr lang="en-US" altLang="zh-CN" dirty="0" err="1" smtClean="0">
                <a:latin typeface="Century Gothic" panose="020B0502020202020204" pitchFamily="34" charset="0"/>
              </a:rPr>
              <a:t>oslo_messaging.RPCClient</a:t>
            </a:r>
            <a:r>
              <a:rPr lang="en-US" altLang="zh-CN" dirty="0" smtClean="0">
                <a:latin typeface="Century Gothic" panose="020B0502020202020204" pitchFamily="34" charset="0"/>
              </a:rPr>
              <a:t>(transport</a:t>
            </a:r>
            <a:r>
              <a:rPr lang="en-US" altLang="zh-CN" dirty="0">
                <a:latin typeface="Century Gothic" panose="020B0502020202020204" pitchFamily="34" charset="0"/>
              </a:rPr>
              <a:t>, target, timeout=None, </a:t>
            </a:r>
            <a:r>
              <a:rPr lang="en-US" altLang="zh-CN" dirty="0" err="1">
                <a:latin typeface="Century Gothic" panose="020B0502020202020204" pitchFamily="34" charset="0"/>
              </a:rPr>
              <a:t>version_cap</a:t>
            </a:r>
            <a:r>
              <a:rPr lang="en-US" altLang="zh-CN" dirty="0">
                <a:latin typeface="Century Gothic" panose="020B0502020202020204" pitchFamily="34" charset="0"/>
              </a:rPr>
              <a:t>=None, </a:t>
            </a:r>
            <a:r>
              <a:rPr lang="en-US" altLang="zh-CN" dirty="0" err="1">
                <a:latin typeface="Century Gothic" panose="020B0502020202020204" pitchFamily="34" charset="0"/>
              </a:rPr>
              <a:t>serializer</a:t>
            </a:r>
            <a:r>
              <a:rPr lang="en-US" altLang="zh-CN" dirty="0">
                <a:latin typeface="Century Gothic" panose="020B0502020202020204" pitchFamily="34" charset="0"/>
              </a:rPr>
              <a:t>=None, retry=None)</a:t>
            </a:r>
            <a:endParaRPr lang="en-US" altLang="zh-CN" dirty="0" smtClean="0">
              <a:latin typeface="Century Gothic" panose="020B0502020202020204" pitchFamily="34" charset="0"/>
            </a:endParaRPr>
          </a:p>
          <a:p>
            <a:endParaRPr lang="en-US" altLang="zh-CN" dirty="0" smtClean="0">
              <a:latin typeface="Century Gothic" panose="020B0502020202020204" pitchFamily="34" charset="0"/>
            </a:endParaRPr>
          </a:p>
          <a:p>
            <a:endParaRPr lang="en-US" altLang="zh-CN" dirty="0">
              <a:latin typeface="Century Gothic" panose="020B0502020202020204" pitchFamily="34" charset="0"/>
            </a:endParaRPr>
          </a:p>
          <a:p>
            <a:pPr marL="0" indent="0">
              <a:buNone/>
            </a:pPr>
            <a:endParaRPr lang="zh-CN" altLang="en-US" dirty="0">
              <a:latin typeface="Century Gothic" panose="020B0502020202020204" pitchFamily="34" charset="0"/>
            </a:endParaRPr>
          </a:p>
        </p:txBody>
      </p:sp>
    </p:spTree>
    <p:extLst>
      <p:ext uri="{BB962C8B-B14F-4D97-AF65-F5344CB8AC3E}">
        <p14:creationId xmlns:p14="http://schemas.microsoft.com/office/powerpoint/2010/main" val="4280113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RPC Example</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9541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Notify</a:t>
            </a:r>
            <a:endParaRPr lang="zh-CN" altLang="en-US" dirty="0"/>
          </a:p>
        </p:txBody>
      </p:sp>
      <p:sp>
        <p:nvSpPr>
          <p:cNvPr id="3" name="Content Placeholder 2"/>
          <p:cNvSpPr>
            <a:spLocks noGrp="1"/>
          </p:cNvSpPr>
          <p:nvPr>
            <p:ph idx="1"/>
          </p:nvPr>
        </p:nvSpPr>
        <p:spPr/>
        <p:txBody>
          <a:bodyPr>
            <a:normAutofit/>
          </a:bodyPr>
          <a:lstStyle/>
          <a:p>
            <a:r>
              <a:rPr lang="en-US" altLang="zh-CN" dirty="0" err="1" smtClean="0">
                <a:latin typeface="Century Gothic" panose="020B0502020202020204" pitchFamily="34" charset="0"/>
              </a:rPr>
              <a:t>oslo_messaging.Notifier</a:t>
            </a:r>
            <a:r>
              <a:rPr lang="en-US" altLang="zh-CN" dirty="0" smtClean="0">
                <a:latin typeface="Century Gothic" panose="020B0502020202020204" pitchFamily="34" charset="0"/>
              </a:rPr>
              <a:t>(transport</a:t>
            </a:r>
            <a:r>
              <a:rPr lang="en-US" altLang="zh-CN" dirty="0">
                <a:latin typeface="Century Gothic" panose="020B0502020202020204" pitchFamily="34" charset="0"/>
              </a:rPr>
              <a:t>, </a:t>
            </a:r>
            <a:r>
              <a:rPr lang="en-US" altLang="zh-CN" dirty="0" err="1">
                <a:latin typeface="Century Gothic" panose="020B0502020202020204" pitchFamily="34" charset="0"/>
              </a:rPr>
              <a:t>publisher_id</a:t>
            </a:r>
            <a:r>
              <a:rPr lang="en-US" altLang="zh-CN" dirty="0">
                <a:latin typeface="Century Gothic" panose="020B0502020202020204" pitchFamily="34" charset="0"/>
              </a:rPr>
              <a:t>=None, driver=None, topic=None, </a:t>
            </a:r>
            <a:r>
              <a:rPr lang="en-US" altLang="zh-CN" dirty="0" err="1" smtClean="0">
                <a:latin typeface="Century Gothic" panose="020B0502020202020204" pitchFamily="34" charset="0"/>
              </a:rPr>
              <a:t>serializer</a:t>
            </a:r>
            <a:r>
              <a:rPr lang="en-US" altLang="zh-CN" dirty="0" smtClean="0">
                <a:latin typeface="Century Gothic" panose="020B0502020202020204" pitchFamily="34" charset="0"/>
              </a:rPr>
              <a:t>=None</a:t>
            </a:r>
            <a:r>
              <a:rPr lang="en-US" altLang="zh-CN" dirty="0">
                <a:latin typeface="Century Gothic" panose="020B0502020202020204" pitchFamily="34" charset="0"/>
              </a:rPr>
              <a:t>, retry=None</a:t>
            </a:r>
            <a:r>
              <a:rPr lang="en-US" altLang="zh-CN" dirty="0" smtClean="0">
                <a:latin typeface="Century Gothic" panose="020B0502020202020204" pitchFamily="34" charset="0"/>
              </a:rPr>
              <a:t>)</a:t>
            </a:r>
          </a:p>
          <a:p>
            <a:endParaRPr lang="en-US" altLang="zh-CN" dirty="0">
              <a:latin typeface="Century Gothic" panose="020B0502020202020204" pitchFamily="34" charset="0"/>
            </a:endParaRPr>
          </a:p>
          <a:p>
            <a:endParaRPr lang="en-US" altLang="zh-CN" dirty="0" smtClean="0">
              <a:latin typeface="Century Gothic" panose="020B0502020202020204" pitchFamily="34" charset="0"/>
            </a:endParaRPr>
          </a:p>
          <a:p>
            <a:r>
              <a:rPr lang="en-US" altLang="zh-CN" dirty="0" err="1">
                <a:latin typeface="Century Gothic" panose="020B0502020202020204" pitchFamily="34" charset="0"/>
              </a:rPr>
              <a:t>oslo_messaging.get_notification_listener</a:t>
            </a:r>
            <a:r>
              <a:rPr lang="en-US" altLang="zh-CN" dirty="0">
                <a:latin typeface="Century Gothic" panose="020B0502020202020204" pitchFamily="34" charset="0"/>
              </a:rPr>
              <a:t>(transport, targets, endpoints, executor='blocking', </a:t>
            </a:r>
            <a:r>
              <a:rPr lang="en-US" altLang="zh-CN" dirty="0" err="1">
                <a:latin typeface="Century Gothic" panose="020B0502020202020204" pitchFamily="34" charset="0"/>
              </a:rPr>
              <a:t>serializer</a:t>
            </a:r>
            <a:r>
              <a:rPr lang="en-US" altLang="zh-CN" dirty="0">
                <a:latin typeface="Century Gothic" panose="020B0502020202020204" pitchFamily="34" charset="0"/>
              </a:rPr>
              <a:t>=None, </a:t>
            </a:r>
            <a:r>
              <a:rPr lang="en-US" altLang="zh-CN" dirty="0" err="1">
                <a:latin typeface="Century Gothic" panose="020B0502020202020204" pitchFamily="34" charset="0"/>
              </a:rPr>
              <a:t>allow_requeue</a:t>
            </a:r>
            <a:r>
              <a:rPr lang="en-US" altLang="zh-CN" dirty="0">
                <a:latin typeface="Century Gothic" panose="020B0502020202020204" pitchFamily="34" charset="0"/>
              </a:rPr>
              <a:t>=False, pool=None)</a:t>
            </a:r>
            <a:endParaRPr lang="zh-CN" altLang="en-US" dirty="0">
              <a:latin typeface="Century Gothic" panose="020B0502020202020204" pitchFamily="34" charset="0"/>
            </a:endParaRPr>
          </a:p>
        </p:txBody>
      </p:sp>
    </p:spTree>
    <p:extLst>
      <p:ext uri="{BB962C8B-B14F-4D97-AF65-F5344CB8AC3E}">
        <p14:creationId xmlns:p14="http://schemas.microsoft.com/office/powerpoint/2010/main" val="3429856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Notify</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9967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a:t>
            </a:r>
            <a:r>
              <a:rPr lang="en-US" altLang="zh-CN" dirty="0" smtClean="0"/>
              <a:t>genda</a:t>
            </a:r>
            <a:endParaRPr lang="zh-CN" altLang="en-US" dirty="0"/>
          </a:p>
        </p:txBody>
      </p:sp>
      <p:sp>
        <p:nvSpPr>
          <p:cNvPr id="3" name="Content Placeholder 2"/>
          <p:cNvSpPr>
            <a:spLocks noGrp="1"/>
          </p:cNvSpPr>
          <p:nvPr>
            <p:ph idx="1"/>
          </p:nvPr>
        </p:nvSpPr>
        <p:spPr/>
        <p:txBody>
          <a:bodyPr/>
          <a:lstStyle/>
          <a:p>
            <a:r>
              <a:rPr lang="en-US" altLang="zh-CN" dirty="0" smtClean="0"/>
              <a:t>Messaging queue introduction</a:t>
            </a:r>
          </a:p>
          <a:p>
            <a:r>
              <a:rPr lang="en-US" altLang="zh-CN" dirty="0" smtClean="0"/>
              <a:t>AMQP and </a:t>
            </a:r>
            <a:r>
              <a:rPr lang="en-US" altLang="zh-CN" dirty="0" err="1" smtClean="0"/>
              <a:t>RabbitMQ</a:t>
            </a:r>
            <a:endParaRPr lang="en-US" altLang="zh-CN" dirty="0" smtClean="0"/>
          </a:p>
          <a:p>
            <a:r>
              <a:rPr lang="en-US" altLang="zh-CN" dirty="0" smtClean="0"/>
              <a:t>Oslo messaging</a:t>
            </a:r>
          </a:p>
          <a:p>
            <a:r>
              <a:rPr lang="en-US" altLang="zh-CN" dirty="0" smtClean="0"/>
              <a:t>Apache </a:t>
            </a:r>
            <a:r>
              <a:rPr lang="en-US" altLang="zh-CN" dirty="0" err="1" smtClean="0"/>
              <a:t>kafka</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937753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Use cases</a:t>
            </a:r>
            <a:endParaRPr lang="zh-CN" altLang="en-US" dirty="0"/>
          </a:p>
        </p:txBody>
      </p:sp>
      <p:sp>
        <p:nvSpPr>
          <p:cNvPr id="3" name="Content Placeholder 2"/>
          <p:cNvSpPr>
            <a:spLocks noGrp="1"/>
          </p:cNvSpPr>
          <p:nvPr>
            <p:ph idx="1"/>
          </p:nvPr>
        </p:nvSpPr>
        <p:spPr/>
        <p:txBody>
          <a:bodyPr>
            <a:normAutofit/>
          </a:bodyPr>
          <a:lstStyle/>
          <a:p>
            <a:r>
              <a:rPr lang="en-US" altLang="zh-CN" dirty="0">
                <a:latin typeface="Century Gothic" panose="020B0502020202020204" pitchFamily="34" charset="0"/>
              </a:rPr>
              <a:t>Used in many </a:t>
            </a:r>
            <a:r>
              <a:rPr lang="en-US" altLang="zh-CN" dirty="0" err="1">
                <a:latin typeface="Century Gothic" panose="020B0502020202020204" pitchFamily="34" charset="0"/>
              </a:rPr>
              <a:t>OpenStack</a:t>
            </a:r>
            <a:r>
              <a:rPr lang="en-US" altLang="zh-CN" dirty="0">
                <a:latin typeface="Century Gothic" panose="020B0502020202020204" pitchFamily="34" charset="0"/>
              </a:rPr>
              <a:t> project, Nova, Cinder, Neutron, Ceilometer and so on</a:t>
            </a:r>
            <a:r>
              <a:rPr lang="en-US" altLang="zh-CN" dirty="0" smtClean="0">
                <a:latin typeface="Century Gothic" panose="020B0502020202020204" pitchFamily="34" charset="0"/>
              </a:rPr>
              <a:t>.</a:t>
            </a:r>
            <a:endParaRPr lang="en-US" altLang="zh-CN" dirty="0">
              <a:latin typeface="Century Gothic" panose="020B0502020202020204" pitchFamily="34" charset="0"/>
            </a:endParaRPr>
          </a:p>
          <a:p>
            <a:pPr marL="0" indent="0">
              <a:buNone/>
            </a:pPr>
            <a:endParaRPr lang="en-US" altLang="zh-CN" dirty="0">
              <a:latin typeface="Century Gothic" panose="020B0502020202020204" pitchFamily="34" charset="0"/>
            </a:endParaRPr>
          </a:p>
          <a:p>
            <a:r>
              <a:rPr lang="en-US" altLang="zh-CN" dirty="0">
                <a:latin typeface="Century Gothic" panose="020B0502020202020204" pitchFamily="34" charset="0"/>
              </a:rPr>
              <a:t>https://wiki.openstack.org/wiki/Oslo/Messaging#Use_Cases</a:t>
            </a:r>
            <a:endParaRPr lang="zh-CN" altLang="en-US" dirty="0">
              <a:latin typeface="Century Gothic" panose="020B0502020202020204" pitchFamily="34" charset="0"/>
            </a:endParaRPr>
          </a:p>
        </p:txBody>
      </p:sp>
    </p:spTree>
    <p:extLst>
      <p:ext uri="{BB962C8B-B14F-4D97-AF65-F5344CB8AC3E}">
        <p14:creationId xmlns:p14="http://schemas.microsoft.com/office/powerpoint/2010/main" val="2908857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Kafka, Next Generation Distributed Messaging System</a:t>
            </a:r>
            <a:r>
              <a:rPr lang="en-US" altLang="zh-CN" dirty="0"/>
              <a:t/>
            </a:r>
            <a:br>
              <a:rPr lang="en-US" altLang="zh-CN" dirty="0"/>
            </a:br>
            <a:endParaRPr lang="zh-CN" alt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386" y="2078702"/>
            <a:ext cx="2583581" cy="3881437"/>
          </a:xfrm>
        </p:spPr>
      </p:pic>
    </p:spTree>
    <p:extLst>
      <p:ext uri="{BB962C8B-B14F-4D97-AF65-F5344CB8AC3E}">
        <p14:creationId xmlns:p14="http://schemas.microsoft.com/office/powerpoint/2010/main" val="100273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Kafka, Next Generation Distributed Messaging System</a:t>
            </a:r>
            <a:br>
              <a:rPr lang="en-US" altLang="zh-CN" dirty="0"/>
            </a:br>
            <a:endParaRPr lang="zh-CN" altLang="en-US" dirty="0"/>
          </a:p>
        </p:txBody>
      </p:sp>
      <p:sp>
        <p:nvSpPr>
          <p:cNvPr id="3" name="Content Placeholder 2"/>
          <p:cNvSpPr>
            <a:spLocks noGrp="1"/>
          </p:cNvSpPr>
          <p:nvPr>
            <p:ph idx="1"/>
          </p:nvPr>
        </p:nvSpPr>
        <p:spPr/>
        <p:txBody>
          <a:bodyPr/>
          <a:lstStyle/>
          <a:p>
            <a:r>
              <a:rPr lang="en-US" altLang="zh-CN" dirty="0">
                <a:latin typeface="Century Gothic" panose="020B0502020202020204" pitchFamily="34" charset="0"/>
              </a:rPr>
              <a:t>Apache Kafka was originally developed by LinkedIn, and was subsequently open sourced in early 2011. Graduation from the Apache Incubator occurred on 23 October 2012.  In November 2014, the engineers that built Kafka at LinkedIn created a new company named Confluent around the project</a:t>
            </a:r>
            <a:r>
              <a:rPr lang="en-US" altLang="zh-CN" dirty="0" smtClean="0">
                <a:latin typeface="Century Gothic" panose="020B0502020202020204" pitchFamily="34" charset="0"/>
              </a:rPr>
              <a:t>.</a:t>
            </a:r>
          </a:p>
          <a:p>
            <a:pPr marL="0" indent="0">
              <a:buNone/>
            </a:pPr>
            <a:endParaRPr lang="en-US" altLang="zh-CN" dirty="0">
              <a:latin typeface="Century Gothic" panose="020B0502020202020204" pitchFamily="34" charset="0"/>
            </a:endParaRPr>
          </a:p>
          <a:p>
            <a:r>
              <a:rPr lang="en-US" altLang="zh-CN" dirty="0">
                <a:latin typeface="Century Gothic" panose="020B0502020202020204" pitchFamily="34" charset="0"/>
              </a:rPr>
              <a:t>A real-time, fault tolerant, highly scalable messaging </a:t>
            </a:r>
            <a:r>
              <a:rPr lang="en-US" altLang="zh-CN" dirty="0" smtClean="0">
                <a:latin typeface="Century Gothic" panose="020B0502020202020204" pitchFamily="34" charset="0"/>
              </a:rPr>
              <a:t>system written in Scala.</a:t>
            </a:r>
            <a:endParaRPr lang="en-US" altLang="zh-CN" dirty="0">
              <a:latin typeface="Century Gothic" panose="020B0502020202020204" pitchFamily="34" charset="0"/>
            </a:endParaRPr>
          </a:p>
          <a:p>
            <a:endParaRPr lang="zh-CN" altLang="en-US" dirty="0"/>
          </a:p>
        </p:txBody>
      </p:sp>
    </p:spTree>
    <p:extLst>
      <p:ext uri="{BB962C8B-B14F-4D97-AF65-F5344CB8AC3E}">
        <p14:creationId xmlns:p14="http://schemas.microsoft.com/office/powerpoint/2010/main" val="1430231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Companies who use Kafka</a:t>
            </a:r>
            <a:endParaRPr lang="zh-CN" altLang="en-US" dirty="0"/>
          </a:p>
        </p:txBody>
      </p:sp>
      <p:sp>
        <p:nvSpPr>
          <p:cNvPr id="3" name="Content Placeholder 2"/>
          <p:cNvSpPr>
            <a:spLocks noGrp="1"/>
          </p:cNvSpPr>
          <p:nvPr>
            <p:ph idx="1"/>
          </p:nvPr>
        </p:nvSpPr>
        <p:spPr/>
        <p:txBody>
          <a:bodyPr>
            <a:normAutofit/>
          </a:bodyPr>
          <a:lstStyle/>
          <a:p>
            <a:r>
              <a:rPr lang="en-US" altLang="zh-CN" dirty="0">
                <a:latin typeface="Century Gothic" panose="020B0502020202020204" pitchFamily="34" charset="0"/>
              </a:rPr>
              <a:t>LinkedIn - Apache Kafka is used at LinkedIn for activity stream data and operational metrics. This powers various products like LinkedIn Newsfeed, LinkedIn Today in addition to our offline analytics systems like Hadoop.</a:t>
            </a:r>
          </a:p>
          <a:p>
            <a:r>
              <a:rPr lang="en-US" altLang="zh-CN" dirty="0">
                <a:latin typeface="Century Gothic" panose="020B0502020202020204" pitchFamily="34" charset="0"/>
              </a:rPr>
              <a:t>Yahoo - </a:t>
            </a:r>
            <a:r>
              <a:rPr lang="en-US" altLang="zh-CN" dirty="0" err="1">
                <a:latin typeface="Century Gothic" panose="020B0502020202020204" pitchFamily="34" charset="0"/>
              </a:rPr>
              <a:t>kafka</a:t>
            </a:r>
            <a:r>
              <a:rPr lang="en-US" altLang="zh-CN" dirty="0">
                <a:latin typeface="Century Gothic" panose="020B0502020202020204" pitchFamily="34" charset="0"/>
              </a:rPr>
              <a:t> is used by many teams across Yahoo. The Media Analytics team uses Kafka in our real-time analytics pipeline. Our Kafka cluster handles a peak bandwidth of more than 20Gbps (of compressed data).</a:t>
            </a:r>
          </a:p>
          <a:p>
            <a:r>
              <a:rPr lang="en-US" altLang="zh-CN" dirty="0">
                <a:latin typeface="Century Gothic" panose="020B0502020202020204" pitchFamily="34" charset="0"/>
              </a:rPr>
              <a:t>Twitter - As part of their Storm stream processing infrastructure. </a:t>
            </a:r>
          </a:p>
          <a:p>
            <a:r>
              <a:rPr lang="en-US" altLang="zh-CN" dirty="0">
                <a:latin typeface="Century Gothic" panose="020B0502020202020204" pitchFamily="34" charset="0"/>
              </a:rPr>
              <a:t>Netflix - Real-time monitoring and event-processing pipeline.</a:t>
            </a:r>
          </a:p>
          <a:p>
            <a:r>
              <a:rPr lang="en-US" altLang="zh-CN" dirty="0" err="1" smtClean="0">
                <a:latin typeface="Century Gothic" panose="020B0502020202020204" pitchFamily="34" charset="0"/>
              </a:rPr>
              <a:t>Airbnb</a:t>
            </a:r>
            <a:r>
              <a:rPr lang="en-US" altLang="zh-CN" dirty="0">
                <a:latin typeface="Century Gothic" panose="020B0502020202020204" pitchFamily="34" charset="0"/>
              </a:rPr>
              <a:t> - Used in our event pipeline, exception tracking &amp; more to come.</a:t>
            </a:r>
          </a:p>
          <a:p>
            <a:r>
              <a:rPr lang="en-US" altLang="zh-CN" dirty="0" err="1">
                <a:latin typeface="Century Gothic" panose="020B0502020202020204" pitchFamily="34" charset="0"/>
              </a:rPr>
              <a:t>Coursera</a:t>
            </a:r>
            <a:r>
              <a:rPr lang="en-US" altLang="zh-CN" dirty="0">
                <a:latin typeface="Century Gothic" panose="020B0502020202020204" pitchFamily="34" charset="0"/>
              </a:rPr>
              <a:t> - At </a:t>
            </a:r>
            <a:r>
              <a:rPr lang="en-US" altLang="zh-CN" dirty="0" err="1">
                <a:latin typeface="Century Gothic" panose="020B0502020202020204" pitchFamily="34" charset="0"/>
              </a:rPr>
              <a:t>Coursera</a:t>
            </a:r>
            <a:r>
              <a:rPr lang="en-US" altLang="zh-CN" dirty="0">
                <a:latin typeface="Century Gothic" panose="020B0502020202020204" pitchFamily="34" charset="0"/>
              </a:rPr>
              <a:t>, Kafka powers education at scale, serving as the data pipeline for </a:t>
            </a:r>
            <a:r>
              <a:rPr lang="en-US" altLang="zh-CN" dirty="0" err="1">
                <a:latin typeface="Century Gothic" panose="020B0502020202020204" pitchFamily="34" charset="0"/>
              </a:rPr>
              <a:t>realtime</a:t>
            </a:r>
            <a:r>
              <a:rPr lang="en-US" altLang="zh-CN" dirty="0">
                <a:latin typeface="Century Gothic" panose="020B0502020202020204" pitchFamily="34" charset="0"/>
              </a:rPr>
              <a:t> learning analytics/dashboards</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0818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Use cases</a:t>
            </a:r>
            <a:endParaRPr lang="zh-CN" altLang="en-US" dirty="0"/>
          </a:p>
        </p:txBody>
      </p:sp>
      <p:sp>
        <p:nvSpPr>
          <p:cNvPr id="3" name="Content Placeholder 2"/>
          <p:cNvSpPr>
            <a:spLocks noGrp="1"/>
          </p:cNvSpPr>
          <p:nvPr>
            <p:ph idx="1"/>
          </p:nvPr>
        </p:nvSpPr>
        <p:spPr/>
        <p:txBody>
          <a:bodyPr/>
          <a:lstStyle/>
          <a:p>
            <a:r>
              <a:rPr lang="en-US" altLang="zh-CN" dirty="0">
                <a:latin typeface="Century Gothic" panose="020B0502020202020204" pitchFamily="34" charset="0"/>
              </a:rPr>
              <a:t>Messaging</a:t>
            </a:r>
          </a:p>
          <a:p>
            <a:r>
              <a:rPr lang="en-US" altLang="zh-CN" dirty="0">
                <a:latin typeface="Century Gothic" panose="020B0502020202020204" pitchFamily="34" charset="0"/>
              </a:rPr>
              <a:t>Website Activity Tracking</a:t>
            </a:r>
          </a:p>
          <a:p>
            <a:r>
              <a:rPr lang="en-US" altLang="zh-CN" dirty="0">
                <a:latin typeface="Century Gothic" panose="020B0502020202020204" pitchFamily="34" charset="0"/>
              </a:rPr>
              <a:t>Metrics</a:t>
            </a:r>
          </a:p>
          <a:p>
            <a:r>
              <a:rPr lang="en-US" altLang="zh-CN" dirty="0">
                <a:latin typeface="Century Gothic" panose="020B0502020202020204" pitchFamily="34" charset="0"/>
              </a:rPr>
              <a:t>Log Aggregation</a:t>
            </a:r>
          </a:p>
          <a:p>
            <a:r>
              <a:rPr lang="en-US" altLang="zh-CN" dirty="0">
                <a:latin typeface="Century Gothic" panose="020B0502020202020204" pitchFamily="34" charset="0"/>
              </a:rPr>
              <a:t>Stream Processing</a:t>
            </a:r>
          </a:p>
          <a:p>
            <a:r>
              <a:rPr lang="en-US" altLang="zh-CN" dirty="0">
                <a:latin typeface="Century Gothic" panose="020B0502020202020204" pitchFamily="34" charset="0"/>
              </a:rPr>
              <a:t>Event Sourcing</a:t>
            </a:r>
          </a:p>
          <a:p>
            <a:r>
              <a:rPr lang="en-US" altLang="zh-CN" dirty="0">
                <a:latin typeface="Century Gothic" panose="020B0502020202020204" pitchFamily="34" charset="0"/>
              </a:rPr>
              <a:t>Commit Log</a:t>
            </a:r>
          </a:p>
          <a:p>
            <a:endParaRPr lang="zh-CN" altLang="en-US" dirty="0"/>
          </a:p>
        </p:txBody>
      </p:sp>
    </p:spTree>
    <p:extLst>
      <p:ext uri="{BB962C8B-B14F-4D97-AF65-F5344CB8AC3E}">
        <p14:creationId xmlns:p14="http://schemas.microsoft.com/office/powerpoint/2010/main" val="1203472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 </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444" y="0"/>
            <a:ext cx="3030942" cy="18380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838041"/>
            <a:ext cx="8118185" cy="4994322"/>
          </a:xfrm>
          <a:prstGeom prst="rect">
            <a:avLst/>
          </a:prstGeom>
        </p:spPr>
      </p:pic>
    </p:spTree>
    <p:extLst>
      <p:ext uri="{BB962C8B-B14F-4D97-AF65-F5344CB8AC3E}">
        <p14:creationId xmlns:p14="http://schemas.microsoft.com/office/powerpoint/2010/main" val="726095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a:t>
            </a:r>
            <a:endParaRPr lang="zh-CN"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361" y="1555845"/>
            <a:ext cx="7835829" cy="4408227"/>
          </a:xfrm>
        </p:spPr>
      </p:pic>
    </p:spTree>
    <p:extLst>
      <p:ext uri="{BB962C8B-B14F-4D97-AF65-F5344CB8AC3E}">
        <p14:creationId xmlns:p14="http://schemas.microsoft.com/office/powerpoint/2010/main" val="188667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884" y="1610436"/>
            <a:ext cx="7838343" cy="4354930"/>
          </a:xfrm>
        </p:spPr>
      </p:pic>
    </p:spTree>
    <p:extLst>
      <p:ext uri="{BB962C8B-B14F-4D97-AF65-F5344CB8AC3E}">
        <p14:creationId xmlns:p14="http://schemas.microsoft.com/office/powerpoint/2010/main" val="3957782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Thank you</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0751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message queue</a:t>
            </a:r>
            <a:endParaRPr lang="zh-CN" altLang="en-US" dirty="0"/>
          </a:p>
        </p:txBody>
      </p:sp>
      <p:sp>
        <p:nvSpPr>
          <p:cNvPr id="3" name="Content Placeholder 2"/>
          <p:cNvSpPr>
            <a:spLocks noGrp="1"/>
          </p:cNvSpPr>
          <p:nvPr>
            <p:ph idx="1"/>
          </p:nvPr>
        </p:nvSpPr>
        <p:spPr/>
        <p:txBody>
          <a:bodyPr>
            <a:normAutofit/>
          </a:bodyPr>
          <a:lstStyle/>
          <a:p>
            <a:r>
              <a:rPr lang="en-US" altLang="zh-CN" dirty="0">
                <a:latin typeface="Century Gothic" panose="020B0502020202020204" pitchFamily="34" charset="0"/>
              </a:rPr>
              <a:t>A message queue is a way for applications and discrete components to send messages between one another in order to reliably communicate.</a:t>
            </a:r>
            <a:endParaRPr lang="zh-CN" altLang="en-US" dirty="0">
              <a:latin typeface="Century Gothic" panose="020B0502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46" y="3909906"/>
            <a:ext cx="6628571" cy="1473016"/>
          </a:xfrm>
          <a:prstGeom prst="rect">
            <a:avLst/>
          </a:prstGeom>
        </p:spPr>
      </p:pic>
    </p:spTree>
    <p:extLst>
      <p:ext uri="{BB962C8B-B14F-4D97-AF65-F5344CB8AC3E}">
        <p14:creationId xmlns:p14="http://schemas.microsoft.com/office/powerpoint/2010/main" val="329683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use message queue</a:t>
            </a:r>
            <a:endParaRPr lang="zh-CN" altLang="en-US" dirty="0"/>
          </a:p>
        </p:txBody>
      </p:sp>
      <p:sp>
        <p:nvSpPr>
          <p:cNvPr id="3" name="Content Placeholder 2"/>
          <p:cNvSpPr>
            <a:spLocks noGrp="1"/>
          </p:cNvSpPr>
          <p:nvPr>
            <p:ph idx="1"/>
          </p:nvPr>
        </p:nvSpPr>
        <p:spPr/>
        <p:txBody>
          <a:bodyPr/>
          <a:lstStyle/>
          <a:p>
            <a:r>
              <a:rPr lang="en-US" altLang="zh-CN" dirty="0" smtClean="0">
                <a:latin typeface="Century Gothic" panose="020B0502020202020204" pitchFamily="34" charset="0"/>
              </a:rPr>
              <a:t>Decoupling</a:t>
            </a:r>
          </a:p>
          <a:p>
            <a:r>
              <a:rPr lang="en-US" altLang="zh-CN" dirty="0" smtClean="0">
                <a:latin typeface="Century Gothic" panose="020B0502020202020204" pitchFamily="34" charset="0"/>
              </a:rPr>
              <a:t>Scalability</a:t>
            </a:r>
          </a:p>
          <a:p>
            <a:r>
              <a:rPr lang="en-US" altLang="zh-CN" dirty="0" smtClean="0">
                <a:latin typeface="Century Gothic" panose="020B0502020202020204" pitchFamily="34" charset="0"/>
              </a:rPr>
              <a:t>Delivery Guarantees</a:t>
            </a:r>
          </a:p>
          <a:p>
            <a:r>
              <a:rPr lang="en-US" altLang="zh-CN" dirty="0" smtClean="0">
                <a:latin typeface="Century Gothic" panose="020B0502020202020204" pitchFamily="34" charset="0"/>
              </a:rPr>
              <a:t>Buffering</a:t>
            </a:r>
            <a:endParaRPr lang="en-US" altLang="zh-CN" dirty="0" smtClean="0">
              <a:latin typeface="Century Gothic" panose="020B0502020202020204" pitchFamily="34" charset="0"/>
            </a:endParaRPr>
          </a:p>
          <a:p>
            <a:r>
              <a:rPr lang="en-US" altLang="zh-CN" dirty="0" smtClean="0">
                <a:latin typeface="Century Gothic" panose="020B0502020202020204" pitchFamily="34" charset="0"/>
              </a:rPr>
              <a:t>Asynchronous Communication</a:t>
            </a:r>
          </a:p>
          <a:p>
            <a:pPr marL="0" indent="0">
              <a:buNone/>
            </a:pPr>
            <a:endParaRPr lang="zh-CN" altLang="en-US" dirty="0">
              <a:latin typeface="Century Gothic" panose="020B0502020202020204" pitchFamily="34" charset="0"/>
            </a:endParaRPr>
          </a:p>
        </p:txBody>
      </p:sp>
    </p:spTree>
    <p:extLst>
      <p:ext uri="{BB962C8B-B14F-4D97-AF65-F5344CB8AC3E}">
        <p14:creationId xmlns:p14="http://schemas.microsoft.com/office/powerpoint/2010/main" val="6775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Popular message queue protocols</a:t>
            </a:r>
            <a:endParaRPr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2051" y="2361624"/>
            <a:ext cx="6107936" cy="3479365"/>
          </a:xfrm>
        </p:spPr>
      </p:pic>
    </p:spTree>
    <p:extLst>
      <p:ext uri="{BB962C8B-B14F-4D97-AF65-F5344CB8AC3E}">
        <p14:creationId xmlns:p14="http://schemas.microsoft.com/office/powerpoint/2010/main" val="133336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About AMQP</a:t>
            </a:r>
            <a:endParaRPr lang="zh-CN" altLang="en-US" dirty="0"/>
          </a:p>
        </p:txBody>
      </p:sp>
      <p:sp>
        <p:nvSpPr>
          <p:cNvPr id="3" name="Content Placeholder 2"/>
          <p:cNvSpPr>
            <a:spLocks noGrp="1"/>
          </p:cNvSpPr>
          <p:nvPr>
            <p:ph idx="1"/>
          </p:nvPr>
        </p:nvSpPr>
        <p:spPr/>
        <p:txBody>
          <a:bodyPr>
            <a:normAutofit/>
          </a:bodyPr>
          <a:lstStyle/>
          <a:p>
            <a:r>
              <a:rPr lang="en-US" altLang="zh-CN" dirty="0">
                <a:latin typeface="Century Gothic" panose="020B0502020202020204" pitchFamily="34" charset="0"/>
              </a:rPr>
              <a:t>The Advanced Message Queuing Protocol (AMQP) is an open standard application layer protocol for message-oriented </a:t>
            </a:r>
            <a:r>
              <a:rPr lang="en-US" altLang="zh-CN" dirty="0" smtClean="0">
                <a:latin typeface="Century Gothic" panose="020B0502020202020204" pitchFamily="34" charset="0"/>
              </a:rPr>
              <a:t>middleware</a:t>
            </a:r>
          </a:p>
          <a:p>
            <a:r>
              <a:rPr lang="en-US" altLang="zh-CN" dirty="0">
                <a:latin typeface="Century Gothic" panose="020B0502020202020204" pitchFamily="34" charset="0"/>
              </a:rPr>
              <a:t>AMQP was originated in 2003 by John O‘Hara at JPMorgan Chase in London, </a:t>
            </a:r>
            <a:r>
              <a:rPr lang="en-US" altLang="zh-CN" dirty="0" smtClean="0">
                <a:latin typeface="Century Gothic" panose="020B0502020202020204" pitchFamily="34" charset="0"/>
              </a:rPr>
              <a:t>UK</a:t>
            </a:r>
          </a:p>
          <a:p>
            <a:r>
              <a:rPr lang="en-US" altLang="zh-CN" dirty="0" smtClean="0">
                <a:latin typeface="Century Gothic" panose="020B0502020202020204" pitchFamily="34" charset="0"/>
              </a:rPr>
              <a:t>0.9.1 finalized in November 2008</a:t>
            </a:r>
          </a:p>
          <a:p>
            <a:r>
              <a:rPr lang="en-US" altLang="zh-CN" dirty="0" smtClean="0">
                <a:latin typeface="Century Gothic" panose="020B0502020202020204" pitchFamily="34" charset="0"/>
              </a:rPr>
              <a:t>1.0 Final: October 2011</a:t>
            </a:r>
            <a:endParaRPr lang="en-US" altLang="zh-CN" dirty="0">
              <a:latin typeface="Century Gothic" panose="020B0502020202020204" pitchFamily="34" charset="0"/>
            </a:endParaRPr>
          </a:p>
          <a:p>
            <a:r>
              <a:rPr lang="en-US" altLang="zh-CN" dirty="0">
                <a:latin typeface="Century Gothic" panose="020B0502020202020204" pitchFamily="34" charset="0"/>
              </a:rPr>
              <a:t>AMQP working group,  Bank of America, Barclays, Cisco Systems, IIT Software, JPMorgan Chase, Microsoft,  Novell, Red Hat, </a:t>
            </a:r>
            <a:r>
              <a:rPr lang="en-US" altLang="zh-CN" dirty="0" err="1">
                <a:latin typeface="Century Gothic" panose="020B0502020202020204" pitchFamily="34" charset="0"/>
              </a:rPr>
              <a:t>Vmware</a:t>
            </a:r>
            <a:r>
              <a:rPr lang="en-US" altLang="zh-CN" dirty="0">
                <a:latin typeface="Century Gothic" panose="020B0502020202020204" pitchFamily="34" charset="0"/>
              </a:rPr>
              <a:t>.</a:t>
            </a:r>
          </a:p>
          <a:p>
            <a:endParaRPr lang="en-US" altLang="zh-CN" dirty="0"/>
          </a:p>
        </p:txBody>
      </p:sp>
    </p:spTree>
    <p:extLst>
      <p:ext uri="{BB962C8B-B14F-4D97-AF65-F5344CB8AC3E}">
        <p14:creationId xmlns:p14="http://schemas.microsoft.com/office/powerpoint/2010/main" val="371527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About </a:t>
            </a:r>
            <a:r>
              <a:rPr lang="en-US" altLang="zh-CN" dirty="0" err="1" smtClean="0"/>
              <a:t>RabbitMQ</a:t>
            </a:r>
            <a:endParaRPr lang="zh-CN" altLang="en-US" dirty="0"/>
          </a:p>
        </p:txBody>
      </p:sp>
      <p:sp>
        <p:nvSpPr>
          <p:cNvPr id="4" name="Content Placeholder 3"/>
          <p:cNvSpPr>
            <a:spLocks noGrp="1"/>
          </p:cNvSpPr>
          <p:nvPr>
            <p:ph idx="1"/>
          </p:nvPr>
        </p:nvSpPr>
        <p:spPr/>
        <p:txBody>
          <a:bodyPr/>
          <a:lstStyle/>
          <a:p>
            <a:r>
              <a:rPr lang="en-US" altLang="zh-CN" dirty="0">
                <a:latin typeface="Century Gothic" panose="020B0502020202020204" pitchFamily="34" charset="0"/>
              </a:rPr>
              <a:t>A open source message broker software written in </a:t>
            </a:r>
            <a:r>
              <a:rPr lang="en-US" altLang="zh-CN" dirty="0" err="1" smtClean="0">
                <a:latin typeface="Century Gothic" panose="020B0502020202020204" pitchFamily="34" charset="0"/>
              </a:rPr>
              <a:t>Erlang</a:t>
            </a:r>
            <a:endParaRPr lang="en-US" altLang="zh-CN" dirty="0" smtClean="0">
              <a:latin typeface="Century Gothic" panose="020B0502020202020204" pitchFamily="34" charset="0"/>
            </a:endParaRPr>
          </a:p>
          <a:p>
            <a:r>
              <a:rPr lang="en-US" altLang="zh-CN" dirty="0" smtClean="0">
                <a:latin typeface="Century Gothic" panose="020B0502020202020204" pitchFamily="34" charset="0"/>
              </a:rPr>
              <a:t>Born 	in 2006, release in 2007, acquired in 2010</a:t>
            </a:r>
            <a:endParaRPr lang="en-US" altLang="zh-CN" dirty="0">
              <a:latin typeface="Century Gothic" panose="020B0502020202020204" pitchFamily="34" charset="0"/>
            </a:endParaRPr>
          </a:p>
          <a:p>
            <a:r>
              <a:rPr lang="en-US" altLang="zh-CN" dirty="0" smtClean="0">
                <a:latin typeface="Century Gothic" panose="020B0502020202020204" pitchFamily="34" charset="0"/>
              </a:rPr>
              <a:t>Features include:</a:t>
            </a:r>
          </a:p>
          <a:p>
            <a:pPr lvl="1"/>
            <a:r>
              <a:rPr lang="en-US" altLang="zh-CN" dirty="0" smtClean="0">
                <a:latin typeface="Century Gothic" panose="020B0502020202020204" pitchFamily="34" charset="0"/>
              </a:rPr>
              <a:t>Persistent</a:t>
            </a:r>
          </a:p>
          <a:p>
            <a:pPr lvl="1"/>
            <a:r>
              <a:rPr lang="en-US" altLang="zh-CN" dirty="0" smtClean="0">
                <a:latin typeface="Century Gothic" panose="020B0502020202020204" pitchFamily="34" charset="0"/>
              </a:rPr>
              <a:t>Delivery acknowledgements</a:t>
            </a:r>
          </a:p>
          <a:p>
            <a:pPr lvl="1"/>
            <a:r>
              <a:rPr lang="en-US" altLang="zh-CN" dirty="0" smtClean="0">
                <a:latin typeface="Century Gothic" panose="020B0502020202020204" pitchFamily="34" charset="0"/>
              </a:rPr>
              <a:t>Flexible routing</a:t>
            </a:r>
          </a:p>
          <a:p>
            <a:pPr lvl="1"/>
            <a:r>
              <a:rPr lang="en-US" altLang="zh-CN" dirty="0" smtClean="0">
                <a:latin typeface="Century Gothic" panose="020B0502020202020204" pitchFamily="34" charset="0"/>
              </a:rPr>
              <a:t>Multiple protocols, </a:t>
            </a:r>
            <a:r>
              <a:rPr lang="en-US" altLang="zh-CN" dirty="0">
                <a:latin typeface="Century Gothic" panose="020B0502020202020204" pitchFamily="34" charset="0"/>
              </a:rPr>
              <a:t>AMQP 1.0, 0-9-1, 0-9, 0-8, STOMP, MQTT and HTTP</a:t>
            </a:r>
            <a:endParaRPr lang="en-US" altLang="zh-CN" dirty="0" smtClean="0">
              <a:latin typeface="Century Gothic" panose="020B0502020202020204" pitchFamily="34" charset="0"/>
            </a:endParaRPr>
          </a:p>
          <a:p>
            <a:pPr lvl="1"/>
            <a:r>
              <a:rPr lang="en-US" altLang="zh-CN" dirty="0" smtClean="0">
                <a:latin typeface="Century Gothic" panose="020B0502020202020204" pitchFamily="34" charset="0"/>
              </a:rPr>
              <a:t>Plugins</a:t>
            </a:r>
          </a:p>
          <a:p>
            <a:pPr lvl="1"/>
            <a:r>
              <a:rPr lang="en-US" altLang="zh-CN" dirty="0">
                <a:latin typeface="Century Gothic" panose="020B0502020202020204" pitchFamily="34" charset="0"/>
              </a:rPr>
              <a:t>C</a:t>
            </a:r>
            <a:r>
              <a:rPr lang="en-US" altLang="zh-CN" dirty="0" smtClean="0">
                <a:latin typeface="Century Gothic" panose="020B0502020202020204" pitchFamily="34" charset="0"/>
              </a:rPr>
              <a:t>lustering</a:t>
            </a:r>
          </a:p>
          <a:p>
            <a:pPr lvl="1"/>
            <a:endParaRPr lang="en-US" altLang="zh-CN" dirty="0">
              <a:latin typeface="Century Gothic" panose="020B0502020202020204" pitchFamily="34" charset="0"/>
            </a:endParaRPr>
          </a:p>
          <a:p>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680" y="609600"/>
            <a:ext cx="3119683" cy="827477"/>
          </a:xfrm>
          <a:prstGeom prst="rect">
            <a:avLst/>
          </a:prstGeom>
        </p:spPr>
      </p:pic>
    </p:spTree>
    <p:extLst>
      <p:ext uri="{BB962C8B-B14F-4D97-AF65-F5344CB8AC3E}">
        <p14:creationId xmlns:p14="http://schemas.microsoft.com/office/powerpoint/2010/main" val="379365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Queues</a:t>
            </a:r>
            <a:endParaRPr lang="zh-CN" altLang="en-US" dirty="0"/>
          </a:p>
        </p:txBody>
      </p:sp>
      <p:sp>
        <p:nvSpPr>
          <p:cNvPr id="3" name="Content Placeholder 2"/>
          <p:cNvSpPr>
            <a:spLocks noGrp="1"/>
          </p:cNvSpPr>
          <p:nvPr>
            <p:ph idx="1"/>
          </p:nvPr>
        </p:nvSpPr>
        <p:spPr/>
        <p:txBody>
          <a:bodyPr>
            <a:normAutofit/>
          </a:bodyPr>
          <a:lstStyle/>
          <a:p>
            <a:r>
              <a:rPr lang="en-US" altLang="zh-CN" sz="1600" dirty="0">
                <a:latin typeface="Century Gothic" panose="020B0502020202020204" pitchFamily="34" charset="0"/>
              </a:rPr>
              <a:t>S</a:t>
            </a:r>
            <a:r>
              <a:rPr lang="en-US" altLang="zh-CN" sz="1600" dirty="0" smtClean="0">
                <a:latin typeface="Century Gothic" panose="020B0502020202020204" pitchFamily="34" charset="0"/>
              </a:rPr>
              <a:t>tore </a:t>
            </a:r>
            <a:r>
              <a:rPr lang="en-US" altLang="zh-CN" sz="1600" dirty="0">
                <a:latin typeface="Century Gothic" panose="020B0502020202020204" pitchFamily="34" charset="0"/>
              </a:rPr>
              <a:t>messages that are consumed by </a:t>
            </a:r>
            <a:r>
              <a:rPr lang="en-US" altLang="zh-CN" sz="1600" dirty="0" smtClean="0">
                <a:latin typeface="Century Gothic" panose="020B0502020202020204" pitchFamily="34" charset="0"/>
              </a:rPr>
              <a:t>applications</a:t>
            </a:r>
          </a:p>
          <a:p>
            <a:endParaRPr lang="en-US" altLang="zh-CN" sz="1600" dirty="0">
              <a:latin typeface="Century Gothic" panose="020B0502020202020204" pitchFamily="34" charset="0"/>
            </a:endParaRPr>
          </a:p>
          <a:p>
            <a:r>
              <a:rPr lang="en-US" altLang="zh-CN" sz="1600" dirty="0">
                <a:latin typeface="Century Gothic" panose="020B0502020202020204" pitchFamily="34" charset="0"/>
              </a:rPr>
              <a:t>Durable, survives </a:t>
            </a:r>
            <a:r>
              <a:rPr lang="en-US" altLang="zh-CN" sz="1600" dirty="0" smtClean="0">
                <a:latin typeface="Century Gothic" panose="020B0502020202020204" pitchFamily="34" charset="0"/>
              </a:rPr>
              <a:t>reboot</a:t>
            </a:r>
          </a:p>
          <a:p>
            <a:endParaRPr lang="en-US" altLang="zh-CN" sz="1600" dirty="0">
              <a:latin typeface="Century Gothic" panose="020B0502020202020204" pitchFamily="34" charset="0"/>
            </a:endParaRPr>
          </a:p>
          <a:p>
            <a:r>
              <a:rPr lang="en-US" altLang="zh-CN" sz="1600" dirty="0">
                <a:latin typeface="Century Gothic" panose="020B0502020202020204" pitchFamily="34" charset="0"/>
              </a:rPr>
              <a:t>Exclusive, used by only one connection and the queue will be deleted when that connection closes </a:t>
            </a:r>
            <a:endParaRPr lang="en-US" altLang="zh-CN" sz="1600" dirty="0" smtClean="0">
              <a:latin typeface="Century Gothic" panose="020B0502020202020204" pitchFamily="34" charset="0"/>
            </a:endParaRPr>
          </a:p>
          <a:p>
            <a:endParaRPr lang="en-US" altLang="zh-CN" sz="1600" dirty="0">
              <a:latin typeface="Century Gothic" panose="020B0502020202020204" pitchFamily="34" charset="0"/>
            </a:endParaRPr>
          </a:p>
          <a:p>
            <a:r>
              <a:rPr lang="en-US" altLang="zh-CN" sz="1600" dirty="0">
                <a:latin typeface="Century Gothic" panose="020B0502020202020204" pitchFamily="34" charset="0"/>
              </a:rPr>
              <a:t>Auto-delete, queue is deleted when last consumer </a:t>
            </a:r>
            <a:r>
              <a:rPr lang="en-US" altLang="zh-CN" sz="1600" dirty="0" smtClean="0">
                <a:latin typeface="Century Gothic" panose="020B0502020202020204" pitchFamily="34" charset="0"/>
              </a:rPr>
              <a:t>unsubscribes</a:t>
            </a:r>
          </a:p>
          <a:p>
            <a:endParaRPr lang="en-US" altLang="zh-CN" sz="1600" dirty="0">
              <a:latin typeface="Century Gothic" panose="020B0502020202020204" pitchFamily="34" charset="0"/>
            </a:endParaRPr>
          </a:p>
          <a:p>
            <a:r>
              <a:rPr lang="en-US" altLang="zh-CN" sz="1600" dirty="0" smtClean="0">
                <a:latin typeface="Century Gothic" panose="020B0502020202020204" pitchFamily="34" charset="0"/>
              </a:rPr>
              <a:t>To receive messages, a queue must be </a:t>
            </a:r>
            <a:r>
              <a:rPr lang="en-US" altLang="zh-CN" sz="1600" dirty="0" err="1" smtClean="0">
                <a:latin typeface="Century Gothic" panose="020B0502020202020204" pitchFamily="34" charset="0"/>
              </a:rPr>
              <a:t>binded</a:t>
            </a:r>
            <a:r>
              <a:rPr lang="en-US" altLang="zh-CN" sz="1600" dirty="0" smtClean="0">
                <a:latin typeface="Century Gothic" panose="020B0502020202020204" pitchFamily="34" charset="0"/>
              </a:rPr>
              <a:t> to a exchange</a:t>
            </a:r>
            <a:endParaRPr lang="zh-CN" altLang="en-US" sz="1600" dirty="0">
              <a:latin typeface="Century Gothic" panose="020B0502020202020204" pitchFamily="34" charset="0"/>
            </a:endParaRPr>
          </a:p>
        </p:txBody>
      </p:sp>
    </p:spTree>
    <p:extLst>
      <p:ext uri="{BB962C8B-B14F-4D97-AF65-F5344CB8AC3E}">
        <p14:creationId xmlns:p14="http://schemas.microsoft.com/office/powerpoint/2010/main" val="1728271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Exchanges</a:t>
            </a:r>
            <a:endParaRPr lang="zh-CN" altLang="en-US" dirty="0"/>
          </a:p>
        </p:txBody>
      </p:sp>
      <p:sp>
        <p:nvSpPr>
          <p:cNvPr id="3" name="Content Placeholder 2"/>
          <p:cNvSpPr>
            <a:spLocks noGrp="1"/>
          </p:cNvSpPr>
          <p:nvPr>
            <p:ph idx="1"/>
          </p:nvPr>
        </p:nvSpPr>
        <p:spPr/>
        <p:txBody>
          <a:bodyPr/>
          <a:lstStyle/>
          <a:p>
            <a:r>
              <a:rPr lang="en-US" altLang="zh-CN" sz="1600" dirty="0">
                <a:latin typeface="Century Gothic" panose="020B0502020202020204" pitchFamily="34" charset="0"/>
              </a:rPr>
              <a:t>take a message and route it into zero or more queues</a:t>
            </a:r>
          </a:p>
          <a:p>
            <a:pPr lvl="1"/>
            <a:r>
              <a:rPr lang="en-US" altLang="zh-CN" dirty="0">
                <a:latin typeface="Century Gothic" panose="020B0502020202020204" pitchFamily="34" charset="0"/>
              </a:rPr>
              <a:t>Direct</a:t>
            </a:r>
          </a:p>
          <a:p>
            <a:pPr lvl="1"/>
            <a:r>
              <a:rPr lang="en-US" altLang="zh-CN" dirty="0">
                <a:latin typeface="Century Gothic" panose="020B0502020202020204" pitchFamily="34" charset="0"/>
              </a:rPr>
              <a:t>Topic</a:t>
            </a:r>
          </a:p>
          <a:p>
            <a:pPr lvl="1"/>
            <a:r>
              <a:rPr lang="en-US" altLang="zh-CN" dirty="0" err="1">
                <a:latin typeface="Century Gothic" panose="020B0502020202020204" pitchFamily="34" charset="0"/>
              </a:rPr>
              <a:t>Fanout</a:t>
            </a:r>
            <a:endParaRPr lang="en-US" altLang="zh-CN" dirty="0">
              <a:latin typeface="Century Gothic" panose="020B0502020202020204" pitchFamily="34" charset="0"/>
            </a:endParaRPr>
          </a:p>
          <a:p>
            <a:pPr lvl="1"/>
            <a:endParaRPr lang="en-US" altLang="zh-CN" dirty="0">
              <a:latin typeface="Century Gothic" panose="020B0502020202020204" pitchFamily="34" charset="0"/>
            </a:endParaRPr>
          </a:p>
          <a:p>
            <a:r>
              <a:rPr lang="en-US" altLang="zh-CN" sz="1600" dirty="0">
                <a:latin typeface="Century Gothic" panose="020B0502020202020204" pitchFamily="34" charset="0"/>
              </a:rPr>
              <a:t>Durable</a:t>
            </a:r>
          </a:p>
          <a:p>
            <a:pPr marL="0" indent="0">
              <a:buNone/>
            </a:pPr>
            <a:endParaRPr lang="en-US" altLang="zh-CN" sz="1600" dirty="0">
              <a:latin typeface="Century Gothic" panose="020B0502020202020204" pitchFamily="34" charset="0"/>
            </a:endParaRPr>
          </a:p>
          <a:p>
            <a:r>
              <a:rPr lang="en-US" altLang="zh-CN" sz="1600" dirty="0">
                <a:latin typeface="Century Gothic" panose="020B0502020202020204" pitchFamily="34" charset="0"/>
              </a:rPr>
              <a:t>Auto-delete</a:t>
            </a:r>
          </a:p>
          <a:p>
            <a:pPr lvl="1"/>
            <a:endParaRPr lang="en-US" altLang="zh-CN" dirty="0" smtClean="0"/>
          </a:p>
        </p:txBody>
      </p:sp>
    </p:spTree>
    <p:extLst>
      <p:ext uri="{BB962C8B-B14F-4D97-AF65-F5344CB8AC3E}">
        <p14:creationId xmlns:p14="http://schemas.microsoft.com/office/powerpoint/2010/main" val="1553019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13510</TotalTime>
  <Words>501</Words>
  <Application>Microsoft Office PowerPoint</Application>
  <PresentationFormat>Widescreen</PresentationFormat>
  <Paragraphs>136</Paragraphs>
  <Slides>28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方正姚体</vt:lpstr>
      <vt:lpstr>华文新魏</vt:lpstr>
      <vt:lpstr>宋体</vt:lpstr>
      <vt:lpstr>Arial</vt:lpstr>
      <vt:lpstr>Calibri</vt:lpstr>
      <vt:lpstr>Century Gothic</vt:lpstr>
      <vt:lpstr>Trebuchet MS</vt:lpstr>
      <vt:lpstr>Wingdings 3</vt:lpstr>
      <vt:lpstr>Facet</vt:lpstr>
      <vt:lpstr>Message queue in OpenStack</vt:lpstr>
      <vt:lpstr>Agenda</vt:lpstr>
      <vt:lpstr>What is message queue</vt:lpstr>
      <vt:lpstr>Why use message queue</vt:lpstr>
      <vt:lpstr>Popular message queue protocols</vt:lpstr>
      <vt:lpstr>About AMQP</vt:lpstr>
      <vt:lpstr>About RabbitMQ</vt:lpstr>
      <vt:lpstr>Queues</vt:lpstr>
      <vt:lpstr>Exchanges</vt:lpstr>
      <vt:lpstr>Direct</vt:lpstr>
      <vt:lpstr>Topic</vt:lpstr>
      <vt:lpstr>Fanout </vt:lpstr>
      <vt:lpstr>Oslo Messaging</vt:lpstr>
      <vt:lpstr>RPC</vt:lpstr>
      <vt:lpstr>RPC</vt:lpstr>
      <vt:lpstr>RPC</vt:lpstr>
      <vt:lpstr>RPC Example</vt:lpstr>
      <vt:lpstr>Notify</vt:lpstr>
      <vt:lpstr>Notify</vt:lpstr>
      <vt:lpstr>Use cases</vt:lpstr>
      <vt:lpstr>Kafka, Next Generation Distributed Messaging System </vt:lpstr>
      <vt:lpstr>Kafka, Next Generation Distributed Messaging System </vt:lpstr>
      <vt:lpstr>Companies who use Kafka</vt:lpstr>
      <vt:lpstr>Use cases</vt:lpstr>
      <vt:lpstr>Performance </vt:lpstr>
      <vt:lpstr>Performance</vt:lpstr>
      <vt:lpstr>Performance</vt:lpstr>
      <vt:lpstr>Thank you</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 OpenStack</dc:title>
  <dc:creator>Zhang, Lei A</dc:creator>
  <cp:lastModifiedBy>Zhang, Lei A</cp:lastModifiedBy>
  <cp:revision>94</cp:revision>
  <dcterms:created xsi:type="dcterms:W3CDTF">2015-04-08T06:34:19Z</dcterms:created>
  <dcterms:modified xsi:type="dcterms:W3CDTF">2015-04-20T01:31:34Z</dcterms:modified>
</cp:coreProperties>
</file>