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2" r:id="rId7"/>
    <p:sldId id="260"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Lin A" initials="YLA" lastIdx="1" clrIdx="0">
    <p:extLst>
      <p:ext uri="{19B8F6BF-5375-455C-9EA6-DF929625EA0E}">
        <p15:presenceInfo xmlns:p15="http://schemas.microsoft.com/office/powerpoint/2012/main" userId="S-1-5-21-1757981266-725345543-1404487317-911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sorterViewPr>
    <p:cViewPr>
      <p:scale>
        <a:sx n="100" d="100"/>
        <a:sy n="100" d="100"/>
      </p:scale>
      <p:origin x="0" y="-30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7-22T10:20:29.79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21187-35BE-49A9-8D83-F8BC353D9C68}" type="datetimeFigureOut">
              <a:rPr lang="zh-CN" altLang="en-US" smtClean="0"/>
              <a:t>2014/7/22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C296-4B74-4200-8148-4955DD58967C}" type="slidenum">
              <a:rPr lang="zh-CN" altLang="en-US" smtClean="0"/>
              <a:t>‹#›</a:t>
            </a:fld>
            <a:endParaRPr lang="zh-CN" altLang="en-US"/>
          </a:p>
        </p:txBody>
      </p:sp>
    </p:spTree>
    <p:extLst>
      <p:ext uri="{BB962C8B-B14F-4D97-AF65-F5344CB8AC3E}">
        <p14:creationId xmlns:p14="http://schemas.microsoft.com/office/powerpoint/2010/main" val="204603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According to the industry analyst firm Gartner, Swift is the most widely used </a:t>
            </a:r>
            <a:r>
              <a:rPr lang="en-US" altLang="zh-CN" sz="1200" kern="1200" dirty="0" err="1" smtClean="0">
                <a:solidFill>
                  <a:schemeClr val="tx1"/>
                </a:solidFill>
                <a:effectLst/>
                <a:latin typeface="+mn-lt"/>
                <a:ea typeface="+mn-ea"/>
                <a:cs typeface="+mn-cs"/>
              </a:rPr>
              <a:t>OpenStack</a:t>
            </a:r>
            <a:r>
              <a:rPr lang="en-US" altLang="zh-CN" sz="1200" kern="1200" dirty="0" smtClean="0">
                <a:solidFill>
                  <a:schemeClr val="tx1"/>
                </a:solidFill>
                <a:effectLst/>
                <a:latin typeface="+mn-lt"/>
                <a:ea typeface="+mn-ea"/>
                <a:cs typeface="+mn-cs"/>
              </a:rPr>
              <a:t> project as it is commonly used with other cloud computing frameworks and as a stand-alone storage system.</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2</a:t>
            </a:fld>
            <a:endParaRPr lang="zh-CN" altLang="en-US"/>
          </a:p>
        </p:txBody>
      </p:sp>
    </p:spTree>
    <p:extLst>
      <p:ext uri="{BB962C8B-B14F-4D97-AF65-F5344CB8AC3E}">
        <p14:creationId xmlns:p14="http://schemas.microsoft.com/office/powerpoint/2010/main" val="222725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replicator also handles object and container deletions. </a:t>
            </a:r>
          </a:p>
          <a:p>
            <a:endParaRPr lang="en-US" altLang="zh-CN" dirty="0" smtClean="0"/>
          </a:p>
          <a:p>
            <a:r>
              <a:rPr lang="en-US" altLang="zh-CN" sz="1200" b="0" i="0" kern="1200" dirty="0" smtClean="0">
                <a:solidFill>
                  <a:schemeClr val="tx1"/>
                </a:solidFill>
                <a:effectLst/>
                <a:latin typeface="+mn-lt"/>
                <a:ea typeface="+mn-ea"/>
                <a:cs typeface="+mn-cs"/>
              </a:rPr>
              <a:t>When an account reaper service makes its rounds on a node and finds an account marked as deleted, it starts stripping out all objects and containers associated with the account. With each pass it will continue to dismantle the account until it is emptied and removed. The reaper has a delay value that can be configured so the reaper will wait before it starts deleting data—this is used to guard against erroneous deletions.</a:t>
            </a:r>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7</a:t>
            </a:fld>
            <a:endParaRPr lang="zh-CN" altLang="en-US"/>
          </a:p>
        </p:txBody>
      </p:sp>
    </p:spTree>
    <p:extLst>
      <p:ext uri="{BB962C8B-B14F-4D97-AF65-F5344CB8AC3E}">
        <p14:creationId xmlns:p14="http://schemas.microsoft.com/office/powerpoint/2010/main" val="110456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Regions are user-defined and usually indicate when parts of the cluster are physically separate --usually a geographical boundary. A cluster has a minimum of one region and there are many single region clusters as a result</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Within regions, Swift allows </a:t>
            </a:r>
            <a:r>
              <a:rPr lang="en-US" altLang="zh-CN" sz="1200" b="0" i="0" kern="1200" dirty="0" err="1" smtClean="0">
                <a:solidFill>
                  <a:schemeClr val="tx1"/>
                </a:solidFill>
                <a:effectLst/>
                <a:latin typeface="+mn-lt"/>
                <a:ea typeface="+mn-ea"/>
                <a:cs typeface="+mn-cs"/>
              </a:rPr>
              <a:t>allows</a:t>
            </a:r>
            <a:r>
              <a:rPr lang="en-US" altLang="zh-CN" sz="1200" b="0" i="0" kern="1200" dirty="0" smtClean="0">
                <a:solidFill>
                  <a:schemeClr val="tx1"/>
                </a:solidFill>
                <a:effectLst/>
                <a:latin typeface="+mn-lt"/>
                <a:ea typeface="+mn-ea"/>
                <a:cs typeface="+mn-cs"/>
              </a:rPr>
              <a:t> availability zones to be configured to isolate failure boundaries. An availability zone should be defined by a distinct set of physical hardware whose failure would be isolated from other zones.</a:t>
            </a:r>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8</a:t>
            </a:fld>
            <a:endParaRPr lang="zh-CN" altLang="en-US"/>
          </a:p>
        </p:txBody>
      </p:sp>
    </p:spTree>
    <p:extLst>
      <p:ext uri="{BB962C8B-B14F-4D97-AF65-F5344CB8AC3E}">
        <p14:creationId xmlns:p14="http://schemas.microsoft.com/office/powerpoint/2010/main" val="410754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ring-builder assigns partitions to devices and writes an optimized Python structure to a </a:t>
            </a:r>
            <a:r>
              <a:rPr lang="en-US" altLang="zh-CN" sz="1200" kern="1200" dirty="0" err="1" smtClean="0">
                <a:solidFill>
                  <a:schemeClr val="tx1"/>
                </a:solidFill>
                <a:effectLst/>
                <a:latin typeface="+mn-lt"/>
                <a:ea typeface="+mn-ea"/>
                <a:cs typeface="+mn-cs"/>
              </a:rPr>
              <a:t>gzipped</a:t>
            </a:r>
            <a:r>
              <a:rPr lang="en-US" altLang="zh-CN" sz="1200" kern="1200" dirty="0" smtClean="0">
                <a:solidFill>
                  <a:schemeClr val="tx1"/>
                </a:solidFill>
                <a:effectLst/>
                <a:latin typeface="+mn-lt"/>
                <a:ea typeface="+mn-ea"/>
                <a:cs typeface="+mn-cs"/>
              </a:rPr>
              <a:t>, serialized file on disk for shipping out to the servers.</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11</a:t>
            </a:fld>
            <a:endParaRPr lang="zh-CN" altLang="en-US"/>
          </a:p>
        </p:txBody>
      </p:sp>
    </p:spTree>
    <p:extLst>
      <p:ext uri="{BB962C8B-B14F-4D97-AF65-F5344CB8AC3E}">
        <p14:creationId xmlns:p14="http://schemas.microsoft.com/office/powerpoint/2010/main" val="1705872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7/22/2014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ltLang="zh-CN"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ltLang="zh-CN"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7/22/2014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7/22/2014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7/22/2014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ltLang="zh-CN"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7/22/2014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pi.python.org/pypi/python-swiftclient" TargetMode="External"/><Relationship Id="rId2" Type="http://schemas.openxmlformats.org/officeDocument/2006/relationships/hyperlink" Target="https://swift.example.com/v1/account/container/object" TargetMode="External"/><Relationship Id="rId1" Type="http://schemas.openxmlformats.org/officeDocument/2006/relationships/slideLayout" Target="../slideLayouts/slideLayout2.xml"/><Relationship Id="rId4" Type="http://schemas.openxmlformats.org/officeDocument/2006/relationships/hyperlink" Target="http://docs.openstack.org/api/openstack-object-storage/1.0/content/" TargetMode="Externa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6600" dirty="0" smtClean="0"/>
              <a:t>   </a:t>
            </a:r>
            <a:r>
              <a:rPr lang="en-US" altLang="zh-CN" sz="6600" dirty="0" smtClean="0"/>
              <a:t>Swift</a:t>
            </a:r>
            <a:endParaRPr lang="zh-CN" altLang="en-US" sz="6600" dirty="0"/>
          </a:p>
        </p:txBody>
      </p:sp>
      <p:sp>
        <p:nvSpPr>
          <p:cNvPr id="3" name="Subtitle 2"/>
          <p:cNvSpPr>
            <a:spLocks noGrp="1"/>
          </p:cNvSpPr>
          <p:nvPr>
            <p:ph type="subTitle" idx="1"/>
          </p:nvPr>
        </p:nvSpPr>
        <p:spPr/>
        <p:txBody>
          <a:bodyPr/>
          <a:lstStyle/>
          <a:p>
            <a:r>
              <a:rPr lang="en-US" altLang="zh-CN" dirty="0" err="1"/>
              <a:t>OpenStack</a:t>
            </a:r>
            <a:r>
              <a:rPr lang="en-US" altLang="zh-CN" dirty="0"/>
              <a:t> distributed object storage service</a:t>
            </a:r>
            <a:endParaRPr lang="zh-CN" altLang="en-US" dirty="0"/>
          </a:p>
        </p:txBody>
      </p:sp>
    </p:spTree>
    <p:extLst>
      <p:ext uri="{BB962C8B-B14F-4D97-AF65-F5344CB8AC3E}">
        <p14:creationId xmlns:p14="http://schemas.microsoft.com/office/powerpoint/2010/main" val="1702173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 Placement - Replicas</a:t>
            </a:r>
            <a:endParaRPr lang="zh-CN" altLang="en-US" dirty="0"/>
          </a:p>
        </p:txBody>
      </p:sp>
      <p:sp>
        <p:nvSpPr>
          <p:cNvPr id="3" name="Content Placeholder 2"/>
          <p:cNvSpPr>
            <a:spLocks noGrp="1"/>
          </p:cNvSpPr>
          <p:nvPr>
            <p:ph idx="1"/>
          </p:nvPr>
        </p:nvSpPr>
        <p:spPr/>
        <p:txBody>
          <a:bodyPr/>
          <a:lstStyle/>
          <a:p>
            <a:r>
              <a:rPr lang="en-US" altLang="zh-CN" i="1" dirty="0"/>
              <a:t>An object ring enables a path /account/container/object path to be mapped to </a:t>
            </a:r>
            <a:r>
              <a:rPr lang="en-US" altLang="zh-CN" i="1" dirty="0" smtClean="0"/>
              <a:t>partitions.</a:t>
            </a:r>
          </a:p>
          <a:p>
            <a:r>
              <a:rPr lang="en-US" altLang="zh-CN" dirty="0"/>
              <a:t>Most commonly a replica count of three is chosen. </a:t>
            </a:r>
            <a:endParaRPr lang="zh-CN" altLang="en-US" dirty="0"/>
          </a:p>
        </p:txBody>
      </p:sp>
      <p:pic>
        <p:nvPicPr>
          <p:cNvPr id="7170" name="Picture 2" descr="ring to part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315" y="3952875"/>
            <a:ext cx="571500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3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 Placement - Ring</a:t>
            </a:r>
            <a:endParaRPr lang="zh-CN" altLang="en-US" dirty="0"/>
          </a:p>
        </p:txBody>
      </p:sp>
      <p:sp>
        <p:nvSpPr>
          <p:cNvPr id="3" name="Content Placeholder 2"/>
          <p:cNvSpPr>
            <a:spLocks noGrp="1"/>
          </p:cNvSpPr>
          <p:nvPr>
            <p:ph idx="1"/>
          </p:nvPr>
        </p:nvSpPr>
        <p:spPr/>
        <p:txBody>
          <a:bodyPr/>
          <a:lstStyle/>
          <a:p>
            <a:r>
              <a:rPr lang="en-US" altLang="zh-CN" dirty="0" smtClean="0"/>
              <a:t>Modified </a:t>
            </a:r>
            <a:r>
              <a:rPr lang="en-US" altLang="zh-CN" dirty="0"/>
              <a:t>consistent hashing </a:t>
            </a:r>
            <a:r>
              <a:rPr lang="en-US" altLang="zh-CN" dirty="0" smtClean="0"/>
              <a:t>ring</a:t>
            </a:r>
          </a:p>
          <a:p>
            <a:r>
              <a:rPr lang="en-US" altLang="zh-CN" dirty="0"/>
              <a:t>T</a:t>
            </a:r>
            <a:r>
              <a:rPr lang="en-US" altLang="zh-CN" dirty="0" smtClean="0"/>
              <a:t>wo </a:t>
            </a:r>
            <a:r>
              <a:rPr lang="en-US" altLang="zh-CN" dirty="0"/>
              <a:t>important internal data structures: the devices list and the devices lookup </a:t>
            </a:r>
            <a:r>
              <a:rPr lang="en-US" altLang="zh-CN" dirty="0" smtClean="0"/>
              <a:t>table</a:t>
            </a:r>
          </a:p>
          <a:p>
            <a:r>
              <a:rPr lang="en-US" altLang="zh-CN" dirty="0"/>
              <a:t>Replica Count, Replica Lock, Weight, Unique-as-possible </a:t>
            </a:r>
            <a:r>
              <a:rPr lang="en-US" altLang="zh-CN" dirty="0" smtClean="0"/>
              <a:t>Placement</a:t>
            </a:r>
            <a:endParaRPr lang="en-US" altLang="zh-CN" dirty="0"/>
          </a:p>
        </p:txBody>
      </p:sp>
      <p:pic>
        <p:nvPicPr>
          <p:cNvPr id="8194" name="Picture 2" descr="replic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409" y="4623198"/>
            <a:ext cx="6093362" cy="178738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i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09" y="4772284"/>
            <a:ext cx="57150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99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Build a ring</a:t>
            </a:r>
            <a:endParaRPr lang="zh-CN" altLang="en-US" dirty="0"/>
          </a:p>
        </p:txBody>
      </p:sp>
      <p:sp>
        <p:nvSpPr>
          <p:cNvPr id="3" name="Content Placeholder 2"/>
          <p:cNvSpPr>
            <a:spLocks noGrp="1"/>
          </p:cNvSpPr>
          <p:nvPr>
            <p:ph idx="1"/>
          </p:nvPr>
        </p:nvSpPr>
        <p:spPr>
          <a:xfrm>
            <a:off x="1154954" y="2603499"/>
            <a:ext cx="8825659" cy="3952575"/>
          </a:xfrm>
        </p:spPr>
        <p:txBody>
          <a:bodyPr>
            <a:normAutofit fontScale="55000" lnSpcReduction="20000"/>
          </a:bodyPr>
          <a:lstStyle/>
          <a:p>
            <a:r>
              <a:rPr lang="en-US" altLang="zh-CN" dirty="0"/>
              <a:t>cd /</a:t>
            </a:r>
            <a:r>
              <a:rPr lang="en-US" altLang="zh-CN" dirty="0" err="1"/>
              <a:t>etc</a:t>
            </a:r>
            <a:r>
              <a:rPr lang="en-US" altLang="zh-CN" dirty="0"/>
              <a:t>/swift</a:t>
            </a:r>
            <a:endParaRPr lang="zh-CN" altLang="zh-CN" dirty="0"/>
          </a:p>
          <a:p>
            <a:r>
              <a:rPr lang="en-US" altLang="zh-CN" dirty="0"/>
              <a:t>swift-ring-builder </a:t>
            </a:r>
            <a:r>
              <a:rPr lang="en-US" altLang="zh-CN" dirty="0" err="1"/>
              <a:t>account.builder</a:t>
            </a:r>
            <a:r>
              <a:rPr lang="en-US" altLang="zh-CN" dirty="0"/>
              <a:t> create 18 3 1</a:t>
            </a:r>
            <a:endParaRPr lang="zh-CN" altLang="zh-CN" dirty="0"/>
          </a:p>
          <a:p>
            <a:r>
              <a:rPr lang="en-US" altLang="zh-CN" dirty="0"/>
              <a:t>swift-ring-builder </a:t>
            </a:r>
            <a:r>
              <a:rPr lang="en-US" altLang="zh-CN" dirty="0" err="1"/>
              <a:t>container.builder</a:t>
            </a:r>
            <a:r>
              <a:rPr lang="en-US" altLang="zh-CN" dirty="0"/>
              <a:t> create 18 3 1</a:t>
            </a:r>
            <a:endParaRPr lang="zh-CN" altLang="zh-CN" dirty="0"/>
          </a:p>
          <a:p>
            <a:r>
              <a:rPr lang="en-US" altLang="zh-CN" dirty="0"/>
              <a:t>swift-ring-builder </a:t>
            </a:r>
            <a:r>
              <a:rPr lang="en-US" altLang="zh-CN" dirty="0" err="1"/>
              <a:t>object.builder</a:t>
            </a:r>
            <a:r>
              <a:rPr lang="en-US" altLang="zh-CN" dirty="0"/>
              <a:t> create 18 3 1</a:t>
            </a:r>
            <a:endParaRPr lang="zh-CN" altLang="zh-CN" dirty="0"/>
          </a:p>
          <a:p>
            <a:endParaRPr lang="zh-CN" altLang="zh-CN" dirty="0"/>
          </a:p>
          <a:p>
            <a:r>
              <a:rPr lang="en-US" altLang="zh-CN" dirty="0"/>
              <a:t>export ZONE=                    # set the zone number for that storage device</a:t>
            </a:r>
            <a:endParaRPr lang="zh-CN" altLang="zh-CN" dirty="0"/>
          </a:p>
          <a:p>
            <a:r>
              <a:rPr lang="en-US" altLang="zh-CN" dirty="0"/>
              <a:t>export STORAGE_LOCAL_NET_IP=    # and the IP address</a:t>
            </a:r>
            <a:endParaRPr lang="zh-CN" altLang="zh-CN" dirty="0"/>
          </a:p>
          <a:p>
            <a:r>
              <a:rPr lang="en-US" altLang="zh-CN" dirty="0"/>
              <a:t>export WEIGHT=100               # relative weight (higher for bigger/faster disks)</a:t>
            </a:r>
            <a:endParaRPr lang="zh-CN" altLang="zh-CN" dirty="0"/>
          </a:p>
          <a:p>
            <a:r>
              <a:rPr lang="en-US" altLang="zh-CN" dirty="0"/>
              <a:t>export DEVICE=sdb1</a:t>
            </a:r>
            <a:endParaRPr lang="zh-CN" altLang="zh-CN" dirty="0"/>
          </a:p>
          <a:p>
            <a:r>
              <a:rPr lang="en-US" altLang="zh-CN" dirty="0"/>
              <a:t>swift-ring-builder </a:t>
            </a:r>
            <a:r>
              <a:rPr lang="en-US" altLang="zh-CN" dirty="0" err="1"/>
              <a:t>account.builder</a:t>
            </a:r>
            <a:r>
              <a:rPr lang="en-US" altLang="zh-CN" dirty="0"/>
              <a:t> add </a:t>
            </a:r>
            <a:r>
              <a:rPr lang="en-US" altLang="zh-CN" dirty="0" err="1"/>
              <a:t>z$ZONE</a:t>
            </a:r>
            <a:r>
              <a:rPr lang="en-US" altLang="zh-CN" dirty="0"/>
              <a:t>-$STORAGE_LOCAL_NET_IP:6002/$DEVICE $WEIGHT</a:t>
            </a:r>
            <a:endParaRPr lang="zh-CN" altLang="zh-CN" dirty="0"/>
          </a:p>
          <a:p>
            <a:r>
              <a:rPr lang="en-US" altLang="zh-CN" dirty="0"/>
              <a:t>swift-ring-builder </a:t>
            </a:r>
            <a:r>
              <a:rPr lang="en-US" altLang="zh-CN" dirty="0" err="1"/>
              <a:t>container.builder</a:t>
            </a:r>
            <a:r>
              <a:rPr lang="en-US" altLang="zh-CN" dirty="0"/>
              <a:t> add </a:t>
            </a:r>
            <a:r>
              <a:rPr lang="en-US" altLang="zh-CN" dirty="0" err="1"/>
              <a:t>z$ZONE</a:t>
            </a:r>
            <a:r>
              <a:rPr lang="en-US" altLang="zh-CN" dirty="0"/>
              <a:t>-$STORAGE_LOCAL_NET_IP:6001/$DEVICE $WEIGHT</a:t>
            </a:r>
            <a:endParaRPr lang="zh-CN" altLang="zh-CN" dirty="0"/>
          </a:p>
          <a:p>
            <a:r>
              <a:rPr lang="en-US" altLang="zh-CN" dirty="0"/>
              <a:t>swift-ring-builder </a:t>
            </a:r>
            <a:r>
              <a:rPr lang="en-US" altLang="zh-CN" dirty="0" err="1"/>
              <a:t>object.builder</a:t>
            </a:r>
            <a:r>
              <a:rPr lang="en-US" altLang="zh-CN" dirty="0"/>
              <a:t> add </a:t>
            </a:r>
            <a:r>
              <a:rPr lang="en-US" altLang="zh-CN" dirty="0" err="1"/>
              <a:t>z$ZONE</a:t>
            </a:r>
            <a:r>
              <a:rPr lang="en-US" altLang="zh-CN" dirty="0"/>
              <a:t>-$STORAGE_LOCAL_NET_IP:6000/$DEVICE $</a:t>
            </a:r>
            <a:r>
              <a:rPr lang="en-US" altLang="zh-CN" dirty="0" smtClean="0"/>
              <a:t>WEIGHT</a:t>
            </a:r>
          </a:p>
          <a:p>
            <a:endParaRPr lang="zh-CN" altLang="zh-CN" dirty="0"/>
          </a:p>
          <a:p>
            <a:r>
              <a:rPr lang="en-US" altLang="zh-CN" dirty="0"/>
              <a:t> </a:t>
            </a:r>
            <a:r>
              <a:rPr lang="en-US" altLang="zh-CN" dirty="0" smtClean="0"/>
              <a:t>swift-ring-builder </a:t>
            </a:r>
            <a:r>
              <a:rPr lang="en-US" altLang="zh-CN" dirty="0" err="1"/>
              <a:t>account.builder</a:t>
            </a:r>
            <a:r>
              <a:rPr lang="en-US" altLang="zh-CN" dirty="0"/>
              <a:t> rebalance</a:t>
            </a:r>
            <a:endParaRPr lang="zh-CN" altLang="zh-CN" dirty="0"/>
          </a:p>
          <a:p>
            <a:r>
              <a:rPr lang="en-US" altLang="zh-CN" dirty="0"/>
              <a:t>swift-ring-builder </a:t>
            </a:r>
            <a:r>
              <a:rPr lang="en-US" altLang="zh-CN" dirty="0" err="1"/>
              <a:t>container.builder</a:t>
            </a:r>
            <a:r>
              <a:rPr lang="en-US" altLang="zh-CN" dirty="0"/>
              <a:t> rebalance</a:t>
            </a:r>
            <a:endParaRPr lang="zh-CN" altLang="zh-CN" dirty="0"/>
          </a:p>
          <a:p>
            <a:r>
              <a:rPr lang="en-US" altLang="zh-CN" dirty="0"/>
              <a:t>swift-ring-builder </a:t>
            </a:r>
            <a:r>
              <a:rPr lang="en-US" altLang="zh-CN" dirty="0" err="1"/>
              <a:t>object.builder</a:t>
            </a:r>
            <a:r>
              <a:rPr lang="en-US" altLang="zh-CN" dirty="0"/>
              <a:t> rebalance</a:t>
            </a:r>
            <a:endParaRPr lang="zh-CN" altLang="zh-CN" dirty="0"/>
          </a:p>
          <a:p>
            <a:endParaRPr lang="zh-CN" altLang="en-US" dirty="0"/>
          </a:p>
        </p:txBody>
      </p:sp>
    </p:spTree>
    <p:extLst>
      <p:ext uri="{BB962C8B-B14F-4D97-AF65-F5344CB8AC3E}">
        <p14:creationId xmlns:p14="http://schemas.microsoft.com/office/powerpoint/2010/main" val="281424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Requests</a:t>
            </a:r>
            <a:endParaRPr lang="zh-CN" altLang="en-US" dirty="0"/>
          </a:p>
        </p:txBody>
      </p:sp>
      <p:sp>
        <p:nvSpPr>
          <p:cNvPr id="3" name="Content Placeholder 2"/>
          <p:cNvSpPr>
            <a:spLocks noGrp="1"/>
          </p:cNvSpPr>
          <p:nvPr>
            <p:ph idx="1"/>
          </p:nvPr>
        </p:nvSpPr>
        <p:spPr/>
        <p:txBody>
          <a:bodyPr>
            <a:normAutofit/>
          </a:bodyPr>
          <a:lstStyle/>
          <a:p>
            <a:r>
              <a:rPr lang="en-US" altLang="zh-CN" dirty="0"/>
              <a:t>A storage URL in Swift for an object looks like this:</a:t>
            </a:r>
            <a:endParaRPr lang="en-US" altLang="zh-CN" dirty="0" smtClean="0"/>
          </a:p>
          <a:p>
            <a:pPr marL="0" indent="0">
              <a:buNone/>
            </a:pPr>
            <a:r>
              <a:rPr lang="en-US" altLang="zh-CN" dirty="0" smtClean="0">
                <a:hlinkClick r:id="rId2"/>
              </a:rPr>
              <a:t>https</a:t>
            </a:r>
            <a:r>
              <a:rPr lang="en-US" altLang="zh-CN" dirty="0">
                <a:hlinkClick r:id="rId2"/>
              </a:rPr>
              <a:t>://</a:t>
            </a:r>
            <a:r>
              <a:rPr lang="en-US" altLang="zh-CN" dirty="0" smtClean="0">
                <a:hlinkClick r:id="rId2"/>
              </a:rPr>
              <a:t>swift.example.com/v1/account/container/object</a:t>
            </a:r>
            <a:endParaRPr lang="en-US" altLang="zh-CN" dirty="0" smtClean="0"/>
          </a:p>
          <a:p>
            <a:pPr marL="0" indent="0">
              <a:buNone/>
            </a:pPr>
            <a:endParaRPr lang="en-US" altLang="zh-CN" dirty="0" smtClean="0"/>
          </a:p>
          <a:p>
            <a:r>
              <a:rPr lang="en-US" altLang="zh-CN" dirty="0" smtClean="0"/>
              <a:t>Open–source </a:t>
            </a:r>
            <a:r>
              <a:rPr lang="en-US" altLang="zh-CN" dirty="0"/>
              <a:t>client libraries are available for most modern programming languages, </a:t>
            </a:r>
            <a:r>
              <a:rPr lang="en-US" altLang="zh-CN" dirty="0" smtClean="0"/>
              <a:t>including: </a:t>
            </a:r>
            <a:r>
              <a:rPr lang="en-US" altLang="zh-CN" dirty="0" smtClean="0">
                <a:hlinkClick r:id="rId3"/>
              </a:rPr>
              <a:t>Python</a:t>
            </a:r>
            <a:r>
              <a:rPr lang="en-US" altLang="zh-CN" dirty="0" smtClean="0"/>
              <a:t>, Ruby, PHP, C</a:t>
            </a:r>
            <a:r>
              <a:rPr lang="en-US" altLang="zh-CN" dirty="0"/>
              <a:t>#/.</a:t>
            </a:r>
            <a:r>
              <a:rPr lang="en-US" altLang="zh-CN" dirty="0" smtClean="0"/>
              <a:t>NET, Java, JavaScript</a:t>
            </a:r>
          </a:p>
          <a:p>
            <a:endParaRPr lang="en-US" altLang="zh-CN" dirty="0"/>
          </a:p>
          <a:p>
            <a:r>
              <a:rPr lang="en-US" altLang="zh-CN" dirty="0">
                <a:hlinkClick r:id="rId4"/>
              </a:rPr>
              <a:t>http://docs.openstack.org/api/openstack-object-storage/1.0/content</a:t>
            </a:r>
            <a:r>
              <a:rPr lang="en-US" altLang="zh-CN" dirty="0" smtClean="0">
                <a:hlinkClick r:id="rId4"/>
              </a:rPr>
              <a:t>/</a:t>
            </a:r>
            <a:r>
              <a:rPr lang="en-US" altLang="zh-CN" dirty="0" smtClean="0"/>
              <a:t> </a:t>
            </a:r>
            <a:endParaRPr lang="en-US" altLang="zh-CN" dirty="0"/>
          </a:p>
          <a:p>
            <a:endParaRPr lang="zh-CN" altLang="en-US" dirty="0"/>
          </a:p>
        </p:txBody>
      </p:sp>
    </p:spTree>
    <p:extLst>
      <p:ext uri="{BB962C8B-B14F-4D97-AF65-F5344CB8AC3E}">
        <p14:creationId xmlns:p14="http://schemas.microsoft.com/office/powerpoint/2010/main" val="246475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Swift</a:t>
            </a:r>
            <a:endParaRPr lang="zh-CN" altLang="en-US" dirty="0"/>
          </a:p>
        </p:txBody>
      </p:sp>
      <p:sp>
        <p:nvSpPr>
          <p:cNvPr id="3" name="Content Placeholder 2"/>
          <p:cNvSpPr>
            <a:spLocks noGrp="1"/>
          </p:cNvSpPr>
          <p:nvPr>
            <p:ph idx="1"/>
          </p:nvPr>
        </p:nvSpPr>
        <p:spPr/>
        <p:txBody>
          <a:bodyPr>
            <a:noAutofit/>
          </a:bodyPr>
          <a:lstStyle/>
          <a:p>
            <a:r>
              <a:rPr lang="en-US" altLang="zh-CN" sz="2400" dirty="0"/>
              <a:t>Swift is a widely-used and popular object storage system provided under the Apache 2 open source license. </a:t>
            </a:r>
            <a:endParaRPr lang="en-US" altLang="zh-CN" sz="2400" dirty="0" smtClean="0"/>
          </a:p>
          <a:p>
            <a:r>
              <a:rPr lang="en-US" altLang="zh-CN" sz="2400" dirty="0" smtClean="0"/>
              <a:t>Swift </a:t>
            </a:r>
            <a:r>
              <a:rPr lang="en-US" altLang="zh-CN" sz="2400" dirty="0"/>
              <a:t>is designed to store files, videos, analytics data, web content, backups, images, virtual machine snapshots and other unstructured data at large scale with high availability and 12 nines of durability.</a:t>
            </a:r>
            <a:endParaRPr lang="zh-CN" altLang="zh-CN" sz="2400" dirty="0"/>
          </a:p>
          <a:p>
            <a:endParaRPr lang="zh-CN" altLang="en-US" sz="2400" dirty="0"/>
          </a:p>
        </p:txBody>
      </p:sp>
    </p:spTree>
    <p:extLst>
      <p:ext uri="{BB962C8B-B14F-4D97-AF65-F5344CB8AC3E}">
        <p14:creationId xmlns:p14="http://schemas.microsoft.com/office/powerpoint/2010/main" val="2006905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lvl="0"/>
            <a:r>
              <a:rPr lang="en-US" altLang="zh-CN" dirty="0"/>
              <a:t>Swift is open-source and freely available</a:t>
            </a:r>
            <a:endParaRPr lang="zh-CN" altLang="zh-CN" dirty="0"/>
          </a:p>
          <a:p>
            <a:pPr lvl="0"/>
            <a:r>
              <a:rPr lang="en-US" altLang="zh-CN" dirty="0"/>
              <a:t>Swift currently powers the largest object storage clouds, including Rackspace Cloud Files, the HP Cloud, IBM </a:t>
            </a:r>
            <a:r>
              <a:rPr lang="en-US" altLang="zh-CN" dirty="0" err="1"/>
              <a:t>Softlayer</a:t>
            </a:r>
            <a:r>
              <a:rPr lang="en-US" altLang="zh-CN" dirty="0"/>
              <a:t> Cloud and countless private object storage clusters</a:t>
            </a:r>
            <a:endParaRPr lang="zh-CN" altLang="zh-CN" dirty="0"/>
          </a:p>
          <a:p>
            <a:pPr lvl="0"/>
            <a:r>
              <a:rPr lang="en-US" altLang="zh-CN" dirty="0"/>
              <a:t>Swift can be used as a stand-alone storage system or as part of a cloud compute environment.</a:t>
            </a:r>
            <a:endParaRPr lang="zh-CN" altLang="zh-CN" dirty="0"/>
          </a:p>
          <a:p>
            <a:pPr lvl="0"/>
            <a:r>
              <a:rPr lang="en-US" altLang="zh-CN" dirty="0"/>
              <a:t>Swift runs on standard Linux distributions and on standard x86 server hardware</a:t>
            </a:r>
            <a:endParaRPr lang="zh-CN" altLang="zh-CN" dirty="0"/>
          </a:p>
          <a:p>
            <a:pPr lvl="0"/>
            <a:r>
              <a:rPr lang="en-US" altLang="zh-CN" dirty="0"/>
              <a:t>Swift—like Amazon S3—has an eventual consistency architecture, which make it ideal for building massive, highly distributed infrastructures with lots of unstructured data serving global sites.</a:t>
            </a:r>
            <a:endParaRPr lang="zh-CN" altLang="zh-CN" dirty="0"/>
          </a:p>
          <a:p>
            <a:pPr lvl="0"/>
            <a:r>
              <a:rPr lang="en-US" altLang="zh-CN" dirty="0"/>
              <a:t>All objects, or files, stored in Swift have a URL</a:t>
            </a:r>
            <a:endParaRPr lang="zh-CN" altLang="zh-CN" dirty="0"/>
          </a:p>
          <a:p>
            <a:pPr lvl="0"/>
            <a:r>
              <a:rPr lang="en-US" altLang="zh-CN" dirty="0"/>
              <a:t>Applications store and retrieve data in Swift via an industry-standard </a:t>
            </a:r>
            <a:r>
              <a:rPr lang="en-US" altLang="zh-CN" dirty="0" err="1"/>
              <a:t>RESTful</a:t>
            </a:r>
            <a:r>
              <a:rPr lang="en-US" altLang="zh-CN" dirty="0"/>
              <a:t> http API</a:t>
            </a:r>
            <a:endParaRPr lang="zh-CN" altLang="zh-CN" dirty="0"/>
          </a:p>
          <a:p>
            <a:pPr lvl="0"/>
            <a:r>
              <a:rPr lang="en-US" altLang="zh-CN" dirty="0"/>
              <a:t>Objects can have extensive metadata, which can be indexed and searched</a:t>
            </a:r>
            <a:endParaRPr lang="zh-CN" altLang="zh-CN" dirty="0"/>
          </a:p>
          <a:p>
            <a:pPr lvl="0"/>
            <a:r>
              <a:rPr lang="en-US" altLang="zh-CN" dirty="0"/>
              <a:t>All objects are stored with multiple copies and are replicated in as-unique-as-possible availability zones and/or regions</a:t>
            </a:r>
            <a:endParaRPr lang="zh-CN" altLang="zh-CN" dirty="0"/>
          </a:p>
          <a:p>
            <a:pPr lvl="0"/>
            <a:r>
              <a:rPr lang="en-US" altLang="zh-CN" dirty="0"/>
              <a:t>Swift is scaled by adding additional nodes, which allows for a cost-effective linear storage expansion</a:t>
            </a:r>
            <a:endParaRPr lang="zh-CN" altLang="zh-CN" dirty="0"/>
          </a:p>
          <a:p>
            <a:pPr lvl="0"/>
            <a:r>
              <a:rPr lang="en-US" altLang="zh-CN" dirty="0"/>
              <a:t>When adding or replacing hardware, data does not have to be migrated to a new storage system, i.e. there are no fork-lift upgrades</a:t>
            </a:r>
            <a:endParaRPr lang="zh-CN" altLang="zh-CN" dirty="0"/>
          </a:p>
          <a:p>
            <a:r>
              <a:rPr lang="en-US" altLang="zh-CN" dirty="0"/>
              <a:t>Failed nodes and drives can be swapped out while the cluster is running with no downtime. New nodes and drives can be added the same way.</a:t>
            </a:r>
            <a:endParaRPr lang="zh-CN" altLang="en-US" dirty="0"/>
          </a:p>
        </p:txBody>
      </p:sp>
      <p:sp>
        <p:nvSpPr>
          <p:cNvPr id="4" name="Title 3"/>
          <p:cNvSpPr>
            <a:spLocks noGrp="1"/>
          </p:cNvSpPr>
          <p:nvPr>
            <p:ph type="title"/>
          </p:nvPr>
        </p:nvSpPr>
        <p:spPr/>
        <p:txBody>
          <a:bodyPr/>
          <a:lstStyle/>
          <a:p>
            <a:r>
              <a:rPr lang="en-US" altLang="zh-CN" dirty="0" smtClean="0"/>
              <a:t>Characteristi</a:t>
            </a:r>
            <a:r>
              <a:rPr lang="en-US" altLang="zh-CN" dirty="0"/>
              <a:t>c</a:t>
            </a:r>
            <a:endParaRPr lang="zh-CN" altLang="en-US" dirty="0"/>
          </a:p>
        </p:txBody>
      </p:sp>
    </p:spTree>
    <p:extLst>
      <p:ext uri="{BB962C8B-B14F-4D97-AF65-F5344CB8AC3E}">
        <p14:creationId xmlns:p14="http://schemas.microsoft.com/office/powerpoint/2010/main" val="1700476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Eventual </a:t>
            </a:r>
            <a:r>
              <a:rPr lang="en-US" altLang="zh-CN" dirty="0" smtClean="0"/>
              <a:t>Consistency</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1981300"/>
              </p:ext>
            </p:extLst>
          </p:nvPr>
        </p:nvGraphicFramePr>
        <p:xfrm>
          <a:off x="1497540" y="2929266"/>
          <a:ext cx="8733388" cy="3040213"/>
        </p:xfrm>
        <a:graphic>
          <a:graphicData uri="http://schemas.openxmlformats.org/drawingml/2006/table">
            <a:tbl>
              <a:tblPr>
                <a:tableStyleId>{5C22544A-7EE6-4342-B048-85BDC9FD1C3A}</a:tableStyleId>
              </a:tblPr>
              <a:tblGrid>
                <a:gridCol w="4474821"/>
                <a:gridCol w="4258567"/>
              </a:tblGrid>
              <a:tr h="840880">
                <a:tc>
                  <a:txBody>
                    <a:bodyPr/>
                    <a:lstStyle/>
                    <a:p>
                      <a:pPr lvl="0" algn="ctr">
                        <a:lnSpc>
                          <a:spcPts val="2000"/>
                        </a:lnSpc>
                        <a:spcAft>
                          <a:spcPts val="1000"/>
                        </a:spcAft>
                      </a:pPr>
                      <a:r>
                        <a:rPr lang="en-US" sz="1800" kern="0" dirty="0">
                          <a:effectLst/>
                        </a:rPr>
                        <a:t>Eventually Consistent Storage Systems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lvl="0" algn="ctr">
                        <a:lnSpc>
                          <a:spcPts val="2000"/>
                        </a:lnSpc>
                        <a:spcAft>
                          <a:spcPts val="1000"/>
                        </a:spcAft>
                      </a:pPr>
                      <a:r>
                        <a:rPr lang="en-US" sz="1800" kern="0">
                          <a:effectLst/>
                        </a:rPr>
                        <a:t>Strongly Consistent Storage Systems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199333">
                <a:tc>
                  <a:txBody>
                    <a:bodyPr/>
                    <a:lstStyle/>
                    <a:p>
                      <a:pPr lvl="0" algn="ctr">
                        <a:lnSpc>
                          <a:spcPts val="2000"/>
                        </a:lnSpc>
                        <a:spcAft>
                          <a:spcPts val="1000"/>
                        </a:spcAft>
                      </a:pPr>
                      <a:r>
                        <a:rPr lang="en-US" sz="2400" kern="0" dirty="0">
                          <a:effectLst/>
                        </a:rPr>
                        <a:t>Amazon S3</a:t>
                      </a:r>
                      <a:endParaRPr lang="zh-CN" sz="1600" kern="100" dirty="0">
                        <a:effectLst/>
                      </a:endParaRPr>
                    </a:p>
                    <a:p>
                      <a:pPr lvl="0" algn="ctr">
                        <a:lnSpc>
                          <a:spcPts val="2000"/>
                        </a:lnSpc>
                        <a:spcAft>
                          <a:spcPts val="1000"/>
                        </a:spcAft>
                      </a:pPr>
                      <a:r>
                        <a:rPr lang="en-US" sz="2400" kern="0" dirty="0" err="1">
                          <a:effectLst/>
                        </a:rPr>
                        <a:t>OpenStack</a:t>
                      </a:r>
                      <a:r>
                        <a:rPr lang="en-US" sz="2400" kern="0" dirty="0">
                          <a:effectLst/>
                        </a:rPr>
                        <a:t> Swift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lvl="0" algn="ctr">
                        <a:lnSpc>
                          <a:spcPts val="2000"/>
                        </a:lnSpc>
                        <a:spcAft>
                          <a:spcPts val="1000"/>
                        </a:spcAft>
                      </a:pPr>
                      <a:r>
                        <a:rPr lang="en-US" sz="2400" kern="0" dirty="0">
                          <a:effectLst/>
                        </a:rPr>
                        <a:t>Block storage</a:t>
                      </a:r>
                      <a:endParaRPr lang="zh-CN" sz="1600" kern="100" dirty="0">
                        <a:effectLst/>
                      </a:endParaRPr>
                    </a:p>
                    <a:p>
                      <a:pPr lvl="0" algn="ctr">
                        <a:lnSpc>
                          <a:spcPts val="2000"/>
                        </a:lnSpc>
                        <a:spcAft>
                          <a:spcPts val="1000"/>
                        </a:spcAft>
                      </a:pPr>
                      <a:r>
                        <a:rPr lang="en-US" sz="2400" kern="0" dirty="0" err="1">
                          <a:effectLst/>
                        </a:rPr>
                        <a:t>Filesystems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6716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Swift </a:t>
            </a:r>
            <a:r>
              <a:rPr lang="en-US" altLang="zh-CN" dirty="0" smtClean="0"/>
              <a:t>Overview—Processes</a:t>
            </a:r>
            <a:endParaRPr lang="zh-CN" altLang="en-US" dirty="0"/>
          </a:p>
        </p:txBody>
      </p:sp>
      <p:sp>
        <p:nvSpPr>
          <p:cNvPr id="3" name="Content Placeholder 2"/>
          <p:cNvSpPr>
            <a:spLocks noGrp="1"/>
          </p:cNvSpPr>
          <p:nvPr>
            <p:ph idx="1"/>
          </p:nvPr>
        </p:nvSpPr>
        <p:spPr>
          <a:xfrm>
            <a:off x="1154955" y="2603500"/>
            <a:ext cx="8282344" cy="588274"/>
          </a:xfrm>
        </p:spPr>
        <p:txBody>
          <a:bodyPr>
            <a:normAutofit/>
          </a:bodyPr>
          <a:lstStyle/>
          <a:p>
            <a:r>
              <a:rPr lang="en-US" altLang="zh-CN" dirty="0"/>
              <a:t>F</a:t>
            </a:r>
            <a:r>
              <a:rPr lang="en-US" altLang="zh-CN" dirty="0" smtClean="0"/>
              <a:t>our </a:t>
            </a:r>
            <a:r>
              <a:rPr lang="en-US" altLang="zh-CN" dirty="0"/>
              <a:t>Swift server </a:t>
            </a:r>
            <a:r>
              <a:rPr lang="en-US" altLang="zh-CN" dirty="0" smtClean="0"/>
              <a:t>processes: proxy</a:t>
            </a:r>
            <a:r>
              <a:rPr lang="en-US" altLang="zh-CN" dirty="0"/>
              <a:t>, account, container and object.</a:t>
            </a:r>
            <a:endParaRPr lang="zh-CN" altLang="en-US" dirty="0"/>
          </a:p>
        </p:txBody>
      </p:sp>
      <p:pic>
        <p:nvPicPr>
          <p:cNvPr id="2052" name="Picture 4" descr="reque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435499"/>
            <a:ext cx="10030504" cy="222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743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Storage Services</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2" descr="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53" y="2603500"/>
            <a:ext cx="5715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422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Consistency Services</a:t>
            </a:r>
            <a:endParaRPr lang="zh-CN" altLang="en-US" dirty="0"/>
          </a:p>
        </p:txBody>
      </p:sp>
      <p:sp>
        <p:nvSpPr>
          <p:cNvPr id="3" name="Content Placeholder 2"/>
          <p:cNvSpPr>
            <a:spLocks noGrp="1"/>
          </p:cNvSpPr>
          <p:nvPr>
            <p:ph idx="1"/>
          </p:nvPr>
        </p:nvSpPr>
        <p:spPr/>
        <p:txBody>
          <a:bodyPr/>
          <a:lstStyle/>
          <a:p>
            <a:r>
              <a:rPr lang="en-US" altLang="zh-CN" dirty="0"/>
              <a:t>Auditors</a:t>
            </a:r>
          </a:p>
          <a:p>
            <a:r>
              <a:rPr lang="en-US" altLang="zh-CN" dirty="0"/>
              <a:t>Replicators</a:t>
            </a:r>
          </a:p>
          <a:p>
            <a:r>
              <a:rPr lang="en-US" altLang="zh-CN" dirty="0"/>
              <a:t>Container and Object </a:t>
            </a:r>
            <a:r>
              <a:rPr lang="en-US" altLang="zh-CN" dirty="0" smtClean="0"/>
              <a:t>Updaters</a:t>
            </a:r>
          </a:p>
          <a:p>
            <a:r>
              <a:rPr lang="en-US" altLang="zh-CN" dirty="0" smtClean="0"/>
              <a:t>Account </a:t>
            </a:r>
            <a:r>
              <a:rPr lang="en-US" altLang="zh-CN" dirty="0"/>
              <a:t>Reaper</a:t>
            </a:r>
          </a:p>
          <a:p>
            <a:pPr marL="0" indent="0">
              <a:buNone/>
            </a:pPr>
            <a:endParaRPr lang="en-US" altLang="zh-CN" dirty="0"/>
          </a:p>
          <a:p>
            <a:endParaRPr lang="zh-CN" altLang="en-US" dirty="0"/>
          </a:p>
        </p:txBody>
      </p:sp>
      <p:pic>
        <p:nvPicPr>
          <p:cNvPr id="4100" name="Picture 4" descr="quarant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317" y="4495428"/>
            <a:ext cx="3800235" cy="208379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plic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915" y="4311649"/>
            <a:ext cx="4879698" cy="2106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46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Cluster </a:t>
            </a:r>
            <a:r>
              <a:rPr lang="en-US" altLang="zh-CN" dirty="0" smtClean="0"/>
              <a:t>Architecture</a:t>
            </a:r>
            <a:endParaRPr lang="zh-CN" altLang="en-US" dirty="0"/>
          </a:p>
        </p:txBody>
      </p:sp>
      <p:sp>
        <p:nvSpPr>
          <p:cNvPr id="3" name="Content Placeholder 2"/>
          <p:cNvSpPr>
            <a:spLocks noGrp="1"/>
          </p:cNvSpPr>
          <p:nvPr>
            <p:ph idx="1"/>
          </p:nvPr>
        </p:nvSpPr>
        <p:spPr/>
        <p:txBody>
          <a:bodyPr/>
          <a:lstStyle/>
          <a:p>
            <a:r>
              <a:rPr lang="en-US" altLang="zh-CN" dirty="0" smtClean="0"/>
              <a:t>Nodes</a:t>
            </a:r>
          </a:p>
          <a:p>
            <a:r>
              <a:rPr lang="en-US" altLang="zh-CN" dirty="0" smtClean="0"/>
              <a:t>Regions</a:t>
            </a:r>
          </a:p>
          <a:p>
            <a:r>
              <a:rPr lang="en-US" altLang="zh-CN" dirty="0" smtClean="0"/>
              <a:t>Zones</a:t>
            </a:r>
            <a:endParaRPr lang="zh-CN" altLang="en-US" dirty="0"/>
          </a:p>
        </p:txBody>
      </p:sp>
      <p:pic>
        <p:nvPicPr>
          <p:cNvPr id="5122" name="Picture 2" descr="reg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017" y="2603500"/>
            <a:ext cx="57150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04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a:t>
            </a:r>
            <a:r>
              <a:rPr lang="en-US" altLang="zh-CN" dirty="0" smtClean="0"/>
              <a:t>Placement - Partitions</a:t>
            </a:r>
            <a:endParaRPr lang="zh-CN" altLang="en-US" dirty="0"/>
          </a:p>
        </p:txBody>
      </p:sp>
      <p:pic>
        <p:nvPicPr>
          <p:cNvPr id="6146" name="Picture 2" descr="parti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3435" y="3192873"/>
            <a:ext cx="4988695" cy="28269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154954" y="26035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altLang="zh-CN" dirty="0"/>
              <a:t>Storage nodes have disks. Partitions are represented as directories on each disk.</a:t>
            </a:r>
            <a:endParaRPr lang="en-US" altLang="zh-CN" dirty="0" smtClean="0"/>
          </a:p>
        </p:txBody>
      </p:sp>
    </p:spTree>
    <p:extLst>
      <p:ext uri="{BB962C8B-B14F-4D97-AF65-F5344CB8AC3E}">
        <p14:creationId xmlns:p14="http://schemas.microsoft.com/office/powerpoint/2010/main" val="39027984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244</TotalTime>
  <Words>689</Words>
  <Application>Microsoft Office PowerPoint</Application>
  <PresentationFormat>Widescreen</PresentationFormat>
  <Paragraphs>82</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宋体</vt:lpstr>
      <vt:lpstr>Arial</vt:lpstr>
      <vt:lpstr>Calibri</vt:lpstr>
      <vt:lpstr>Century Gothic</vt:lpstr>
      <vt:lpstr>Times New Roman</vt:lpstr>
      <vt:lpstr>Wingdings 3</vt:lpstr>
      <vt:lpstr>Ion Boardroom</vt:lpstr>
      <vt:lpstr>   Swift</vt:lpstr>
      <vt:lpstr>Swift</vt:lpstr>
      <vt:lpstr>Characteristic</vt:lpstr>
      <vt:lpstr>Eventual Consistency</vt:lpstr>
      <vt:lpstr>Swift Overview—Processes</vt:lpstr>
      <vt:lpstr>Storage Services</vt:lpstr>
      <vt:lpstr>Consistency Services</vt:lpstr>
      <vt:lpstr>Cluster Architecture</vt:lpstr>
      <vt:lpstr>Data Placement - Partitions</vt:lpstr>
      <vt:lpstr>Data Placement - Replicas</vt:lpstr>
      <vt:lpstr>Data Placement - Ring</vt:lpstr>
      <vt:lpstr>Build a ring</vt:lpstr>
      <vt:lpstr>Requests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dc:title>
  <dc:creator>Yang, Lin A</dc:creator>
  <cp:lastModifiedBy>Yang, Lin A</cp:lastModifiedBy>
  <cp:revision>20</cp:revision>
  <dcterms:created xsi:type="dcterms:W3CDTF">2014-07-22T02:14:01Z</dcterms:created>
  <dcterms:modified xsi:type="dcterms:W3CDTF">2014-07-22T06:21:10Z</dcterms:modified>
</cp:coreProperties>
</file>