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2" r:id="rId4"/>
    <p:sldId id="263" r:id="rId5"/>
    <p:sldId id="258" r:id="rId6"/>
    <p:sldId id="259" r:id="rId7"/>
    <p:sldId id="278" r:id="rId8"/>
    <p:sldId id="277" r:id="rId9"/>
    <p:sldId id="292" r:id="rId10"/>
    <p:sldId id="264" r:id="rId11"/>
    <p:sldId id="260" r:id="rId12"/>
    <p:sldId id="266" r:id="rId13"/>
    <p:sldId id="265" r:id="rId14"/>
    <p:sldId id="281" r:id="rId15"/>
    <p:sldId id="282" r:id="rId16"/>
    <p:sldId id="270" r:id="rId17"/>
    <p:sldId id="267" r:id="rId18"/>
    <p:sldId id="280" r:id="rId19"/>
    <p:sldId id="284" r:id="rId20"/>
    <p:sldId id="293" r:id="rId21"/>
    <p:sldId id="286" r:id="rId22"/>
    <p:sldId id="271" r:id="rId23"/>
    <p:sldId id="272" r:id="rId24"/>
    <p:sldId id="295" r:id="rId25"/>
    <p:sldId id="273" r:id="rId26"/>
    <p:sldId id="274" r:id="rId27"/>
    <p:sldId id="275" r:id="rId28"/>
    <p:sldId id="290" r:id="rId29"/>
    <p:sldId id="291" r:id="rId30"/>
    <p:sldId id="294" r:id="rId31"/>
    <p:sldId id="296" r:id="rId32"/>
    <p:sldId id="276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BA58-DE8D-4262-844A-EA84406AF537}" type="datetimeFigureOut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87A55-93C2-4FE0-805D-8E7DC5341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Prerequisites:</a:t>
            </a:r>
            <a:r>
              <a:rPr lang="en-US" altLang="zh-CN" baseline="0" dirty="0" smtClean="0"/>
              <a:t> TCP/IP, Socket, HTTP(GET/POST/PUT/DELETE/PATCH)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87A55-93C2-4FE0-805D-8E7DC53417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2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Request: request line, header, body</a:t>
            </a:r>
          </a:p>
          <a:p>
            <a:pPr lvl="1"/>
            <a:r>
              <a:rPr lang="en-US" altLang="zh-CN" dirty="0" smtClean="0"/>
              <a:t>URL</a:t>
            </a:r>
          </a:p>
          <a:p>
            <a:pPr lvl="1"/>
            <a:r>
              <a:rPr lang="en-US" altLang="zh-CN" dirty="0" smtClean="0"/>
              <a:t>Methods: GET, POST, PUT, DELETE, PATCH</a:t>
            </a:r>
          </a:p>
          <a:p>
            <a:r>
              <a:rPr lang="en-US" altLang="zh-CN" dirty="0" smtClean="0"/>
              <a:t>Response: status line, header, body</a:t>
            </a:r>
          </a:p>
          <a:p>
            <a:pPr lvl="1"/>
            <a:r>
              <a:rPr lang="en-US" altLang="zh-CN" dirty="0" smtClean="0"/>
              <a:t>200, 301, 302, 401, 403, 404, 500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MIME:</a:t>
            </a:r>
          </a:p>
          <a:p>
            <a:pPr lvl="1"/>
            <a:r>
              <a:rPr lang="en-US" altLang="zh-CN" dirty="0" smtClean="0"/>
              <a:t>text/html, text/plain, 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, text/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Application/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Image/jpg, image/</a:t>
            </a:r>
            <a:r>
              <a:rPr lang="en-US" altLang="zh-CN" dirty="0" err="1" smtClean="0"/>
              <a:t>png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Video/xxx</a:t>
            </a:r>
          </a:p>
          <a:p>
            <a:pPr lvl="1"/>
            <a:r>
              <a:rPr lang="en-US" altLang="zh-CN" dirty="0" smtClean="0"/>
              <a:t>Flash, embedded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87A55-93C2-4FE0-805D-8E7DC53417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77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Base URL</a:t>
            </a:r>
          </a:p>
          <a:p>
            <a:pPr lvl="1"/>
            <a:r>
              <a:rPr lang="en-US" altLang="zh-CN" dirty="0" smtClean="0"/>
              <a:t>Media Type: e.g. JSON, XML</a:t>
            </a:r>
          </a:p>
          <a:p>
            <a:pPr lvl="1"/>
            <a:r>
              <a:rPr lang="en-US" altLang="zh-CN" dirty="0" smtClean="0"/>
              <a:t>HTTP Methods: e.g. GET(safe), PUT, POST or DELETE</a:t>
            </a:r>
          </a:p>
          <a:p>
            <a:pPr lvl="1"/>
            <a:r>
              <a:rPr lang="en-US" altLang="zh-CN" dirty="0" smtClean="0"/>
              <a:t>Collection and Element 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87A55-93C2-4FE0-805D-8E7DC53417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Callable with two</a:t>
            </a:r>
            <a:r>
              <a:rPr lang="en-US" altLang="zh-CN" baseline="0" dirty="0" smtClean="0"/>
              <a:t> parameters</a:t>
            </a:r>
          </a:p>
          <a:p>
            <a:pPr marL="228600" indent="-228600">
              <a:buAutoNum type="arabicPeriod"/>
            </a:pPr>
            <a:r>
              <a:rPr lang="en-US" altLang="zh-CN" baseline="0" dirty="0" err="1" smtClean="0"/>
              <a:t>Start_response</a:t>
            </a:r>
            <a:r>
              <a:rPr lang="en-US" altLang="zh-CN" baseline="0" dirty="0" smtClean="0"/>
              <a:t>, status, headers</a:t>
            </a:r>
          </a:p>
          <a:p>
            <a:pPr marL="228600" indent="-228600">
              <a:buAutoNum type="arabicPeriod"/>
            </a:pPr>
            <a:r>
              <a:rPr lang="en-US" altLang="zh-CN" baseline="0" dirty="0" err="1" smtClean="0"/>
              <a:t>Iterable</a:t>
            </a:r>
            <a:r>
              <a:rPr lang="en-US" altLang="zh-CN" baseline="0" dirty="0" smtClean="0"/>
              <a:t> body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(yield -&gt; stream) -&gt;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87A55-93C2-4FE0-805D-8E7DC53417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7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each request call app once. Write headers and body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87A55-93C2-4FE0-805D-8E7DC53417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3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据说，奥斯陆原意为“上帝的山谷”，又一说意为“山麓平原”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87A55-93C2-4FE0-805D-8E7DC53417F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0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sgi.readthedocs.org/en/latest/servers.html" TargetMode="External"/><Relationship Id="rId2" Type="http://schemas.openxmlformats.org/officeDocument/2006/relationships/hyperlink" Target="http://en.wikipedia.org/wiki/Web_Server_Gateway_Interface#Wrapp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en.wikipedia.org/wiki/Web_Server_Gateway_Interface#WSGI-compatible_applications_and_framework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outes.readthedocs.org/en/latest/restful.html#restful-servic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fengwo.cn/i/1366779.html" TargetMode="External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hyperlink" Target="http://go.bj.intel.com:8080/source/xref/openstack/oslo.middleware/oslo_middleware/request_id.py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o.bj.intel.com:8080/source/xref/openstack/cinder/cinder/api/v2/router.py#39" TargetMode="External"/><Relationship Id="rId2" Type="http://schemas.openxmlformats.org/officeDocument/2006/relationships/hyperlink" Target="http://go.bj.intel.com:8080/source/xref/openstack/cinder/etc/cinder/api-paste.in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hyperlink" Target="http://go.bj.intel.com:8080/source/xref/openstack/cinder/cinder/wsgi.py#458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go.bj.intel.com:8080/source/xref/openstack/swift/setup.cfg#62" TargetMode="External"/><Relationship Id="rId2" Type="http://schemas.openxmlformats.org/officeDocument/2006/relationships/hyperlink" Target="http://go.bj.intel.com:8080/source/xref/openstack/swift/etc/object-server.conf-samp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hyperlink" Target="http://go.bj.intel.com:8080/source/xref/openstack/swift/swift/obj/server.py#610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WSGI Demystify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Building restful service based on </a:t>
            </a:r>
            <a:r>
              <a:rPr lang="en-US" altLang="zh-CN" dirty="0" err="1" smtClean="0"/>
              <a:t>wsgi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9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Part II, WSGI in detail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63" y="2617148"/>
            <a:ext cx="3264944" cy="3416300"/>
          </a:xfrm>
        </p:spPr>
      </p:pic>
    </p:spTree>
    <p:extLst>
      <p:ext uri="{BB962C8B-B14F-4D97-AF65-F5344CB8AC3E}">
        <p14:creationId xmlns:p14="http://schemas.microsoft.com/office/powerpoint/2010/main" val="31351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 many choices !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84" y="2603500"/>
            <a:ext cx="6569679" cy="34163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Gateway </a:t>
            </a:r>
            <a:r>
              <a:rPr lang="en-US" altLang="zh-CN" dirty="0" smtClean="0">
                <a:hlinkClick r:id="rId2"/>
              </a:rPr>
              <a:t>interface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Rack(Ruby), PSGI(Perl), JSGI(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), Servlet(Java)</a:t>
            </a:r>
          </a:p>
          <a:p>
            <a:pPr lvl="1"/>
            <a:r>
              <a:rPr lang="en-US" altLang="zh-CN" dirty="0" smtClean="0"/>
              <a:t>CGI, </a:t>
            </a:r>
            <a:r>
              <a:rPr lang="en-US" altLang="zh-CN" dirty="0" err="1" smtClean="0"/>
              <a:t>FastCGI</a:t>
            </a:r>
            <a:r>
              <a:rPr lang="en-US" altLang="zh-CN" dirty="0" smtClean="0"/>
              <a:t>, SCGI, </a:t>
            </a:r>
            <a:r>
              <a:rPr lang="en-US" altLang="zh-CN" dirty="0" err="1" smtClean="0"/>
              <a:t>mod_python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uwsgi</a:t>
            </a:r>
            <a:endParaRPr lang="en-US" altLang="zh-CN" dirty="0" smtClean="0"/>
          </a:p>
          <a:p>
            <a:r>
              <a:rPr lang="en-US" altLang="zh-CN" dirty="0" smtClean="0"/>
              <a:t>Web </a:t>
            </a:r>
            <a:r>
              <a:rPr lang="en-US" altLang="zh-CN" dirty="0" smtClean="0">
                <a:hlinkClick r:id="rId3"/>
              </a:rPr>
              <a:t>servers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Apache,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uwsgi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gunicorn</a:t>
            </a:r>
            <a:r>
              <a:rPr lang="en-US" altLang="zh-CN" dirty="0" smtClean="0"/>
              <a:t>/twisted/</a:t>
            </a:r>
            <a:r>
              <a:rPr lang="en-US" altLang="zh-CN" dirty="0" err="1" smtClean="0"/>
              <a:t>gevent</a:t>
            </a:r>
            <a:endParaRPr lang="en-US" altLang="zh-CN" dirty="0"/>
          </a:p>
          <a:p>
            <a:r>
              <a:rPr lang="en-US" altLang="zh-CN" dirty="0" smtClean="0"/>
              <a:t>Web </a:t>
            </a:r>
            <a:r>
              <a:rPr lang="en-US" altLang="zh-CN" dirty="0" smtClean="0">
                <a:hlinkClick r:id="rId4"/>
              </a:rPr>
              <a:t>frameworks</a:t>
            </a:r>
            <a:endParaRPr lang="en-US" altLang="zh-CN" dirty="0" smtClean="0"/>
          </a:p>
          <a:p>
            <a:pPr lvl="1" algn="ctr"/>
            <a:r>
              <a:rPr lang="en-US" altLang="zh-CN" dirty="0" smtClean="0"/>
              <a:t>Django, Flask, bottle, </a:t>
            </a:r>
            <a:r>
              <a:rPr lang="en-US" altLang="zh-CN" dirty="0" err="1" smtClean="0"/>
              <a:t>webpy</a:t>
            </a:r>
            <a:r>
              <a:rPr lang="en-US" altLang="zh-CN" dirty="0" smtClean="0"/>
              <a:t>, Tornado, Pylons, </a:t>
            </a:r>
            <a:r>
              <a:rPr lang="en-US" altLang="zh-CN" dirty="0" err="1" smtClean="0"/>
              <a:t>Zope</a:t>
            </a:r>
            <a:endParaRPr lang="en-US" altLang="zh-CN" dirty="0" smtClean="0"/>
          </a:p>
          <a:p>
            <a:r>
              <a:rPr lang="en-US" altLang="zh-CN" dirty="0" smtClean="0"/>
              <a:t>Different patterns</a:t>
            </a:r>
          </a:p>
          <a:p>
            <a:pPr lvl="1"/>
            <a:r>
              <a:rPr lang="en-US" altLang="zh-CN" dirty="0" smtClean="0"/>
              <a:t>Multiple processing/threading, event-driven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859" y="2909437"/>
            <a:ext cx="4651328" cy="255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Application</a:t>
            </a:r>
            <a:r>
              <a:rPr lang="en-US" altLang="zh-CN" dirty="0" smtClean="0"/>
              <a:t> (Framework) side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31046"/>
            <a:ext cx="8825659" cy="13270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application(environ,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start_response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start_response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‘200 OK’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, [(</a:t>
            </a:r>
            <a:r>
              <a:rPr lang="en-US" altLang="zh-CN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‘Content-Type’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‘text/html’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altLang="zh-CN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‘Hello’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‘WSGI’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Gateway</a:t>
            </a:r>
            <a:r>
              <a:rPr lang="en-US" altLang="zh-CN" dirty="0" smtClean="0"/>
              <a:t> (Server) side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1881"/>
            <a:ext cx="8825659" cy="3739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run_with_cgi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(application):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environ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 {k: </a:t>
            </a:r>
            <a:r>
              <a:rPr lang="en-US" altLang="zh-CN" i="1" dirty="0" err="1">
                <a:latin typeface="Consolas" panose="020B0609020204030204" pitchFamily="49" charset="0"/>
                <a:cs typeface="Consolas" panose="020B0609020204030204" pitchFamily="49" charset="0"/>
              </a:rPr>
              <a:t>unicode_to_wsgi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(v)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k,v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os.environ.items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()}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start_response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(status,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response_headers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result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i="1" dirty="0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(environ,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start_response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result: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headers_sent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('')   # send headers now if body was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9361" y="6193284"/>
            <a:ext cx="820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https://www.python.org/dev/peps/pep-3333/#the-server-gateway-side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3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Environ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from string to string. Contains CGI environment variables</a:t>
            </a:r>
          </a:p>
          <a:p>
            <a:r>
              <a:rPr lang="en-US" altLang="zh-CN" dirty="0" smtClean="0"/>
              <a:t>Required variables</a:t>
            </a:r>
          </a:p>
          <a:p>
            <a:pPr lvl="1"/>
            <a:r>
              <a:rPr lang="en-US" altLang="zh-CN" dirty="0" smtClean="0"/>
              <a:t>REQUEST_METHOD: GET, POST etc.</a:t>
            </a:r>
          </a:p>
          <a:p>
            <a:pPr lvl="1"/>
            <a:r>
              <a:rPr lang="en-US" altLang="zh-CN" dirty="0" smtClean="0"/>
              <a:t>SCRIPT_NAME vs. PATH_INFO: Initial portion and remainder of the request’s URL’s path.</a:t>
            </a:r>
          </a:p>
          <a:p>
            <a:pPr lvl="1"/>
            <a:r>
              <a:rPr lang="en-US" altLang="zh-CN" dirty="0" smtClean="0"/>
              <a:t>QUERY_STRING: the portion of URL follows ‘?’</a:t>
            </a:r>
          </a:p>
          <a:p>
            <a:pPr lvl="1"/>
            <a:r>
              <a:rPr lang="en-US" altLang="zh-CN" dirty="0" smtClean="0"/>
              <a:t>CONTENT_TYPE, CONTENT_LENGTH</a:t>
            </a:r>
          </a:p>
          <a:p>
            <a:pPr lvl="1"/>
            <a:r>
              <a:rPr lang="en-US" altLang="zh-CN" dirty="0" smtClean="0"/>
              <a:t>SERVER_NAME, SERVER_PORT, SERVER_PROTOCOL</a:t>
            </a:r>
          </a:p>
          <a:p>
            <a:pPr lvl="1"/>
            <a:r>
              <a:rPr lang="en-US" altLang="zh-CN" dirty="0" smtClean="0"/>
              <a:t>HTTP_*: request headers, i.e. HTTP_AUTHENTICATION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1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Environ</a:t>
            </a:r>
            <a:r>
              <a:rPr lang="en-US" altLang="zh-CN" dirty="0" smtClean="0"/>
              <a:t> (2)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WSGI-defined variables</a:t>
            </a:r>
          </a:p>
          <a:p>
            <a:pPr lvl="1"/>
            <a:r>
              <a:rPr lang="en-US" altLang="zh-CN" dirty="0" err="1"/>
              <a:t>w</a:t>
            </a:r>
            <a:r>
              <a:rPr lang="en-US" altLang="zh-CN" dirty="0" err="1" smtClean="0"/>
              <a:t>sgi.version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wsgi.url_schema</a:t>
            </a:r>
            <a:r>
              <a:rPr lang="en-US" altLang="zh-CN" dirty="0" smtClean="0"/>
              <a:t>: e.g. http or https</a:t>
            </a:r>
          </a:p>
          <a:p>
            <a:pPr lvl="1"/>
            <a:r>
              <a:rPr lang="en-US" altLang="zh-CN" dirty="0" err="1" smtClean="0"/>
              <a:t>wsgi.input</a:t>
            </a:r>
            <a:r>
              <a:rPr lang="en-US" altLang="zh-CN" dirty="0" smtClean="0"/>
              <a:t>: input stream, read body of request</a:t>
            </a:r>
          </a:p>
          <a:p>
            <a:pPr lvl="1"/>
            <a:r>
              <a:rPr lang="en-US" altLang="zh-CN" dirty="0" err="1" smtClean="0"/>
              <a:t>wsgi.errors</a:t>
            </a:r>
            <a:r>
              <a:rPr lang="en-US" altLang="zh-CN" dirty="0" smtClean="0"/>
              <a:t>: output stream, for error recording</a:t>
            </a:r>
          </a:p>
          <a:p>
            <a:pPr lvl="1"/>
            <a:r>
              <a:rPr lang="en-US" altLang="zh-CN" dirty="0" err="1" smtClean="0"/>
              <a:t>wsgi.multithread</a:t>
            </a:r>
            <a:r>
              <a:rPr lang="en-US" altLang="zh-CN" dirty="0" smtClean="0"/>
              <a:t>: True if app may be invoked by another thread simultaneously</a:t>
            </a:r>
          </a:p>
          <a:p>
            <a:pPr lvl="1"/>
            <a:r>
              <a:rPr lang="en-US" altLang="zh-CN" dirty="0" err="1" smtClean="0"/>
              <a:t>wsgi.multiprocess</a:t>
            </a:r>
            <a:r>
              <a:rPr lang="en-US" altLang="zh-CN" dirty="0" smtClean="0"/>
              <a:t>: True if app may be invoked by another process simultaneously</a:t>
            </a:r>
          </a:p>
          <a:p>
            <a:pPr lvl="1"/>
            <a:r>
              <a:rPr lang="en-US" altLang="zh-CN" dirty="0" err="1" smtClean="0"/>
              <a:t>wsgi.run_once</a:t>
            </a:r>
            <a:r>
              <a:rPr lang="en-US" altLang="zh-CN" dirty="0" smtClean="0"/>
              <a:t>: True if gateway expect the app will only be invoked one time</a:t>
            </a:r>
          </a:p>
          <a:p>
            <a:r>
              <a:rPr lang="en-US" altLang="zh-CN" dirty="0" smtClean="0"/>
              <a:t>Customized variables</a:t>
            </a:r>
          </a:p>
          <a:p>
            <a:pPr lvl="1"/>
            <a:r>
              <a:rPr lang="en-US" altLang="zh-CN" dirty="0" err="1" smtClean="0"/>
              <a:t>mod_python.some_variable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wsgiorg.routes_args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show_env_app.py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56" y="2603500"/>
            <a:ext cx="7362400" cy="3416300"/>
          </a:xfrm>
        </p:spPr>
      </p:pic>
    </p:spTree>
    <p:extLst>
      <p:ext uri="{BB962C8B-B14F-4D97-AF65-F5344CB8AC3E}">
        <p14:creationId xmlns:p14="http://schemas.microsoft.com/office/powerpoint/2010/main" val="22895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Middleware</a:t>
            </a:r>
            <a:r>
              <a:rPr lang="en-US" altLang="zh-CN" dirty="0" smtClean="0"/>
              <a:t>: Play Both Sides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14" y="2412431"/>
            <a:ext cx="3754003" cy="3416300"/>
          </a:xfrm>
        </p:spPr>
      </p:pic>
      <p:sp>
        <p:nvSpPr>
          <p:cNvPr id="4" name="TextBox 3"/>
          <p:cNvSpPr txBox="1"/>
          <p:nvPr/>
        </p:nvSpPr>
        <p:spPr>
          <a:xfrm>
            <a:off x="1154954" y="6318914"/>
            <a:ext cx="1074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https://www.python.org/dev/peps/pep-3333/#middleware-components-that-play-both-sides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6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2" y="1321918"/>
            <a:ext cx="11259401" cy="515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3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HTTP Basic </a:t>
            </a:r>
            <a:r>
              <a:rPr lang="en-US" altLang="zh-CN" dirty="0" err="1" smtClean="0"/>
              <a:t>Auth</a:t>
            </a:r>
            <a:r>
              <a:rPr lang="en-US" altLang="zh-CN" dirty="0" smtClean="0"/>
              <a:t> Middleware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Headers:</a:t>
            </a:r>
          </a:p>
          <a:p>
            <a:pPr lvl="1"/>
            <a:r>
              <a:rPr lang="en-US" altLang="zh-CN" dirty="0" smtClean="0"/>
              <a:t>Response: WWW-Authenticate</a:t>
            </a:r>
          </a:p>
          <a:p>
            <a:pPr lvl="1"/>
            <a:r>
              <a:rPr lang="en-US" altLang="zh-CN" dirty="0" smtClean="0"/>
              <a:t>Request: Authorization</a:t>
            </a:r>
          </a:p>
          <a:p>
            <a:r>
              <a:rPr lang="en-US" altLang="zh-CN" dirty="0" smtClean="0"/>
              <a:t>Status code:</a:t>
            </a:r>
          </a:p>
          <a:p>
            <a:pPr lvl="1"/>
            <a:r>
              <a:rPr lang="en-US" altLang="zh-CN" dirty="0" smtClean="0"/>
              <a:t>401 Not Authorized</a:t>
            </a:r>
          </a:p>
          <a:p>
            <a:pPr lvl="1"/>
            <a:r>
              <a:rPr lang="en-US" altLang="zh-CN" dirty="0" smtClean="0"/>
              <a:t>403 Forbidden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7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to learn it 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Web Server Gateway Interface</a:t>
            </a:r>
          </a:p>
          <a:p>
            <a:pPr lvl="1"/>
            <a:r>
              <a:rPr lang="en-US" altLang="zh-CN" dirty="0" smtClean="0"/>
              <a:t>Author: Phillip J. </a:t>
            </a:r>
            <a:r>
              <a:rPr lang="en-US" altLang="zh-CN" dirty="0" err="1" smtClean="0"/>
              <a:t>Eby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PEP0333, v1.0, 2003</a:t>
            </a:r>
          </a:p>
          <a:p>
            <a:pPr lvl="1"/>
            <a:r>
              <a:rPr lang="en-US" altLang="zh-CN" dirty="0" smtClean="0"/>
              <a:t>PEP3333, v1.0.1, 2010</a:t>
            </a:r>
          </a:p>
          <a:p>
            <a:r>
              <a:rPr lang="en-US" altLang="zh-CN" dirty="0" smtClean="0"/>
              <a:t>All </a:t>
            </a:r>
            <a:r>
              <a:rPr lang="en-US" altLang="zh-CN" dirty="0" err="1" smtClean="0"/>
              <a:t>OpenStack</a:t>
            </a:r>
            <a:r>
              <a:rPr lang="en-US" altLang="zh-CN" dirty="0" smtClean="0"/>
              <a:t> APIs are based on WSGI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9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Quiz 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Describe the specification detail for WSGI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39777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36" y="761052"/>
            <a:ext cx="4894848" cy="50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WebOb</a:t>
            </a:r>
            <a:r>
              <a:rPr lang="en-US" altLang="zh-CN" dirty="0" smtClean="0"/>
              <a:t> – WSGI request and response object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4959243" cy="3865539"/>
          </a:xfrm>
        </p:spPr>
        <p:txBody>
          <a:bodyPr/>
          <a:lstStyle/>
          <a:p>
            <a:r>
              <a:rPr lang="en-US" altLang="zh-CN" dirty="0" smtClean="0"/>
              <a:t>Request</a:t>
            </a:r>
          </a:p>
          <a:p>
            <a:pPr lvl="1"/>
            <a:r>
              <a:rPr lang="en-US" altLang="zh-CN" dirty="0" err="1" smtClean="0"/>
              <a:t>req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webob.Request</a:t>
            </a:r>
            <a:r>
              <a:rPr lang="en-US" altLang="zh-CN" dirty="0" smtClean="0"/>
              <a:t>(environ)</a:t>
            </a:r>
          </a:p>
          <a:p>
            <a:pPr lvl="1"/>
            <a:r>
              <a:rPr lang="en-US" altLang="zh-CN" dirty="0" err="1" smtClean="0"/>
              <a:t>req.method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req.body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req.script_name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req.content_type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req.headers</a:t>
            </a:r>
            <a:r>
              <a:rPr lang="en-US" altLang="zh-CN" dirty="0" smtClean="0"/>
              <a:t>[‘Content-Type’]</a:t>
            </a:r>
          </a:p>
          <a:p>
            <a:pPr lvl="1"/>
            <a:r>
              <a:rPr lang="en-US" altLang="zh-CN" dirty="0" err="1" smtClean="0"/>
              <a:t>req.GET</a:t>
            </a:r>
            <a:r>
              <a:rPr lang="en-US" altLang="zh-CN" dirty="0" smtClean="0"/>
              <a:t>[‘check’], </a:t>
            </a:r>
            <a:r>
              <a:rPr lang="en-US" altLang="zh-CN" dirty="0" err="1" smtClean="0"/>
              <a:t>req.POST.items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req.cookies</a:t>
            </a:r>
            <a:r>
              <a:rPr lang="en-US" altLang="zh-CN" dirty="0" smtClean="0"/>
              <a:t>[‘</a:t>
            </a:r>
            <a:r>
              <a:rPr lang="en-US" altLang="zh-CN" dirty="0" err="1" smtClean="0"/>
              <a:t>sessionid</a:t>
            </a:r>
            <a:r>
              <a:rPr lang="en-US" altLang="zh-CN" dirty="0" smtClean="0"/>
              <a:t>’]</a:t>
            </a:r>
          </a:p>
          <a:p>
            <a:pPr lvl="1"/>
            <a:r>
              <a:rPr lang="en-US" altLang="zh-CN" dirty="0" err="1" smtClean="0"/>
              <a:t>req.call_application</a:t>
            </a:r>
            <a:r>
              <a:rPr lang="en-US" altLang="zh-CN" dirty="0" smtClean="0"/>
              <a:t>(app) -&gt; (‘200 OK’, [(‘Content-Type’, ‘text/plain’)], [‘Hi’])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64322" y="2603499"/>
            <a:ext cx="4844955" cy="348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 =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webob.Response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res.status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404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res.header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[‘foo’] = ‘bar’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res.charset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‘utf8’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res.body_file.write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(‘hey’)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res.set_cookie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(‘key’, ‘value’)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 =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req.get_response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(app)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6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Routes</a:t>
            </a:r>
            <a:r>
              <a:rPr lang="en-US" altLang="zh-CN" dirty="0" smtClean="0"/>
              <a:t> – mapping URLs to action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88358"/>
            <a:ext cx="10199983" cy="3848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matching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map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routes.Mapper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</a:t>
            </a:r>
            <a:r>
              <a:rPr lang="en-US" altLang="zh-CN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CN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show_user</a:t>
            </a:r>
            <a:r>
              <a:rPr lang="en-US" altLang="zh-CN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user/{id}'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controller=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'user'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action=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'show'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</a:t>
            </a:r>
            <a:r>
              <a:rPr lang="en-US" altLang="zh-CN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'/user/33'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{'action':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u'show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', 'controller':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u'user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', 'id': u'33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pPr marL="0" indent="0">
              <a:buNone/>
            </a:pP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generation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routes.</a:t>
            </a:r>
            <a:r>
              <a:rPr lang="en-US" altLang="zh-CN" i="1" dirty="0" err="1">
                <a:latin typeface="Consolas" panose="020B0609020204030204" pitchFamily="49" charset="0"/>
                <a:cs typeface="Consolas" panose="020B0609020204030204" pitchFamily="49" charset="0"/>
              </a:rPr>
              <a:t>url_for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show_user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id=13)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'/user/13'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Routes</a:t>
            </a:r>
            <a:r>
              <a:rPr lang="en-US" altLang="zh-CN" dirty="0" smtClean="0"/>
              <a:t> (2) - </a:t>
            </a:r>
            <a:r>
              <a:rPr lang="en-US" altLang="zh-CN" dirty="0" smtClean="0">
                <a:hlinkClick r:id="rId2"/>
              </a:rPr>
              <a:t>RESTful services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8200" y="2306471"/>
            <a:ext cx="102955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map.</a:t>
            </a:r>
            <a:r>
              <a:rPr lang="en-US" altLang="zh-CN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'message'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'messages'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map</a:t>
            </a:r>
          </a:p>
          <a:p>
            <a:r>
              <a:rPr lang="en-US" altLang="zh-CN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Route name             Methods Path                           Controller action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POST    /messages.:(format)            messages   create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POST    /messages              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create</a:t>
            </a:r>
          </a:p>
          <a:p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formatted_messages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GET     /messages.:(format)            messages   index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messages           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    /messages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index</a:t>
            </a:r>
          </a:p>
          <a:p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formatted_new_message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GET     /messages/new.:(format)        messages   new</a:t>
            </a:r>
          </a:p>
          <a:p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new_message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    /messages/new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messages   new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PUT     /messages/:(id).:(format)      messages   update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PUT     /messages/:(id)                messages   update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DELETE  /messages/:(id).:(format)      messages   delete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 /messages/:(id)              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messages   delete</a:t>
            </a:r>
          </a:p>
          <a:p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formatted_edit_message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GET     /messages/:(id)/edit.:(format) messages   edit</a:t>
            </a:r>
          </a:p>
          <a:p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edit_message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    /messages/:(id)/edit         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messages   edit</a:t>
            </a:r>
          </a:p>
          <a:p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formatted_message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GET     /messages/:(id).:(format)      messages   show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message            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    /messages/:(id)              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messages   show</a:t>
            </a:r>
          </a:p>
        </p:txBody>
      </p:sp>
    </p:spTree>
    <p:extLst>
      <p:ext uri="{BB962C8B-B14F-4D97-AF65-F5344CB8AC3E}">
        <p14:creationId xmlns:p14="http://schemas.microsoft.com/office/powerpoint/2010/main" val="416575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PasteDeploy</a:t>
            </a:r>
            <a:r>
              <a:rPr lang="en-US" altLang="zh-CN" dirty="0" smtClean="0"/>
              <a:t> – a system for finding and configuring WSGI apps and servers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2740" y="2890103"/>
            <a:ext cx="5573392" cy="3128560"/>
          </a:xfrm>
        </p:spPr>
        <p:txBody>
          <a:bodyPr/>
          <a:lstStyle/>
          <a:p>
            <a:r>
              <a:rPr lang="en-US" altLang="zh-CN" dirty="0" smtClean="0"/>
              <a:t>INI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Composite app</a:t>
            </a:r>
          </a:p>
          <a:p>
            <a:pPr lvl="2"/>
            <a:r>
              <a:rPr lang="en-US" altLang="zh-CN" dirty="0" smtClean="0"/>
              <a:t>/ </a:t>
            </a:r>
            <a:r>
              <a:rPr lang="en-US" altLang="zh-CN" dirty="0" smtClean="0">
                <a:sym typeface="Wingdings" panose="05000000000000000000" pitchFamily="2" charset="2"/>
              </a:rPr>
              <a:t> main app</a:t>
            </a: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/admin  admin app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Filter (Middleware): Pre/post processing</a:t>
            </a:r>
          </a:p>
          <a:p>
            <a:pPr lvl="1"/>
            <a:r>
              <a:rPr lang="en-US" altLang="zh-CN" dirty="0" smtClean="0"/>
              <a:t>Pipeline: filter1 </a:t>
            </a:r>
            <a:r>
              <a:rPr lang="en-US" altLang="zh-CN" dirty="0" smtClean="0">
                <a:sym typeface="Wingdings" panose="05000000000000000000" pitchFamily="2" charset="2"/>
              </a:rPr>
              <a:t> filter2  ...  app</a:t>
            </a:r>
            <a:endParaRPr lang="en-US" altLang="zh-C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348" y="3729440"/>
            <a:ext cx="5573392" cy="3128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paste.deploy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loadapp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app = </a:t>
            </a:r>
            <a:r>
              <a:rPr lang="en-US" altLang="zh-CN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loadapp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CN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CN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:/some/conf.ini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78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623" y="2362784"/>
            <a:ext cx="4789172" cy="42224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Part III, Example In OS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Keystone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38" y="2357841"/>
            <a:ext cx="6928792" cy="3360571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zh-CN" dirty="0" smtClean="0"/>
              <a:t>http/</a:t>
            </a:r>
            <a:r>
              <a:rPr lang="en-US" altLang="zh-CN" dirty="0" err="1" smtClean="0"/>
              <a:t>wsgi-keystone.conf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en-US" altLang="zh-CN" dirty="0" smtClean="0"/>
              <a:t>http/keystone.py</a:t>
            </a:r>
          </a:p>
          <a:p>
            <a:pPr marL="457200" lvl="1" indent="0">
              <a:buNone/>
            </a:pP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keystone.server.wsgi:initialize_application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main”|”admin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pPr marL="457200" lvl="1" indent="0"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deploy.loadapp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name=“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main”|”admin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pPr>
              <a:buFont typeface="+mj-lt"/>
              <a:buAutoNum type="arabicPeriod"/>
            </a:pPr>
            <a:r>
              <a:rPr lang="en-US" altLang="zh-CN" dirty="0" err="1" smtClean="0"/>
              <a:t>etc</a:t>
            </a:r>
            <a:r>
              <a:rPr lang="en-US" altLang="zh-CN" dirty="0" smtClean="0"/>
              <a:t>/keystone-paste.ini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api_v3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service_v3  keystone.service:v3_app_factory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en-US" altLang="zh-CN" dirty="0" err="1" smtClean="0"/>
              <a:t>wsgi.ComposingRouter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en-US" altLang="zh-CN" dirty="0" err="1" smtClean="0"/>
              <a:t>wsgi.Router._router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sz="15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routes.middleware.RoutesMiddleware</a:t>
            </a:r>
            <a:endParaRPr lang="en-US" altLang="zh-CN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0245" y="6059607"/>
            <a:ext cx="933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http://git.openstack.org/cgit/openstack/keystone/tree/httpd/wsgi-keystone.conf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124" y="2760449"/>
            <a:ext cx="3851153" cy="2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Middleware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550" y="2467022"/>
            <a:ext cx="4713583" cy="372906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hlinkClick r:id="rId3"/>
              </a:rPr>
              <a:t>oslo</a:t>
            </a:r>
            <a:r>
              <a:rPr lang="en-US" altLang="zh-CN" dirty="0" smtClean="0"/>
              <a:t>.middleware</a:t>
            </a:r>
            <a:endParaRPr lang="en-US" altLang="zh-CN" dirty="0" smtClean="0">
              <a:hlinkClick r:id="rId4"/>
            </a:endParaRPr>
          </a:p>
          <a:p>
            <a:pPr lvl="1"/>
            <a:r>
              <a:rPr lang="en-US" altLang="zh-CN" dirty="0" err="1" smtClean="0">
                <a:hlinkClick r:id="rId4"/>
              </a:rPr>
              <a:t>RequestId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RequestBodySizeLimiter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Debug</a:t>
            </a:r>
          </a:p>
          <a:p>
            <a:pPr lvl="1"/>
            <a:r>
              <a:rPr lang="en-US" altLang="zh-CN" dirty="0" err="1" smtClean="0"/>
              <a:t>CorrelationId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CacheErrors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DisableByFileHealthcheck</a:t>
            </a:r>
            <a:endParaRPr lang="en-US" altLang="zh-CN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635135" y="1354446"/>
            <a:ext cx="7091534" cy="4869967"/>
            <a:chOff x="5372114" y="1327150"/>
            <a:chExt cx="7091534" cy="486996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5380" y="1327150"/>
              <a:ext cx="3248268" cy="486996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114" y="1327150"/>
              <a:ext cx="3843266" cy="256400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114" y="3891157"/>
              <a:ext cx="3843266" cy="230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05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Middleware</a:t>
            </a:r>
            <a:r>
              <a:rPr lang="en-US" altLang="zh-CN" dirty="0" smtClean="0"/>
              <a:t> (2)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keystone.middleware</a:t>
            </a:r>
            <a:endParaRPr lang="en-US" altLang="zh-CN" dirty="0"/>
          </a:p>
          <a:p>
            <a:pPr lvl="1"/>
            <a:r>
              <a:rPr lang="en-US" altLang="zh-CN" dirty="0" err="1"/>
              <a:t>AuthenContextMiddleware</a:t>
            </a:r>
            <a:endParaRPr lang="en-US" altLang="zh-CN" dirty="0"/>
          </a:p>
          <a:p>
            <a:pPr lvl="1"/>
            <a:r>
              <a:rPr lang="en-US" altLang="zh-CN" dirty="0" err="1"/>
              <a:t>TokenAuthMiddleware</a:t>
            </a:r>
            <a:endParaRPr lang="en-US" altLang="zh-CN" dirty="0"/>
          </a:p>
          <a:p>
            <a:pPr lvl="1"/>
            <a:r>
              <a:rPr lang="en-US" altLang="zh-CN" dirty="0" err="1"/>
              <a:t>JsonBodyMiddleware</a:t>
            </a:r>
            <a:endParaRPr lang="en-US" altLang="zh-CN" dirty="0"/>
          </a:p>
          <a:p>
            <a:pPr lvl="1"/>
            <a:r>
              <a:rPr lang="en-US" altLang="zh-CN" dirty="0" err="1"/>
              <a:t>NormalizingFilter</a:t>
            </a:r>
            <a:endParaRPr lang="en-US" altLang="zh-CN" dirty="0"/>
          </a:p>
          <a:p>
            <a:r>
              <a:rPr lang="en-US" altLang="zh-CN" dirty="0" err="1"/>
              <a:t>keystone.contrib</a:t>
            </a:r>
            <a:endParaRPr lang="en-US" altLang="zh-CN" dirty="0"/>
          </a:p>
          <a:p>
            <a:pPr lvl="1"/>
            <a:r>
              <a:rPr lang="en-US" altLang="zh-CN" dirty="0" err="1"/>
              <a:t>AccessLogMiddleware</a:t>
            </a:r>
            <a:endParaRPr lang="en-US" altLang="zh-CN" dirty="0"/>
          </a:p>
          <a:p>
            <a:pPr lvl="1"/>
            <a:r>
              <a:rPr lang="en-US" altLang="zh-CN" dirty="0"/>
              <a:t>EC2Extension</a:t>
            </a:r>
          </a:p>
          <a:p>
            <a:pPr lvl="1"/>
            <a:r>
              <a:rPr lang="en-US" altLang="zh-CN" dirty="0"/>
              <a:t>S3Extension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5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36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I, Where is WSGI in web development stack ?</a:t>
            </a:r>
          </a:p>
          <a:p>
            <a:r>
              <a:rPr lang="en-US" altLang="zh-CN" dirty="0" smtClean="0"/>
              <a:t>II, WSGI in detail</a:t>
            </a:r>
          </a:p>
          <a:p>
            <a:pPr lvl="1"/>
            <a:r>
              <a:rPr lang="en-US" altLang="zh-CN" dirty="0" smtClean="0"/>
              <a:t>Stones: Gateway, Application and Middleware</a:t>
            </a:r>
          </a:p>
          <a:p>
            <a:pPr lvl="1"/>
            <a:r>
              <a:rPr lang="en-US" altLang="zh-CN" dirty="0" smtClean="0"/>
              <a:t>Wheels: </a:t>
            </a:r>
            <a:r>
              <a:rPr lang="en-US" altLang="zh-CN" dirty="0" err="1" smtClean="0"/>
              <a:t>WebOb</a:t>
            </a:r>
            <a:r>
              <a:rPr lang="en-US" altLang="zh-CN" dirty="0" smtClean="0"/>
              <a:t>, Routes, </a:t>
            </a:r>
            <a:r>
              <a:rPr lang="en-US" altLang="zh-CN" dirty="0" err="1" smtClean="0"/>
              <a:t>PasteDeploy</a:t>
            </a:r>
            <a:endParaRPr lang="en-US" altLang="zh-CN" dirty="0" smtClean="0"/>
          </a:p>
          <a:p>
            <a:r>
              <a:rPr lang="en-US" altLang="zh-CN" dirty="0" smtClean="0"/>
              <a:t>III, Example in </a:t>
            </a:r>
            <a:r>
              <a:rPr lang="en-US" altLang="zh-CN" dirty="0" err="1" smtClean="0"/>
              <a:t>OpenStack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Keystone, Glance and Cinder</a:t>
            </a:r>
          </a:p>
          <a:p>
            <a:r>
              <a:rPr lang="en-US" altLang="zh-CN" dirty="0" smtClean="0"/>
              <a:t>IV, Compare to Django</a:t>
            </a:r>
          </a:p>
          <a:p>
            <a:pPr lvl="1"/>
            <a:r>
              <a:rPr lang="en-US" altLang="zh-CN" dirty="0" smtClean="0"/>
              <a:t>A “full-stack” web development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2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Cinder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etc/api-paste.ini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openstack_volume_api_v2 </a:t>
            </a:r>
            <a:r>
              <a:rPr lang="en-US" altLang="zh-CN" dirty="0" smtClean="0">
                <a:sym typeface="Wingdings" panose="05000000000000000000" pitchFamily="2" charset="2"/>
              </a:rPr>
              <a:t> apiv2  cinder.api.v2.router:</a:t>
            </a:r>
            <a:r>
              <a:rPr lang="en-US" altLang="zh-CN" dirty="0" smtClean="0">
                <a:sym typeface="Wingdings" panose="05000000000000000000" pitchFamily="2" charset="2"/>
                <a:hlinkClick r:id="rId3"/>
              </a:rPr>
              <a:t>APIRouter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cinder.wsgi.</a:t>
            </a:r>
            <a:r>
              <a:rPr lang="en-US" altLang="zh-CN" dirty="0" smtClean="0">
                <a:sym typeface="Wingdings" panose="05000000000000000000" pitchFamily="2" charset="2"/>
                <a:hlinkClick r:id="rId4"/>
              </a:rPr>
              <a:t>Router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Glance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895" y="3562445"/>
            <a:ext cx="2794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79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Swift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436915" cy="2910196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etc/object-</a:t>
            </a:r>
            <a:r>
              <a:rPr lang="en-US" altLang="zh-CN" dirty="0" err="1" smtClean="0">
                <a:hlinkClick r:id="rId2"/>
              </a:rPr>
              <a:t>server.conf</a:t>
            </a:r>
            <a:r>
              <a:rPr lang="en-US" altLang="zh-CN" dirty="0" smtClean="0">
                <a:hlinkClick r:id="rId2"/>
              </a:rPr>
              <a:t>-sample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setup.cfg#entry_points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swift.obj.server:app_factory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swift.obj.</a:t>
            </a:r>
            <a:r>
              <a:rPr lang="en-US" altLang="zh-CN" dirty="0" err="1" smtClean="0">
                <a:hlinkClick r:id="rId4"/>
              </a:rPr>
              <a:t>server:ObjectController</a:t>
            </a:r>
            <a:r>
              <a:rPr lang="en-US" altLang="zh-CN" dirty="0" smtClean="0">
                <a:hlinkClick r:id="rId4"/>
              </a:rPr>
              <a:t>.__call__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86" y="2936378"/>
            <a:ext cx="4662330" cy="29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13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Part IV, vs. Django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43" y="2535261"/>
            <a:ext cx="6920594" cy="3892834"/>
          </a:xfrm>
        </p:spPr>
      </p:pic>
    </p:spTree>
    <p:extLst>
      <p:ext uri="{BB962C8B-B14F-4D97-AF65-F5344CB8AC3E}">
        <p14:creationId xmlns:p14="http://schemas.microsoft.com/office/powerpoint/2010/main" val="39619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32661"/>
              </p:ext>
            </p:extLst>
          </p:nvPr>
        </p:nvGraphicFramePr>
        <p:xfrm>
          <a:off x="667224" y="286603"/>
          <a:ext cx="9545638" cy="620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83305"/>
                <a:gridCol w="1049655"/>
                <a:gridCol w="795655"/>
                <a:gridCol w="1144905"/>
                <a:gridCol w="29721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Django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Tornado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Stand-alone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URL</a:t>
                      </a:r>
                      <a:r>
                        <a:rPr lang="en-US" altLang="zh-CN" baseline="0" dirty="0" smtClean="0"/>
                        <a:t> mapping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Routes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 &amp; Response</a:t>
                      </a:r>
                      <a:r>
                        <a:rPr lang="en-US" altLang="zh-CN" baseline="0" dirty="0" smtClean="0"/>
                        <a:t> objects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WebOb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MVC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SQLAlchemy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Template</a:t>
                      </a:r>
                      <a:r>
                        <a:rPr lang="en-US" altLang="zh-CN" baseline="0" dirty="0" smtClean="0"/>
                        <a:t>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Mako,</a:t>
                      </a:r>
                      <a:r>
                        <a:rPr lang="en-US" altLang="zh-CN" baseline="0" dirty="0" smtClean="0"/>
                        <a:t>Jinja2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Memcache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Security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Deform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Scaffolding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Unittest,Pytest,Nose,Tox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uWSGI,Gunicorn,Gevent,Twisted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Auth</a:t>
                      </a:r>
                      <a:r>
                        <a:rPr lang="en-US" altLang="zh-CN" baseline="0" dirty="0" smtClean="0"/>
                        <a:t> &amp; </a:t>
                      </a:r>
                      <a:r>
                        <a:rPr lang="en-US" altLang="zh-CN" baseline="0" dirty="0" err="1" smtClean="0"/>
                        <a:t>Auth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Req&amp;Res</a:t>
                      </a:r>
                      <a:r>
                        <a:rPr lang="en-US" altLang="zh-CN" dirty="0" smtClean="0"/>
                        <a:t> Middleware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PasteDeploy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Frontend support: JS/CSS/Ajax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 Socket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•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Websockets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Thanks!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Part I, Where is WSGI ?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45" y="2945523"/>
            <a:ext cx="3091266" cy="2759241"/>
          </a:xfrm>
        </p:spPr>
      </p:pic>
    </p:spTree>
    <p:extLst>
      <p:ext uri="{BB962C8B-B14F-4D97-AF65-F5344CB8AC3E}">
        <p14:creationId xmlns:p14="http://schemas.microsoft.com/office/powerpoint/2010/main" val="14320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 What really happens when you navigate to a URL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59" y="2224585"/>
            <a:ext cx="7421443" cy="3891104"/>
          </a:xfrm>
        </p:spPr>
      </p:pic>
      <p:sp>
        <p:nvSpPr>
          <p:cNvPr id="4" name="TextBox 3"/>
          <p:cNvSpPr txBox="1"/>
          <p:nvPr/>
        </p:nvSpPr>
        <p:spPr>
          <a:xfrm>
            <a:off x="2402006" y="6290310"/>
            <a:ext cx="872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http://igoro.com/archive/what-really-happens-when-you-navigate-to-a-url/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9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 HTTP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75" y="2786407"/>
            <a:ext cx="5619750" cy="2352675"/>
          </a:xfrm>
        </p:spPr>
      </p:pic>
      <p:sp>
        <p:nvSpPr>
          <p:cNvPr id="4" name="TextBox 3"/>
          <p:cNvSpPr txBox="1"/>
          <p:nvPr/>
        </p:nvSpPr>
        <p:spPr>
          <a:xfrm>
            <a:off x="3807725" y="6017820"/>
            <a:ext cx="817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http://code.tutsplus.com/tutorials/http-headers-for-dummies--net-8039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9" y="2767357"/>
            <a:ext cx="40386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 RESTful (Representational State Transfer) API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6149" y="2507966"/>
            <a:ext cx="8152818" cy="999510"/>
          </a:xfrm>
        </p:spPr>
        <p:txBody>
          <a:bodyPr/>
          <a:lstStyle/>
          <a:p>
            <a:r>
              <a:rPr lang="en-US" altLang="zh-CN" dirty="0" smtClean="0"/>
              <a:t>A style, Not a standard</a:t>
            </a:r>
          </a:p>
          <a:p>
            <a:r>
              <a:rPr lang="en-US" altLang="zh-CN" dirty="0" smtClean="0"/>
              <a:t>The World Wide Web is a REST system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51488"/>
              </p:ext>
            </p:extLst>
          </p:nvPr>
        </p:nvGraphicFramePr>
        <p:xfrm>
          <a:off x="1468364" y="3591256"/>
          <a:ext cx="937355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493"/>
                <a:gridCol w="3676968"/>
                <a:gridCol w="44230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Collection URI</a:t>
                      </a:r>
                    </a:p>
                    <a:p>
                      <a:r>
                        <a:rPr lang="en-US" altLang="zh-CN" dirty="0" smtClean="0"/>
                        <a:t>http://example.com/resources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Element URI</a:t>
                      </a:r>
                    </a:p>
                    <a:p>
                      <a:r>
                        <a:rPr lang="en-US" altLang="zh-CN" dirty="0" smtClean="0"/>
                        <a:t>http://example.com/resource/item17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List</a:t>
                      </a:r>
                      <a:r>
                        <a:rPr lang="en-US" altLang="zh-CN" dirty="0" smtClean="0"/>
                        <a:t> all members in collection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Retrieve</a:t>
                      </a:r>
                      <a:r>
                        <a:rPr lang="en-US" altLang="zh-CN" dirty="0" smtClean="0"/>
                        <a:t> a specific member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Replace</a:t>
                      </a:r>
                      <a:r>
                        <a:rPr lang="en-US" altLang="zh-CN" dirty="0" smtClean="0"/>
                        <a:t> entire collection</a:t>
                      </a:r>
                      <a:r>
                        <a:rPr lang="en-US" altLang="zh-CN" baseline="0" dirty="0" smtClean="0"/>
                        <a:t> with another collection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Replace</a:t>
                      </a:r>
                      <a:r>
                        <a:rPr lang="en-US" altLang="zh-CN" dirty="0" smtClean="0"/>
                        <a:t> the member or </a:t>
                      </a:r>
                      <a:r>
                        <a:rPr lang="en-US" altLang="zh-CN" b="1" dirty="0" smtClean="0"/>
                        <a:t>Create</a:t>
                      </a:r>
                      <a:r>
                        <a:rPr lang="en-US" altLang="zh-CN" dirty="0" smtClean="0"/>
                        <a:t> it if it doesn’t exist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Create</a:t>
                      </a:r>
                      <a:r>
                        <a:rPr lang="en-US" altLang="zh-CN" dirty="0" smtClean="0"/>
                        <a:t> a new member</a:t>
                      </a:r>
                      <a:r>
                        <a:rPr lang="en-US" altLang="zh-CN" baseline="0" dirty="0" smtClean="0"/>
                        <a:t> in the collection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Delete</a:t>
                      </a:r>
                      <a:r>
                        <a:rPr lang="en-US" altLang="zh-CN" dirty="0" smtClean="0"/>
                        <a:t> the entire collection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Delete</a:t>
                      </a:r>
                      <a:r>
                        <a:rPr lang="en-US" altLang="zh-CN" dirty="0" smtClean="0"/>
                        <a:t> the member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2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Where is WSGI ?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99" y="2330545"/>
            <a:ext cx="5423721" cy="3416300"/>
          </a:xfrm>
        </p:spPr>
      </p:pic>
    </p:spTree>
    <p:extLst>
      <p:ext uri="{BB962C8B-B14F-4D97-AF65-F5344CB8AC3E}">
        <p14:creationId xmlns:p14="http://schemas.microsoft.com/office/powerpoint/2010/main" val="33731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Quiz 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 WS protocol runs in WSGI ?</a:t>
            </a:r>
          </a:p>
          <a:p>
            <a:r>
              <a:rPr lang="en-US" altLang="zh-CN" dirty="0" smtClean="0"/>
              <a:t>I have a web site based on Django, and I want to add WS support. What should I</a:t>
            </a:r>
            <a:r>
              <a:rPr lang="zh-CN" altLang="en-US" dirty="0"/>
              <a:t> </a:t>
            </a:r>
            <a:r>
              <a:rPr lang="en-US" altLang="zh-CN" dirty="0" smtClean="0"/>
              <a:t>do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711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775</TotalTime>
  <Words>1132</Words>
  <Application>Microsoft Office PowerPoint</Application>
  <PresentationFormat>Widescreen</PresentationFormat>
  <Paragraphs>283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宋体</vt:lpstr>
      <vt:lpstr>Arial</vt:lpstr>
      <vt:lpstr>Calibri</vt:lpstr>
      <vt:lpstr>Century Gothic</vt:lpstr>
      <vt:lpstr>Consolas</vt:lpstr>
      <vt:lpstr>Wingdings</vt:lpstr>
      <vt:lpstr>Wingdings 3</vt:lpstr>
      <vt:lpstr>Ion Boardroom</vt:lpstr>
      <vt:lpstr>WSGI Demystify</vt:lpstr>
      <vt:lpstr>Why to learn it ?</vt:lpstr>
      <vt:lpstr>Agenda</vt:lpstr>
      <vt:lpstr>Part I, Where is WSGI ?</vt:lpstr>
      <vt:lpstr>Review: What really happens when you navigate to a URL</vt:lpstr>
      <vt:lpstr>Review: HTTP</vt:lpstr>
      <vt:lpstr>Review: RESTful (Representational State Transfer) API</vt:lpstr>
      <vt:lpstr>Where is WSGI ?</vt:lpstr>
      <vt:lpstr>Quiz ?</vt:lpstr>
      <vt:lpstr>Part II, WSGI in detail</vt:lpstr>
      <vt:lpstr>So many choices !</vt:lpstr>
      <vt:lpstr>Application (Framework) side</vt:lpstr>
      <vt:lpstr>Gateway (Server) side</vt:lpstr>
      <vt:lpstr>Environ</vt:lpstr>
      <vt:lpstr>Environ (2)</vt:lpstr>
      <vt:lpstr>Example: show_env_app.py</vt:lpstr>
      <vt:lpstr>Middleware: Play Both Sides</vt:lpstr>
      <vt:lpstr>PowerPoint Presentation</vt:lpstr>
      <vt:lpstr>Example: HTTP Basic Auth Middleware</vt:lpstr>
      <vt:lpstr>Quiz ?</vt:lpstr>
      <vt:lpstr>PowerPoint Presentation</vt:lpstr>
      <vt:lpstr>WebOb – WSGI request and response object</vt:lpstr>
      <vt:lpstr>Routes – mapping URLs to action</vt:lpstr>
      <vt:lpstr>Routes (2) - RESTful services</vt:lpstr>
      <vt:lpstr>PasteDeploy – a system for finding and configuring WSGI apps and servers</vt:lpstr>
      <vt:lpstr>Part III, Example In OS</vt:lpstr>
      <vt:lpstr>Keystone</vt:lpstr>
      <vt:lpstr>Middleware</vt:lpstr>
      <vt:lpstr>Middleware (2)</vt:lpstr>
      <vt:lpstr>Cinder</vt:lpstr>
      <vt:lpstr>Swift</vt:lpstr>
      <vt:lpstr>Part IV, vs. Django</vt:lpstr>
      <vt:lpstr>PowerPoint Presentation</vt:lpstr>
      <vt:lpstr>Thanks!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WSGI Demystify</dc:title>
  <dc:creator>Huang, Hao H</dc:creator>
  <cp:lastModifiedBy>Li, HuanhuanX</cp:lastModifiedBy>
  <cp:revision>444</cp:revision>
  <dcterms:created xsi:type="dcterms:W3CDTF">2015-04-01T03:49:27Z</dcterms:created>
  <dcterms:modified xsi:type="dcterms:W3CDTF">2015-04-07T09:32:02Z</dcterms:modified>
</cp:coreProperties>
</file>