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9" r:id="rId5"/>
    <p:sldId id="268" r:id="rId6"/>
    <p:sldId id="269" r:id="rId7"/>
    <p:sldId id="261" r:id="rId8"/>
    <p:sldId id="262" r:id="rId9"/>
    <p:sldId id="272" r:id="rId10"/>
    <p:sldId id="263" r:id="rId11"/>
    <p:sldId id="258" r:id="rId12"/>
    <p:sldId id="264" r:id="rId13"/>
    <p:sldId id="265" r:id="rId14"/>
    <p:sldId id="266" r:id="rId15"/>
    <p:sldId id="270" r:id="rId16"/>
    <p:sldId id="275" r:id="rId17"/>
    <p:sldId id="277" r:id="rId18"/>
    <p:sldId id="276" r:id="rId19"/>
    <p:sldId id="280" r:id="rId20"/>
    <p:sldId id="274" r:id="rId21"/>
    <p:sldId id="273" r:id="rId22"/>
    <p:sldId id="281" r:id="rId23"/>
    <p:sldId id="271" r:id="rId24"/>
    <p:sldId id="278" r:id="rId25"/>
    <p:sldId id="279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60E7CC1-3A96-4A25-A4F9-1F29D3F60F49}" type="datetimeFigureOut">
              <a:rPr lang="zh-CN" altLang="en-US" smtClean="0"/>
              <a:t>2014/7/15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01D46C6-6303-46A2-B499-75474776D8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7616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7CC1-3A96-4A25-A4F9-1F29D3F60F49}" type="datetimeFigureOut">
              <a:rPr lang="zh-CN" altLang="en-US" smtClean="0"/>
              <a:t>2014/7/15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6C6-6303-46A2-B499-75474776D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83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7CC1-3A96-4A25-A4F9-1F29D3F60F49}" type="datetimeFigureOut">
              <a:rPr lang="zh-CN" altLang="en-US" smtClean="0"/>
              <a:t>2014/7/15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6C6-6303-46A2-B499-75474776D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15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7CC1-3A96-4A25-A4F9-1F29D3F60F49}" type="datetimeFigureOut">
              <a:rPr lang="zh-CN" altLang="en-US" smtClean="0"/>
              <a:t>2014/7/15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6C6-6303-46A2-B499-75474776D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84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7CC1-3A96-4A25-A4F9-1F29D3F60F49}" type="datetimeFigureOut">
              <a:rPr lang="zh-CN" altLang="en-US" smtClean="0"/>
              <a:t>2014/7/15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6C6-6303-46A2-B499-75474776D8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0738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7CC1-3A96-4A25-A4F9-1F29D3F60F49}" type="datetimeFigureOut">
              <a:rPr lang="zh-CN" altLang="en-US" smtClean="0"/>
              <a:t>2014/7/15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6C6-6303-46A2-B499-75474776D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84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7CC1-3A96-4A25-A4F9-1F29D3F60F49}" type="datetimeFigureOut">
              <a:rPr lang="zh-CN" altLang="en-US" smtClean="0"/>
              <a:t>2014/7/15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6C6-6303-46A2-B499-75474776D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0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7CC1-3A96-4A25-A4F9-1F29D3F60F49}" type="datetimeFigureOut">
              <a:rPr lang="zh-CN" altLang="en-US" smtClean="0"/>
              <a:t>2014/7/15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6C6-6303-46A2-B499-75474776D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64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7CC1-3A96-4A25-A4F9-1F29D3F60F49}" type="datetimeFigureOut">
              <a:rPr lang="zh-CN" altLang="en-US" smtClean="0"/>
              <a:t>2014/7/15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6C6-6303-46A2-B499-75474776D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55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7CC1-3A96-4A25-A4F9-1F29D3F60F49}" type="datetimeFigureOut">
              <a:rPr lang="zh-CN" altLang="en-US" smtClean="0"/>
              <a:t>2014/7/15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6C6-6303-46A2-B499-75474776D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59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7CC1-3A96-4A25-A4F9-1F29D3F60F49}" type="datetimeFigureOut">
              <a:rPr lang="zh-CN" altLang="en-US" smtClean="0"/>
              <a:t>2014/7/15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6C6-6303-46A2-B499-75474776D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94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60E7CC1-3A96-4A25-A4F9-1F29D3F60F49}" type="datetimeFigureOut">
              <a:rPr lang="zh-CN" altLang="en-US" smtClean="0"/>
              <a:t>2014/7/15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01D46C6-6303-46A2-B499-75474776D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504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Story of Web Development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JF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43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 Servers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1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 web server: CERN </a:t>
            </a:r>
            <a:r>
              <a:rPr lang="en-US" altLang="zh-CN" dirty="0" err="1" smtClean="0"/>
              <a:t>HTTPd</a:t>
            </a:r>
            <a:endParaRPr lang="en-US" altLang="zh-CN" dirty="0" smtClean="0"/>
          </a:p>
          <a:p>
            <a:r>
              <a:rPr lang="en-US" altLang="zh-CN" dirty="0" smtClean="0"/>
              <a:t>Apache</a:t>
            </a:r>
          </a:p>
          <a:p>
            <a:r>
              <a:rPr lang="en-US" altLang="zh-CN" dirty="0" smtClean="0"/>
              <a:t>IIS</a:t>
            </a:r>
          </a:p>
          <a:p>
            <a:r>
              <a:rPr lang="en-US" altLang="zh-CN" dirty="0" err="1" smtClean="0"/>
              <a:t>Nginx</a:t>
            </a:r>
            <a:endParaRPr lang="en-US" altLang="zh-CN" dirty="0" smtClean="0"/>
          </a:p>
          <a:p>
            <a:r>
              <a:rPr lang="en-US" altLang="zh-CN" dirty="0" err="1" smtClean="0"/>
              <a:t>Lighttpd</a:t>
            </a:r>
            <a:endParaRPr lang="en-US" altLang="zh-CN" dirty="0" smtClean="0"/>
          </a:p>
          <a:p>
            <a:r>
              <a:rPr lang="en-US" altLang="zh-CN" dirty="0" smtClean="0"/>
              <a:t>Micro servers for embedded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875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Browsers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200" dirty="0"/>
              <a:t>The 1</a:t>
            </a:r>
            <a:r>
              <a:rPr lang="en-US" altLang="zh-CN" sz="2200" baseline="30000" dirty="0"/>
              <a:t>st</a:t>
            </a:r>
            <a:r>
              <a:rPr lang="en-US" altLang="zh-CN" sz="2200" dirty="0"/>
              <a:t> Web </a:t>
            </a:r>
            <a:r>
              <a:rPr lang="en-US" altLang="zh-CN" sz="2200" dirty="0" smtClean="0"/>
              <a:t>client</a:t>
            </a:r>
          </a:p>
          <a:p>
            <a:pPr lvl="1"/>
            <a:r>
              <a:rPr lang="en-US" altLang="zh-CN" sz="2000" dirty="0" smtClean="0"/>
              <a:t>Text based</a:t>
            </a:r>
          </a:p>
          <a:p>
            <a:pPr lvl="1"/>
            <a:r>
              <a:rPr lang="en-US" altLang="zh-CN" sz="2000" dirty="0" smtClean="0"/>
              <a:t>“</a:t>
            </a:r>
            <a:r>
              <a:rPr lang="en-US" altLang="zh-CN" sz="2000" dirty="0" err="1" smtClean="0"/>
              <a:t>WorldWideWeb</a:t>
            </a:r>
            <a:r>
              <a:rPr lang="en-US" altLang="zh-CN" sz="2000" dirty="0" smtClean="0"/>
              <a:t>” -&gt; Nexus</a:t>
            </a:r>
            <a:endParaRPr lang="en-US" altLang="zh-CN" sz="2000" dirty="0"/>
          </a:p>
          <a:p>
            <a:r>
              <a:rPr lang="en-US" altLang="zh-CN" sz="2200" dirty="0"/>
              <a:t>Mosaic -&gt; </a:t>
            </a:r>
            <a:r>
              <a:rPr lang="en-US" altLang="zh-CN" sz="2200" dirty="0" smtClean="0"/>
              <a:t>Netscape Navigator -&gt; Firefox</a:t>
            </a:r>
          </a:p>
          <a:p>
            <a:r>
              <a:rPr lang="en-US" altLang="zh-CN" sz="2200" dirty="0" smtClean="0"/>
              <a:t>IE</a:t>
            </a:r>
          </a:p>
          <a:p>
            <a:r>
              <a:rPr lang="en-US" altLang="zh-CN" sz="2200" dirty="0" smtClean="0"/>
              <a:t>Opera</a:t>
            </a:r>
          </a:p>
          <a:p>
            <a:r>
              <a:rPr lang="en-US" altLang="zh-CN" sz="2200" dirty="0" smtClean="0"/>
              <a:t>Safari</a:t>
            </a:r>
          </a:p>
          <a:p>
            <a:r>
              <a:rPr lang="en-US" altLang="zh-CN" sz="2200" dirty="0" smtClean="0"/>
              <a:t>Chrome</a:t>
            </a:r>
          </a:p>
          <a:p>
            <a:r>
              <a:rPr lang="en-US" altLang="zh-CN" sz="2200" dirty="0" smtClean="0"/>
              <a:t>Text based browsers</a:t>
            </a:r>
          </a:p>
          <a:p>
            <a:pPr lvl="1"/>
            <a:r>
              <a:rPr lang="en-US" altLang="zh-CN" sz="2000" dirty="0" smtClean="0"/>
              <a:t>Lync, links, w3m</a:t>
            </a:r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864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 – </a:t>
            </a:r>
            <a:r>
              <a:rPr lang="en-US" altLang="zh-CN" dirty="0" err="1" smtClean="0"/>
              <a:t>HyperText</a:t>
            </a:r>
            <a:r>
              <a:rPr lang="en-US" altLang="zh-CN" dirty="0" smtClean="0"/>
              <a:t> Transfer Protocol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All links</a:t>
            </a:r>
            <a:r>
              <a:rPr lang="en-US" altLang="zh-CN" dirty="0"/>
              <a:t> </a:t>
            </a:r>
            <a:r>
              <a:rPr lang="en-US" altLang="zh-CN" dirty="0" smtClean="0"/>
              <a:t>-  hyperlinks</a:t>
            </a:r>
          </a:p>
          <a:p>
            <a:r>
              <a:rPr lang="en-US" altLang="zh-CN" dirty="0" err="1" smtClean="0"/>
              <a:t>Ping-pong</a:t>
            </a:r>
            <a:r>
              <a:rPr lang="en-US" altLang="zh-CN" dirty="0" smtClean="0"/>
              <a:t> – request and response</a:t>
            </a:r>
          </a:p>
          <a:p>
            <a:r>
              <a:rPr lang="en-US" altLang="zh-CN" dirty="0" smtClean="0"/>
              <a:t>Methods</a:t>
            </a:r>
          </a:p>
          <a:p>
            <a:r>
              <a:rPr lang="en-US" altLang="zh-CN" dirty="0" smtClean="0"/>
              <a:t>Status codes</a:t>
            </a:r>
          </a:p>
          <a:p>
            <a:r>
              <a:rPr lang="en-US" altLang="zh-CN" dirty="0" smtClean="0"/>
              <a:t>Session</a:t>
            </a:r>
          </a:p>
          <a:p>
            <a:pPr lvl="1"/>
            <a:r>
              <a:rPr lang="en-US" altLang="zh-CN" dirty="0"/>
              <a:t>What’s “stateless”?</a:t>
            </a:r>
          </a:p>
          <a:p>
            <a:r>
              <a:rPr lang="en-US" altLang="zh-CN" dirty="0" smtClean="0"/>
              <a:t>SSL and https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975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10142728" cy="1325562"/>
          </a:xfrm>
        </p:spPr>
        <p:txBody>
          <a:bodyPr/>
          <a:lstStyle/>
          <a:p>
            <a:r>
              <a:rPr lang="en-US" altLang="zh-CN" dirty="0" smtClean="0"/>
              <a:t>HTML – </a:t>
            </a:r>
            <a:r>
              <a:rPr lang="en-US" altLang="zh-CN" dirty="0" err="1" smtClean="0"/>
              <a:t>HyperText</a:t>
            </a:r>
            <a:r>
              <a:rPr lang="en-US" altLang="zh-CN" dirty="0" smtClean="0"/>
              <a:t> Markup Language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Markups</a:t>
            </a:r>
          </a:p>
          <a:p>
            <a:pPr lvl="1"/>
            <a:r>
              <a:rPr lang="en-US" altLang="zh-CN" dirty="0" smtClean="0"/>
              <a:t>How many we are using?</a:t>
            </a:r>
          </a:p>
          <a:p>
            <a:pPr lvl="1"/>
            <a:r>
              <a:rPr lang="en-US" altLang="zh-CN" dirty="0" smtClean="0"/>
              <a:t>Derived from SGML</a:t>
            </a:r>
          </a:p>
          <a:p>
            <a:r>
              <a:rPr lang="en-US" altLang="zh-CN" dirty="0" smtClean="0"/>
              <a:t>Tags, open and close, not strict</a:t>
            </a:r>
          </a:p>
          <a:p>
            <a:pPr lvl="1"/>
            <a:r>
              <a:rPr lang="en-US" altLang="zh-CN" dirty="0" smtClean="0"/>
              <a:t>XHTML and HTML4.01</a:t>
            </a:r>
          </a:p>
          <a:p>
            <a:r>
              <a:rPr lang="en-US" altLang="zh-CN" dirty="0" smtClean="0"/>
              <a:t>HTML5</a:t>
            </a:r>
          </a:p>
          <a:p>
            <a:pPr lvl="1"/>
            <a:r>
              <a:rPr lang="en-US" altLang="zh-CN" dirty="0" smtClean="0"/>
              <a:t>New stuff</a:t>
            </a:r>
          </a:p>
          <a:p>
            <a:r>
              <a:rPr lang="en-US" altLang="zh-CN" dirty="0" smtClean="0"/>
              <a:t>DOM</a:t>
            </a:r>
          </a:p>
          <a:p>
            <a:r>
              <a:rPr lang="en-US" altLang="zh-CN" dirty="0" err="1" smtClean="0"/>
              <a:t>Javescript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454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 – Cascading Style Sheets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Rules of “Progressive Enhancement”</a:t>
            </a:r>
          </a:p>
          <a:p>
            <a:pPr lvl="1"/>
            <a:r>
              <a:rPr lang="en-US" altLang="zh-CN" dirty="0"/>
              <a:t>S</a:t>
            </a:r>
            <a:r>
              <a:rPr lang="zh-CN" altLang="zh-CN" dirty="0" smtClean="0"/>
              <a:t>eparation </a:t>
            </a:r>
            <a:r>
              <a:rPr lang="zh-CN" altLang="zh-CN" dirty="0"/>
              <a:t>of content and style </a:t>
            </a:r>
            <a:endParaRPr lang="en-US" altLang="zh-CN" dirty="0"/>
          </a:p>
          <a:p>
            <a:pPr lvl="1"/>
            <a:r>
              <a:rPr lang="en-US" altLang="zh-CN" dirty="0"/>
              <a:t>Graceful </a:t>
            </a:r>
            <a:r>
              <a:rPr lang="en-US" altLang="zh-CN" dirty="0" err="1"/>
              <a:t>degration</a:t>
            </a:r>
            <a:endParaRPr lang="en-US" altLang="zh-CN" dirty="0"/>
          </a:p>
          <a:p>
            <a:pPr marL="27432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It can be used for generic purpose, not only Web</a:t>
            </a:r>
          </a:p>
          <a:p>
            <a:pPr lvl="1"/>
            <a:r>
              <a:rPr lang="en-US" altLang="zh-CN" dirty="0" smtClean="0"/>
              <a:t>E.g. GUI applications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570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CGI – Common Gateway Interface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Static and Dynamic content for Web</a:t>
            </a:r>
          </a:p>
          <a:p>
            <a:r>
              <a:rPr lang="en-US" altLang="zh-CN" dirty="0" smtClean="0"/>
              <a:t>Interactive between server side and client side</a:t>
            </a:r>
          </a:p>
          <a:p>
            <a:pPr lvl="1"/>
            <a:r>
              <a:rPr lang="en-US" altLang="zh-CN" dirty="0" smtClean="0"/>
              <a:t>Standard of interface to transfer parameters</a:t>
            </a:r>
          </a:p>
          <a:p>
            <a:r>
              <a:rPr lang="en-US" altLang="zh-CN" dirty="0" smtClean="0"/>
              <a:t>All parameters are go through environment </a:t>
            </a:r>
            <a:r>
              <a:rPr lang="en-US" altLang="zh-CN" dirty="0" err="1" smtClean="0"/>
              <a:t>vars</a:t>
            </a:r>
            <a:endParaRPr lang="en-US" altLang="zh-CN" dirty="0" smtClean="0"/>
          </a:p>
          <a:p>
            <a:r>
              <a:rPr lang="en-US" altLang="zh-CN" dirty="0" smtClean="0"/>
              <a:t>Any scripts and programming language can do CGI</a:t>
            </a:r>
          </a:p>
          <a:p>
            <a:r>
              <a:rPr lang="en-US" altLang="zh-CN" dirty="0" smtClean="0"/>
              <a:t>Performance and alternatives</a:t>
            </a:r>
          </a:p>
          <a:p>
            <a:pPr lvl="1"/>
            <a:r>
              <a:rPr lang="en-US" altLang="zh-CN" dirty="0" smtClean="0"/>
              <a:t>New process for each calling</a:t>
            </a:r>
          </a:p>
          <a:p>
            <a:pPr lvl="1"/>
            <a:r>
              <a:rPr lang="en-US" altLang="zh-CN" dirty="0" err="1" smtClean="0"/>
              <a:t>FastCGI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Many apaches modules – </a:t>
            </a:r>
            <a:r>
              <a:rPr lang="en-US" altLang="zh-CN" dirty="0" err="1" smtClean="0"/>
              <a:t>mod_perl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mod_php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mod_python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etc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514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99" y="564384"/>
            <a:ext cx="9086601" cy="581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4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0" y="419099"/>
            <a:ext cx="9188450" cy="854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12" y="763587"/>
            <a:ext cx="9264813" cy="521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2" y="0"/>
            <a:ext cx="9692640" cy="878840"/>
          </a:xfrm>
        </p:spPr>
        <p:txBody>
          <a:bodyPr/>
          <a:lstStyle/>
          <a:p>
            <a:r>
              <a:rPr lang="en-US" altLang="zh-CN" dirty="0" err="1" smtClean="0"/>
              <a:t>FastCGI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702" y="228674"/>
            <a:ext cx="6857596" cy="662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1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472" y="2702560"/>
            <a:ext cx="9692640" cy="1325562"/>
          </a:xfrm>
        </p:spPr>
        <p:txBody>
          <a:bodyPr/>
          <a:lstStyle/>
          <a:p>
            <a:pPr algn="ctr"/>
            <a:r>
              <a:rPr lang="en-US" altLang="zh-CN" dirty="0" smtClean="0"/>
              <a:t>Only about the things in my HEAD</a:t>
            </a:r>
            <a:br>
              <a:rPr lang="en-US" altLang="zh-CN" dirty="0" smtClean="0"/>
            </a:br>
            <a:r>
              <a:rPr lang="en-US" altLang="zh-CN" dirty="0" smtClean="0"/>
              <a:t>Only stories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64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CGI – Sample of Apache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&lt;Directory "/</a:t>
            </a:r>
            <a:r>
              <a:rPr lang="en-US" altLang="zh-CN" dirty="0" err="1"/>
              <a:t>var</a:t>
            </a:r>
            <a:r>
              <a:rPr lang="en-US" altLang="zh-CN" dirty="0"/>
              <a:t>/www/</a:t>
            </a:r>
            <a:r>
              <a:rPr lang="en-US" altLang="zh-CN" dirty="0" err="1"/>
              <a:t>cgi</a:t>
            </a:r>
            <a:r>
              <a:rPr lang="en-US" altLang="zh-CN" dirty="0"/>
              <a:t>-bin"&gt;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AllowOverride</a:t>
            </a:r>
            <a:r>
              <a:rPr lang="en-US" altLang="zh-CN" dirty="0"/>
              <a:t> None</a:t>
            </a:r>
          </a:p>
          <a:p>
            <a:pPr marL="0" indent="0">
              <a:buNone/>
            </a:pPr>
            <a:r>
              <a:rPr lang="en-US" altLang="zh-CN" dirty="0"/>
              <a:t>   Options </a:t>
            </a:r>
            <a:r>
              <a:rPr lang="en-US" altLang="zh-CN" dirty="0" err="1"/>
              <a:t>ExecCGI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Order </a:t>
            </a:r>
            <a:r>
              <a:rPr lang="en-US" altLang="zh-CN" dirty="0" err="1"/>
              <a:t>allow,deny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Allow from all</a:t>
            </a:r>
          </a:p>
          <a:p>
            <a:pPr marL="0" indent="0">
              <a:buNone/>
            </a:pPr>
            <a:r>
              <a:rPr lang="en-US" altLang="zh-CN" dirty="0"/>
              <a:t>&lt;/Directory&gt;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&lt;Directory "/</a:t>
            </a:r>
            <a:r>
              <a:rPr lang="en-US" altLang="zh-CN" dirty="0" err="1"/>
              <a:t>var</a:t>
            </a:r>
            <a:r>
              <a:rPr lang="en-US" altLang="zh-CN" dirty="0"/>
              <a:t>/www/</a:t>
            </a:r>
            <a:r>
              <a:rPr lang="en-US" altLang="zh-CN" dirty="0" err="1"/>
              <a:t>cgi</a:t>
            </a:r>
            <a:r>
              <a:rPr lang="en-US" altLang="zh-CN" dirty="0"/>
              <a:t>-bin"&gt;</a:t>
            </a:r>
          </a:p>
          <a:p>
            <a:pPr marL="0" indent="0">
              <a:buNone/>
            </a:pPr>
            <a:r>
              <a:rPr lang="en-US" altLang="zh-CN" dirty="0"/>
              <a:t>Options All</a:t>
            </a:r>
          </a:p>
          <a:p>
            <a:pPr marL="0" indent="0">
              <a:buNone/>
            </a:pPr>
            <a:r>
              <a:rPr lang="en-US" altLang="zh-CN" dirty="0"/>
              <a:t>&lt;/Directory&gt;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23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CGI – </a:t>
            </a:r>
            <a:r>
              <a:rPr lang="en-US" altLang="zh-CN" dirty="0" err="1" smtClean="0"/>
              <a:t>sample.cgi</a:t>
            </a:r>
            <a:r>
              <a:rPr lang="en-US" altLang="zh-CN" dirty="0" smtClean="0"/>
              <a:t> (in Python)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#!/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/bin/python</a:t>
            </a:r>
          </a:p>
          <a:p>
            <a:pPr marL="0" indent="0">
              <a:buNone/>
            </a:pPr>
            <a:r>
              <a:rPr lang="en-US" altLang="zh-CN" dirty="0" smtClean="0"/>
              <a:t>import </a:t>
            </a:r>
            <a:r>
              <a:rPr lang="en-US" altLang="zh-CN" dirty="0" err="1" smtClean="0"/>
              <a:t>os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# Required header that tells the browser how to render the text.</a:t>
            </a:r>
            <a:br>
              <a:rPr lang="en-US" altLang="zh-CN" dirty="0"/>
            </a:br>
            <a:r>
              <a:rPr lang="en-US" altLang="zh-CN" dirty="0"/>
              <a:t>print "Content-Type: text/plain\n\n"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# Print a simple message to the display window.</a:t>
            </a:r>
            <a:br>
              <a:rPr lang="en-US" altLang="zh-CN" dirty="0"/>
            </a:br>
            <a:r>
              <a:rPr lang="en-US" altLang="zh-CN" dirty="0"/>
              <a:t>print "Hello, World!\</a:t>
            </a:r>
            <a:r>
              <a:rPr lang="en-US" altLang="zh-CN" dirty="0" smtClean="0"/>
              <a:t>n“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# Print all 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vars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for </a:t>
            </a:r>
            <a:r>
              <a:rPr lang="en-US" altLang="zh-CN" dirty="0" err="1"/>
              <a:t>param</a:t>
            </a:r>
            <a:r>
              <a:rPr lang="en-US" altLang="zh-CN" dirty="0"/>
              <a:t> in </a:t>
            </a:r>
            <a:r>
              <a:rPr lang="en-US" altLang="zh-CN" dirty="0" err="1"/>
              <a:t>os.environ.keys</a:t>
            </a:r>
            <a:r>
              <a:rPr lang="en-US" altLang="zh-CN" dirty="0"/>
              <a:t>():</a:t>
            </a:r>
          </a:p>
          <a:p>
            <a:pPr marL="0" indent="0">
              <a:buNone/>
            </a:pPr>
            <a:r>
              <a:rPr lang="en-US" altLang="zh-CN" dirty="0"/>
              <a:t>  print </a:t>
            </a:r>
            <a:r>
              <a:rPr lang="en-US" altLang="zh-CN" dirty="0" smtClean="0"/>
              <a:t>"%20s: </a:t>
            </a:r>
            <a:r>
              <a:rPr lang="en-US" altLang="zh-CN" dirty="0"/>
              <a:t>%</a:t>
            </a:r>
            <a:r>
              <a:rPr lang="en-US" altLang="zh-CN" dirty="0" smtClean="0"/>
              <a:t>s" </a:t>
            </a:r>
            <a:r>
              <a:rPr lang="en-US" altLang="zh-CN" dirty="0"/>
              <a:t>% (</a:t>
            </a:r>
            <a:r>
              <a:rPr lang="en-US" altLang="zh-CN" dirty="0" err="1"/>
              <a:t>param</a:t>
            </a:r>
            <a:r>
              <a:rPr lang="en-US" altLang="zh-CN" dirty="0"/>
              <a:t>, </a:t>
            </a:r>
            <a:r>
              <a:rPr lang="en-US" altLang="zh-CN" dirty="0" err="1"/>
              <a:t>os.environ</a:t>
            </a:r>
            <a:r>
              <a:rPr lang="en-US" altLang="zh-CN" dirty="0"/>
              <a:t>[</a:t>
            </a:r>
            <a:r>
              <a:rPr lang="en-US" altLang="zh-CN" dirty="0" err="1"/>
              <a:t>param</a:t>
            </a:r>
            <a:r>
              <a:rPr lang="en-US" altLang="zh-CN" dirty="0"/>
              <a:t>])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296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692640" cy="65024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Output: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853440"/>
            <a:ext cx="10566400" cy="581406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SERVER_SOFTWARE: Apache/2.2.22 (Ubuntu)</a:t>
            </a:r>
          </a:p>
          <a:p>
            <a:pPr marL="0" indent="0">
              <a:buNone/>
            </a:pPr>
            <a:r>
              <a:rPr lang="en-US" altLang="zh-CN" dirty="0"/>
              <a:t>         SCRIPT_NAME: /</a:t>
            </a:r>
            <a:r>
              <a:rPr lang="en-US" altLang="zh-CN" dirty="0" err="1"/>
              <a:t>cgi</a:t>
            </a:r>
            <a:r>
              <a:rPr lang="en-US" altLang="zh-CN" dirty="0"/>
              <a:t>-bin/</a:t>
            </a:r>
            <a:r>
              <a:rPr lang="en-US" altLang="zh-CN" dirty="0" err="1"/>
              <a:t>penv.cgi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REQUEST_METHOD: GET</a:t>
            </a:r>
          </a:p>
          <a:p>
            <a:pPr marL="0" indent="0">
              <a:buNone/>
            </a:pPr>
            <a:r>
              <a:rPr lang="en-US" altLang="zh-CN" dirty="0"/>
              <a:t>     SERVER_PROTOCOL: HTTP/1.1</a:t>
            </a:r>
          </a:p>
          <a:p>
            <a:pPr marL="0" indent="0">
              <a:buNone/>
            </a:pPr>
            <a:r>
              <a:rPr lang="en-US" altLang="zh-CN" dirty="0"/>
              <a:t>        QUERY_STRING: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=123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HTTP_USER_AGENT: Mozilla/5.0 (Windows NT 6.2; WOW64) </a:t>
            </a:r>
            <a:r>
              <a:rPr lang="en-US" altLang="zh-CN" dirty="0" err="1"/>
              <a:t>AppleWebKit</a:t>
            </a:r>
            <a:r>
              <a:rPr lang="en-US" altLang="zh-CN" dirty="0"/>
              <a:t>/537.36</a:t>
            </a:r>
          </a:p>
          <a:p>
            <a:pPr marL="0" indent="0">
              <a:buNone/>
            </a:pPr>
            <a:r>
              <a:rPr lang="en-US" altLang="zh-CN" dirty="0"/>
              <a:t>         SERVER_NAME: go.bj.intel.com</a:t>
            </a:r>
          </a:p>
          <a:p>
            <a:pPr marL="0" indent="0">
              <a:buNone/>
            </a:pPr>
            <a:r>
              <a:rPr lang="en-US" altLang="zh-CN" dirty="0"/>
              <a:t>         REMOTE_ADDR: 10.238.129.84</a:t>
            </a:r>
          </a:p>
          <a:p>
            <a:pPr marL="0" indent="0">
              <a:buNone/>
            </a:pPr>
            <a:r>
              <a:rPr lang="en-US" altLang="zh-CN" dirty="0"/>
              <a:t>         SERVER_PORT: 8080</a:t>
            </a:r>
          </a:p>
          <a:p>
            <a:pPr marL="0" indent="0">
              <a:buNone/>
            </a:pPr>
            <a:r>
              <a:rPr lang="en-US" altLang="zh-CN" dirty="0"/>
              <a:t>         SERVER_ADDR: 10.238.153.206</a:t>
            </a:r>
          </a:p>
          <a:p>
            <a:pPr marL="0" indent="0">
              <a:buNone/>
            </a:pPr>
            <a:r>
              <a:rPr lang="en-US" altLang="zh-CN" dirty="0"/>
              <a:t>       DOCUMENT_ROOT: /</a:t>
            </a:r>
            <a:r>
              <a:rPr lang="en-US" altLang="zh-CN" dirty="0" err="1"/>
              <a:t>var</a:t>
            </a:r>
            <a:r>
              <a:rPr lang="en-US" altLang="zh-CN" dirty="0"/>
              <a:t>/www</a:t>
            </a:r>
          </a:p>
          <a:p>
            <a:pPr marL="0" indent="0">
              <a:buNone/>
            </a:pPr>
            <a:r>
              <a:rPr lang="en-US" altLang="zh-CN" dirty="0"/>
              <a:t>     SCRIPT_FILENAME: /</a:t>
            </a:r>
            <a:r>
              <a:rPr lang="en-US" altLang="zh-CN" dirty="0" err="1"/>
              <a:t>usr</a:t>
            </a:r>
            <a:r>
              <a:rPr lang="en-US" altLang="zh-CN" dirty="0"/>
              <a:t>/lib/</a:t>
            </a:r>
            <a:r>
              <a:rPr lang="en-US" altLang="zh-CN" dirty="0" err="1"/>
              <a:t>cgi</a:t>
            </a:r>
            <a:r>
              <a:rPr lang="en-US" altLang="zh-CN" dirty="0"/>
              <a:t>-bin/</a:t>
            </a:r>
            <a:r>
              <a:rPr lang="en-US" altLang="zh-CN" dirty="0" err="1"/>
              <a:t>penv.cgi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SERVER_ADMIN: </a:t>
            </a:r>
            <a:r>
              <a:rPr lang="en-US" altLang="zh-CN" dirty="0" err="1"/>
              <a:t>webmaster@localhost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HTTP_HOST: go.bj.intel.com:8080</a:t>
            </a:r>
          </a:p>
          <a:p>
            <a:pPr marL="0" indent="0">
              <a:buNone/>
            </a:pPr>
            <a:r>
              <a:rPr lang="en-US" altLang="zh-CN" dirty="0"/>
              <a:t>         REQUEST_URI: /</a:t>
            </a:r>
            <a:r>
              <a:rPr lang="en-US" altLang="zh-CN" dirty="0" err="1" smtClean="0"/>
              <a:t>cgi</a:t>
            </a:r>
            <a:r>
              <a:rPr lang="en-US" altLang="zh-CN" dirty="0" smtClean="0"/>
              <a:t>-bin/</a:t>
            </a:r>
            <a:r>
              <a:rPr lang="en-US" altLang="zh-CN" dirty="0" err="1" smtClean="0"/>
              <a:t>penv.cgi?abc</a:t>
            </a:r>
            <a:r>
              <a:rPr lang="en-US" altLang="zh-CN" dirty="0" smtClean="0"/>
              <a:t>=123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GATEWAY_INTERFACE: CGI/1.1</a:t>
            </a:r>
          </a:p>
          <a:p>
            <a:pPr marL="0" indent="0">
              <a:buNone/>
            </a:pPr>
            <a:r>
              <a:rPr lang="en-US" altLang="zh-CN" dirty="0"/>
              <a:t>         REMOTE_PORT: 59731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632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“LAMP” -&gt; “LEMP”</a:t>
            </a:r>
          </a:p>
          <a:p>
            <a:r>
              <a:rPr lang="en-US" altLang="zh-CN" dirty="0" smtClean="0"/>
              <a:t>Embedded parts inside HTML</a:t>
            </a:r>
            <a:r>
              <a:rPr lang="zh-CN" altLang="en-US" dirty="0"/>
              <a:t> </a:t>
            </a:r>
            <a:r>
              <a:rPr lang="en-US" altLang="zh-CN" dirty="0" smtClean="0"/>
              <a:t>-&gt; Full-stack web development stack -&gt; General-purpose programming </a:t>
            </a:r>
            <a:r>
              <a:rPr lang="en-US" altLang="zh-CN" dirty="0" err="1" smtClean="0"/>
              <a:t>scritps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Dynamic generated web pages</a:t>
            </a:r>
          </a:p>
          <a:p>
            <a:pPr lvl="2"/>
            <a:r>
              <a:rPr lang="en-US" altLang="zh-CN" dirty="0" smtClean="0"/>
              <a:t>ASP, JSP</a:t>
            </a:r>
            <a:endParaRPr lang="en-US" altLang="zh-CN" dirty="0"/>
          </a:p>
          <a:p>
            <a:r>
              <a:rPr lang="en-US" altLang="zh-CN" dirty="0" smtClean="0"/>
              <a:t>C style syntax, and many similar language designs with Perl, Java</a:t>
            </a:r>
          </a:p>
          <a:p>
            <a:r>
              <a:rPr lang="en-US" altLang="zh-CN" dirty="0" smtClean="0"/>
              <a:t>Poor designed, but easy to ramp up and deployment</a:t>
            </a:r>
          </a:p>
        </p:txBody>
      </p:sp>
    </p:spTree>
    <p:extLst>
      <p:ext uri="{BB962C8B-B14F-4D97-AF65-F5344CB8AC3E}">
        <p14:creationId xmlns:p14="http://schemas.microsoft.com/office/powerpoint/2010/main" val="118328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 World of PHP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&lt;!DOCTYPE html&gt;</a:t>
            </a:r>
          </a:p>
          <a:p>
            <a:pPr marL="0" indent="0">
              <a:buNone/>
            </a:pPr>
            <a:r>
              <a:rPr lang="en-US" altLang="zh-CN" dirty="0"/>
              <a:t>&lt;html&gt;</a:t>
            </a:r>
          </a:p>
          <a:p>
            <a:pPr marL="0" indent="0">
              <a:buNone/>
            </a:pPr>
            <a:r>
              <a:rPr lang="en-US" altLang="zh-CN" dirty="0"/>
              <a:t>    &lt;head&gt;</a:t>
            </a:r>
          </a:p>
          <a:p>
            <a:pPr marL="0" indent="0">
              <a:buNone/>
            </a:pPr>
            <a:r>
              <a:rPr lang="en-US" altLang="zh-CN" dirty="0"/>
              <a:t>        &lt;title&gt;PHP Test&lt;/title&gt;</a:t>
            </a:r>
          </a:p>
          <a:p>
            <a:pPr marL="0" indent="0">
              <a:buNone/>
            </a:pPr>
            <a:r>
              <a:rPr lang="en-US" altLang="zh-CN" dirty="0"/>
              <a:t>    &lt;/head&gt;</a:t>
            </a:r>
          </a:p>
          <a:p>
            <a:pPr marL="0" indent="0">
              <a:buNone/>
            </a:pPr>
            <a:r>
              <a:rPr lang="en-US" altLang="zh-CN" dirty="0"/>
              <a:t>    &lt;body&gt;</a:t>
            </a:r>
          </a:p>
          <a:p>
            <a:pPr marL="0" indent="0">
              <a:buNone/>
            </a:pPr>
            <a:r>
              <a:rPr lang="en-US" altLang="zh-CN" dirty="0"/>
              <a:t>        &lt;?</a:t>
            </a:r>
            <a:r>
              <a:rPr lang="en-US" altLang="zh-CN" dirty="0" err="1"/>
              <a:t>php</a:t>
            </a:r>
            <a:r>
              <a:rPr lang="en-US" altLang="zh-CN" dirty="0"/>
              <a:t> echo '&lt;p&gt;Hello World&lt;/p&gt;'; ?&gt;</a:t>
            </a:r>
          </a:p>
          <a:p>
            <a:pPr marL="0" indent="0">
              <a:buNone/>
            </a:pPr>
            <a:r>
              <a:rPr lang="en-US" altLang="zh-CN" dirty="0"/>
              <a:t>    &lt;/body&gt;</a:t>
            </a:r>
          </a:p>
          <a:p>
            <a:pPr marL="0" indent="0">
              <a:buNone/>
            </a:pPr>
            <a:r>
              <a:rPr lang="en-US" altLang="zh-CN" dirty="0"/>
              <a:t>&lt;/html&gt;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0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RoR</a:t>
            </a:r>
            <a:r>
              <a:rPr lang="en-US" altLang="zh-CN" dirty="0" smtClean="0"/>
              <a:t> and MVC in Server Side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MVC</a:t>
            </a:r>
          </a:p>
          <a:p>
            <a:pPr lvl="1"/>
            <a:r>
              <a:rPr lang="en-US" altLang="zh-CN" dirty="0" smtClean="0"/>
              <a:t>Model-View-Controller</a:t>
            </a:r>
          </a:p>
          <a:p>
            <a:pPr lvl="1"/>
            <a:r>
              <a:rPr lang="en-US" altLang="zh-CN" dirty="0" err="1" smtClean="0"/>
              <a:t>Django</a:t>
            </a:r>
            <a:r>
              <a:rPr lang="en-US" altLang="zh-CN" dirty="0" smtClean="0"/>
              <a:t> – MTV</a:t>
            </a:r>
          </a:p>
          <a:p>
            <a:r>
              <a:rPr lang="en-US" altLang="zh-CN" dirty="0" smtClean="0"/>
              <a:t>Full-stack web application development framework</a:t>
            </a:r>
          </a:p>
          <a:p>
            <a:pPr lvl="1"/>
            <a:r>
              <a:rPr lang="en-US" altLang="zh-CN" dirty="0" err="1" smtClean="0"/>
              <a:t>RoR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Django</a:t>
            </a:r>
            <a:r>
              <a:rPr lang="en-US" altLang="zh-CN" dirty="0" smtClean="0"/>
              <a:t> is</a:t>
            </a:r>
          </a:p>
          <a:p>
            <a:pPr lvl="1"/>
            <a:r>
              <a:rPr lang="en-US" altLang="zh-CN" dirty="0" smtClean="0"/>
              <a:t>Flask/bottle is not</a:t>
            </a:r>
          </a:p>
          <a:p>
            <a:pPr lvl="1"/>
            <a:r>
              <a:rPr lang="en-US" altLang="zh-CN" dirty="0" smtClean="0"/>
              <a:t>Components</a:t>
            </a:r>
          </a:p>
          <a:p>
            <a:pPr lvl="2"/>
            <a:r>
              <a:rPr lang="en-US" altLang="zh-CN" dirty="0" smtClean="0"/>
              <a:t>Web template system</a:t>
            </a:r>
          </a:p>
          <a:p>
            <a:pPr lvl="2"/>
            <a:r>
              <a:rPr lang="en-US" altLang="zh-CN" dirty="0" smtClean="0"/>
              <a:t>ORM</a:t>
            </a:r>
          </a:p>
          <a:p>
            <a:pPr lvl="2"/>
            <a:r>
              <a:rPr lang="en-US" altLang="zh-CN" dirty="0" err="1" smtClean="0"/>
              <a:t>Scafflolding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Request routing engine and URL mapping</a:t>
            </a:r>
          </a:p>
          <a:p>
            <a:pPr lvl="2"/>
            <a:r>
              <a:rPr lang="en-US" altLang="zh-CN" dirty="0" smtClean="0"/>
              <a:t>Etc.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08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998" y="0"/>
            <a:ext cx="48890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9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4" y="220662"/>
            <a:ext cx="8518525" cy="643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5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72" y="264160"/>
            <a:ext cx="10765028" cy="1325562"/>
          </a:xfrm>
        </p:spPr>
        <p:txBody>
          <a:bodyPr/>
          <a:lstStyle/>
          <a:p>
            <a:r>
              <a:rPr lang="en-US" altLang="zh-CN" dirty="0" smtClean="0"/>
              <a:t>Ajax - Asynchronous </a:t>
            </a:r>
            <a:r>
              <a:rPr lang="en-US" altLang="zh-CN" dirty="0"/>
              <a:t>JavaScript and </a:t>
            </a:r>
            <a:r>
              <a:rPr lang="en-US" altLang="zh-CN" dirty="0" smtClean="0"/>
              <a:t>XML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4" y="2279649"/>
            <a:ext cx="4391025" cy="4419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400" y="2279649"/>
            <a:ext cx="40513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9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659" y="0"/>
            <a:ext cx="91426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1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Born of HTTP and Web</a:t>
            </a:r>
          </a:p>
          <a:p>
            <a:r>
              <a:rPr lang="en-US" altLang="zh-CN" dirty="0" smtClean="0"/>
              <a:t>HTTP, HTML, DOM, CSS, JS</a:t>
            </a:r>
          </a:p>
          <a:p>
            <a:r>
              <a:rPr lang="en-US" altLang="zh-CN" dirty="0" smtClean="0"/>
              <a:t>CGI to enable interactive UI</a:t>
            </a:r>
          </a:p>
          <a:p>
            <a:r>
              <a:rPr lang="en-US" altLang="zh-CN" dirty="0" smtClean="0"/>
              <a:t>PHP, ASP, JSP</a:t>
            </a:r>
          </a:p>
          <a:p>
            <a:r>
              <a:rPr lang="en-US" altLang="zh-CN" dirty="0"/>
              <a:t>WSGI and python based web </a:t>
            </a:r>
            <a:r>
              <a:rPr lang="en-US" altLang="zh-CN" dirty="0" smtClean="0"/>
              <a:t>frameworks</a:t>
            </a:r>
          </a:p>
          <a:p>
            <a:r>
              <a:rPr lang="en-US" altLang="zh-CN" dirty="0" err="1" smtClean="0"/>
              <a:t>RoR</a:t>
            </a:r>
            <a:r>
              <a:rPr lang="en-US" altLang="zh-CN" dirty="0" smtClean="0"/>
              <a:t> and MVC in server side</a:t>
            </a:r>
          </a:p>
          <a:p>
            <a:r>
              <a:rPr lang="en-US" altLang="zh-CN" dirty="0" smtClean="0"/>
              <a:t>Ajax</a:t>
            </a:r>
          </a:p>
          <a:p>
            <a:r>
              <a:rPr lang="en-US" altLang="zh-CN" dirty="0" smtClean="0"/>
              <a:t>SPA</a:t>
            </a:r>
          </a:p>
        </p:txBody>
      </p:sp>
    </p:spTree>
    <p:extLst>
      <p:ext uri="{BB962C8B-B14F-4D97-AF65-F5344CB8AC3E}">
        <p14:creationId xmlns:p14="http://schemas.microsoft.com/office/powerpoint/2010/main" val="70916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7" y="730250"/>
            <a:ext cx="913324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2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 – Single-page Application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CS - &gt; BS -&gt; CS plus</a:t>
            </a:r>
          </a:p>
          <a:p>
            <a:r>
              <a:rPr lang="en-US" altLang="zh-CN" dirty="0" smtClean="0"/>
              <a:t>All static files will be loaded once – HTML, CSS, JS code</a:t>
            </a:r>
          </a:p>
          <a:p>
            <a:r>
              <a:rPr lang="en-US" altLang="zh-CN" dirty="0" smtClean="0"/>
              <a:t>Browser side MVC</a:t>
            </a:r>
          </a:p>
          <a:p>
            <a:r>
              <a:rPr lang="en-US" altLang="zh-CN" dirty="0" smtClean="0"/>
              <a:t>Ajax and </a:t>
            </a:r>
            <a:r>
              <a:rPr lang="en-US" altLang="zh-CN" dirty="0" err="1" smtClean="0"/>
              <a:t>RESTful</a:t>
            </a:r>
            <a:r>
              <a:rPr lang="en-US" altLang="zh-CN" dirty="0" smtClean="0"/>
              <a:t> APIs for data exchanging</a:t>
            </a:r>
          </a:p>
          <a:p>
            <a:pPr lvl="1"/>
            <a:r>
              <a:rPr lang="en-US" altLang="zh-CN" dirty="0" smtClean="0"/>
              <a:t>XML, JSON</a:t>
            </a:r>
          </a:p>
          <a:p>
            <a:r>
              <a:rPr lang="en-US" altLang="zh-CN" dirty="0" smtClean="0"/>
              <a:t>HTML5</a:t>
            </a:r>
          </a:p>
          <a:p>
            <a:pPr lvl="1"/>
            <a:r>
              <a:rPr lang="en-US" altLang="zh-CN" dirty="0" err="1" smtClean="0"/>
              <a:t>Websocked</a:t>
            </a:r>
            <a:r>
              <a:rPr lang="en-US" altLang="zh-CN" dirty="0" smtClean="0"/>
              <a:t>, socked.io - for </a:t>
            </a:r>
            <a:r>
              <a:rPr lang="en-US" altLang="zh-CN" dirty="0"/>
              <a:t>real-time </a:t>
            </a:r>
            <a:r>
              <a:rPr lang="en-US" altLang="zh-CN" dirty="0" smtClean="0"/>
              <a:t>communication</a:t>
            </a:r>
          </a:p>
          <a:p>
            <a:pPr lvl="1"/>
            <a:r>
              <a:rPr lang="en-US" altLang="zh-CN" dirty="0" smtClean="0"/>
              <a:t>Local storage</a:t>
            </a:r>
          </a:p>
          <a:p>
            <a:r>
              <a:rPr lang="en-US" altLang="zh-CN" dirty="0" smtClean="0"/>
              <a:t>Popular frameworks</a:t>
            </a:r>
          </a:p>
          <a:p>
            <a:pPr lvl="1"/>
            <a:r>
              <a:rPr lang="en-US" altLang="zh-CN" dirty="0" smtClean="0"/>
              <a:t>Backbone.js, </a:t>
            </a:r>
            <a:r>
              <a:rPr lang="en-US" altLang="zh-CN" dirty="0" err="1" smtClean="0"/>
              <a:t>AngularJS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903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74" y="1257512"/>
            <a:ext cx="9691143" cy="434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2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024" y="198437"/>
            <a:ext cx="5845175" cy="647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0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672" y="2270760"/>
            <a:ext cx="9692640" cy="1325562"/>
          </a:xfrm>
        </p:spPr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774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Days Before Web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telnet</a:t>
            </a:r>
          </a:p>
          <a:p>
            <a:pPr lvl="1"/>
            <a:r>
              <a:rPr lang="en-US" altLang="zh-CN" dirty="0" smtClean="0"/>
              <a:t>BBS</a:t>
            </a:r>
          </a:p>
          <a:p>
            <a:pPr lvl="1"/>
            <a:r>
              <a:rPr lang="en-US" altLang="zh-CN" dirty="0" smtClean="0"/>
              <a:t>mud</a:t>
            </a:r>
          </a:p>
          <a:p>
            <a:r>
              <a:rPr lang="en-US" altLang="zh-CN" dirty="0" smtClean="0"/>
              <a:t>ftp</a:t>
            </a:r>
          </a:p>
          <a:p>
            <a:r>
              <a:rPr lang="en-US" altLang="zh-CN" dirty="0" smtClean="0"/>
              <a:t>Gopher</a:t>
            </a:r>
          </a:p>
          <a:p>
            <a:r>
              <a:rPr lang="en-US" altLang="zh-CN" dirty="0" smtClean="0"/>
              <a:t>Emails</a:t>
            </a:r>
          </a:p>
          <a:p>
            <a:r>
              <a:rPr lang="en-US" altLang="zh-CN" dirty="0" smtClean="0"/>
              <a:t>Newsgroup</a:t>
            </a:r>
          </a:p>
          <a:p>
            <a:r>
              <a:rPr lang="en-US" altLang="zh-CN" dirty="0" smtClean="0"/>
              <a:t>IRC (maybe later)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725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472" y="2359660"/>
            <a:ext cx="9692640" cy="1325562"/>
          </a:xfrm>
        </p:spPr>
        <p:txBody>
          <a:bodyPr/>
          <a:lstStyle/>
          <a:p>
            <a:r>
              <a:rPr lang="en-US" altLang="zh-CN" dirty="0" smtClean="0"/>
              <a:t>Nothing New Under the Sun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44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472" y="2359660"/>
            <a:ext cx="9692640" cy="1325562"/>
          </a:xfrm>
        </p:spPr>
        <p:txBody>
          <a:bodyPr/>
          <a:lstStyle/>
          <a:p>
            <a:r>
              <a:rPr lang="en-US" altLang="zh-CN" dirty="0" smtClean="0"/>
              <a:t>Rome </a:t>
            </a:r>
            <a:r>
              <a:rPr lang="en-US" altLang="zh-CN" dirty="0"/>
              <a:t>is not </a:t>
            </a:r>
            <a:r>
              <a:rPr lang="en-US" altLang="zh-CN" dirty="0" smtClean="0"/>
              <a:t>Built </a:t>
            </a:r>
            <a:r>
              <a:rPr lang="en-US" altLang="zh-CN" dirty="0"/>
              <a:t>in a </a:t>
            </a:r>
            <a:r>
              <a:rPr lang="en-US" altLang="zh-CN" dirty="0" smtClean="0"/>
              <a:t>Day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90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Born of HTTP and WWW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 smtClean="0"/>
              <a:t>TimBL</a:t>
            </a:r>
            <a:r>
              <a:rPr lang="en-US" altLang="zh-CN" sz="2400" dirty="0" smtClean="0"/>
              <a:t> - Tim Berners-Lee, 1990s</a:t>
            </a:r>
            <a:r>
              <a:rPr lang="en-US" altLang="zh-CN" sz="2400" dirty="0"/>
              <a:t>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CERN</a:t>
            </a:r>
          </a:p>
          <a:p>
            <a:pPr lvl="1"/>
            <a:r>
              <a:rPr lang="en-US" altLang="zh-CN" sz="2000" dirty="0" smtClean="0"/>
              <a:t>WWW: World Wide Web</a:t>
            </a:r>
          </a:p>
          <a:p>
            <a:pPr lvl="1"/>
            <a:r>
              <a:rPr lang="en-US" altLang="zh-CN" sz="2000" dirty="0" smtClean="0"/>
              <a:t>Protocol, Sever, Client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HTTP versions</a:t>
            </a:r>
          </a:p>
          <a:p>
            <a:pPr lvl="1"/>
            <a:r>
              <a:rPr lang="en-US" altLang="zh-CN" dirty="0" smtClean="0"/>
              <a:t>0.9 -&gt; 1.0 -&gt; 1.1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HTTP future?</a:t>
            </a:r>
          </a:p>
          <a:p>
            <a:pPr lvl="1"/>
            <a:r>
              <a:rPr lang="en-US" altLang="zh-CN" dirty="0" smtClean="0"/>
              <a:t>http2.0</a:t>
            </a:r>
          </a:p>
          <a:p>
            <a:pPr lvl="1"/>
            <a:r>
              <a:rPr lang="en-US" altLang="zh-CN" dirty="0" err="1" smtClean="0"/>
              <a:t>websocket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SPDY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806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768" y="1"/>
            <a:ext cx="7034032" cy="6823012"/>
          </a:xfrm>
        </p:spPr>
      </p:pic>
    </p:spTree>
    <p:extLst>
      <p:ext uri="{BB962C8B-B14F-4D97-AF65-F5344CB8AC3E}">
        <p14:creationId xmlns:p14="http://schemas.microsoft.com/office/powerpoint/2010/main" val="52230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68" y="127000"/>
            <a:ext cx="10656711" cy="5994400"/>
          </a:xfrm>
        </p:spPr>
      </p:pic>
    </p:spTree>
    <p:extLst>
      <p:ext uri="{BB962C8B-B14F-4D97-AF65-F5344CB8AC3E}">
        <p14:creationId xmlns:p14="http://schemas.microsoft.com/office/powerpoint/2010/main" val="336553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TC103457515[[fn=View]]</Template>
  <TotalTime>799</TotalTime>
  <Words>642</Words>
  <Application>Microsoft Office PowerPoint</Application>
  <PresentationFormat>Widescreen</PresentationFormat>
  <Paragraphs>173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Century Schoolbook</vt:lpstr>
      <vt:lpstr>宋体</vt:lpstr>
      <vt:lpstr>Arial</vt:lpstr>
      <vt:lpstr>Wingdings 2</vt:lpstr>
      <vt:lpstr>View</vt:lpstr>
      <vt:lpstr>Story of Web Development</vt:lpstr>
      <vt:lpstr>Only about the things in my HEAD Only stories</vt:lpstr>
      <vt:lpstr>Agenda</vt:lpstr>
      <vt:lpstr>The Days Before Web</vt:lpstr>
      <vt:lpstr>Nothing New Under the Sun</vt:lpstr>
      <vt:lpstr>Rome is not Built in a Day</vt:lpstr>
      <vt:lpstr>Born of HTTP and WWW</vt:lpstr>
      <vt:lpstr>PowerPoint Presentation</vt:lpstr>
      <vt:lpstr>PowerPoint Presentation</vt:lpstr>
      <vt:lpstr>HTTP Servers</vt:lpstr>
      <vt:lpstr>Web Browsers</vt:lpstr>
      <vt:lpstr>HTTP – HyperText Transfer Protocol</vt:lpstr>
      <vt:lpstr>HTML – HyperText Markup Language</vt:lpstr>
      <vt:lpstr>CSS – Cascading Style Sheets</vt:lpstr>
      <vt:lpstr>CGI – Common Gateway Interface</vt:lpstr>
      <vt:lpstr>PowerPoint Presentation</vt:lpstr>
      <vt:lpstr>PowerPoint Presentation</vt:lpstr>
      <vt:lpstr>PowerPoint Presentation</vt:lpstr>
      <vt:lpstr>FastCGI</vt:lpstr>
      <vt:lpstr>CGI – Sample of Apache Config</vt:lpstr>
      <vt:lpstr>CGI – sample.cgi (in Python)</vt:lpstr>
      <vt:lpstr>Output:</vt:lpstr>
      <vt:lpstr>PHP</vt:lpstr>
      <vt:lpstr>Hello World of PHP</vt:lpstr>
      <vt:lpstr>RoR and MVC in Server Side</vt:lpstr>
      <vt:lpstr>PowerPoint Presentation</vt:lpstr>
      <vt:lpstr>PowerPoint Presentation</vt:lpstr>
      <vt:lpstr>Ajax - Asynchronous JavaScript and XML</vt:lpstr>
      <vt:lpstr>PowerPoint Presentation</vt:lpstr>
      <vt:lpstr>PowerPoint Presentation</vt:lpstr>
      <vt:lpstr>SPA – Single-page Application </vt:lpstr>
      <vt:lpstr>PowerPoint Presentation</vt:lpstr>
      <vt:lpstr>PowerPoint Presentation</vt:lpstr>
      <vt:lpstr>Q&amp;A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and Web</dc:title>
  <dc:creator>Ding, Jian-feng</dc:creator>
  <cp:lastModifiedBy>Ding, Jian-feng</cp:lastModifiedBy>
  <cp:revision>38</cp:revision>
  <dcterms:created xsi:type="dcterms:W3CDTF">2014-06-20T03:55:31Z</dcterms:created>
  <dcterms:modified xsi:type="dcterms:W3CDTF">2014-07-15T12:13:27Z</dcterms:modified>
</cp:coreProperties>
</file>