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/>
          <p:nvPr/>
        </p:nvSpPr>
        <p:spPr>
          <a:xfrm>
            <a:off y="0" x="4724400"/>
            <a:ext cy="5140547" cx="3012140"/>
          </a:xfrm>
          <a:custGeom>
            <a:pathLst>
              <a:path w="3012141" extrusionOk="0" h="6854064">
                <a:moveTo>
                  <a:pt y="0" x="2623817"/>
                </a:moveTo>
                <a:lnTo>
                  <a:pt y="608783" x="2791741"/>
                </a:lnTo>
                <a:lnTo>
                  <a:pt y="1301537" x="1826176"/>
                </a:lnTo>
                <a:lnTo>
                  <a:pt y="2466623" x="2130539"/>
                </a:lnTo>
                <a:lnTo>
                  <a:pt y="3190866" x="1175470"/>
                </a:lnTo>
                <a:lnTo>
                  <a:pt y="4355952" x="1469337"/>
                </a:lnTo>
                <a:lnTo>
                  <a:pt y="5080194" x="493277"/>
                </a:lnTo>
                <a:lnTo>
                  <a:pt y="6255776" x="808135"/>
                </a:lnTo>
                <a:lnTo>
                  <a:pt y="6854064" x="0"/>
                </a:lnTo>
                <a:lnTo>
                  <a:pt y="6854064" x="388325"/>
                </a:lnTo>
                <a:lnTo>
                  <a:pt y="6308258" x="1007545"/>
                </a:lnTo>
                <a:lnTo>
                  <a:pt y="5122179" x="713678"/>
                </a:lnTo>
                <a:lnTo>
                  <a:pt y="4408433" x="1679242"/>
                </a:lnTo>
                <a:lnTo>
                  <a:pt y="3232851" x="1364384"/>
                </a:lnTo>
                <a:lnTo>
                  <a:pt y="2498112" x="2361435"/>
                </a:lnTo>
                <a:lnTo>
                  <a:pt y="1343522" x="2015091"/>
                </a:lnTo>
                <a:lnTo>
                  <a:pt y="608783" x="3012141"/>
                </a:lnTo>
                <a:lnTo>
                  <a:pt y="0" x="2833722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y="0" x="4571999"/>
            <a:ext cy="5143499" cx="4546600"/>
            <a:chOff y="0" x="1447"/>
            <a:chExt cy="4319" cx="2863"/>
          </a:xfrm>
        </p:grpSpPr>
        <p:sp>
          <p:nvSpPr>
            <p:cNvPr id="12" name="Shape 12"/>
            <p:cNvSpPr/>
            <p:nvPr/>
          </p:nvSpPr>
          <p:spPr>
            <a:xfrm>
              <a:off y="0" x="1447"/>
              <a:ext cy="4319" cx="1885"/>
            </a:xfrm>
            <a:custGeom>
              <a:pathLst>
                <a:path w="1886" extrusionOk="0" h="4320">
                  <a:moveTo>
                    <a:pt y="0" x="1719"/>
                  </a:moveTo>
                  <a:lnTo>
                    <a:pt y="357" x="1813"/>
                  </a:lnTo>
                  <a:lnTo>
                    <a:pt y="805" x="1194"/>
                  </a:lnTo>
                  <a:lnTo>
                    <a:pt y="1544" x="1393"/>
                  </a:lnTo>
                  <a:lnTo>
                    <a:pt y="1991" x="777"/>
                  </a:lnTo>
                  <a:lnTo>
                    <a:pt y="2734" x="972"/>
                  </a:lnTo>
                  <a:lnTo>
                    <a:pt y="3178" x="355"/>
                  </a:lnTo>
                  <a:lnTo>
                    <a:pt y="3921" x="554"/>
                  </a:lnTo>
                  <a:lnTo>
                    <a:pt y="4320" x="0"/>
                  </a:lnTo>
                  <a:lnTo>
                    <a:pt y="4320" x="109"/>
                  </a:lnTo>
                  <a:lnTo>
                    <a:pt y="3948" x="623"/>
                  </a:lnTo>
                  <a:lnTo>
                    <a:pt y="3205" x="430"/>
                  </a:lnTo>
                  <a:lnTo>
                    <a:pt y="2761" x="1045"/>
                  </a:lnTo>
                  <a:lnTo>
                    <a:pt y="2018" x="850"/>
                  </a:lnTo>
                  <a:lnTo>
                    <a:pt y="1572" x="1468"/>
                  </a:lnTo>
                  <a:lnTo>
                    <a:pt y="830" x="1271"/>
                  </a:lnTo>
                  <a:lnTo>
                    <a:pt y="386" x="1886"/>
                  </a:lnTo>
                  <a:lnTo>
                    <a:pt y="0" x="1788"/>
                  </a:lnTo>
                  <a:lnTo>
                    <a:pt y="0" x="1719"/>
                  </a:lnTo>
                  <a:close/>
                </a:path>
              </a:pathLst>
            </a:custGeom>
            <a:solidFill>
              <a:srgbClr val="A64129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y="0" x="1559"/>
              <a:ext cy="4319" cx="1978"/>
            </a:xfrm>
            <a:custGeom>
              <a:pathLst>
                <a:path w="1979" extrusionOk="0" h="4320">
                  <a:moveTo>
                    <a:pt y="0" x="1673"/>
                  </a:moveTo>
                  <a:lnTo>
                    <a:pt y="382" x="1777"/>
                  </a:lnTo>
                  <a:lnTo>
                    <a:pt y="830" x="1160"/>
                  </a:lnTo>
                  <a:lnTo>
                    <a:pt y="1570" x="1357"/>
                  </a:lnTo>
                  <a:lnTo>
                    <a:pt y="2016" x="743"/>
                  </a:lnTo>
                  <a:lnTo>
                    <a:pt y="2759" x="936"/>
                  </a:lnTo>
                  <a:lnTo>
                    <a:pt y="3204" x="319"/>
                  </a:lnTo>
                  <a:lnTo>
                    <a:pt y="3947" x="517"/>
                  </a:lnTo>
                  <a:lnTo>
                    <a:pt y="4320" x="0"/>
                  </a:lnTo>
                  <a:lnTo>
                    <a:pt y="4320" x="304"/>
                  </a:lnTo>
                  <a:lnTo>
                    <a:pt y="4025" x="717"/>
                  </a:lnTo>
                  <a:lnTo>
                    <a:pt y="3280" x="521"/>
                  </a:lnTo>
                  <a:lnTo>
                    <a:pt y="2836" x="1136"/>
                  </a:lnTo>
                  <a:lnTo>
                    <a:pt y="2093" x="941"/>
                  </a:lnTo>
                  <a:lnTo>
                    <a:pt y="1648" x="1559"/>
                  </a:lnTo>
                  <a:lnTo>
                    <a:pt y="905" x="1362"/>
                  </a:lnTo>
                  <a:lnTo>
                    <a:pt y="461" x="1979"/>
                  </a:lnTo>
                  <a:lnTo>
                    <a:pt y="0" x="1859"/>
                  </a:lnTo>
                  <a:lnTo>
                    <a:pt y="0" x="1673"/>
                  </a:lnTo>
                  <a:close/>
                </a:path>
              </a:pathLst>
            </a:custGeom>
            <a:solidFill>
              <a:srgbClr val="384452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0" x="2090"/>
              <a:ext cy="4319" cx="1805"/>
            </a:xfrm>
            <a:custGeom>
              <a:pathLst>
                <a:path w="1806" extrusionOk="0" h="4320">
                  <a:moveTo>
                    <a:pt y="0" x="1462"/>
                  </a:moveTo>
                  <a:lnTo>
                    <a:pt y="510" x="1604"/>
                  </a:lnTo>
                  <a:lnTo>
                    <a:pt y="958" x="987"/>
                  </a:lnTo>
                  <a:lnTo>
                    <a:pt y="1696" x="1183"/>
                  </a:lnTo>
                  <a:lnTo>
                    <a:pt y="2142" x="570"/>
                  </a:lnTo>
                  <a:lnTo>
                    <a:pt y="2885" x="764"/>
                  </a:lnTo>
                  <a:lnTo>
                    <a:pt y="3329" x="147"/>
                  </a:lnTo>
                  <a:lnTo>
                    <a:pt y="4072" x="344"/>
                  </a:lnTo>
                  <a:lnTo>
                    <a:pt y="4320" x="0"/>
                  </a:lnTo>
                  <a:lnTo>
                    <a:pt y="4320" x="304"/>
                  </a:lnTo>
                  <a:lnTo>
                    <a:pt y="4151" x="544"/>
                  </a:lnTo>
                  <a:lnTo>
                    <a:pt y="3406" x="349"/>
                  </a:lnTo>
                  <a:lnTo>
                    <a:pt y="2961" x="965"/>
                  </a:lnTo>
                  <a:lnTo>
                    <a:pt y="2220" x="768"/>
                  </a:lnTo>
                  <a:lnTo>
                    <a:pt y="1776" x="1385"/>
                  </a:lnTo>
                  <a:lnTo>
                    <a:pt y="1031" x="1189"/>
                  </a:lnTo>
                  <a:lnTo>
                    <a:pt y="586" x="1806"/>
                  </a:lnTo>
                  <a:lnTo>
                    <a:pt y="0" x="1647"/>
                  </a:lnTo>
                  <a:lnTo>
                    <a:pt y="0" x="1462"/>
                  </a:lnTo>
                  <a:close/>
                </a:path>
              </a:pathLst>
            </a:custGeom>
            <a:solidFill>
              <a:srgbClr val="F68C1F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y="0" x="2463"/>
              <a:ext cy="4319" cx="1847"/>
            </a:xfrm>
            <a:custGeom>
              <a:pathLst>
                <a:path w="1848" extrusionOk="0" h="4320">
                  <a:moveTo>
                    <a:pt y="0" x="1311"/>
                  </a:moveTo>
                  <a:lnTo>
                    <a:pt y="606" x="1475"/>
                  </a:lnTo>
                  <a:lnTo>
                    <a:pt y="1055" x="856"/>
                  </a:lnTo>
                  <a:lnTo>
                    <a:pt y="1794" x="1054"/>
                  </a:lnTo>
                  <a:lnTo>
                    <a:pt y="2240" x="439"/>
                  </a:lnTo>
                  <a:lnTo>
                    <a:pt y="2981" x="634"/>
                  </a:lnTo>
                  <a:lnTo>
                    <a:pt y="3428" x="16"/>
                  </a:lnTo>
                  <a:lnTo>
                    <a:pt y="4169" x="215"/>
                  </a:lnTo>
                  <a:lnTo>
                    <a:pt y="4320" x="0"/>
                  </a:lnTo>
                  <a:lnTo>
                    <a:pt y="4320" x="570"/>
                  </a:lnTo>
                  <a:lnTo>
                    <a:pt y="4304" x="584"/>
                  </a:lnTo>
                  <a:lnTo>
                    <a:pt y="3570" x="391"/>
                  </a:lnTo>
                  <a:lnTo>
                    <a:pt y="3118" x="1005"/>
                  </a:lnTo>
                  <a:lnTo>
                    <a:pt y="2380" x="810"/>
                  </a:lnTo>
                  <a:lnTo>
                    <a:pt y="1936" x="1422"/>
                  </a:lnTo>
                  <a:lnTo>
                    <a:pt y="1193" x="1229"/>
                  </a:lnTo>
                  <a:lnTo>
                    <a:pt y="743" x="1848"/>
                  </a:lnTo>
                  <a:lnTo>
                    <a:pt y="0" x="1650"/>
                  </a:lnTo>
                  <a:lnTo>
                    <a:pt y="0" x="1311"/>
                  </a:lnTo>
                  <a:close/>
                </a:path>
              </a:pathLst>
            </a:custGeom>
            <a:solidFill>
              <a:srgbClr val="A4BDC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y="746438" x="685800"/>
            <a:ext cy="1158600" cx="52587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y="1986416" x="685800"/>
            <a:ext cy="772800" cx="52587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 rot="-5400000">
            <a:off y="2431398" x="6431898"/>
            <a:ext cy="4519896" cx="904306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 rot="-5400000">
            <a:off y="2431398" x="6431898"/>
            <a:ext cy="4519896" cx="904306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A64128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A64128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A64128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A64128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A64128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A64128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A64128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A64128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A64128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/>
          <p:nvPr/>
        </p:nvSpPr>
        <p:spPr>
          <a:xfrm rot="-5400000">
            <a:off y="2431398" x="6431898"/>
            <a:ext cy="4519896" cx="904306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36" name="Shape 36"/>
          <p:cNvSpPr/>
          <p:nvPr/>
        </p:nvSpPr>
        <p:spPr>
          <a:xfrm rot="10800000">
            <a:off y="0" x="7938258"/>
            <a:ext cy="3389922" cx="1205741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5400000">
            <a:off y="-1807795" x="1807794"/>
            <a:ext cy="4519896" cx="904306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/>
        </p:nvSpPr>
        <p:spPr>
          <a:xfrm rot="-5400000">
            <a:off y="2431398" x="6431898"/>
            <a:ext cy="4519896" cx="904306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/>
          <p:nvPr/>
        </p:nvSpPr>
        <p:spPr>
          <a:xfrm>
            <a:off y="1753577" x="0"/>
            <a:ext cy="3389922" cx="1205741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" name="Shape 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ivarch.com/programs/sources/pv-1.5.7.tar.bz2" Type="http://schemas.openxmlformats.org/officeDocument/2006/relationships/hyperlink" TargetMode="External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localhost:8000/" Type="http://schemas.openxmlformats.org/officeDocument/2006/relationships/hyperlink" TargetMode="External" Id="rId4"/><Relationship Target="http://git.yoctoproject.org/git/poky" Type="http://schemas.openxmlformats.org/officeDocument/2006/relationships/hyperlink" TargetMode="External" Id="rId3"/><Relationship Target="../media/image01.pn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https://www.yoctoproject.org/documentation/hob-manual-17" Type="http://schemas.openxmlformats.org/officeDocument/2006/relationships/hyperlink" TargetMode="External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eclipse.org/downloads/download.php?file=/eclipse/downloads/drops4/R-4.3.2-201402211700/eclipse-SDK-4.3.2-linux-gtk-x86_64.tar.gz" Type="http://schemas.openxmlformats.org/officeDocument/2006/relationships/hyperlink" TargetMode="External" Id="rId4"/><Relationship Target="http://downloads.yoctoproject.org/releases/yocto/yocto-1.7/adt-installer/adt_installer.tar.bz2" Type="http://schemas.openxmlformats.org/officeDocument/2006/relationships/hyperlink" TargetMode="External" Id="rId3"/><Relationship Target="http://www.yoctoproject.org/docs/1.7/dev-manual/dev-manual.html#adt-eclipse" Type="http://schemas.openxmlformats.org/officeDocument/2006/relationships/hyperlink" TargetMode="External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y="746438" x="685800"/>
            <a:ext cy="1158600" cx="5258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Yocto intro.</a:t>
            </a:r>
          </a:p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y="1986416" x="685800"/>
            <a:ext cy="772800" cx="525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devtool toaster hob ADT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devtool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zh-CN"/>
              <a:t>$ cd ~</a:t>
            </a:r>
          </a:p>
          <a:p>
            <a:pPr rtl="0">
              <a:spcBef>
                <a:spcPts val="0"/>
              </a:spcBef>
              <a:buNone/>
            </a:pPr>
            <a:r>
              <a:rPr sz="1400" lang="zh-CN"/>
              <a:t>$ wget </a:t>
            </a:r>
            <a:r>
              <a:rPr u="sng" sz="1400" lang="zh-CN">
                <a:solidFill>
                  <a:schemeClr val="hlink"/>
                </a:solidFill>
                <a:hlinkClick r:id="rId3"/>
              </a:rPr>
              <a:t>http://www.ivarch.com/programs/sources/pv-1.5.7.tar.bz2</a:t>
            </a:r>
          </a:p>
          <a:p>
            <a:pPr rtl="0">
              <a:spcBef>
                <a:spcPts val="0"/>
              </a:spcBef>
              <a:buNone/>
            </a:pPr>
            <a:r>
              <a:rPr sz="1400" lang="zh-CN"/>
              <a:t>$ tar -xf pv-1.5.7.tar.bz2</a:t>
            </a:r>
          </a:p>
          <a:p>
            <a:pPr rtl="0">
              <a:spcBef>
                <a:spcPts val="0"/>
              </a:spcBef>
              <a:buNone/>
            </a:pPr>
            <a:r>
              <a:rPr sz="1400" lang="zh-CN"/>
              <a:t>$ cd poky &amp;&amp; source oe-init-build-env</a:t>
            </a:r>
          </a:p>
          <a:p>
            <a:pPr rtl="0">
              <a:spcBef>
                <a:spcPts val="0"/>
              </a:spcBef>
              <a:buNone/>
            </a:pPr>
            <a:r>
              <a:rPr sz="1400" lang="zh-CN"/>
              <a:t>$ devtool add pv ~/pv-1.5.7</a:t>
            </a:r>
          </a:p>
          <a:p>
            <a:pPr rtl="0">
              <a:spcBef>
                <a:spcPts val="0"/>
              </a:spcBef>
              <a:buNone/>
            </a:pPr>
            <a:r>
              <a:rPr sz="1400" lang="zh-CN"/>
              <a:t>$ devtool status</a:t>
            </a:r>
          </a:p>
          <a:p>
            <a:pPr rtl="0">
              <a:spcBef>
                <a:spcPts val="0"/>
              </a:spcBef>
              <a:buNone/>
            </a:pPr>
            <a:r>
              <a:rPr sz="1400" lang="zh-CN"/>
              <a:t>$ devtool build pv</a:t>
            </a:r>
          </a:p>
          <a:p>
            <a:pPr rtl="0">
              <a:spcBef>
                <a:spcPts val="0"/>
              </a:spcBef>
              <a:buNone/>
            </a:pPr>
            <a:r>
              <a:rPr sz="1400" lang="zh-CN"/>
              <a:t>$ devtool deploy-target root@192.168.7.4</a:t>
            </a:r>
          </a:p>
          <a:p>
            <a:pPr rtl="0">
              <a:spcBef>
                <a:spcPts val="0"/>
              </a:spcBef>
              <a:buNone/>
            </a:pPr>
            <a:r>
              <a:rPr sz="1400" lang="zh-CN"/>
              <a:t>$ ssh root@192.168.7.6</a:t>
            </a:r>
          </a:p>
          <a:p>
            <a:pPr rtl="0">
              <a:spcBef>
                <a:spcPts val="0"/>
              </a:spcBef>
              <a:buNone/>
            </a:pPr>
            <a:r>
              <a:rPr sz="1400" lang="zh-CN"/>
              <a:t>$ which pv</a:t>
            </a:r>
          </a:p>
          <a:p>
            <a:pPr rtl="0">
              <a:spcBef>
                <a:spcPts val="0"/>
              </a:spcBef>
              <a:buNone/>
            </a:pPr>
            <a:r>
              <a:rPr sz="1400" lang="zh-CN"/>
              <a:t>$ pv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Toaster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000" lang="zh-CN"/>
              <a:t>$ virtualenv venv</a:t>
            </a:r>
          </a:p>
          <a:p>
            <a:pPr rtl="0">
              <a:spcBef>
                <a:spcPts val="0"/>
              </a:spcBef>
              <a:buNone/>
            </a:pPr>
            <a:r>
              <a:rPr sz="1000" lang="zh-CN"/>
              <a:t>$ source venv/bin/active </a:t>
            </a:r>
          </a:p>
          <a:p>
            <a:pPr rtl="0">
              <a:spcBef>
                <a:spcPts val="0"/>
              </a:spcBef>
              <a:buNone/>
            </a:pPr>
            <a:r>
              <a:rPr sz="1000" lang="zh-CN"/>
              <a:t>$ pip install django==1.6</a:t>
            </a:r>
          </a:p>
          <a:p>
            <a:pPr rtl="0">
              <a:spcBef>
                <a:spcPts val="0"/>
              </a:spcBef>
              <a:buNone/>
            </a:pPr>
            <a:r>
              <a:rPr sz="1000" lang="zh-CN"/>
              <a:t>$ pip install South==0.8.4</a:t>
            </a:r>
          </a:p>
          <a:p>
            <a:pPr rtl="0" lvl="0">
              <a:lnSpc>
                <a:spcPct val="171428"/>
              </a:lnSpc>
              <a:spcBef>
                <a:spcPts val="0"/>
              </a:spcBef>
              <a:buNone/>
            </a:pPr>
            <a:r>
              <a:rPr sz="1000" lang="zh-CN">
                <a:solidFill>
                  <a:srgbClr val="1F0909"/>
                </a:solidFill>
                <a:latin typeface="Arial"/>
                <a:ea typeface="Arial"/>
                <a:cs typeface="Arial"/>
                <a:sym typeface="Arial"/>
              </a:rPr>
              <a:t>$ git clone</a:t>
            </a:r>
            <a:r>
              <a:rPr sz="1000" lang="zh-CN">
                <a:solidFill>
                  <a:srgbClr val="1F090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http://git.yoctoproject.org/git/poky</a:t>
            </a:r>
          </a:p>
          <a:p>
            <a:pPr rtl="0">
              <a:lnSpc>
                <a:spcPct val="171428"/>
              </a:lnSpc>
              <a:spcBef>
                <a:spcPts val="0"/>
              </a:spcBef>
              <a:buNone/>
            </a:pPr>
            <a:r>
              <a:rPr sz="1000" lang="zh-CN">
                <a:solidFill>
                  <a:srgbClr val="1F0909"/>
                </a:solidFill>
                <a:latin typeface="Arial"/>
                <a:ea typeface="Arial"/>
                <a:cs typeface="Arial"/>
                <a:sym typeface="Arial"/>
              </a:rPr>
              <a:t>$ source poky/oe-init-build-env</a:t>
            </a:r>
          </a:p>
          <a:p>
            <a:pPr rtl="0">
              <a:lnSpc>
                <a:spcPct val="171428"/>
              </a:lnSpc>
              <a:spcBef>
                <a:spcPts val="0"/>
              </a:spcBef>
              <a:buNone/>
            </a:pPr>
            <a:r>
              <a:rPr sz="1000" lang="zh-CN">
                <a:solidFill>
                  <a:srgbClr val="1F0909"/>
                </a:solidFill>
                <a:latin typeface="Arial"/>
                <a:ea typeface="Arial"/>
                <a:cs typeface="Arial"/>
                <a:sym typeface="Arial"/>
              </a:rPr>
              <a:t>$ source toaster start</a:t>
            </a:r>
          </a:p>
          <a:p>
            <a:pPr rtl="0">
              <a:lnSpc>
                <a:spcPct val="171428"/>
              </a:lnSpc>
              <a:spcBef>
                <a:spcPts val="0"/>
              </a:spcBef>
              <a:buNone/>
            </a:pPr>
            <a:r>
              <a:rPr sz="1000" lang="zh-CN">
                <a:solidFill>
                  <a:srgbClr val="1F0909"/>
                </a:solidFill>
                <a:latin typeface="Arial"/>
                <a:ea typeface="Arial"/>
                <a:cs typeface="Arial"/>
                <a:sym typeface="Arial"/>
              </a:rPr>
              <a:t>$ bitbake core-image-minimal</a:t>
            </a:r>
          </a:p>
          <a:p>
            <a:pPr rtl="0">
              <a:lnSpc>
                <a:spcPct val="171428"/>
              </a:lnSpc>
              <a:spcBef>
                <a:spcPts val="0"/>
              </a:spcBef>
              <a:buNone/>
            </a:pPr>
            <a:r>
              <a:rPr sz="1000" lang="zh-CN">
                <a:solidFill>
                  <a:srgbClr val="1F0909"/>
                </a:solidFill>
                <a:latin typeface="Arial"/>
                <a:ea typeface="Arial"/>
                <a:cs typeface="Arial"/>
                <a:sym typeface="Arial"/>
              </a:rPr>
              <a:t>$ hob // GUI for bitbake</a:t>
            </a:r>
          </a:p>
          <a:p>
            <a:pPr rtl="0">
              <a:lnSpc>
                <a:spcPct val="171428"/>
              </a:lnSpc>
              <a:spcBef>
                <a:spcPts val="0"/>
              </a:spcBef>
              <a:buNone/>
            </a:pPr>
            <a:r>
              <a:rPr sz="1000" lang="zh-CN">
                <a:solidFill>
                  <a:srgbClr val="1F0909"/>
                </a:solidFill>
                <a:latin typeface="Arial"/>
                <a:ea typeface="Arial"/>
                <a:cs typeface="Arial"/>
                <a:sym typeface="Arial"/>
              </a:rPr>
              <a:t>$ xdg-open</a:t>
            </a:r>
            <a:r>
              <a:rPr sz="1000" lang="zh-CN">
                <a:solidFill>
                  <a:srgbClr val="1F0909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 http://localhost:8000/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797850" x="3360725"/>
            <a:ext cy="4011849" cx="571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Hob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sz="1100" lang="zh-C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Hob document</a:t>
            </a:r>
          </a:p>
          <a:p>
            <a:pPr rtl="0">
              <a:spcBef>
                <a:spcPts val="0"/>
              </a:spcBef>
              <a:buNone/>
            </a:pPr>
            <a:r>
              <a:rPr sz="2400" lang="zh-CN"/>
              <a:t>Usage:</a:t>
            </a:r>
          </a:p>
          <a:p>
            <a:pPr rtl="0">
              <a:spcBef>
                <a:spcPts val="0"/>
              </a:spcBef>
              <a:buNone/>
            </a:pPr>
            <a:r>
              <a:rPr sz="1800" lang="zh-CN"/>
              <a:t>$ source oe-init-build-env</a:t>
            </a:r>
          </a:p>
          <a:p>
            <a:pPr rtl="0">
              <a:spcBef>
                <a:spcPts val="0"/>
              </a:spcBef>
              <a:buNone/>
            </a:pPr>
            <a:r>
              <a:rPr sz="1800" lang="zh-CN"/>
              <a:t>$ hob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32262" x="4172837"/>
            <a:ext cy="3061475" cx="43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Yocto ADT Pratice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12690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1400" lang="zh-CN"/>
              <a:t>Install ADT</a:t>
            </a:r>
          </a:p>
          <a:p>
            <a:pPr rtl="0">
              <a:spcBef>
                <a:spcPts val="0"/>
              </a:spcBef>
              <a:buNone/>
            </a:pPr>
            <a:r>
              <a:rPr sz="1200" lang="zh-CN"/>
              <a:t>$ wget </a:t>
            </a:r>
            <a:r>
              <a:rPr u="sng" sz="1200" lang="zh-CN">
                <a:solidFill>
                  <a:schemeClr val="hlink"/>
                </a:solidFill>
                <a:hlinkClick r:id="rId3"/>
              </a:rPr>
              <a:t>http://downloads.yoctoproject.org/releases/yocto/yocto-1.7/adt-installer/adt_installer.tar.bz2</a:t>
            </a:r>
          </a:p>
          <a:p>
            <a:pPr rtl="0">
              <a:spcBef>
                <a:spcPts val="0"/>
              </a:spcBef>
              <a:buNone/>
            </a:pPr>
            <a:r>
              <a:rPr sz="1200" lang="zh-CN"/>
              <a:t>$ tar -jxf adt_installer.tar.bz2</a:t>
            </a:r>
          </a:p>
          <a:p>
            <a:pPr rtl="0">
              <a:spcBef>
                <a:spcPts val="0"/>
              </a:spcBef>
              <a:buNone/>
            </a:pPr>
            <a:r>
              <a:rPr sz="1200" lang="zh-CN"/>
              <a:t>$ cd adt_installer &amp;&amp; ./adt_installe</a:t>
            </a:r>
            <a:r>
              <a:rPr sz="1400" lang="zh-CN"/>
              <a:t>r</a:t>
            </a:r>
          </a:p>
          <a:p>
            <a:pPr rtl="0">
              <a:spcBef>
                <a:spcPts val="0"/>
              </a:spcBef>
              <a:buNone/>
            </a:pPr>
            <a:r>
              <a:rPr b="1" sz="1400" lang="zh-CN"/>
              <a:t>Install eclipse</a:t>
            </a:r>
          </a:p>
          <a:p>
            <a:pPr rtl="0">
              <a:spcBef>
                <a:spcPts val="0"/>
              </a:spcBef>
              <a:buNone/>
            </a:pPr>
            <a:r>
              <a:rPr sz="1200" lang="zh-CN"/>
              <a:t>$ wget </a:t>
            </a:r>
            <a:r>
              <a:rPr u="sng" sz="1200" lang="zh-CN">
                <a:solidFill>
                  <a:schemeClr val="hlink"/>
                </a:solidFill>
                <a:hlinkClick r:id="rId4"/>
              </a:rPr>
              <a:t>http://www.eclipse.org/downloads/download.php?file=/eclipse/downloads/drops4/R-4.3.2-201402211700/eclipse-SDK-4.3.2-linux-gtk-x86_64.tar.gz</a:t>
            </a:r>
          </a:p>
          <a:p>
            <a:pPr rtl="0">
              <a:spcBef>
                <a:spcPts val="0"/>
              </a:spcBef>
              <a:buNone/>
            </a:pPr>
            <a:r>
              <a:rPr sz="1200" lang="zh-CN"/>
              <a:t>$ tar -xf eclipse-SDK-4.3.2-linux-gtk-x86_64.tar.gz</a:t>
            </a:r>
          </a:p>
          <a:p>
            <a:pPr rtl="0">
              <a:spcBef>
                <a:spcPts val="0"/>
              </a:spcBef>
              <a:buNone/>
            </a:pPr>
            <a:r>
              <a:rPr sz="1200" lang="zh-CN"/>
              <a:t>$ cd eclipse &amp;&amp; ./eclipse  # running eclipse 4.3</a:t>
            </a:r>
          </a:p>
          <a:p>
            <a:pPr rtl="0">
              <a:spcBef>
                <a:spcPts val="0"/>
              </a:spcBef>
              <a:buNone/>
            </a:pPr>
            <a:r>
              <a:rPr b="1" sz="1400" lang="zh-CN"/>
              <a:t>Config yocto pluign for eclipse</a:t>
            </a:r>
          </a:p>
          <a:p>
            <a:pPr rtl="0">
              <a:spcBef>
                <a:spcPts val="0"/>
              </a:spcBef>
              <a:buNone/>
            </a:pPr>
            <a:r>
              <a:rPr sz="1200" lang="zh-CN"/>
              <a:t>Refer to</a:t>
            </a:r>
            <a:r>
              <a:rPr b="1" sz="1400" lang="zh-CN"/>
              <a:t> </a:t>
            </a:r>
            <a:r>
              <a:rPr u="sng" sz="1200" lang="zh-CN">
                <a:solidFill>
                  <a:schemeClr val="hlink"/>
                </a:solidFill>
                <a:hlinkClick r:id="rId5"/>
              </a:rPr>
              <a:t>http://www.yoctoproject.org/docs/1.7/dev-manual/dev-manual.html#adt-eclipse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estern">
  <a:themeElements>
    <a:clrScheme name="Custom 424">
      <a:dk1>
        <a:srgbClr val="B0271C"/>
      </a:dk1>
      <a:lt1>
        <a:srgbClr val="FFE8BB"/>
      </a:lt1>
      <a:dk2>
        <a:srgbClr val="374252"/>
      </a:dk2>
      <a:lt2>
        <a:srgbClr val="A5BDC0"/>
      </a:lt2>
      <a:accent1>
        <a:srgbClr val="C0974D"/>
      </a:accent1>
      <a:accent2>
        <a:srgbClr val="E49C5F"/>
      </a:accent2>
      <a:accent3>
        <a:srgbClr val="5D7372"/>
      </a:accent3>
      <a:accent4>
        <a:srgbClr val="B92C00"/>
      </a:accent4>
      <a:accent5>
        <a:srgbClr val="804000"/>
      </a:accent5>
      <a:accent6>
        <a:srgbClr val="A49D80"/>
      </a:accent6>
      <a:hlink>
        <a:srgbClr val="B0271C"/>
      </a:hlink>
      <a:folHlink>
        <a:srgbClr val="5B5F6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