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2.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3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5.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6.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7.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3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39.xml" ContentType="application/vnd.openxmlformats-officedocument.presentationml.notesSlide+xml"/>
  <Override PartName="/ppt/tags/tag1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8" r:id="rId3"/>
    <p:sldId id="280" r:id="rId4"/>
    <p:sldId id="286" r:id="rId5"/>
    <p:sldId id="287" r:id="rId6"/>
    <p:sldId id="260" r:id="rId7"/>
    <p:sldId id="288" r:id="rId8"/>
    <p:sldId id="281" r:id="rId9"/>
    <p:sldId id="289" r:id="rId10"/>
    <p:sldId id="290" r:id="rId11"/>
    <p:sldId id="267" r:id="rId12"/>
    <p:sldId id="291" r:id="rId13"/>
    <p:sldId id="292" r:id="rId14"/>
    <p:sldId id="314" r:id="rId15"/>
    <p:sldId id="293" r:id="rId16"/>
    <p:sldId id="298" r:id="rId17"/>
    <p:sldId id="268" r:id="rId18"/>
    <p:sldId id="294" r:id="rId19"/>
    <p:sldId id="295" r:id="rId20"/>
    <p:sldId id="296" r:id="rId21"/>
    <p:sldId id="297" r:id="rId22"/>
    <p:sldId id="274" r:id="rId23"/>
    <p:sldId id="308" r:id="rId24"/>
    <p:sldId id="283" r:id="rId25"/>
    <p:sldId id="299" r:id="rId26"/>
    <p:sldId id="309" r:id="rId27"/>
    <p:sldId id="300" r:id="rId28"/>
    <p:sldId id="301" r:id="rId29"/>
    <p:sldId id="310" r:id="rId30"/>
    <p:sldId id="302" r:id="rId31"/>
    <p:sldId id="303" r:id="rId32"/>
    <p:sldId id="311" r:id="rId33"/>
    <p:sldId id="304" r:id="rId34"/>
    <p:sldId id="305" r:id="rId35"/>
    <p:sldId id="312" r:id="rId36"/>
    <p:sldId id="306" r:id="rId37"/>
    <p:sldId id="307" r:id="rId38"/>
    <p:sldId id="313" r:id="rId39"/>
    <p:sldId id="275" r:id="rId40"/>
    <p:sldId id="315" r:id="rId41"/>
    <p:sldId id="316" r:id="rId42"/>
    <p:sldId id="269" r:id="rId4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c:v>
                </c:pt>
                <c:pt idx="1">
                  <c:v>60</c:v>
                </c:pt>
                <c:pt idx="2">
                  <c:v>70</c:v>
                </c:pt>
                <c:pt idx="3">
                  <c:v>80</c:v>
                </c:pt>
                <c:pt idx="4">
                  <c:v>90</c:v>
                </c:pt>
                <c:pt idx="5">
                  <c:v>100</c:v>
                </c:pt>
              </c:numCache>
            </c:numRef>
          </c:cat>
          <c:val>
            <c:numRef>
              <c:f>Sheet1!$B$2:$B$7</c:f>
              <c:numCache>
                <c:formatCode>0%</c:formatCode>
                <c:ptCount val="6"/>
                <c:pt idx="0">
                  <c:v>1</c:v>
                </c:pt>
                <c:pt idx="1">
                  <c:v>0.95</c:v>
                </c:pt>
                <c:pt idx="2">
                  <c:v>0.8</c:v>
                </c:pt>
                <c:pt idx="3">
                  <c:v>0.5</c:v>
                </c:pt>
                <c:pt idx="4">
                  <c:v>0.4</c:v>
                </c:pt>
                <c:pt idx="5">
                  <c:v>0.3</c:v>
                </c:pt>
              </c:numCache>
            </c:numRef>
          </c:val>
          <c:smooth val="0"/>
          <c:extLst>
            <c:ext xmlns:c16="http://schemas.microsoft.com/office/drawing/2014/chart" uri="{C3380CC4-5D6E-409C-BE32-E72D297353CC}">
              <c16:uniqueId val="{00000000-EB74-40A2-AC66-65CDDF62113B}"/>
            </c:ext>
          </c:extLst>
        </c:ser>
        <c:ser>
          <c:idx val="1"/>
          <c:order val="1"/>
          <c:tx>
            <c:strRef>
              <c:f>Sheet1!$C$1</c:f>
              <c:strCache>
                <c:ptCount val="1"/>
                <c:pt idx="0">
                  <c:v>OPTMap</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c:v>
                </c:pt>
                <c:pt idx="1">
                  <c:v>60</c:v>
                </c:pt>
                <c:pt idx="2">
                  <c:v>70</c:v>
                </c:pt>
                <c:pt idx="3">
                  <c:v>80</c:v>
                </c:pt>
                <c:pt idx="4">
                  <c:v>90</c:v>
                </c:pt>
                <c:pt idx="5">
                  <c:v>100</c:v>
                </c:pt>
              </c:numCache>
            </c:numRef>
          </c:cat>
          <c:val>
            <c:numRef>
              <c:f>Sheet1!$C$2:$C$7</c:f>
              <c:numCache>
                <c:formatCode>0%</c:formatCode>
                <c:ptCount val="6"/>
                <c:pt idx="0">
                  <c:v>1</c:v>
                </c:pt>
                <c:pt idx="1">
                  <c:v>1</c:v>
                </c:pt>
                <c:pt idx="2">
                  <c:v>1</c:v>
                </c:pt>
                <c:pt idx="3">
                  <c:v>0.95</c:v>
                </c:pt>
                <c:pt idx="4">
                  <c:v>0.75</c:v>
                </c:pt>
                <c:pt idx="5">
                  <c:v>0.8</c:v>
                </c:pt>
              </c:numCache>
            </c:numRef>
          </c:val>
          <c:smooth val="0"/>
          <c:extLst>
            <c:ext xmlns:c16="http://schemas.microsoft.com/office/drawing/2014/chart" uri="{C3380CC4-5D6E-409C-BE32-E72D297353CC}">
              <c16:uniqueId val="{00000001-EB74-40A2-AC66-65CDDF62113B}"/>
            </c:ext>
          </c:extLst>
        </c:ser>
        <c:dLbls>
          <c:showLegendKey val="0"/>
          <c:showVal val="0"/>
          <c:showCatName val="0"/>
          <c:showSerName val="0"/>
          <c:showPercent val="0"/>
          <c:showBubbleSize val="0"/>
        </c:dLbls>
        <c:smooth val="0"/>
        <c:axId val="307593760"/>
        <c:axId val="307594320"/>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列1</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numRef>
                    <c:extLst>
                      <c:ext uri="{02D57815-91ED-43cb-92C2-25804820EDAC}">
                        <c15:formulaRef>
                          <c15:sqref>Sheet1!$A$2:$A$7</c15:sqref>
                        </c15:formulaRef>
                      </c:ext>
                    </c:extLst>
                    <c:numCache>
                      <c:formatCode>General</c:formatCode>
                      <c:ptCount val="6"/>
                      <c:pt idx="0">
                        <c:v>50</c:v>
                      </c:pt>
                      <c:pt idx="1">
                        <c:v>60</c:v>
                      </c:pt>
                      <c:pt idx="2">
                        <c:v>70</c:v>
                      </c:pt>
                      <c:pt idx="3">
                        <c:v>80</c:v>
                      </c:pt>
                      <c:pt idx="4">
                        <c:v>90</c:v>
                      </c:pt>
                      <c:pt idx="5">
                        <c:v>100</c:v>
                      </c:pt>
                    </c:numCache>
                  </c:numRef>
                </c:cat>
                <c:val>
                  <c:numRef>
                    <c:extLst>
                      <c:ext uri="{02D57815-91ED-43cb-92C2-25804820EDAC}">
                        <c15:formulaRef>
                          <c15:sqref>Sheet1!$D$2:$D$7</c15:sqref>
                        </c15:formulaRef>
                      </c:ext>
                    </c:extLst>
                    <c:numCache>
                      <c:formatCode>General</c:formatCode>
                      <c:ptCount val="6"/>
                      <c:pt idx="1">
                        <c:v>2</c:v>
                      </c:pt>
                      <c:pt idx="2">
                        <c:v>3</c:v>
                      </c:pt>
                      <c:pt idx="3">
                        <c:v>5</c:v>
                      </c:pt>
                    </c:numCache>
                  </c:numRef>
                </c:val>
                <c:smooth val="0"/>
                <c:extLst>
                  <c:ext xmlns:c16="http://schemas.microsoft.com/office/drawing/2014/chart" uri="{C3380CC4-5D6E-409C-BE32-E72D297353CC}">
                    <c16:uniqueId val="{00000002-EB74-40A2-AC66-65CDDF62113B}"/>
                  </c:ext>
                </c:extLst>
              </c15:ser>
            </c15:filteredLineSeries>
          </c:ext>
        </c:extLst>
      </c:lineChart>
      <c:catAx>
        <c:axId val="3075937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节点数</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594320"/>
        <c:crosses val="autoZero"/>
        <c:auto val="1"/>
        <c:lblAlgn val="ctr"/>
        <c:lblOffset val="100"/>
        <c:noMultiLvlLbl val="0"/>
      </c:catAx>
      <c:valAx>
        <c:axId val="307594320"/>
        <c:scaling>
          <c:orientation val="minMax"/>
          <c:max val="1"/>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接受率</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593760"/>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c:v>
                </c:pt>
                <c:pt idx="1">
                  <c:v>60</c:v>
                </c:pt>
                <c:pt idx="2">
                  <c:v>70</c:v>
                </c:pt>
                <c:pt idx="3">
                  <c:v>80</c:v>
                </c:pt>
                <c:pt idx="4">
                  <c:v>90</c:v>
                </c:pt>
                <c:pt idx="5">
                  <c:v>100</c:v>
                </c:pt>
              </c:numCache>
            </c:numRef>
          </c:cat>
          <c:val>
            <c:numRef>
              <c:f>Sheet1!$B$2:$B$7</c:f>
              <c:numCache>
                <c:formatCode>General</c:formatCode>
                <c:ptCount val="6"/>
                <c:pt idx="0">
                  <c:v>0.55300000000000005</c:v>
                </c:pt>
                <c:pt idx="1">
                  <c:v>0.56699999999999995</c:v>
                </c:pt>
                <c:pt idx="2">
                  <c:v>0.52500000000000002</c:v>
                </c:pt>
                <c:pt idx="3">
                  <c:v>0.45100000000000001</c:v>
                </c:pt>
                <c:pt idx="4">
                  <c:v>0.46300000000000002</c:v>
                </c:pt>
                <c:pt idx="5">
                  <c:v>0.52</c:v>
                </c:pt>
              </c:numCache>
            </c:numRef>
          </c:val>
          <c:smooth val="0"/>
          <c:extLst>
            <c:ext xmlns:c16="http://schemas.microsoft.com/office/drawing/2014/chart" uri="{C3380CC4-5D6E-409C-BE32-E72D297353CC}">
              <c16:uniqueId val="{00000000-CCB4-4601-9793-9EB67A4D7EA8}"/>
            </c:ext>
          </c:extLst>
        </c:ser>
        <c:ser>
          <c:idx val="1"/>
          <c:order val="1"/>
          <c:tx>
            <c:strRef>
              <c:f>Sheet1!$C$1</c:f>
              <c:strCache>
                <c:ptCount val="1"/>
                <c:pt idx="0">
                  <c:v>OPTMap</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c:v>
                </c:pt>
                <c:pt idx="1">
                  <c:v>60</c:v>
                </c:pt>
                <c:pt idx="2">
                  <c:v>70</c:v>
                </c:pt>
                <c:pt idx="3">
                  <c:v>80</c:v>
                </c:pt>
                <c:pt idx="4">
                  <c:v>90</c:v>
                </c:pt>
                <c:pt idx="5">
                  <c:v>100</c:v>
                </c:pt>
              </c:numCache>
            </c:numRef>
          </c:cat>
          <c:val>
            <c:numRef>
              <c:f>Sheet1!$C$2:$C$7</c:f>
              <c:numCache>
                <c:formatCode>General</c:formatCode>
                <c:ptCount val="6"/>
                <c:pt idx="0">
                  <c:v>1.022</c:v>
                </c:pt>
                <c:pt idx="1">
                  <c:v>0.93600000000000005</c:v>
                </c:pt>
                <c:pt idx="2">
                  <c:v>0.68500000000000005</c:v>
                </c:pt>
                <c:pt idx="3">
                  <c:v>0.59</c:v>
                </c:pt>
                <c:pt idx="4">
                  <c:v>0.61599999999999999</c:v>
                </c:pt>
                <c:pt idx="5">
                  <c:v>0.70799999999999996</c:v>
                </c:pt>
              </c:numCache>
            </c:numRef>
          </c:val>
          <c:smooth val="0"/>
          <c:extLst>
            <c:ext xmlns:c16="http://schemas.microsoft.com/office/drawing/2014/chart" uri="{C3380CC4-5D6E-409C-BE32-E72D297353CC}">
              <c16:uniqueId val="{00000001-CCB4-4601-9793-9EB67A4D7EA8}"/>
            </c:ext>
          </c:extLst>
        </c:ser>
        <c:dLbls>
          <c:showLegendKey val="0"/>
          <c:showVal val="0"/>
          <c:showCatName val="0"/>
          <c:showSerName val="0"/>
          <c:showPercent val="0"/>
          <c:showBubbleSize val="0"/>
        </c:dLbls>
        <c:smooth val="0"/>
        <c:axId val="171032320"/>
        <c:axId val="171030080"/>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列1</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numRef>
                    <c:extLst>
                      <c:ext uri="{02D57815-91ED-43cb-92C2-25804820EDAC}">
                        <c15:formulaRef>
                          <c15:sqref>Sheet1!$A$2:$A$7</c15:sqref>
                        </c15:formulaRef>
                      </c:ext>
                    </c:extLst>
                    <c:numCache>
                      <c:formatCode>General</c:formatCode>
                      <c:ptCount val="6"/>
                      <c:pt idx="0">
                        <c:v>50</c:v>
                      </c:pt>
                      <c:pt idx="1">
                        <c:v>60</c:v>
                      </c:pt>
                      <c:pt idx="2">
                        <c:v>70</c:v>
                      </c:pt>
                      <c:pt idx="3">
                        <c:v>80</c:v>
                      </c:pt>
                      <c:pt idx="4">
                        <c:v>90</c:v>
                      </c:pt>
                      <c:pt idx="5">
                        <c:v>100</c:v>
                      </c:pt>
                    </c:numCache>
                  </c:numRef>
                </c:cat>
                <c:val>
                  <c:numRef>
                    <c:extLst>
                      <c:ext uri="{02D57815-91ED-43cb-92C2-25804820EDAC}">
                        <c15:formulaRef>
                          <c15:sqref>Sheet1!$D$2:$D$7</c15:sqref>
                        </c15:formulaRef>
                      </c:ext>
                    </c:extLst>
                    <c:numCache>
                      <c:formatCode>General</c:formatCode>
                      <c:ptCount val="6"/>
                      <c:pt idx="1">
                        <c:v>2</c:v>
                      </c:pt>
                      <c:pt idx="2">
                        <c:v>3</c:v>
                      </c:pt>
                      <c:pt idx="3">
                        <c:v>5</c:v>
                      </c:pt>
                    </c:numCache>
                  </c:numRef>
                </c:val>
                <c:smooth val="0"/>
                <c:extLst>
                  <c:ext xmlns:c16="http://schemas.microsoft.com/office/drawing/2014/chart" uri="{C3380CC4-5D6E-409C-BE32-E72D297353CC}">
                    <c16:uniqueId val="{00000002-CCB4-4601-9793-9EB67A4D7EA8}"/>
                  </c:ext>
                </c:extLst>
              </c15:ser>
            </c15:filteredLineSeries>
          </c:ext>
        </c:extLst>
      </c:lineChart>
      <c:catAx>
        <c:axId val="17103232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节点数</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71030080"/>
        <c:crosses val="autoZero"/>
        <c:auto val="1"/>
        <c:lblAlgn val="ctr"/>
        <c:lblOffset val="100"/>
        <c:noMultiLvlLbl val="0"/>
      </c:catAx>
      <c:valAx>
        <c:axId val="171030080"/>
        <c:scaling>
          <c:orientation val="minMax"/>
          <c:max val="1.05"/>
          <c:min val="0.30000000000000004"/>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收益开销比</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71032320"/>
        <c:crosses val="autoZero"/>
        <c:crossBetween val="between"/>
        <c:majorUnit val="5.000000000000001E-2"/>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Sheet1!$B$2:$B$7</c:f>
              <c:numCache>
                <c:formatCode>0%</c:formatCode>
                <c:ptCount val="6"/>
                <c:pt idx="0">
                  <c:v>1</c:v>
                </c:pt>
                <c:pt idx="1">
                  <c:v>0.9</c:v>
                </c:pt>
                <c:pt idx="2">
                  <c:v>0.65</c:v>
                </c:pt>
                <c:pt idx="3">
                  <c:v>0.45</c:v>
                </c:pt>
                <c:pt idx="4">
                  <c:v>0.3</c:v>
                </c:pt>
                <c:pt idx="5">
                  <c:v>0.3</c:v>
                </c:pt>
              </c:numCache>
            </c:numRef>
          </c:val>
          <c:smooth val="0"/>
          <c:extLst>
            <c:ext xmlns:c16="http://schemas.microsoft.com/office/drawing/2014/chart" uri="{C3380CC4-5D6E-409C-BE32-E72D297353CC}">
              <c16:uniqueId val="{00000000-65FD-48C1-94D6-BCA2AF739C83}"/>
            </c:ext>
          </c:extLst>
        </c:ser>
        <c:ser>
          <c:idx val="1"/>
          <c:order val="1"/>
          <c:tx>
            <c:strRef>
              <c:f>Sheet1!$C$1</c:f>
              <c:strCache>
                <c:ptCount val="1"/>
                <c:pt idx="0">
                  <c:v>Pre-node-opt</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Sheet1!$C$2:$C$7</c:f>
              <c:numCache>
                <c:formatCode>0%</c:formatCode>
                <c:ptCount val="6"/>
                <c:pt idx="0">
                  <c:v>1</c:v>
                </c:pt>
                <c:pt idx="1">
                  <c:v>1</c:v>
                </c:pt>
                <c:pt idx="2">
                  <c:v>1</c:v>
                </c:pt>
                <c:pt idx="3">
                  <c:v>1</c:v>
                </c:pt>
                <c:pt idx="4">
                  <c:v>0.95</c:v>
                </c:pt>
                <c:pt idx="5">
                  <c:v>0.95</c:v>
                </c:pt>
              </c:numCache>
            </c:numRef>
          </c:val>
          <c:smooth val="0"/>
          <c:extLst>
            <c:ext xmlns:c16="http://schemas.microsoft.com/office/drawing/2014/chart" uri="{C3380CC4-5D6E-409C-BE32-E72D297353CC}">
              <c16:uniqueId val="{00000001-65FD-48C1-94D6-BCA2AF739C83}"/>
            </c:ext>
          </c:extLst>
        </c:ser>
        <c:ser>
          <c:idx val="2"/>
          <c:order val="2"/>
          <c:tx>
            <c:strRef>
              <c:f>Sheet1!$D$1</c:f>
              <c:strCache>
                <c:ptCount val="1"/>
                <c:pt idx="0">
                  <c:v>OPTMap</c:v>
                </c:pt>
              </c:strCache>
            </c:strRef>
          </c:tx>
          <c:spPr>
            <a:ln w="22225" cap="rnd">
              <a:solidFill>
                <a:schemeClr val="accent3"/>
              </a:solidFill>
            </a:ln>
            <a:effectLst>
              <a:glow rad="139700">
                <a:schemeClr val="accent3">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Sheet1!$D$2:$D$7</c:f>
              <c:numCache>
                <c:formatCode>0%</c:formatCode>
                <c:ptCount val="6"/>
                <c:pt idx="0">
                  <c:v>1</c:v>
                </c:pt>
                <c:pt idx="1">
                  <c:v>1</c:v>
                </c:pt>
                <c:pt idx="2">
                  <c:v>1</c:v>
                </c:pt>
                <c:pt idx="3">
                  <c:v>1</c:v>
                </c:pt>
                <c:pt idx="4">
                  <c:v>1</c:v>
                </c:pt>
                <c:pt idx="5">
                  <c:v>1</c:v>
                </c:pt>
              </c:numCache>
            </c:numRef>
          </c:val>
          <c:smooth val="0"/>
          <c:extLst>
            <c:ext xmlns:c16="http://schemas.microsoft.com/office/drawing/2014/chart" uri="{C3380CC4-5D6E-409C-BE32-E72D297353CC}">
              <c16:uniqueId val="{00000002-65FD-48C1-94D6-BCA2AF739C83}"/>
            </c:ext>
          </c:extLst>
        </c:ser>
        <c:dLbls>
          <c:showLegendKey val="0"/>
          <c:showVal val="0"/>
          <c:showCatName val="0"/>
          <c:showSerName val="0"/>
          <c:showPercent val="0"/>
          <c:showBubbleSize val="0"/>
        </c:dLbls>
        <c:smooth val="0"/>
        <c:axId val="307437152"/>
        <c:axId val="307437712"/>
      </c:lineChart>
      <c:catAx>
        <c:axId val="30743715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节点规模</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437712"/>
        <c:crosses val="autoZero"/>
        <c:auto val="1"/>
        <c:lblAlgn val="ctr"/>
        <c:lblOffset val="100"/>
        <c:noMultiLvlLbl val="0"/>
      </c:catAx>
      <c:valAx>
        <c:axId val="307437712"/>
        <c:scaling>
          <c:orientation val="minMax"/>
          <c:max val="1"/>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接受率</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4371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Sheet1!$B$2:$B$7</c:f>
              <c:numCache>
                <c:formatCode>General</c:formatCode>
                <c:ptCount val="6"/>
                <c:pt idx="0">
                  <c:v>0.55100000000000005</c:v>
                </c:pt>
                <c:pt idx="1">
                  <c:v>0.48399999999999999</c:v>
                </c:pt>
                <c:pt idx="2">
                  <c:v>0.47599999999999998</c:v>
                </c:pt>
                <c:pt idx="3">
                  <c:v>0.45700000000000002</c:v>
                </c:pt>
                <c:pt idx="4">
                  <c:v>0.45200000000000001</c:v>
                </c:pt>
                <c:pt idx="5">
                  <c:v>0.45</c:v>
                </c:pt>
              </c:numCache>
            </c:numRef>
          </c:val>
          <c:smooth val="0"/>
          <c:extLst>
            <c:ext xmlns:c16="http://schemas.microsoft.com/office/drawing/2014/chart" uri="{C3380CC4-5D6E-409C-BE32-E72D297353CC}">
              <c16:uniqueId val="{00000000-338C-4A2B-8B1C-14CDF4036815}"/>
            </c:ext>
          </c:extLst>
        </c:ser>
        <c:ser>
          <c:idx val="1"/>
          <c:order val="1"/>
          <c:tx>
            <c:strRef>
              <c:f>Sheet1!$C$1</c:f>
              <c:strCache>
                <c:ptCount val="1"/>
                <c:pt idx="0">
                  <c:v>Pre-node-opt</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Sheet1!$C$2:$C$7</c:f>
              <c:numCache>
                <c:formatCode>General</c:formatCode>
                <c:ptCount val="6"/>
                <c:pt idx="0">
                  <c:v>0.84399999999999997</c:v>
                </c:pt>
                <c:pt idx="1">
                  <c:v>0.73699999999999999</c:v>
                </c:pt>
                <c:pt idx="2">
                  <c:v>0.67</c:v>
                </c:pt>
                <c:pt idx="3">
                  <c:v>0.60699999999999998</c:v>
                </c:pt>
                <c:pt idx="4">
                  <c:v>0.57399999999999995</c:v>
                </c:pt>
                <c:pt idx="5">
                  <c:v>0.56899999999999995</c:v>
                </c:pt>
              </c:numCache>
            </c:numRef>
          </c:val>
          <c:smooth val="0"/>
          <c:extLst>
            <c:ext xmlns:c16="http://schemas.microsoft.com/office/drawing/2014/chart" uri="{C3380CC4-5D6E-409C-BE32-E72D297353CC}">
              <c16:uniqueId val="{00000001-338C-4A2B-8B1C-14CDF4036815}"/>
            </c:ext>
          </c:extLst>
        </c:ser>
        <c:ser>
          <c:idx val="2"/>
          <c:order val="2"/>
          <c:tx>
            <c:strRef>
              <c:f>Sheet1!$D$1</c:f>
              <c:strCache>
                <c:ptCount val="1"/>
                <c:pt idx="0">
                  <c:v>OPTMap</c:v>
                </c:pt>
              </c:strCache>
            </c:strRef>
          </c:tx>
          <c:spPr>
            <a:ln w="22225" cap="rnd">
              <a:solidFill>
                <a:schemeClr val="accent3"/>
              </a:solidFill>
            </a:ln>
            <a:effectLst>
              <a:glow rad="139700">
                <a:schemeClr val="accent3">
                  <a:satMod val="175000"/>
                  <a:alpha val="14000"/>
                </a:schemeClr>
              </a:glow>
            </a:effectLst>
          </c:spPr>
          <c:marker>
            <c:symbol val="none"/>
          </c:marker>
          <c:cat>
            <c:numRef>
              <c:f>Sheet1!$A$2:$A$7</c:f>
              <c:numCache>
                <c:formatCode>General</c:formatCode>
                <c:ptCount val="6"/>
                <c:pt idx="0">
                  <c:v>500</c:v>
                </c:pt>
                <c:pt idx="1">
                  <c:v>600</c:v>
                </c:pt>
                <c:pt idx="2">
                  <c:v>700</c:v>
                </c:pt>
                <c:pt idx="3">
                  <c:v>800</c:v>
                </c:pt>
                <c:pt idx="4">
                  <c:v>900</c:v>
                </c:pt>
                <c:pt idx="5">
                  <c:v>1000</c:v>
                </c:pt>
              </c:numCache>
            </c:numRef>
          </c:cat>
          <c:val>
            <c:numRef>
              <c:f>Sheet1!$D$2:$D$7</c:f>
              <c:numCache>
                <c:formatCode>General</c:formatCode>
                <c:ptCount val="6"/>
                <c:pt idx="0">
                  <c:v>0.86199999999999999</c:v>
                </c:pt>
                <c:pt idx="1">
                  <c:v>0.76200000000000001</c:v>
                </c:pt>
                <c:pt idx="2">
                  <c:v>0.71</c:v>
                </c:pt>
                <c:pt idx="3">
                  <c:v>0.66300000000000003</c:v>
                </c:pt>
                <c:pt idx="4">
                  <c:v>0.63200000000000001</c:v>
                </c:pt>
                <c:pt idx="5">
                  <c:v>0.627</c:v>
                </c:pt>
              </c:numCache>
            </c:numRef>
          </c:val>
          <c:smooth val="0"/>
          <c:extLst>
            <c:ext xmlns:c16="http://schemas.microsoft.com/office/drawing/2014/chart" uri="{C3380CC4-5D6E-409C-BE32-E72D297353CC}">
              <c16:uniqueId val="{00000002-338C-4A2B-8B1C-14CDF4036815}"/>
            </c:ext>
          </c:extLst>
        </c:ser>
        <c:dLbls>
          <c:showLegendKey val="0"/>
          <c:showVal val="0"/>
          <c:showCatName val="0"/>
          <c:showSerName val="0"/>
          <c:showPercent val="0"/>
          <c:showBubbleSize val="0"/>
        </c:dLbls>
        <c:smooth val="0"/>
        <c:axId val="307441072"/>
        <c:axId val="307441632"/>
      </c:lineChart>
      <c:catAx>
        <c:axId val="3074410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节点规模</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441632"/>
        <c:crosses val="autoZero"/>
        <c:auto val="1"/>
        <c:lblAlgn val="ctr"/>
        <c:lblOffset val="100"/>
        <c:noMultiLvlLbl val="0"/>
      </c:catAx>
      <c:valAx>
        <c:axId val="307441632"/>
        <c:scaling>
          <c:orientation val="minMax"/>
          <c:max val="0.9"/>
          <c:min val="0.30000000000000004"/>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收益开销比</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441072"/>
        <c:crosses val="autoZero"/>
        <c:crossBetween val="between"/>
        <c:majorUnit val="5.000000000000001E-2"/>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Sheet1!$B$2:$B$7</c:f>
              <c:numCache>
                <c:formatCode>0%</c:formatCode>
                <c:ptCount val="6"/>
                <c:pt idx="0">
                  <c:v>0.55000000000000004</c:v>
                </c:pt>
                <c:pt idx="1">
                  <c:v>0.45</c:v>
                </c:pt>
                <c:pt idx="2">
                  <c:v>0.35</c:v>
                </c:pt>
                <c:pt idx="3">
                  <c:v>0.2</c:v>
                </c:pt>
                <c:pt idx="4">
                  <c:v>0.25</c:v>
                </c:pt>
                <c:pt idx="5">
                  <c:v>0.2</c:v>
                </c:pt>
              </c:numCache>
            </c:numRef>
          </c:val>
          <c:smooth val="0"/>
          <c:extLst>
            <c:ext xmlns:c16="http://schemas.microsoft.com/office/drawing/2014/chart" uri="{C3380CC4-5D6E-409C-BE32-E72D297353CC}">
              <c16:uniqueId val="{00000000-F4BD-4224-810E-B792068D4454}"/>
            </c:ext>
          </c:extLst>
        </c:ser>
        <c:ser>
          <c:idx val="1"/>
          <c:order val="1"/>
          <c:tx>
            <c:strRef>
              <c:f>Sheet1!$C$1</c:f>
              <c:strCache>
                <c:ptCount val="1"/>
                <c:pt idx="0">
                  <c:v>Pre-node-opt</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Sheet1!$C$2:$C$7</c:f>
              <c:numCache>
                <c:formatCode>0%</c:formatCode>
                <c:ptCount val="6"/>
                <c:pt idx="0">
                  <c:v>1</c:v>
                </c:pt>
                <c:pt idx="1">
                  <c:v>1</c:v>
                </c:pt>
                <c:pt idx="2">
                  <c:v>1</c:v>
                </c:pt>
                <c:pt idx="3">
                  <c:v>1</c:v>
                </c:pt>
                <c:pt idx="4">
                  <c:v>0.9</c:v>
                </c:pt>
                <c:pt idx="5">
                  <c:v>0.75</c:v>
                </c:pt>
              </c:numCache>
            </c:numRef>
          </c:val>
          <c:smooth val="0"/>
          <c:extLst>
            <c:ext xmlns:c16="http://schemas.microsoft.com/office/drawing/2014/chart" uri="{C3380CC4-5D6E-409C-BE32-E72D297353CC}">
              <c16:uniqueId val="{00000001-F4BD-4224-810E-B792068D4454}"/>
            </c:ext>
          </c:extLst>
        </c:ser>
        <c:ser>
          <c:idx val="2"/>
          <c:order val="2"/>
          <c:tx>
            <c:strRef>
              <c:f>Sheet1!$D$1</c:f>
              <c:strCache>
                <c:ptCount val="1"/>
                <c:pt idx="0">
                  <c:v>OPTMap</c:v>
                </c:pt>
              </c:strCache>
            </c:strRef>
          </c:tx>
          <c:spPr>
            <a:ln w="22225" cap="rnd">
              <a:solidFill>
                <a:schemeClr val="accent3"/>
              </a:solidFill>
            </a:ln>
            <a:effectLst>
              <a:glow rad="139700">
                <a:schemeClr val="accent3">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Sheet1!$D$2:$D$7</c:f>
              <c:numCache>
                <c:formatCode>0%</c:formatCode>
                <c:ptCount val="6"/>
                <c:pt idx="0">
                  <c:v>1</c:v>
                </c:pt>
                <c:pt idx="1">
                  <c:v>1</c:v>
                </c:pt>
                <c:pt idx="2">
                  <c:v>1</c:v>
                </c:pt>
                <c:pt idx="3">
                  <c:v>1</c:v>
                </c:pt>
                <c:pt idx="4">
                  <c:v>0.95</c:v>
                </c:pt>
                <c:pt idx="5">
                  <c:v>0.9</c:v>
                </c:pt>
              </c:numCache>
            </c:numRef>
          </c:val>
          <c:smooth val="0"/>
          <c:extLst>
            <c:ext xmlns:c16="http://schemas.microsoft.com/office/drawing/2014/chart" uri="{C3380CC4-5D6E-409C-BE32-E72D297353CC}">
              <c16:uniqueId val="{00000002-F4BD-4224-810E-B792068D4454}"/>
            </c:ext>
          </c:extLst>
        </c:ser>
        <c:dLbls>
          <c:showLegendKey val="0"/>
          <c:showVal val="0"/>
          <c:showCatName val="0"/>
          <c:showSerName val="0"/>
          <c:showPercent val="0"/>
          <c:showBubbleSize val="0"/>
        </c:dLbls>
        <c:smooth val="0"/>
        <c:axId val="308687760"/>
        <c:axId val="308688320"/>
      </c:lineChart>
      <c:catAx>
        <c:axId val="3086877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节点规模</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8688320"/>
        <c:crosses val="autoZero"/>
        <c:auto val="1"/>
        <c:lblAlgn val="ctr"/>
        <c:lblOffset val="100"/>
        <c:noMultiLvlLbl val="0"/>
      </c:catAx>
      <c:valAx>
        <c:axId val="308688320"/>
        <c:scaling>
          <c:orientation val="minMax"/>
          <c:max val="1"/>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接受率</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8687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Sheet1!$B$2:$B$7</c:f>
              <c:numCache>
                <c:formatCode>General</c:formatCode>
                <c:ptCount val="6"/>
                <c:pt idx="0">
                  <c:v>0.40500000000000003</c:v>
                </c:pt>
                <c:pt idx="1">
                  <c:v>0.38500000000000001</c:v>
                </c:pt>
                <c:pt idx="2">
                  <c:v>0.39</c:v>
                </c:pt>
                <c:pt idx="3">
                  <c:v>0.40400000000000003</c:v>
                </c:pt>
                <c:pt idx="4">
                  <c:v>0.38</c:v>
                </c:pt>
                <c:pt idx="5">
                  <c:v>0.38500000000000001</c:v>
                </c:pt>
              </c:numCache>
            </c:numRef>
          </c:val>
          <c:smooth val="0"/>
          <c:extLst>
            <c:ext xmlns:c16="http://schemas.microsoft.com/office/drawing/2014/chart" uri="{C3380CC4-5D6E-409C-BE32-E72D297353CC}">
              <c16:uniqueId val="{00000000-48DF-4D99-9C58-F339E2DAA035}"/>
            </c:ext>
          </c:extLst>
        </c:ser>
        <c:ser>
          <c:idx val="1"/>
          <c:order val="1"/>
          <c:tx>
            <c:strRef>
              <c:f>Sheet1!$C$1</c:f>
              <c:strCache>
                <c:ptCount val="1"/>
                <c:pt idx="0">
                  <c:v>Pre-node-opt</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Sheet1!$C$2:$C$7</c:f>
              <c:numCache>
                <c:formatCode>General</c:formatCode>
                <c:ptCount val="6"/>
                <c:pt idx="0">
                  <c:v>0.60899999999999999</c:v>
                </c:pt>
                <c:pt idx="1">
                  <c:v>0.56299999999999994</c:v>
                </c:pt>
                <c:pt idx="2">
                  <c:v>0.52200000000000002</c:v>
                </c:pt>
                <c:pt idx="3">
                  <c:v>0.51900000000000002</c:v>
                </c:pt>
                <c:pt idx="4">
                  <c:v>0.51100000000000001</c:v>
                </c:pt>
                <c:pt idx="5">
                  <c:v>0.50800000000000001</c:v>
                </c:pt>
              </c:numCache>
            </c:numRef>
          </c:val>
          <c:smooth val="0"/>
          <c:extLst>
            <c:ext xmlns:c16="http://schemas.microsoft.com/office/drawing/2014/chart" uri="{C3380CC4-5D6E-409C-BE32-E72D297353CC}">
              <c16:uniqueId val="{00000001-48DF-4D99-9C58-F339E2DAA035}"/>
            </c:ext>
          </c:extLst>
        </c:ser>
        <c:ser>
          <c:idx val="2"/>
          <c:order val="2"/>
          <c:tx>
            <c:strRef>
              <c:f>Sheet1!$D$1</c:f>
              <c:strCache>
                <c:ptCount val="1"/>
                <c:pt idx="0">
                  <c:v>OPTMap</c:v>
                </c:pt>
              </c:strCache>
            </c:strRef>
          </c:tx>
          <c:spPr>
            <a:ln w="22225" cap="rnd">
              <a:solidFill>
                <a:schemeClr val="accent3"/>
              </a:solidFill>
            </a:ln>
            <a:effectLst>
              <a:glow rad="139700">
                <a:schemeClr val="accent3">
                  <a:satMod val="175000"/>
                  <a:alpha val="14000"/>
                </a:schemeClr>
              </a:glow>
            </a:effectLst>
          </c:spPr>
          <c:marker>
            <c:symbol val="none"/>
          </c:marker>
          <c:cat>
            <c:numRef>
              <c:f>Sheet1!$A$2:$A$7</c:f>
              <c:numCache>
                <c:formatCode>General</c:formatCode>
                <c:ptCount val="6"/>
                <c:pt idx="0">
                  <c:v>5000</c:v>
                </c:pt>
                <c:pt idx="1">
                  <c:v>6000</c:v>
                </c:pt>
                <c:pt idx="2">
                  <c:v>7000</c:v>
                </c:pt>
                <c:pt idx="3">
                  <c:v>8000</c:v>
                </c:pt>
                <c:pt idx="4">
                  <c:v>9000</c:v>
                </c:pt>
                <c:pt idx="5">
                  <c:v>10000</c:v>
                </c:pt>
              </c:numCache>
            </c:numRef>
          </c:cat>
          <c:val>
            <c:numRef>
              <c:f>Sheet1!$D$2:$D$7</c:f>
              <c:numCache>
                <c:formatCode>General</c:formatCode>
                <c:ptCount val="6"/>
                <c:pt idx="0">
                  <c:v>0.65100000000000002</c:v>
                </c:pt>
                <c:pt idx="1">
                  <c:v>0.61799999999999999</c:v>
                </c:pt>
                <c:pt idx="2">
                  <c:v>0.58599999999999997</c:v>
                </c:pt>
                <c:pt idx="3">
                  <c:v>0.56899999999999995</c:v>
                </c:pt>
                <c:pt idx="4">
                  <c:v>0.55600000000000005</c:v>
                </c:pt>
                <c:pt idx="5">
                  <c:v>0.54100000000000004</c:v>
                </c:pt>
              </c:numCache>
            </c:numRef>
          </c:val>
          <c:smooth val="0"/>
          <c:extLst>
            <c:ext xmlns:c16="http://schemas.microsoft.com/office/drawing/2014/chart" uri="{C3380CC4-5D6E-409C-BE32-E72D297353CC}">
              <c16:uniqueId val="{00000002-48DF-4D99-9C58-F339E2DAA035}"/>
            </c:ext>
          </c:extLst>
        </c:ser>
        <c:dLbls>
          <c:showLegendKey val="0"/>
          <c:showVal val="0"/>
          <c:showCatName val="0"/>
          <c:showSerName val="0"/>
          <c:showPercent val="0"/>
          <c:showBubbleSize val="0"/>
        </c:dLbls>
        <c:smooth val="0"/>
        <c:axId val="308691680"/>
        <c:axId val="308692240"/>
      </c:lineChart>
      <c:catAx>
        <c:axId val="30869168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节点规模</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8692240"/>
        <c:crosses val="autoZero"/>
        <c:auto val="1"/>
        <c:lblAlgn val="ctr"/>
        <c:lblOffset val="100"/>
        <c:noMultiLvlLbl val="0"/>
      </c:catAx>
      <c:valAx>
        <c:axId val="308692240"/>
        <c:scaling>
          <c:orientation val="minMax"/>
          <c:max val="0.70000000000000007"/>
          <c:min val="0.2"/>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收益开销比</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8691680"/>
        <c:crosses val="autoZero"/>
        <c:crossBetween val="between"/>
        <c:majorUnit val="5.000000000000001E-2"/>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Pre-node-opt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50000</c:v>
                </c:pt>
                <c:pt idx="1">
                  <c:v>60000</c:v>
                </c:pt>
                <c:pt idx="2">
                  <c:v>70000</c:v>
                </c:pt>
                <c:pt idx="3">
                  <c:v>80000</c:v>
                </c:pt>
                <c:pt idx="4">
                  <c:v>90000</c:v>
                </c:pt>
                <c:pt idx="5">
                  <c:v>100000</c:v>
                </c:pt>
              </c:numCache>
            </c:numRef>
          </c:cat>
          <c:val>
            <c:numRef>
              <c:f>Sheet1!$B$2:$B$7</c:f>
              <c:numCache>
                <c:formatCode>0%</c:formatCode>
                <c:ptCount val="6"/>
                <c:pt idx="0">
                  <c:v>0.95</c:v>
                </c:pt>
                <c:pt idx="1">
                  <c:v>0.75</c:v>
                </c:pt>
                <c:pt idx="2">
                  <c:v>0.6</c:v>
                </c:pt>
                <c:pt idx="3">
                  <c:v>0.55000000000000004</c:v>
                </c:pt>
                <c:pt idx="4">
                  <c:v>0.4</c:v>
                </c:pt>
                <c:pt idx="5">
                  <c:v>0.35</c:v>
                </c:pt>
              </c:numCache>
            </c:numRef>
          </c:val>
          <c:smooth val="0"/>
          <c:extLst>
            <c:ext xmlns:c16="http://schemas.microsoft.com/office/drawing/2014/chart" uri="{C3380CC4-5D6E-409C-BE32-E72D297353CC}">
              <c16:uniqueId val="{00000000-A038-4F85-A766-12E4368CC478}"/>
            </c:ext>
          </c:extLst>
        </c:ser>
        <c:ser>
          <c:idx val="1"/>
          <c:order val="1"/>
          <c:tx>
            <c:strRef>
              <c:f>Sheet1!$C$1</c:f>
              <c:strCache>
                <c:ptCount val="1"/>
                <c:pt idx="0">
                  <c:v>OPTMap</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50000</c:v>
                </c:pt>
                <c:pt idx="1">
                  <c:v>60000</c:v>
                </c:pt>
                <c:pt idx="2">
                  <c:v>70000</c:v>
                </c:pt>
                <c:pt idx="3">
                  <c:v>80000</c:v>
                </c:pt>
                <c:pt idx="4">
                  <c:v>90000</c:v>
                </c:pt>
                <c:pt idx="5">
                  <c:v>100000</c:v>
                </c:pt>
              </c:numCache>
            </c:numRef>
          </c:cat>
          <c:val>
            <c:numRef>
              <c:f>Sheet1!$C$2:$C$7</c:f>
              <c:numCache>
                <c:formatCode>0%</c:formatCode>
                <c:ptCount val="6"/>
                <c:pt idx="0">
                  <c:v>1</c:v>
                </c:pt>
                <c:pt idx="1">
                  <c:v>0.8</c:v>
                </c:pt>
                <c:pt idx="2">
                  <c:v>0.6</c:v>
                </c:pt>
                <c:pt idx="3">
                  <c:v>0.5</c:v>
                </c:pt>
                <c:pt idx="4">
                  <c:v>0.4</c:v>
                </c:pt>
                <c:pt idx="5">
                  <c:v>0.35</c:v>
                </c:pt>
              </c:numCache>
            </c:numRef>
          </c:val>
          <c:smooth val="0"/>
          <c:extLst>
            <c:ext xmlns:c16="http://schemas.microsoft.com/office/drawing/2014/chart" uri="{C3380CC4-5D6E-409C-BE32-E72D297353CC}">
              <c16:uniqueId val="{00000001-A038-4F85-A766-12E4368CC478}"/>
            </c:ext>
          </c:extLst>
        </c:ser>
        <c:dLbls>
          <c:showLegendKey val="0"/>
          <c:showVal val="0"/>
          <c:showCatName val="0"/>
          <c:showSerName val="0"/>
          <c:showPercent val="0"/>
          <c:showBubbleSize val="0"/>
        </c:dLbls>
        <c:smooth val="0"/>
        <c:axId val="313768336"/>
        <c:axId val="313768896"/>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列1</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numRef>
                    <c:extLst>
                      <c:ext uri="{02D57815-91ED-43cb-92C2-25804820EDAC}">
                        <c15:formulaRef>
                          <c15:sqref>Sheet1!$A$2:$A$7</c15:sqref>
                        </c15:formulaRef>
                      </c:ext>
                    </c:extLst>
                    <c:numCache>
                      <c:formatCode>General</c:formatCode>
                      <c:ptCount val="6"/>
                      <c:pt idx="0">
                        <c:v>50000</c:v>
                      </c:pt>
                      <c:pt idx="1">
                        <c:v>60000</c:v>
                      </c:pt>
                      <c:pt idx="2">
                        <c:v>70000</c:v>
                      </c:pt>
                      <c:pt idx="3">
                        <c:v>80000</c:v>
                      </c:pt>
                      <c:pt idx="4">
                        <c:v>90000</c:v>
                      </c:pt>
                      <c:pt idx="5">
                        <c:v>100000</c:v>
                      </c:pt>
                    </c:numCache>
                  </c:numRef>
                </c:cat>
                <c:val>
                  <c:numRef>
                    <c:extLst>
                      <c:ext uri="{02D57815-91ED-43cb-92C2-25804820EDAC}">
                        <c15:formulaRef>
                          <c15:sqref>Sheet1!$D$2:$D$7</c15:sqref>
                        </c15:formulaRef>
                      </c:ext>
                    </c:extLst>
                    <c:numCache>
                      <c:formatCode>General</c:formatCode>
                      <c:ptCount val="6"/>
                      <c:pt idx="1">
                        <c:v>2</c:v>
                      </c:pt>
                      <c:pt idx="2">
                        <c:v>3</c:v>
                      </c:pt>
                      <c:pt idx="3">
                        <c:v>5</c:v>
                      </c:pt>
                    </c:numCache>
                  </c:numRef>
                </c:val>
                <c:smooth val="0"/>
                <c:extLst>
                  <c:ext xmlns:c16="http://schemas.microsoft.com/office/drawing/2014/chart" uri="{C3380CC4-5D6E-409C-BE32-E72D297353CC}">
                    <c16:uniqueId val="{00000002-A038-4F85-A766-12E4368CC478}"/>
                  </c:ext>
                </c:extLst>
              </c15:ser>
            </c15:filteredLineSeries>
          </c:ext>
        </c:extLst>
      </c:lineChart>
      <c:catAx>
        <c:axId val="3137683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节点数</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13768896"/>
        <c:crosses val="autoZero"/>
        <c:auto val="1"/>
        <c:lblAlgn val="ctr"/>
        <c:lblOffset val="100"/>
        <c:noMultiLvlLbl val="0"/>
      </c:catAx>
      <c:valAx>
        <c:axId val="313768896"/>
        <c:scaling>
          <c:orientation val="minMax"/>
          <c:max val="1"/>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接受率</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13768336"/>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Pre-node-opt</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General</c:formatCode>
                <c:ptCount val="6"/>
                <c:pt idx="0">
                  <c:v>50000</c:v>
                </c:pt>
                <c:pt idx="1">
                  <c:v>60000</c:v>
                </c:pt>
                <c:pt idx="2">
                  <c:v>70000</c:v>
                </c:pt>
                <c:pt idx="3">
                  <c:v>80000</c:v>
                </c:pt>
                <c:pt idx="4">
                  <c:v>90000</c:v>
                </c:pt>
                <c:pt idx="5">
                  <c:v>100000</c:v>
                </c:pt>
              </c:numCache>
            </c:numRef>
          </c:cat>
          <c:val>
            <c:numRef>
              <c:f>Sheet1!$B$2:$B$7</c:f>
              <c:numCache>
                <c:formatCode>General</c:formatCode>
                <c:ptCount val="6"/>
                <c:pt idx="0">
                  <c:v>0.48699999999999999</c:v>
                </c:pt>
                <c:pt idx="1">
                  <c:v>0.48799999999999999</c:v>
                </c:pt>
                <c:pt idx="2">
                  <c:v>0.495</c:v>
                </c:pt>
                <c:pt idx="3">
                  <c:v>0.48699999999999999</c:v>
                </c:pt>
                <c:pt idx="4">
                  <c:v>0.502</c:v>
                </c:pt>
                <c:pt idx="5">
                  <c:v>0.497</c:v>
                </c:pt>
              </c:numCache>
            </c:numRef>
          </c:val>
          <c:smooth val="0"/>
          <c:extLst>
            <c:ext xmlns:c16="http://schemas.microsoft.com/office/drawing/2014/chart" uri="{C3380CC4-5D6E-409C-BE32-E72D297353CC}">
              <c16:uniqueId val="{00000000-4D1C-41A4-9B78-D6592C4EB893}"/>
            </c:ext>
          </c:extLst>
        </c:ser>
        <c:ser>
          <c:idx val="1"/>
          <c:order val="1"/>
          <c:tx>
            <c:strRef>
              <c:f>Sheet1!$C$1</c:f>
              <c:strCache>
                <c:ptCount val="1"/>
                <c:pt idx="0">
                  <c:v>OPTMap</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General</c:formatCode>
                <c:ptCount val="6"/>
                <c:pt idx="0">
                  <c:v>50000</c:v>
                </c:pt>
                <c:pt idx="1">
                  <c:v>60000</c:v>
                </c:pt>
                <c:pt idx="2">
                  <c:v>70000</c:v>
                </c:pt>
                <c:pt idx="3">
                  <c:v>80000</c:v>
                </c:pt>
                <c:pt idx="4">
                  <c:v>90000</c:v>
                </c:pt>
                <c:pt idx="5">
                  <c:v>100000</c:v>
                </c:pt>
              </c:numCache>
            </c:numRef>
          </c:cat>
          <c:val>
            <c:numRef>
              <c:f>Sheet1!$C$2:$C$7</c:f>
              <c:numCache>
                <c:formatCode>General</c:formatCode>
                <c:ptCount val="6"/>
                <c:pt idx="0">
                  <c:v>0.48799999999999999</c:v>
                </c:pt>
                <c:pt idx="1">
                  <c:v>0.48899999999999999</c:v>
                </c:pt>
                <c:pt idx="2">
                  <c:v>0.498</c:v>
                </c:pt>
                <c:pt idx="3">
                  <c:v>0.495</c:v>
                </c:pt>
                <c:pt idx="4">
                  <c:v>0.5</c:v>
                </c:pt>
                <c:pt idx="5">
                  <c:v>0.499</c:v>
                </c:pt>
              </c:numCache>
            </c:numRef>
          </c:val>
          <c:smooth val="0"/>
          <c:extLst>
            <c:ext xmlns:c16="http://schemas.microsoft.com/office/drawing/2014/chart" uri="{C3380CC4-5D6E-409C-BE32-E72D297353CC}">
              <c16:uniqueId val="{00000001-4D1C-41A4-9B78-D6592C4EB893}"/>
            </c:ext>
          </c:extLst>
        </c:ser>
        <c:dLbls>
          <c:showLegendKey val="0"/>
          <c:showVal val="0"/>
          <c:showCatName val="0"/>
          <c:showSerName val="0"/>
          <c:showPercent val="0"/>
          <c:showBubbleSize val="0"/>
        </c:dLbls>
        <c:smooth val="0"/>
        <c:axId val="307599360"/>
        <c:axId val="313772816"/>
        <c:extLst>
          <c:ext xmlns:c15="http://schemas.microsoft.com/office/drawing/2012/chart" uri="{02D57815-91ED-43cb-92C2-25804820EDAC}">
            <c15:filteredLineSeries>
              <c15:ser>
                <c:idx val="2"/>
                <c:order val="2"/>
                <c:tx>
                  <c:strRef>
                    <c:extLst>
                      <c:ext uri="{02D57815-91ED-43cb-92C2-25804820EDAC}">
                        <c15:formulaRef>
                          <c15:sqref>Sheet1!$D$1</c15:sqref>
                        </c15:formulaRef>
                      </c:ext>
                    </c:extLst>
                    <c:strCache>
                      <c:ptCount val="1"/>
                      <c:pt idx="0">
                        <c:v>列1</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numRef>
                    <c:extLst>
                      <c:ext uri="{02D57815-91ED-43cb-92C2-25804820EDAC}">
                        <c15:formulaRef>
                          <c15:sqref>Sheet1!$A$2:$A$7</c15:sqref>
                        </c15:formulaRef>
                      </c:ext>
                    </c:extLst>
                    <c:numCache>
                      <c:formatCode>General</c:formatCode>
                      <c:ptCount val="6"/>
                      <c:pt idx="0">
                        <c:v>50000</c:v>
                      </c:pt>
                      <c:pt idx="1">
                        <c:v>60000</c:v>
                      </c:pt>
                      <c:pt idx="2">
                        <c:v>70000</c:v>
                      </c:pt>
                      <c:pt idx="3">
                        <c:v>80000</c:v>
                      </c:pt>
                      <c:pt idx="4">
                        <c:v>90000</c:v>
                      </c:pt>
                      <c:pt idx="5">
                        <c:v>100000</c:v>
                      </c:pt>
                    </c:numCache>
                  </c:numRef>
                </c:cat>
                <c:val>
                  <c:numRef>
                    <c:extLst>
                      <c:ext uri="{02D57815-91ED-43cb-92C2-25804820EDAC}">
                        <c15:formulaRef>
                          <c15:sqref>Sheet1!$D$2:$D$7</c15:sqref>
                        </c15:formulaRef>
                      </c:ext>
                    </c:extLst>
                    <c:numCache>
                      <c:formatCode>General</c:formatCode>
                      <c:ptCount val="6"/>
                      <c:pt idx="1">
                        <c:v>2</c:v>
                      </c:pt>
                      <c:pt idx="2">
                        <c:v>3</c:v>
                      </c:pt>
                      <c:pt idx="3">
                        <c:v>5</c:v>
                      </c:pt>
                    </c:numCache>
                  </c:numRef>
                </c:val>
                <c:smooth val="0"/>
                <c:extLst>
                  <c:ext xmlns:c16="http://schemas.microsoft.com/office/drawing/2014/chart" uri="{C3380CC4-5D6E-409C-BE32-E72D297353CC}">
                    <c16:uniqueId val="{00000002-4D1C-41A4-9B78-D6592C4EB893}"/>
                  </c:ext>
                </c:extLst>
              </c15:ser>
            </c15:filteredLineSeries>
          </c:ext>
        </c:extLst>
      </c:lineChart>
      <c:catAx>
        <c:axId val="3075993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节点数</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13772816"/>
        <c:crosses val="autoZero"/>
        <c:auto val="1"/>
        <c:lblAlgn val="ctr"/>
        <c:lblOffset val="100"/>
        <c:noMultiLvlLbl val="0"/>
      </c:catAx>
      <c:valAx>
        <c:axId val="313772816"/>
        <c:scaling>
          <c:orientation val="minMax"/>
          <c:max val="0.55000000000000004"/>
          <c:min val="0.4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zh-CN"/>
                  <a:t>收益开销比</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zh-CN"/>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307599360"/>
        <c:crosses val="autoZero"/>
        <c:crossBetween val="between"/>
        <c:majorUnit val="1.0000000000000002E-2"/>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2018/7/5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28889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916253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extLst>
      <p:ext uri="{BB962C8B-B14F-4D97-AF65-F5344CB8AC3E}">
        <p14:creationId xmlns:p14="http://schemas.microsoft.com/office/powerpoint/2010/main" val="167377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extLst>
      <p:ext uri="{BB962C8B-B14F-4D97-AF65-F5344CB8AC3E}">
        <p14:creationId xmlns:p14="http://schemas.microsoft.com/office/powerpoint/2010/main" val="38826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extLst>
      <p:ext uri="{BB962C8B-B14F-4D97-AF65-F5344CB8AC3E}">
        <p14:creationId xmlns:p14="http://schemas.microsoft.com/office/powerpoint/2010/main" val="123594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13</a:t>
            </a:fld>
            <a:endParaRPr lang="zh-CN" altLang="en-US"/>
          </a:p>
        </p:txBody>
      </p:sp>
    </p:spTree>
    <p:extLst>
      <p:ext uri="{BB962C8B-B14F-4D97-AF65-F5344CB8AC3E}">
        <p14:creationId xmlns:p14="http://schemas.microsoft.com/office/powerpoint/2010/main" val="357270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14</a:t>
            </a:fld>
            <a:endParaRPr lang="zh-CN" altLang="en-US"/>
          </a:p>
        </p:txBody>
      </p:sp>
    </p:spTree>
    <p:extLst>
      <p:ext uri="{BB962C8B-B14F-4D97-AF65-F5344CB8AC3E}">
        <p14:creationId xmlns:p14="http://schemas.microsoft.com/office/powerpoint/2010/main" val="3011588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15</a:t>
            </a:fld>
            <a:endParaRPr lang="zh-CN" altLang="en-US"/>
          </a:p>
        </p:txBody>
      </p:sp>
    </p:spTree>
    <p:extLst>
      <p:ext uri="{BB962C8B-B14F-4D97-AF65-F5344CB8AC3E}">
        <p14:creationId xmlns:p14="http://schemas.microsoft.com/office/powerpoint/2010/main" val="2959835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extLst>
      <p:ext uri="{BB962C8B-B14F-4D97-AF65-F5344CB8AC3E}">
        <p14:creationId xmlns:p14="http://schemas.microsoft.com/office/powerpoint/2010/main" val="346699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17</a:t>
            </a:fld>
            <a:endParaRPr lang="zh-CN" altLang="en-US"/>
          </a:p>
        </p:txBody>
      </p:sp>
    </p:spTree>
    <p:extLst>
      <p:ext uri="{BB962C8B-B14F-4D97-AF65-F5344CB8AC3E}">
        <p14:creationId xmlns:p14="http://schemas.microsoft.com/office/powerpoint/2010/main" val="340452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18</a:t>
            </a:fld>
            <a:endParaRPr lang="zh-CN" altLang="en-US"/>
          </a:p>
        </p:txBody>
      </p:sp>
    </p:spTree>
    <p:extLst>
      <p:ext uri="{BB962C8B-B14F-4D97-AF65-F5344CB8AC3E}">
        <p14:creationId xmlns:p14="http://schemas.microsoft.com/office/powerpoint/2010/main" val="3900523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extLst>
      <p:ext uri="{BB962C8B-B14F-4D97-AF65-F5344CB8AC3E}">
        <p14:creationId xmlns:p14="http://schemas.microsoft.com/office/powerpoint/2010/main" val="406255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655250A-0C6C-4808-BF3C-5085FCC5FD17}" type="slidenum">
              <a:rPr lang="zh-CN" altLang="en-US" smtClean="0">
                <a:latin typeface="Calibri" panose="020F0502020204030204" pitchFamily="34" charset="0"/>
              </a:rPr>
              <a:t>2</a:t>
            </a:fld>
            <a:endParaRPr lang="en-US" altLang="zh-CN">
              <a:latin typeface="Calibri" panose="020F0502020204030204" pitchFamily="34" charset="0"/>
            </a:endParaRPr>
          </a:p>
        </p:txBody>
      </p:sp>
    </p:spTree>
    <p:extLst>
      <p:ext uri="{BB962C8B-B14F-4D97-AF65-F5344CB8AC3E}">
        <p14:creationId xmlns:p14="http://schemas.microsoft.com/office/powerpoint/2010/main" val="1055213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20</a:t>
            </a:fld>
            <a:endParaRPr lang="zh-CN" altLang="en-US"/>
          </a:p>
        </p:txBody>
      </p:sp>
    </p:spTree>
    <p:extLst>
      <p:ext uri="{BB962C8B-B14F-4D97-AF65-F5344CB8AC3E}">
        <p14:creationId xmlns:p14="http://schemas.microsoft.com/office/powerpoint/2010/main" val="2235970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21</a:t>
            </a:fld>
            <a:endParaRPr lang="zh-CN" altLang="en-US"/>
          </a:p>
        </p:txBody>
      </p:sp>
    </p:spTree>
    <p:extLst>
      <p:ext uri="{BB962C8B-B14F-4D97-AF65-F5344CB8AC3E}">
        <p14:creationId xmlns:p14="http://schemas.microsoft.com/office/powerpoint/2010/main" val="2021671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22</a:t>
            </a:fld>
            <a:endParaRPr lang="zh-CN" altLang="en-US"/>
          </a:p>
        </p:txBody>
      </p:sp>
    </p:spTree>
    <p:extLst>
      <p:ext uri="{BB962C8B-B14F-4D97-AF65-F5344CB8AC3E}">
        <p14:creationId xmlns:p14="http://schemas.microsoft.com/office/powerpoint/2010/main" val="882122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23</a:t>
            </a:fld>
            <a:endParaRPr lang="zh-CN" altLang="en-US"/>
          </a:p>
        </p:txBody>
      </p:sp>
    </p:spTree>
    <p:extLst>
      <p:ext uri="{BB962C8B-B14F-4D97-AF65-F5344CB8AC3E}">
        <p14:creationId xmlns:p14="http://schemas.microsoft.com/office/powerpoint/2010/main" val="2843632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24</a:t>
            </a:fld>
            <a:endParaRPr lang="zh-CN" altLang="en-US"/>
          </a:p>
        </p:txBody>
      </p:sp>
    </p:spTree>
    <p:extLst>
      <p:ext uri="{BB962C8B-B14F-4D97-AF65-F5344CB8AC3E}">
        <p14:creationId xmlns:p14="http://schemas.microsoft.com/office/powerpoint/2010/main" val="2362015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2033504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26</a:t>
            </a:fld>
            <a:endParaRPr lang="zh-CN" altLang="en-US"/>
          </a:p>
        </p:txBody>
      </p:sp>
    </p:spTree>
    <p:extLst>
      <p:ext uri="{BB962C8B-B14F-4D97-AF65-F5344CB8AC3E}">
        <p14:creationId xmlns:p14="http://schemas.microsoft.com/office/powerpoint/2010/main" val="2091370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27</a:t>
            </a:fld>
            <a:endParaRPr lang="zh-CN" altLang="en-US"/>
          </a:p>
        </p:txBody>
      </p:sp>
    </p:spTree>
    <p:extLst>
      <p:ext uri="{BB962C8B-B14F-4D97-AF65-F5344CB8AC3E}">
        <p14:creationId xmlns:p14="http://schemas.microsoft.com/office/powerpoint/2010/main" val="1967489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28</a:t>
            </a:fld>
            <a:endParaRPr lang="zh-CN" altLang="en-US"/>
          </a:p>
        </p:txBody>
      </p:sp>
    </p:spTree>
    <p:extLst>
      <p:ext uri="{BB962C8B-B14F-4D97-AF65-F5344CB8AC3E}">
        <p14:creationId xmlns:p14="http://schemas.microsoft.com/office/powerpoint/2010/main" val="823415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29</a:t>
            </a:fld>
            <a:endParaRPr lang="zh-CN" altLang="en-US"/>
          </a:p>
        </p:txBody>
      </p:sp>
    </p:spTree>
    <p:extLst>
      <p:ext uri="{BB962C8B-B14F-4D97-AF65-F5344CB8AC3E}">
        <p14:creationId xmlns:p14="http://schemas.microsoft.com/office/powerpoint/2010/main" val="189911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1481453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30</a:t>
            </a:fld>
            <a:endParaRPr lang="zh-CN" altLang="en-US"/>
          </a:p>
        </p:txBody>
      </p:sp>
    </p:spTree>
    <p:extLst>
      <p:ext uri="{BB962C8B-B14F-4D97-AF65-F5344CB8AC3E}">
        <p14:creationId xmlns:p14="http://schemas.microsoft.com/office/powerpoint/2010/main" val="1157799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31</a:t>
            </a:fld>
            <a:endParaRPr lang="zh-CN" altLang="en-US"/>
          </a:p>
        </p:txBody>
      </p:sp>
    </p:spTree>
    <p:extLst>
      <p:ext uri="{BB962C8B-B14F-4D97-AF65-F5344CB8AC3E}">
        <p14:creationId xmlns:p14="http://schemas.microsoft.com/office/powerpoint/2010/main" val="442622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32</a:t>
            </a:fld>
            <a:endParaRPr lang="zh-CN" altLang="en-US"/>
          </a:p>
        </p:txBody>
      </p:sp>
    </p:spTree>
    <p:extLst>
      <p:ext uri="{BB962C8B-B14F-4D97-AF65-F5344CB8AC3E}">
        <p14:creationId xmlns:p14="http://schemas.microsoft.com/office/powerpoint/2010/main" val="2395248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33</a:t>
            </a:fld>
            <a:endParaRPr lang="zh-CN" altLang="en-US"/>
          </a:p>
        </p:txBody>
      </p:sp>
    </p:spTree>
    <p:extLst>
      <p:ext uri="{BB962C8B-B14F-4D97-AF65-F5344CB8AC3E}">
        <p14:creationId xmlns:p14="http://schemas.microsoft.com/office/powerpoint/2010/main" val="1515023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34</a:t>
            </a:fld>
            <a:endParaRPr lang="zh-CN" altLang="en-US"/>
          </a:p>
        </p:txBody>
      </p:sp>
    </p:spTree>
    <p:extLst>
      <p:ext uri="{BB962C8B-B14F-4D97-AF65-F5344CB8AC3E}">
        <p14:creationId xmlns:p14="http://schemas.microsoft.com/office/powerpoint/2010/main" val="2073865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35</a:t>
            </a:fld>
            <a:endParaRPr lang="zh-CN" altLang="en-US"/>
          </a:p>
        </p:txBody>
      </p:sp>
    </p:spTree>
    <p:extLst>
      <p:ext uri="{BB962C8B-B14F-4D97-AF65-F5344CB8AC3E}">
        <p14:creationId xmlns:p14="http://schemas.microsoft.com/office/powerpoint/2010/main" val="1406349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36</a:t>
            </a:fld>
            <a:endParaRPr lang="zh-CN" altLang="en-US"/>
          </a:p>
        </p:txBody>
      </p:sp>
    </p:spTree>
    <p:extLst>
      <p:ext uri="{BB962C8B-B14F-4D97-AF65-F5344CB8AC3E}">
        <p14:creationId xmlns:p14="http://schemas.microsoft.com/office/powerpoint/2010/main" val="797800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37</a:t>
            </a:fld>
            <a:endParaRPr lang="zh-CN" altLang="en-US"/>
          </a:p>
        </p:txBody>
      </p:sp>
    </p:spTree>
    <p:extLst>
      <p:ext uri="{BB962C8B-B14F-4D97-AF65-F5344CB8AC3E}">
        <p14:creationId xmlns:p14="http://schemas.microsoft.com/office/powerpoint/2010/main" val="1508418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38</a:t>
            </a:fld>
            <a:endParaRPr lang="zh-CN" altLang="en-US"/>
          </a:p>
        </p:txBody>
      </p:sp>
    </p:spTree>
    <p:extLst>
      <p:ext uri="{BB962C8B-B14F-4D97-AF65-F5344CB8AC3E}">
        <p14:creationId xmlns:p14="http://schemas.microsoft.com/office/powerpoint/2010/main" val="206651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39</a:t>
            </a:fld>
            <a:endParaRPr lang="zh-CN" altLang="en-US"/>
          </a:p>
        </p:txBody>
      </p:sp>
    </p:spTree>
    <p:extLst>
      <p:ext uri="{BB962C8B-B14F-4D97-AF65-F5344CB8AC3E}">
        <p14:creationId xmlns:p14="http://schemas.microsoft.com/office/powerpoint/2010/main" val="359691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extLst>
      <p:ext uri="{BB962C8B-B14F-4D97-AF65-F5344CB8AC3E}">
        <p14:creationId xmlns:p14="http://schemas.microsoft.com/office/powerpoint/2010/main" val="92147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295270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6</a:t>
            </a:fld>
            <a:endParaRPr lang="zh-CN" altLang="en-US"/>
          </a:p>
        </p:txBody>
      </p:sp>
    </p:spTree>
    <p:extLst>
      <p:ext uri="{BB962C8B-B14F-4D97-AF65-F5344CB8AC3E}">
        <p14:creationId xmlns:p14="http://schemas.microsoft.com/office/powerpoint/2010/main" val="190858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7</a:t>
            </a:fld>
            <a:endParaRPr lang="zh-CN" altLang="en-US"/>
          </a:p>
        </p:txBody>
      </p:sp>
    </p:spTree>
    <p:extLst>
      <p:ext uri="{BB962C8B-B14F-4D97-AF65-F5344CB8AC3E}">
        <p14:creationId xmlns:p14="http://schemas.microsoft.com/office/powerpoint/2010/main" val="28356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extLst>
      <p:ext uri="{BB962C8B-B14F-4D97-AF65-F5344CB8AC3E}">
        <p14:creationId xmlns:p14="http://schemas.microsoft.com/office/powerpoint/2010/main" val="56284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9</a:t>
            </a:fld>
            <a:endParaRPr lang="zh-CN" altLang="en-US"/>
          </a:p>
        </p:txBody>
      </p:sp>
    </p:spTree>
    <p:extLst>
      <p:ext uri="{BB962C8B-B14F-4D97-AF65-F5344CB8AC3E}">
        <p14:creationId xmlns:p14="http://schemas.microsoft.com/office/powerpoint/2010/main" val="144958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2" descr="C:\Anton\research\projects 2002\open tools\application phase\story\opent tools table.jpg"/>
          <p:cNvPicPr>
            <a:picLocks noChangeAspect="1" noChangeArrowheads="1"/>
          </p:cNvPicPr>
          <p:nvPr/>
        </p:nvPicPr>
        <p:blipFill rotWithShape="1">
          <a:blip r:embed="rId2">
            <a:extLst>
              <a:ext uri="{28A0092B-C50C-407E-A947-70E740481C1C}">
                <a14:useLocalDpi xmlns:a14="http://schemas.microsoft.com/office/drawing/2010/main" val="0"/>
              </a:ext>
            </a:extLst>
          </a:blip>
          <a:srcRect t="2222" r="29620" b="3334"/>
          <a:stretch>
            <a:fillRect/>
          </a:stretch>
        </p:blipFill>
        <p:spPr bwMode="auto">
          <a:xfrm>
            <a:off x="5756418" y="381000"/>
            <a:ext cx="6435582"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454727"/>
            <a:ext cx="12192000" cy="3654137"/>
          </a:xfrm>
          <a:prstGeom prst="rect">
            <a:avLst/>
          </a:prstGeom>
          <a:solidFill>
            <a:srgbClr val="C00000">
              <a:alpha val="82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0"/>
              </a:spcBef>
              <a:spcAft>
                <a:spcPts val="0"/>
              </a:spcAft>
              <a:defRPr/>
            </a:pPr>
            <a:endParaRPr lang="zh-CN" altLang="en-US" sz="3200" dirty="0"/>
          </a:p>
        </p:txBody>
      </p:sp>
      <p:sp>
        <p:nvSpPr>
          <p:cNvPr id="2" name="Title 1"/>
          <p:cNvSpPr>
            <a:spLocks noGrp="1"/>
          </p:cNvSpPr>
          <p:nvPr>
            <p:ph type="ctrTitle"/>
          </p:nvPr>
        </p:nvSpPr>
        <p:spPr>
          <a:xfrm>
            <a:off x="432619" y="1974271"/>
            <a:ext cx="8177981" cy="1802970"/>
          </a:xfrm>
        </p:spPr>
        <p:txBody>
          <a:bodyPr anchor="ctr" anchorCtr="0">
            <a:normAutofit/>
          </a:bodyPr>
          <a:lstStyle>
            <a:lvl1pPr algn="ct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432619" y="3825275"/>
            <a:ext cx="8177981" cy="762144"/>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t>7/5/2018</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2018/7/5</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1438507"/>
            <a:ext cx="10515601" cy="4782909"/>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t>2018/7/5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1537855"/>
            <a:ext cx="10515600" cy="1932710"/>
          </a:xfrm>
          <a:noFill/>
        </p:spPr>
        <p:txBody>
          <a:bodyPr anchor="ctr" anchorCtr="0"/>
          <a:lstStyle>
            <a:lvl1pPr algn="ctr">
              <a:defRPr sz="600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027218" y="3654282"/>
            <a:ext cx="6137564" cy="668337"/>
          </a:xfrm>
          <a:prstGeom prst="flowChartTerminator">
            <a:avLst/>
          </a:prstGeom>
          <a:solidFill>
            <a:schemeClr val="tx1">
              <a:lumMod val="40000"/>
              <a:lumOff val="60000"/>
            </a:schemeClr>
          </a:solidFill>
        </p:spPr>
        <p:txBody>
          <a:bodyPr anchor="ctr" anchorCtr="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838200" y="1825625"/>
            <a:ext cx="10515600" cy="20813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838200" y="4049281"/>
            <a:ext cx="10515600" cy="20813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直接连接符 7"/>
          <p:cNvCxnSpPr/>
          <p:nvPr/>
        </p:nvCxnSpPr>
        <p:spPr>
          <a:xfrm flipH="1">
            <a:off x="825446" y="1538986"/>
            <a:ext cx="10528354"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t>2018/7/5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grpSp>
        <p:nvGrpSpPr>
          <p:cNvPr id="19" name="组合 18"/>
          <p:cNvGrpSpPr/>
          <p:nvPr/>
        </p:nvGrpSpPr>
        <p:grpSpPr>
          <a:xfrm>
            <a:off x="2652793" y="1105731"/>
            <a:ext cx="6969542" cy="4521846"/>
            <a:chOff x="2451100" y="1965325"/>
            <a:chExt cx="4502150" cy="2921000"/>
          </a:xfrm>
        </p:grpSpPr>
        <p:sp>
          <p:nvSpPr>
            <p:cNvPr id="20" name="矩形 19"/>
            <p:cNvSpPr/>
            <p:nvPr>
              <p:custDataLst>
                <p:tags r:id="rId1"/>
              </p:custDataLst>
            </p:nvPr>
          </p:nvSpPr>
          <p:spPr>
            <a:xfrm rot="518391">
              <a:off x="2716213" y="4292600"/>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1" name="矩形 20"/>
            <p:cNvSpPr/>
            <p:nvPr>
              <p:custDataLst>
                <p:tags r:id="rId2"/>
              </p:custDataLst>
            </p:nvPr>
          </p:nvSpPr>
          <p:spPr>
            <a:xfrm rot="21396991">
              <a:off x="3603625" y="3856038"/>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2" name="矩形 21"/>
            <p:cNvSpPr/>
            <p:nvPr>
              <p:custDataLst>
                <p:tags r:id="rId3"/>
              </p:custDataLst>
            </p:nvPr>
          </p:nvSpPr>
          <p:spPr>
            <a:xfrm rot="225092">
              <a:off x="2533650" y="3036888"/>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3" name="矩形 22"/>
            <p:cNvSpPr/>
            <p:nvPr>
              <p:custDataLst>
                <p:tags r:id="rId4"/>
              </p:custDataLst>
            </p:nvPr>
          </p:nvSpPr>
          <p:spPr>
            <a:xfrm rot="21197296">
              <a:off x="3028950" y="2097088"/>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4" name="矩形 23"/>
            <p:cNvSpPr/>
            <p:nvPr>
              <p:custDataLst>
                <p:tags r:id="rId5"/>
              </p:custDataLst>
            </p:nvPr>
          </p:nvSpPr>
          <p:spPr>
            <a:xfrm rot="225092">
              <a:off x="2451100" y="2935288"/>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en-US" altLang="zh-CN" sz="6000" dirty="0">
                <a:solidFill>
                  <a:srgbClr val="FFFFFF"/>
                </a:solidFill>
              </a:endParaRPr>
            </a:p>
          </p:txBody>
        </p:sp>
        <p:sp>
          <p:nvSpPr>
            <p:cNvPr id="25" name="矩形 24"/>
            <p:cNvSpPr/>
            <p:nvPr>
              <p:custDataLst>
                <p:tags r:id="rId6"/>
              </p:custDataLst>
            </p:nvPr>
          </p:nvSpPr>
          <p:spPr>
            <a:xfrm rot="21396991">
              <a:off x="3521075" y="3754438"/>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2000" dirty="0">
                <a:solidFill>
                  <a:srgbClr val="FFFFFF"/>
                </a:solidFill>
              </a:endParaRPr>
            </a:p>
          </p:txBody>
        </p:sp>
        <p:sp>
          <p:nvSpPr>
            <p:cNvPr id="26" name="矩形 25"/>
            <p:cNvSpPr/>
            <p:nvPr>
              <p:custDataLst>
                <p:tags r:id="rId7"/>
              </p:custDataLst>
            </p:nvPr>
          </p:nvSpPr>
          <p:spPr>
            <a:xfrm rot="518391">
              <a:off x="2652713" y="4221163"/>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2000" dirty="0">
                <a:solidFill>
                  <a:srgbClr val="FFFFFF"/>
                </a:solidFill>
              </a:endParaRPr>
            </a:p>
          </p:txBody>
        </p:sp>
        <p:sp>
          <p:nvSpPr>
            <p:cNvPr id="27" name="矩形 26"/>
            <p:cNvSpPr/>
            <p:nvPr>
              <p:custDataLst>
                <p:tags r:id="rId8"/>
              </p:custDataLst>
            </p:nvPr>
          </p:nvSpPr>
          <p:spPr>
            <a:xfrm rot="21197296">
              <a:off x="2941638" y="1965325"/>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5400" dirty="0">
                <a:solidFill>
                  <a:srgbClr val="FFFFFF"/>
                </a:solidFill>
              </a:endParaRPr>
            </a:p>
          </p:txBody>
        </p:sp>
      </p:grpSp>
      <p:sp>
        <p:nvSpPr>
          <p:cNvPr id="3" name="Date Placeholder 2"/>
          <p:cNvSpPr>
            <a:spLocks noGrp="1"/>
          </p:cNvSpPr>
          <p:nvPr>
            <p:ph type="dt" sz="half" idx="10"/>
          </p:nvPr>
        </p:nvSpPr>
        <p:spPr/>
        <p:txBody>
          <a:bodyPr>
            <a:normAutofit/>
          </a:bodyPr>
          <a:lstStyle/>
          <a:p>
            <a:fld id="{C764DE79-268F-4C1A-8933-263129D2AF90}" type="datetimeFigureOut">
              <a:rPr lang="en-US" dirty="0"/>
              <a:t>7/5/2018</a:t>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t>‹#›</a:t>
            </a:fld>
            <a:endParaRPr lang="en-US" dirty="0"/>
          </a:p>
        </p:txBody>
      </p:sp>
      <p:sp>
        <p:nvSpPr>
          <p:cNvPr id="2" name="Title 1"/>
          <p:cNvSpPr>
            <a:spLocks noGrp="1"/>
          </p:cNvSpPr>
          <p:nvPr>
            <p:ph type="title" hasCustomPrompt="1"/>
          </p:nvPr>
        </p:nvSpPr>
        <p:spPr>
          <a:xfrm rot="225131">
            <a:off x="2685194" y="2627956"/>
            <a:ext cx="6610325" cy="1043604"/>
          </a:xfrm>
        </p:spPr>
        <p:txBody>
          <a:bodyPr anchor="ctr" anchorCtr="0">
            <a:normAutofit/>
          </a:bodyPr>
          <a:lstStyle>
            <a:lvl1pPr algn="ctr">
              <a:defRPr sz="8000">
                <a:solidFill>
                  <a:schemeClr val="bg1"/>
                </a:solidFill>
              </a:defRPr>
            </a:lvl1pPr>
          </a:lstStyle>
          <a:p>
            <a:r>
              <a:rPr lang="zh-CN" altLang="en-US" dirty="0"/>
              <a:t>编辑标题</a:t>
            </a:r>
            <a:endParaRPr lang="en-US" dirty="0"/>
          </a:p>
        </p:txBody>
      </p:sp>
      <p:sp>
        <p:nvSpPr>
          <p:cNvPr id="29" name="内容占位符 28"/>
          <p:cNvSpPr>
            <a:spLocks noGrp="1"/>
          </p:cNvSpPr>
          <p:nvPr>
            <p:ph sz="quarter" idx="13" hasCustomPrompt="1"/>
          </p:nvPr>
        </p:nvSpPr>
        <p:spPr>
          <a:xfrm rot="21191307">
            <a:off x="3410948" y="1120821"/>
            <a:ext cx="5206584" cy="1085277"/>
          </a:xfrm>
        </p:spPr>
        <p:txBody>
          <a:bodyPr anchor="ctr" anchorCtr="0">
            <a:normAutofit/>
          </a:bodyPr>
          <a:lstStyle>
            <a:lvl1pPr marL="0" indent="0" algn="ctr">
              <a:buNone/>
              <a:defRPr sz="6000">
                <a:solidFill>
                  <a:schemeClr val="bg1"/>
                </a:solidFill>
              </a:defRPr>
            </a:lvl1pPr>
          </a:lstStyle>
          <a:p>
            <a:pPr lvl="0"/>
            <a:r>
              <a:rPr lang="zh-CN" altLang="en-US" dirty="0"/>
              <a:t>添加副标题</a:t>
            </a:r>
          </a:p>
        </p:txBody>
      </p:sp>
      <p:sp>
        <p:nvSpPr>
          <p:cNvPr id="33" name="内容占位符 32"/>
          <p:cNvSpPr>
            <a:spLocks noGrp="1"/>
          </p:cNvSpPr>
          <p:nvPr>
            <p:ph sz="quarter" idx="14" hasCustomPrompt="1"/>
          </p:nvPr>
        </p:nvSpPr>
        <p:spPr>
          <a:xfrm rot="21392900">
            <a:off x="4297177" y="3900293"/>
            <a:ext cx="5251210" cy="864017"/>
          </a:xfrm>
        </p:spPr>
        <p:txBody>
          <a:bodyPr anchor="ctr" anchorCtr="0">
            <a:normAutofit/>
          </a:bodyPr>
          <a:lstStyle>
            <a:lvl1pPr marL="0" indent="0" algn="ctr">
              <a:buNone/>
              <a:defRPr sz="3600">
                <a:solidFill>
                  <a:schemeClr val="bg1"/>
                </a:solidFill>
              </a:defRPr>
            </a:lvl1pPr>
          </a:lstStyle>
          <a:p>
            <a:pPr lvl="0"/>
            <a:r>
              <a:rPr lang="zh-CN" altLang="en-US" dirty="0"/>
              <a:t>添加副标题</a:t>
            </a:r>
          </a:p>
        </p:txBody>
      </p:sp>
      <p:sp>
        <p:nvSpPr>
          <p:cNvPr id="35" name="内容占位符 34"/>
          <p:cNvSpPr>
            <a:spLocks noGrp="1"/>
          </p:cNvSpPr>
          <p:nvPr>
            <p:ph sz="quarter" idx="15" hasCustomPrompt="1"/>
          </p:nvPr>
        </p:nvSpPr>
        <p:spPr>
          <a:xfrm rot="531126">
            <a:off x="2949192" y="4590787"/>
            <a:ext cx="5205215" cy="976079"/>
          </a:xfrm>
        </p:spPr>
        <p:txBody>
          <a:bodyPr anchor="ctr" anchorCtr="0">
            <a:normAutofit/>
          </a:bodyPr>
          <a:lstStyle>
            <a:lvl1pPr marL="0" indent="0" algn="ctr">
              <a:buNone/>
              <a:defRPr sz="3600">
                <a:solidFill>
                  <a:schemeClr val="bg1"/>
                </a:solidFill>
              </a:defRPr>
            </a:lvl1pPr>
          </a:lstStyle>
          <a:p>
            <a:pPr lvl="0"/>
            <a:r>
              <a:rPr lang="zh-CN" altLang="en-US" dirty="0"/>
              <a:t>添加副标题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5" name="Picture 2" descr="C:\Anton\research\projects 2002\open tools\application phase\story\opent tools table.jpg"/>
          <p:cNvPicPr>
            <a:picLocks noChangeAspect="1" noChangeArrowheads="1"/>
          </p:cNvPicPr>
          <p:nvPr/>
        </p:nvPicPr>
        <p:blipFill>
          <a:blip r:embed="rId2">
            <a:extLst>
              <a:ext uri="{28A0092B-C50C-407E-A947-70E740481C1C}">
                <a14:useLocalDpi xmlns:a14="http://schemas.microsoft.com/office/drawing/2010/main" val="0"/>
              </a:ext>
            </a:extLst>
          </a:blip>
          <a:srcRect t="2222" b="3334"/>
          <a:stretch>
            <a:fillRect/>
          </a:stretch>
        </p:blipFill>
        <p:spPr bwMode="auto">
          <a:xfrm>
            <a:off x="7062592" y="4133002"/>
            <a:ext cx="5129408" cy="272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050656" y="4123426"/>
            <a:ext cx="5141344" cy="2734574"/>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800"/>
          </a:p>
        </p:txBody>
      </p:sp>
      <p:sp>
        <p:nvSpPr>
          <p:cNvPr id="2" name="Date Placeholder 1"/>
          <p:cNvSpPr>
            <a:spLocks noGrp="1"/>
          </p:cNvSpPr>
          <p:nvPr>
            <p:ph type="dt" sz="half" idx="10"/>
          </p:nvPr>
        </p:nvSpPr>
        <p:spPr/>
        <p:txBody>
          <a:bodyPr>
            <a:normAutofit/>
          </a:bodyPr>
          <a:lstStyle/>
          <a:p>
            <a:fld id="{C764DE79-268F-4C1A-8933-263129D2AF90}" type="datetimeFigureOut">
              <a:rPr lang="en-US" dirty="0"/>
              <a:t>7/5/2018</a:t>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ormAutofit/>
          </a:bodyPr>
          <a:lstStyle>
            <a:lvl1pPr>
              <a:defRPr sz="3600">
                <a:solidFill>
                  <a:schemeClr val="accent1"/>
                </a:solidFill>
              </a:defRPr>
            </a:lvl1pPr>
          </a:lstStyle>
          <a:p>
            <a:r>
              <a:rPr lang="zh-CN" altLang="en-US"/>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solidFill>
                  <a:schemeClr val="tx1"/>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B456E17-0EAA-4C1A-AA6C-38B746D2D3C3}"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22542-05E2-4396-BC4E-B109FEC1820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409416"/>
            <a:ext cx="12192000" cy="983956"/>
          </a:xfrm>
          <a:prstGeom prst="rect">
            <a:avLst/>
          </a:prstGeom>
          <a:solidFill>
            <a:srgbClr val="C00000">
              <a:alpha val="82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Bef>
                <a:spcPts val="0"/>
              </a:spcBef>
              <a:spcAft>
                <a:spcPts val="0"/>
              </a:spcAft>
              <a:defRPr/>
            </a:pPr>
            <a:endParaRPr lang="zh-CN" altLang="en-US"/>
          </a:p>
        </p:txBody>
      </p:sp>
      <p:sp>
        <p:nvSpPr>
          <p:cNvPr id="2" name="Title Placeholder 1"/>
          <p:cNvSpPr>
            <a:spLocks noGrp="1"/>
          </p:cNvSpPr>
          <p:nvPr>
            <p:ph type="title"/>
            <p:custDataLst>
              <p:tags r:id="rId12"/>
            </p:custDataLst>
          </p:nvPr>
        </p:nvSpPr>
        <p:spPr>
          <a:xfrm>
            <a:off x="838200" y="409416"/>
            <a:ext cx="10515600" cy="98395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13D0CE79-49FB-443D-BEF8-6B709DE8FD0C}" type="datetimeFigureOut">
              <a:rPr lang="zh-CN" altLang="en-US" smtClean="0"/>
              <a:t>2018/7/5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EF906490-237C-474C-BA2E-D98840BC1F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emf"/><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6.xml"/><Relationship Id="rId7" Type="http://schemas.openxmlformats.org/officeDocument/2006/relationships/package" Target="../embeddings/Microsoft_Visio___11111111.vsdx"/><Relationship Id="rId2" Type="http://schemas.openxmlformats.org/officeDocument/2006/relationships/tags" Target="../tags/tag55.xml"/><Relationship Id="rId1" Type="http://schemas.openxmlformats.org/officeDocument/2006/relationships/vmlDrawing" Target="../drawings/vmlDrawing1.vml"/><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tags" Target="../tags/tag5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9.xml"/><Relationship Id="rId7" Type="http://schemas.openxmlformats.org/officeDocument/2006/relationships/tags" Target="../tags/tag60.xml"/><Relationship Id="rId2" Type="http://schemas.openxmlformats.org/officeDocument/2006/relationships/tags" Target="../tags/tag58.xml"/><Relationship Id="rId1" Type="http://schemas.openxmlformats.org/officeDocument/2006/relationships/vmlDrawing" Target="../drawings/vmlDrawing2.vml"/><Relationship Id="rId6" Type="http://schemas.openxmlformats.org/officeDocument/2006/relationships/notesSlide" Target="../notesSlides/notesSlide12.xml"/><Relationship Id="rId11" Type="http://schemas.openxmlformats.org/officeDocument/2006/relationships/image" Target="../media/image6.emf"/><Relationship Id="rId5" Type="http://schemas.openxmlformats.org/officeDocument/2006/relationships/slideLayout" Target="../slideLayouts/slideLayout4.xml"/><Relationship Id="rId10" Type="http://schemas.openxmlformats.org/officeDocument/2006/relationships/image" Target="../media/image5.emf"/><Relationship Id="rId4" Type="http://schemas.openxmlformats.org/officeDocument/2006/relationships/tags" Target="../tags/tag60.xml"/><Relationship Id="rId9" Type="http://schemas.openxmlformats.org/officeDocument/2006/relationships/package" Target="../embeddings/Microsoft_Visio___22222222.vsdx"/></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8.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3.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emf"/><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0.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69.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72.xml"/><Relationship Id="rId7" Type="http://schemas.openxmlformats.org/officeDocument/2006/relationships/image" Target="../media/image11.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2.xml"/><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3.emf"/><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8.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78.xml"/><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9.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1.xml"/><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notesSlide" Target="../notesSlides/notesSlide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84.xml"/><Relationship Id="rId7"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20.xml"/><Relationship Id="rId5" Type="http://schemas.openxmlformats.org/officeDocument/2006/relationships/slideLayout" Target="../slideLayouts/slideLayout4.xml"/><Relationship Id="rId4" Type="http://schemas.openxmlformats.org/officeDocument/2006/relationships/tags" Target="../tags/tag85.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88.xm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23.xml"/><Relationship Id="rId4"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chart" Target="../charts/chart1.xml"/><Relationship Id="rId5" Type="http://schemas.openxmlformats.org/officeDocument/2006/relationships/notesSlide" Target="../notesSlides/notesSlide24.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chart" Target="../charts/chart2.xml"/><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notesSlide" Target="../notesSlides/notesSlide26.xml"/><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chart" Target="../charts/chart3.xml"/><Relationship Id="rId5" Type="http://schemas.openxmlformats.org/officeDocument/2006/relationships/notesSlide" Target="../notesSlides/notesSlide27.xml"/><Relationship Id="rId4"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chart" Target="../charts/chart4.xml"/><Relationship Id="rId5" Type="http://schemas.openxmlformats.org/officeDocument/2006/relationships/notesSlide" Target="../notesSlides/notesSlide28.xml"/><Relationship Id="rId4"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29.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chart" Target="../charts/chart5.xml"/><Relationship Id="rId5" Type="http://schemas.openxmlformats.org/officeDocument/2006/relationships/notesSlide" Target="../notesSlides/notesSlide30.xml"/><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chart" Target="../charts/chart6.xml"/><Relationship Id="rId5" Type="http://schemas.openxmlformats.org/officeDocument/2006/relationships/notesSlide" Target="../notesSlides/notesSlide31.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notesSlide" Target="../notesSlides/notesSlide32.xml"/><Relationship Id="rId4"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chart" Target="../charts/chart7.xml"/><Relationship Id="rId5" Type="http://schemas.openxmlformats.org/officeDocument/2006/relationships/notesSlide" Target="../notesSlides/notesSlide33.xml"/><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chart" Target="../charts/chart8.xml"/><Relationship Id="rId5" Type="http://schemas.openxmlformats.org/officeDocument/2006/relationships/notesSlide" Target="../notesSlides/notesSlide34.xml"/><Relationship Id="rId4"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notesSlide" Target="../notesSlides/notesSlide35.xml"/><Relationship Id="rId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36.xml"/><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37.xml"/><Relationship Id="rId4"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38.xml"/><Relationship Id="rId4"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notesSlide" Target="../notesSlides/notesSlide39.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3.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48.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1.xml"/><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9525" y="1448435"/>
            <a:ext cx="12217400" cy="2618740"/>
          </a:xfrm>
        </p:spPr>
        <p:txBody>
          <a:bodyPr>
            <a:normAutofit/>
          </a:bodyPr>
          <a:lstStyle/>
          <a:p>
            <a:r>
              <a:rPr lang="zh-CN" altLang="en-US" sz="4400" dirty="0"/>
              <a:t>面向网安试验的大规模虚拟网络映射算法研究</a:t>
            </a:r>
          </a:p>
        </p:txBody>
      </p:sp>
      <p:sp>
        <p:nvSpPr>
          <p:cNvPr id="5" name="副标题 4"/>
          <p:cNvSpPr>
            <a:spLocks noGrp="1"/>
          </p:cNvSpPr>
          <p:nvPr>
            <p:ph type="subTitle" idx="1"/>
            <p:custDataLst>
              <p:tags r:id="rId3"/>
            </p:custDataLst>
          </p:nvPr>
        </p:nvSpPr>
        <p:spPr>
          <a:xfrm>
            <a:off x="5537200" y="4364990"/>
            <a:ext cx="6670675" cy="762000"/>
          </a:xfrm>
        </p:spPr>
        <p:txBody>
          <a:bodyPr>
            <a:normAutofit fontScale="90000" lnSpcReduction="10000"/>
          </a:bodyPr>
          <a:lstStyle/>
          <a:p>
            <a:r>
              <a:rPr lang="zh-CN" altLang="en-US" dirty="0"/>
              <a:t>答辩人：孙奥</a:t>
            </a:r>
          </a:p>
          <a:p>
            <a:r>
              <a:rPr lang="zh-CN" altLang="en-US" dirty="0"/>
              <a:t>导师：张伟哲 教授</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大规模虚拟网络映射问题</a:t>
            </a:r>
          </a:p>
        </p:txBody>
      </p:sp>
      <p:sp>
        <p:nvSpPr>
          <p:cNvPr id="6" name="内容占位符 5"/>
          <p:cNvSpPr>
            <a:spLocks noGrp="1"/>
          </p:cNvSpPr>
          <p:nvPr>
            <p:ph sz="half" idx="1"/>
            <p:custDataLst>
              <p:tags r:id="rId3"/>
            </p:custDataLst>
          </p:nvPr>
        </p:nvSpPr>
        <p:spPr>
          <a:xfrm>
            <a:off x="838200" y="1825625"/>
            <a:ext cx="10796752" cy="4683760"/>
          </a:xfrm>
        </p:spPr>
        <p:txBody>
          <a:bodyPr>
            <a:normAutofit/>
          </a:bodyPr>
          <a:lstStyle/>
          <a:p>
            <a:r>
              <a:rPr lang="zh-CN" altLang="en-US" dirty="0"/>
              <a:t>结合图划分和映射方法的优点</a:t>
            </a:r>
            <a:endParaRPr lang="en-US" altLang="zh-CN" dirty="0"/>
          </a:p>
          <a:p>
            <a:r>
              <a:rPr lang="zh-CN" altLang="en-US" dirty="0"/>
              <a:t>先前处理，</a:t>
            </a:r>
            <a:r>
              <a:rPr lang="zh-CN" altLang="zh-CN" dirty="0"/>
              <a:t>给出一个简单的切分，减小链路的数量，提高映射过程的成功率和质量，同时避免复杂的约束控制</a:t>
            </a:r>
            <a:endParaRPr lang="en-US" altLang="zh-CN" dirty="0"/>
          </a:p>
          <a:p>
            <a:r>
              <a:rPr lang="zh-CN" altLang="en-US" dirty="0"/>
              <a:t>再映射，</a:t>
            </a:r>
            <a:r>
              <a:rPr lang="zh-CN" altLang="zh-CN" dirty="0"/>
              <a:t>体现约束</a:t>
            </a:r>
            <a:r>
              <a:rPr lang="zh-CN" altLang="en-US" dirty="0"/>
              <a:t>，并提高收益开销比</a:t>
            </a:r>
            <a:endParaRPr lang="en-US" altLang="zh-CN" dirty="0"/>
          </a:p>
        </p:txBody>
      </p:sp>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6852745" y="9249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6"/>
          <a:stretch>
            <a:fillRect/>
          </a:stretch>
        </p:blipFill>
        <p:spPr>
          <a:xfrm>
            <a:off x="2862974" y="3519637"/>
            <a:ext cx="5871123" cy="2989748"/>
          </a:xfrm>
          <a:prstGeom prst="rect">
            <a:avLst/>
          </a:prstGeom>
        </p:spPr>
      </p:pic>
    </p:spTree>
    <p:custDataLst>
      <p:tags r:id="rId1"/>
    </p:custDataLst>
    <p:extLst>
      <p:ext uri="{BB962C8B-B14F-4D97-AF65-F5344CB8AC3E}">
        <p14:creationId xmlns:p14="http://schemas.microsoft.com/office/powerpoint/2010/main" val="132274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lstStyle/>
          <a:p>
            <a:r>
              <a:rPr lang="zh-CN" altLang="en-US" dirty="0"/>
              <a:t>基于多层</a:t>
            </a:r>
            <a:r>
              <a:rPr lang="en-US" altLang="zh-CN" dirty="0"/>
              <a:t>K</a:t>
            </a:r>
            <a:r>
              <a:rPr lang="zh-CN" altLang="en-US" dirty="0"/>
              <a:t>划分的前处理过程</a:t>
            </a:r>
          </a:p>
        </p:txBody>
      </p:sp>
      <p:sp>
        <p:nvSpPr>
          <p:cNvPr id="6" name="内容占位符 5"/>
          <p:cNvSpPr>
            <a:spLocks noGrp="1"/>
          </p:cNvSpPr>
          <p:nvPr>
            <p:ph sz="half" idx="1"/>
            <p:custDataLst>
              <p:tags r:id="rId4"/>
            </p:custDataLst>
          </p:nvPr>
        </p:nvSpPr>
        <p:spPr>
          <a:xfrm>
            <a:off x="838200" y="1825624"/>
            <a:ext cx="5026572" cy="4943037"/>
          </a:xfrm>
        </p:spPr>
        <p:txBody>
          <a:bodyPr>
            <a:normAutofit/>
          </a:bodyPr>
          <a:lstStyle/>
          <a:p>
            <a:r>
              <a:rPr lang="zh-CN" altLang="en-US" dirty="0"/>
              <a:t>基于多层</a:t>
            </a:r>
            <a:r>
              <a:rPr lang="en-US" altLang="zh-CN" dirty="0"/>
              <a:t>K</a:t>
            </a:r>
            <a:r>
              <a:rPr lang="zh-CN" altLang="en-US" dirty="0"/>
              <a:t>划分，精细化</a:t>
            </a:r>
            <a:r>
              <a:rPr lang="en-US" altLang="zh-CN" dirty="0"/>
              <a:t>K</a:t>
            </a:r>
            <a:r>
              <a:rPr lang="zh-CN" altLang="en-US" dirty="0"/>
              <a:t>的计算</a:t>
            </a:r>
            <a:endParaRPr lang="en-US" altLang="zh-CN" dirty="0"/>
          </a:p>
          <a:p>
            <a:r>
              <a:rPr lang="zh-CN" altLang="en-US" dirty="0"/>
              <a:t>多层</a:t>
            </a:r>
            <a:r>
              <a:rPr lang="en-US" altLang="zh-CN" dirty="0"/>
              <a:t>K</a:t>
            </a:r>
            <a:r>
              <a:rPr lang="zh-CN" altLang="en-US" dirty="0"/>
              <a:t>划分，追求最小边切割，大边被隐藏再划分区域内，符合目标函数</a:t>
            </a:r>
            <a:endParaRPr lang="en-US" altLang="zh-CN" dirty="0"/>
          </a:p>
          <a:p>
            <a:endParaRPr lang="en-US" altLang="zh-CN" dirty="0"/>
          </a:p>
          <a:p>
            <a:r>
              <a:rPr lang="zh-CN" altLang="en-US" dirty="0"/>
              <a:t>粗化过程</a:t>
            </a:r>
            <a:endParaRPr lang="en-US" altLang="zh-CN" dirty="0"/>
          </a:p>
          <a:p>
            <a:r>
              <a:rPr lang="en-US" altLang="zh-CN" dirty="0"/>
              <a:t>K</a:t>
            </a:r>
            <a:r>
              <a:rPr lang="zh-CN" altLang="en-US" dirty="0"/>
              <a:t>路划分</a:t>
            </a:r>
            <a:endParaRPr lang="en-US" altLang="zh-CN" dirty="0"/>
          </a:p>
          <a:p>
            <a:r>
              <a:rPr lang="zh-CN" altLang="en-US" dirty="0"/>
              <a:t>细化过程</a:t>
            </a:r>
            <a:endParaRPr lang="en-US" altLang="zh-CN" dirty="0"/>
          </a:p>
          <a:p>
            <a:r>
              <a:rPr lang="zh-CN" altLang="zh-CN" dirty="0"/>
              <a:t>时间复杂度是</a:t>
            </a:r>
            <a:r>
              <a:rPr lang="en-US" altLang="zh-CN" i="1" dirty="0"/>
              <a:t>O(|E|)</a:t>
            </a:r>
            <a:endParaRPr lang="en-US" altLang="zh-CN" dirty="0"/>
          </a:p>
        </p:txBody>
      </p:sp>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82100490"/>
              </p:ext>
            </p:extLst>
          </p:nvPr>
        </p:nvGraphicFramePr>
        <p:xfrm>
          <a:off x="5635179" y="2053338"/>
          <a:ext cx="6188958" cy="4463076"/>
        </p:xfrm>
        <a:graphic>
          <a:graphicData uri="http://schemas.openxmlformats.org/presentationml/2006/ole">
            <mc:AlternateContent xmlns:mc="http://schemas.openxmlformats.org/markup-compatibility/2006">
              <mc:Choice xmlns:v="urn:schemas-microsoft-com:vml" Requires="v">
                <p:oleObj spid="_x0000_s5171" r:id="rId7" imgW="7400970" imgH="4791165" progId="Visio.Drawing.15">
                  <p:embed/>
                </p:oleObj>
              </mc:Choice>
              <mc:Fallback>
                <p:oleObj r:id="rId7" imgW="7400970" imgH="4791165" progId="Visio.Drawing.15">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5179" y="2053338"/>
                        <a:ext cx="6188958" cy="4463076"/>
                      </a:xfrm>
                      <a:prstGeom prst="rect">
                        <a:avLst/>
                      </a:prstGeom>
                      <a:noFill/>
                    </p:spPr>
                  </p:pic>
                </p:oleObj>
              </mc:Fallback>
            </mc:AlternateContent>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lstStyle/>
          <a:p>
            <a:r>
              <a:rPr lang="zh-CN" altLang="en-US" dirty="0"/>
              <a:t>基于多层</a:t>
            </a:r>
            <a:r>
              <a:rPr lang="en-US" altLang="zh-CN" dirty="0"/>
              <a:t>K</a:t>
            </a:r>
            <a:r>
              <a:rPr lang="zh-CN" altLang="en-US" dirty="0"/>
              <a:t>划分的前处理过程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4"/>
                </p:custDataLst>
              </p:nvPr>
            </p:nvSpPr>
            <p:spPr>
              <a:xfrm>
                <a:off x="838200" y="1825625"/>
                <a:ext cx="5741276" cy="4683760"/>
              </a:xfrm>
            </p:spPr>
            <p:txBody>
              <a:bodyPr>
                <a:normAutofit/>
              </a:bodyPr>
              <a:lstStyle/>
              <a:p>
                <a:r>
                  <a:rPr lang="zh-CN" altLang="en-US" b="1" dirty="0"/>
                  <a:t>粗化过程：</a:t>
                </a:r>
                <a:endParaRPr lang="en-US" altLang="zh-CN" b="1" dirty="0"/>
              </a:p>
              <a:p>
                <a:r>
                  <a:rPr lang="zh-CN" altLang="zh-CN" sz="2000" dirty="0"/>
                  <a:t>图</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oMath>
                </a14:m>
                <a:r>
                  <a:rPr lang="zh-CN" altLang="en-US" sz="2000" dirty="0"/>
                  <a:t>，</a:t>
                </a:r>
                <a:r>
                  <a:rPr lang="zh-CN" altLang="zh-CN" sz="2000" dirty="0"/>
                  <a:t>处理</a:t>
                </a:r>
                <a:r>
                  <a:rPr lang="zh-CN" altLang="en-US" sz="2000" dirty="0"/>
                  <a:t>得到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a:latin typeface="Cambria Math" panose="02040503050406030204" pitchFamily="18" charset="0"/>
                      </a:rPr>
                      <m:t>)</m:t>
                    </m:r>
                  </m:oMath>
                </a14:m>
                <a:r>
                  <a:rPr lang="zh-CN" altLang="zh-CN" sz="2000" dirty="0"/>
                  <a:t>，</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i="1">
                        <a:latin typeface="Cambria Math" panose="02040503050406030204" pitchFamily="18" charset="0"/>
                      </a:rPr>
                      <m:t>|</m:t>
                    </m:r>
                  </m:oMath>
                </a14:m>
                <a:r>
                  <a:rPr lang="zh-CN" altLang="zh-CN" sz="2000" dirty="0"/>
                  <a:t>小于</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m:t>
                        </m:r>
                        <m:r>
                          <a:rPr lang="en-US" altLang="zh-CN" sz="2000">
                            <a:latin typeface="Cambria Math" panose="02040503050406030204" pitchFamily="18" charset="0"/>
                          </a:rPr>
                          <m:t>+1</m:t>
                        </m:r>
                      </m:sub>
                    </m:sSub>
                    <m:r>
                      <a:rPr lang="en-US" altLang="zh-CN" sz="2000" i="1">
                        <a:latin typeface="Cambria Math" panose="02040503050406030204" pitchFamily="18" charset="0"/>
                      </a:rPr>
                      <m:t>|</m:t>
                    </m:r>
                  </m:oMath>
                </a14:m>
                <a:r>
                  <a:rPr lang="zh-CN" altLang="zh-CN" sz="2000" dirty="0"/>
                  <a:t>小于</a:t>
                </a:r>
                <a14:m>
                  <m:oMath xmlns:m="http://schemas.openxmlformats.org/officeDocument/2006/math">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oMath>
                </a14:m>
                <a:r>
                  <a:rPr lang="zh-CN" altLang="zh-CN" sz="2000" dirty="0"/>
                  <a:t>等于</a:t>
                </a:r>
                <a14:m>
                  <m:oMath xmlns:m="http://schemas.openxmlformats.org/officeDocument/2006/math">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oMath>
                </a14:m>
                <a:r>
                  <a:rPr lang="zh-CN" altLang="zh-CN" sz="2000" dirty="0"/>
                  <a:t>小于</a:t>
                </a:r>
                <a14:m>
                  <m:oMath xmlns:m="http://schemas.openxmlformats.org/officeDocument/2006/math">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zh-CN" altLang="zh-CN" sz="2000" dirty="0"/>
                  <a:t>。</a:t>
                </a:r>
                <a:endParaRPr lang="en-US" altLang="zh-CN" sz="2000" dirty="0"/>
              </a:p>
              <a:p>
                <a:r>
                  <a:rPr lang="zh-CN" altLang="en-US" sz="2000" dirty="0"/>
                  <a:t>采取改进的重边匹配策略，相同重边时，选择邻接节点链接关系多的</a:t>
                </a:r>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7"/>
                </p:custDataLst>
              </p:nvPr>
            </p:nvSpPr>
            <p:spPr>
              <a:xfrm>
                <a:off x="838200" y="1825625"/>
                <a:ext cx="5741276" cy="4683760"/>
              </a:xfrm>
              <a:blipFill rotWithShape="0">
                <a:blip r:embed="rId8"/>
                <a:stretch>
                  <a:fillRect l="-1488" t="-2211" r="-425"/>
                </a:stretch>
              </a:blipFill>
            </p:spPr>
            <p:txBody>
              <a:bodyPr/>
              <a:lstStyle/>
              <a:p>
                <a:r>
                  <a:rPr lang="zh-CN" altLang="en-US">
                    <a:noFill/>
                  </a:rPr>
                  <a:t> </a:t>
                </a:r>
              </a:p>
            </p:txBody>
          </p:sp>
        </mc:Fallback>
      </mc:AlternateContent>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6211614" y="1985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02381658"/>
              </p:ext>
            </p:extLst>
          </p:nvPr>
        </p:nvGraphicFramePr>
        <p:xfrm>
          <a:off x="6656137" y="1825625"/>
          <a:ext cx="5139097" cy="5011377"/>
        </p:xfrm>
        <a:graphic>
          <a:graphicData uri="http://schemas.openxmlformats.org/presentationml/2006/ole">
            <mc:AlternateContent xmlns:mc="http://schemas.openxmlformats.org/markup-compatibility/2006">
              <mc:Choice xmlns:v="urn:schemas-microsoft-com:vml" Requires="v">
                <p:oleObj spid="_x0000_s9246" r:id="rId9" imgW="8134290" imgH="7096035" progId="Visio.Drawing.15">
                  <p:embed/>
                </p:oleObj>
              </mc:Choice>
              <mc:Fallback>
                <p:oleObj r:id="rId9" imgW="8134290" imgH="7096035" progId="Visio.Drawing.15">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6137" y="1825625"/>
                        <a:ext cx="5139097" cy="5011377"/>
                      </a:xfrm>
                      <a:prstGeom prst="rect">
                        <a:avLst/>
                      </a:prstGeom>
                      <a:noFill/>
                    </p:spPr>
                  </p:pic>
                </p:oleObj>
              </mc:Fallback>
            </mc:AlternateContent>
          </a:graphicData>
        </a:graphic>
      </p:graphicFrame>
      <p:pic>
        <p:nvPicPr>
          <p:cNvPr id="8" name="图片 7"/>
          <p:cNvPicPr>
            <a:picLocks noChangeAspect="1"/>
          </p:cNvPicPr>
          <p:nvPr/>
        </p:nvPicPr>
        <p:blipFill>
          <a:blip r:embed="rId11"/>
          <a:stretch>
            <a:fillRect/>
          </a:stretch>
        </p:blipFill>
        <p:spPr>
          <a:xfrm>
            <a:off x="2503664" y="4167505"/>
            <a:ext cx="1886854" cy="2516783"/>
          </a:xfrm>
          <a:prstGeom prst="rect">
            <a:avLst/>
          </a:prstGeom>
        </p:spPr>
      </p:pic>
    </p:spTree>
    <p:custDataLst>
      <p:tags r:id="rId2"/>
    </p:custDataLst>
    <p:extLst>
      <p:ext uri="{BB962C8B-B14F-4D97-AF65-F5344CB8AC3E}">
        <p14:creationId xmlns:p14="http://schemas.microsoft.com/office/powerpoint/2010/main" val="79241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基于多层</a:t>
            </a:r>
            <a:r>
              <a:rPr lang="en-US" altLang="zh-CN" dirty="0"/>
              <a:t>K</a:t>
            </a:r>
            <a:r>
              <a:rPr lang="zh-CN" altLang="en-US" dirty="0"/>
              <a:t>划分的前处理过程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199" y="1825625"/>
                <a:ext cx="10660117" cy="4683760"/>
              </a:xfrm>
            </p:spPr>
            <p:txBody>
              <a:bodyPr>
                <a:normAutofit/>
              </a:bodyPr>
              <a:lstStyle/>
              <a:p>
                <a:r>
                  <a:rPr lang="en-US" altLang="zh-CN" b="1" dirty="0"/>
                  <a:t>K</a:t>
                </a:r>
                <a:r>
                  <a:rPr lang="zh-CN" altLang="en-US" b="1" dirty="0"/>
                  <a:t>路划分：</a:t>
                </a:r>
                <a:endParaRPr lang="en-US" altLang="zh-CN" b="1" dirty="0"/>
              </a:p>
              <a:p>
                <a:r>
                  <a:rPr lang="zh-CN" altLang="en-US" sz="2000" dirty="0"/>
                  <a:t>采用二分法划分，如贪心图增长划分算法</a:t>
                </a:r>
                <a:endParaRPr lang="en-US" altLang="zh-CN" sz="2000" dirty="0"/>
              </a:p>
              <a:p>
                <a:r>
                  <a:rPr lang="en-US" altLang="zh-CN" sz="2000" dirty="0"/>
                  <a:t>K</a:t>
                </a:r>
                <a:r>
                  <a:rPr lang="zh-CN" altLang="en-US" sz="2000" dirty="0"/>
                  <a:t>的算法：</a:t>
                </a:r>
                <a:endParaRPr lang="en-US" altLang="zh-CN" sz="2000" dirty="0"/>
              </a:p>
              <a:p>
                <a14:m>
                  <m:oMath xmlns:m="http://schemas.openxmlformats.org/officeDocument/2006/math">
                    <m:r>
                      <a:rPr lang="en-US" altLang="zh-CN" sz="2000" i="1">
                        <a:latin typeface="Cambria Math" panose="02040503050406030204" pitchFamily="18" charset="0"/>
                      </a:rPr>
                      <m:t>𝐾</m:t>
                    </m:r>
                    <m:r>
                      <a:rPr lang="en-US" altLang="zh-CN" sz="2000" i="1">
                        <a:latin typeface="Cambria Math" panose="02040503050406030204" pitchFamily="18" charset="0"/>
                      </a:rPr>
                      <m:t>=</m:t>
                    </m:r>
                    <m:r>
                      <a:rPr lang="en-US" altLang="zh-CN" sz="2000" i="1">
                        <a:latin typeface="Cambria Math" panose="02040503050406030204" pitchFamily="18" charset="0"/>
                      </a:rPr>
                      <m:t>𝜀</m:t>
                    </m:r>
                    <m:r>
                      <a:rPr lang="en-US" altLang="zh-CN" sz="2000" i="1">
                        <a:latin typeface="Cambria Math" panose="02040503050406030204" pitchFamily="18" charset="0"/>
                      </a:rPr>
                      <m:t>∙</m:t>
                    </m:r>
                    <m:r>
                      <a:rPr lang="en-US" altLang="zh-CN" sz="2000" i="1">
                        <a:latin typeface="Cambria Math" panose="02040503050406030204" pitchFamily="18" charset="0"/>
                      </a:rPr>
                      <m:t>𝑚𝑎𝑥</m:t>
                    </m:r>
                    <m:d>
                      <m:dPr>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𝐶</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e>
                            </m:d>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𝑆𝐶</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𝑠</m:t>
                                        </m:r>
                                      </m:sub>
                                    </m:sSub>
                                  </m:e>
                                </m:d>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den>
                            </m:f>
                          </m:den>
                        </m:f>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b="0" i="1" smtClean="0">
                            <a:latin typeface="Cambria Math" panose="02040503050406030204" pitchFamily="18" charset="0"/>
                          </a:rPr>
                          <m:t>  </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e>
                            </m:d>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𝑆𝑊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𝑠</m:t>
                                        </m:r>
                                      </m:sub>
                                    </m:sSub>
                                  </m:e>
                                </m:d>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den>
                            </m:f>
                          </m:den>
                        </m:f>
                      </m:e>
                    </m:d>
                  </m:oMath>
                </a14:m>
                <a:endParaRPr lang="en-US" altLang="zh-CN" sz="2000" dirty="0"/>
              </a:p>
              <a:p>
                <a:r>
                  <a:rPr lang="zh-CN" altLang="zh-CN" sz="2000" dirty="0"/>
                  <a:t>虚拟网络的节点权重之和</a:t>
                </a:r>
                <a14:m>
                  <m:oMath xmlns:m="http://schemas.openxmlformats.org/officeDocument/2006/math">
                    <m:r>
                      <a:rPr lang="en-US" altLang="zh-CN" sz="2000" i="1">
                        <a:latin typeface="Cambria Math" panose="02040503050406030204" pitchFamily="18" charset="0"/>
                      </a:rPr>
                      <m:t>𝐶</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e>
                    </m:d>
                  </m:oMath>
                </a14:m>
                <a:r>
                  <a:rPr lang="zh-CN" altLang="zh-CN" sz="2000" dirty="0"/>
                  <a:t>，将其除以物理网络的</a:t>
                </a:r>
                <a:r>
                  <a:rPr lang="zh-CN" altLang="en-US" sz="2000" dirty="0"/>
                  <a:t>平均每节点的处理能力</a:t>
                </a:r>
                <a:endParaRPr lang="en-US" altLang="zh-CN" sz="2000" dirty="0"/>
              </a:p>
              <a:p>
                <a:r>
                  <a:rPr lang="zh-CN" altLang="zh-CN" sz="2000" dirty="0"/>
                  <a:t>虚拟网络的链路权重之和</a:t>
                </a:r>
                <a14:m>
                  <m:oMath xmlns:m="http://schemas.openxmlformats.org/officeDocument/2006/math">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e>
                    </m:d>
                  </m:oMath>
                </a14:m>
                <a:r>
                  <a:rPr lang="zh-CN" altLang="zh-CN" sz="2000" dirty="0"/>
                  <a:t>，将其除以物理网络的</a:t>
                </a:r>
                <a:r>
                  <a:rPr lang="zh-CN" altLang="en-US" sz="2000" dirty="0"/>
                  <a:t>平均每节点的</a:t>
                </a:r>
                <a:r>
                  <a:rPr lang="zh-CN" altLang="zh-CN" sz="2000" dirty="0"/>
                  <a:t>链路</a:t>
                </a:r>
                <a:r>
                  <a:rPr lang="zh-CN" altLang="en-US" sz="2000" dirty="0"/>
                  <a:t>能力</a:t>
                </a:r>
                <a:endParaRPr lang="en-US" altLang="zh-CN" sz="2000" dirty="0"/>
              </a:p>
              <a:p>
                <a:r>
                  <a:rPr lang="zh-CN" altLang="en-US" sz="2000" dirty="0"/>
                  <a:t>取较大值，代表至少需要多少物理节点才能满足虚拟网络资源要求</a:t>
                </a:r>
                <a:endParaRPr lang="en-US" altLang="zh-CN" sz="2000" dirty="0"/>
              </a:p>
              <a:p>
                <a:r>
                  <a:rPr lang="zh-CN" altLang="en-US" sz="2000" dirty="0"/>
                  <a:t>再乘以放大</a:t>
                </a:r>
                <a:r>
                  <a:rPr lang="zh-CN" altLang="zh-CN" sz="2000" dirty="0"/>
                  <a:t>系数</a:t>
                </a:r>
                <a:r>
                  <a:rPr lang="en-US" altLang="zh-CN" sz="2000" i="1" dirty="0"/>
                  <a:t>ε</a:t>
                </a:r>
                <a:r>
                  <a:rPr lang="zh-CN" altLang="en-US" sz="2000" i="1" dirty="0"/>
                  <a:t>，</a:t>
                </a:r>
                <a:r>
                  <a:rPr lang="en-US" altLang="zh-CN" sz="2000" i="1" dirty="0"/>
                  <a:t>ε</a:t>
                </a:r>
                <a:r>
                  <a:rPr lang="zh-CN" altLang="zh-CN" sz="2000" dirty="0"/>
                  <a:t>过小会导致节点的过度聚合，网络规模过小，导致映射过程的灵活性降低，收益开销比较差，而</a:t>
                </a:r>
                <a:r>
                  <a:rPr lang="en-US" altLang="zh-CN" sz="2000" i="1" dirty="0"/>
                  <a:t>ε</a:t>
                </a:r>
                <a:r>
                  <a:rPr lang="zh-CN" altLang="zh-CN" sz="2000" dirty="0"/>
                  <a:t>过大，会导致节点聚合程度太低，链路规模减小效果较差，影响映射过程的成功率</a:t>
                </a:r>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199" y="1825625"/>
                <a:ext cx="10660117" cy="4683760"/>
              </a:xfrm>
              <a:blipFill rotWithShape="0">
                <a:blip r:embed="rId7"/>
                <a:stretch>
                  <a:fillRect l="-743" t="-2211" r="-572"/>
                </a:stretch>
              </a:blipFill>
            </p:spPr>
            <p:txBody>
              <a:bodyPr/>
              <a:lstStyle/>
              <a:p>
                <a:r>
                  <a:rPr lang="zh-CN" altLang="en-US">
                    <a:noFill/>
                  </a:rPr>
                  <a:t> </a:t>
                </a:r>
              </a:p>
            </p:txBody>
          </p:sp>
        </mc:Fallback>
      </mc:AlternateContent>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55288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基于多层</a:t>
            </a:r>
            <a:r>
              <a:rPr lang="en-US" altLang="zh-CN" dirty="0"/>
              <a:t>K</a:t>
            </a:r>
            <a:r>
              <a:rPr lang="zh-CN" altLang="en-US" dirty="0"/>
              <a:t>划分的前处理过程</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b="1" dirty="0"/>
              <a:t>细化过程：</a:t>
            </a:r>
            <a:endParaRPr lang="en-US" altLang="zh-CN" b="1" dirty="0"/>
          </a:p>
          <a:p>
            <a:r>
              <a:rPr lang="zh-CN" altLang="en-US" sz="2000" dirty="0"/>
              <a:t>还原图</a:t>
            </a:r>
            <a:endParaRPr lang="en-US" altLang="zh-CN" sz="2000" dirty="0"/>
          </a:p>
          <a:p>
            <a:r>
              <a:rPr lang="zh-CN" altLang="en-US" sz="2000" dirty="0"/>
              <a:t>减小边切割</a:t>
            </a:r>
            <a:endParaRPr lang="en-US" altLang="zh-CN" sz="2000" dirty="0"/>
          </a:p>
          <a:p>
            <a:r>
              <a:rPr lang="zh-CN" altLang="en-US" sz="2000" dirty="0"/>
              <a:t>贪心</a:t>
            </a:r>
            <a:endParaRPr lang="en-US" altLang="zh-CN" sz="2000" dirty="0"/>
          </a:p>
          <a:p>
            <a:endParaRPr lang="en-US" altLang="zh-CN" dirty="0"/>
          </a:p>
          <a:p>
            <a:endParaRPr lang="en-US" altLang="zh-CN" dirty="0"/>
          </a:p>
          <a:p>
            <a:pPr marL="0" indent="0">
              <a:buNone/>
            </a:pPr>
            <a:endParaRPr lang="en-US" altLang="zh-CN" dirty="0"/>
          </a:p>
          <a:p>
            <a:endParaRPr lang="en-US" altLang="zh-CN" dirty="0"/>
          </a:p>
        </p:txBody>
      </p:sp>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6"/>
          <a:stretch>
            <a:fillRect/>
          </a:stretch>
        </p:blipFill>
        <p:spPr>
          <a:xfrm>
            <a:off x="5042994" y="1623504"/>
            <a:ext cx="4838701" cy="5088001"/>
          </a:xfrm>
          <a:prstGeom prst="rect">
            <a:avLst/>
          </a:prstGeom>
        </p:spPr>
      </p:pic>
    </p:spTree>
    <p:custDataLst>
      <p:tags r:id="rId1"/>
    </p:custDataLst>
    <p:extLst>
      <p:ext uri="{BB962C8B-B14F-4D97-AF65-F5344CB8AC3E}">
        <p14:creationId xmlns:p14="http://schemas.microsoft.com/office/powerpoint/2010/main" val="38044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基于多层</a:t>
            </a:r>
            <a:r>
              <a:rPr lang="en-US" altLang="zh-CN" dirty="0"/>
              <a:t>K</a:t>
            </a:r>
            <a:r>
              <a:rPr lang="zh-CN" altLang="en-US" dirty="0"/>
              <a:t>划分的前处理过程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b="1" dirty="0"/>
                  <a:t>细化过程：</a:t>
                </a:r>
                <a:endParaRPr lang="en-US" altLang="zh-CN" b="1" dirty="0"/>
              </a:p>
              <a:p>
                <a:r>
                  <a:rPr lang="zh-CN" altLang="en-US" sz="2000" dirty="0"/>
                  <a:t>采用</a:t>
                </a:r>
                <a:r>
                  <a:rPr lang="zh-CN" altLang="zh-CN" sz="2000" dirty="0"/>
                  <a:t>贪心细化算法，对于图</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oMath>
                </a14:m>
                <a:r>
                  <a:rPr lang="zh-CN" altLang="zh-CN" sz="2000" dirty="0"/>
                  <a:t>，和划分结果</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=1,2,…,</m:t>
                    </m:r>
                    <m:r>
                      <a:rPr lang="en-US" altLang="zh-CN" sz="2000" i="1">
                        <a:latin typeface="Cambria Math" panose="02040503050406030204" pitchFamily="18" charset="0"/>
                      </a:rPr>
                      <m:t>𝐾</m:t>
                    </m:r>
                    <m:r>
                      <a:rPr lang="en-US" altLang="zh-CN" sz="2000" i="1">
                        <a:latin typeface="Cambria Math" panose="02040503050406030204" pitchFamily="18" charset="0"/>
                      </a:rPr>
                      <m:t>}</m:t>
                    </m:r>
                  </m:oMath>
                </a14:m>
                <a:r>
                  <a:rPr lang="zh-CN" altLang="zh-CN" sz="2000" dirty="0"/>
                  <a:t>，设节点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是一个划分区域的边界节点，且</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在第</a:t>
                </a:r>
                <a:r>
                  <a:rPr lang="en-US" altLang="zh-CN" sz="2000" i="1" dirty="0" err="1"/>
                  <a:t>i</a:t>
                </a:r>
                <a:r>
                  <a:rPr lang="zh-CN" altLang="zh-CN" sz="2000" dirty="0"/>
                  <a:t>个划分区域中，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oMath>
                </a14:m>
                <a:r>
                  <a:rPr lang="zh-CN" altLang="zh-CN" sz="2000" dirty="0"/>
                  <a:t>内部的节点的链路的权重之和设为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𝐶𝑖𝑛</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和任意一个划分区域如</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𝑗</m:t>
                        </m:r>
                      </m:sub>
                    </m:sSub>
                  </m:oMath>
                </a14:m>
                <a:r>
                  <a:rPr lang="zh-CN" altLang="zh-CN" sz="2000" dirty="0"/>
                  <a:t>的节点的链路权重之和为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𝐶𝑜𝑢𝑡</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oMath>
                </a14:m>
                <a:r>
                  <a:rPr lang="zh-CN" altLang="zh-CN" sz="2000" dirty="0"/>
                  <a:t>，如果要把</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节点移动到别的划分区域</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𝑗</m:t>
                        </m:r>
                      </m:sub>
                    </m:sSub>
                  </m:oMath>
                </a14:m>
                <a:r>
                  <a:rPr lang="zh-CN" altLang="zh-CN" sz="2000" dirty="0"/>
                  <a:t>，满足如下任何一个条件即可：</a:t>
                </a:r>
              </a:p>
              <a:p>
                <a:pPr lvl="0"/>
                <a:r>
                  <a:rPr lang="en-US" altLang="zh-CN" sz="2000" dirty="0"/>
                  <a:t>(1)</a:t>
                </a:r>
                <a14:m>
                  <m:oMath xmlns:m="http://schemas.openxmlformats.org/officeDocument/2006/math">
                    <m:r>
                      <a:rPr lang="en-US" altLang="zh-CN" sz="2000" i="1">
                        <a:latin typeface="Cambria Math" panose="02040503050406030204" pitchFamily="18" charset="0"/>
                      </a:rPr>
                      <m:t>𝑠𝑢𝑚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𝑗</m:t>
                                </m:r>
                              </m:sub>
                            </m:sSub>
                          </m:e>
                        </m:d>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r>
                          <a:rPr lang="en-US" altLang="zh-CN" sz="2000" i="1">
                            <a:latin typeface="Cambria Math" panose="02040503050406030204" pitchFamily="18" charset="0"/>
                          </a:rPr>
                          <m:t>(</m:t>
                        </m:r>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)&lt;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𝑚𝑎𝑥</m:t>
                        </m:r>
                      </m:sub>
                    </m:sSub>
                  </m:oMath>
                </a14:m>
                <a:r>
                  <a:rPr lang="zh-CN" altLang="en-US" sz="2000" dirty="0"/>
                  <a:t>，</a:t>
                </a:r>
                <a14:m>
                  <m:oMath xmlns:m="http://schemas.openxmlformats.org/officeDocument/2006/math">
                    <m:r>
                      <a:rPr lang="en-US" altLang="zh-CN" sz="2000" i="1">
                        <a:latin typeface="Cambria Math" panose="02040503050406030204" pitchFamily="18" charset="0"/>
                      </a:rPr>
                      <m:t>𝑠𝑢𝑚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e>
                        </m:d>
                      </m:e>
                    </m:d>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r>
                          <a:rPr lang="en-US" altLang="zh-CN" sz="2000" i="1">
                            <a:latin typeface="Cambria Math" panose="02040503050406030204" pitchFamily="18" charset="0"/>
                          </a:rPr>
                          <m:t>(</m:t>
                        </m:r>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)&gt;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𝑚𝑖𝑛</m:t>
                        </m:r>
                      </m:sub>
                    </m:sSub>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𝐶𝑜𝑢𝑡</m:t>
                        </m:r>
                      </m:e>
                      <m:sub>
                        <m:r>
                          <a:rPr lang="en-US" altLang="zh-CN" sz="2000" i="1">
                            <a:latin typeface="Cambria Math" panose="02040503050406030204" pitchFamily="18" charset="0"/>
                          </a:rPr>
                          <m:t>𝑗</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e>
                    </m:d>
                    <m:r>
                      <a:rPr lang="en-US" altLang="zh-CN" sz="2000">
                        <a:latin typeface="Cambria Math" panose="02040503050406030204" pitchFamily="18" charset="0"/>
                      </a:rPr>
                      <m:t>&gt;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𝐶𝑖𝑛</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𝐶𝑜𝑢𝑡</m:t>
                        </m:r>
                      </m:e>
                      <m:sub>
                        <m:r>
                          <a:rPr lang="en-US" altLang="zh-CN" sz="2000" i="1">
                            <a:latin typeface="Cambria Math" panose="02040503050406030204" pitchFamily="18" charset="0"/>
                          </a:rPr>
                          <m:t>𝑗</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e>
                    </m:d>
                    <m:r>
                      <a:rPr lang="en-US" altLang="zh-CN" sz="2000" i="1">
                        <a:latin typeface="Cambria Math" panose="02040503050406030204" pitchFamily="18" charset="0"/>
                      </a:rPr>
                      <m:t>=</m:t>
                    </m:r>
                    <m:func>
                      <m:funcPr>
                        <m:ctrlPr>
                          <a:rPr lang="zh-CN" altLang="zh-CN" sz="2000" i="1">
                            <a:latin typeface="Cambria Math" panose="02040503050406030204" pitchFamily="18" charset="0"/>
                          </a:rPr>
                        </m:ctrlPr>
                      </m:funcPr>
                      <m:fName>
                        <m:r>
                          <a:rPr lang="en-US" altLang="zh-CN" sz="2000" i="1">
                            <a:latin typeface="Cambria Math" panose="02040503050406030204" pitchFamily="18" charset="0"/>
                          </a:rPr>
                          <m:t>𝑚𝑎𝑥</m:t>
                        </m:r>
                      </m:fName>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𝐶𝑜𝑢𝑡</m:t>
                                </m:r>
                              </m:e>
                              <m:sub>
                                <m:r>
                                  <a:rPr lang="en-US" altLang="zh-CN" sz="2000" i="1">
                                    <a:latin typeface="Cambria Math" panose="02040503050406030204" pitchFamily="18" charset="0"/>
                                  </a:rPr>
                                  <m:t>𝑎</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e>
                            </m:d>
                          </m:e>
                        </m:d>
                      </m:e>
                    </m:func>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=1,2</m:t>
                    </m:r>
                    <m:r>
                      <a:rPr lang="en-US" altLang="zh-CN" sz="2000">
                        <a:latin typeface="Cambria Math" panose="02040503050406030204" pitchFamily="18" charset="0"/>
                      </a:rPr>
                      <m:t>,</m:t>
                    </m:r>
                    <m:r>
                      <a:rPr lang="en-US" altLang="zh-CN" sz="2000" i="1">
                        <a:latin typeface="Cambria Math" panose="02040503050406030204" pitchFamily="18" charset="0"/>
                      </a:rPr>
                      <m:t>…,</m:t>
                    </m:r>
                    <m:r>
                      <m:rPr>
                        <m:sty m:val="p"/>
                      </m:rPr>
                      <a:rPr lang="en-US" altLang="zh-CN" sz="2000">
                        <a:latin typeface="Cambria Math" panose="02040503050406030204" pitchFamily="18" charset="0"/>
                      </a:rPr>
                      <m:t>K</m:t>
                    </m:r>
                  </m:oMath>
                </a14:m>
                <a:endParaRPr lang="zh-CN" altLang="zh-CN" sz="2000" dirty="0"/>
              </a:p>
              <a:p>
                <a:r>
                  <a:rPr lang="en-US" altLang="zh-CN" sz="2000" dirty="0"/>
                  <a:t>(2)</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𝐶𝑜𝑢𝑡</m:t>
                        </m:r>
                      </m:e>
                      <m:sub>
                        <m:r>
                          <a:rPr lang="en-US" altLang="zh-CN" sz="2000" i="1">
                            <a:latin typeface="Cambria Math" panose="02040503050406030204" pitchFamily="18" charset="0"/>
                          </a:rPr>
                          <m:t>𝑗</m:t>
                        </m:r>
                      </m:sub>
                    </m:sSub>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𝐶𝑖𝑛</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𝑠𝑢𝑚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𝑗</m:t>
                                </m:r>
                              </m:sub>
                            </m:sSub>
                          </m:e>
                        </m:d>
                      </m:e>
                    </m:d>
                    <m:r>
                      <a:rPr lang="en-US" altLang="zh-CN" sz="2000" i="1">
                        <a:latin typeface="Cambria Math" panose="02040503050406030204" pitchFamily="18" charset="0"/>
                      </a:rPr>
                      <m:t>−</m:t>
                    </m:r>
                    <m:r>
                      <a:rPr lang="en-US" altLang="zh-CN" sz="2000" i="1">
                        <a:latin typeface="Cambria Math" panose="02040503050406030204" pitchFamily="18" charset="0"/>
                      </a:rPr>
                      <m:t>𝑠𝑢𝑚</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e>
                        </m:d>
                      </m:e>
                    </m:d>
                    <m:r>
                      <a:rPr lang="en-US" altLang="zh-CN" sz="2000" i="1">
                        <a:latin typeface="Cambria Math" panose="02040503050406030204" pitchFamily="18" charset="0"/>
                      </a:rPr>
                      <m:t>&gt;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r>
                          <a:rPr lang="en-US" altLang="zh-CN" sz="2000" i="1">
                            <a:latin typeface="Cambria Math" panose="02040503050406030204" pitchFamily="18" charset="0"/>
                          </a:rPr>
                          <m:t>(</m:t>
                        </m:r>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oMath>
                </a14:m>
                <a:endParaRPr lang="en-US" altLang="zh-CN" sz="2000" dirty="0"/>
              </a:p>
              <a:p>
                <a:r>
                  <a:rPr lang="zh-CN" altLang="zh-CN" sz="2000" dirty="0"/>
                  <a:t>在满足平衡的约束的前提下，如果移动节点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到别的划分区域，能最大程度的减小边切割，就移动这个节点。或者移动节点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𝑡</m:t>
                        </m:r>
                      </m:sub>
                    </m:sSub>
                  </m:oMath>
                </a14:m>
                <a:r>
                  <a:rPr lang="zh-CN" altLang="zh-CN" sz="2000" dirty="0"/>
                  <a:t>到别的划分区域不增加边切割，但可以减小划分区域间的不平衡也移动这个节点</a:t>
                </a:r>
                <a:r>
                  <a:rPr lang="zh-CN" altLang="en-US" sz="2000" dirty="0"/>
                  <a:t>，</a:t>
                </a:r>
                <a14:m>
                  <m:oMath xmlns:m="http://schemas.openxmlformats.org/officeDocument/2006/math">
                    <m:r>
                      <a:rPr lang="zh-CN"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𝑚𝑖𝑛</m:t>
                        </m:r>
                      </m:sub>
                    </m:sSub>
                  </m:oMath>
                </a14:m>
                <a:r>
                  <a:rPr lang="zh-CN" altLang="zh-CN" sz="2000" dirty="0"/>
                  <a:t>通常为</a:t>
                </a:r>
                <a14:m>
                  <m:oMath xmlns:m="http://schemas.openxmlformats.org/officeDocument/2006/math">
                    <m:r>
                      <a:rPr lang="en-US" altLang="zh-CN" sz="2000">
                        <a:latin typeface="Cambria Math" panose="02040503050406030204" pitchFamily="18" charset="0"/>
                      </a:rPr>
                      <m:t>0.9∙</m:t>
                    </m:r>
                    <m:f>
                      <m:fPr>
                        <m:type m:val="lin"/>
                        <m:ctrlPr>
                          <a:rPr lang="zh-CN" altLang="zh-CN" sz="2000" i="1">
                            <a:latin typeface="Cambria Math" panose="02040503050406030204" pitchFamily="18" charset="0"/>
                          </a:rPr>
                        </m:ctrlPr>
                      </m:fPr>
                      <m:num>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𝐾</m:t>
                        </m:r>
                      </m:den>
                    </m:f>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𝑚𝑎𝑥</m:t>
                        </m:r>
                      </m:sub>
                    </m:sSub>
                  </m:oMath>
                </a14:m>
                <a:r>
                  <a:rPr lang="zh-CN" altLang="zh-CN" sz="2000" dirty="0"/>
                  <a:t>通常为</a:t>
                </a:r>
                <a14:m>
                  <m:oMath xmlns:m="http://schemas.openxmlformats.org/officeDocument/2006/math">
                    <m:r>
                      <a:rPr lang="en-US" altLang="zh-CN" sz="2000" i="1">
                        <a:latin typeface="Cambria Math" panose="02040503050406030204" pitchFamily="18" charset="0"/>
                      </a:rPr>
                      <m:t>1.03∙</m:t>
                    </m:r>
                    <m:f>
                      <m:fPr>
                        <m:type m:val="lin"/>
                        <m:ctrlPr>
                          <a:rPr lang="zh-CN" altLang="zh-CN" sz="2000" i="1">
                            <a:latin typeface="Cambria Math" panose="02040503050406030204" pitchFamily="18" charset="0"/>
                          </a:rPr>
                        </m:ctrlPr>
                      </m:fPr>
                      <m:num>
                        <m:r>
                          <a:rPr lang="en-US" altLang="zh-CN" sz="2000" i="1">
                            <a:latin typeface="Cambria Math" panose="02040503050406030204" pitchFamily="18" charset="0"/>
                          </a:rPr>
                          <m:t>𝑠𝑢𝑚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𝐾</m:t>
                        </m:r>
                      </m:den>
                    </m:f>
                  </m:oMath>
                </a14:m>
                <a:r>
                  <a:rPr lang="zh-CN" altLang="zh-CN" sz="2000" dirty="0"/>
                  <a:t>。</a:t>
                </a:r>
                <a:endParaRPr lang="en-US" altLang="zh-CN" sz="2000" dirty="0"/>
              </a:p>
              <a:p>
                <a:r>
                  <a:rPr lang="zh-CN" altLang="zh-CN" sz="2000" dirty="0"/>
                  <a:t>贪心细化算法可以在</a:t>
                </a:r>
                <a:r>
                  <a:rPr lang="en-US" altLang="zh-CN" sz="2000" dirty="0"/>
                  <a:t>8</a:t>
                </a:r>
                <a:r>
                  <a:rPr lang="zh-CN" altLang="zh-CN" sz="2000" dirty="0"/>
                  <a:t>到</a:t>
                </a:r>
                <a:r>
                  <a:rPr lang="en-US" altLang="zh-CN" sz="2000" dirty="0"/>
                  <a:t>12</a:t>
                </a:r>
                <a:r>
                  <a:rPr lang="zh-CN" altLang="zh-CN" sz="2000" dirty="0"/>
                  <a:t>个轮次之内细化处理完毕</a:t>
                </a:r>
                <a:endParaRPr lang="en-US" altLang="zh-CN" dirty="0"/>
              </a:p>
              <a:p>
                <a:endParaRPr lang="en-US" altLang="zh-CN" dirty="0"/>
              </a:p>
              <a:p>
                <a:pPr marL="0" indent="0">
                  <a:buNone/>
                </a:pPr>
                <a:endParaRPr lang="en-US" altLang="zh-CN" dirty="0"/>
              </a:p>
              <a:p>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5"/>
                <a:ext cx="10515600" cy="4683760"/>
              </a:xfrm>
              <a:blipFill rotWithShape="0">
                <a:blip r:embed="rId7"/>
                <a:stretch>
                  <a:fillRect l="-812" t="-2211" r="-2957" b="-1560"/>
                </a:stretch>
              </a:blipFill>
            </p:spPr>
            <p:txBody>
              <a:bodyPr/>
              <a:lstStyle/>
              <a:p>
                <a:r>
                  <a:rPr lang="zh-CN" altLang="en-US">
                    <a:noFill/>
                  </a:rPr>
                  <a:t> </a:t>
                </a:r>
              </a:p>
            </p:txBody>
          </p:sp>
        </mc:Fallback>
      </mc:AlternateContent>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60244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基于多层</a:t>
            </a:r>
            <a:r>
              <a:rPr lang="en-US" altLang="zh-CN" dirty="0"/>
              <a:t>K</a:t>
            </a:r>
            <a:r>
              <a:rPr lang="zh-CN" altLang="en-US" dirty="0"/>
              <a:t>划分的前处理过程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b="1" dirty="0"/>
                  <a:t>前处理过程</a:t>
                </a:r>
                <a:r>
                  <a:rPr lang="en-US" altLang="zh-CN" b="1" dirty="0"/>
                  <a:t>+</a:t>
                </a:r>
                <a:r>
                  <a:rPr lang="zh-CN" altLang="en-US" b="1" dirty="0"/>
                  <a:t>经典</a:t>
                </a:r>
                <a:r>
                  <a:rPr lang="en-US" altLang="zh-CN" b="1" dirty="0"/>
                  <a:t>Node-opt</a:t>
                </a:r>
                <a:r>
                  <a:rPr lang="zh-CN" altLang="en-US" b="1" dirty="0"/>
                  <a:t>算法</a:t>
                </a:r>
                <a:endParaRPr lang="en-US" altLang="zh-CN" dirty="0"/>
              </a:p>
              <a:p>
                <a:r>
                  <a:rPr lang="en-US" altLang="zh-CN" b="1" dirty="0"/>
                  <a:t>Pre-node-opt</a:t>
                </a:r>
                <a:r>
                  <a:rPr lang="zh-CN" altLang="en-US" b="1" dirty="0"/>
                  <a:t>算法</a:t>
                </a:r>
                <a:endParaRPr lang="en-US" altLang="zh-CN" b="1" dirty="0"/>
              </a:p>
              <a:p>
                <a:r>
                  <a:rPr lang="en-US" altLang="zh-CN" sz="2000" b="1" dirty="0"/>
                  <a:t>Input</a:t>
                </a:r>
                <a:r>
                  <a:rPr lang="zh-CN" altLang="zh-CN" sz="2000" dirty="0"/>
                  <a:t>：</a:t>
                </a:r>
                <a:endParaRPr lang="en-US" altLang="zh-CN" sz="2000" dirty="0"/>
              </a:p>
              <a:p>
                <a:pPr marL="0" indent="0">
                  <a:buNone/>
                </a:pPr>
                <a:r>
                  <a:rPr lang="en-US" altLang="zh-CN" sz="2000" dirty="0"/>
                  <a:t>     </a:t>
                </a:r>
                <a14:m>
                  <m:oMath xmlns:m="http://schemas.openxmlformats.org/officeDocument/2006/math">
                    <m:r>
                      <a:rPr lang="zh-CN" altLang="en-US" sz="2000" i="1">
                        <a:latin typeface="Cambria Math" panose="02040503050406030204" pitchFamily="18" charset="0"/>
                      </a:rPr>
                      <m:t>𝑆𝑅</m:t>
                    </m:r>
                    <m:r>
                      <a:rPr lang="en-US" altLang="zh-CN" sz="2000" i="1">
                        <a:latin typeface="Cambria Math" panose="02040503050406030204" pitchFamily="18" charset="0"/>
                      </a:rPr>
                      <m:t>={</m:t>
                    </m:r>
                    <m:r>
                      <a:rPr lang="zh-CN" altLang="en-US" sz="2000" i="1">
                        <a:latin typeface="Cambria Math" panose="02040503050406030204" pitchFamily="18" charset="0"/>
                      </a:rPr>
                      <m:t>𝑆𝑁</m:t>
                    </m:r>
                    <m:r>
                      <a:rPr lang="en-US" altLang="zh-CN" sz="2000" i="1">
                        <a:latin typeface="Cambria Math" panose="02040503050406030204" pitchFamily="18" charset="0"/>
                      </a:rPr>
                      <m:t>,</m:t>
                    </m:r>
                    <m:r>
                      <a:rPr lang="zh-CN" altLang="en-US" sz="2000" i="1">
                        <a:latin typeface="Cambria Math" panose="02040503050406030204" pitchFamily="18" charset="0"/>
                      </a:rPr>
                      <m:t>𝑆𝐶</m:t>
                    </m:r>
                    <m:r>
                      <a:rPr lang="en-US" altLang="zh-CN" sz="2000" i="1">
                        <a:latin typeface="Cambria Math" panose="02040503050406030204" pitchFamily="18" charset="0"/>
                      </a:rPr>
                      <m:t>,</m:t>
                    </m:r>
                    <m:r>
                      <a:rPr lang="zh-CN" altLang="en-US" sz="2000" i="1">
                        <a:latin typeface="Cambria Math" panose="02040503050406030204" pitchFamily="18" charset="0"/>
                      </a:rPr>
                      <m:t>𝑆𝑊</m:t>
                    </m:r>
                    <m:r>
                      <a:rPr lang="en-US" altLang="zh-CN" sz="2000" i="1">
                        <a:latin typeface="Cambria Math" panose="02040503050406030204" pitchFamily="18" charset="0"/>
                      </a:rPr>
                      <m:t>}</m:t>
                    </m:r>
                  </m:oMath>
                </a14:m>
                <a:endParaRPr lang="en-US" altLang="zh-CN" sz="2000" dirty="0"/>
              </a:p>
              <a:p>
                <a:pPr marL="0" indent="0">
                  <a:buNone/>
                </a:pPr>
                <a:r>
                  <a:rPr lang="en-US" altLang="zh-CN" sz="2000" dirty="0"/>
                  <a:t>     </a:t>
                </a:r>
                <a14:m>
                  <m:oMath xmlns:m="http://schemas.openxmlformats.org/officeDocument/2006/math">
                    <m:r>
                      <a:rPr lang="zh-CN" altLang="en-US" sz="2000" i="1">
                        <a:latin typeface="Cambria Math" panose="02040503050406030204" pitchFamily="18" charset="0"/>
                      </a:rPr>
                      <m:t>𝑆𝑁</m:t>
                    </m:r>
                  </m:oMath>
                </a14:m>
                <a:r>
                  <a:rPr lang="zh-CN" altLang="zh-CN" sz="2000" dirty="0"/>
                  <a:t>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oMath>
                </a14:m>
                <a:endParaRPr lang="zh-CN" altLang="zh-CN" sz="2000" dirty="0"/>
              </a:p>
              <a:p>
                <a:pPr marL="0" indent="0">
                  <a:buNone/>
                </a:pPr>
                <a:r>
                  <a:rPr lang="en-US" altLang="zh-CN" sz="2000" dirty="0"/>
                  <a:t>     </a:t>
                </a:r>
                <a:r>
                  <a:rPr lang="zh-CN" altLang="zh-CN" sz="2000" dirty="0"/>
                  <a:t>虚拟网络</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oMath>
                </a14:m>
                <a:endParaRPr lang="zh-CN" altLang="zh-CN" sz="2000" dirty="0"/>
              </a:p>
              <a:p>
                <a:r>
                  <a:rPr lang="en-US" altLang="zh-CN" sz="2000" b="1" dirty="0"/>
                  <a:t>Output</a:t>
                </a:r>
                <a:r>
                  <a:rPr lang="zh-CN" altLang="zh-CN" sz="2000" dirty="0"/>
                  <a:t>：</a:t>
                </a:r>
                <a:endParaRPr lang="en-US" altLang="zh-CN" sz="2000" dirty="0"/>
              </a:p>
              <a:p>
                <a:pPr marL="0" indent="0">
                  <a:buNone/>
                </a:pPr>
                <a:r>
                  <a:rPr lang="en-US" altLang="zh-CN" sz="2000" dirty="0"/>
                  <a:t>     </a:t>
                </a:r>
                <a:r>
                  <a:rPr lang="zh-CN" altLang="zh-CN" sz="2000" dirty="0"/>
                  <a:t>节点映射结果</a:t>
                </a:r>
                <a:r>
                  <a:rPr lang="en-US" altLang="zh-CN" sz="2000" i="1" dirty="0"/>
                  <a:t>R(V)</a:t>
                </a:r>
                <a:endParaRPr lang="en-US" altLang="zh-CN" sz="2000" dirty="0"/>
              </a:p>
              <a:p>
                <a:pPr marL="0" indent="0">
                  <a:buNone/>
                </a:pPr>
                <a:r>
                  <a:rPr lang="en-US" altLang="zh-CN" sz="2000" dirty="0"/>
                  <a:t>     </a:t>
                </a:r>
                <a:r>
                  <a:rPr lang="zh-CN" altLang="zh-CN" sz="2000" dirty="0"/>
                  <a:t>链路映射结果</a:t>
                </a:r>
                <a:r>
                  <a:rPr lang="en-US" altLang="zh-CN" sz="2000" i="1" dirty="0"/>
                  <a:t>R(E)</a:t>
                </a:r>
                <a:endParaRPr lang="zh-CN" altLang="zh-CN" sz="2000" dirty="0"/>
              </a:p>
              <a:p>
                <a:r>
                  <a:rPr lang="zh-CN" altLang="en-US" sz="2000" dirty="0"/>
                  <a:t>时间复杂度为</a:t>
                </a:r>
                <a:r>
                  <a:rPr lang="en-US" altLang="zh-CN" sz="2000" i="1" dirty="0"/>
                  <a:t>O(|</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oMath>
                </a14:m>
                <a:r>
                  <a:rPr lang="en-US" altLang="zh-CN" sz="2000" i="1" dirty="0"/>
                  <a:t>|</a:t>
                </a:r>
                <a14:m>
                  <m:oMath xmlns:m="http://schemas.openxmlformats.org/officeDocument/2006/math">
                    <m:r>
                      <a:rPr lang="en-US" altLang="zh-CN" sz="2000" i="1">
                        <a:latin typeface="Cambria Math" panose="02040503050406030204" pitchFamily="18" charset="0"/>
                      </a:rPr>
                      <m:t>×</m:t>
                    </m:r>
                  </m:oMath>
                </a14:m>
                <a:r>
                  <a:rPr lang="en-US" altLang="zh-CN" sz="2000" i="1"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oMath>
                </a14:m>
                <a:r>
                  <a:rPr lang="en-US" altLang="zh-CN" sz="2000" i="1" dirty="0"/>
                  <a:t>|</a:t>
                </a:r>
                <a:r>
                  <a:rPr lang="en-US" altLang="zh-CN" sz="2000" i="1" baseline="30000" dirty="0"/>
                  <a:t>2</a:t>
                </a:r>
                <a:r>
                  <a:rPr lang="en-US" altLang="zh-CN" sz="2000" i="1" dirty="0"/>
                  <a:t>)</a:t>
                </a:r>
                <a:endParaRPr lang="en-US" altLang="zh-CN" sz="2000" dirty="0"/>
              </a:p>
              <a:p>
                <a:endParaRPr lang="en-US" altLang="zh-CN" b="1"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5"/>
                <a:ext cx="10515600" cy="4683760"/>
              </a:xfrm>
              <a:blipFill rotWithShape="0">
                <a:blip r:embed="rId7"/>
                <a:stretch>
                  <a:fillRect l="-812" t="-2211"/>
                </a:stretch>
              </a:blipFill>
            </p:spPr>
            <p:txBody>
              <a:bodyPr/>
              <a:lstStyle/>
              <a:p>
                <a:r>
                  <a:rPr lang="zh-CN" altLang="en-US">
                    <a:noFill/>
                  </a:rPr>
                  <a:t> </a:t>
                </a:r>
              </a:p>
            </p:txBody>
          </p:sp>
        </mc:Fallback>
      </mc:AlternateContent>
      <p:sp>
        <p:nvSpPr>
          <p:cNvPr id="2" name="Rectangle 25"/>
          <p:cNvSpPr>
            <a:spLocks noChangeArrowheads="1"/>
          </p:cNvSpPr>
          <p:nvPr/>
        </p:nvSpPr>
        <p:spPr bwMode="auto">
          <a:xfrm>
            <a:off x="5591503" y="213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6211614" y="1985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8"/>
          <a:stretch>
            <a:fillRect/>
          </a:stretch>
        </p:blipFill>
        <p:spPr>
          <a:xfrm>
            <a:off x="5792021" y="409416"/>
            <a:ext cx="5400675" cy="6238875"/>
          </a:xfrm>
          <a:prstGeom prst="rect">
            <a:avLst/>
          </a:prstGeom>
        </p:spPr>
      </p:pic>
    </p:spTree>
    <p:custDataLst>
      <p:tags r:id="rId1"/>
    </p:custDataLst>
    <p:extLst>
      <p:ext uri="{BB962C8B-B14F-4D97-AF65-F5344CB8AC3E}">
        <p14:creationId xmlns:p14="http://schemas.microsoft.com/office/powerpoint/2010/main" val="221940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基于节点契合度的映射过程</a:t>
            </a:r>
          </a:p>
        </p:txBody>
      </p:sp>
      <p:sp>
        <p:nvSpPr>
          <p:cNvPr id="6" name="内容占位符 5"/>
          <p:cNvSpPr>
            <a:spLocks noGrp="1"/>
          </p:cNvSpPr>
          <p:nvPr>
            <p:ph sz="half" idx="1"/>
            <p:custDataLst>
              <p:tags r:id="rId3"/>
            </p:custDataLst>
          </p:nvPr>
        </p:nvSpPr>
        <p:spPr>
          <a:xfrm>
            <a:off x="838200" y="1825624"/>
            <a:ext cx="4553607" cy="4791075"/>
          </a:xfrm>
        </p:spPr>
        <p:txBody>
          <a:bodyPr>
            <a:normAutofit/>
          </a:bodyPr>
          <a:lstStyle/>
          <a:p>
            <a:r>
              <a:rPr lang="zh-CN" altLang="en-US" dirty="0"/>
              <a:t>节点排序</a:t>
            </a:r>
            <a:endParaRPr lang="en-US" altLang="zh-CN" dirty="0"/>
          </a:p>
          <a:p>
            <a:pPr marL="0" indent="0" algn="ctr">
              <a:buNone/>
            </a:pPr>
            <a:r>
              <a:rPr lang="zh-CN" altLang="en-US" dirty="0"/>
              <a:t>改进排序策略</a:t>
            </a:r>
            <a:endParaRPr lang="en-US" altLang="zh-CN" dirty="0"/>
          </a:p>
          <a:p>
            <a:r>
              <a:rPr lang="zh-CN" altLang="en-US" dirty="0"/>
              <a:t>节点匹配</a:t>
            </a:r>
            <a:endParaRPr lang="en-US" altLang="zh-CN" dirty="0"/>
          </a:p>
          <a:p>
            <a:pPr marL="0" indent="0" algn="ctr">
              <a:buNone/>
            </a:pPr>
            <a:r>
              <a:rPr lang="zh-CN" altLang="en-US" dirty="0"/>
              <a:t>改进匹配方法</a:t>
            </a:r>
            <a:endParaRPr lang="en-US" altLang="zh-CN" dirty="0"/>
          </a:p>
          <a:p>
            <a:r>
              <a:rPr lang="zh-CN" altLang="en-US" dirty="0"/>
              <a:t>链路映射</a:t>
            </a:r>
            <a:endParaRPr lang="en-US" altLang="zh-CN" dirty="0"/>
          </a:p>
          <a:p>
            <a:pPr marL="0" indent="0" algn="ctr">
              <a:buNone/>
            </a:pPr>
            <a:r>
              <a:rPr lang="zh-CN" altLang="en-US" dirty="0"/>
              <a:t>改进链路映射</a:t>
            </a:r>
            <a:endParaRPr lang="en-US" altLang="zh-CN" dirty="0"/>
          </a:p>
          <a:p>
            <a:pPr marL="0" indent="0">
              <a:buNone/>
            </a:pPr>
            <a:endParaRPr lang="en-US" altLang="zh-CN"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6"/>
          <a:stretch>
            <a:fillRect/>
          </a:stretch>
        </p:blipFill>
        <p:spPr>
          <a:xfrm>
            <a:off x="4900448" y="1581507"/>
            <a:ext cx="5820676" cy="5035192"/>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基于节点契合度的映射过程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10515600" cy="4791075"/>
              </a:xfrm>
            </p:spPr>
            <p:txBody>
              <a:bodyPr>
                <a:normAutofit/>
              </a:bodyPr>
              <a:lstStyle/>
              <a:p>
                <a:r>
                  <a:rPr lang="zh-CN" altLang="en-US" b="1" dirty="0"/>
                  <a:t>节点排序：</a:t>
                </a:r>
                <a:endParaRPr lang="en-US" altLang="zh-CN" b="1" dirty="0"/>
              </a:p>
              <a:p>
                <a:r>
                  <a:rPr lang="zh-CN" altLang="en-US" sz="2000" dirty="0"/>
                  <a:t>排序公式：</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nary>
                        <m:naryPr>
                          <m:chr m:val="∑"/>
                          <m:limLoc m:val="subSup"/>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𝑣</m:t>
                              </m:r>
                            </m:e>
                          </m:d>
                        </m:sub>
                        <m:sup/>
                        <m:e>
                          <m:r>
                            <a:rPr lang="en-US" altLang="zh-CN" sz="2000" i="1">
                              <a:latin typeface="Cambria Math" panose="02040503050406030204" pitchFamily="18" charset="0"/>
                            </a:rPr>
                            <m:t>𝑊</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𝑒</m:t>
                              </m:r>
                            </m:e>
                          </m:d>
                          <m:r>
                            <a:rPr lang="en-US" altLang="zh-CN" sz="2000" i="1">
                              <a:latin typeface="Cambria Math" panose="02040503050406030204" pitchFamily="18" charset="0"/>
                            </a:rPr>
                            <m:t>+</m:t>
                          </m:r>
                          <m:r>
                            <a:rPr lang="en-US" altLang="zh-CN" sz="2000" i="1">
                              <a:latin typeface="Cambria Math" panose="02040503050406030204" pitchFamily="18" charset="0"/>
                            </a:rPr>
                            <m:t>𝛿</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e>
                      </m:nary>
                    </m:oMath>
                  </m:oMathPara>
                </a14:m>
                <a:endParaRPr lang="en-US" altLang="zh-CN" sz="2000" i="1" dirty="0"/>
              </a:p>
              <a:p>
                <a:r>
                  <a:rPr lang="zh-CN" altLang="zh-CN" sz="2000" dirty="0"/>
                  <a:t>节点</a:t>
                </a:r>
                <a14:m>
                  <m:oMath xmlns:m="http://schemas.openxmlformats.org/officeDocument/2006/math">
                    <m:r>
                      <a:rPr lang="en-US" altLang="zh-CN" sz="2000" i="1">
                        <a:latin typeface="Cambria Math" panose="02040503050406030204" pitchFamily="18" charset="0"/>
                      </a:rPr>
                      <m:t>𝑣</m:t>
                    </m:r>
                  </m:oMath>
                </a14:m>
                <a:r>
                  <a:rPr lang="zh-CN" altLang="zh-CN" sz="2000" dirty="0"/>
                  <a:t>的权重</a:t>
                </a:r>
                <a:r>
                  <a:rPr lang="zh-CN" altLang="en-US" sz="2000" dirty="0"/>
                  <a:t>乘以</a:t>
                </a:r>
                <a:r>
                  <a:rPr lang="zh-CN" altLang="zh-CN" sz="2000" dirty="0"/>
                  <a:t>节点</a:t>
                </a:r>
                <a14:m>
                  <m:oMath xmlns:m="http://schemas.openxmlformats.org/officeDocument/2006/math">
                    <m:r>
                      <a:rPr lang="en-US" altLang="zh-CN" sz="2000" i="1">
                        <a:latin typeface="Cambria Math" panose="02040503050406030204" pitchFamily="18" charset="0"/>
                      </a:rPr>
                      <m:t>𝑣</m:t>
                    </m:r>
                  </m:oMath>
                </a14:m>
                <a:r>
                  <a:rPr lang="zh-CN" altLang="zh-CN" sz="2000" dirty="0"/>
                  <a:t>所连接的全部链路的权重之和加上系数</a:t>
                </a:r>
                <a14:m>
                  <m:oMath xmlns:m="http://schemas.openxmlformats.org/officeDocument/2006/math">
                    <m:r>
                      <a:rPr lang="en-US" altLang="zh-CN" sz="2000" i="1">
                        <a:latin typeface="Cambria Math" panose="02040503050406030204" pitchFamily="18" charset="0"/>
                      </a:rPr>
                      <m:t>𝛿</m:t>
                    </m:r>
                  </m:oMath>
                </a14:m>
                <a:r>
                  <a:rPr lang="zh-CN" altLang="zh-CN" sz="2000" dirty="0"/>
                  <a:t>乘以节点</a:t>
                </a:r>
                <a14:m>
                  <m:oMath xmlns:m="http://schemas.openxmlformats.org/officeDocument/2006/math">
                    <m:r>
                      <a:rPr lang="en-US" altLang="zh-CN" sz="2000" i="1">
                        <a:latin typeface="Cambria Math" panose="02040503050406030204" pitchFamily="18" charset="0"/>
                      </a:rPr>
                      <m:t>𝑣</m:t>
                    </m:r>
                  </m:oMath>
                </a14:m>
                <a:r>
                  <a:rPr lang="zh-CN" altLang="zh-CN" sz="2000" dirty="0"/>
                  <a:t>所连接的全部链路的数量</a:t>
                </a:r>
                <a:endParaRPr lang="en-US" altLang="zh-CN" sz="2000" dirty="0"/>
              </a:p>
              <a:p>
                <a:r>
                  <a:rPr lang="zh-CN" altLang="zh-CN" sz="2000" dirty="0"/>
                  <a:t>系数</a:t>
                </a:r>
                <a14:m>
                  <m:oMath xmlns:m="http://schemas.openxmlformats.org/officeDocument/2006/math">
                    <m:r>
                      <a:rPr lang="en-US" altLang="zh-CN" sz="2000" i="1">
                        <a:latin typeface="Cambria Math" panose="02040503050406030204" pitchFamily="18" charset="0"/>
                      </a:rPr>
                      <m:t>𝛿</m:t>
                    </m:r>
                  </m:oMath>
                </a14:m>
                <a:r>
                  <a:rPr lang="zh-CN" altLang="zh-CN" sz="2000" dirty="0"/>
                  <a:t>是一个变量，是节点</a:t>
                </a:r>
                <a14:m>
                  <m:oMath xmlns:m="http://schemas.openxmlformats.org/officeDocument/2006/math">
                    <m:r>
                      <a:rPr lang="en-US" altLang="zh-CN" sz="2000" i="1">
                        <a:latin typeface="Cambria Math" panose="02040503050406030204" pitchFamily="18" charset="0"/>
                      </a:rPr>
                      <m:t>𝑣</m:t>
                    </m:r>
                  </m:oMath>
                </a14:m>
                <a:r>
                  <a:rPr lang="zh-CN" altLang="zh-CN" sz="2000" dirty="0"/>
                  <a:t>所连接的全部链路的权重之和和节点</a:t>
                </a:r>
                <a14:m>
                  <m:oMath xmlns:m="http://schemas.openxmlformats.org/officeDocument/2006/math">
                    <m:r>
                      <a:rPr lang="en-US" altLang="zh-CN" sz="2000" i="1">
                        <a:latin typeface="Cambria Math" panose="02040503050406030204" pitchFamily="18" charset="0"/>
                      </a:rPr>
                      <m:t>𝑣</m:t>
                    </m:r>
                  </m:oMath>
                </a14:m>
                <a:r>
                  <a:rPr lang="zh-CN" altLang="zh-CN" sz="2000" dirty="0"/>
                  <a:t>所连接的全部链路的数量处在一个数量级上</a:t>
                </a:r>
                <a:endParaRPr lang="en-US" altLang="zh-CN" sz="2000" dirty="0"/>
              </a:p>
              <a:p>
                <a:pPr marL="0" indent="0">
                  <a:buNone/>
                </a:pPr>
                <a:endParaRPr lang="en-US" altLang="zh-CN" dirty="0"/>
              </a:p>
              <a:p>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4"/>
                <a:ext cx="10515600" cy="4791075"/>
              </a:xfrm>
              <a:blipFill rotWithShape="0">
                <a:blip r:embed="rId7"/>
                <a:stretch>
                  <a:fillRect l="-812" t="-9669" r="-232"/>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25598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基于节点契合度的映射过程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10515600" cy="4791075"/>
              </a:xfrm>
            </p:spPr>
            <p:txBody>
              <a:bodyPr>
                <a:normAutofit/>
              </a:bodyPr>
              <a:lstStyle/>
              <a:p>
                <a:r>
                  <a:rPr lang="zh-CN" altLang="en-US" b="1" dirty="0"/>
                  <a:t>节点匹配：</a:t>
                </a:r>
                <a:endParaRPr lang="en-US" altLang="zh-CN" b="1" dirty="0"/>
              </a:p>
              <a:p>
                <a:r>
                  <a:rPr lang="zh-CN" altLang="en-US" sz="2000" dirty="0"/>
                  <a:t>契合度公式：</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𝐶𝑉</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e>
                      </m:d>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𝐼𝑁</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num>
                        <m:den>
                          <m:r>
                            <a:rPr lang="en-US" altLang="zh-CN" sz="2000" i="1">
                              <a:latin typeface="Cambria Math" panose="02040503050406030204" pitchFamily="18" charset="0"/>
                            </a:rPr>
                            <m:t>𝑂𝑈𝑇</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den>
                      </m:f>
                    </m:oMath>
                  </m:oMathPara>
                </a14:m>
                <a:endParaRPr lang="en-US" altLang="zh-CN" sz="2000" dirty="0"/>
              </a:p>
              <a:p>
                <a14:m>
                  <m:oMath xmlns:m="http://schemas.openxmlformats.org/officeDocument/2006/math">
                    <m:r>
                      <a:rPr lang="en-US" altLang="zh-CN" sz="2000" i="1">
                        <a:latin typeface="Cambria Math" panose="02040503050406030204" pitchFamily="18" charset="0"/>
                      </a:rPr>
                      <m:t>𝐼𝑁</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e>
                    </m:d>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e>
                        </m:d>
                        <m:r>
                          <a:rPr lang="en-US" altLang="zh-CN" sz="2000" i="1">
                            <a:latin typeface="Cambria Math" panose="02040503050406030204" pitchFamily="18" charset="0"/>
                          </a:rPr>
                          <m:t>&amp;&amp;</m:t>
                        </m:r>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𝑠𝑣</m:t>
                            </m:r>
                          </m:sub>
                        </m:sSub>
                        <m:r>
                          <a:rPr lang="en-US" altLang="zh-CN" sz="2000" i="1">
                            <a:latin typeface="Cambria Math" panose="02040503050406030204" pitchFamily="18" charset="0"/>
                          </a:rPr>
                          <m:t>)</m:t>
                        </m:r>
                      </m:sub>
                      <m:sup/>
                      <m:e>
                        <m:r>
                          <a:rPr lang="en-US" altLang="zh-CN" sz="2000" i="1">
                            <a:latin typeface="Cambria Math" panose="02040503050406030204" pitchFamily="18" charset="0"/>
                          </a:rPr>
                          <m:t>𝑊</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e>
                    </m:nary>
                  </m:oMath>
                </a14:m>
                <a:endParaRPr lang="en-US" altLang="zh-CN" sz="2000" dirty="0"/>
              </a:p>
              <a:p>
                <a:r>
                  <a:rPr lang="zh-CN" altLang="zh-CN" sz="2000" dirty="0"/>
                  <a:t>把虚拟节点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oMath>
                </a14:m>
                <a:r>
                  <a:rPr lang="zh-CN" altLang="zh-CN" sz="2000" dirty="0"/>
                  <a:t>映射到物理节点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oMath>
                </a14:m>
                <a:r>
                  <a:rPr lang="zh-CN" altLang="zh-CN" sz="2000" dirty="0"/>
                  <a:t>后，</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oMath>
                </a14:m>
                <a:r>
                  <a:rPr lang="zh-CN" altLang="zh-CN" sz="2000" dirty="0"/>
                  <a:t>和已经被映射到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oMath>
                </a14:m>
                <a:r>
                  <a:rPr lang="zh-CN" altLang="zh-CN" sz="2000" dirty="0"/>
                  <a:t>中的虚拟节点的链路关系</a:t>
                </a:r>
                <a:endParaRPr lang="en-US" altLang="zh-CN" sz="2000" dirty="0"/>
              </a:p>
              <a:p>
                <a14:m>
                  <m:oMath xmlns:m="http://schemas.openxmlformats.org/officeDocument/2006/math">
                    <m:r>
                      <a:rPr lang="en-US" altLang="zh-CN" sz="2000" i="1">
                        <a:latin typeface="Cambria Math" panose="02040503050406030204" pitchFamily="18" charset="0"/>
                      </a:rPr>
                      <m:t>𝑂𝑈𝑇</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e>
                    </m:d>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e>
                        </m:d>
                        <m:r>
                          <a:rPr lang="en-US" altLang="zh-CN" sz="2000" i="1">
                            <a:latin typeface="Cambria Math" panose="02040503050406030204" pitchFamily="18" charset="0"/>
                          </a:rPr>
                          <m:t>&amp;&amp;</m:t>
                        </m:r>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𝑠𝑣</m:t>
                            </m:r>
                          </m:sub>
                        </m:sSub>
                        <m:r>
                          <a:rPr lang="en-US" altLang="zh-CN" sz="2000" i="1">
                            <a:latin typeface="Cambria Math" panose="02040503050406030204" pitchFamily="18" charset="0"/>
                          </a:rPr>
                          <m:t>)</m:t>
                        </m:r>
                      </m:sub>
                      <m:sup/>
                      <m:e>
                        <m:r>
                          <a:rPr lang="en-US" altLang="zh-CN" sz="2000" i="1">
                            <a:latin typeface="Cambria Math" panose="02040503050406030204" pitchFamily="18" charset="0"/>
                          </a:rPr>
                          <m:t>𝑊</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e>
                    </m:nary>
                  </m:oMath>
                </a14:m>
                <a:endParaRPr lang="en-US" altLang="zh-CN" sz="2000" dirty="0"/>
              </a:p>
              <a:p>
                <a:r>
                  <a:rPr lang="zh-CN" altLang="zh-CN" sz="2000" dirty="0"/>
                  <a:t>把虚拟节点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oMath>
                </a14:m>
                <a:r>
                  <a:rPr lang="zh-CN" altLang="zh-CN" sz="2000" dirty="0"/>
                  <a:t>映射到物理节点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oMath>
                </a14:m>
                <a:r>
                  <a:rPr lang="zh-CN" altLang="zh-CN" sz="2000" dirty="0"/>
                  <a:t>后，</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𝑣</m:t>
                        </m:r>
                      </m:sub>
                    </m:sSub>
                  </m:oMath>
                </a14:m>
                <a:r>
                  <a:rPr lang="zh-CN" altLang="zh-CN" sz="2000" dirty="0"/>
                  <a:t>和没有被映射到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m:t>
                        </m:r>
                      </m:sub>
                    </m:sSub>
                  </m:oMath>
                </a14:m>
                <a:r>
                  <a:rPr lang="zh-CN" altLang="zh-CN" sz="2000" dirty="0"/>
                  <a:t>中的虚拟节点的链路关系</a:t>
                </a:r>
                <a:endParaRPr lang="en-US" altLang="zh-CN" sz="2000" dirty="0"/>
              </a:p>
              <a:p>
                <a:endParaRPr lang="en-US" altLang="zh-CN" sz="2000" dirty="0"/>
              </a:p>
              <a:p>
                <a:r>
                  <a:rPr lang="zh-CN" altLang="en-US" sz="2000" dirty="0"/>
                  <a:t>内部关系除以外部关系，</a:t>
                </a:r>
                <a:r>
                  <a:rPr lang="en-US" altLang="zh-CN" sz="2000" i="1" dirty="0"/>
                  <a:t>CV</a:t>
                </a:r>
                <a:r>
                  <a:rPr lang="zh-CN" altLang="en-US" sz="2000" dirty="0"/>
                  <a:t>值越大，契合度越高</a:t>
                </a:r>
                <a:endParaRPr lang="en-US" altLang="zh-CN" sz="2000" dirty="0"/>
              </a:p>
              <a:p>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4"/>
                <a:ext cx="10515600" cy="4791075"/>
              </a:xfrm>
              <a:blipFill rotWithShape="0">
                <a:blip r:embed="rId7"/>
                <a:stretch>
                  <a:fillRect l="-812" t="-2163"/>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72686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 name="标题 5"/>
          <p:cNvSpPr>
            <a:spLocks noGrp="1"/>
          </p:cNvSpPr>
          <p:nvPr>
            <p:ph type="title"/>
            <p:custDataLst>
              <p:tags r:id="rId2"/>
            </p:custDataLst>
          </p:nvPr>
        </p:nvSpPr>
        <p:spPr/>
        <p:txBody>
          <a:bodyPr wrap="square">
            <a:normAutofit/>
          </a:bodyPr>
          <a:lstStyle/>
          <a:p>
            <a:r>
              <a:rPr lang="zh-CN" altLang="en-US" sz="3200" dirty="0"/>
              <a:t>大纲</a:t>
            </a:r>
          </a:p>
        </p:txBody>
      </p:sp>
      <p:cxnSp>
        <p:nvCxnSpPr>
          <p:cNvPr id="33" name="直接连接符 32"/>
          <p:cNvCxnSpPr/>
          <p:nvPr>
            <p:custDataLst>
              <p:tags r:id="rId3"/>
            </p:custDataLst>
          </p:nvPr>
        </p:nvCxnSpPr>
        <p:spPr>
          <a:xfrm>
            <a:off x="1067238" y="2299840"/>
            <a:ext cx="4437777" cy="0"/>
          </a:xfrm>
          <a:prstGeom prst="line">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KSO_GT1.1"/>
          <p:cNvSpPr txBox="1"/>
          <p:nvPr>
            <p:custDataLst>
              <p:tags r:id="rId4"/>
            </p:custDataLst>
          </p:nvPr>
        </p:nvSpPr>
        <p:spPr>
          <a:xfrm>
            <a:off x="1541382" y="1946885"/>
            <a:ext cx="3963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defRPr sz="1600"/>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r>
              <a:rPr lang="zh-CN" altLang="en-US" sz="2400" dirty="0"/>
              <a:t>研究背景与意义</a:t>
            </a:r>
          </a:p>
        </p:txBody>
      </p:sp>
      <p:sp>
        <p:nvSpPr>
          <p:cNvPr id="35" name="KSO_GN1"/>
          <p:cNvSpPr/>
          <p:nvPr>
            <p:custDataLst>
              <p:tags r:id="rId5"/>
            </p:custDataLst>
          </p:nvPr>
        </p:nvSpPr>
        <p:spPr bwMode="auto">
          <a:xfrm>
            <a:off x="1100045" y="1886460"/>
            <a:ext cx="360000" cy="360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bIns="0" anchor="ctr">
            <a:noAutofit/>
          </a:bodyPr>
          <a:lstStyle/>
          <a:p>
            <a:pPr algn="ctr">
              <a:defRPr/>
            </a:pPr>
            <a:r>
              <a:rPr lang="en-US" altLang="zh-CN" b="1" kern="10" dirty="0">
                <a:solidFill>
                  <a:schemeClr val="bg1"/>
                </a:solidFill>
              </a:rPr>
              <a:t>1</a:t>
            </a:r>
            <a:endParaRPr lang="zh-CN" altLang="en-US" b="1" kern="10" dirty="0">
              <a:solidFill>
                <a:schemeClr val="bg1"/>
              </a:solidFill>
            </a:endParaRPr>
          </a:p>
        </p:txBody>
      </p:sp>
      <p:cxnSp>
        <p:nvCxnSpPr>
          <p:cNvPr id="37" name="直接连接符 36"/>
          <p:cNvCxnSpPr/>
          <p:nvPr>
            <p:custDataLst>
              <p:tags r:id="rId6"/>
            </p:custDataLst>
          </p:nvPr>
        </p:nvCxnSpPr>
        <p:spPr>
          <a:xfrm>
            <a:off x="1066214" y="3262382"/>
            <a:ext cx="4438800" cy="0"/>
          </a:xfrm>
          <a:prstGeom prst="line">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KSO_GT1.1"/>
          <p:cNvSpPr txBox="1"/>
          <p:nvPr>
            <p:custDataLst>
              <p:tags r:id="rId7"/>
            </p:custDataLst>
          </p:nvPr>
        </p:nvSpPr>
        <p:spPr>
          <a:xfrm>
            <a:off x="1540358" y="2909427"/>
            <a:ext cx="4177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defRPr sz="1600"/>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r>
              <a:rPr lang="zh-CN" altLang="en-US" sz="2400" dirty="0"/>
              <a:t>大规模虚拟网络映射问题</a:t>
            </a:r>
          </a:p>
        </p:txBody>
      </p:sp>
      <p:sp>
        <p:nvSpPr>
          <p:cNvPr id="39" name="KSO_GN1"/>
          <p:cNvSpPr/>
          <p:nvPr>
            <p:custDataLst>
              <p:tags r:id="rId8"/>
            </p:custDataLst>
          </p:nvPr>
        </p:nvSpPr>
        <p:spPr bwMode="auto">
          <a:xfrm>
            <a:off x="1099021" y="2849002"/>
            <a:ext cx="360000" cy="360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bIns="0" anchor="ctr">
            <a:noAutofit/>
          </a:bodyPr>
          <a:lstStyle/>
          <a:p>
            <a:pPr algn="ctr">
              <a:defRPr/>
            </a:pPr>
            <a:r>
              <a:rPr lang="en-US" altLang="zh-CN" b="1" kern="10" dirty="0">
                <a:solidFill>
                  <a:schemeClr val="bg1"/>
                </a:solidFill>
              </a:rPr>
              <a:t>2</a:t>
            </a:r>
            <a:endParaRPr lang="zh-CN" altLang="en-US" b="1" kern="10" dirty="0">
              <a:solidFill>
                <a:schemeClr val="bg1"/>
              </a:solidFill>
            </a:endParaRPr>
          </a:p>
        </p:txBody>
      </p:sp>
      <p:cxnSp>
        <p:nvCxnSpPr>
          <p:cNvPr id="41" name="直接连接符 40"/>
          <p:cNvCxnSpPr/>
          <p:nvPr>
            <p:custDataLst>
              <p:tags r:id="rId9"/>
            </p:custDataLst>
          </p:nvPr>
        </p:nvCxnSpPr>
        <p:spPr>
          <a:xfrm>
            <a:off x="1067237" y="4224924"/>
            <a:ext cx="4438800" cy="0"/>
          </a:xfrm>
          <a:prstGeom prst="line">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KSO_GT1.1"/>
          <p:cNvSpPr txBox="1"/>
          <p:nvPr>
            <p:custDataLst>
              <p:tags r:id="rId10"/>
            </p:custDataLst>
          </p:nvPr>
        </p:nvSpPr>
        <p:spPr>
          <a:xfrm>
            <a:off x="1541381" y="3871969"/>
            <a:ext cx="4176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defRPr sz="1600"/>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r>
              <a:rPr lang="zh-CN" altLang="en-US" sz="2400" dirty="0"/>
              <a:t>基于多层</a:t>
            </a:r>
            <a:r>
              <a:rPr lang="en-US" altLang="zh-CN" sz="2400" dirty="0"/>
              <a:t>K</a:t>
            </a:r>
            <a:r>
              <a:rPr lang="zh-CN" altLang="en-US" sz="2400" dirty="0"/>
              <a:t>划分的前处理过程</a:t>
            </a:r>
          </a:p>
        </p:txBody>
      </p:sp>
      <p:sp>
        <p:nvSpPr>
          <p:cNvPr id="43" name="KSO_GN1"/>
          <p:cNvSpPr/>
          <p:nvPr>
            <p:custDataLst>
              <p:tags r:id="rId11"/>
            </p:custDataLst>
          </p:nvPr>
        </p:nvSpPr>
        <p:spPr bwMode="auto">
          <a:xfrm>
            <a:off x="1100044" y="3811544"/>
            <a:ext cx="360000" cy="360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bIns="0" anchor="ctr">
            <a:noAutofit/>
          </a:bodyPr>
          <a:lstStyle/>
          <a:p>
            <a:pPr algn="ctr">
              <a:defRPr/>
            </a:pPr>
            <a:r>
              <a:rPr lang="en-US" altLang="zh-CN" b="1" kern="10" dirty="0">
                <a:solidFill>
                  <a:schemeClr val="bg1"/>
                </a:solidFill>
              </a:rPr>
              <a:t>3</a:t>
            </a:r>
            <a:endParaRPr lang="zh-CN" altLang="en-US" b="1" kern="10" dirty="0">
              <a:solidFill>
                <a:schemeClr val="bg1"/>
              </a:solidFill>
            </a:endParaRPr>
          </a:p>
        </p:txBody>
      </p:sp>
      <p:cxnSp>
        <p:nvCxnSpPr>
          <p:cNvPr id="45" name="直接连接符 44"/>
          <p:cNvCxnSpPr/>
          <p:nvPr>
            <p:custDataLst>
              <p:tags r:id="rId12"/>
            </p:custDataLst>
          </p:nvPr>
        </p:nvCxnSpPr>
        <p:spPr>
          <a:xfrm>
            <a:off x="1067237" y="5187466"/>
            <a:ext cx="4438800" cy="0"/>
          </a:xfrm>
          <a:prstGeom prst="line">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KSO_GT1.1"/>
          <p:cNvSpPr txBox="1"/>
          <p:nvPr>
            <p:custDataLst>
              <p:tags r:id="rId13"/>
            </p:custDataLst>
          </p:nvPr>
        </p:nvSpPr>
        <p:spPr>
          <a:xfrm>
            <a:off x="1541381" y="4834511"/>
            <a:ext cx="3963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defRPr sz="1600"/>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r>
              <a:rPr lang="zh-CN" altLang="en-US" sz="2400" dirty="0"/>
              <a:t>基于节点契合度的映射过程</a:t>
            </a:r>
          </a:p>
        </p:txBody>
      </p:sp>
      <p:sp>
        <p:nvSpPr>
          <p:cNvPr id="47" name="KSO_GN1"/>
          <p:cNvSpPr/>
          <p:nvPr>
            <p:custDataLst>
              <p:tags r:id="rId14"/>
            </p:custDataLst>
          </p:nvPr>
        </p:nvSpPr>
        <p:spPr bwMode="auto">
          <a:xfrm>
            <a:off x="1100044" y="4774086"/>
            <a:ext cx="360000" cy="360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bIns="0" anchor="ctr">
            <a:noAutofit/>
          </a:bodyPr>
          <a:lstStyle/>
          <a:p>
            <a:pPr algn="ctr">
              <a:defRPr/>
            </a:pPr>
            <a:r>
              <a:rPr lang="en-US" altLang="zh-CN" b="1" kern="10" dirty="0">
                <a:solidFill>
                  <a:schemeClr val="bg1"/>
                </a:solidFill>
              </a:rPr>
              <a:t>4</a:t>
            </a:r>
            <a:endParaRPr lang="zh-CN" altLang="en-US" b="1" kern="10" dirty="0">
              <a:solidFill>
                <a:schemeClr val="bg1"/>
              </a:solidFill>
            </a:endParaRPr>
          </a:p>
        </p:txBody>
      </p:sp>
      <p:cxnSp>
        <p:nvCxnSpPr>
          <p:cNvPr id="49" name="直接连接符 48"/>
          <p:cNvCxnSpPr/>
          <p:nvPr>
            <p:custDataLst>
              <p:tags r:id="rId15"/>
            </p:custDataLst>
          </p:nvPr>
        </p:nvCxnSpPr>
        <p:spPr>
          <a:xfrm>
            <a:off x="1067237" y="6150007"/>
            <a:ext cx="4438800" cy="0"/>
          </a:xfrm>
          <a:prstGeom prst="line">
            <a:avLst/>
          </a:prstGeom>
          <a:ln>
            <a:solidFill>
              <a:schemeClr val="tx1"/>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KSO_GT1.1"/>
          <p:cNvSpPr txBox="1"/>
          <p:nvPr>
            <p:custDataLst>
              <p:tags r:id="rId16"/>
            </p:custDataLst>
          </p:nvPr>
        </p:nvSpPr>
        <p:spPr>
          <a:xfrm>
            <a:off x="1541381" y="5797052"/>
            <a:ext cx="3963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a:defRPr sz="1600"/>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defRPr>
                <a:latin typeface="Calibri" panose="020F0502020204030204" pitchFamily="34" charset="0"/>
                <a:ea typeface="宋体" panose="02010600030101010101" pitchFamily="2" charset="-122"/>
              </a:defRPr>
            </a:lvl6pPr>
            <a:lvl7pPr marL="2971800" indent="-228600" fontAlgn="base">
              <a:spcBef>
                <a:spcPct val="0"/>
              </a:spcBef>
              <a:spcAft>
                <a:spcPct val="0"/>
              </a:spcAft>
              <a:defRPr>
                <a:latin typeface="Calibri" panose="020F0502020204030204" pitchFamily="34" charset="0"/>
                <a:ea typeface="宋体" panose="02010600030101010101" pitchFamily="2" charset="-122"/>
              </a:defRPr>
            </a:lvl7pPr>
            <a:lvl8pPr marL="3429000" indent="-228600" fontAlgn="base">
              <a:spcBef>
                <a:spcPct val="0"/>
              </a:spcBef>
              <a:spcAft>
                <a:spcPct val="0"/>
              </a:spcAft>
              <a:defRPr>
                <a:latin typeface="Calibri" panose="020F0502020204030204" pitchFamily="34" charset="0"/>
                <a:ea typeface="宋体" panose="02010600030101010101" pitchFamily="2" charset="-122"/>
              </a:defRPr>
            </a:lvl8pPr>
            <a:lvl9pPr marL="3886200" indent="-228600" fontAlgn="base">
              <a:spcBef>
                <a:spcPct val="0"/>
              </a:spcBef>
              <a:spcAft>
                <a:spcPct val="0"/>
              </a:spcAft>
              <a:defRPr>
                <a:latin typeface="Calibri" panose="020F0502020204030204" pitchFamily="34" charset="0"/>
                <a:ea typeface="宋体" panose="02010600030101010101" pitchFamily="2" charset="-122"/>
              </a:defRPr>
            </a:lvl9pPr>
          </a:lstStyle>
          <a:p>
            <a:r>
              <a:rPr lang="zh-CN" altLang="en-US" sz="2400" dirty="0"/>
              <a:t>实验与结论</a:t>
            </a:r>
          </a:p>
        </p:txBody>
      </p:sp>
      <p:sp>
        <p:nvSpPr>
          <p:cNvPr id="53" name="KSO_GN1"/>
          <p:cNvSpPr/>
          <p:nvPr>
            <p:custDataLst>
              <p:tags r:id="rId17"/>
            </p:custDataLst>
          </p:nvPr>
        </p:nvSpPr>
        <p:spPr bwMode="auto">
          <a:xfrm>
            <a:off x="1100044" y="5736627"/>
            <a:ext cx="360000" cy="360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0" bIns="0" anchor="ctr">
            <a:noAutofit/>
          </a:bodyPr>
          <a:lstStyle/>
          <a:p>
            <a:pPr algn="ctr">
              <a:defRPr/>
            </a:pPr>
            <a:r>
              <a:rPr lang="en-US" altLang="zh-CN" b="1" kern="10" dirty="0">
                <a:solidFill>
                  <a:schemeClr val="bg1"/>
                </a:solidFill>
              </a:rPr>
              <a:t>5</a:t>
            </a:r>
            <a:endParaRPr lang="zh-CN" altLang="en-US" b="1" kern="10" dirty="0">
              <a:solidFill>
                <a:schemeClr val="bg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基于节点契合度的映射过程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9209690" cy="4791075"/>
              </a:xfrm>
            </p:spPr>
            <p:txBody>
              <a:bodyPr>
                <a:normAutofit lnSpcReduction="10000"/>
              </a:bodyPr>
              <a:lstStyle/>
              <a:p>
                <a:r>
                  <a:rPr lang="zh-CN" altLang="en-US" b="1" dirty="0"/>
                  <a:t>链路映射：</a:t>
                </a:r>
                <a:endParaRPr lang="en-US" altLang="zh-CN" b="1" dirty="0"/>
              </a:p>
              <a:p>
                <a:r>
                  <a:rPr lang="zh-CN" altLang="en-US" sz="2000" dirty="0"/>
                  <a:t>改进</a:t>
                </a:r>
                <a:r>
                  <a:rPr lang="en-US" altLang="zh-CN" sz="2000" dirty="0" err="1"/>
                  <a:t>Dijkstra</a:t>
                </a:r>
                <a:r>
                  <a:rPr lang="zh-CN" altLang="zh-CN" sz="2000" dirty="0"/>
                  <a:t>算法</a:t>
                </a:r>
                <a:r>
                  <a:rPr lang="zh-CN" altLang="en-US" sz="2000" dirty="0"/>
                  <a:t>，在寻路过程中，加入带宽限制</a:t>
                </a:r>
                <a:endParaRPr lang="en-US" altLang="zh-CN" sz="2000" dirty="0"/>
              </a:p>
              <a:p>
                <a:r>
                  <a:rPr lang="en-US" altLang="zh-CN" sz="2000" b="1" dirty="0"/>
                  <a:t>Input</a:t>
                </a:r>
                <a:r>
                  <a:rPr lang="zh-CN" altLang="zh-CN" sz="2000" b="1" dirty="0"/>
                  <a:t>：</a:t>
                </a:r>
                <a:endParaRPr lang="en-US" altLang="zh-CN" sz="2000" b="1" dirty="0"/>
              </a:p>
              <a:p>
                <a:pPr marL="0" indent="0">
                  <a:buNone/>
                </a:pPr>
                <a:r>
                  <a:rPr lang="en-US" altLang="zh-CN" sz="2000" dirty="0"/>
                  <a:t>     </a:t>
                </a:r>
                <a:r>
                  <a:rPr lang="zh-CN" altLang="zh-CN" sz="2000" dirty="0"/>
                  <a:t>起点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𝑠𝑜𝑢𝑟𝑐𝑒</m:t>
                        </m:r>
                      </m:sub>
                    </m:sSub>
                  </m:oMath>
                </a14:m>
                <a:r>
                  <a:rPr lang="zh-CN" altLang="zh-CN" sz="2000" dirty="0"/>
                  <a:t>，终点</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𝑑𝑒𝑠𝑡𝑖𝑛𝑦</m:t>
                        </m:r>
                      </m:sub>
                    </m:sSub>
                  </m:oMath>
                </a14:m>
                <a:endParaRPr lang="en-US" altLang="zh-CN" sz="2000" dirty="0"/>
              </a:p>
              <a:p>
                <a:pPr marL="0" indent="0">
                  <a:buNone/>
                </a:pPr>
                <a:r>
                  <a:rPr lang="en-US" altLang="zh-CN" sz="2000" dirty="0"/>
                  <a:t>     </a:t>
                </a:r>
                <a:r>
                  <a:rPr lang="zh-CN" altLang="zh-CN" sz="2000" dirty="0"/>
                  <a:t>带宽限制</a:t>
                </a:r>
                <a:r>
                  <a:rPr lang="en-US" altLang="zh-CN" sz="2000" i="1" dirty="0" err="1"/>
                  <a:t>bwlimit</a:t>
                </a:r>
                <a:endParaRPr lang="en-US" altLang="zh-CN" sz="2000" dirty="0"/>
              </a:p>
              <a:p>
                <a:pPr marL="0" indent="0">
                  <a:buNone/>
                </a:pPr>
                <a:r>
                  <a:rPr lang="en-US" altLang="zh-CN" sz="2000" dirty="0"/>
                  <a:t>     </a:t>
                </a:r>
                <a:r>
                  <a:rPr lang="zh-CN" altLang="zh-CN" sz="2000" dirty="0"/>
                  <a:t>基础物理资源</a:t>
                </a:r>
                <a14:m>
                  <m:oMath xmlns:m="http://schemas.openxmlformats.org/officeDocument/2006/math">
                    <m:r>
                      <a:rPr lang="zh-CN" altLang="en-US" sz="2000" i="1">
                        <a:latin typeface="Cambria Math" panose="02040503050406030204" pitchFamily="18" charset="0"/>
                      </a:rPr>
                      <m:t>𝑆𝑅</m:t>
                    </m:r>
                    <m:r>
                      <a:rPr lang="en-US" altLang="zh-CN" sz="2000" i="1">
                        <a:latin typeface="Cambria Math" panose="02040503050406030204" pitchFamily="18" charset="0"/>
                      </a:rPr>
                      <m:t>={</m:t>
                    </m:r>
                    <m:r>
                      <a:rPr lang="zh-CN" altLang="en-US" sz="2000" i="1">
                        <a:latin typeface="Cambria Math" panose="02040503050406030204" pitchFamily="18" charset="0"/>
                      </a:rPr>
                      <m:t>𝑆𝑁</m:t>
                    </m:r>
                    <m:r>
                      <a:rPr lang="en-US" altLang="zh-CN" sz="2000" i="1">
                        <a:latin typeface="Cambria Math" panose="02040503050406030204" pitchFamily="18" charset="0"/>
                      </a:rPr>
                      <m:t>,</m:t>
                    </m:r>
                    <m:r>
                      <a:rPr lang="zh-CN" altLang="en-US" sz="2000" i="1">
                        <a:latin typeface="Cambria Math" panose="02040503050406030204" pitchFamily="18" charset="0"/>
                      </a:rPr>
                      <m:t>𝑆𝐶</m:t>
                    </m:r>
                    <m:r>
                      <a:rPr lang="en-US" altLang="zh-CN" sz="2000" i="1">
                        <a:latin typeface="Cambria Math" panose="02040503050406030204" pitchFamily="18" charset="0"/>
                      </a:rPr>
                      <m:t>,</m:t>
                    </m:r>
                    <m:r>
                      <a:rPr lang="zh-CN" altLang="en-US" sz="2000" i="1">
                        <a:latin typeface="Cambria Math" panose="02040503050406030204" pitchFamily="18" charset="0"/>
                      </a:rPr>
                      <m:t>𝑆𝑊</m:t>
                    </m:r>
                    <m:r>
                      <a:rPr lang="en-US" altLang="zh-CN" sz="2000" i="1">
                        <a:latin typeface="Cambria Math" panose="02040503050406030204" pitchFamily="18" charset="0"/>
                      </a:rPr>
                      <m:t>}</m:t>
                    </m:r>
                  </m:oMath>
                </a14:m>
                <a:endParaRPr lang="en-US" altLang="zh-CN" sz="2000" dirty="0"/>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𝑆𝑁</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oMath>
                </a14:m>
                <a:endParaRPr lang="zh-CN" altLang="zh-CN" sz="2000" dirty="0"/>
              </a:p>
              <a:p>
                <a:r>
                  <a:rPr lang="en-US" altLang="zh-CN" sz="2000" b="1" dirty="0"/>
                  <a:t>Output</a:t>
                </a:r>
                <a:r>
                  <a:rPr lang="zh-CN" altLang="zh-CN" sz="2000" b="1" dirty="0"/>
                  <a:t>：</a:t>
                </a:r>
                <a:endParaRPr lang="en-US" altLang="zh-CN" sz="2000" b="1" dirty="0"/>
              </a:p>
              <a:p>
                <a:pPr marL="0" indent="0">
                  <a:buNone/>
                </a:pPr>
                <a:r>
                  <a:rPr lang="en-US" altLang="zh-CN" sz="2000" b="1" dirty="0"/>
                  <a:t>     </a:t>
                </a:r>
                <a:r>
                  <a:rPr lang="zh-CN" altLang="zh-CN" sz="2000" dirty="0"/>
                  <a:t>最短路径</a:t>
                </a:r>
                <a:r>
                  <a:rPr lang="en-US" altLang="zh-CN" sz="2000" i="1" dirty="0"/>
                  <a:t>path[]</a:t>
                </a:r>
              </a:p>
              <a:p>
                <a:pPr lvl="0"/>
                <a:r>
                  <a:rPr lang="zh-CN" altLang="zh-CN" sz="2000" dirty="0"/>
                  <a:t>最短路径数组</a:t>
                </a:r>
                <a:r>
                  <a:rPr lang="en-US" altLang="zh-CN" sz="2000" i="1" dirty="0" err="1"/>
                  <a:t>dist</a:t>
                </a:r>
                <a:r>
                  <a:rPr lang="en-US" altLang="zh-CN" sz="2000" dirty="0"/>
                  <a:t>[]</a:t>
                </a:r>
                <a:r>
                  <a:rPr lang="zh-CN" altLang="zh-CN" sz="2000" dirty="0"/>
                  <a:t>，全部置为</a:t>
                </a:r>
                <a:r>
                  <a:rPr lang="en-US" altLang="zh-CN" sz="2000" dirty="0"/>
                  <a:t>MAX_VALUE</a:t>
                </a:r>
                <a:endParaRPr lang="zh-CN" altLang="zh-CN" sz="2000" dirty="0"/>
              </a:p>
              <a:p>
                <a:pPr lvl="0"/>
                <a:r>
                  <a:rPr lang="zh-CN" altLang="zh-CN" sz="2000" dirty="0"/>
                  <a:t>最短路径前驱节点数组</a:t>
                </a:r>
                <a:r>
                  <a:rPr lang="en-US" altLang="zh-CN" sz="2000" i="1" dirty="0" err="1"/>
                  <a:t>prev</a:t>
                </a:r>
                <a:r>
                  <a:rPr lang="en-US" altLang="zh-CN" sz="2000" dirty="0"/>
                  <a:t>[]</a:t>
                </a:r>
                <a:r>
                  <a:rPr lang="zh-CN" altLang="zh-CN" sz="2000" dirty="0"/>
                  <a:t>，全部置为</a:t>
                </a:r>
                <a:r>
                  <a:rPr lang="en-US" altLang="zh-CN" sz="2000" dirty="0"/>
                  <a:t>-1</a:t>
                </a:r>
                <a:endParaRPr lang="zh-CN" altLang="zh-CN" sz="2000" dirty="0"/>
              </a:p>
              <a:p>
                <a:pPr lvl="0"/>
                <a:r>
                  <a:rPr lang="zh-CN" altLang="zh-CN" sz="2000" dirty="0"/>
                  <a:t>节点访问数组</a:t>
                </a:r>
                <a:r>
                  <a:rPr lang="en-US" altLang="zh-CN" sz="2000" i="1" dirty="0"/>
                  <a:t>select</a:t>
                </a:r>
                <a:r>
                  <a:rPr lang="en-US" altLang="zh-CN" sz="2000" dirty="0"/>
                  <a:t>[]</a:t>
                </a:r>
                <a:r>
                  <a:rPr lang="zh-CN" altLang="zh-CN" sz="2000" dirty="0"/>
                  <a:t>，全部置为</a:t>
                </a:r>
                <a:r>
                  <a:rPr lang="en-US" altLang="zh-CN" sz="2000" i="1" dirty="0"/>
                  <a:t>false</a:t>
                </a:r>
                <a:endParaRPr lang="zh-CN" altLang="zh-CN" sz="2000" dirty="0"/>
              </a:p>
              <a:p>
                <a:endParaRPr lang="en-US" altLang="zh-CN" sz="2000" i="1" dirty="0"/>
              </a:p>
              <a:p>
                <a:endParaRPr lang="en-US" altLang="zh-CN" sz="2000" i="1" dirty="0"/>
              </a:p>
              <a:p>
                <a:endParaRPr lang="en-US" altLang="zh-CN" dirty="0"/>
              </a:p>
              <a:p>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7"/>
                </p:custDataLst>
              </p:nvPr>
            </p:nvSpPr>
            <p:spPr>
              <a:xfrm>
                <a:off x="838200" y="1825624"/>
                <a:ext cx="9209690" cy="4791075"/>
              </a:xfrm>
              <a:blipFill rotWithShape="0">
                <a:blip r:embed="rId8"/>
                <a:stretch>
                  <a:fillRect l="-927" t="-2926"/>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内容占位符 5"/>
          <p:cNvSpPr>
            <a:spLocks noGrp="1"/>
          </p:cNvSpPr>
          <p:nvPr>
            <p:ph sz="half" idx="1"/>
            <p:custDataLst>
              <p:tags r:id="rId4"/>
            </p:custDataLst>
          </p:nvPr>
        </p:nvSpPr>
        <p:spPr>
          <a:xfrm>
            <a:off x="5381297" y="1578631"/>
            <a:ext cx="6421819" cy="5279369"/>
          </a:xfrm>
        </p:spPr>
        <p:txBody>
          <a:bodyPr>
            <a:normAutofit/>
          </a:bodyPr>
          <a:lstStyle/>
          <a:p>
            <a:pPr marL="0" indent="0">
              <a:buNone/>
            </a:pPr>
            <a:endParaRPr lang="en-US" altLang="zh-CN" sz="2000" i="1" dirty="0"/>
          </a:p>
          <a:p>
            <a:endParaRPr lang="en-US" altLang="zh-CN" dirty="0"/>
          </a:p>
          <a:p>
            <a:endParaRPr lang="en-US" altLang="zh-CN" dirty="0"/>
          </a:p>
        </p:txBody>
      </p:sp>
      <p:pic>
        <p:nvPicPr>
          <p:cNvPr id="12" name="图片 11"/>
          <p:cNvPicPr>
            <a:picLocks noChangeAspect="1"/>
          </p:cNvPicPr>
          <p:nvPr/>
        </p:nvPicPr>
        <p:blipFill>
          <a:blip r:embed="rId9"/>
          <a:stretch>
            <a:fillRect/>
          </a:stretch>
        </p:blipFill>
        <p:spPr>
          <a:xfrm>
            <a:off x="5071465" y="315311"/>
            <a:ext cx="6144726" cy="6385471"/>
          </a:xfrm>
          <a:prstGeom prst="rect">
            <a:avLst/>
          </a:prstGeom>
        </p:spPr>
      </p:pic>
    </p:spTree>
    <p:custDataLst>
      <p:tags r:id="rId1"/>
    </p:custDataLst>
    <p:extLst>
      <p:ext uri="{BB962C8B-B14F-4D97-AF65-F5344CB8AC3E}">
        <p14:creationId xmlns:p14="http://schemas.microsoft.com/office/powerpoint/2010/main" val="14173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基于节点契合度的映射过程</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199" y="1825624"/>
                <a:ext cx="9735207" cy="4791075"/>
              </a:xfrm>
            </p:spPr>
            <p:txBody>
              <a:bodyPr>
                <a:normAutofit/>
              </a:bodyPr>
              <a:lstStyle/>
              <a:p>
                <a:r>
                  <a:rPr lang="zh-CN" altLang="en-US" b="1" dirty="0"/>
                  <a:t>整体算法：</a:t>
                </a:r>
                <a:r>
                  <a:rPr lang="en-US" altLang="zh-CN" b="1" dirty="0" err="1"/>
                  <a:t>OPTMap</a:t>
                </a:r>
                <a:endParaRPr lang="en-US" altLang="zh-CN" b="1" dirty="0"/>
              </a:p>
              <a:p>
                <a:r>
                  <a:rPr lang="en-US" altLang="zh-CN" sz="2000" b="1" dirty="0"/>
                  <a:t>Input</a:t>
                </a:r>
                <a:r>
                  <a:rPr lang="zh-CN" altLang="zh-CN" sz="2000" dirty="0"/>
                  <a:t>：</a:t>
                </a:r>
                <a:endParaRPr lang="en-US" altLang="zh-CN" sz="2000" dirty="0"/>
              </a:p>
              <a:p>
                <a:pPr marL="0" indent="0">
                  <a:buNone/>
                </a:pPr>
                <a:r>
                  <a:rPr lang="en-US" altLang="zh-CN" sz="2000" dirty="0"/>
                  <a:t>     </a:t>
                </a:r>
                <a:r>
                  <a:rPr lang="zh-CN" altLang="zh-CN" sz="2000" dirty="0"/>
                  <a:t>基础物理资源</a:t>
                </a:r>
                <a14:m>
                  <m:oMath xmlns:m="http://schemas.openxmlformats.org/officeDocument/2006/math">
                    <m:r>
                      <a:rPr lang="zh-CN" altLang="en-US" sz="2000" i="1">
                        <a:latin typeface="Cambria Math" panose="02040503050406030204" pitchFamily="18" charset="0"/>
                      </a:rPr>
                      <m:t>𝑆𝑅</m:t>
                    </m:r>
                    <m:r>
                      <a:rPr lang="en-US" altLang="zh-CN" sz="2000" i="1">
                        <a:latin typeface="Cambria Math" panose="02040503050406030204" pitchFamily="18" charset="0"/>
                      </a:rPr>
                      <m:t>={</m:t>
                    </m:r>
                    <m:r>
                      <a:rPr lang="zh-CN" altLang="en-US" sz="2000" i="1">
                        <a:latin typeface="Cambria Math" panose="02040503050406030204" pitchFamily="18" charset="0"/>
                      </a:rPr>
                      <m:t>𝑆𝑁</m:t>
                    </m:r>
                    <m:r>
                      <a:rPr lang="en-US" altLang="zh-CN" sz="2000" i="1">
                        <a:latin typeface="Cambria Math" panose="02040503050406030204" pitchFamily="18" charset="0"/>
                      </a:rPr>
                      <m:t>,</m:t>
                    </m:r>
                    <m:r>
                      <a:rPr lang="zh-CN" altLang="en-US" sz="2000" i="1">
                        <a:latin typeface="Cambria Math" panose="02040503050406030204" pitchFamily="18" charset="0"/>
                      </a:rPr>
                      <m:t>𝑆𝐶</m:t>
                    </m:r>
                    <m:r>
                      <a:rPr lang="en-US" altLang="zh-CN" sz="2000" i="1">
                        <a:latin typeface="Cambria Math" panose="02040503050406030204" pitchFamily="18" charset="0"/>
                      </a:rPr>
                      <m:t>,</m:t>
                    </m:r>
                    <m:r>
                      <a:rPr lang="zh-CN" altLang="en-US" sz="2000" i="1">
                        <a:latin typeface="Cambria Math" panose="02040503050406030204" pitchFamily="18" charset="0"/>
                      </a:rPr>
                      <m:t>𝑆𝑊</m:t>
                    </m:r>
                    <m:r>
                      <a:rPr lang="en-US" altLang="zh-CN" sz="2000" i="1">
                        <a:latin typeface="Cambria Math" panose="02040503050406030204" pitchFamily="18" charset="0"/>
                      </a:rPr>
                      <m:t>}</m:t>
                    </m:r>
                  </m:oMath>
                </a14:m>
                <a:endParaRPr lang="en-US" altLang="zh-CN" sz="2000" dirty="0"/>
              </a:p>
              <a:p>
                <a:pPr marL="0" indent="0">
                  <a:buNone/>
                </a:pPr>
                <a:r>
                  <a:rPr lang="zh-CN" altLang="en-US" sz="2000" dirty="0"/>
                  <a:t>     </a:t>
                </a:r>
                <a14:m>
                  <m:oMath xmlns:m="http://schemas.openxmlformats.org/officeDocument/2006/math">
                    <m:r>
                      <a:rPr lang="zh-CN" altLang="en-US" sz="2000" i="1">
                        <a:latin typeface="Cambria Math" panose="02040503050406030204" pitchFamily="18" charset="0"/>
                      </a:rPr>
                      <m:t>𝑆𝑁</m:t>
                    </m:r>
                  </m:oMath>
                </a14:m>
                <a:r>
                  <a:rPr lang="zh-CN" altLang="zh-CN" sz="2000" dirty="0"/>
                  <a:t>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oMath>
                </a14:m>
                <a:endParaRPr lang="en-US" altLang="zh-CN" sz="2000" dirty="0"/>
              </a:p>
              <a:p>
                <a:pPr marL="0" indent="0">
                  <a:buNone/>
                </a:pPr>
                <a:r>
                  <a:rPr lang="en-US" altLang="zh-CN" sz="2000" dirty="0"/>
                  <a:t>     </a:t>
                </a:r>
                <a:r>
                  <a:rPr lang="zh-CN" altLang="zh-CN" sz="2000" dirty="0"/>
                  <a:t>虚拟网络</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𝑣</m:t>
                        </m:r>
                      </m:sub>
                    </m:sSub>
                    <m:r>
                      <a:rPr lang="en-US" altLang="zh-CN" sz="2000" i="1">
                        <a:latin typeface="Cambria Math" panose="02040503050406030204" pitchFamily="18" charset="0"/>
                      </a:rPr>
                      <m:t>)</m:t>
                    </m:r>
                  </m:oMath>
                </a14:m>
                <a:endParaRPr lang="zh-CN" altLang="zh-CN" sz="2000" dirty="0"/>
              </a:p>
              <a:p>
                <a:r>
                  <a:rPr lang="en-US" altLang="zh-CN" sz="2000" b="1" dirty="0"/>
                  <a:t>Output</a:t>
                </a:r>
                <a:r>
                  <a:rPr lang="zh-CN" altLang="zh-CN" sz="2000" dirty="0"/>
                  <a:t>：</a:t>
                </a:r>
                <a:endParaRPr lang="en-US" altLang="zh-CN" sz="2000" dirty="0"/>
              </a:p>
              <a:p>
                <a:pPr marL="0" indent="0">
                  <a:buNone/>
                </a:pPr>
                <a:r>
                  <a:rPr lang="en-US" altLang="zh-CN" sz="2000" dirty="0"/>
                  <a:t>     </a:t>
                </a:r>
                <a:r>
                  <a:rPr lang="zh-CN" altLang="zh-CN" sz="2000" dirty="0"/>
                  <a:t>节点映射结果</a:t>
                </a:r>
                <a:r>
                  <a:rPr lang="en-US" altLang="zh-CN" sz="2000" i="1" dirty="0"/>
                  <a:t>R(V)</a:t>
                </a:r>
                <a:endParaRPr lang="en-US" altLang="zh-CN" sz="2000" dirty="0"/>
              </a:p>
              <a:p>
                <a:pPr marL="0" indent="0">
                  <a:buNone/>
                </a:pPr>
                <a:r>
                  <a:rPr lang="en-US" altLang="zh-CN" sz="2000" dirty="0"/>
                  <a:t>     </a:t>
                </a:r>
                <a:r>
                  <a:rPr lang="zh-CN" altLang="zh-CN" sz="2000" dirty="0"/>
                  <a:t>链路映射结果</a:t>
                </a:r>
                <a:r>
                  <a:rPr lang="en-US" altLang="zh-CN" sz="2000" i="1" dirty="0"/>
                  <a:t>R(E)</a:t>
                </a:r>
                <a:endParaRPr lang="zh-CN" altLang="zh-CN" sz="2000" dirty="0"/>
              </a:p>
              <a:p>
                <a:r>
                  <a:rPr lang="zh-CN" altLang="en-US" sz="2000" dirty="0"/>
                  <a:t>时间复杂度为</a:t>
                </a:r>
                <a:r>
                  <a:rPr lang="en-US" altLang="zh-CN" sz="2000" i="1" dirty="0"/>
                  <a:t>O(|</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𝑣</m:t>
                        </m:r>
                      </m:sub>
                    </m:sSub>
                  </m:oMath>
                </a14:m>
                <a:r>
                  <a:rPr lang="en-US" altLang="zh-CN" sz="2000" i="1" dirty="0"/>
                  <a:t>|</a:t>
                </a:r>
                <a14:m>
                  <m:oMath xmlns:m="http://schemas.openxmlformats.org/officeDocument/2006/math">
                    <m:r>
                      <a:rPr lang="en-US" altLang="zh-CN" sz="2000" i="1">
                        <a:latin typeface="Cambria Math" panose="02040503050406030204" pitchFamily="18" charset="0"/>
                      </a:rPr>
                      <m:t>×</m:t>
                    </m:r>
                  </m:oMath>
                </a14:m>
                <a:r>
                  <a:rPr lang="en-US" altLang="zh-CN" sz="2000" i="1"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𝑠</m:t>
                        </m:r>
                      </m:sub>
                    </m:sSub>
                  </m:oMath>
                </a14:m>
                <a:r>
                  <a:rPr lang="en-US" altLang="zh-CN" sz="2000" i="1" dirty="0"/>
                  <a:t>|</a:t>
                </a:r>
                <a:r>
                  <a:rPr lang="en-US" altLang="zh-CN" sz="2000" i="1" baseline="30000" dirty="0"/>
                  <a:t>2</a:t>
                </a:r>
                <a:r>
                  <a:rPr lang="en-US" altLang="zh-CN" sz="2000" i="1" dirty="0"/>
                  <a:t>)</a:t>
                </a:r>
                <a:endParaRPr lang="en-US" altLang="zh-CN" sz="2000" dirty="0"/>
              </a:p>
              <a:p>
                <a:endParaRPr lang="en-US" altLang="zh-CN"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199" y="1825624"/>
                <a:ext cx="9735207" cy="4791075"/>
              </a:xfrm>
              <a:blipFill rotWithShape="0">
                <a:blip r:embed="rId7"/>
                <a:stretch>
                  <a:fillRect l="-814" t="-2163"/>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8"/>
          <a:stretch>
            <a:fillRect/>
          </a:stretch>
        </p:blipFill>
        <p:spPr>
          <a:xfrm>
            <a:off x="5579679" y="247485"/>
            <a:ext cx="4815051" cy="6482558"/>
          </a:xfrm>
          <a:prstGeom prst="rect">
            <a:avLst/>
          </a:prstGeom>
        </p:spPr>
      </p:pic>
    </p:spTree>
    <p:custDataLst>
      <p:tags r:id="rId1"/>
    </p:custDataLst>
    <p:extLst>
      <p:ext uri="{BB962C8B-B14F-4D97-AF65-F5344CB8AC3E}">
        <p14:creationId xmlns:p14="http://schemas.microsoft.com/office/powerpoint/2010/main" val="3438983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b="1" dirty="0"/>
              <a:t>实验环境为：</a:t>
            </a:r>
            <a:endParaRPr lang="en-US" altLang="zh-CN" b="1" dirty="0"/>
          </a:p>
          <a:p>
            <a:pPr marL="0" indent="0">
              <a:buNone/>
            </a:pPr>
            <a:r>
              <a:rPr lang="zh-CN" altLang="en-US" sz="2000" dirty="0"/>
              <a:t>     物理网络节点</a:t>
            </a:r>
            <a:r>
              <a:rPr lang="en-US" altLang="zh-CN" sz="2000" dirty="0"/>
              <a:t>1000</a:t>
            </a:r>
            <a:r>
              <a:rPr lang="zh-CN" altLang="en-US" sz="2000" dirty="0"/>
              <a:t>个，链路为</a:t>
            </a:r>
            <a:r>
              <a:rPr lang="en-US" altLang="zh-CN" sz="2000" dirty="0"/>
              <a:t>4000</a:t>
            </a:r>
            <a:r>
              <a:rPr lang="zh-CN" altLang="en-US" sz="2000" dirty="0"/>
              <a:t>，且为一个连通图</a:t>
            </a:r>
            <a:endParaRPr lang="en-US" altLang="zh-CN" sz="2000" dirty="0"/>
          </a:p>
          <a:p>
            <a:pPr marL="0" indent="0">
              <a:buNone/>
            </a:pPr>
            <a:r>
              <a:rPr lang="zh-CN" altLang="en-US" sz="2000" dirty="0"/>
              <a:t>     虚拟网络节点数随实验规模变化，每节点平均有</a:t>
            </a:r>
            <a:r>
              <a:rPr lang="en-US" altLang="zh-CN" sz="2000" dirty="0"/>
              <a:t>2-4</a:t>
            </a:r>
            <a:r>
              <a:rPr lang="zh-CN" altLang="en-US" sz="2000" dirty="0"/>
              <a:t>条边</a:t>
            </a:r>
            <a:endParaRPr lang="en-US" altLang="zh-CN" sz="2000" dirty="0"/>
          </a:p>
          <a:p>
            <a:pPr marL="0" indent="0">
              <a:buNone/>
            </a:pPr>
            <a:r>
              <a:rPr lang="zh-CN" altLang="en-US" sz="2000" dirty="0"/>
              <a:t>     采用</a:t>
            </a:r>
            <a:r>
              <a:rPr lang="en-US" altLang="zh-CN" sz="2000" dirty="0"/>
              <a:t>BRITE</a:t>
            </a:r>
            <a:r>
              <a:rPr lang="zh-CN" altLang="en-US" sz="2000" dirty="0"/>
              <a:t>生成</a:t>
            </a:r>
            <a:endParaRPr lang="en-US" altLang="zh-CN" sz="2000" dirty="0"/>
          </a:p>
          <a:p>
            <a:r>
              <a:rPr lang="zh-CN" altLang="en-US" b="1" dirty="0"/>
              <a:t>实验规模：</a:t>
            </a:r>
            <a:endParaRPr lang="en-US" altLang="zh-CN" b="1" dirty="0"/>
          </a:p>
          <a:p>
            <a:pPr marL="0" indent="0">
              <a:buNone/>
            </a:pPr>
            <a:r>
              <a:rPr lang="zh-CN" altLang="en-US" sz="2000" dirty="0"/>
              <a:t>     小规模实验</a:t>
            </a:r>
            <a:endParaRPr lang="en-US" altLang="zh-CN" sz="2000" dirty="0"/>
          </a:p>
          <a:p>
            <a:pPr marL="0" indent="0">
              <a:buNone/>
            </a:pPr>
            <a:r>
              <a:rPr lang="zh-CN" altLang="en-US" sz="2000" dirty="0"/>
              <a:t>     中等规模实验</a:t>
            </a:r>
            <a:endParaRPr lang="en-US" altLang="zh-CN" sz="2000" dirty="0"/>
          </a:p>
          <a:p>
            <a:pPr marL="0" indent="0">
              <a:buNone/>
            </a:pPr>
            <a:r>
              <a:rPr lang="zh-CN" altLang="en-US" sz="2000" dirty="0"/>
              <a:t>     大规模实验</a:t>
            </a:r>
            <a:endParaRPr lang="en-US" altLang="zh-CN" sz="2000" dirty="0"/>
          </a:p>
          <a:p>
            <a:pPr marL="0" indent="0">
              <a:buNone/>
            </a:pPr>
            <a:r>
              <a:rPr lang="zh-CN" altLang="en-US" sz="2000" dirty="0"/>
              <a:t>     超大规模实验</a:t>
            </a:r>
            <a:endParaRPr lang="en-US" altLang="zh-CN" sz="2000" dirty="0"/>
          </a:p>
          <a:p>
            <a:pPr marL="0" indent="0">
              <a:buNone/>
            </a:pPr>
            <a:r>
              <a:rPr lang="zh-CN" altLang="en-US" sz="2000" dirty="0"/>
              <a:t>     真实拓扑实验</a:t>
            </a:r>
            <a:endParaRPr lang="en-US" altLang="zh-CN" sz="2000"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940619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dirty="0"/>
              <a:t>小规模实验：</a:t>
            </a:r>
            <a:endParaRPr lang="en-US" altLang="zh-CN" dirty="0"/>
          </a:p>
          <a:p>
            <a:r>
              <a:rPr lang="zh-CN" altLang="zh-CN" dirty="0"/>
              <a:t>物理网络节点权重设置为1，有10%的波动，服从高斯分布。物理链路权重设置为10，有10%的波动，服从高斯分布。</a:t>
            </a:r>
            <a:endParaRPr lang="en-US" altLang="zh-CN" dirty="0"/>
          </a:p>
          <a:p>
            <a:r>
              <a:rPr lang="zh-CN" altLang="zh-CN" dirty="0"/>
              <a:t>虚拟网络节点数为50变化到100，每次递增10，节点权重设置为0.1，有10%的波动，服从高斯分布。虚拟链路权重设置为1，有10%的波动，服从高斯分布。虚拟请求每组20个。</a:t>
            </a:r>
            <a:endParaRPr lang="en-US" altLang="zh-CN" dirty="0"/>
          </a:p>
          <a:p>
            <a:r>
              <a:rPr lang="zh-CN" altLang="en-US" dirty="0"/>
              <a:t>对比算法为：</a:t>
            </a:r>
            <a:r>
              <a:rPr lang="en-US" altLang="zh-CN" dirty="0"/>
              <a:t>Node-opt</a:t>
            </a:r>
            <a:r>
              <a:rPr lang="zh-CN" altLang="en-US" dirty="0"/>
              <a:t>和</a:t>
            </a:r>
            <a:r>
              <a:rPr lang="en-US" altLang="zh-CN" dirty="0" err="1"/>
              <a:t>OPTMap</a:t>
            </a:r>
            <a:endParaRPr lang="zh-CN" altLang="zh-CN" dirty="0"/>
          </a:p>
          <a:p>
            <a:endParaRPr lang="en-US" altLang="zh-CN"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164955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小规模实验（</a:t>
            </a:r>
            <a:r>
              <a:rPr lang="en-US" altLang="zh-CN" dirty="0"/>
              <a:t>50-100</a:t>
            </a:r>
            <a:r>
              <a:rPr lang="zh-CN" altLang="en-US" dirty="0"/>
              <a:t>节点）</a:t>
            </a:r>
            <a:endParaRPr lang="en-US" altLang="zh-CN" dirty="0"/>
          </a:p>
          <a:p>
            <a:r>
              <a:rPr lang="zh-CN" altLang="en-US" dirty="0"/>
              <a:t>映射接受率：</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90024870"/>
              </p:ext>
            </p:extLst>
          </p:nvPr>
        </p:nvGraphicFramePr>
        <p:xfrm>
          <a:off x="1109332" y="3076546"/>
          <a:ext cx="4276725" cy="2683121"/>
        </p:xfrm>
        <a:graphic>
          <a:graphicData uri="http://schemas.openxmlformats.org/drawingml/2006/table">
            <a:tbl>
              <a:tblPr>
                <a:tableStyleId>{5C22544A-7EE6-4342-B048-85BDC9FD1C3A}</a:tableStyleId>
              </a:tblPr>
              <a:tblGrid>
                <a:gridCol w="1425575">
                  <a:extLst>
                    <a:ext uri="{9D8B030D-6E8A-4147-A177-3AD203B41FA5}">
                      <a16:colId xmlns:a16="http://schemas.microsoft.com/office/drawing/2014/main" val="20000"/>
                    </a:ext>
                  </a:extLst>
                </a:gridCol>
                <a:gridCol w="1425575">
                  <a:extLst>
                    <a:ext uri="{9D8B030D-6E8A-4147-A177-3AD203B41FA5}">
                      <a16:colId xmlns:a16="http://schemas.microsoft.com/office/drawing/2014/main" val="20001"/>
                    </a:ext>
                  </a:extLst>
                </a:gridCol>
                <a:gridCol w="1425575">
                  <a:extLst>
                    <a:ext uri="{9D8B030D-6E8A-4147-A177-3AD203B41FA5}">
                      <a16:colId xmlns:a16="http://schemas.microsoft.com/office/drawing/2014/main" val="20002"/>
                    </a:ext>
                  </a:extLst>
                </a:gridCol>
              </a:tblGrid>
              <a:tr h="383303">
                <a:tc>
                  <a:txBody>
                    <a:bodyPr/>
                    <a:lstStyle/>
                    <a:p>
                      <a:pPr marL="266700" indent="266700" algn="r">
                        <a:lnSpc>
                          <a:spcPct val="125000"/>
                        </a:lnSpc>
                        <a:spcBef>
                          <a:spcPts val="1200"/>
                        </a:spcBef>
                        <a:spcAft>
                          <a:spcPts val="1000"/>
                        </a:spcAft>
                      </a:pPr>
                      <a:r>
                        <a:rPr lang="zh-CN" sz="1050" kern="100" dirty="0">
                          <a:effectLst/>
                        </a:rPr>
                        <a:t>节点数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rPr>
                        <a:t>Node-opt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a:effectLst/>
                        </a:rPr>
                        <a:t>OPTMap</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83303">
                <a:tc>
                  <a:txBody>
                    <a:bodyPr/>
                    <a:lstStyle/>
                    <a:p>
                      <a:pPr indent="266700" algn="r">
                        <a:lnSpc>
                          <a:spcPct val="125000"/>
                        </a:lnSpc>
                        <a:spcBef>
                          <a:spcPts val="1200"/>
                        </a:spcBef>
                        <a:spcAft>
                          <a:spcPts val="0"/>
                        </a:spcAft>
                      </a:pPr>
                      <a:r>
                        <a:rPr lang="en-US" sz="105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83303">
                <a:tc>
                  <a:txBody>
                    <a:bodyPr/>
                    <a:lstStyle/>
                    <a:p>
                      <a:pPr indent="266700" algn="r">
                        <a:lnSpc>
                          <a:spcPct val="125000"/>
                        </a:lnSpc>
                        <a:spcBef>
                          <a:spcPts val="1200"/>
                        </a:spcBef>
                        <a:spcAft>
                          <a:spcPts val="0"/>
                        </a:spcAft>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83303">
                <a:tc>
                  <a:txBody>
                    <a:bodyPr/>
                    <a:lstStyle/>
                    <a:p>
                      <a:pPr indent="266700" algn="r">
                        <a:lnSpc>
                          <a:spcPct val="125000"/>
                        </a:lnSpc>
                        <a:spcBef>
                          <a:spcPts val="1200"/>
                        </a:spcBef>
                        <a:spcAft>
                          <a:spcPts val="0"/>
                        </a:spcAft>
                      </a:pPr>
                      <a:r>
                        <a:rPr lang="en-US" sz="1050" kern="100">
                          <a:effectLst/>
                        </a:rPr>
                        <a:t>70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83303">
                <a:tc>
                  <a:txBody>
                    <a:bodyPr/>
                    <a:lstStyle/>
                    <a:p>
                      <a:pPr indent="266700" algn="r">
                        <a:lnSpc>
                          <a:spcPct val="125000"/>
                        </a:lnSpc>
                        <a:spcBef>
                          <a:spcPts val="1200"/>
                        </a:spcBef>
                        <a:spcAft>
                          <a:spcPts val="0"/>
                        </a:spcAft>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50%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83303">
                <a:tc>
                  <a:txBody>
                    <a:bodyPr/>
                    <a:lstStyle/>
                    <a:p>
                      <a:pPr indent="266700" algn="r">
                        <a:lnSpc>
                          <a:spcPct val="125000"/>
                        </a:lnSpc>
                        <a:spcBef>
                          <a:spcPts val="1200"/>
                        </a:spcBef>
                        <a:spcAft>
                          <a:spcPts val="0"/>
                        </a:spcAft>
                      </a:pPr>
                      <a:r>
                        <a:rPr lang="en-US" sz="105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40%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75%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83303">
                <a:tc>
                  <a:txBody>
                    <a:bodyPr/>
                    <a:lstStyle/>
                    <a:p>
                      <a:pPr indent="266700" algn="r">
                        <a:lnSpc>
                          <a:spcPct val="125000"/>
                        </a:lnSpc>
                        <a:spcBef>
                          <a:spcPts val="1200"/>
                        </a:spcBef>
                        <a:spcAft>
                          <a:spcPts val="0"/>
                        </a:spcAft>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30%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80%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8" name="图表 7"/>
          <p:cNvGraphicFramePr/>
          <p:nvPr>
            <p:extLst>
              <p:ext uri="{D42A27DB-BD31-4B8C-83A1-F6EECF244321}">
                <p14:modId xmlns:p14="http://schemas.microsoft.com/office/powerpoint/2010/main" val="3480647566"/>
              </p:ext>
            </p:extLst>
          </p:nvPr>
        </p:nvGraphicFramePr>
        <p:xfrm>
          <a:off x="5931119" y="3068691"/>
          <a:ext cx="5262398" cy="3142922"/>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416116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小规模实验（</a:t>
            </a:r>
            <a:r>
              <a:rPr lang="en-US" altLang="zh-CN" dirty="0"/>
              <a:t>50-100</a:t>
            </a:r>
            <a:r>
              <a:rPr lang="zh-CN" altLang="en-US" dirty="0"/>
              <a:t>节点）</a:t>
            </a:r>
            <a:endParaRPr lang="en-US" altLang="zh-CN" dirty="0"/>
          </a:p>
          <a:p>
            <a:r>
              <a:rPr lang="zh-CN" altLang="en-US" dirty="0"/>
              <a:t>收益开销比：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073179573"/>
              </p:ext>
            </p:extLst>
          </p:nvPr>
        </p:nvGraphicFramePr>
        <p:xfrm>
          <a:off x="1219200" y="3153524"/>
          <a:ext cx="4267200" cy="2574614"/>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67802">
                <a:tc>
                  <a:txBody>
                    <a:bodyPr/>
                    <a:lstStyle/>
                    <a:p>
                      <a:pPr marL="266700" indent="266700" algn="r">
                        <a:lnSpc>
                          <a:spcPct val="125000"/>
                        </a:lnSpc>
                        <a:spcBef>
                          <a:spcPts val="1200"/>
                        </a:spcBef>
                        <a:spcAft>
                          <a:spcPts val="1000"/>
                        </a:spcAft>
                      </a:pPr>
                      <a:r>
                        <a:rPr lang="zh-CN" sz="1050" kern="100" dirty="0">
                          <a:effectLst/>
                        </a:rPr>
                        <a:t>节点数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a:effectLst/>
                        </a:rPr>
                        <a:t>Node-opt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a:effectLst/>
                        </a:rPr>
                        <a:t>OPTMap</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67802">
                <a:tc>
                  <a:txBody>
                    <a:bodyPr/>
                    <a:lstStyle/>
                    <a:p>
                      <a:pPr indent="266700" algn="r">
                        <a:lnSpc>
                          <a:spcPct val="125000"/>
                        </a:lnSpc>
                        <a:spcBef>
                          <a:spcPts val="1200"/>
                        </a:spcBef>
                        <a:spcAft>
                          <a:spcPts val="0"/>
                        </a:spcAft>
                      </a:pPr>
                      <a:r>
                        <a:rPr lang="en-US" sz="1050" kern="100" dirty="0">
                          <a:effectLst/>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0.553</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1.022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67802">
                <a:tc>
                  <a:txBody>
                    <a:bodyPr/>
                    <a:lstStyle/>
                    <a:p>
                      <a:pPr indent="266700" algn="r">
                        <a:lnSpc>
                          <a:spcPct val="125000"/>
                        </a:lnSpc>
                        <a:spcBef>
                          <a:spcPts val="1200"/>
                        </a:spcBef>
                        <a:spcAft>
                          <a:spcPts val="0"/>
                        </a:spcAft>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0.567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0.936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67802">
                <a:tc>
                  <a:txBody>
                    <a:bodyPr/>
                    <a:lstStyle/>
                    <a:p>
                      <a:pPr indent="266700" algn="r">
                        <a:lnSpc>
                          <a:spcPct val="125000"/>
                        </a:lnSpc>
                        <a:spcBef>
                          <a:spcPts val="1200"/>
                        </a:spcBef>
                        <a:spcAft>
                          <a:spcPts val="0"/>
                        </a:spcAft>
                      </a:pPr>
                      <a:r>
                        <a:rPr lang="en-US" sz="1050" kern="100">
                          <a:effectLst/>
                        </a:rPr>
                        <a:t>70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0.525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0.685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67802">
                <a:tc>
                  <a:txBody>
                    <a:bodyPr/>
                    <a:lstStyle/>
                    <a:p>
                      <a:pPr indent="266700" algn="r">
                        <a:lnSpc>
                          <a:spcPct val="125000"/>
                        </a:lnSpc>
                        <a:spcBef>
                          <a:spcPts val="1200"/>
                        </a:spcBef>
                        <a:spcAft>
                          <a:spcPts val="0"/>
                        </a:spcAft>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0.451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0.590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367802">
                <a:tc>
                  <a:txBody>
                    <a:bodyPr/>
                    <a:lstStyle/>
                    <a:p>
                      <a:pPr indent="266700" algn="r">
                        <a:lnSpc>
                          <a:spcPct val="125000"/>
                        </a:lnSpc>
                        <a:spcBef>
                          <a:spcPts val="1200"/>
                        </a:spcBef>
                        <a:spcAft>
                          <a:spcPts val="0"/>
                        </a:spcAft>
                      </a:pPr>
                      <a:r>
                        <a:rPr lang="en-US" sz="105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0.463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0.616</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367802">
                <a:tc>
                  <a:txBody>
                    <a:bodyPr/>
                    <a:lstStyle/>
                    <a:p>
                      <a:pPr indent="266700" algn="r">
                        <a:lnSpc>
                          <a:spcPct val="125000"/>
                        </a:lnSpc>
                        <a:spcBef>
                          <a:spcPts val="1200"/>
                        </a:spcBef>
                        <a:spcAft>
                          <a:spcPts val="0"/>
                        </a:spcAft>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0.520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0.708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7" name="图表 6"/>
          <p:cNvGraphicFramePr/>
          <p:nvPr>
            <p:extLst>
              <p:ext uri="{D42A27DB-BD31-4B8C-83A1-F6EECF244321}">
                <p14:modId xmlns:p14="http://schemas.microsoft.com/office/powerpoint/2010/main" val="612074833"/>
              </p:ext>
            </p:extLst>
          </p:nvPr>
        </p:nvGraphicFramePr>
        <p:xfrm>
          <a:off x="6102897" y="3079695"/>
          <a:ext cx="5048578" cy="3121409"/>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373094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dirty="0"/>
              <a:t>中等规模实验：</a:t>
            </a:r>
            <a:endParaRPr lang="en-US" altLang="zh-CN" dirty="0"/>
          </a:p>
          <a:p>
            <a:r>
              <a:rPr lang="zh-CN" altLang="zh-CN" dirty="0"/>
              <a:t>物理网络节点权重设置为1，有10%的波动，服从高斯分布。物理链路权重设置为10，有10%的波动，服从高斯分布。</a:t>
            </a:r>
            <a:endParaRPr lang="en-US" altLang="zh-CN" dirty="0"/>
          </a:p>
          <a:p>
            <a:r>
              <a:rPr lang="zh-CN" altLang="zh-CN" dirty="0"/>
              <a:t>虚拟网络节点数为50</a:t>
            </a:r>
            <a:r>
              <a:rPr lang="en-US" altLang="zh-CN" dirty="0"/>
              <a:t>0</a:t>
            </a:r>
            <a:r>
              <a:rPr lang="zh-CN" altLang="zh-CN" dirty="0"/>
              <a:t>变化到100</a:t>
            </a:r>
            <a:r>
              <a:rPr lang="en-US" altLang="zh-CN" dirty="0"/>
              <a:t>0</a:t>
            </a:r>
            <a:r>
              <a:rPr lang="zh-CN" altLang="zh-CN" dirty="0"/>
              <a:t>，每次递增10</a:t>
            </a:r>
            <a:r>
              <a:rPr lang="en-US" altLang="zh-CN" dirty="0"/>
              <a:t>0</a:t>
            </a:r>
            <a:r>
              <a:rPr lang="zh-CN" altLang="zh-CN" dirty="0"/>
              <a:t>，节点权重设置为0.</a:t>
            </a:r>
            <a:r>
              <a:rPr lang="en-US" altLang="zh-CN" dirty="0"/>
              <a:t>0</a:t>
            </a:r>
            <a:r>
              <a:rPr lang="zh-CN" altLang="zh-CN" dirty="0"/>
              <a:t>1，有10%的波动，服从高斯分布。虚拟链路权重设置为</a:t>
            </a:r>
            <a:r>
              <a:rPr lang="en-US" altLang="zh-CN" dirty="0"/>
              <a:t>0.</a:t>
            </a:r>
            <a:r>
              <a:rPr lang="zh-CN" altLang="zh-CN" dirty="0"/>
              <a:t>1，有10%的波动，服从高斯分布。虚拟请求每组20个。</a:t>
            </a:r>
            <a:endParaRPr lang="en-US" altLang="zh-CN" dirty="0"/>
          </a:p>
          <a:p>
            <a:r>
              <a:rPr lang="zh-CN" altLang="en-US" dirty="0"/>
              <a:t>对比算法为：</a:t>
            </a:r>
            <a:r>
              <a:rPr lang="en-US" altLang="zh-CN" dirty="0"/>
              <a:t>Node-opt</a:t>
            </a:r>
            <a:r>
              <a:rPr lang="zh-CN" altLang="en-US" dirty="0"/>
              <a:t>，</a:t>
            </a:r>
            <a:r>
              <a:rPr lang="en-US" altLang="zh-CN" dirty="0"/>
              <a:t>Pre-node-opt</a:t>
            </a:r>
            <a:r>
              <a:rPr lang="zh-CN" altLang="en-US" dirty="0"/>
              <a:t>和</a:t>
            </a:r>
            <a:r>
              <a:rPr lang="en-US" altLang="zh-CN" dirty="0" err="1"/>
              <a:t>OPTMap</a:t>
            </a:r>
            <a:endParaRPr lang="zh-CN" altLang="zh-CN" dirty="0"/>
          </a:p>
          <a:p>
            <a:endParaRPr lang="zh-CN" altLang="zh-CN" dirty="0"/>
          </a:p>
          <a:p>
            <a:endParaRPr lang="en-US" altLang="zh-CN"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309692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中等规模实验（</a:t>
            </a:r>
            <a:r>
              <a:rPr lang="en-US" altLang="zh-CN" dirty="0"/>
              <a:t>500-1000</a:t>
            </a:r>
            <a:r>
              <a:rPr lang="zh-CN" altLang="en-US" dirty="0"/>
              <a:t>节点）</a:t>
            </a:r>
            <a:endParaRPr lang="en-US" altLang="zh-CN" dirty="0"/>
          </a:p>
          <a:p>
            <a:r>
              <a:rPr lang="zh-CN" altLang="en-US" dirty="0"/>
              <a:t>映射接受率：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361974007"/>
              </p:ext>
            </p:extLst>
          </p:nvPr>
        </p:nvGraphicFramePr>
        <p:xfrm>
          <a:off x="995850" y="2869319"/>
          <a:ext cx="5205252" cy="3111066"/>
        </p:xfrm>
        <a:graphic>
          <a:graphicData uri="http://schemas.openxmlformats.org/drawingml/2006/table">
            <a:tbl>
              <a:tblPr>
                <a:tableStyleId>{5C22544A-7EE6-4342-B048-85BDC9FD1C3A}</a:tableStyleId>
              </a:tblPr>
              <a:tblGrid>
                <a:gridCol w="1095709">
                  <a:extLst>
                    <a:ext uri="{9D8B030D-6E8A-4147-A177-3AD203B41FA5}">
                      <a16:colId xmlns:a16="http://schemas.microsoft.com/office/drawing/2014/main" val="20000"/>
                    </a:ext>
                  </a:extLst>
                </a:gridCol>
                <a:gridCol w="1303282">
                  <a:extLst>
                    <a:ext uri="{9D8B030D-6E8A-4147-A177-3AD203B41FA5}">
                      <a16:colId xmlns:a16="http://schemas.microsoft.com/office/drawing/2014/main" val="20001"/>
                    </a:ext>
                  </a:extLst>
                </a:gridCol>
                <a:gridCol w="1481959">
                  <a:extLst>
                    <a:ext uri="{9D8B030D-6E8A-4147-A177-3AD203B41FA5}">
                      <a16:colId xmlns:a16="http://schemas.microsoft.com/office/drawing/2014/main" val="20002"/>
                    </a:ext>
                  </a:extLst>
                </a:gridCol>
                <a:gridCol w="1324302">
                  <a:extLst>
                    <a:ext uri="{9D8B030D-6E8A-4147-A177-3AD203B41FA5}">
                      <a16:colId xmlns:a16="http://schemas.microsoft.com/office/drawing/2014/main" val="20003"/>
                    </a:ext>
                  </a:extLst>
                </a:gridCol>
              </a:tblGrid>
              <a:tr h="444438">
                <a:tc>
                  <a:txBody>
                    <a:bodyPr/>
                    <a:lstStyle/>
                    <a:p>
                      <a:pPr marL="266700" indent="266700" algn="r">
                        <a:lnSpc>
                          <a:spcPct val="125000"/>
                        </a:lnSpc>
                        <a:spcBef>
                          <a:spcPts val="1200"/>
                        </a:spcBef>
                        <a:spcAft>
                          <a:spcPts val="1000"/>
                        </a:spcAft>
                      </a:pPr>
                      <a:r>
                        <a:rPr lang="zh-CN" sz="1050" kern="100" dirty="0">
                          <a:effectLst/>
                          <a:latin typeface="+mn-ea"/>
                          <a:ea typeface="+mn-ea"/>
                        </a:rPr>
                        <a:t>节点数</a:t>
                      </a:r>
                      <a:endParaRPr lang="zh-CN" sz="1200" kern="100" dirty="0">
                        <a:effectLst/>
                        <a:latin typeface="+mn-ea"/>
                        <a:ea typeface="+mn-ea"/>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latin typeface="+mn-lt"/>
                          <a:ea typeface="宋体" panose="02010600030101010101" pitchFamily="2" charset="-122"/>
                        </a:rPr>
                        <a:t>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a:effectLst/>
                          <a:latin typeface="+mn-lt"/>
                          <a:ea typeface="宋体" panose="02010600030101010101" pitchFamily="2" charset="-122"/>
                        </a:rPr>
                        <a:t>Pre-node-opt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latin typeface="+mn-lt"/>
                          <a:ea typeface="宋体" panose="02010600030101010101" pitchFamily="2" charset="-122"/>
                        </a:rPr>
                        <a:t>OPTMap</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44438">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65%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45%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30%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30%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8" name="图表 7"/>
          <p:cNvGraphicFramePr/>
          <p:nvPr>
            <p:extLst>
              <p:ext uri="{D42A27DB-BD31-4B8C-83A1-F6EECF244321}">
                <p14:modId xmlns:p14="http://schemas.microsoft.com/office/powerpoint/2010/main" val="3841402156"/>
              </p:ext>
            </p:extLst>
          </p:nvPr>
        </p:nvGraphicFramePr>
        <p:xfrm>
          <a:off x="6445139" y="2806262"/>
          <a:ext cx="5074199" cy="3247697"/>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153358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中等规模实验（</a:t>
            </a:r>
            <a:r>
              <a:rPr lang="en-US" altLang="zh-CN" dirty="0"/>
              <a:t>500-1000</a:t>
            </a:r>
            <a:r>
              <a:rPr lang="zh-CN" altLang="en-US" dirty="0"/>
              <a:t>节点）</a:t>
            </a:r>
            <a:endParaRPr lang="en-US" altLang="zh-CN" dirty="0"/>
          </a:p>
          <a:p>
            <a:r>
              <a:rPr lang="zh-CN" altLang="en-US" dirty="0"/>
              <a:t>收益开销比：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49491142"/>
              </p:ext>
            </p:extLst>
          </p:nvPr>
        </p:nvGraphicFramePr>
        <p:xfrm>
          <a:off x="943304" y="2911368"/>
          <a:ext cx="5289331" cy="3005955"/>
        </p:xfrm>
        <a:graphic>
          <a:graphicData uri="http://schemas.openxmlformats.org/drawingml/2006/table">
            <a:tbl>
              <a:tblPr>
                <a:tableStyleId>{5C22544A-7EE6-4342-B048-85BDC9FD1C3A}</a:tableStyleId>
              </a:tblPr>
              <a:tblGrid>
                <a:gridCol w="1104482">
                  <a:extLst>
                    <a:ext uri="{9D8B030D-6E8A-4147-A177-3AD203B41FA5}">
                      <a16:colId xmlns:a16="http://schemas.microsoft.com/office/drawing/2014/main" val="20000"/>
                    </a:ext>
                  </a:extLst>
                </a:gridCol>
                <a:gridCol w="1303130">
                  <a:extLst>
                    <a:ext uri="{9D8B030D-6E8A-4147-A177-3AD203B41FA5}">
                      <a16:colId xmlns:a16="http://schemas.microsoft.com/office/drawing/2014/main" val="20001"/>
                    </a:ext>
                  </a:extLst>
                </a:gridCol>
                <a:gridCol w="1525616">
                  <a:extLst>
                    <a:ext uri="{9D8B030D-6E8A-4147-A177-3AD203B41FA5}">
                      <a16:colId xmlns:a16="http://schemas.microsoft.com/office/drawing/2014/main" val="20002"/>
                    </a:ext>
                  </a:extLst>
                </a:gridCol>
                <a:gridCol w="1356103">
                  <a:extLst>
                    <a:ext uri="{9D8B030D-6E8A-4147-A177-3AD203B41FA5}">
                      <a16:colId xmlns:a16="http://schemas.microsoft.com/office/drawing/2014/main" val="20003"/>
                    </a:ext>
                  </a:extLst>
                </a:gridCol>
              </a:tblGrid>
              <a:tr h="507903">
                <a:tc>
                  <a:txBody>
                    <a:bodyPr/>
                    <a:lstStyle/>
                    <a:p>
                      <a:pPr marL="266700" indent="266700" algn="r">
                        <a:lnSpc>
                          <a:spcPct val="125000"/>
                        </a:lnSpc>
                        <a:spcBef>
                          <a:spcPts val="1200"/>
                        </a:spcBef>
                        <a:spcAft>
                          <a:spcPts val="1000"/>
                        </a:spcAft>
                      </a:pPr>
                      <a:r>
                        <a:rPr lang="zh-CN" sz="1050" kern="100" dirty="0">
                          <a:effectLst/>
                        </a:rPr>
                        <a:t>节点数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rPr>
                        <a:t>Node-opt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a:effectLst/>
                        </a:rPr>
                        <a:t>Pre-node-opt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rPr>
                        <a:t>OPTMap</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16342">
                <a:tc>
                  <a:txBody>
                    <a:bodyPr/>
                    <a:lstStyle/>
                    <a:p>
                      <a:pPr indent="266700" algn="r">
                        <a:lnSpc>
                          <a:spcPct val="125000"/>
                        </a:lnSpc>
                        <a:spcBef>
                          <a:spcPts val="1200"/>
                        </a:spcBef>
                        <a:spcAft>
                          <a:spcPts val="0"/>
                        </a:spcAft>
                      </a:pPr>
                      <a:r>
                        <a:rPr lang="en-US" sz="1050" kern="100" dirty="0">
                          <a:effectLst/>
                        </a:rPr>
                        <a:t>500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0.551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0.844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0.862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16342">
                <a:tc>
                  <a:txBody>
                    <a:bodyPr/>
                    <a:lstStyle/>
                    <a:p>
                      <a:pPr indent="266700" algn="r">
                        <a:lnSpc>
                          <a:spcPct val="125000"/>
                        </a:lnSpc>
                        <a:spcBef>
                          <a:spcPts val="1200"/>
                        </a:spcBef>
                        <a:spcAft>
                          <a:spcPts val="0"/>
                        </a:spcAft>
                      </a:pPr>
                      <a:r>
                        <a:rPr lang="en-US" sz="1050" kern="100" dirty="0">
                          <a:effectLst/>
                        </a:rPr>
                        <a:t>600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0.484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0.737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0.762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16342">
                <a:tc>
                  <a:txBody>
                    <a:bodyPr/>
                    <a:lstStyle/>
                    <a:p>
                      <a:pPr indent="266700" algn="r">
                        <a:lnSpc>
                          <a:spcPct val="125000"/>
                        </a:lnSpc>
                        <a:spcBef>
                          <a:spcPts val="1200"/>
                        </a:spcBef>
                        <a:spcAft>
                          <a:spcPts val="0"/>
                        </a:spcAft>
                      </a:pPr>
                      <a:r>
                        <a:rPr lang="en-US" sz="1050" kern="100">
                          <a:effectLst/>
                        </a:rPr>
                        <a:t>700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0.476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0.670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0.710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16342">
                <a:tc>
                  <a:txBody>
                    <a:bodyPr/>
                    <a:lstStyle/>
                    <a:p>
                      <a:pPr indent="266700" algn="r">
                        <a:lnSpc>
                          <a:spcPct val="125000"/>
                        </a:lnSpc>
                        <a:spcBef>
                          <a:spcPts val="1200"/>
                        </a:spcBef>
                        <a:spcAft>
                          <a:spcPts val="0"/>
                        </a:spcAft>
                      </a:pPr>
                      <a:r>
                        <a:rPr lang="en-US" sz="1050" kern="100">
                          <a:effectLst/>
                        </a:rPr>
                        <a:t>800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0.457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0.607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0.663</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16342">
                <a:tc>
                  <a:txBody>
                    <a:bodyPr/>
                    <a:lstStyle/>
                    <a:p>
                      <a:pPr indent="266700" algn="r">
                        <a:lnSpc>
                          <a:spcPct val="125000"/>
                        </a:lnSpc>
                        <a:spcBef>
                          <a:spcPts val="1200"/>
                        </a:spcBef>
                        <a:spcAft>
                          <a:spcPts val="0"/>
                        </a:spcAft>
                      </a:pPr>
                      <a:r>
                        <a:rPr lang="en-US" sz="1050" kern="100">
                          <a:effectLst/>
                        </a:rPr>
                        <a:t>900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0.452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0.574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0.632</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16342">
                <a:tc>
                  <a:txBody>
                    <a:bodyPr/>
                    <a:lstStyle/>
                    <a:p>
                      <a:pPr indent="266700" algn="r">
                        <a:lnSpc>
                          <a:spcPct val="125000"/>
                        </a:lnSpc>
                        <a:spcBef>
                          <a:spcPts val="1200"/>
                        </a:spcBef>
                        <a:spcAft>
                          <a:spcPts val="0"/>
                        </a:spcAft>
                      </a:pPr>
                      <a:r>
                        <a:rPr lang="en-US" sz="1050" kern="100">
                          <a:effectLst/>
                        </a:rPr>
                        <a:t>1000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0.450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0.569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0.627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8" name="图表 7"/>
          <p:cNvGraphicFramePr/>
          <p:nvPr>
            <p:extLst>
              <p:ext uri="{D42A27DB-BD31-4B8C-83A1-F6EECF244321}">
                <p14:modId xmlns:p14="http://schemas.microsoft.com/office/powerpoint/2010/main" val="1830057122"/>
              </p:ext>
            </p:extLst>
          </p:nvPr>
        </p:nvGraphicFramePr>
        <p:xfrm>
          <a:off x="6413611" y="2879835"/>
          <a:ext cx="5042666" cy="3321268"/>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67773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dirty="0"/>
              <a:t>大规模实验：</a:t>
            </a:r>
            <a:endParaRPr lang="en-US" altLang="zh-CN" dirty="0"/>
          </a:p>
          <a:p>
            <a:r>
              <a:rPr lang="zh-CN" altLang="zh-CN" dirty="0"/>
              <a:t>物理网络节点权重设置为</a:t>
            </a:r>
            <a:r>
              <a:rPr lang="en-US" altLang="zh-CN" dirty="0"/>
              <a:t>5</a:t>
            </a:r>
            <a:r>
              <a:rPr lang="zh-CN" altLang="zh-CN" dirty="0"/>
              <a:t>，有10%的波动，服从高斯分布。物理链路权重设置为</a:t>
            </a:r>
            <a:r>
              <a:rPr lang="en-US" altLang="zh-CN" dirty="0"/>
              <a:t>5</a:t>
            </a:r>
            <a:r>
              <a:rPr lang="zh-CN" altLang="zh-CN" dirty="0"/>
              <a:t>0，有10%的波动，服从高斯分布。</a:t>
            </a:r>
            <a:endParaRPr lang="en-US" altLang="zh-CN" dirty="0"/>
          </a:p>
          <a:p>
            <a:r>
              <a:rPr lang="zh-CN" altLang="zh-CN" dirty="0"/>
              <a:t>虚拟网络节点数为50</a:t>
            </a:r>
            <a:r>
              <a:rPr lang="en-US" altLang="zh-CN" dirty="0"/>
              <a:t>00</a:t>
            </a:r>
            <a:r>
              <a:rPr lang="zh-CN" altLang="zh-CN" dirty="0"/>
              <a:t>变化</a:t>
            </a:r>
            <a:r>
              <a:rPr lang="zh-CN" altLang="zh-CN"/>
              <a:t>到10</a:t>
            </a:r>
            <a:r>
              <a:rPr lang="en-US" altLang="zh-CN" dirty="0"/>
              <a:t>000</a:t>
            </a:r>
            <a:r>
              <a:rPr lang="zh-CN" altLang="zh-CN" dirty="0"/>
              <a:t>，每次递增10</a:t>
            </a:r>
            <a:r>
              <a:rPr lang="en-US" altLang="zh-CN" dirty="0"/>
              <a:t>00</a:t>
            </a:r>
            <a:r>
              <a:rPr lang="zh-CN" altLang="zh-CN" dirty="0"/>
              <a:t>，节点权重设置为0.</a:t>
            </a:r>
            <a:r>
              <a:rPr lang="en-US" altLang="zh-CN" dirty="0"/>
              <a:t>0</a:t>
            </a:r>
            <a:r>
              <a:rPr lang="zh-CN" altLang="zh-CN" dirty="0"/>
              <a:t>1，有10%的波动，服从高斯分布。虚拟链路权重设置为</a:t>
            </a:r>
            <a:r>
              <a:rPr lang="en-US" altLang="zh-CN" dirty="0"/>
              <a:t>0.</a:t>
            </a:r>
            <a:r>
              <a:rPr lang="zh-CN" altLang="zh-CN" dirty="0"/>
              <a:t>1，有10%的波动，服从高斯分布。虚拟请求每组20个。</a:t>
            </a:r>
            <a:endParaRPr lang="en-US" altLang="zh-CN" dirty="0"/>
          </a:p>
          <a:p>
            <a:r>
              <a:rPr lang="zh-CN" altLang="en-US" dirty="0"/>
              <a:t>对比算法为：</a:t>
            </a:r>
            <a:r>
              <a:rPr lang="en-US" altLang="zh-CN" dirty="0"/>
              <a:t>Node-opt</a:t>
            </a:r>
            <a:r>
              <a:rPr lang="zh-CN" altLang="en-US" dirty="0"/>
              <a:t>，</a:t>
            </a:r>
            <a:r>
              <a:rPr lang="en-US" altLang="zh-CN" dirty="0"/>
              <a:t>Pre-node-opt</a:t>
            </a:r>
            <a:r>
              <a:rPr lang="zh-CN" altLang="en-US" dirty="0"/>
              <a:t>和</a:t>
            </a:r>
            <a:r>
              <a:rPr lang="en-US" altLang="zh-CN" dirty="0" err="1"/>
              <a:t>OPTMap</a:t>
            </a:r>
            <a:endParaRPr lang="zh-CN" altLang="zh-CN" dirty="0"/>
          </a:p>
          <a:p>
            <a:endParaRPr lang="zh-CN" altLang="zh-CN" dirty="0"/>
          </a:p>
          <a:p>
            <a:endParaRPr lang="en-US" altLang="zh-CN"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361900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研究背景与意义</a:t>
            </a:r>
          </a:p>
        </p:txBody>
      </p:sp>
      <p:sp>
        <p:nvSpPr>
          <p:cNvPr id="6" name="内容占位符 5"/>
          <p:cNvSpPr>
            <a:spLocks noGrp="1"/>
          </p:cNvSpPr>
          <p:nvPr>
            <p:ph sz="half" idx="1"/>
            <p:custDataLst>
              <p:tags r:id="rId3"/>
            </p:custDataLst>
          </p:nvPr>
        </p:nvSpPr>
        <p:spPr>
          <a:xfrm>
            <a:off x="838200" y="1825625"/>
            <a:ext cx="10515600" cy="4671695"/>
          </a:xfrm>
        </p:spPr>
        <p:txBody>
          <a:bodyPr>
            <a:noAutofit/>
          </a:bodyPr>
          <a:lstStyle/>
          <a:p>
            <a:r>
              <a:rPr lang="en-US" altLang="zh-CN" dirty="0" err="1"/>
              <a:t>网络空间对抗形势日趋严峻</a:t>
            </a:r>
            <a:r>
              <a:rPr lang="en-US" altLang="zh-CN" dirty="0"/>
              <a:t>，</a:t>
            </a:r>
            <a:r>
              <a:rPr lang="zh-CN" altLang="en-US" dirty="0"/>
              <a:t>需要搭网络靶场进行实验。</a:t>
            </a:r>
          </a:p>
          <a:p>
            <a:r>
              <a:rPr lang="zh-CN" altLang="en-US" dirty="0"/>
              <a:t>加拿大国家仿真实验室建立的</a:t>
            </a:r>
            <a:r>
              <a:rPr lang="en-US" altLang="zh-CN" dirty="0" err="1"/>
              <a:t>CASELab</a:t>
            </a:r>
            <a:r>
              <a:rPr lang="zh-CN" altLang="en-US" dirty="0"/>
              <a:t>网络靶场，支持大规模网络模拟计算，最大实验虚拟机规模达到万级，支持破坏性测试，支持重复实验。</a:t>
            </a:r>
            <a:endParaRPr lang="en-US" altLang="zh-CN" dirty="0"/>
          </a:p>
          <a:p>
            <a:r>
              <a:rPr lang="zh-CN" altLang="zh-CN" dirty="0"/>
              <a:t>美国网络靶场（</a:t>
            </a:r>
            <a:r>
              <a:rPr lang="en-US" altLang="zh-CN" i="1" dirty="0"/>
              <a:t>National Cyber Range</a:t>
            </a:r>
            <a:r>
              <a:rPr lang="zh-CN" altLang="zh-CN" i="1" dirty="0"/>
              <a:t>，</a:t>
            </a:r>
            <a:r>
              <a:rPr lang="en-US" altLang="zh-CN" i="1" dirty="0"/>
              <a:t>NCR</a:t>
            </a:r>
            <a:r>
              <a:rPr lang="zh-CN" altLang="zh-CN" dirty="0"/>
              <a:t>）</a:t>
            </a:r>
            <a:r>
              <a:rPr lang="zh-CN" altLang="en-US" dirty="0"/>
              <a:t>也</a:t>
            </a:r>
            <a:r>
              <a:rPr lang="zh-CN" altLang="zh-CN" dirty="0"/>
              <a:t>达到了万级虚拟网络的实验规模，依照要求可以迅速的进行靶场的环境恢复，重新生成节点进行网安试验</a:t>
            </a:r>
            <a:r>
              <a:rPr lang="zh-CN" altLang="en-US" dirty="0"/>
              <a:t>，小时级别就可完成</a:t>
            </a:r>
            <a:r>
              <a:rPr lang="zh-CN" altLang="zh-CN" dirty="0"/>
              <a:t>。</a:t>
            </a:r>
            <a:endParaRPr lang="en-US" altLang="zh-CN" dirty="0"/>
          </a:p>
          <a:p>
            <a:r>
              <a:rPr lang="zh-CN" altLang="en-US" dirty="0"/>
              <a:t>网安试验中目标网络规模越来越大，需要对硬件资源进行更高效的利用，需要大规模的虚拟网络映射算法。</a:t>
            </a:r>
          </a:p>
          <a:p>
            <a:endParaRPr lang="zh-CN" altLang="en-US" sz="2800" dirty="0"/>
          </a:p>
        </p:txBody>
      </p:sp>
    </p:spTree>
    <p:custDataLst>
      <p:tags r:id="rId1"/>
    </p:custDataLst>
    <p:extLst>
      <p:ext uri="{BB962C8B-B14F-4D97-AF65-F5344CB8AC3E}">
        <p14:creationId xmlns:p14="http://schemas.microsoft.com/office/powerpoint/2010/main" val="325221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大规模实验（</a:t>
            </a:r>
            <a:r>
              <a:rPr lang="en-US" altLang="zh-CN" dirty="0"/>
              <a:t>5000-10000</a:t>
            </a:r>
            <a:r>
              <a:rPr lang="zh-CN" altLang="en-US" dirty="0"/>
              <a:t>节点）</a:t>
            </a:r>
            <a:endParaRPr lang="en-US" altLang="zh-CN" dirty="0"/>
          </a:p>
          <a:p>
            <a:r>
              <a:rPr lang="zh-CN" altLang="en-US" dirty="0"/>
              <a:t>映射接受率：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486692697"/>
              </p:ext>
            </p:extLst>
          </p:nvPr>
        </p:nvGraphicFramePr>
        <p:xfrm>
          <a:off x="966952" y="2869319"/>
          <a:ext cx="5139558" cy="3111066"/>
        </p:xfrm>
        <a:graphic>
          <a:graphicData uri="http://schemas.openxmlformats.org/drawingml/2006/table">
            <a:tbl>
              <a:tblPr>
                <a:tableStyleId>{5C22544A-7EE6-4342-B048-85BDC9FD1C3A}</a:tableStyleId>
              </a:tblPr>
              <a:tblGrid>
                <a:gridCol w="1114096">
                  <a:extLst>
                    <a:ext uri="{9D8B030D-6E8A-4147-A177-3AD203B41FA5}">
                      <a16:colId xmlns:a16="http://schemas.microsoft.com/office/drawing/2014/main" val="20000"/>
                    </a:ext>
                  </a:extLst>
                </a:gridCol>
                <a:gridCol w="1303283">
                  <a:extLst>
                    <a:ext uri="{9D8B030D-6E8A-4147-A177-3AD203B41FA5}">
                      <a16:colId xmlns:a16="http://schemas.microsoft.com/office/drawing/2014/main" val="20001"/>
                    </a:ext>
                  </a:extLst>
                </a:gridCol>
                <a:gridCol w="1460938">
                  <a:extLst>
                    <a:ext uri="{9D8B030D-6E8A-4147-A177-3AD203B41FA5}">
                      <a16:colId xmlns:a16="http://schemas.microsoft.com/office/drawing/2014/main" val="20002"/>
                    </a:ext>
                  </a:extLst>
                </a:gridCol>
                <a:gridCol w="1261241">
                  <a:extLst>
                    <a:ext uri="{9D8B030D-6E8A-4147-A177-3AD203B41FA5}">
                      <a16:colId xmlns:a16="http://schemas.microsoft.com/office/drawing/2014/main" val="20003"/>
                    </a:ext>
                  </a:extLst>
                </a:gridCol>
              </a:tblGrid>
              <a:tr h="444438">
                <a:tc>
                  <a:txBody>
                    <a:bodyPr/>
                    <a:lstStyle/>
                    <a:p>
                      <a:pPr marL="266700" indent="266700" algn="r">
                        <a:lnSpc>
                          <a:spcPct val="125000"/>
                        </a:lnSpc>
                        <a:spcBef>
                          <a:spcPts val="1200"/>
                        </a:spcBef>
                        <a:spcAft>
                          <a:spcPts val="1000"/>
                        </a:spcAft>
                      </a:pPr>
                      <a:r>
                        <a:rPr lang="zh-CN" sz="1050" kern="100" dirty="0">
                          <a:effectLst/>
                          <a:latin typeface="+mn-ea"/>
                          <a:ea typeface="+mn-ea"/>
                        </a:rPr>
                        <a:t>节点数</a:t>
                      </a:r>
                      <a:endParaRPr lang="zh-CN" sz="1200" kern="100" dirty="0">
                        <a:effectLst/>
                        <a:latin typeface="+mn-ea"/>
                        <a:ea typeface="+mn-ea"/>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latin typeface="+mn-lt"/>
                          <a:ea typeface="宋体" panose="02010600030101010101" pitchFamily="2" charset="-122"/>
                        </a:rPr>
                        <a:t>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a:effectLst/>
                          <a:latin typeface="+mn-lt"/>
                          <a:ea typeface="宋体" panose="02010600030101010101" pitchFamily="2" charset="-122"/>
                        </a:rPr>
                        <a:t>Pre-node-opt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latin typeface="+mn-lt"/>
                          <a:ea typeface="宋体" panose="02010600030101010101" pitchFamily="2" charset="-122"/>
                        </a:rPr>
                        <a:t>OPTMap</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44438">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5000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45%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35%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20%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100%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25%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95%</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20%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75%</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90%</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9" name="图表 8"/>
          <p:cNvGraphicFramePr/>
          <p:nvPr>
            <p:extLst>
              <p:ext uri="{D42A27DB-BD31-4B8C-83A1-F6EECF244321}">
                <p14:modId xmlns:p14="http://schemas.microsoft.com/office/powerpoint/2010/main" val="2809911967"/>
              </p:ext>
            </p:extLst>
          </p:nvPr>
        </p:nvGraphicFramePr>
        <p:xfrm>
          <a:off x="6337245" y="2846826"/>
          <a:ext cx="5192603" cy="3217644"/>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4043493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大规模实验（</a:t>
            </a:r>
            <a:r>
              <a:rPr lang="en-US" altLang="zh-CN" dirty="0"/>
              <a:t>5000-10000</a:t>
            </a:r>
            <a:r>
              <a:rPr lang="zh-CN" altLang="en-US" dirty="0"/>
              <a:t>节点）</a:t>
            </a:r>
            <a:endParaRPr lang="en-US" altLang="zh-CN" dirty="0"/>
          </a:p>
          <a:p>
            <a:r>
              <a:rPr lang="zh-CN" altLang="en-US" dirty="0"/>
              <a:t>收益开销比：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422169527"/>
              </p:ext>
            </p:extLst>
          </p:nvPr>
        </p:nvGraphicFramePr>
        <p:xfrm>
          <a:off x="974834" y="2887169"/>
          <a:ext cx="5139558" cy="3111066"/>
        </p:xfrm>
        <a:graphic>
          <a:graphicData uri="http://schemas.openxmlformats.org/drawingml/2006/table">
            <a:tbl>
              <a:tblPr>
                <a:tableStyleId>{5C22544A-7EE6-4342-B048-85BDC9FD1C3A}</a:tableStyleId>
              </a:tblPr>
              <a:tblGrid>
                <a:gridCol w="1114096">
                  <a:extLst>
                    <a:ext uri="{9D8B030D-6E8A-4147-A177-3AD203B41FA5}">
                      <a16:colId xmlns:a16="http://schemas.microsoft.com/office/drawing/2014/main" val="20000"/>
                    </a:ext>
                  </a:extLst>
                </a:gridCol>
                <a:gridCol w="1303283">
                  <a:extLst>
                    <a:ext uri="{9D8B030D-6E8A-4147-A177-3AD203B41FA5}">
                      <a16:colId xmlns:a16="http://schemas.microsoft.com/office/drawing/2014/main" val="20001"/>
                    </a:ext>
                  </a:extLst>
                </a:gridCol>
                <a:gridCol w="1460938">
                  <a:extLst>
                    <a:ext uri="{9D8B030D-6E8A-4147-A177-3AD203B41FA5}">
                      <a16:colId xmlns:a16="http://schemas.microsoft.com/office/drawing/2014/main" val="20002"/>
                    </a:ext>
                  </a:extLst>
                </a:gridCol>
                <a:gridCol w="1261241">
                  <a:extLst>
                    <a:ext uri="{9D8B030D-6E8A-4147-A177-3AD203B41FA5}">
                      <a16:colId xmlns:a16="http://schemas.microsoft.com/office/drawing/2014/main" val="20003"/>
                    </a:ext>
                  </a:extLst>
                </a:gridCol>
              </a:tblGrid>
              <a:tr h="444438">
                <a:tc>
                  <a:txBody>
                    <a:bodyPr/>
                    <a:lstStyle/>
                    <a:p>
                      <a:pPr marL="266700" indent="266700" algn="r">
                        <a:lnSpc>
                          <a:spcPct val="125000"/>
                        </a:lnSpc>
                        <a:spcBef>
                          <a:spcPts val="1200"/>
                        </a:spcBef>
                        <a:spcAft>
                          <a:spcPts val="1000"/>
                        </a:spcAft>
                      </a:pPr>
                      <a:r>
                        <a:rPr lang="zh-CN" sz="1050" kern="100" dirty="0">
                          <a:effectLst/>
                          <a:latin typeface="+mn-ea"/>
                          <a:ea typeface="+mn-ea"/>
                        </a:rPr>
                        <a:t>节点数</a:t>
                      </a:r>
                      <a:endParaRPr lang="zh-CN" sz="1200" kern="100" dirty="0">
                        <a:effectLst/>
                        <a:latin typeface="+mn-ea"/>
                        <a:ea typeface="+mn-ea"/>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latin typeface="+mn-lt"/>
                          <a:ea typeface="宋体" panose="02010600030101010101" pitchFamily="2" charset="-122"/>
                        </a:rPr>
                        <a:t>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a:effectLst/>
                          <a:latin typeface="+mn-lt"/>
                          <a:ea typeface="宋体" panose="02010600030101010101" pitchFamily="2" charset="-122"/>
                        </a:rPr>
                        <a:t>Pre-node-opt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latin typeface="+mn-lt"/>
                          <a:ea typeface="宋体" panose="02010600030101010101" pitchFamily="2" charset="-122"/>
                        </a:rPr>
                        <a:t>OPTMap</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44438">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5000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0.405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0.609</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0.651</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0.385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0.563</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0.618</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0.390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0.522</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0.586</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0.404</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0.519</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0.569</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0.380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0.511</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0.556</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0.385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0.508</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0.541</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8" name="图表 7"/>
          <p:cNvGraphicFramePr/>
          <p:nvPr>
            <p:extLst>
              <p:ext uri="{D42A27DB-BD31-4B8C-83A1-F6EECF244321}">
                <p14:modId xmlns:p14="http://schemas.microsoft.com/office/powerpoint/2010/main" val="3889544692"/>
              </p:ext>
            </p:extLst>
          </p:nvPr>
        </p:nvGraphicFramePr>
        <p:xfrm>
          <a:off x="6354489" y="2911366"/>
          <a:ext cx="5196380" cy="3382361"/>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437840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dirty="0"/>
              <a:t>超大规模实验：</a:t>
            </a:r>
            <a:endParaRPr lang="en-US" altLang="zh-CN" dirty="0"/>
          </a:p>
          <a:p>
            <a:r>
              <a:rPr lang="zh-CN" altLang="zh-CN" dirty="0"/>
              <a:t>物理网络节点权重设置为</a:t>
            </a:r>
            <a:r>
              <a:rPr lang="en-US" altLang="zh-CN" dirty="0"/>
              <a:t>25</a:t>
            </a:r>
            <a:r>
              <a:rPr lang="zh-CN" altLang="zh-CN" dirty="0"/>
              <a:t>，有10%的波动，服从高斯分布。物理链路权重设置为</a:t>
            </a:r>
            <a:r>
              <a:rPr lang="en-US" altLang="zh-CN" dirty="0"/>
              <a:t>25</a:t>
            </a:r>
            <a:r>
              <a:rPr lang="zh-CN" altLang="zh-CN" dirty="0"/>
              <a:t>0，有10%的波动，服从高斯分布。</a:t>
            </a:r>
            <a:endParaRPr lang="en-US" altLang="zh-CN" dirty="0"/>
          </a:p>
          <a:p>
            <a:r>
              <a:rPr lang="zh-CN" altLang="zh-CN" dirty="0"/>
              <a:t>虚拟网络节点数为50</a:t>
            </a:r>
            <a:r>
              <a:rPr lang="en-US" altLang="zh-CN" dirty="0"/>
              <a:t>000</a:t>
            </a:r>
            <a:r>
              <a:rPr lang="zh-CN" altLang="zh-CN" dirty="0"/>
              <a:t>变化到100</a:t>
            </a:r>
            <a:r>
              <a:rPr lang="en-US" altLang="zh-CN" dirty="0"/>
              <a:t>000</a:t>
            </a:r>
            <a:r>
              <a:rPr lang="zh-CN" altLang="zh-CN" dirty="0"/>
              <a:t>，每次递增1</a:t>
            </a:r>
            <a:r>
              <a:rPr lang="en-US" altLang="zh-CN" dirty="0"/>
              <a:t>000</a:t>
            </a:r>
            <a:r>
              <a:rPr lang="zh-CN" altLang="zh-CN" dirty="0"/>
              <a:t>0，节点权重设置为0.</a:t>
            </a:r>
            <a:r>
              <a:rPr lang="en-US" altLang="zh-CN" dirty="0"/>
              <a:t>0</a:t>
            </a:r>
            <a:r>
              <a:rPr lang="zh-CN" altLang="zh-CN" dirty="0"/>
              <a:t>1，有10%的波动，服从高斯分布。虚拟链路权重设置为</a:t>
            </a:r>
            <a:r>
              <a:rPr lang="en-US" altLang="zh-CN" dirty="0"/>
              <a:t>0.</a:t>
            </a:r>
            <a:r>
              <a:rPr lang="zh-CN" altLang="zh-CN" dirty="0"/>
              <a:t>1，有10%的波动，服从高斯分布。虚拟请求每组20个。</a:t>
            </a:r>
            <a:endParaRPr lang="en-US" altLang="zh-CN" dirty="0"/>
          </a:p>
          <a:p>
            <a:r>
              <a:rPr lang="zh-CN" altLang="en-US" dirty="0"/>
              <a:t>对比算法为：</a:t>
            </a:r>
            <a:r>
              <a:rPr lang="en-US" altLang="zh-CN" dirty="0"/>
              <a:t>Node-opt</a:t>
            </a:r>
            <a:r>
              <a:rPr lang="zh-CN" altLang="en-US" dirty="0"/>
              <a:t>，</a:t>
            </a:r>
            <a:r>
              <a:rPr lang="en-US" altLang="zh-CN" dirty="0"/>
              <a:t>Pre-node-opt</a:t>
            </a:r>
            <a:r>
              <a:rPr lang="zh-CN" altLang="en-US" dirty="0"/>
              <a:t>和</a:t>
            </a:r>
            <a:r>
              <a:rPr lang="en-US" altLang="zh-CN" dirty="0" err="1"/>
              <a:t>OPTMap</a:t>
            </a:r>
            <a:endParaRPr lang="zh-CN" altLang="zh-CN" dirty="0"/>
          </a:p>
          <a:p>
            <a:endParaRPr lang="zh-CN" altLang="zh-CN" dirty="0"/>
          </a:p>
          <a:p>
            <a:endParaRPr lang="en-US" altLang="zh-CN" dirty="0"/>
          </a:p>
          <a:p>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279428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超大规模实验（</a:t>
            </a:r>
            <a:r>
              <a:rPr lang="en-US" altLang="zh-CN" dirty="0"/>
              <a:t>50000-100000</a:t>
            </a:r>
            <a:r>
              <a:rPr lang="zh-CN" altLang="en-US" dirty="0"/>
              <a:t>节点）</a:t>
            </a:r>
            <a:endParaRPr lang="en-US" altLang="zh-CN" dirty="0"/>
          </a:p>
          <a:p>
            <a:r>
              <a:rPr lang="zh-CN" altLang="en-US" dirty="0"/>
              <a:t>映射接受率：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345307"/>
              </p:ext>
            </p:extLst>
          </p:nvPr>
        </p:nvGraphicFramePr>
        <p:xfrm>
          <a:off x="966952" y="2869319"/>
          <a:ext cx="5139558" cy="3111066"/>
        </p:xfrm>
        <a:graphic>
          <a:graphicData uri="http://schemas.openxmlformats.org/drawingml/2006/table">
            <a:tbl>
              <a:tblPr>
                <a:tableStyleId>{5C22544A-7EE6-4342-B048-85BDC9FD1C3A}</a:tableStyleId>
              </a:tblPr>
              <a:tblGrid>
                <a:gridCol w="1114096">
                  <a:extLst>
                    <a:ext uri="{9D8B030D-6E8A-4147-A177-3AD203B41FA5}">
                      <a16:colId xmlns:a16="http://schemas.microsoft.com/office/drawing/2014/main" val="20000"/>
                    </a:ext>
                  </a:extLst>
                </a:gridCol>
                <a:gridCol w="1303283">
                  <a:extLst>
                    <a:ext uri="{9D8B030D-6E8A-4147-A177-3AD203B41FA5}">
                      <a16:colId xmlns:a16="http://schemas.microsoft.com/office/drawing/2014/main" val="20001"/>
                    </a:ext>
                  </a:extLst>
                </a:gridCol>
                <a:gridCol w="1460938">
                  <a:extLst>
                    <a:ext uri="{9D8B030D-6E8A-4147-A177-3AD203B41FA5}">
                      <a16:colId xmlns:a16="http://schemas.microsoft.com/office/drawing/2014/main" val="20002"/>
                    </a:ext>
                  </a:extLst>
                </a:gridCol>
                <a:gridCol w="1261241">
                  <a:extLst>
                    <a:ext uri="{9D8B030D-6E8A-4147-A177-3AD203B41FA5}">
                      <a16:colId xmlns:a16="http://schemas.microsoft.com/office/drawing/2014/main" val="20003"/>
                    </a:ext>
                  </a:extLst>
                </a:gridCol>
              </a:tblGrid>
              <a:tr h="444438">
                <a:tc>
                  <a:txBody>
                    <a:bodyPr/>
                    <a:lstStyle/>
                    <a:p>
                      <a:pPr marL="266700" indent="266700" algn="r">
                        <a:lnSpc>
                          <a:spcPct val="125000"/>
                        </a:lnSpc>
                        <a:spcBef>
                          <a:spcPts val="1200"/>
                        </a:spcBef>
                        <a:spcAft>
                          <a:spcPts val="1000"/>
                        </a:spcAft>
                      </a:pPr>
                      <a:r>
                        <a:rPr lang="zh-CN" sz="1050" kern="100" dirty="0">
                          <a:effectLst/>
                          <a:latin typeface="+mn-ea"/>
                          <a:ea typeface="+mn-ea"/>
                        </a:rPr>
                        <a:t>节点数</a:t>
                      </a:r>
                      <a:endParaRPr lang="zh-CN" sz="1200" kern="100" dirty="0">
                        <a:effectLst/>
                        <a:latin typeface="+mn-ea"/>
                        <a:ea typeface="+mn-ea"/>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latin typeface="+mn-lt"/>
                          <a:ea typeface="宋体" panose="02010600030101010101" pitchFamily="2" charset="-122"/>
                        </a:rPr>
                        <a:t>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a:effectLst/>
                          <a:latin typeface="+mn-lt"/>
                          <a:ea typeface="宋体" panose="02010600030101010101" pitchFamily="2" charset="-122"/>
                        </a:rPr>
                        <a:t>Pre-node-opt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latin typeface="+mn-lt"/>
                          <a:ea typeface="宋体" panose="02010600030101010101" pitchFamily="2" charset="-122"/>
                        </a:rPr>
                        <a:t>OPTMap</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44438">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50000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55%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50%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40%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40%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35%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35%</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9" name="图表 8"/>
          <p:cNvGraphicFramePr/>
          <p:nvPr>
            <p:extLst>
              <p:ext uri="{D42A27DB-BD31-4B8C-83A1-F6EECF244321}">
                <p14:modId xmlns:p14="http://schemas.microsoft.com/office/powerpoint/2010/main" val="174129942"/>
              </p:ext>
            </p:extLst>
          </p:nvPr>
        </p:nvGraphicFramePr>
        <p:xfrm>
          <a:off x="6354160" y="2911366"/>
          <a:ext cx="4999640" cy="3369222"/>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2633958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超大规模实验（</a:t>
            </a:r>
            <a:r>
              <a:rPr lang="en-US" altLang="zh-CN" dirty="0"/>
              <a:t>50000-100000</a:t>
            </a:r>
            <a:r>
              <a:rPr lang="zh-CN" altLang="en-US" dirty="0"/>
              <a:t>节点）</a:t>
            </a:r>
            <a:endParaRPr lang="en-US" altLang="zh-CN" dirty="0"/>
          </a:p>
          <a:p>
            <a:r>
              <a:rPr lang="zh-CN" altLang="en-US" dirty="0"/>
              <a:t>收益开销比：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4022621311"/>
              </p:ext>
            </p:extLst>
          </p:nvPr>
        </p:nvGraphicFramePr>
        <p:xfrm>
          <a:off x="966952" y="2869319"/>
          <a:ext cx="5139558" cy="3111066"/>
        </p:xfrm>
        <a:graphic>
          <a:graphicData uri="http://schemas.openxmlformats.org/drawingml/2006/table">
            <a:tbl>
              <a:tblPr>
                <a:tableStyleId>{5C22544A-7EE6-4342-B048-85BDC9FD1C3A}</a:tableStyleId>
              </a:tblPr>
              <a:tblGrid>
                <a:gridCol w="1114096">
                  <a:extLst>
                    <a:ext uri="{9D8B030D-6E8A-4147-A177-3AD203B41FA5}">
                      <a16:colId xmlns:a16="http://schemas.microsoft.com/office/drawing/2014/main" val="20000"/>
                    </a:ext>
                  </a:extLst>
                </a:gridCol>
                <a:gridCol w="1303283">
                  <a:extLst>
                    <a:ext uri="{9D8B030D-6E8A-4147-A177-3AD203B41FA5}">
                      <a16:colId xmlns:a16="http://schemas.microsoft.com/office/drawing/2014/main" val="20001"/>
                    </a:ext>
                  </a:extLst>
                </a:gridCol>
                <a:gridCol w="1460938">
                  <a:extLst>
                    <a:ext uri="{9D8B030D-6E8A-4147-A177-3AD203B41FA5}">
                      <a16:colId xmlns:a16="http://schemas.microsoft.com/office/drawing/2014/main" val="20002"/>
                    </a:ext>
                  </a:extLst>
                </a:gridCol>
                <a:gridCol w="1261241">
                  <a:extLst>
                    <a:ext uri="{9D8B030D-6E8A-4147-A177-3AD203B41FA5}">
                      <a16:colId xmlns:a16="http://schemas.microsoft.com/office/drawing/2014/main" val="20003"/>
                    </a:ext>
                  </a:extLst>
                </a:gridCol>
              </a:tblGrid>
              <a:tr h="444438">
                <a:tc>
                  <a:txBody>
                    <a:bodyPr/>
                    <a:lstStyle/>
                    <a:p>
                      <a:pPr marL="266700" indent="266700" algn="r">
                        <a:lnSpc>
                          <a:spcPct val="125000"/>
                        </a:lnSpc>
                        <a:spcBef>
                          <a:spcPts val="1200"/>
                        </a:spcBef>
                        <a:spcAft>
                          <a:spcPts val="1000"/>
                        </a:spcAft>
                      </a:pPr>
                      <a:r>
                        <a:rPr lang="zh-CN" sz="1050" kern="100" dirty="0">
                          <a:effectLst/>
                          <a:latin typeface="+mn-ea"/>
                          <a:ea typeface="+mn-ea"/>
                        </a:rPr>
                        <a:t>节点数</a:t>
                      </a:r>
                      <a:endParaRPr lang="zh-CN" sz="1200" kern="100" dirty="0">
                        <a:effectLst/>
                        <a:latin typeface="+mn-ea"/>
                        <a:ea typeface="+mn-ea"/>
                      </a:endParaRPr>
                    </a:p>
                  </a:txBody>
                  <a:tcPr marL="68580" marR="68580" marT="0" marB="0" anchor="ctr"/>
                </a:tc>
                <a:tc>
                  <a:txBody>
                    <a:bodyPr/>
                    <a:lstStyle/>
                    <a:p>
                      <a:pPr marL="133350" indent="-133350" algn="r">
                        <a:lnSpc>
                          <a:spcPct val="125000"/>
                        </a:lnSpc>
                        <a:spcBef>
                          <a:spcPts val="1200"/>
                        </a:spcBef>
                        <a:spcAft>
                          <a:spcPts val="1000"/>
                        </a:spcAft>
                      </a:pPr>
                      <a:r>
                        <a:rPr lang="en-US" sz="1050" kern="100" dirty="0">
                          <a:effectLst/>
                          <a:latin typeface="+mn-lt"/>
                          <a:ea typeface="宋体" panose="02010600030101010101" pitchFamily="2" charset="-122"/>
                        </a:rPr>
                        <a:t>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a:effectLst/>
                          <a:latin typeface="+mn-lt"/>
                          <a:ea typeface="宋体" panose="02010600030101010101" pitchFamily="2" charset="-122"/>
                        </a:rPr>
                        <a:t>Pre-node-opt</a:t>
                      </a:r>
                      <a:endParaRPr lang="zh-CN" sz="1200" kern="100" dirty="0">
                        <a:effectLst/>
                        <a:latin typeface="+mn-lt"/>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latin typeface="+mn-lt"/>
                          <a:ea typeface="宋体" panose="02010600030101010101" pitchFamily="2" charset="-122"/>
                        </a:rPr>
                        <a:t>OPTMap</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44438">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50000</a:t>
                      </a:r>
                      <a:endParaRPr lang="zh-CN" sz="1200" kern="100" dirty="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70000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60%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80000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55%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50%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90000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40%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40%</a:t>
                      </a:r>
                      <a:endParaRPr lang="zh-CN" sz="1200" kern="10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44438">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100000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0</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latin typeface="+mn-lt"/>
                          <a:ea typeface="宋体" panose="02010600030101010101" pitchFamily="2" charset="-122"/>
                        </a:rPr>
                        <a:t>35%</a:t>
                      </a:r>
                      <a:endParaRPr lang="zh-CN" sz="1200" kern="100">
                        <a:effectLst/>
                        <a:latin typeface="+mn-lt"/>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latin typeface="+mn-lt"/>
                          <a:ea typeface="宋体" panose="02010600030101010101" pitchFamily="2" charset="-122"/>
                        </a:rPr>
                        <a:t>35%</a:t>
                      </a:r>
                      <a:endParaRPr lang="zh-CN" sz="1200" kern="100" dirty="0">
                        <a:effectLst/>
                        <a:latin typeface="+mn-lt"/>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9" name="图表 8"/>
          <p:cNvGraphicFramePr/>
          <p:nvPr>
            <p:extLst>
              <p:ext uri="{D42A27DB-BD31-4B8C-83A1-F6EECF244321}">
                <p14:modId xmlns:p14="http://schemas.microsoft.com/office/powerpoint/2010/main" val="2888499914"/>
              </p:ext>
            </p:extLst>
          </p:nvPr>
        </p:nvGraphicFramePr>
        <p:xfrm>
          <a:off x="6323616" y="2890345"/>
          <a:ext cx="5111640" cy="3226676"/>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1984711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9840310" cy="4683760"/>
          </a:xfrm>
        </p:spPr>
        <p:txBody>
          <a:bodyPr>
            <a:normAutofit/>
          </a:bodyPr>
          <a:lstStyle/>
          <a:p>
            <a:r>
              <a:rPr lang="zh-CN" altLang="en-US" dirty="0"/>
              <a:t>真实拓扑实验：</a:t>
            </a:r>
            <a:endParaRPr lang="en-US" altLang="zh-CN" dirty="0"/>
          </a:p>
          <a:p>
            <a:r>
              <a:rPr lang="zh-CN" altLang="zh-CN" dirty="0"/>
              <a:t>物理网络节点权重设置为1，有10%的波动，服从高斯分布。物理链路权重设置为10，有10%的波动，服从高斯分布。</a:t>
            </a:r>
            <a:endParaRPr lang="en-US" altLang="zh-CN" dirty="0"/>
          </a:p>
          <a:p>
            <a:r>
              <a:rPr lang="zh-CN" altLang="en-US" dirty="0"/>
              <a:t>虚拟网络拓扑数据来自</a:t>
            </a:r>
            <a:r>
              <a:rPr lang="en-US" altLang="zh-CN" dirty="0"/>
              <a:t>DNS</a:t>
            </a:r>
            <a:r>
              <a:rPr lang="zh-CN" altLang="en-US" dirty="0"/>
              <a:t>网络测量</a:t>
            </a:r>
            <a:endParaRPr lang="en-US" altLang="zh-CN" dirty="0"/>
          </a:p>
          <a:p>
            <a:r>
              <a:rPr lang="zh-CN" altLang="en-US" dirty="0"/>
              <a:t>拓扑</a:t>
            </a:r>
            <a:r>
              <a:rPr lang="en-US" altLang="zh-CN" dirty="0"/>
              <a:t>1</a:t>
            </a:r>
            <a:r>
              <a:rPr lang="zh-CN" altLang="en-US" dirty="0"/>
              <a:t>节点数为</a:t>
            </a:r>
            <a:r>
              <a:rPr lang="en-US" altLang="zh-CN" dirty="0"/>
              <a:t>49531</a:t>
            </a:r>
            <a:r>
              <a:rPr lang="zh-CN" altLang="en-US" dirty="0"/>
              <a:t>，节点权重设置为</a:t>
            </a:r>
            <a:r>
              <a:rPr lang="en-US" altLang="zh-CN" dirty="0"/>
              <a:t>0.01</a:t>
            </a:r>
            <a:r>
              <a:rPr lang="zh-CN" altLang="en-US" dirty="0"/>
              <a:t>，有</a:t>
            </a:r>
            <a:r>
              <a:rPr lang="en-US" altLang="zh-CN" dirty="0"/>
              <a:t>10%</a:t>
            </a:r>
            <a:r>
              <a:rPr lang="zh-CN" altLang="en-US" dirty="0"/>
              <a:t>的波动，服从高斯分布。虚拟链路数为</a:t>
            </a:r>
            <a:r>
              <a:rPr lang="en-US" altLang="zh-CN" dirty="0"/>
              <a:t>60736</a:t>
            </a:r>
            <a:r>
              <a:rPr lang="zh-CN" altLang="en-US" dirty="0"/>
              <a:t>，链路权重设置为</a:t>
            </a:r>
            <a:r>
              <a:rPr lang="en-US" altLang="zh-CN" dirty="0"/>
              <a:t>0.1</a:t>
            </a:r>
            <a:r>
              <a:rPr lang="zh-CN" altLang="en-US" dirty="0"/>
              <a:t>，有</a:t>
            </a:r>
            <a:r>
              <a:rPr lang="en-US" altLang="zh-CN" dirty="0"/>
              <a:t>10%</a:t>
            </a:r>
            <a:r>
              <a:rPr lang="zh-CN" altLang="en-US" dirty="0"/>
              <a:t>的波动，服从高斯分布。</a:t>
            </a:r>
            <a:endParaRPr lang="en-US" altLang="zh-CN" dirty="0"/>
          </a:p>
          <a:p>
            <a:r>
              <a:rPr lang="zh-CN" altLang="en-US" dirty="0"/>
              <a:t>拓扑</a:t>
            </a:r>
            <a:r>
              <a:rPr lang="en-US" altLang="zh-CN" dirty="0"/>
              <a:t>2</a:t>
            </a:r>
            <a:r>
              <a:rPr lang="zh-CN" altLang="en-US" dirty="0"/>
              <a:t>节点数为</a:t>
            </a:r>
            <a:r>
              <a:rPr lang="en-US" altLang="zh-CN" dirty="0"/>
              <a:t>49373</a:t>
            </a:r>
            <a:r>
              <a:rPr lang="zh-CN" altLang="en-US" dirty="0"/>
              <a:t>，节点权重设置为</a:t>
            </a:r>
            <a:r>
              <a:rPr lang="en-US" altLang="zh-CN" dirty="0"/>
              <a:t>0.01</a:t>
            </a:r>
            <a:r>
              <a:rPr lang="zh-CN" altLang="en-US" dirty="0"/>
              <a:t>，有</a:t>
            </a:r>
            <a:r>
              <a:rPr lang="en-US" altLang="zh-CN" dirty="0"/>
              <a:t>10%</a:t>
            </a:r>
            <a:r>
              <a:rPr lang="zh-CN" altLang="en-US" dirty="0"/>
              <a:t>的波动，服从高斯分布。虚拟链路数为</a:t>
            </a:r>
            <a:r>
              <a:rPr lang="en-US" altLang="zh-CN" dirty="0"/>
              <a:t>60136</a:t>
            </a:r>
            <a:r>
              <a:rPr lang="zh-CN" altLang="en-US" dirty="0"/>
              <a:t>，链路权重设置为</a:t>
            </a:r>
            <a:r>
              <a:rPr lang="en-US" altLang="zh-CN" dirty="0"/>
              <a:t>0.1</a:t>
            </a:r>
            <a:r>
              <a:rPr lang="zh-CN" altLang="en-US" dirty="0"/>
              <a:t>，有</a:t>
            </a:r>
            <a:r>
              <a:rPr lang="en-US" altLang="zh-CN" dirty="0"/>
              <a:t>10%</a:t>
            </a:r>
            <a:r>
              <a:rPr lang="zh-CN" altLang="en-US" dirty="0"/>
              <a:t>的波动，服从高斯分布。</a:t>
            </a:r>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1961927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真实拓扑实验</a:t>
            </a:r>
            <a:endParaRPr lang="en-US" altLang="zh-CN" dirty="0"/>
          </a:p>
          <a:p>
            <a:r>
              <a:rPr lang="zh-CN" altLang="en-US" dirty="0"/>
              <a:t>将拓扑</a:t>
            </a:r>
            <a:r>
              <a:rPr lang="en-US" altLang="zh-CN" dirty="0"/>
              <a:t>1</a:t>
            </a:r>
            <a:r>
              <a:rPr lang="zh-CN" altLang="en-US" dirty="0"/>
              <a:t>和拓扑</a:t>
            </a:r>
            <a:r>
              <a:rPr lang="en-US" altLang="zh-CN" dirty="0"/>
              <a:t>2</a:t>
            </a:r>
            <a:r>
              <a:rPr lang="zh-CN" altLang="en-US" dirty="0"/>
              <a:t>映射到物理网络中</a:t>
            </a:r>
            <a:endParaRPr lang="en-US" altLang="zh-CN" dirty="0"/>
          </a:p>
          <a:p>
            <a:r>
              <a:rPr lang="en-US" altLang="zh-CN" dirty="0"/>
              <a:t>Node-opt</a:t>
            </a:r>
            <a:r>
              <a:rPr lang="zh-CN" altLang="en-US" dirty="0"/>
              <a:t>算法未成功，不参与对比</a:t>
            </a:r>
            <a:endParaRPr lang="en-US" altLang="zh-CN" dirty="0"/>
          </a:p>
          <a:p>
            <a:r>
              <a:rPr lang="zh-CN" altLang="en-US" dirty="0"/>
              <a:t>映射结果：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41034047"/>
              </p:ext>
            </p:extLst>
          </p:nvPr>
        </p:nvGraphicFramePr>
        <p:xfrm>
          <a:off x="3422432" y="3874259"/>
          <a:ext cx="5069928" cy="1895919"/>
        </p:xfrm>
        <a:graphic>
          <a:graphicData uri="http://schemas.openxmlformats.org/drawingml/2006/table">
            <a:tbl>
              <a:tblPr>
                <a:tableStyleId>{5C22544A-7EE6-4342-B048-85BDC9FD1C3A}</a:tableStyleId>
              </a:tblPr>
              <a:tblGrid>
                <a:gridCol w="1689976">
                  <a:extLst>
                    <a:ext uri="{9D8B030D-6E8A-4147-A177-3AD203B41FA5}">
                      <a16:colId xmlns:a16="http://schemas.microsoft.com/office/drawing/2014/main" val="20000"/>
                    </a:ext>
                  </a:extLst>
                </a:gridCol>
                <a:gridCol w="1689976">
                  <a:extLst>
                    <a:ext uri="{9D8B030D-6E8A-4147-A177-3AD203B41FA5}">
                      <a16:colId xmlns:a16="http://schemas.microsoft.com/office/drawing/2014/main" val="20001"/>
                    </a:ext>
                  </a:extLst>
                </a:gridCol>
                <a:gridCol w="1689976">
                  <a:extLst>
                    <a:ext uri="{9D8B030D-6E8A-4147-A177-3AD203B41FA5}">
                      <a16:colId xmlns:a16="http://schemas.microsoft.com/office/drawing/2014/main" val="20002"/>
                    </a:ext>
                  </a:extLst>
                </a:gridCol>
              </a:tblGrid>
              <a:tr h="631973">
                <a:tc>
                  <a:txBody>
                    <a:bodyPr/>
                    <a:lstStyle/>
                    <a:p>
                      <a:pPr marL="266700" indent="266700" algn="r">
                        <a:lnSpc>
                          <a:spcPct val="125000"/>
                        </a:lnSpc>
                        <a:spcBef>
                          <a:spcPts val="1200"/>
                        </a:spcBef>
                        <a:spcAft>
                          <a:spcPts val="1000"/>
                        </a:spcAft>
                      </a:pPr>
                      <a:r>
                        <a:rPr lang="zh-CN" sz="1400" kern="100" dirty="0">
                          <a:effectLst/>
                        </a:rPr>
                        <a:t>拓扑网络</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400" kern="100" dirty="0">
                          <a:effectLst/>
                        </a:rPr>
                        <a:t>Pre-node-opt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400" kern="100" dirty="0" err="1">
                          <a:effectLst/>
                        </a:rPr>
                        <a:t>OPTMap</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631973">
                <a:tc>
                  <a:txBody>
                    <a:bodyPr/>
                    <a:lstStyle/>
                    <a:p>
                      <a:pPr indent="266700" algn="r">
                        <a:lnSpc>
                          <a:spcPct val="125000"/>
                        </a:lnSpc>
                        <a:spcBef>
                          <a:spcPts val="1200"/>
                        </a:spcBef>
                        <a:spcAft>
                          <a:spcPts val="0"/>
                        </a:spcAft>
                      </a:pPr>
                      <a:r>
                        <a:rPr lang="zh-CN" sz="1400" kern="100">
                          <a:effectLst/>
                        </a:rPr>
                        <a:t>拓扑</a:t>
                      </a:r>
                      <a:r>
                        <a:rPr lang="en-US" sz="1400" kern="100">
                          <a:effectLst/>
                        </a:rPr>
                        <a:t>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zh-CN" sz="1400" kern="100" dirty="0">
                          <a:effectLst/>
                        </a:rPr>
                        <a:t>映射成功</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zh-CN" sz="1400" kern="100" dirty="0">
                          <a:effectLst/>
                        </a:rPr>
                        <a:t>映射成功</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631973">
                <a:tc>
                  <a:txBody>
                    <a:bodyPr/>
                    <a:lstStyle/>
                    <a:p>
                      <a:pPr indent="266700" algn="r">
                        <a:lnSpc>
                          <a:spcPct val="125000"/>
                        </a:lnSpc>
                        <a:spcBef>
                          <a:spcPts val="1200"/>
                        </a:spcBef>
                        <a:spcAft>
                          <a:spcPts val="0"/>
                        </a:spcAft>
                      </a:pPr>
                      <a:r>
                        <a:rPr lang="zh-CN" sz="1400" kern="100">
                          <a:effectLst/>
                        </a:rPr>
                        <a:t>拓扑</a:t>
                      </a:r>
                      <a:r>
                        <a:rPr lang="en-US" sz="1400" kern="100">
                          <a:effectLst/>
                        </a:rPr>
                        <a:t>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zh-CN" sz="1400" kern="100">
                          <a:effectLst/>
                        </a:rPr>
                        <a:t>映射失败</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zh-CN" sz="1400" kern="100" dirty="0">
                          <a:effectLst/>
                        </a:rPr>
                        <a:t>映射成功</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17228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en-US" dirty="0"/>
              <a:t>真实拓扑实验</a:t>
            </a:r>
            <a:endParaRPr lang="en-US" altLang="zh-CN" dirty="0"/>
          </a:p>
          <a:p>
            <a:r>
              <a:rPr lang="zh-CN" altLang="en-US" dirty="0"/>
              <a:t>收益与开销：</a:t>
            </a:r>
            <a:endParaRPr lang="en-US" altLang="zh-CN" dirty="0"/>
          </a:p>
          <a:p>
            <a:r>
              <a:rPr lang="en-US" altLang="zh-CN" sz="2000" dirty="0"/>
              <a:t>                          </a:t>
            </a:r>
            <a:r>
              <a:rPr lang="zh-CN" altLang="en-US" sz="2000" dirty="0"/>
              <a:t>收益</a:t>
            </a:r>
            <a:r>
              <a:rPr lang="en-US" altLang="zh-CN" sz="2000" dirty="0"/>
              <a:t>R                                                           </a:t>
            </a:r>
            <a:r>
              <a:rPr lang="zh-CN" altLang="en-US" sz="2000" dirty="0"/>
              <a:t>开销</a:t>
            </a:r>
            <a:r>
              <a:rPr lang="en-US" altLang="zh-CN" sz="2000" dirty="0"/>
              <a:t>C</a:t>
            </a:r>
          </a:p>
          <a:p>
            <a:endParaRPr lang="en-US" altLang="zh-CN" dirty="0"/>
          </a:p>
          <a:p>
            <a:endParaRPr lang="en-US" altLang="zh-CN" dirty="0"/>
          </a:p>
          <a:p>
            <a:endParaRPr lang="en-US" altLang="zh-CN" dirty="0"/>
          </a:p>
          <a:p>
            <a:r>
              <a:rPr lang="zh-CN" altLang="en-US" dirty="0"/>
              <a:t>收益开销比：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51437365"/>
              </p:ext>
            </p:extLst>
          </p:nvPr>
        </p:nvGraphicFramePr>
        <p:xfrm>
          <a:off x="1290145" y="3107648"/>
          <a:ext cx="4290846" cy="1327720"/>
        </p:xfrm>
        <a:graphic>
          <a:graphicData uri="http://schemas.openxmlformats.org/drawingml/2006/table">
            <a:tbl>
              <a:tblPr>
                <a:tableStyleId>{5C22544A-7EE6-4342-B048-85BDC9FD1C3A}</a:tableStyleId>
              </a:tblPr>
              <a:tblGrid>
                <a:gridCol w="1430282">
                  <a:extLst>
                    <a:ext uri="{9D8B030D-6E8A-4147-A177-3AD203B41FA5}">
                      <a16:colId xmlns:a16="http://schemas.microsoft.com/office/drawing/2014/main" val="20000"/>
                    </a:ext>
                  </a:extLst>
                </a:gridCol>
                <a:gridCol w="1430282">
                  <a:extLst>
                    <a:ext uri="{9D8B030D-6E8A-4147-A177-3AD203B41FA5}">
                      <a16:colId xmlns:a16="http://schemas.microsoft.com/office/drawing/2014/main" val="20001"/>
                    </a:ext>
                  </a:extLst>
                </a:gridCol>
                <a:gridCol w="1430282">
                  <a:extLst>
                    <a:ext uri="{9D8B030D-6E8A-4147-A177-3AD203B41FA5}">
                      <a16:colId xmlns:a16="http://schemas.microsoft.com/office/drawing/2014/main" val="20002"/>
                    </a:ext>
                  </a:extLst>
                </a:gridCol>
              </a:tblGrid>
              <a:tr h="331930">
                <a:tc>
                  <a:txBody>
                    <a:bodyPr/>
                    <a:lstStyle/>
                    <a:p>
                      <a:pPr marL="266700" indent="266700" algn="r">
                        <a:lnSpc>
                          <a:spcPct val="125000"/>
                        </a:lnSpc>
                        <a:spcBef>
                          <a:spcPts val="1200"/>
                        </a:spcBef>
                        <a:spcAft>
                          <a:spcPts val="1000"/>
                        </a:spcAft>
                      </a:pPr>
                      <a:r>
                        <a:rPr lang="zh-CN" sz="1050" kern="100" dirty="0">
                          <a:effectLst/>
                        </a:rPr>
                        <a:t>拓扑网络</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a:effectLst/>
                        </a:rPr>
                        <a:t>Pre-node-opt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rPr>
                        <a:t>OPTMap</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31930">
                <a:tc>
                  <a:txBody>
                    <a:bodyPr/>
                    <a:lstStyle/>
                    <a:p>
                      <a:pPr indent="266700" algn="r">
                        <a:lnSpc>
                          <a:spcPct val="125000"/>
                        </a:lnSpc>
                        <a:spcBef>
                          <a:spcPts val="1200"/>
                        </a:spcBef>
                        <a:spcAft>
                          <a:spcPts val="0"/>
                        </a:spcAft>
                      </a:pPr>
                      <a:r>
                        <a:rPr lang="zh-CN" sz="1050" kern="100">
                          <a:effectLst/>
                        </a:rPr>
                        <a:t>拓扑</a:t>
                      </a: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10967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10967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31930">
                <a:tc>
                  <a:txBody>
                    <a:bodyPr/>
                    <a:lstStyle/>
                    <a:p>
                      <a:pPr indent="266700" algn="r">
                        <a:lnSpc>
                          <a:spcPct val="125000"/>
                        </a:lnSpc>
                        <a:spcBef>
                          <a:spcPts val="1200"/>
                        </a:spcBef>
                        <a:spcAft>
                          <a:spcPts val="0"/>
                        </a:spcAft>
                      </a:pPr>
                      <a:r>
                        <a:rPr lang="zh-CN" sz="1050" kern="100">
                          <a:effectLst/>
                        </a:rPr>
                        <a:t>拓扑</a:t>
                      </a: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10344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31930">
                <a:tc>
                  <a:txBody>
                    <a:bodyPr/>
                    <a:lstStyle/>
                    <a:p>
                      <a:pPr indent="266700" algn="r">
                        <a:lnSpc>
                          <a:spcPct val="125000"/>
                        </a:lnSpc>
                        <a:spcBef>
                          <a:spcPts val="1200"/>
                        </a:spcBef>
                        <a:spcAft>
                          <a:spcPts val="0"/>
                        </a:spcAft>
                      </a:pPr>
                      <a:r>
                        <a:rPr lang="zh-CN" sz="1050" kern="100">
                          <a:effectLst/>
                        </a:rPr>
                        <a:t>合计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10967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21311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646599993"/>
              </p:ext>
            </p:extLst>
          </p:nvPr>
        </p:nvGraphicFramePr>
        <p:xfrm>
          <a:off x="6039507" y="3109509"/>
          <a:ext cx="4281651" cy="1325860"/>
        </p:xfrm>
        <a:graphic>
          <a:graphicData uri="http://schemas.openxmlformats.org/drawingml/2006/table">
            <a:tbl>
              <a:tblPr>
                <a:tableStyleId>{5C22544A-7EE6-4342-B048-85BDC9FD1C3A}</a:tableStyleId>
              </a:tblPr>
              <a:tblGrid>
                <a:gridCol w="1427217">
                  <a:extLst>
                    <a:ext uri="{9D8B030D-6E8A-4147-A177-3AD203B41FA5}">
                      <a16:colId xmlns:a16="http://schemas.microsoft.com/office/drawing/2014/main" val="20000"/>
                    </a:ext>
                  </a:extLst>
                </a:gridCol>
                <a:gridCol w="1427217">
                  <a:extLst>
                    <a:ext uri="{9D8B030D-6E8A-4147-A177-3AD203B41FA5}">
                      <a16:colId xmlns:a16="http://schemas.microsoft.com/office/drawing/2014/main" val="20001"/>
                    </a:ext>
                  </a:extLst>
                </a:gridCol>
                <a:gridCol w="1427217">
                  <a:extLst>
                    <a:ext uri="{9D8B030D-6E8A-4147-A177-3AD203B41FA5}">
                      <a16:colId xmlns:a16="http://schemas.microsoft.com/office/drawing/2014/main" val="20002"/>
                    </a:ext>
                  </a:extLst>
                </a:gridCol>
              </a:tblGrid>
              <a:tr h="331465">
                <a:tc>
                  <a:txBody>
                    <a:bodyPr/>
                    <a:lstStyle/>
                    <a:p>
                      <a:pPr marL="266700" indent="266700" algn="r">
                        <a:lnSpc>
                          <a:spcPct val="125000"/>
                        </a:lnSpc>
                        <a:spcBef>
                          <a:spcPts val="1200"/>
                        </a:spcBef>
                        <a:spcAft>
                          <a:spcPts val="1000"/>
                        </a:spcAft>
                      </a:pPr>
                      <a:r>
                        <a:rPr lang="zh-CN" sz="1050" kern="100" dirty="0">
                          <a:effectLst/>
                        </a:rPr>
                        <a:t>拓扑网络</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a:effectLst/>
                        </a:rPr>
                        <a:t>Pre-node-opt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dirty="0" err="1">
                          <a:effectLst/>
                        </a:rPr>
                        <a:t>OPTMap</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31465">
                <a:tc>
                  <a:txBody>
                    <a:bodyPr/>
                    <a:lstStyle/>
                    <a:p>
                      <a:pPr indent="266700" algn="r">
                        <a:lnSpc>
                          <a:spcPct val="125000"/>
                        </a:lnSpc>
                        <a:spcBef>
                          <a:spcPts val="1200"/>
                        </a:spcBef>
                        <a:spcAft>
                          <a:spcPts val="0"/>
                        </a:spcAft>
                      </a:pPr>
                      <a:r>
                        <a:rPr lang="zh-CN" sz="1050" kern="100">
                          <a:effectLst/>
                        </a:rPr>
                        <a:t>拓扑</a:t>
                      </a: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14514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14504</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31465">
                <a:tc>
                  <a:txBody>
                    <a:bodyPr/>
                    <a:lstStyle/>
                    <a:p>
                      <a:pPr indent="266700" algn="r">
                        <a:lnSpc>
                          <a:spcPct val="125000"/>
                        </a:lnSpc>
                        <a:spcBef>
                          <a:spcPts val="1200"/>
                        </a:spcBef>
                        <a:spcAft>
                          <a:spcPts val="0"/>
                        </a:spcAft>
                      </a:pPr>
                      <a:r>
                        <a:rPr lang="zh-CN" sz="1050" kern="100">
                          <a:effectLst/>
                        </a:rPr>
                        <a:t>拓扑</a:t>
                      </a: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11247</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31465">
                <a:tc>
                  <a:txBody>
                    <a:bodyPr/>
                    <a:lstStyle/>
                    <a:p>
                      <a:pPr indent="266700" algn="r">
                        <a:lnSpc>
                          <a:spcPct val="125000"/>
                        </a:lnSpc>
                        <a:spcBef>
                          <a:spcPts val="1200"/>
                        </a:spcBef>
                        <a:spcAft>
                          <a:spcPts val="0"/>
                        </a:spcAft>
                      </a:pPr>
                      <a:r>
                        <a:rPr lang="zh-CN" sz="1050" kern="100">
                          <a:effectLst/>
                        </a:rPr>
                        <a:t>合计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14514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25751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515810687"/>
              </p:ext>
            </p:extLst>
          </p:nvPr>
        </p:nvGraphicFramePr>
        <p:xfrm>
          <a:off x="3268716" y="5034456"/>
          <a:ext cx="4824249" cy="1597572"/>
        </p:xfrm>
        <a:graphic>
          <a:graphicData uri="http://schemas.openxmlformats.org/drawingml/2006/table">
            <a:tbl>
              <a:tblPr>
                <a:tableStyleId>{5C22544A-7EE6-4342-B048-85BDC9FD1C3A}</a:tableStyleId>
              </a:tblPr>
              <a:tblGrid>
                <a:gridCol w="1608083">
                  <a:extLst>
                    <a:ext uri="{9D8B030D-6E8A-4147-A177-3AD203B41FA5}">
                      <a16:colId xmlns:a16="http://schemas.microsoft.com/office/drawing/2014/main" val="20000"/>
                    </a:ext>
                  </a:extLst>
                </a:gridCol>
                <a:gridCol w="1608083">
                  <a:extLst>
                    <a:ext uri="{9D8B030D-6E8A-4147-A177-3AD203B41FA5}">
                      <a16:colId xmlns:a16="http://schemas.microsoft.com/office/drawing/2014/main" val="20001"/>
                    </a:ext>
                  </a:extLst>
                </a:gridCol>
                <a:gridCol w="1608083">
                  <a:extLst>
                    <a:ext uri="{9D8B030D-6E8A-4147-A177-3AD203B41FA5}">
                      <a16:colId xmlns:a16="http://schemas.microsoft.com/office/drawing/2014/main" val="20002"/>
                    </a:ext>
                  </a:extLst>
                </a:gridCol>
              </a:tblGrid>
              <a:tr h="399393">
                <a:tc>
                  <a:txBody>
                    <a:bodyPr/>
                    <a:lstStyle/>
                    <a:p>
                      <a:pPr marL="266700" indent="266700" algn="r">
                        <a:lnSpc>
                          <a:spcPct val="125000"/>
                        </a:lnSpc>
                        <a:spcBef>
                          <a:spcPts val="1200"/>
                        </a:spcBef>
                        <a:spcAft>
                          <a:spcPts val="1000"/>
                        </a:spcAft>
                      </a:pPr>
                      <a:r>
                        <a:rPr lang="zh-CN" sz="1050" kern="100" dirty="0">
                          <a:effectLst/>
                        </a:rPr>
                        <a:t>拓扑网络</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33350" indent="-133350" algn="r">
                        <a:lnSpc>
                          <a:spcPct val="125000"/>
                        </a:lnSpc>
                        <a:spcBef>
                          <a:spcPts val="1200"/>
                        </a:spcBef>
                        <a:spcAft>
                          <a:spcPts val="1000"/>
                        </a:spcAft>
                      </a:pPr>
                      <a:r>
                        <a:rPr lang="en-US" sz="1050" kern="100">
                          <a:effectLst/>
                        </a:rPr>
                        <a:t>Pre-node-opt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266700" indent="-266700" algn="r">
                        <a:lnSpc>
                          <a:spcPct val="125000"/>
                        </a:lnSpc>
                        <a:spcBef>
                          <a:spcPts val="1200"/>
                        </a:spcBef>
                        <a:spcAft>
                          <a:spcPts val="1000"/>
                        </a:spcAft>
                      </a:pPr>
                      <a:r>
                        <a:rPr lang="en-US" sz="1050" kern="100">
                          <a:effectLst/>
                        </a:rPr>
                        <a:t>OPTMap</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399393">
                <a:tc>
                  <a:txBody>
                    <a:bodyPr/>
                    <a:lstStyle/>
                    <a:p>
                      <a:pPr indent="266700" algn="r">
                        <a:lnSpc>
                          <a:spcPct val="125000"/>
                        </a:lnSpc>
                        <a:spcBef>
                          <a:spcPts val="1200"/>
                        </a:spcBef>
                        <a:spcAft>
                          <a:spcPts val="0"/>
                        </a:spcAft>
                      </a:pPr>
                      <a:r>
                        <a:rPr lang="zh-CN" sz="1050" kern="100">
                          <a:effectLst/>
                        </a:rPr>
                        <a:t>拓扑</a:t>
                      </a: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0.756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0.756</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99393">
                <a:tc>
                  <a:txBody>
                    <a:bodyPr/>
                    <a:lstStyle/>
                    <a:p>
                      <a:pPr indent="266700" algn="r">
                        <a:lnSpc>
                          <a:spcPct val="125000"/>
                        </a:lnSpc>
                        <a:spcBef>
                          <a:spcPts val="1200"/>
                        </a:spcBef>
                        <a:spcAft>
                          <a:spcPts val="0"/>
                        </a:spcAft>
                      </a:pPr>
                      <a:r>
                        <a:rPr lang="zh-CN" sz="1050" kern="100">
                          <a:effectLst/>
                        </a:rPr>
                        <a:t>拓扑</a:t>
                      </a: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a:effectLst/>
                        </a:rPr>
                        <a:t>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0.920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99393">
                <a:tc>
                  <a:txBody>
                    <a:bodyPr/>
                    <a:lstStyle/>
                    <a:p>
                      <a:pPr indent="266700" algn="r">
                        <a:lnSpc>
                          <a:spcPct val="125000"/>
                        </a:lnSpc>
                        <a:spcBef>
                          <a:spcPts val="1200"/>
                        </a:spcBef>
                        <a:spcAft>
                          <a:spcPts val="0"/>
                        </a:spcAft>
                      </a:pPr>
                      <a:r>
                        <a:rPr lang="zh-CN" sz="1050" kern="100">
                          <a:effectLst/>
                        </a:rPr>
                        <a:t>合计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0.756</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r">
                        <a:lnSpc>
                          <a:spcPct val="125000"/>
                        </a:lnSpc>
                        <a:spcBef>
                          <a:spcPts val="1200"/>
                        </a:spcBef>
                        <a:spcAft>
                          <a:spcPts val="0"/>
                        </a:spcAft>
                      </a:pPr>
                      <a:r>
                        <a:rPr lang="en-US" sz="1050" kern="100" dirty="0">
                          <a:effectLst/>
                        </a:rPr>
                        <a:t>0.828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02060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实验与结论</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zh-CN" dirty="0"/>
              <a:t>经典的Node-opt算法随着虚拟网络请求的规模增大，接受率下降的非常快，收益开销比也十分一般，当规模大到一定程度，Node-opt算法就无法映射成功了</a:t>
            </a:r>
            <a:endParaRPr lang="en-US" altLang="zh-CN" dirty="0"/>
          </a:p>
          <a:p>
            <a:r>
              <a:rPr lang="zh-CN" altLang="en-US" dirty="0"/>
              <a:t>前</a:t>
            </a:r>
            <a:r>
              <a:rPr lang="zh-CN" altLang="zh-CN" dirty="0"/>
              <a:t>处理过程把图初步聚合，因此减小了图的规模，使得链路映射的成功率提高</a:t>
            </a:r>
            <a:r>
              <a:rPr lang="zh-CN" altLang="en-US" dirty="0"/>
              <a:t>，</a:t>
            </a:r>
            <a:r>
              <a:rPr lang="en-US" altLang="zh-CN" dirty="0"/>
              <a:t>Pre-node-opt</a:t>
            </a:r>
            <a:r>
              <a:rPr lang="zh-CN" altLang="en-US" dirty="0"/>
              <a:t>算法，强于</a:t>
            </a:r>
            <a:r>
              <a:rPr lang="zh-CN" altLang="zh-CN" dirty="0"/>
              <a:t>经典的Node-opt算法</a:t>
            </a:r>
            <a:r>
              <a:rPr lang="zh-CN" altLang="en-US" dirty="0"/>
              <a:t>，</a:t>
            </a:r>
            <a:r>
              <a:rPr lang="zh-CN" altLang="zh-CN" dirty="0"/>
              <a:t>证明前处理过程是十分有效的</a:t>
            </a:r>
            <a:endParaRPr lang="en-US" altLang="zh-CN" dirty="0"/>
          </a:p>
          <a:p>
            <a:r>
              <a:rPr lang="zh-CN" altLang="zh-CN" dirty="0"/>
              <a:t>OPTMap算法的效果最好，采用了新的节点排序方法和节点契合度计算方法，增强了节点匹配的效果，提高了节点映射与链路映射的联系</a:t>
            </a:r>
            <a:r>
              <a:rPr lang="zh-CN" altLang="en-US" dirty="0"/>
              <a:t>，</a:t>
            </a:r>
            <a:r>
              <a:rPr lang="zh-CN" altLang="zh-CN" dirty="0"/>
              <a:t>在接受率和收益开销比方面都是最优的</a:t>
            </a:r>
            <a:endParaRPr lang="en-US" altLang="zh-CN" dirty="0"/>
          </a:p>
        </p:txBody>
      </p:sp>
    </p:spTree>
    <p:custDataLst>
      <p:tags r:id="rId1"/>
    </p:custDataLst>
    <p:extLst>
      <p:ext uri="{BB962C8B-B14F-4D97-AF65-F5344CB8AC3E}">
        <p14:creationId xmlns:p14="http://schemas.microsoft.com/office/powerpoint/2010/main" val="3243696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总结</a:t>
            </a:r>
          </a:p>
        </p:txBody>
      </p:sp>
      <p:sp>
        <p:nvSpPr>
          <p:cNvPr id="6" name="内容占位符 5"/>
          <p:cNvSpPr>
            <a:spLocks noGrp="1"/>
          </p:cNvSpPr>
          <p:nvPr>
            <p:ph sz="half" idx="1"/>
            <p:custDataLst>
              <p:tags r:id="rId3"/>
            </p:custDataLst>
          </p:nvPr>
        </p:nvSpPr>
        <p:spPr>
          <a:xfrm>
            <a:off x="838200" y="1825625"/>
            <a:ext cx="10515600" cy="4683760"/>
          </a:xfrm>
        </p:spPr>
        <p:txBody>
          <a:bodyPr>
            <a:normAutofit/>
          </a:bodyPr>
          <a:lstStyle/>
          <a:p>
            <a:r>
              <a:rPr lang="zh-CN" altLang="zh-CN" dirty="0"/>
              <a:t>分析传统的虚拟网络映射算法</a:t>
            </a:r>
            <a:r>
              <a:rPr lang="zh-CN" altLang="en-US" dirty="0"/>
              <a:t>的问题</a:t>
            </a:r>
            <a:endParaRPr lang="en-US" altLang="zh-CN" dirty="0"/>
          </a:p>
          <a:p>
            <a:r>
              <a:rPr lang="zh-CN" altLang="en-US" dirty="0"/>
              <a:t>结合图划分和节点映射，提出了大规模的虚拟网络映射算法</a:t>
            </a:r>
            <a:r>
              <a:rPr lang="en-US" altLang="zh-CN" dirty="0" err="1"/>
              <a:t>OPTMap</a:t>
            </a:r>
            <a:r>
              <a:rPr lang="zh-CN" altLang="en-US" dirty="0"/>
              <a:t>，解决大规模问题</a:t>
            </a:r>
            <a:endParaRPr lang="en-US" altLang="zh-CN" dirty="0"/>
          </a:p>
          <a:p>
            <a:r>
              <a:rPr lang="zh-CN" altLang="zh-CN" dirty="0"/>
              <a:t>基于多层</a:t>
            </a:r>
            <a:r>
              <a:rPr lang="en-US" altLang="zh-CN" dirty="0"/>
              <a:t>K</a:t>
            </a:r>
            <a:r>
              <a:rPr lang="zh-CN" altLang="zh-CN" dirty="0"/>
              <a:t>划分的前处理</a:t>
            </a:r>
            <a:r>
              <a:rPr lang="en-US" altLang="zh-CN" dirty="0"/>
              <a:t>+</a:t>
            </a:r>
            <a:r>
              <a:rPr lang="zh-CN" altLang="en-US" dirty="0"/>
              <a:t>基于节点契合度的映射过程</a:t>
            </a:r>
            <a:r>
              <a:rPr lang="en-US" altLang="zh-CN" dirty="0"/>
              <a:t>+</a:t>
            </a:r>
            <a:r>
              <a:rPr lang="zh-CN" altLang="en-US" dirty="0"/>
              <a:t>节点可重复映射</a:t>
            </a:r>
            <a:endParaRPr lang="en-US" altLang="zh-CN" dirty="0"/>
          </a:p>
          <a:p>
            <a:r>
              <a:rPr lang="zh-CN" altLang="en-US" dirty="0"/>
              <a:t>进行对比实验</a:t>
            </a:r>
            <a:r>
              <a:rPr lang="en-US" altLang="zh-CN" dirty="0"/>
              <a:t>:</a:t>
            </a:r>
          </a:p>
          <a:p>
            <a:pPr marL="0" indent="0">
              <a:buNone/>
            </a:pPr>
            <a:r>
              <a:rPr lang="en-US" altLang="zh-CN" dirty="0"/>
              <a:t>    </a:t>
            </a:r>
            <a:r>
              <a:rPr lang="en-US" altLang="zh-CN" dirty="0" err="1"/>
              <a:t>OPTMap</a:t>
            </a:r>
            <a:r>
              <a:rPr lang="en-US" altLang="zh-CN" dirty="0"/>
              <a:t> &gt; Pre-node-opt &gt; Node-opt</a:t>
            </a:r>
          </a:p>
          <a:p>
            <a:pPr marL="0" indent="0">
              <a:buNone/>
            </a:pPr>
            <a:r>
              <a:rPr lang="en-US" altLang="zh-CN" dirty="0"/>
              <a:t>    </a:t>
            </a:r>
          </a:p>
        </p:txBody>
      </p:sp>
    </p:spTree>
    <p:custDataLst>
      <p:tags r:id="rId1"/>
    </p:custDataLst>
    <p:extLst>
      <p:ext uri="{BB962C8B-B14F-4D97-AF65-F5344CB8AC3E}">
        <p14:creationId xmlns:p14="http://schemas.microsoft.com/office/powerpoint/2010/main" val="302169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研究背景与意义</a:t>
            </a:r>
          </a:p>
        </p:txBody>
      </p:sp>
      <p:sp>
        <p:nvSpPr>
          <p:cNvPr id="6" name="内容占位符 5"/>
          <p:cNvSpPr>
            <a:spLocks noGrp="1"/>
          </p:cNvSpPr>
          <p:nvPr>
            <p:ph sz="half" idx="1"/>
            <p:custDataLst>
              <p:tags r:id="rId3"/>
            </p:custDataLst>
          </p:nvPr>
        </p:nvSpPr>
        <p:spPr>
          <a:xfrm>
            <a:off x="838200" y="1825625"/>
            <a:ext cx="10515600" cy="4641215"/>
          </a:xfrm>
        </p:spPr>
        <p:txBody>
          <a:bodyPr>
            <a:noAutofit/>
          </a:bodyPr>
          <a:lstStyle/>
          <a:p>
            <a:r>
              <a:rPr lang="zh-CN" altLang="en-US" dirty="0"/>
              <a:t>目前已有的一些在虚拟网络映射方面的研究，按照其解决问题的方式，可以分为两类：</a:t>
            </a:r>
          </a:p>
          <a:p>
            <a:pPr marL="0" indent="0">
              <a:buNone/>
            </a:pPr>
            <a:r>
              <a:rPr lang="zh-CN" altLang="en-US" dirty="0"/>
              <a:t>  （</a:t>
            </a:r>
            <a:r>
              <a:rPr lang="en-US" altLang="zh-CN" dirty="0"/>
              <a:t>1</a:t>
            </a:r>
            <a:r>
              <a:rPr lang="zh-CN" altLang="en-US" dirty="0"/>
              <a:t>）映射方案，通过将虚拟节点和物理节点进行排序，按照排序结果的顺序进行一一映射。</a:t>
            </a:r>
          </a:p>
          <a:p>
            <a:pPr marL="0" indent="0">
              <a:buNone/>
            </a:pPr>
            <a:r>
              <a:rPr lang="zh-CN" altLang="en-US" dirty="0"/>
              <a:t>    例如：Wen L等人在节点映射阶段将物理网络和虚拟网络中的节点分别进行排序，然后将排名高的虚拟节点不断映射至排名高的物理节点中，直至该物理节点被“填满”，之后进行链路映射。</a:t>
            </a:r>
          </a:p>
          <a:p>
            <a:pPr marL="0" indent="0">
              <a:buNone/>
            </a:pPr>
            <a:r>
              <a:rPr lang="zh-CN" altLang="en-US" dirty="0"/>
              <a:t>  （</a:t>
            </a:r>
            <a:r>
              <a:rPr lang="en-US" altLang="zh-CN" dirty="0"/>
              <a:t>2</a:t>
            </a:r>
            <a:r>
              <a:rPr lang="zh-CN" altLang="en-US" dirty="0"/>
              <a:t>）虚拟链路分割与迁移，通过将虚拟网络映射问题转化为图划分问题，通过将大图切分为小图，得到映射结果。</a:t>
            </a:r>
          </a:p>
          <a:p>
            <a:pPr marL="0" indent="0">
              <a:buNone/>
            </a:pPr>
            <a:r>
              <a:rPr lang="zh-CN" altLang="en-US" dirty="0"/>
              <a:t>    例如：黄敏桓等人提出了基于模拟退火算法进行子网分隔,产生虚拟网络映射结果，以求解近似最优解。</a:t>
            </a:r>
          </a:p>
          <a:p>
            <a:pPr marL="0" indent="0">
              <a:buNone/>
            </a:pPr>
            <a:endParaRPr lang="zh-CN" altLang="en-US" dirty="0"/>
          </a:p>
          <a:p>
            <a:endParaRPr lang="zh-CN" altLang="en-US" sz="2800" dirty="0"/>
          </a:p>
        </p:txBody>
      </p:sp>
    </p:spTree>
    <p:custDataLst>
      <p:tags r:id="rId1"/>
    </p:custDataLst>
    <p:extLst>
      <p:ext uri="{BB962C8B-B14F-4D97-AF65-F5344CB8AC3E}">
        <p14:creationId xmlns:p14="http://schemas.microsoft.com/office/powerpoint/2010/main" val="1112614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未来工作</a:t>
            </a:r>
          </a:p>
        </p:txBody>
      </p:sp>
      <p:sp>
        <p:nvSpPr>
          <p:cNvPr id="3" name="内容占位符 2"/>
          <p:cNvSpPr>
            <a:spLocks noGrp="1"/>
          </p:cNvSpPr>
          <p:nvPr>
            <p:ph sz="half" idx="1"/>
          </p:nvPr>
        </p:nvSpPr>
        <p:spPr>
          <a:xfrm>
            <a:off x="838200" y="1825625"/>
            <a:ext cx="10515600" cy="4280885"/>
          </a:xfrm>
        </p:spPr>
        <p:txBody>
          <a:bodyPr/>
          <a:lstStyle/>
          <a:p>
            <a:pPr lvl="0"/>
            <a:r>
              <a:rPr lang="zh-CN" altLang="zh-CN" dirty="0"/>
              <a:t>针对网络的拓扑特点，应当更加深入的进行研究，考虑物理设备的异构性，使得网络虚拟化技术更加完善。</a:t>
            </a:r>
          </a:p>
          <a:p>
            <a:pPr lvl="0"/>
            <a:r>
              <a:rPr lang="zh-CN" altLang="zh-CN" dirty="0"/>
              <a:t>深入分析网安试验的特点，针对节点重要性评估，节点容错能力等问题进行研究。</a:t>
            </a:r>
          </a:p>
          <a:p>
            <a:endParaRPr lang="zh-CN" altLang="en-US" dirty="0"/>
          </a:p>
        </p:txBody>
      </p:sp>
    </p:spTree>
    <p:extLst>
      <p:ext uri="{BB962C8B-B14F-4D97-AF65-F5344CB8AC3E}">
        <p14:creationId xmlns:p14="http://schemas.microsoft.com/office/powerpoint/2010/main" val="538601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论文修改</a:t>
            </a:r>
          </a:p>
        </p:txBody>
      </p:sp>
      <p:sp>
        <p:nvSpPr>
          <p:cNvPr id="3" name="内容占位符 2"/>
          <p:cNvSpPr>
            <a:spLocks noGrp="1"/>
          </p:cNvSpPr>
          <p:nvPr>
            <p:ph sz="half" idx="1"/>
          </p:nvPr>
        </p:nvSpPr>
        <p:spPr>
          <a:xfrm>
            <a:off x="838200" y="1825625"/>
            <a:ext cx="10515600" cy="4364968"/>
          </a:xfrm>
        </p:spPr>
        <p:txBody>
          <a:bodyPr/>
          <a:lstStyle/>
          <a:p>
            <a:r>
              <a:rPr lang="zh-CN" altLang="en-US" sz="2000" dirty="0"/>
              <a:t>算法</a:t>
            </a:r>
            <a:r>
              <a:rPr lang="en-US" altLang="zh-CN" sz="2000" dirty="0"/>
              <a:t>3-1</a:t>
            </a:r>
            <a:r>
              <a:rPr lang="zh-CN" altLang="en-US" sz="2000" dirty="0"/>
              <a:t>，以及算法</a:t>
            </a:r>
            <a:r>
              <a:rPr lang="en-US" altLang="zh-CN" sz="2000" dirty="0"/>
              <a:t>4-2</a:t>
            </a:r>
            <a:r>
              <a:rPr lang="zh-CN" altLang="en-US" sz="2000" dirty="0"/>
              <a:t>，同一数组的描述应保持一致</a:t>
            </a:r>
            <a:endParaRPr lang="en-US" altLang="zh-CN" sz="2000" dirty="0"/>
          </a:p>
          <a:p>
            <a:pPr marL="0" indent="0">
              <a:buNone/>
            </a:pPr>
            <a:r>
              <a:rPr lang="en-US" altLang="zh-CN" sz="2000" dirty="0"/>
              <a:t>     </a:t>
            </a:r>
            <a:r>
              <a:rPr lang="zh-CN" altLang="en-US" sz="2000" dirty="0"/>
              <a:t>处理方式：重写算法</a:t>
            </a:r>
            <a:r>
              <a:rPr lang="en-US" altLang="zh-CN" sz="2000" dirty="0"/>
              <a:t>3-1</a:t>
            </a:r>
            <a:r>
              <a:rPr lang="zh-CN" altLang="en-US" sz="2000" dirty="0"/>
              <a:t>，保持一致</a:t>
            </a:r>
            <a:endParaRPr lang="en-US" altLang="zh-CN" sz="2000" dirty="0"/>
          </a:p>
          <a:p>
            <a:endParaRPr lang="en-US" altLang="zh-CN" sz="2000" dirty="0"/>
          </a:p>
          <a:p>
            <a:r>
              <a:rPr lang="en-US" altLang="zh-CN" sz="2000" dirty="0"/>
              <a:t>1</a:t>
            </a:r>
            <a:r>
              <a:rPr lang="zh-CN" altLang="en-US" sz="2000" dirty="0"/>
              <a:t>）建议增加并综述近三年的参考文献。</a:t>
            </a:r>
            <a:br>
              <a:rPr lang="zh-CN" altLang="en-US" sz="2000" dirty="0"/>
            </a:br>
            <a:r>
              <a:rPr lang="en-US" altLang="zh-CN" sz="2000" dirty="0"/>
              <a:t>2</a:t>
            </a:r>
            <a:r>
              <a:rPr lang="zh-CN" altLang="en-US" sz="2000" dirty="0"/>
              <a:t>）建议对比实验中增加其他研究者的现有研究成果开展对比，并对实验结果产生的原因加以分析。</a:t>
            </a:r>
            <a:br>
              <a:rPr lang="zh-CN" altLang="en-US" sz="2000" dirty="0"/>
            </a:br>
            <a:r>
              <a:rPr lang="en-US" altLang="zh-CN" sz="2000" dirty="0"/>
              <a:t>3</a:t>
            </a:r>
            <a:r>
              <a:rPr lang="zh-CN" altLang="en-US" sz="2000" dirty="0"/>
              <a:t>）真实系统中其他影响映射效果的因素会有哪些，比如节点性能，容错，节点重要性，扩展性，异构等，建议加以讨论分析，明确下一步的研究方向。</a:t>
            </a:r>
            <a:endParaRPr lang="en-US" altLang="zh-CN" sz="2000" dirty="0"/>
          </a:p>
          <a:p>
            <a:pPr marL="0" indent="0">
              <a:buNone/>
            </a:pPr>
            <a:r>
              <a:rPr lang="en-US" altLang="zh-CN" sz="2000" dirty="0"/>
              <a:t>     </a:t>
            </a:r>
            <a:r>
              <a:rPr lang="zh-CN" altLang="en-US" sz="2000" dirty="0"/>
              <a:t>处理方式：</a:t>
            </a:r>
            <a:r>
              <a:rPr lang="en-US" altLang="zh-CN" sz="2000" dirty="0"/>
              <a:t>1</a:t>
            </a:r>
            <a:r>
              <a:rPr lang="zh-CN" altLang="en-US" sz="2000" dirty="0"/>
              <a:t>）增加近三年文献，和近期进展章节于</a:t>
            </a:r>
            <a:r>
              <a:rPr lang="en-US" altLang="zh-CN" sz="2000" dirty="0"/>
              <a:t>1.2.5</a:t>
            </a:r>
            <a:r>
              <a:rPr lang="zh-CN" altLang="en-US" sz="2000" dirty="0"/>
              <a:t>节</a:t>
            </a:r>
            <a:endParaRPr lang="en-US" altLang="zh-CN" sz="2000" dirty="0"/>
          </a:p>
          <a:p>
            <a:pPr marL="0" indent="0">
              <a:buNone/>
            </a:pPr>
            <a:r>
              <a:rPr lang="en-US" altLang="zh-CN" sz="2000" dirty="0"/>
              <a:t>                       2</a:t>
            </a:r>
            <a:r>
              <a:rPr lang="zh-CN" altLang="en-US" sz="2000" dirty="0"/>
              <a:t>）增加结果分析于</a:t>
            </a:r>
            <a:r>
              <a:rPr lang="en-US" altLang="zh-CN" sz="2000" dirty="0"/>
              <a:t>5.2.5</a:t>
            </a:r>
            <a:r>
              <a:rPr lang="zh-CN" altLang="en-US" sz="2000" dirty="0"/>
              <a:t>节</a:t>
            </a:r>
            <a:endParaRPr lang="en-US" altLang="zh-CN" sz="2000" dirty="0"/>
          </a:p>
          <a:p>
            <a:pPr marL="0" indent="0">
              <a:buNone/>
            </a:pPr>
            <a:r>
              <a:rPr lang="en-US" altLang="zh-CN" sz="2000" dirty="0"/>
              <a:t>                       3</a:t>
            </a:r>
            <a:r>
              <a:rPr lang="zh-CN" altLang="en-US" sz="2000" dirty="0"/>
              <a:t>）增加系统分析和未来工作于</a:t>
            </a:r>
            <a:r>
              <a:rPr lang="en-US" altLang="zh-CN" sz="2000" dirty="0"/>
              <a:t>5.2.5</a:t>
            </a:r>
            <a:r>
              <a:rPr lang="zh-CN" altLang="en-US" sz="2000" dirty="0"/>
              <a:t>节和</a:t>
            </a:r>
            <a:r>
              <a:rPr lang="en-US" altLang="zh-CN" sz="2000" dirty="0"/>
              <a:t>5.3</a:t>
            </a:r>
            <a:r>
              <a:rPr lang="zh-CN" altLang="en-US" sz="2000" dirty="0"/>
              <a:t>节</a:t>
            </a:r>
            <a:endParaRPr lang="en-US" altLang="zh-CN" sz="2000" dirty="0"/>
          </a:p>
          <a:p>
            <a:endParaRPr lang="zh-CN" altLang="en-US" dirty="0"/>
          </a:p>
        </p:txBody>
      </p:sp>
    </p:spTree>
    <p:extLst>
      <p:ext uri="{BB962C8B-B14F-4D97-AF65-F5344CB8AC3E}">
        <p14:creationId xmlns:p14="http://schemas.microsoft.com/office/powerpoint/2010/main" val="62330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4400" dirty="0"/>
              <a:t>                      </a:t>
            </a:r>
            <a:r>
              <a:rPr lang="zh-CN" altLang="en-US" sz="4400" dirty="0"/>
              <a:t>谢谢各位老师</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a:t>研究背景与意义</a:t>
            </a:r>
            <a:endParaRPr lang="zh-CN" altLang="en-US" dirty="0"/>
          </a:p>
        </p:txBody>
      </p:sp>
      <p:sp>
        <p:nvSpPr>
          <p:cNvPr id="6" name="内容占位符 5"/>
          <p:cNvSpPr>
            <a:spLocks noGrp="1"/>
          </p:cNvSpPr>
          <p:nvPr>
            <p:ph sz="half" idx="1"/>
            <p:custDataLst>
              <p:tags r:id="rId3"/>
            </p:custDataLst>
          </p:nvPr>
        </p:nvSpPr>
        <p:spPr>
          <a:xfrm>
            <a:off x="838200" y="1825625"/>
            <a:ext cx="10515600" cy="4570095"/>
          </a:xfrm>
        </p:spPr>
        <p:txBody>
          <a:bodyPr>
            <a:normAutofit/>
          </a:bodyPr>
          <a:lstStyle/>
          <a:p>
            <a:r>
              <a:rPr lang="zh-CN" altLang="en-US" dirty="0">
                <a:sym typeface="+mn-ea"/>
              </a:rPr>
              <a:t>但这两种方法都存在各自的局限性</a:t>
            </a:r>
            <a:endParaRPr lang="en-US" altLang="zh-CN" dirty="0">
              <a:sym typeface="+mn-ea"/>
            </a:endParaRPr>
          </a:p>
          <a:p>
            <a:r>
              <a:rPr lang="zh-CN" altLang="en-US" dirty="0">
                <a:sym typeface="+mn-ea"/>
              </a:rPr>
              <a:t>映射方案：</a:t>
            </a:r>
            <a:endParaRPr lang="en-US" altLang="zh-CN" dirty="0">
              <a:sym typeface="+mn-ea"/>
            </a:endParaRPr>
          </a:p>
          <a:p>
            <a:pPr marL="0" indent="0">
              <a:buNone/>
            </a:pPr>
            <a:r>
              <a:rPr lang="en-US" altLang="zh-CN" dirty="0">
                <a:sym typeface="+mn-ea"/>
              </a:rPr>
              <a:t>    </a:t>
            </a:r>
            <a:r>
              <a:rPr lang="zh-CN" altLang="en-US" dirty="0">
                <a:sym typeface="+mn-ea"/>
              </a:rPr>
              <a:t>（</a:t>
            </a:r>
            <a:r>
              <a:rPr lang="en-US" altLang="zh-CN" dirty="0">
                <a:sym typeface="+mn-ea"/>
              </a:rPr>
              <a:t>1</a:t>
            </a:r>
            <a:r>
              <a:rPr lang="zh-CN" altLang="en-US" dirty="0">
                <a:sym typeface="+mn-ea"/>
              </a:rPr>
              <a:t>）开销收益比好</a:t>
            </a:r>
            <a:endParaRPr lang="en-US" altLang="zh-CN" dirty="0">
              <a:sym typeface="+mn-ea"/>
            </a:endParaRPr>
          </a:p>
          <a:p>
            <a:pPr marL="0" indent="0">
              <a:buNone/>
            </a:pPr>
            <a:r>
              <a:rPr lang="en-US" altLang="zh-CN" dirty="0">
                <a:sym typeface="+mn-ea"/>
              </a:rPr>
              <a:t>    </a:t>
            </a:r>
            <a:r>
              <a:rPr lang="zh-CN" altLang="en-US" dirty="0">
                <a:sym typeface="+mn-ea"/>
              </a:rPr>
              <a:t>（</a:t>
            </a:r>
            <a:r>
              <a:rPr lang="en-US" altLang="zh-CN" dirty="0">
                <a:sym typeface="+mn-ea"/>
              </a:rPr>
              <a:t>2</a:t>
            </a:r>
            <a:r>
              <a:rPr lang="zh-CN" altLang="en-US" dirty="0">
                <a:sym typeface="+mn-ea"/>
              </a:rPr>
              <a:t>）规模太小，一对一映射</a:t>
            </a:r>
            <a:endParaRPr lang="en-US" altLang="zh-CN" dirty="0">
              <a:sym typeface="+mn-ea"/>
            </a:endParaRPr>
          </a:p>
          <a:p>
            <a:pPr marL="0" indent="0">
              <a:buNone/>
            </a:pPr>
            <a:r>
              <a:rPr lang="en-US" altLang="zh-CN" dirty="0">
                <a:sym typeface="+mn-ea"/>
              </a:rPr>
              <a:t>    </a:t>
            </a:r>
            <a:r>
              <a:rPr lang="zh-CN" altLang="en-US" dirty="0">
                <a:sym typeface="+mn-ea"/>
              </a:rPr>
              <a:t>（</a:t>
            </a:r>
            <a:r>
              <a:rPr lang="en-US" altLang="zh-CN" dirty="0">
                <a:sym typeface="+mn-ea"/>
              </a:rPr>
              <a:t>3</a:t>
            </a:r>
            <a:r>
              <a:rPr lang="zh-CN" altLang="en-US" dirty="0">
                <a:sym typeface="+mn-ea"/>
              </a:rPr>
              <a:t>）链路增多，链路映射失败</a:t>
            </a:r>
            <a:endParaRPr lang="en-US" altLang="zh-CN" dirty="0">
              <a:sym typeface="+mn-ea"/>
            </a:endParaRPr>
          </a:p>
          <a:p>
            <a:r>
              <a:rPr lang="zh-CN" altLang="en-US" dirty="0">
                <a:sym typeface="+mn-ea"/>
              </a:rPr>
              <a:t>图划分方案：</a:t>
            </a:r>
          </a:p>
          <a:p>
            <a:pPr marL="0" indent="0">
              <a:buNone/>
            </a:pPr>
            <a:r>
              <a:rPr lang="zh-CN" altLang="en-US" dirty="0">
                <a:sym typeface="+mn-ea"/>
              </a:rPr>
              <a:t>   （</a:t>
            </a:r>
            <a:r>
              <a:rPr lang="en-US" altLang="zh-CN" dirty="0">
                <a:sym typeface="+mn-ea"/>
              </a:rPr>
              <a:t>1</a:t>
            </a:r>
            <a:r>
              <a:rPr lang="zh-CN" altLang="en-US" dirty="0">
                <a:sym typeface="+mn-ea"/>
              </a:rPr>
              <a:t>）规模大，速度快</a:t>
            </a:r>
            <a:endParaRPr lang="en-US" altLang="zh-CN" dirty="0">
              <a:sym typeface="+mn-ea"/>
            </a:endParaRPr>
          </a:p>
          <a:p>
            <a:pPr marL="0" indent="0">
              <a:buNone/>
            </a:pPr>
            <a:r>
              <a:rPr lang="en-US" altLang="zh-CN" dirty="0">
                <a:sym typeface="+mn-ea"/>
              </a:rPr>
              <a:t>   </a:t>
            </a:r>
            <a:r>
              <a:rPr lang="zh-CN" altLang="en-US" dirty="0">
                <a:sym typeface="+mn-ea"/>
              </a:rPr>
              <a:t>（</a:t>
            </a:r>
            <a:r>
              <a:rPr lang="en-US" altLang="zh-CN" dirty="0">
                <a:sym typeface="+mn-ea"/>
              </a:rPr>
              <a:t>2</a:t>
            </a:r>
            <a:r>
              <a:rPr lang="zh-CN" altLang="en-US" dirty="0">
                <a:sym typeface="+mn-ea"/>
              </a:rPr>
              <a:t>）划分块数不好选择</a:t>
            </a:r>
            <a:endParaRPr lang="en-US" altLang="zh-CN" dirty="0">
              <a:sym typeface="+mn-ea"/>
            </a:endParaRPr>
          </a:p>
          <a:p>
            <a:pPr marL="0" indent="0">
              <a:buNone/>
            </a:pPr>
            <a:r>
              <a:rPr lang="zh-CN" altLang="en-US" dirty="0">
                <a:sym typeface="+mn-ea"/>
              </a:rPr>
              <a:t>   （</a:t>
            </a:r>
            <a:r>
              <a:rPr lang="en-US" altLang="zh-CN" dirty="0">
                <a:sym typeface="+mn-ea"/>
              </a:rPr>
              <a:t>3</a:t>
            </a:r>
            <a:r>
              <a:rPr lang="zh-CN" altLang="en-US" dirty="0">
                <a:sym typeface="+mn-ea"/>
              </a:rPr>
              <a:t>）约束不好体现，开销收益比一般</a:t>
            </a:r>
          </a:p>
          <a:p>
            <a:endParaRPr lang="en-US" altLang="zh-CN" dirty="0">
              <a:sym typeface="+mn-ea"/>
            </a:endParaRPr>
          </a:p>
        </p:txBody>
      </p:sp>
    </p:spTree>
    <p:custDataLst>
      <p:tags r:id="rId1"/>
    </p:custDataLst>
    <p:extLst>
      <p:ext uri="{BB962C8B-B14F-4D97-AF65-F5344CB8AC3E}">
        <p14:creationId xmlns:p14="http://schemas.microsoft.com/office/powerpoint/2010/main" val="371469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大规模虚拟网络映射问题</a:t>
            </a:r>
          </a:p>
        </p:txBody>
      </p:sp>
      <p:sp>
        <p:nvSpPr>
          <p:cNvPr id="6" name="内容占位符 5"/>
          <p:cNvSpPr>
            <a:spLocks noGrp="1"/>
          </p:cNvSpPr>
          <p:nvPr>
            <p:ph sz="half" idx="1"/>
            <p:custDataLst>
              <p:tags r:id="rId3"/>
            </p:custDataLst>
          </p:nvPr>
        </p:nvSpPr>
        <p:spPr>
          <a:xfrm>
            <a:off x="838200" y="1825624"/>
            <a:ext cx="10515600" cy="4827423"/>
          </a:xfrm>
        </p:spPr>
        <p:txBody>
          <a:bodyPr>
            <a:normAutofit/>
          </a:bodyPr>
          <a:lstStyle/>
          <a:p>
            <a:r>
              <a:rPr lang="zh-CN" altLang="en-US" dirty="0"/>
              <a:t>需要一种支持大规模虚拟网络映射的算法</a:t>
            </a:r>
            <a:endParaRPr lang="en-US" altLang="zh-CN" dirty="0"/>
          </a:p>
          <a:p>
            <a:r>
              <a:rPr lang="zh-CN" altLang="en-US" dirty="0"/>
              <a:t>满足条件约束</a:t>
            </a:r>
            <a:endParaRPr lang="en-US" altLang="zh-CN" dirty="0"/>
          </a:p>
          <a:p>
            <a:r>
              <a:rPr lang="zh-CN" altLang="en-US" dirty="0"/>
              <a:t>规模要求够大</a:t>
            </a:r>
            <a:endParaRPr lang="en-US" altLang="zh-CN" dirty="0"/>
          </a:p>
          <a:p>
            <a:endParaRPr lang="zh-CN" altLang="en-US" sz="2800" dirty="0"/>
          </a:p>
          <a:p>
            <a:endParaRPr lang="zh-CN" altLang="en-US" sz="2800" dirty="0"/>
          </a:p>
        </p:txBody>
      </p:sp>
      <p:pic>
        <p:nvPicPr>
          <p:cNvPr id="4" name="图片 3"/>
          <p:cNvPicPr/>
          <p:nvPr/>
        </p:nvPicPr>
        <p:blipFill>
          <a:blip r:embed="rId6">
            <a:extLst>
              <a:ext uri="{28A0092B-C50C-407E-A947-70E740481C1C}">
                <a14:useLocalDpi xmlns:a14="http://schemas.microsoft.com/office/drawing/2010/main" val="0"/>
              </a:ext>
            </a:extLst>
          </a:blip>
          <a:srcRect/>
          <a:stretch>
            <a:fillRect/>
          </a:stretch>
        </p:blipFill>
        <p:spPr bwMode="auto">
          <a:xfrm>
            <a:off x="3917907" y="2681085"/>
            <a:ext cx="6773565" cy="3971962"/>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大规模虚拟网络映射问题</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10515600" cy="4827423"/>
              </a:xfrm>
            </p:spPr>
            <p:txBody>
              <a:bodyPr>
                <a:normAutofit/>
              </a:bodyPr>
              <a:lstStyle/>
              <a:p>
                <a:r>
                  <a:rPr lang="zh-CN" altLang="zh-CN" dirty="0"/>
                  <a:t>物理网络模型（</a:t>
                </a:r>
                <a:r>
                  <a:rPr lang="en-US" altLang="zh-CN" i="1" dirty="0"/>
                  <a:t>Substrate Network Model</a:t>
                </a:r>
                <a:r>
                  <a:rPr lang="zh-CN" altLang="zh-CN" dirty="0"/>
                  <a:t>）是一个带权重的无向图，用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b="0" i="1" smtClean="0">
                            <a:latin typeface="Cambria Math" panose="02040503050406030204" pitchFamily="18" charset="0"/>
                          </a:rPr>
                          <m:t>𝑠</m:t>
                        </m:r>
                      </m:sub>
                    </m:sSub>
                  </m:oMath>
                </a14:m>
                <a:r>
                  <a:rPr lang="zh-CN" altLang="zh-CN" dirty="0"/>
                  <a:t>指代</a:t>
                </a:r>
                <a:r>
                  <a:rPr lang="zh-CN" altLang="en-US"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𝑠</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𝑠</m:t>
                            </m:r>
                          </m:sub>
                        </m:sSub>
                      </m:e>
                    </m:d>
                  </m:oMath>
                </a14:m>
                <a:endParaRPr lang="en-US" altLang="zh-CN" dirty="0"/>
              </a:p>
              <a:p>
                <a:r>
                  <a:rPr lang="zh-CN" altLang="zh-CN" dirty="0"/>
                  <a:t> 虚拟网络模型（</a:t>
                </a:r>
                <a:r>
                  <a:rPr lang="en-US" altLang="zh-CN" i="1" dirty="0"/>
                  <a:t>Virtual Network Model</a:t>
                </a:r>
                <a:r>
                  <a:rPr lang="zh-CN" altLang="zh-CN" dirty="0"/>
                  <a:t>）也是带权重的无向图，用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𝑣</m:t>
                        </m:r>
                      </m:sub>
                    </m:sSub>
                  </m:oMath>
                </a14:m>
                <a:r>
                  <a:rPr lang="zh-CN" altLang="zh-CN" dirty="0"/>
                  <a:t>指代，</a:t>
                </a:r>
                <a14:m>
                  <m:oMath xmlns:m="http://schemas.openxmlformats.org/officeDocument/2006/math">
                    <m:r>
                      <a:rPr lang="zh-CN"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𝑣</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𝑣</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𝑣</m:t>
                            </m:r>
                          </m:sub>
                        </m:sSub>
                      </m:e>
                    </m:d>
                  </m:oMath>
                </a14:m>
                <a:endParaRPr lang="en-US" altLang="zh-CN" dirty="0"/>
              </a:p>
              <a:p>
                <a:r>
                  <a:rPr lang="zh-CN" altLang="zh-CN" dirty="0"/>
                  <a:t>基础物理资源（</a:t>
                </a:r>
                <a:r>
                  <a:rPr lang="en-US" altLang="zh-CN" i="1" dirty="0"/>
                  <a:t>Substrate Resource</a:t>
                </a:r>
                <a:r>
                  <a:rPr lang="zh-CN" altLang="zh-CN" i="1" dirty="0"/>
                  <a:t>，</a:t>
                </a:r>
                <a:r>
                  <a:rPr lang="en-US" altLang="zh-CN" i="1" dirty="0"/>
                  <a:t>SR</a:t>
                </a:r>
                <a:r>
                  <a:rPr lang="zh-CN" altLang="zh-CN" dirty="0"/>
                  <a:t>）</a:t>
                </a:r>
                <a:r>
                  <a:rPr lang="zh-CN" altLang="en-US" dirty="0"/>
                  <a:t>，</a:t>
                </a:r>
                <a14:m>
                  <m:oMath xmlns:m="http://schemas.openxmlformats.org/officeDocument/2006/math">
                    <m:r>
                      <a:rPr lang="zh-CN" altLang="en-US" i="1">
                        <a:latin typeface="Cambria Math" panose="02040503050406030204" pitchFamily="18" charset="0"/>
                      </a:rPr>
                      <m:t>𝑆𝑅</m:t>
                    </m:r>
                    <m:r>
                      <a:rPr lang="zh-CN" altLang="zh-CN" i="1">
                        <a:latin typeface="Cambria Math" panose="02040503050406030204" pitchFamily="18" charset="0"/>
                      </a:rPr>
                      <m:t>={</m:t>
                    </m:r>
                    <m:r>
                      <a:rPr lang="zh-CN" altLang="en-US" i="1">
                        <a:latin typeface="Cambria Math" panose="02040503050406030204" pitchFamily="18" charset="0"/>
                      </a:rPr>
                      <m:t>𝑆𝑁</m:t>
                    </m:r>
                    <m:r>
                      <a:rPr lang="zh-CN" altLang="zh-CN" i="1">
                        <a:latin typeface="Cambria Math" panose="02040503050406030204" pitchFamily="18" charset="0"/>
                      </a:rPr>
                      <m:t>,</m:t>
                    </m:r>
                    <m:r>
                      <a:rPr lang="zh-CN" altLang="en-US" i="1">
                        <a:latin typeface="Cambria Math" panose="02040503050406030204" pitchFamily="18" charset="0"/>
                      </a:rPr>
                      <m:t>𝑆𝐶</m:t>
                    </m:r>
                    <m:r>
                      <a:rPr lang="zh-CN" altLang="zh-CN" i="1">
                        <a:latin typeface="Cambria Math" panose="02040503050406030204" pitchFamily="18" charset="0"/>
                      </a:rPr>
                      <m:t>,</m:t>
                    </m:r>
                    <m:r>
                      <a:rPr lang="zh-CN" altLang="en-US" i="1">
                        <a:latin typeface="Cambria Math" panose="02040503050406030204" pitchFamily="18" charset="0"/>
                      </a:rPr>
                      <m:t>𝑆𝑊</m:t>
                    </m:r>
                    <m:r>
                      <a:rPr lang="zh-CN" altLang="zh-CN" i="1">
                        <a:latin typeface="Cambria Math" panose="02040503050406030204" pitchFamily="18" charset="0"/>
                      </a:rPr>
                      <m:t>}</m:t>
                    </m:r>
                  </m:oMath>
                </a14:m>
                <a:r>
                  <a:rPr lang="zh-CN" altLang="zh-CN" dirty="0"/>
                  <a:t>，</a:t>
                </a:r>
                <a14:m>
                  <m:oMath xmlns:m="http://schemas.openxmlformats.org/officeDocument/2006/math">
                    <m:r>
                      <a:rPr lang="zh-CN" altLang="en-US" i="1">
                        <a:latin typeface="Cambria Math" panose="02040503050406030204" pitchFamily="18" charset="0"/>
                      </a:rPr>
                      <m:t>𝑆𝑁</m:t>
                    </m:r>
                    <m:r>
                      <a:rPr lang="zh-CN" altLang="en-US" i="1">
                        <a:latin typeface="Cambria Math" panose="02040503050406030204" pitchFamily="18" charset="0"/>
                      </a:rPr>
                      <m:t>为</m:t>
                    </m:r>
                  </m:oMath>
                </a14:m>
                <a:r>
                  <a:rPr lang="zh-CN" altLang="zh-CN" dirty="0"/>
                  <a:t>物理网络模型。</a:t>
                </a:r>
                <a14:m>
                  <m:oMath xmlns:m="http://schemas.openxmlformats.org/officeDocument/2006/math">
                    <m:r>
                      <a:rPr lang="zh-CN" altLang="en-US" i="1">
                        <a:latin typeface="Cambria Math" panose="02040503050406030204" pitchFamily="18" charset="0"/>
                      </a:rPr>
                      <m:t>𝑆𝐶</m:t>
                    </m:r>
                  </m:oMath>
                </a14:m>
                <a:r>
                  <a:rPr lang="zh-CN" altLang="zh-CN" dirty="0"/>
                  <a:t>是所有物理节点当前的处理能力构成的集合，其初始状态为</a:t>
                </a:r>
                <a14:m>
                  <m:oMath xmlns:m="http://schemas.openxmlformats.org/officeDocument/2006/math">
                    <m:r>
                      <a:rPr lang="zh-CN" altLang="en-US" i="1">
                        <a:latin typeface="Cambria Math" panose="02040503050406030204" pitchFamily="18" charset="0"/>
                      </a:rPr>
                      <m:t>𝑆𝑁</m:t>
                    </m:r>
                  </m:oMath>
                </a14:m>
                <a:r>
                  <a:rPr lang="zh-CN" altLang="zh-CN" dirty="0"/>
                  <a:t>中的</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𝑠</m:t>
                        </m:r>
                      </m:sub>
                    </m:sSub>
                  </m:oMath>
                </a14:m>
                <a:r>
                  <a:rPr lang="zh-CN" altLang="zh-CN" dirty="0"/>
                  <a:t>。</a:t>
                </a:r>
                <a14:m>
                  <m:oMath xmlns:m="http://schemas.openxmlformats.org/officeDocument/2006/math">
                    <m:r>
                      <a:rPr lang="zh-CN" altLang="en-US" i="1">
                        <a:latin typeface="Cambria Math" panose="02040503050406030204" pitchFamily="18" charset="0"/>
                      </a:rPr>
                      <m:t>𝑆𝑊</m:t>
                    </m:r>
                  </m:oMath>
                </a14:m>
                <a:r>
                  <a:rPr lang="zh-CN" altLang="zh-CN" dirty="0"/>
                  <a:t>是所有物理链路当前剩余的通信带宽能力，其初始状态为</a:t>
                </a:r>
                <a14:m>
                  <m:oMath xmlns:m="http://schemas.openxmlformats.org/officeDocument/2006/math">
                    <m:r>
                      <a:rPr lang="zh-CN" altLang="en-US" i="1">
                        <a:latin typeface="Cambria Math" panose="02040503050406030204" pitchFamily="18" charset="0"/>
                      </a:rPr>
                      <m:t>𝑆𝑁</m:t>
                    </m:r>
                  </m:oMath>
                </a14:m>
                <a:r>
                  <a:rPr lang="zh-CN" altLang="zh-CN" dirty="0"/>
                  <a:t>中的</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𝑠</m:t>
                        </m:r>
                      </m:sub>
                    </m:sSub>
                  </m:oMath>
                </a14:m>
                <a:r>
                  <a:rPr lang="zh-CN" altLang="zh-CN" dirty="0"/>
                  <a:t>。</a:t>
                </a:r>
                <a:endParaRPr lang="en-US" altLang="zh-CN" dirty="0"/>
              </a:p>
              <a:p>
                <a:r>
                  <a:rPr lang="zh-CN" altLang="zh-CN" dirty="0"/>
                  <a:t>映射关系（</a:t>
                </a:r>
                <a:r>
                  <a:rPr lang="en-US" altLang="zh-CN" i="1" dirty="0"/>
                  <a:t>Mapping Relationship</a:t>
                </a:r>
                <a:r>
                  <a:rPr lang="zh-CN" altLang="zh-CN" i="1" dirty="0"/>
                  <a:t>，</a:t>
                </a:r>
                <a:r>
                  <a:rPr lang="en-US" altLang="zh-CN" i="1" dirty="0"/>
                  <a:t>MR</a:t>
                </a:r>
                <a:r>
                  <a:rPr lang="zh-CN" altLang="en-US" dirty="0"/>
                  <a:t>），</a:t>
                </a:r>
                <a14:m>
                  <m:oMath xmlns:m="http://schemas.openxmlformats.org/officeDocument/2006/math">
                    <m:r>
                      <a:rPr lang="zh-CN" altLang="en-US" i="1">
                        <a:latin typeface="Cambria Math" panose="02040503050406030204" pitchFamily="18" charset="0"/>
                      </a:rPr>
                      <m:t>𝑀𝑅</m:t>
                    </m:r>
                    <m:r>
                      <a:rPr lang="zh-CN" altLang="zh-CN" i="1">
                        <a:latin typeface="Cambria Math" panose="02040503050406030204" pitchFamily="18" charset="0"/>
                      </a:rPr>
                      <m:t>={</m:t>
                    </m:r>
                    <m:r>
                      <a:rPr lang="zh-CN" altLang="en-US" i="1">
                        <a:latin typeface="Cambria Math" panose="02040503050406030204" pitchFamily="18" charset="0"/>
                      </a:rPr>
                      <m:t>𝑓</m:t>
                    </m:r>
                    <m:r>
                      <a:rPr lang="zh-CN" altLang="zh-CN" i="1">
                        <a:latin typeface="Cambria Math" panose="02040503050406030204" pitchFamily="18" charset="0"/>
                      </a:rPr>
                      <m:t>,</m:t>
                    </m:r>
                    <m:r>
                      <a:rPr lang="zh-CN" altLang="en-US" i="1">
                        <a:latin typeface="Cambria Math" panose="02040503050406030204" pitchFamily="18" charset="0"/>
                      </a:rPr>
                      <m:t>𝑔</m:t>
                    </m:r>
                    <m:r>
                      <a:rPr lang="zh-CN" altLang="zh-CN" i="1">
                        <a:latin typeface="Cambria Math" panose="02040503050406030204" pitchFamily="18" charset="0"/>
                      </a:rPr>
                      <m:t>}</m:t>
                    </m:r>
                  </m:oMath>
                </a14:m>
                <a:r>
                  <a:rPr lang="zh-CN" altLang="zh-CN" dirty="0"/>
                  <a:t>，其中</a:t>
                </a:r>
                <a14:m>
                  <m:oMath xmlns:m="http://schemas.openxmlformats.org/officeDocument/2006/math">
                    <m:r>
                      <a:rPr lang="zh-CN" altLang="en-US" i="1">
                        <a:latin typeface="Cambria Math" panose="02040503050406030204" pitchFamily="18" charset="0"/>
                      </a:rPr>
                      <m:t>𝑓</m:t>
                    </m:r>
                  </m:oMath>
                </a14:m>
                <a:r>
                  <a:rPr lang="zh-CN" altLang="zh-CN" dirty="0"/>
                  <a:t>保存着虚拟节点到物理节点的对应关系，</a:t>
                </a:r>
                <a14:m>
                  <m:oMath xmlns:m="http://schemas.openxmlformats.org/officeDocument/2006/math">
                    <m:r>
                      <a:rPr lang="zh-CN" altLang="en-US" i="1">
                        <a:latin typeface="Cambria Math" panose="02040503050406030204" pitchFamily="18" charset="0"/>
                      </a:rPr>
                      <m:t>𝑓</m:t>
                    </m:r>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𝑣</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sub>
                    </m:sSub>
                  </m:oMath>
                </a14:m>
                <a:r>
                  <a:rPr lang="zh-CN" altLang="zh-CN" dirty="0"/>
                  <a:t>，</a:t>
                </a:r>
                <a14:m>
                  <m:oMath xmlns:m="http://schemas.openxmlformats.org/officeDocument/2006/math">
                    <m:r>
                      <a:rPr lang="zh-CN" altLang="en-US" i="1">
                        <a:latin typeface="Cambria Math" panose="02040503050406030204" pitchFamily="18" charset="0"/>
                      </a:rPr>
                      <m:t>𝑔</m:t>
                    </m:r>
                  </m:oMath>
                </a14:m>
                <a:r>
                  <a:rPr lang="zh-CN" altLang="zh-CN" dirty="0"/>
                  <a:t>为虚拟链路到物理链路的对应关系，</a:t>
                </a:r>
                <a14:m>
                  <m:oMath xmlns:m="http://schemas.openxmlformats.org/officeDocument/2006/math">
                    <m:r>
                      <a:rPr lang="zh-CN" altLang="en-US" i="1">
                        <a:latin typeface="Cambria Math" panose="02040503050406030204" pitchFamily="18" charset="0"/>
                      </a:rPr>
                      <m:t>𝑔</m:t>
                    </m:r>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𝑣</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𝑠</m:t>
                        </m:r>
                      </m:sub>
                    </m:sSub>
                  </m:oMath>
                </a14:m>
                <a:r>
                  <a:rPr lang="zh-CN" altLang="zh-CN" dirty="0"/>
                  <a:t>。</a:t>
                </a:r>
                <a:endParaRPr lang="en-US" altLang="zh-CN" dirty="0"/>
              </a:p>
              <a:p>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4"/>
                <a:ext cx="10515600" cy="4827423"/>
              </a:xfrm>
              <a:blipFill rotWithShape="0">
                <a:blip r:embed="rId7"/>
                <a:stretch>
                  <a:fillRect l="-812" t="-2146" r="-376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73521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大规模虚拟网络映射问题</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10515600" cy="4827423"/>
              </a:xfrm>
            </p:spPr>
            <p:txBody>
              <a:bodyPr>
                <a:normAutofit/>
              </a:bodyPr>
              <a:lstStyle/>
              <a:p>
                <a:r>
                  <a:rPr lang="zh-CN" altLang="en-US" b="1" dirty="0"/>
                  <a:t>约束条件：</a:t>
                </a:r>
                <a:endParaRPr lang="en-US" altLang="zh-CN" b="1" dirty="0"/>
              </a:p>
              <a:p>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zh-CN" altLang="en-US" i="1">
                                <a:latin typeface="Cambria Math" panose="02040503050406030204" pitchFamily="18" charset="0"/>
                              </a:rPr>
                              <m:t>𝑠𝑢𝑚</m:t>
                            </m:r>
                            <m:d>
                              <m:dPr>
                                <m:ctrlPr>
                                  <a:rPr lang="zh-CN" altLang="zh-CN" i="1">
                                    <a:latin typeface="Cambria Math" panose="02040503050406030204" pitchFamily="18" charset="0"/>
                                  </a:rPr>
                                </m:ctrlPr>
                              </m:dPr>
                              <m:e>
                                <m:r>
                                  <a:rPr lang="zh-CN" altLang="en-US" i="1">
                                    <a:latin typeface="Cambria Math" panose="02040503050406030204" pitchFamily="18" charset="0"/>
                                  </a:rPr>
                                  <m:t>𝐶</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𝑣</m:t>
                                        </m:r>
                                      </m:sub>
                                    </m:sSub>
                                  </m:e>
                                </m:d>
                              </m:e>
                            </m:d>
                            <m:r>
                              <a:rPr lang="zh-CN" altLang="zh-CN" i="1">
                                <a:latin typeface="Cambria Math" panose="02040503050406030204" pitchFamily="18" charset="0"/>
                              </a:rPr>
                              <m:t>&gt;</m:t>
                            </m:r>
                            <m:r>
                              <a:rPr lang="en-US" altLang="zh-CN" i="1">
                                <a:latin typeface="Cambria Math" panose="02040503050406030204" pitchFamily="18" charset="0"/>
                              </a:rPr>
                              <m:t>𝐶</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𝑠</m:t>
                                    </m:r>
                                  </m:sub>
                                </m:sSub>
                              </m:e>
                            </m:d>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𝑣</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𝑠</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sub>
                            </m:sSub>
                          </m:e>
                          <m:e>
                            <m:r>
                              <a:rPr lang="zh-CN" altLang="en-US" i="1">
                                <a:latin typeface="Cambria Math" panose="02040503050406030204" pitchFamily="18" charset="0"/>
                              </a:rPr>
                              <m:t>𝑠𝑢𝑚</m:t>
                            </m:r>
                            <m:d>
                              <m:dPr>
                                <m:ctrlPr>
                                  <a:rPr lang="zh-CN" altLang="zh-CN" i="1">
                                    <a:latin typeface="Cambria Math" panose="02040503050406030204" pitchFamily="18" charset="0"/>
                                  </a:rPr>
                                </m:ctrlPr>
                              </m:dPr>
                              <m:e>
                                <m:r>
                                  <a:rPr lang="zh-CN" altLang="en-US" i="1">
                                    <a:latin typeface="Cambria Math" panose="02040503050406030204" pitchFamily="18" charset="0"/>
                                  </a:rPr>
                                  <m:t>𝑊</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e>
                                </m:d>
                              </m:e>
                            </m:d>
                            <m:r>
                              <a:rPr lang="zh-CN" altLang="zh-CN" i="1">
                                <a:latin typeface="Cambria Math" panose="02040503050406030204" pitchFamily="18" charset="0"/>
                              </a:rPr>
                              <m:t>&gt;</m:t>
                            </m:r>
                            <m:r>
                              <a:rPr lang="en-US" altLang="zh-CN" i="1">
                                <a:latin typeface="Cambria Math" panose="02040503050406030204" pitchFamily="18" charset="0"/>
                              </a:rPr>
                              <m:t>𝑊</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𝑠</m:t>
                                    </m:r>
                                  </m:sub>
                                </m:sSub>
                              </m:e>
                            </m:d>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𝑠</m:t>
                                </m:r>
                              </m:sub>
                            </m:sSub>
                            <m:r>
                              <a:rPr lang="zh-CN"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𝑠</m:t>
                                </m:r>
                              </m:sub>
                            </m:sSub>
                          </m:e>
                        </m:eqArr>
                      </m:e>
                    </m:d>
                  </m:oMath>
                </a14:m>
                <a:endParaRPr lang="en-US" altLang="zh-CN" dirty="0"/>
              </a:p>
              <a:p>
                <a:r>
                  <a:rPr lang="zh-CN" altLang="zh-CN" dirty="0"/>
                  <a:t>在任意一个物理节点上的全部虚拟节点的处理能力之和小于物理节点的处理能力</a:t>
                </a:r>
                <a:endParaRPr lang="en-US" altLang="zh-CN" dirty="0"/>
              </a:p>
              <a:p>
                <a:r>
                  <a:rPr lang="zh-CN" altLang="zh-CN" dirty="0"/>
                  <a:t>通过任意一条物理链路的虚拟链路的带宽要求之和，小于物理链路的通信带宽上限。</a:t>
                </a:r>
                <a:endParaRPr lang="en-US" altLang="zh-CN" dirty="0"/>
              </a:p>
              <a:p>
                <a:endParaRPr lang="zh-CN" altLang="zh-CN" dirty="0"/>
              </a:p>
              <a:p>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4"/>
                <a:ext cx="10515600" cy="4827423"/>
              </a:xfrm>
              <a:blipFill rotWithShape="0">
                <a:blip r:embed="rId7"/>
                <a:stretch>
                  <a:fillRect l="-812" t="-21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15319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大规模虚拟网络映射问题</a:t>
            </a:r>
          </a:p>
        </p:txBody>
      </p:sp>
      <mc:AlternateContent xmlns:mc="http://schemas.openxmlformats.org/markup-compatibility/2006" xmlns:a14="http://schemas.microsoft.com/office/drawing/2010/main">
        <mc:Choice Requires="a14">
          <p:sp>
            <p:nvSpPr>
              <p:cNvPr id="6" name="内容占位符 5"/>
              <p:cNvSpPr>
                <a:spLocks noGrp="1"/>
              </p:cNvSpPr>
              <p:nvPr>
                <p:ph sz="half" idx="1"/>
                <p:custDataLst>
                  <p:tags r:id="rId3"/>
                </p:custDataLst>
              </p:nvPr>
            </p:nvSpPr>
            <p:spPr>
              <a:xfrm>
                <a:off x="838200" y="1825624"/>
                <a:ext cx="10515600" cy="4827423"/>
              </a:xfrm>
            </p:spPr>
            <p:txBody>
              <a:bodyPr>
                <a:normAutofit/>
              </a:bodyPr>
              <a:lstStyle/>
              <a:p>
                <a:r>
                  <a:rPr lang="zh-CN" altLang="en-US" b="1" dirty="0"/>
                  <a:t>评价函数：</a:t>
                </a:r>
                <a:endParaRPr lang="en-US" altLang="zh-CN" b="1" dirty="0"/>
              </a:p>
              <a:p>
                <a14:m>
                  <m:oMath xmlns:m="http://schemas.openxmlformats.org/officeDocument/2006/math">
                    <m:f>
                      <m:fPr>
                        <m:ctrlPr>
                          <a:rPr lang="zh-CN"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𝑅</m:t>
                        </m:r>
                      </m:num>
                      <m:den>
                        <m:r>
                          <a:rPr lang="en-US" altLang="zh-CN" i="1">
                            <a:solidFill>
                              <a:schemeClr val="tx1"/>
                            </a:solidFill>
                            <a:latin typeface="Cambria Math" panose="02040503050406030204" pitchFamily="18" charset="0"/>
                          </a:rPr>
                          <m:t>𝐶</m:t>
                        </m:r>
                      </m:den>
                    </m:f>
                    <m:r>
                      <a:rPr lang="en-US" altLang="zh-CN" i="1">
                        <a:solidFill>
                          <a:schemeClr val="tx1"/>
                        </a:solidFill>
                        <a:latin typeface="Cambria Math" panose="02040503050406030204" pitchFamily="18" charset="0"/>
                      </a:rPr>
                      <m:t>=</m:t>
                    </m:r>
                    <m:f>
                      <m:fPr>
                        <m:ctrlPr>
                          <a:rPr lang="zh-CN" altLang="zh-CN" i="1">
                            <a:solidFill>
                              <a:schemeClr val="tx1"/>
                            </a:solidFill>
                            <a:latin typeface="Cambria Math" panose="02040503050406030204" pitchFamily="18" charset="0"/>
                          </a:rPr>
                        </m:ctrlPr>
                      </m:fPr>
                      <m:num>
                        <m:nary>
                          <m:naryPr>
                            <m:chr m:val="∑"/>
                            <m:limLoc m:val="undOvr"/>
                            <m:subHide m:val="on"/>
                            <m:supHide m:val="on"/>
                            <m:ctrlPr>
                              <a:rPr lang="zh-CN" altLang="zh-CN" i="1">
                                <a:solidFill>
                                  <a:schemeClr val="tx1"/>
                                </a:solidFill>
                                <a:latin typeface="Cambria Math" panose="02040503050406030204" pitchFamily="18" charset="0"/>
                              </a:rPr>
                            </m:ctrlPr>
                          </m:naryPr>
                          <m:sub/>
                          <m:sup/>
                          <m:e>
                            <m:r>
                              <a:rPr lang="en-US" altLang="zh-CN" i="1">
                                <a:solidFill>
                                  <a:schemeClr val="tx1"/>
                                </a:solidFill>
                                <a:latin typeface="Cambria Math" panose="02040503050406030204" pitchFamily="18" charset="0"/>
                              </a:rPr>
                              <m:t>𝑅</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𝐺</m:t>
                                    </m:r>
                                  </m:e>
                                  <m:sub>
                                    <m:r>
                                      <a:rPr lang="en-US" altLang="zh-CN" i="1">
                                        <a:solidFill>
                                          <a:schemeClr val="tx1"/>
                                        </a:solidFill>
                                        <a:latin typeface="Cambria Math" panose="02040503050406030204" pitchFamily="18" charset="0"/>
                                      </a:rPr>
                                      <m:t>𝑣</m:t>
                                    </m:r>
                                  </m:sub>
                                </m:sSub>
                              </m:e>
                            </m:d>
                          </m:e>
                        </m:nary>
                      </m:num>
                      <m:den>
                        <m:nary>
                          <m:naryPr>
                            <m:chr m:val="∑"/>
                            <m:limLoc m:val="undOvr"/>
                            <m:subHide m:val="on"/>
                            <m:supHide m:val="on"/>
                            <m:ctrlPr>
                              <a:rPr lang="zh-CN" altLang="zh-CN" i="1">
                                <a:solidFill>
                                  <a:schemeClr val="tx1"/>
                                </a:solidFill>
                                <a:latin typeface="Cambria Math" panose="02040503050406030204" pitchFamily="18" charset="0"/>
                              </a:rPr>
                            </m:ctrlPr>
                          </m:naryPr>
                          <m:sub/>
                          <m:sup/>
                          <m:e>
                            <m:r>
                              <a:rPr lang="en-US" altLang="zh-CN" i="1">
                                <a:solidFill>
                                  <a:schemeClr val="tx1"/>
                                </a:solidFill>
                                <a:latin typeface="Cambria Math" panose="02040503050406030204" pitchFamily="18" charset="0"/>
                              </a:rPr>
                              <m:t>𝐶𝑜𝑠𝑡</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𝐺</m:t>
                                    </m:r>
                                  </m:e>
                                  <m:sub>
                                    <m:r>
                                      <a:rPr lang="en-US" altLang="zh-CN" i="1">
                                        <a:solidFill>
                                          <a:schemeClr val="tx1"/>
                                        </a:solidFill>
                                        <a:latin typeface="Cambria Math" panose="02040503050406030204" pitchFamily="18" charset="0"/>
                                      </a:rPr>
                                      <m:t>𝑣</m:t>
                                    </m:r>
                                  </m:sub>
                                </m:sSub>
                              </m:e>
                            </m:d>
                          </m:e>
                        </m:nary>
                      </m:den>
                    </m:f>
                  </m:oMath>
                </a14:m>
                <a:endParaRPr lang="zh-CN" altLang="zh-CN" dirty="0">
                  <a:solidFill>
                    <a:schemeClr val="tx1"/>
                  </a:solidFill>
                </a:endParaRPr>
              </a:p>
              <a:p>
                <a14:m>
                  <m:oMath xmlns:m="http://schemas.openxmlformats.org/officeDocument/2006/math">
                    <m:r>
                      <a:rPr lang="en-US" altLang="zh-CN" i="1">
                        <a:solidFill>
                          <a:schemeClr val="tx1"/>
                        </a:solidFill>
                        <a:latin typeface="Cambria Math" panose="02040503050406030204" pitchFamily="18" charset="0"/>
                      </a:rPr>
                      <m:t>    =</m:t>
                    </m:r>
                    <m:f>
                      <m:fPr>
                        <m:ctrlPr>
                          <a:rPr lang="zh-CN" altLang="zh-CN" i="1">
                            <a:solidFill>
                              <a:schemeClr val="tx1"/>
                            </a:solidFill>
                            <a:latin typeface="Cambria Math" panose="02040503050406030204" pitchFamily="18" charset="0"/>
                          </a:rPr>
                        </m:ctrlPr>
                      </m:fPr>
                      <m:num>
                        <m:nary>
                          <m:naryPr>
                            <m:chr m:val="∑"/>
                            <m:limLoc m:val="undOvr"/>
                            <m:supHide m:val="on"/>
                            <m:ctrlPr>
                              <a:rPr lang="zh-CN" altLang="zh-CN" i="1">
                                <a:solidFill>
                                  <a:schemeClr val="tx1"/>
                                </a:solidFill>
                                <a:latin typeface="Cambria Math" panose="02040503050406030204" pitchFamily="18" charset="0"/>
                              </a:rPr>
                            </m:ctrlPr>
                          </m:naryPr>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𝑣</m:t>
                                </m:r>
                              </m:sub>
                            </m:sSub>
                          </m:sub>
                          <m:sup/>
                          <m:e>
                            <m:r>
                              <a:rPr lang="en-US" altLang="zh-CN" i="1">
                                <a:solidFill>
                                  <a:schemeClr val="tx1"/>
                                </a:solidFill>
                                <a:latin typeface="Cambria Math" panose="02040503050406030204" pitchFamily="18" charset="0"/>
                              </a:rPr>
                              <m:t>𝑊</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e>
                            </m:d>
                          </m:e>
                        </m:nary>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𝛼</m:t>
                        </m:r>
                        <m:r>
                          <a:rPr lang="en-US" altLang="zh-CN" i="1">
                            <a:solidFill>
                              <a:schemeClr val="tx1"/>
                            </a:solidFill>
                            <a:latin typeface="Cambria Math" panose="02040503050406030204" pitchFamily="18" charset="0"/>
                          </a:rPr>
                          <m:t>∙</m:t>
                        </m:r>
                        <m:nary>
                          <m:naryPr>
                            <m:chr m:val="∑"/>
                            <m:limLoc m:val="undOvr"/>
                            <m:supHide m:val="on"/>
                            <m:ctrlPr>
                              <a:rPr lang="zh-CN" altLang="zh-CN" i="1">
                                <a:solidFill>
                                  <a:schemeClr val="tx1"/>
                                </a:solidFill>
                                <a:latin typeface="Cambria Math" panose="02040503050406030204" pitchFamily="18" charset="0"/>
                              </a:rPr>
                            </m:ctrlPr>
                          </m:naryPr>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𝑣</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𝑣</m:t>
                                </m:r>
                              </m:sub>
                            </m:sSub>
                          </m:sub>
                          <m:sup/>
                          <m:e>
                            <m:r>
                              <a:rPr lang="en-US" altLang="zh-CN" i="1">
                                <a:solidFill>
                                  <a:schemeClr val="tx1"/>
                                </a:solidFill>
                                <a:latin typeface="Cambria Math" panose="02040503050406030204" pitchFamily="18" charset="0"/>
                              </a:rPr>
                              <m:t>𝐶</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𝑣</m:t>
                                    </m:r>
                                  </m:e>
                                  <m:sub>
                                    <m:r>
                                      <a:rPr lang="en-US" altLang="zh-CN" i="1">
                                        <a:solidFill>
                                          <a:schemeClr val="tx1"/>
                                        </a:solidFill>
                                        <a:latin typeface="Cambria Math" panose="02040503050406030204" pitchFamily="18" charset="0"/>
                                      </a:rPr>
                                      <m:t>𝑣</m:t>
                                    </m:r>
                                  </m:sub>
                                </m:sSub>
                              </m:e>
                            </m:d>
                          </m:e>
                        </m:nary>
                      </m:num>
                      <m:den>
                        <m:nary>
                          <m:naryPr>
                            <m:chr m:val="∑"/>
                            <m:limLoc m:val="undOvr"/>
                            <m:supHide m:val="on"/>
                            <m:ctrlPr>
                              <a:rPr lang="zh-CN" altLang="zh-CN" i="1">
                                <a:solidFill>
                                  <a:schemeClr val="tx1"/>
                                </a:solidFill>
                                <a:latin typeface="Cambria Math" panose="02040503050406030204" pitchFamily="18" charset="0"/>
                              </a:rPr>
                            </m:ctrlPr>
                          </m:naryPr>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𝑣</m:t>
                                </m:r>
                              </m:sub>
                            </m:sSub>
                          </m:sub>
                          <m:sup/>
                          <m:e>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𝑊</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e>
                        </m:nary>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𝑙𝑒𝑛𝑔𝑡h</m:t>
                        </m:r>
                        <m:r>
                          <a:rPr lang="en-US" altLang="zh-CN" i="1">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𝑀</m:t>
                            </m:r>
                          </m:e>
                          <m:sup>
                            <m:r>
                              <a:rPr lang="en-US" altLang="zh-CN" i="1">
                                <a:solidFill>
                                  <a:schemeClr val="tx1"/>
                                </a:solidFill>
                                <a:latin typeface="Cambria Math" panose="02040503050406030204" pitchFamily="18" charset="0"/>
                              </a:rPr>
                              <m:t>𝐸</m:t>
                            </m:r>
                          </m:sup>
                        </m:sSup>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m:t>
                        </m:r>
                        <m:nary>
                          <m:naryPr>
                            <m:chr m:val="∑"/>
                            <m:limLoc m:val="undOvr"/>
                            <m:supHide m:val="on"/>
                            <m:ctrlPr>
                              <a:rPr lang="zh-CN" altLang="zh-CN" i="1">
                                <a:solidFill>
                                  <a:schemeClr val="tx1"/>
                                </a:solidFill>
                                <a:latin typeface="Cambria Math" panose="02040503050406030204" pitchFamily="18" charset="0"/>
                              </a:rPr>
                            </m:ctrlPr>
                          </m:naryPr>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𝑣</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𝑣</m:t>
                                </m:r>
                              </m:sub>
                            </m:sSub>
                          </m:sub>
                          <m:sup/>
                          <m:e>
                            <m:r>
                              <a:rPr lang="en-US" altLang="zh-CN" i="1">
                                <a:solidFill>
                                  <a:schemeClr val="tx1"/>
                                </a:solidFill>
                                <a:latin typeface="Cambria Math" panose="02040503050406030204" pitchFamily="18" charset="0"/>
                              </a:rPr>
                              <m:t>𝐶</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𝑣</m:t>
                                    </m:r>
                                  </m:e>
                                  <m:sub>
                                    <m:r>
                                      <a:rPr lang="en-US" altLang="zh-CN" i="1">
                                        <a:solidFill>
                                          <a:schemeClr val="tx1"/>
                                        </a:solidFill>
                                        <a:latin typeface="Cambria Math" panose="02040503050406030204" pitchFamily="18" charset="0"/>
                                      </a:rPr>
                                      <m:t>𝑣</m:t>
                                    </m:r>
                                  </m:sub>
                                </m:sSub>
                              </m:e>
                            </m:d>
                          </m:e>
                        </m:nary>
                        <m:r>
                          <a:rPr lang="en-US" altLang="zh-CN" i="1">
                            <a:solidFill>
                              <a:schemeClr val="tx1"/>
                            </a:solidFill>
                            <a:latin typeface="Cambria Math" panose="02040503050406030204" pitchFamily="18" charset="0"/>
                          </a:rPr>
                          <m:t>)</m:t>
                        </m:r>
                      </m:den>
                    </m:f>
                  </m:oMath>
                </a14:m>
                <a:endParaRPr lang="zh-CN" altLang="zh-CN" dirty="0">
                  <a:solidFill>
                    <a:schemeClr val="tx1"/>
                  </a:solidFill>
                </a:endParaRPr>
              </a:p>
              <a:p>
                <a14:m>
                  <m:oMath xmlns:m="http://schemas.openxmlformats.org/officeDocument/2006/math">
                    <m:r>
                      <a:rPr lang="en-US" altLang="zh-CN" i="1">
                        <a:solidFill>
                          <a:schemeClr val="tx1"/>
                        </a:solidFill>
                        <a:latin typeface="Cambria Math" panose="02040503050406030204" pitchFamily="18" charset="0"/>
                      </a:rPr>
                      <m:t>    =</m:t>
                    </m:r>
                    <m:f>
                      <m:fPr>
                        <m:ctrlPr>
                          <a:rPr lang="zh-CN" altLang="zh-CN" i="1">
                            <a:solidFill>
                              <a:schemeClr val="tx1"/>
                            </a:solidFill>
                            <a:latin typeface="Cambria Math" panose="02040503050406030204" pitchFamily="18" charset="0"/>
                          </a:rPr>
                        </m:ctrlPr>
                      </m:fPr>
                      <m:num>
                        <m:nary>
                          <m:naryPr>
                            <m:chr m:val="∑"/>
                            <m:limLoc m:val="undOvr"/>
                            <m:supHide m:val="on"/>
                            <m:ctrlPr>
                              <a:rPr lang="zh-CN" altLang="zh-CN" i="1">
                                <a:solidFill>
                                  <a:schemeClr val="tx1"/>
                                </a:solidFill>
                                <a:latin typeface="Cambria Math" panose="02040503050406030204" pitchFamily="18" charset="0"/>
                              </a:rPr>
                            </m:ctrlPr>
                          </m:naryPr>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𝑣</m:t>
                                </m:r>
                              </m:sub>
                            </m:sSub>
                          </m:sub>
                          <m:sup/>
                          <m:e>
                            <m:r>
                              <a:rPr lang="en-US" altLang="zh-CN" i="1">
                                <a:solidFill>
                                  <a:schemeClr val="tx1"/>
                                </a:solidFill>
                                <a:latin typeface="Cambria Math" panose="02040503050406030204" pitchFamily="18" charset="0"/>
                              </a:rPr>
                              <m:t>𝑊</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𝑒</m:t>
                                    </m:r>
                                  </m:e>
                                  <m:sub>
                                    <m:r>
                                      <a:rPr lang="en-US" altLang="zh-CN" i="1">
                                        <a:solidFill>
                                          <a:schemeClr val="tx1"/>
                                        </a:solidFill>
                                        <a:latin typeface="Cambria Math" panose="02040503050406030204" pitchFamily="18" charset="0"/>
                                      </a:rPr>
                                      <m:t>𝑣</m:t>
                                    </m:r>
                                  </m:sub>
                                </m:sSub>
                              </m:e>
                            </m:d>
                          </m:e>
                        </m:nary>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𝛼</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𝑎𝑣𝑔</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𝑁</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num>
                      <m:den>
                        <m:r>
                          <a:rPr lang="en-US" altLang="zh-CN" i="1">
                            <a:solidFill>
                              <a:schemeClr val="tx1"/>
                            </a:solidFill>
                            <a:latin typeface="Cambria Math" panose="02040503050406030204" pitchFamily="18" charset="0"/>
                          </a:rPr>
                          <m:t>𝑎𝑣𝑔</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𝐿</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𝑎𝑣𝑔</m:t>
                        </m:r>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i="1">
                                <a:solidFill>
                                  <a:schemeClr val="tx1"/>
                                </a:solidFill>
                                <a:latin typeface="Cambria Math" panose="02040503050406030204" pitchFamily="18" charset="0"/>
                              </a:rPr>
                              <m:t>𝑁</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𝑉</m:t>
                            </m:r>
                          </m:e>
                          <m:sub>
                            <m:r>
                              <a:rPr lang="en-US" altLang="zh-CN" i="1">
                                <a:solidFill>
                                  <a:schemeClr val="tx1"/>
                                </a:solidFill>
                                <a:latin typeface="Cambria Math" panose="02040503050406030204" pitchFamily="18" charset="0"/>
                              </a:rPr>
                              <m:t>𝑠</m:t>
                            </m:r>
                          </m:sub>
                        </m:sSub>
                        <m:r>
                          <a:rPr lang="en-US" altLang="zh-CN" i="1">
                            <a:solidFill>
                              <a:schemeClr val="tx1"/>
                            </a:solidFill>
                            <a:latin typeface="Cambria Math" panose="02040503050406030204" pitchFamily="18" charset="0"/>
                          </a:rPr>
                          <m:t>|</m:t>
                        </m:r>
                      </m:den>
                    </m:f>
                  </m:oMath>
                </a14:m>
                <a:endParaRPr lang="zh-CN" altLang="zh-CN" dirty="0"/>
              </a:p>
              <a:p>
                <a14:m>
                  <m:oMath xmlns:m="http://schemas.openxmlformats.org/officeDocument/2006/math">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𝑣</m:t>
                                </m:r>
                              </m:sub>
                            </m:sSub>
                          </m:e>
                        </m:d>
                      </m:e>
                    </m:nary>
                  </m:oMath>
                </a14:m>
                <a:r>
                  <a:rPr lang="zh-CN" altLang="zh-CN" dirty="0"/>
                  <a:t>为映射一个虚拟网络的整体收益</a:t>
                </a:r>
                <a:r>
                  <a:rPr lang="zh-CN" altLang="en-US" dirty="0"/>
                  <a:t>，虚拟网络权重求和</a:t>
                </a:r>
                <a:endParaRPr lang="en-US" altLang="zh-CN" dirty="0"/>
              </a:p>
              <a:p>
                <a14:m>
                  <m:oMath xmlns:m="http://schemas.openxmlformats.org/officeDocument/2006/math">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𝐶𝑜𝑠𝑡</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𝑣</m:t>
                                </m:r>
                              </m:sub>
                            </m:sSub>
                          </m:e>
                        </m:d>
                      </m:e>
                    </m:nary>
                  </m:oMath>
                </a14:m>
                <a:r>
                  <a:rPr lang="zh-CN" altLang="zh-CN" dirty="0"/>
                  <a:t>为映射这个虚拟网络带来的开销</a:t>
                </a:r>
                <a:r>
                  <a:rPr lang="zh-CN" altLang="en-US" dirty="0"/>
                  <a:t>，消耗的物理资源权重求和</a:t>
                </a:r>
                <a:endParaRPr lang="en-US" altLang="zh-CN" dirty="0"/>
              </a:p>
              <a:p>
                <a:r>
                  <a:rPr lang="en-US" altLang="zh-CN" i="1" dirty="0"/>
                  <a:t>R</a:t>
                </a:r>
                <a:r>
                  <a:rPr lang="zh-CN" altLang="zh-CN" dirty="0"/>
                  <a:t>值固定的，为了让整个收益开销比尽可能大，应该使</a:t>
                </a:r>
                <a:r>
                  <a:rPr lang="en-US" altLang="zh-CN" i="1" dirty="0"/>
                  <a:t>C</a:t>
                </a:r>
                <a:r>
                  <a:rPr lang="zh-CN" altLang="zh-CN" dirty="0"/>
                  <a:t>值越小越好，所以让</a:t>
                </a:r>
                <a14:m>
                  <m:oMath xmlns:m="http://schemas.openxmlformats.org/officeDocument/2006/math">
                    <m:r>
                      <a:rPr lang="en-US" altLang="zh-CN" i="1">
                        <a:latin typeface="Cambria Math" panose="02040503050406030204" pitchFamily="18" charset="0"/>
                      </a:rPr>
                      <m:t>𝑎𝑣𝑔</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𝑠</m:t>
                        </m:r>
                      </m:sub>
                    </m:sSub>
                    <m:r>
                      <a:rPr lang="en-US" altLang="zh-CN" i="1">
                        <a:latin typeface="Cambria Math" panose="02040503050406030204" pitchFamily="18" charset="0"/>
                      </a:rPr>
                      <m:t>))</m:t>
                    </m:r>
                  </m:oMath>
                </a14:m>
                <a:r>
                  <a:rPr lang="zh-CN" altLang="zh-CN" dirty="0"/>
                  <a:t>即物理链路的平均压力尽可能的小，或者说让每个对应虚拟链路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oMath>
                </a14:m>
                <a:r>
                  <a:rPr lang="zh-CN" altLang="zh-CN" dirty="0"/>
                  <a:t>的物理路径长度</a:t>
                </a:r>
                <a14:m>
                  <m:oMath xmlns:m="http://schemas.openxmlformats.org/officeDocument/2006/math">
                    <m:r>
                      <a:rPr lang="en-US" altLang="zh-CN" i="1">
                        <a:latin typeface="Cambria Math" panose="02040503050406030204" pitchFamily="18" charset="0"/>
                      </a:rPr>
                      <m:t>𝑙𝑒𝑛𝑔𝑡h</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𝐸</m:t>
                        </m:r>
                      </m:sup>
                    </m:s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𝑣</m:t>
                        </m:r>
                      </m:sub>
                    </m:sSub>
                    <m:r>
                      <a:rPr lang="en-US" altLang="zh-CN" i="1">
                        <a:latin typeface="Cambria Math" panose="02040503050406030204" pitchFamily="18" charset="0"/>
                      </a:rPr>
                      <m:t>))</m:t>
                    </m:r>
                  </m:oMath>
                </a14:m>
                <a:r>
                  <a:rPr lang="zh-CN" altLang="zh-CN" dirty="0"/>
                  <a:t>尽可能短</a:t>
                </a:r>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half" idx="1"/>
                <p:custDataLst>
                  <p:tags r:id="rId6"/>
                </p:custDataLst>
              </p:nvPr>
            </p:nvSpPr>
            <p:spPr>
              <a:xfrm>
                <a:off x="838200" y="1825624"/>
                <a:ext cx="10515600" cy="4827423"/>
              </a:xfrm>
              <a:blipFill rotWithShape="0">
                <a:blip r:embed="rId7"/>
                <a:stretch>
                  <a:fillRect l="-1275" t="-214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38233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1"/>
  <p:tag name="KSO_WM_UNIT_ID" val="custom154_29*f*1"/>
  <p:tag name="KSO_WM_UNIT_CLEAR" val="1"/>
  <p:tag name="KSO_WM_UNIT_LAYERLEVEL" val="1"/>
  <p:tag name="KSO_WM_UNIT_VALUE" val="5"/>
  <p:tag name="KSO_WM_UNIT_HIGHLIGHT" val="0"/>
  <p:tag name="KSO_WM_UNIT_COMPATIBLE" val="0"/>
  <p:tag name="KSO_WM_UNIT_PRESET_TEXT" val="END"/>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1.xml><?xml version="1.0" encoding="utf-8"?>
<p:tagLst xmlns:a="http://schemas.openxmlformats.org/drawingml/2006/main" xmlns:r="http://schemas.openxmlformats.org/officeDocument/2006/relationships" xmlns:p="http://schemas.openxmlformats.org/presentationml/2006/main">
  <p:tag name="KSO_WM_TEMPLATE_THUMBS_INDEX" val="1、8、15、18、19、20、24、29"/>
  <p:tag name="KSO_WM_TEMPLATE_CATEGORY" val="custom"/>
  <p:tag name="KSO_WM_TEMPLATE_INDEX" val="160438"/>
  <p:tag name="KSO_WM_SLIDE_ID" val="custom160438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b"/>
  <p:tag name="KSO_WM_UNIT_INDEX" val="1"/>
  <p:tag name="KSO_WM_UNIT_ID" val="custom160438_1*b*1"/>
  <p:tag name="KSO_WM_UNIT_CLEAR" val="1"/>
  <p:tag name="KSO_WM_UNIT_LAYERLEVEL" val="1"/>
  <p:tag name="KSO_WM_UNIT_VALUE" val="62"/>
  <p:tag name="KSO_WM_UNIT_ISCONTENTSTITLE" val="0"/>
  <p:tag name="KSO_WM_UNIT_HIGHLIGHT" val="0"/>
  <p:tag name="KSO_WM_UNIT_COMPATIBLE" val="0"/>
  <p:tag name="KSO_WM_UNIT_PRESET_TEXT_INDEX" val="4"/>
  <p:tag name="KSO_WM_UNIT_PRESET_TEXT_LEN" val="36"/>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16"/>
  <p:tag name="KSO_WM_SLIDE_INDEX" val="16"/>
  <p:tag name="KSO_WM_SLIDE_ITEM_CNT" val="5"/>
  <p:tag name="KSO_WM_SLIDE_LAYOUT" val="a_l"/>
  <p:tag name="KSO_WM_SLIDE_LAYOUT_CNT" val="1_1"/>
  <p:tag name="KSO_WM_SLIDE_TYPE" val="text"/>
  <p:tag name="KSO_WM_BEAUTIFY_FLAG" val="#wm#"/>
  <p:tag name="KSO_WM_SLIDE_POSITION" val="305*142"/>
  <p:tag name="KSO_WM_SLIDE_SIZE" val="350*337"/>
  <p:tag name="KSO_WM_DIAGRAM_GROUP_CODE" val="l1-2"/>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38"/>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16*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1"/>
  <p:tag name="KSO_WM_UNIT_ID" val="custom160438_16*l_i*1_1"/>
  <p:tag name="KSO_WM_UNIT_CLEAR" val="1"/>
  <p:tag name="KSO_WM_UNIT_LAYERLEVEL" val="1_1"/>
  <p:tag name="KSO_WM_DIAGRAM_GROUP_CODE" val="l1-2"/>
  <p:tag name="KSO_WM_UNIT_LINE_FORE_SCHEMECOLOR_INDEX" val="13"/>
  <p:tag name="KSO_WM_UNIT_LINE_FILL_TYPE" val="2"/>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h_f"/>
  <p:tag name="KSO_WM_UNIT_INDEX" val="1_1_1"/>
  <p:tag name="KSO_WM_UNIT_ID" val="custom160438_16*l_h_f*1_1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2"/>
  <p:tag name="KSO_WM_UNIT_ID" val="custom160438_16*l_i*1_2"/>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3"/>
  <p:tag name="KSO_WM_UNIT_ID" val="custom160438_16*l_i*1_3"/>
  <p:tag name="KSO_WM_UNIT_CLEAR" val="1"/>
  <p:tag name="KSO_WM_UNIT_LAYERLEVEL" val="1_1"/>
  <p:tag name="KSO_WM_DIAGRAM_GROUP_CODE" val="l1-2"/>
  <p:tag name="KSO_WM_UNIT_LINE_FORE_SCHEMECOLOR_INDEX" val="13"/>
  <p:tag name="KSO_WM_UNIT_LINE_FILL_TYPE" val="2"/>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38"/>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h_f"/>
  <p:tag name="KSO_WM_UNIT_INDEX" val="1_2_1"/>
  <p:tag name="KSO_WM_UNIT_ID" val="custom160438_16*l_h_f*1_2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4"/>
  <p:tag name="KSO_WM_UNIT_ID" val="custom160438_16*l_i*1_4"/>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5"/>
  <p:tag name="KSO_WM_UNIT_ID" val="custom160438_16*l_i*1_5"/>
  <p:tag name="KSO_WM_UNIT_CLEAR" val="1"/>
  <p:tag name="KSO_WM_UNIT_LAYERLEVEL" val="1_1"/>
  <p:tag name="KSO_WM_DIAGRAM_GROUP_CODE" val="l1-2"/>
  <p:tag name="KSO_WM_UNIT_LINE_FORE_SCHEMECOLOR_INDEX" val="13"/>
  <p:tag name="KSO_WM_UNIT_LINE_FILL_TYPE" val="2"/>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h_f"/>
  <p:tag name="KSO_WM_UNIT_INDEX" val="1_3_1"/>
  <p:tag name="KSO_WM_UNIT_ID" val="custom160438_16*l_h_f*1_3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6"/>
  <p:tag name="KSO_WM_UNIT_ID" val="custom160438_16*l_i*1_6"/>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7"/>
  <p:tag name="KSO_WM_UNIT_ID" val="custom160438_16*l_i*1_7"/>
  <p:tag name="KSO_WM_UNIT_CLEAR" val="1"/>
  <p:tag name="KSO_WM_UNIT_LAYERLEVEL" val="1_1"/>
  <p:tag name="KSO_WM_DIAGRAM_GROUP_CODE" val="l1-2"/>
  <p:tag name="KSO_WM_UNIT_LINE_FORE_SCHEMECOLOR_INDEX" val="13"/>
  <p:tag name="KSO_WM_UNIT_LINE_FILL_TYPE" val="2"/>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h_f"/>
  <p:tag name="KSO_WM_UNIT_INDEX" val="1_4_1"/>
  <p:tag name="KSO_WM_UNIT_ID" val="custom160438_16*l_h_f*1_4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8"/>
  <p:tag name="KSO_WM_UNIT_ID" val="custom160438_16*l_i*1_8"/>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9"/>
  <p:tag name="KSO_WM_UNIT_ID" val="custom160438_16*l_i*1_9"/>
  <p:tag name="KSO_WM_UNIT_CLEAR" val="1"/>
  <p:tag name="KSO_WM_UNIT_LAYERLEVEL" val="1_1"/>
  <p:tag name="KSO_WM_DIAGRAM_GROUP_CODE" val="l1-2"/>
  <p:tag name="KSO_WM_UNIT_LINE_FORE_SCHEMECOLOR_INDEX" val="13"/>
  <p:tag name="KSO_WM_UNIT_LINE_FILL_TYPE" val="2"/>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h_f"/>
  <p:tag name="KSO_WM_UNIT_INDEX" val="1_5_1"/>
  <p:tag name="KSO_WM_UNIT_ID" val="custom160438_16*l_h_f*1_5_1"/>
  <p:tag name="KSO_WM_UNIT_CLEAR" val="1"/>
  <p:tag name="KSO_WM_UNIT_LAYERLEVEL" val="1_1_1"/>
  <p:tag name="KSO_WM_UNIT_VALUE" val="16"/>
  <p:tag name="KSO_WM_UNIT_HIGHLIGHT" val="0"/>
  <p:tag name="KSO_WM_UNIT_COMPATIBLE" val="0"/>
  <p:tag name="KSO_WM_UNIT_PRESET_TEXT_INDEX" val="4"/>
  <p:tag name="KSO_WM_UNIT_PRESET_TEXT_LEN" val="26"/>
  <p:tag name="KSO_WM_DIAGRAM_GROUP_CODE" val="l1-2"/>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0"/>
  <p:tag name="KSO_WM_TEMPLATE_CATEGORY" val="custom"/>
  <p:tag name="KSO_WM_TEMPLATE_INDEX" val="15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l_i"/>
  <p:tag name="KSO_WM_UNIT_INDEX" val="1_10"/>
  <p:tag name="KSO_WM_UNIT_ID" val="custom160438_16*l_i*1_10"/>
  <p:tag name="KSO_WM_UNIT_CLEAR" val="1"/>
  <p:tag name="KSO_WM_UNIT_LAYERLEVEL" val="1_1"/>
  <p:tag name="KSO_WM_DIAGRAM_GROUP_CODE" val="l1-2"/>
  <p:tag name="KSO_WM_UNIT_FILL_FORE_SCHEMECOLOR_INDEX" val="5"/>
  <p:tag name="KSO_WM_UNIT_FILL_TYPE" val="1"/>
  <p:tag name="KSO_WM_UNIT_TEXT_FILL_FORE_SCHEMECOLOR_INDEX" val="14"/>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1"/>
  <p:tag name="KSO_WM_TEMPLATE_CATEGORY" val="custom"/>
  <p:tag name="KSO_WM_TEMPLATE_INDEX" val="154"/>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2"/>
  <p:tag name="KSO_WM_TEMPLATE_CATEGORY" val="custom"/>
  <p:tag name="KSO_WM_TEMPLATE_INDEX" val="15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54_29*i*3"/>
  <p:tag name="KSO_WM_TEMPLATE_CATEGORY" val="custom"/>
  <p:tag name="KSO_WM_TEMPLATE_INDEX" val="15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2"/>
  <p:tag name="KSO_WM_UNIT_ID" val="custom154_29*f*2"/>
  <p:tag name="KSO_WM_UNIT_CLEAR" val="1"/>
  <p:tag name="KSO_WM_UNIT_LAYERLEVEL" val="1"/>
  <p:tag name="KSO_WM_UNIT_VALUE" val="7"/>
  <p:tag name="KSO_WM_UNIT_HIGHLIGHT" val="0"/>
  <p:tag name="KSO_WM_UNIT_COMPATIBLE" val="0"/>
  <p:tag name="KSO_WM_UNIT_PRESET_TEXT" val="THANKS"/>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3"/>
  <p:tag name="KSO_WM_UNIT_ID" val="custom154_29*f*3"/>
  <p:tag name="KSO_WM_UNIT_CLEAR" val="1"/>
  <p:tag name="KSO_WM_UNIT_LAYERLEVEL" val="1"/>
  <p:tag name="KSO_WM_UNIT_VALUE" val="32"/>
  <p:tag name="KSO_WM_UNIT_HIGHLIGHT" val="0"/>
  <p:tag name="KSO_WM_UNIT_COMPATIBLE" val="0"/>
  <p:tag name="KSO_WM_UNIT_PRESET_TEXT" val="YourName"/>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54"/>
  <p:tag name="KSO_WM_UNIT_TYPE" val="f"/>
  <p:tag name="KSO_WM_UNIT_INDEX" val="4"/>
  <p:tag name="KSO_WM_UNIT_ID" val="custom154_29*f*4"/>
  <p:tag name="KSO_WM_UNIT_CLEAR" val="1"/>
  <p:tag name="KSO_WM_UNIT_LAYERLEVEL" val="1"/>
  <p:tag name="KSO_WM_UNIT_VALUE" val="32"/>
  <p:tag name="KSO_WM_UNIT_HIGHLIGHT" val="0"/>
  <p:tag name="KSO_WM_UNIT_COMPATIBLE" val="0"/>
  <p:tag name="KSO_WM_UNIT_PRESET_TEXT" val="@YourName"/>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f"/>
  <p:tag name="KSO_WM_UNIT_INDEX" val="1"/>
  <p:tag name="KSO_WM_UNIT_ID" val="custom160438_3*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8"/>
  <p:tag name="KSO_WM_TAG_VERSION" val="1.0"/>
  <p:tag name="KSO_WM_SLIDE_ID" val="custom160438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39"/>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38"/>
  <p:tag name="KSO_WM_UNIT_TYPE" val="a"/>
  <p:tag name="KSO_WM_UNIT_INDEX" val="1"/>
  <p:tag name="KSO_WM_UNIT_ID" val="custom16043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60154.154">
      <a:dk1>
        <a:srgbClr val="696464"/>
      </a:dk1>
      <a:lt1>
        <a:sysClr val="window" lastClr="FFFFFF"/>
      </a:lt1>
      <a:dk2>
        <a:srgbClr val="696464"/>
      </a:dk2>
      <a:lt2>
        <a:srgbClr val="FFFFFF"/>
      </a:lt2>
      <a:accent1>
        <a:srgbClr val="E92100"/>
      </a:accent1>
      <a:accent2>
        <a:srgbClr val="F3C324"/>
      </a:accent2>
      <a:accent3>
        <a:srgbClr val="F66B16"/>
      </a:accent3>
      <a:accent4>
        <a:srgbClr val="956251"/>
      </a:accent4>
      <a:accent5>
        <a:srgbClr val="918485"/>
      </a:accent5>
      <a:accent6>
        <a:srgbClr val="855D5D"/>
      </a:accent6>
      <a:hlink>
        <a:srgbClr val="CC9900"/>
      </a:hlink>
      <a:folHlink>
        <a:srgbClr val="96A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3359</Words>
  <Application>Microsoft Office PowerPoint</Application>
  <PresentationFormat>宽屏</PresentationFormat>
  <Paragraphs>624</Paragraphs>
  <Slides>42</Slides>
  <Notes>39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1" baseType="lpstr">
      <vt:lpstr>黑体</vt:lpstr>
      <vt:lpstr>宋体</vt:lpstr>
      <vt:lpstr>Arial</vt:lpstr>
      <vt:lpstr>Calibri</vt:lpstr>
      <vt:lpstr>Cambria Math</vt:lpstr>
      <vt:lpstr>Times New Roman</vt:lpstr>
      <vt:lpstr>Wingdings</vt:lpstr>
      <vt:lpstr>A000120140530A99PPBG</vt:lpstr>
      <vt:lpstr>Visio.Drawing.15</vt:lpstr>
      <vt:lpstr>面向网安试验的大规模虚拟网络映射算法研究</vt:lpstr>
      <vt:lpstr>大纲</vt:lpstr>
      <vt:lpstr>研究背景与意义</vt:lpstr>
      <vt:lpstr>研究背景与意义</vt:lpstr>
      <vt:lpstr>研究背景与意义</vt:lpstr>
      <vt:lpstr>大规模虚拟网络映射问题</vt:lpstr>
      <vt:lpstr>大规模虚拟网络映射问题</vt:lpstr>
      <vt:lpstr>大规模虚拟网络映射问题</vt:lpstr>
      <vt:lpstr>大规模虚拟网络映射问题</vt:lpstr>
      <vt:lpstr>大规模虚拟网络映射问题</vt:lpstr>
      <vt:lpstr>基于多层K划分的前处理过程</vt:lpstr>
      <vt:lpstr>基于多层K划分的前处理过程</vt:lpstr>
      <vt:lpstr>基于多层K划分的前处理过程</vt:lpstr>
      <vt:lpstr>基于多层K划分的前处理过程</vt:lpstr>
      <vt:lpstr>基于多层K划分的前处理过程</vt:lpstr>
      <vt:lpstr>基于多层K划分的前处理过程</vt:lpstr>
      <vt:lpstr>基于节点契合度的映射过程</vt:lpstr>
      <vt:lpstr>基于节点契合度的映射过程</vt:lpstr>
      <vt:lpstr>基于节点契合度的映射过程</vt:lpstr>
      <vt:lpstr>基于节点契合度的映射过程</vt:lpstr>
      <vt:lpstr>基于节点契合度的映射过程</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实验与结论</vt:lpstr>
      <vt:lpstr>总结</vt:lpstr>
      <vt:lpstr>未来工作</vt:lpstr>
      <vt:lpstr>论文修改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sun ao</cp:lastModifiedBy>
  <cp:revision>96</cp:revision>
  <dcterms:created xsi:type="dcterms:W3CDTF">2017-09-11T05:59:00Z</dcterms:created>
  <dcterms:modified xsi:type="dcterms:W3CDTF">2018-07-05T05:17:54Z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