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83"/>
  </p:notesMasterIdLst>
  <p:sldIdLst>
    <p:sldId id="256" r:id="rId2"/>
    <p:sldId id="257" r:id="rId3"/>
    <p:sldId id="258" r:id="rId4"/>
    <p:sldId id="334" r:id="rId5"/>
    <p:sldId id="335" r:id="rId6"/>
    <p:sldId id="392" r:id="rId7"/>
    <p:sldId id="393" r:id="rId8"/>
    <p:sldId id="336" r:id="rId9"/>
    <p:sldId id="338" r:id="rId10"/>
    <p:sldId id="337" r:id="rId11"/>
    <p:sldId id="339" r:id="rId12"/>
    <p:sldId id="340" r:id="rId13"/>
    <p:sldId id="342" r:id="rId14"/>
    <p:sldId id="414" r:id="rId15"/>
    <p:sldId id="343" r:id="rId16"/>
    <p:sldId id="344" r:id="rId17"/>
    <p:sldId id="345" r:id="rId18"/>
    <p:sldId id="346" r:id="rId19"/>
    <p:sldId id="347" r:id="rId20"/>
    <p:sldId id="348" r:id="rId21"/>
    <p:sldId id="395" r:id="rId22"/>
    <p:sldId id="352" r:id="rId23"/>
    <p:sldId id="351" r:id="rId24"/>
    <p:sldId id="353" r:id="rId25"/>
    <p:sldId id="354" r:id="rId26"/>
    <p:sldId id="355" r:id="rId27"/>
    <p:sldId id="356" r:id="rId28"/>
    <p:sldId id="357" r:id="rId29"/>
    <p:sldId id="358" r:id="rId30"/>
    <p:sldId id="360" r:id="rId31"/>
    <p:sldId id="361" r:id="rId32"/>
    <p:sldId id="375" r:id="rId33"/>
    <p:sldId id="362" r:id="rId34"/>
    <p:sldId id="376" r:id="rId35"/>
    <p:sldId id="364" r:id="rId36"/>
    <p:sldId id="365" r:id="rId37"/>
    <p:sldId id="366" r:id="rId38"/>
    <p:sldId id="377" r:id="rId39"/>
    <p:sldId id="367" r:id="rId40"/>
    <p:sldId id="368" r:id="rId41"/>
    <p:sldId id="369" r:id="rId42"/>
    <p:sldId id="329" r:id="rId43"/>
    <p:sldId id="370" r:id="rId44"/>
    <p:sldId id="371" r:id="rId45"/>
    <p:sldId id="374" r:id="rId46"/>
    <p:sldId id="372" r:id="rId47"/>
    <p:sldId id="264" r:id="rId48"/>
    <p:sldId id="378" r:id="rId49"/>
    <p:sldId id="410" r:id="rId50"/>
    <p:sldId id="396" r:id="rId51"/>
    <p:sldId id="373" r:id="rId52"/>
    <p:sldId id="379" r:id="rId53"/>
    <p:sldId id="417" r:id="rId54"/>
    <p:sldId id="380" r:id="rId55"/>
    <p:sldId id="415" r:id="rId56"/>
    <p:sldId id="416" r:id="rId57"/>
    <p:sldId id="381" r:id="rId58"/>
    <p:sldId id="382" r:id="rId59"/>
    <p:sldId id="383" r:id="rId60"/>
    <p:sldId id="384" r:id="rId61"/>
    <p:sldId id="385" r:id="rId62"/>
    <p:sldId id="386" r:id="rId63"/>
    <p:sldId id="387" r:id="rId64"/>
    <p:sldId id="388" r:id="rId65"/>
    <p:sldId id="394" r:id="rId66"/>
    <p:sldId id="412" r:id="rId67"/>
    <p:sldId id="413" r:id="rId68"/>
    <p:sldId id="397" r:id="rId69"/>
    <p:sldId id="398" r:id="rId70"/>
    <p:sldId id="399" r:id="rId71"/>
    <p:sldId id="400" r:id="rId72"/>
    <p:sldId id="401" r:id="rId73"/>
    <p:sldId id="402" r:id="rId74"/>
    <p:sldId id="403" r:id="rId75"/>
    <p:sldId id="404" r:id="rId76"/>
    <p:sldId id="405" r:id="rId77"/>
    <p:sldId id="406" r:id="rId78"/>
    <p:sldId id="411" r:id="rId79"/>
    <p:sldId id="407" r:id="rId80"/>
    <p:sldId id="408" r:id="rId81"/>
    <p:sldId id="409" r:id="rId82"/>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CC"/>
    <a:srgbClr val="CCFFCC"/>
    <a:srgbClr val="CCECFF"/>
    <a:srgbClr val="CCFFFF"/>
    <a:srgbClr val="CC3300"/>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0" d="100"/>
          <a:sy n="120" d="100"/>
        </p:scale>
        <p:origin x="1266" y="102"/>
      </p:cViewPr>
      <p:guideLst>
        <p:guide orient="horz" pos="2160"/>
        <p:guide pos="2880"/>
      </p:guideLst>
    </p:cSldViewPr>
  </p:slideViewPr>
  <p:notesTextViewPr>
    <p:cViewPr>
      <p:scale>
        <a:sx n="75" d="100"/>
        <a:sy n="75" d="100"/>
      </p:scale>
      <p:origin x="0" y="0"/>
    </p:cViewPr>
  </p:notesTextViewPr>
  <p:sorterViewPr>
    <p:cViewPr>
      <p:scale>
        <a:sx n="66" d="100"/>
        <a:sy n="66" d="100"/>
      </p:scale>
      <p:origin x="0" y="3108"/>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emf"/><Relationship Id="rId1" Type="http://schemas.openxmlformats.org/officeDocument/2006/relationships/image" Target="../media/image25.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50B3D1B9-6A70-4182-810D-4E9EE3876DC2}" type="datetimeFigureOut">
              <a:rPr lang="zh-CN" altLang="en-US"/>
              <a:pPr>
                <a:defRPr/>
              </a:pPr>
              <a:t>2017/7/19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F26D7C5B-7798-4F0A-BAEA-BFBAFD902D78}" type="slidenum">
              <a:rPr lang="zh-CN" altLang="en-US"/>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849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eaLnBrk="1" hangingPunct="1">
              <a:spcBef>
                <a:spcPct val="0"/>
              </a:spcBef>
            </a:pPr>
            <a:fld id="{0F09C6E0-E869-4DF5-A3D5-CC7F71B83F7B}" type="slidenum">
              <a:rPr lang="zh-CN" altLang="en-US">
                <a:latin typeface="Arial" panose="020B0604020202020204" pitchFamily="34" charset="0"/>
              </a:rPr>
              <a:pPr eaLnBrk="1" hangingPunct="1">
                <a:spcBef>
                  <a:spcPct val="0"/>
                </a:spcBef>
              </a:pPr>
              <a:t>15</a:t>
            </a:fld>
            <a:endParaRPr lang="zh-CN"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 name="Group 8"/>
          <p:cNvGrpSpPr>
            <a:grpSpLocks/>
          </p:cNvGrpSpPr>
          <p:nvPr/>
        </p:nvGrpSpPr>
        <p:grpSpPr bwMode="auto">
          <a:xfrm>
            <a:off x="7493000" y="2992438"/>
            <a:ext cx="1338263" cy="2189162"/>
            <a:chOff x="4704" y="1885"/>
            <a:chExt cx="843" cy="1379"/>
          </a:xfrm>
        </p:grpSpPr>
        <p:sp>
          <p:nvSpPr>
            <p:cNvPr id="6" name="Oval 9"/>
            <p:cNvSpPr>
              <a:spLocks noChangeArrowheads="1"/>
            </p:cNvSpPr>
            <p:nvPr/>
          </p:nvSpPr>
          <p:spPr bwMode="auto">
            <a:xfrm>
              <a:off x="4704"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7" name="Oval 10"/>
            <p:cNvSpPr>
              <a:spLocks noChangeArrowheads="1"/>
            </p:cNvSpPr>
            <p:nvPr/>
          </p:nvSpPr>
          <p:spPr bwMode="auto">
            <a:xfrm>
              <a:off x="4883"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8" name="Oval 11"/>
            <p:cNvSpPr>
              <a:spLocks noChangeArrowheads="1"/>
            </p:cNvSpPr>
            <p:nvPr/>
          </p:nvSpPr>
          <p:spPr bwMode="auto">
            <a:xfrm>
              <a:off x="5062"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9" name="Oval 12"/>
            <p:cNvSpPr>
              <a:spLocks noChangeArrowheads="1"/>
            </p:cNvSpPr>
            <p:nvPr/>
          </p:nvSpPr>
          <p:spPr bwMode="auto">
            <a:xfrm>
              <a:off x="4704"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 name="Oval 13"/>
            <p:cNvSpPr>
              <a:spLocks noChangeArrowheads="1"/>
            </p:cNvSpPr>
            <p:nvPr/>
          </p:nvSpPr>
          <p:spPr bwMode="auto">
            <a:xfrm>
              <a:off x="4883"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1" name="Oval 14"/>
            <p:cNvSpPr>
              <a:spLocks noChangeArrowheads="1"/>
            </p:cNvSpPr>
            <p:nvPr/>
          </p:nvSpPr>
          <p:spPr bwMode="auto">
            <a:xfrm>
              <a:off x="5062"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2" name="Oval 15"/>
            <p:cNvSpPr>
              <a:spLocks noChangeArrowheads="1"/>
            </p:cNvSpPr>
            <p:nvPr/>
          </p:nvSpPr>
          <p:spPr bwMode="auto">
            <a:xfrm>
              <a:off x="5241" y="2064"/>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3" name="Oval 16"/>
            <p:cNvSpPr>
              <a:spLocks noChangeArrowheads="1"/>
            </p:cNvSpPr>
            <p:nvPr/>
          </p:nvSpPr>
          <p:spPr bwMode="auto">
            <a:xfrm>
              <a:off x="4704" y="2243"/>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4" name="Oval 17"/>
            <p:cNvSpPr>
              <a:spLocks noChangeArrowheads="1"/>
            </p:cNvSpPr>
            <p:nvPr/>
          </p:nvSpPr>
          <p:spPr bwMode="auto">
            <a:xfrm>
              <a:off x="4883" y="2243"/>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5" name="Oval 18"/>
            <p:cNvSpPr>
              <a:spLocks noChangeArrowheads="1"/>
            </p:cNvSpPr>
            <p:nvPr/>
          </p:nvSpPr>
          <p:spPr bwMode="auto">
            <a:xfrm>
              <a:off x="5062" y="2243"/>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6" name="Oval 19"/>
            <p:cNvSpPr>
              <a:spLocks noChangeArrowheads="1"/>
            </p:cNvSpPr>
            <p:nvPr/>
          </p:nvSpPr>
          <p:spPr bwMode="auto">
            <a:xfrm>
              <a:off x="5241" y="2243"/>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7" name="Oval 20"/>
            <p:cNvSpPr>
              <a:spLocks noChangeArrowheads="1"/>
            </p:cNvSpPr>
            <p:nvPr/>
          </p:nvSpPr>
          <p:spPr bwMode="auto">
            <a:xfrm>
              <a:off x="5420" y="2243"/>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8" name="Oval 21"/>
            <p:cNvSpPr>
              <a:spLocks noChangeArrowheads="1"/>
            </p:cNvSpPr>
            <p:nvPr/>
          </p:nvSpPr>
          <p:spPr bwMode="auto">
            <a:xfrm>
              <a:off x="4704" y="2421"/>
              <a:ext cx="127" cy="128"/>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9" name="Oval 22"/>
            <p:cNvSpPr>
              <a:spLocks noChangeArrowheads="1"/>
            </p:cNvSpPr>
            <p:nvPr/>
          </p:nvSpPr>
          <p:spPr bwMode="auto">
            <a:xfrm>
              <a:off x="4883" y="2421"/>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20" name="Oval 23"/>
            <p:cNvSpPr>
              <a:spLocks noChangeArrowheads="1"/>
            </p:cNvSpPr>
            <p:nvPr/>
          </p:nvSpPr>
          <p:spPr bwMode="auto">
            <a:xfrm>
              <a:off x="5062" y="2421"/>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21" name="Oval 24"/>
            <p:cNvSpPr>
              <a:spLocks noChangeArrowheads="1"/>
            </p:cNvSpPr>
            <p:nvPr/>
          </p:nvSpPr>
          <p:spPr bwMode="auto">
            <a:xfrm>
              <a:off x="5241" y="2421"/>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22" name="Oval 25"/>
            <p:cNvSpPr>
              <a:spLocks noChangeArrowheads="1"/>
            </p:cNvSpPr>
            <p:nvPr/>
          </p:nvSpPr>
          <p:spPr bwMode="auto">
            <a:xfrm>
              <a:off x="4704" y="2600"/>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23" name="Oval 26"/>
            <p:cNvSpPr>
              <a:spLocks noChangeArrowheads="1"/>
            </p:cNvSpPr>
            <p:nvPr/>
          </p:nvSpPr>
          <p:spPr bwMode="auto">
            <a:xfrm>
              <a:off x="4883" y="2600"/>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24" name="Oval 27"/>
            <p:cNvSpPr>
              <a:spLocks noChangeArrowheads="1"/>
            </p:cNvSpPr>
            <p:nvPr/>
          </p:nvSpPr>
          <p:spPr bwMode="auto">
            <a:xfrm>
              <a:off x="5062" y="2600"/>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25" name="Oval 28"/>
            <p:cNvSpPr>
              <a:spLocks noChangeArrowheads="1"/>
            </p:cNvSpPr>
            <p:nvPr/>
          </p:nvSpPr>
          <p:spPr bwMode="auto">
            <a:xfrm>
              <a:off x="5241" y="2600"/>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26" name="Oval 29"/>
            <p:cNvSpPr>
              <a:spLocks noChangeArrowheads="1"/>
            </p:cNvSpPr>
            <p:nvPr/>
          </p:nvSpPr>
          <p:spPr bwMode="auto">
            <a:xfrm>
              <a:off x="5420" y="2600"/>
              <a:ext cx="127" cy="128"/>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27" name="Oval 30"/>
            <p:cNvSpPr>
              <a:spLocks noChangeArrowheads="1"/>
            </p:cNvSpPr>
            <p:nvPr/>
          </p:nvSpPr>
          <p:spPr bwMode="auto">
            <a:xfrm>
              <a:off x="4704" y="2779"/>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28" name="Oval 31"/>
            <p:cNvSpPr>
              <a:spLocks noChangeArrowheads="1"/>
            </p:cNvSpPr>
            <p:nvPr/>
          </p:nvSpPr>
          <p:spPr bwMode="auto">
            <a:xfrm>
              <a:off x="4883" y="2779"/>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29" name="Oval 32"/>
            <p:cNvSpPr>
              <a:spLocks noChangeArrowheads="1"/>
            </p:cNvSpPr>
            <p:nvPr/>
          </p:nvSpPr>
          <p:spPr bwMode="auto">
            <a:xfrm>
              <a:off x="5062" y="2779"/>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30" name="Oval 33"/>
            <p:cNvSpPr>
              <a:spLocks noChangeArrowheads="1"/>
            </p:cNvSpPr>
            <p:nvPr/>
          </p:nvSpPr>
          <p:spPr bwMode="auto">
            <a:xfrm>
              <a:off x="5241" y="2779"/>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31" name="Oval 34"/>
            <p:cNvSpPr>
              <a:spLocks noChangeArrowheads="1"/>
            </p:cNvSpPr>
            <p:nvPr/>
          </p:nvSpPr>
          <p:spPr bwMode="auto">
            <a:xfrm>
              <a:off x="4704" y="2958"/>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32" name="Oval 35"/>
            <p:cNvSpPr>
              <a:spLocks noChangeArrowheads="1"/>
            </p:cNvSpPr>
            <p:nvPr/>
          </p:nvSpPr>
          <p:spPr bwMode="auto">
            <a:xfrm>
              <a:off x="4883" y="2958"/>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33" name="Oval 36"/>
            <p:cNvSpPr>
              <a:spLocks noChangeArrowheads="1"/>
            </p:cNvSpPr>
            <p:nvPr/>
          </p:nvSpPr>
          <p:spPr bwMode="auto">
            <a:xfrm>
              <a:off x="5062" y="2958"/>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34" name="Oval 37"/>
            <p:cNvSpPr>
              <a:spLocks noChangeArrowheads="1"/>
            </p:cNvSpPr>
            <p:nvPr/>
          </p:nvSpPr>
          <p:spPr bwMode="auto">
            <a:xfrm>
              <a:off x="5241" y="2958"/>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35" name="Oval 38"/>
            <p:cNvSpPr>
              <a:spLocks noChangeArrowheads="1"/>
            </p:cNvSpPr>
            <p:nvPr/>
          </p:nvSpPr>
          <p:spPr bwMode="auto">
            <a:xfrm>
              <a:off x="4883" y="3137"/>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36" name="Oval 39"/>
            <p:cNvSpPr>
              <a:spLocks noChangeArrowheads="1"/>
            </p:cNvSpPr>
            <p:nvPr/>
          </p:nvSpPr>
          <p:spPr bwMode="auto">
            <a:xfrm>
              <a:off x="5241" y="3137"/>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grpSp>
      <p:sp>
        <p:nvSpPr>
          <p:cNvPr id="37" name="Line 40"/>
          <p:cNvSpPr>
            <a:spLocks noChangeShapeType="1"/>
          </p:cNvSpPr>
          <p:nvPr/>
        </p:nvSpPr>
        <p:spPr bwMode="auto">
          <a:xfrm>
            <a:off x="304800" y="2819400"/>
            <a:ext cx="82296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Text Box 42"/>
          <p:cNvSpPr txBox="1">
            <a:spLocks noChangeArrowheads="1"/>
          </p:cNvSpPr>
          <p:nvPr userDrawn="1"/>
        </p:nvSpPr>
        <p:spPr bwMode="auto">
          <a:xfrm>
            <a:off x="0" y="6491288"/>
            <a:ext cx="3841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lang="zh-CN" altLang="en-US" smtClean="0">
                <a:ea typeface="华文行楷" pitchFamily="2" charset="-122"/>
              </a:rPr>
              <a:t>北京大学遥感与地理信息系统研究所</a:t>
            </a:r>
          </a:p>
        </p:txBody>
      </p:sp>
      <p:pic>
        <p:nvPicPr>
          <p:cNvPr id="39"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6838" y="157163"/>
            <a:ext cx="1522412" cy="39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938">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40323" name="Rectangle 3"/>
          <p:cNvSpPr>
            <a:spLocks noGrp="1" noChangeArrowheads="1"/>
          </p:cNvSpPr>
          <p:nvPr>
            <p:ph type="ctrTitle"/>
          </p:nvPr>
        </p:nvSpPr>
        <p:spPr>
          <a:xfrm>
            <a:off x="315913" y="466725"/>
            <a:ext cx="6781800" cy="2133600"/>
          </a:xfrm>
        </p:spPr>
        <p:txBody>
          <a:bodyPr/>
          <a:lstStyle>
            <a:lvl1pPr algn="r">
              <a:defRPr sz="4800"/>
            </a:lvl1pPr>
          </a:lstStyle>
          <a:p>
            <a:r>
              <a:rPr lang="zh-CN" altLang="en-US"/>
              <a:t>单击此处编辑母版标题样式</a:t>
            </a:r>
          </a:p>
        </p:txBody>
      </p:sp>
      <p:sp>
        <p:nvSpPr>
          <p:cNvPr id="440324"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r>
              <a:rPr lang="zh-CN" altLang="en-US"/>
              <a:t>单击此处编辑母版副标题样式</a:t>
            </a:r>
          </a:p>
        </p:txBody>
      </p:sp>
      <p:sp>
        <p:nvSpPr>
          <p:cNvPr id="40" name="Rectangle 5"/>
          <p:cNvSpPr>
            <a:spLocks noGrp="1" noChangeArrowheads="1"/>
          </p:cNvSpPr>
          <p:nvPr>
            <p:ph type="dt" sz="half" idx="10"/>
          </p:nvPr>
        </p:nvSpPr>
        <p:spPr bwMode="auto">
          <a:xfrm>
            <a:off x="457200" y="6248400"/>
            <a:ext cx="2133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000">
                <a:latin typeface="Arial" charset="0"/>
              </a:defRPr>
            </a:lvl1pPr>
          </a:lstStyle>
          <a:p>
            <a:pPr>
              <a:defRPr/>
            </a:pPr>
            <a:endParaRPr lang="en-US" altLang="zh-CN"/>
          </a:p>
        </p:txBody>
      </p:sp>
      <p:sp>
        <p:nvSpPr>
          <p:cNvPr id="41" name="Rectangle 6"/>
          <p:cNvSpPr>
            <a:spLocks noGrp="1" noChangeArrowheads="1"/>
          </p:cNvSpPr>
          <p:nvPr>
            <p:ph type="ftr" sz="quarter" idx="11"/>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000">
                <a:latin typeface="Arial" charset="0"/>
              </a:defRPr>
            </a:lvl1pPr>
          </a:lstStyle>
          <a:p>
            <a:pPr>
              <a:defRPr/>
            </a:pPr>
            <a:endParaRPr lang="en-US" altLang="zh-CN"/>
          </a:p>
        </p:txBody>
      </p:sp>
      <p:sp>
        <p:nvSpPr>
          <p:cNvPr id="42" name="Rectangle 7"/>
          <p:cNvSpPr>
            <a:spLocks noGrp="1" noChangeArrowheads="1"/>
          </p:cNvSpPr>
          <p:nvPr>
            <p:ph type="sldNum" sz="quarter" idx="12"/>
          </p:nvPr>
        </p:nvSpPr>
        <p:spPr bwMode="auto">
          <a:xfrm>
            <a:off x="6553200" y="6248400"/>
            <a:ext cx="2133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000"/>
            </a:lvl1pPr>
          </a:lstStyle>
          <a:p>
            <a:fld id="{17B8DE25-5D18-4801-86EE-536118DEC8AD}" type="slidenum">
              <a:rPr lang="en-US" altLang="zh-CN"/>
              <a:pPr/>
              <a:t>‹#›</a:t>
            </a:fld>
            <a:endParaRPr lang="en-US" altLang="zh-CN"/>
          </a:p>
        </p:txBody>
      </p:sp>
    </p:spTree>
    <p:extLst>
      <p:ext uri="{BB962C8B-B14F-4D97-AF65-F5344CB8AC3E}">
        <p14:creationId xmlns:p14="http://schemas.microsoft.com/office/powerpoint/2010/main" val="157456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173733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69100" y="122238"/>
            <a:ext cx="2195513" cy="65468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79388" y="122238"/>
            <a:ext cx="6437312" cy="65468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824790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817563" y="122238"/>
            <a:ext cx="7715250" cy="858837"/>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79388" y="1268413"/>
            <a:ext cx="4316412" cy="54006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268413"/>
            <a:ext cx="4316413" cy="26241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044950"/>
            <a:ext cx="4316413" cy="26241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02578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214434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1903734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79388" y="1268413"/>
            <a:ext cx="4316412"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68413"/>
            <a:ext cx="4316413"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890461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98806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458583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7446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4106421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4034245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755650" y="44450"/>
            <a:ext cx="0" cy="10445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7" name="Rectangle 3"/>
          <p:cNvSpPr>
            <a:spLocks noGrp="1" noChangeArrowheads="1"/>
          </p:cNvSpPr>
          <p:nvPr>
            <p:ph type="title"/>
          </p:nvPr>
        </p:nvSpPr>
        <p:spPr bwMode="auto">
          <a:xfrm>
            <a:off x="817563" y="122238"/>
            <a:ext cx="7715250" cy="858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8" name="Rectangle 4"/>
          <p:cNvSpPr>
            <a:spLocks noGrp="1" noChangeArrowheads="1"/>
          </p:cNvSpPr>
          <p:nvPr>
            <p:ph type="body" idx="1"/>
          </p:nvPr>
        </p:nvSpPr>
        <p:spPr bwMode="auto">
          <a:xfrm>
            <a:off x="179388" y="1268413"/>
            <a:ext cx="8785225"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grpSp>
        <p:nvGrpSpPr>
          <p:cNvPr id="1029" name="Group 5"/>
          <p:cNvGrpSpPr>
            <a:grpSpLocks/>
          </p:cNvGrpSpPr>
          <p:nvPr/>
        </p:nvGrpSpPr>
        <p:grpSpPr bwMode="auto">
          <a:xfrm flipH="1">
            <a:off x="88900" y="80963"/>
            <a:ext cx="595313" cy="1044575"/>
            <a:chOff x="5136" y="960"/>
            <a:chExt cx="528" cy="864"/>
          </a:xfrm>
        </p:grpSpPr>
        <p:sp>
          <p:nvSpPr>
            <p:cNvPr id="1031" name="Oval 6"/>
            <p:cNvSpPr>
              <a:spLocks noChangeArrowheads="1"/>
            </p:cNvSpPr>
            <p:nvPr/>
          </p:nvSpPr>
          <p:spPr bwMode="auto">
            <a:xfrm>
              <a:off x="5136" y="960"/>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32" name="Oval 7"/>
            <p:cNvSpPr>
              <a:spLocks noChangeArrowheads="1"/>
            </p:cNvSpPr>
            <p:nvPr/>
          </p:nvSpPr>
          <p:spPr bwMode="auto">
            <a:xfrm>
              <a:off x="5249" y="960"/>
              <a:ext cx="79"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33" name="Oval 8"/>
            <p:cNvSpPr>
              <a:spLocks noChangeArrowheads="1"/>
            </p:cNvSpPr>
            <p:nvPr/>
          </p:nvSpPr>
          <p:spPr bwMode="auto">
            <a:xfrm>
              <a:off x="5360" y="960"/>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34" name="Oval 9"/>
            <p:cNvSpPr>
              <a:spLocks noChangeArrowheads="1"/>
            </p:cNvSpPr>
            <p:nvPr/>
          </p:nvSpPr>
          <p:spPr bwMode="auto">
            <a:xfrm>
              <a:off x="5136" y="1072"/>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35" name="Oval 10"/>
            <p:cNvSpPr>
              <a:spLocks noChangeArrowheads="1"/>
            </p:cNvSpPr>
            <p:nvPr/>
          </p:nvSpPr>
          <p:spPr bwMode="auto">
            <a:xfrm>
              <a:off x="5249" y="1072"/>
              <a:ext cx="79"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36" name="Oval 11"/>
            <p:cNvSpPr>
              <a:spLocks noChangeArrowheads="1"/>
            </p:cNvSpPr>
            <p:nvPr/>
          </p:nvSpPr>
          <p:spPr bwMode="auto">
            <a:xfrm>
              <a:off x="5360" y="1072"/>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37" name="Oval 12"/>
            <p:cNvSpPr>
              <a:spLocks noChangeArrowheads="1"/>
            </p:cNvSpPr>
            <p:nvPr/>
          </p:nvSpPr>
          <p:spPr bwMode="auto">
            <a:xfrm>
              <a:off x="5473" y="1072"/>
              <a:ext cx="79"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38" name="Oval 13"/>
            <p:cNvSpPr>
              <a:spLocks noChangeArrowheads="1"/>
            </p:cNvSpPr>
            <p:nvPr/>
          </p:nvSpPr>
          <p:spPr bwMode="auto">
            <a:xfrm>
              <a:off x="5136" y="1185"/>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39" name="Oval 14"/>
            <p:cNvSpPr>
              <a:spLocks noChangeArrowheads="1"/>
            </p:cNvSpPr>
            <p:nvPr/>
          </p:nvSpPr>
          <p:spPr bwMode="auto">
            <a:xfrm>
              <a:off x="5249" y="1185"/>
              <a:ext cx="79"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40" name="Oval 15"/>
            <p:cNvSpPr>
              <a:spLocks noChangeArrowheads="1"/>
            </p:cNvSpPr>
            <p:nvPr/>
          </p:nvSpPr>
          <p:spPr bwMode="auto">
            <a:xfrm>
              <a:off x="5360" y="1185"/>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41" name="Oval 16"/>
            <p:cNvSpPr>
              <a:spLocks noChangeArrowheads="1"/>
            </p:cNvSpPr>
            <p:nvPr/>
          </p:nvSpPr>
          <p:spPr bwMode="auto">
            <a:xfrm>
              <a:off x="5473" y="1185"/>
              <a:ext cx="79"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42" name="Oval 17"/>
            <p:cNvSpPr>
              <a:spLocks noChangeArrowheads="1"/>
            </p:cNvSpPr>
            <p:nvPr/>
          </p:nvSpPr>
          <p:spPr bwMode="auto">
            <a:xfrm>
              <a:off x="5584" y="1185"/>
              <a:ext cx="80"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43" name="Oval 18"/>
            <p:cNvSpPr>
              <a:spLocks noChangeArrowheads="1"/>
            </p:cNvSpPr>
            <p:nvPr/>
          </p:nvSpPr>
          <p:spPr bwMode="auto">
            <a:xfrm>
              <a:off x="5136" y="1296"/>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44" name="Oval 19"/>
            <p:cNvSpPr>
              <a:spLocks noChangeArrowheads="1"/>
            </p:cNvSpPr>
            <p:nvPr/>
          </p:nvSpPr>
          <p:spPr bwMode="auto">
            <a:xfrm>
              <a:off x="5249" y="1296"/>
              <a:ext cx="79"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45" name="Oval 20"/>
            <p:cNvSpPr>
              <a:spLocks noChangeArrowheads="1"/>
            </p:cNvSpPr>
            <p:nvPr/>
          </p:nvSpPr>
          <p:spPr bwMode="auto">
            <a:xfrm>
              <a:off x="5360" y="1296"/>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46" name="Oval 21"/>
            <p:cNvSpPr>
              <a:spLocks noChangeArrowheads="1"/>
            </p:cNvSpPr>
            <p:nvPr/>
          </p:nvSpPr>
          <p:spPr bwMode="auto">
            <a:xfrm>
              <a:off x="5473" y="1296"/>
              <a:ext cx="79"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47" name="Oval 22"/>
            <p:cNvSpPr>
              <a:spLocks noChangeArrowheads="1"/>
            </p:cNvSpPr>
            <p:nvPr/>
          </p:nvSpPr>
          <p:spPr bwMode="auto">
            <a:xfrm>
              <a:off x="5136" y="1408"/>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48" name="Oval 23"/>
            <p:cNvSpPr>
              <a:spLocks noChangeArrowheads="1"/>
            </p:cNvSpPr>
            <p:nvPr/>
          </p:nvSpPr>
          <p:spPr bwMode="auto">
            <a:xfrm>
              <a:off x="5249" y="1408"/>
              <a:ext cx="79"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49" name="Oval 24"/>
            <p:cNvSpPr>
              <a:spLocks noChangeArrowheads="1"/>
            </p:cNvSpPr>
            <p:nvPr/>
          </p:nvSpPr>
          <p:spPr bwMode="auto">
            <a:xfrm>
              <a:off x="5360" y="1408"/>
              <a:ext cx="80"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50" name="Oval 25"/>
            <p:cNvSpPr>
              <a:spLocks noChangeArrowheads="1"/>
            </p:cNvSpPr>
            <p:nvPr/>
          </p:nvSpPr>
          <p:spPr bwMode="auto">
            <a:xfrm>
              <a:off x="5473" y="1408"/>
              <a:ext cx="79"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51" name="Oval 26"/>
            <p:cNvSpPr>
              <a:spLocks noChangeArrowheads="1"/>
            </p:cNvSpPr>
            <p:nvPr/>
          </p:nvSpPr>
          <p:spPr bwMode="auto">
            <a:xfrm>
              <a:off x="5584" y="1408"/>
              <a:ext cx="80"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52" name="Oval 27"/>
            <p:cNvSpPr>
              <a:spLocks noChangeArrowheads="1"/>
            </p:cNvSpPr>
            <p:nvPr/>
          </p:nvSpPr>
          <p:spPr bwMode="auto">
            <a:xfrm>
              <a:off x="5136" y="1519"/>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53" name="Oval 28"/>
            <p:cNvSpPr>
              <a:spLocks noChangeArrowheads="1"/>
            </p:cNvSpPr>
            <p:nvPr/>
          </p:nvSpPr>
          <p:spPr bwMode="auto">
            <a:xfrm>
              <a:off x="5249" y="1519"/>
              <a:ext cx="79"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54" name="Oval 29"/>
            <p:cNvSpPr>
              <a:spLocks noChangeArrowheads="1"/>
            </p:cNvSpPr>
            <p:nvPr/>
          </p:nvSpPr>
          <p:spPr bwMode="auto">
            <a:xfrm>
              <a:off x="5360" y="1519"/>
              <a:ext cx="80"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55" name="Oval 30"/>
            <p:cNvSpPr>
              <a:spLocks noChangeArrowheads="1"/>
            </p:cNvSpPr>
            <p:nvPr/>
          </p:nvSpPr>
          <p:spPr bwMode="auto">
            <a:xfrm>
              <a:off x="5473" y="1519"/>
              <a:ext cx="79"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56" name="Oval 31"/>
            <p:cNvSpPr>
              <a:spLocks noChangeArrowheads="1"/>
            </p:cNvSpPr>
            <p:nvPr/>
          </p:nvSpPr>
          <p:spPr bwMode="auto">
            <a:xfrm>
              <a:off x="5136" y="1632"/>
              <a:ext cx="80"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57" name="Oval 32"/>
            <p:cNvSpPr>
              <a:spLocks noChangeArrowheads="1"/>
            </p:cNvSpPr>
            <p:nvPr/>
          </p:nvSpPr>
          <p:spPr bwMode="auto">
            <a:xfrm>
              <a:off x="5249" y="1632"/>
              <a:ext cx="79"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58" name="Oval 33"/>
            <p:cNvSpPr>
              <a:spLocks noChangeArrowheads="1"/>
            </p:cNvSpPr>
            <p:nvPr/>
          </p:nvSpPr>
          <p:spPr bwMode="auto">
            <a:xfrm>
              <a:off x="5360" y="1632"/>
              <a:ext cx="80"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59" name="Oval 34"/>
            <p:cNvSpPr>
              <a:spLocks noChangeArrowheads="1"/>
            </p:cNvSpPr>
            <p:nvPr/>
          </p:nvSpPr>
          <p:spPr bwMode="auto">
            <a:xfrm>
              <a:off x="5473" y="1632"/>
              <a:ext cx="79"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60" name="Oval 35"/>
            <p:cNvSpPr>
              <a:spLocks noChangeArrowheads="1"/>
            </p:cNvSpPr>
            <p:nvPr/>
          </p:nvSpPr>
          <p:spPr bwMode="auto">
            <a:xfrm>
              <a:off x="5249" y="1744"/>
              <a:ext cx="79"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61" name="Oval 36"/>
            <p:cNvSpPr>
              <a:spLocks noChangeArrowheads="1"/>
            </p:cNvSpPr>
            <p:nvPr/>
          </p:nvSpPr>
          <p:spPr bwMode="auto">
            <a:xfrm>
              <a:off x="5473" y="1744"/>
              <a:ext cx="79"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grpSp>
      <p:pic>
        <p:nvPicPr>
          <p:cNvPr id="1030" name="Picture 2"/>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524750" y="84138"/>
            <a:ext cx="1522413" cy="39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938">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912" r:id="rId1"/>
    <p:sldLayoutId id="2147483901" r:id="rId2"/>
    <p:sldLayoutId id="2147483902" r:id="rId3"/>
    <p:sldLayoutId id="2147483903" r:id="rId4"/>
    <p:sldLayoutId id="2147483904" r:id="rId5"/>
    <p:sldLayoutId id="2147483905" r:id="rId6"/>
    <p:sldLayoutId id="2147483906" r:id="rId7"/>
    <p:sldLayoutId id="2147483907" r:id="rId8"/>
    <p:sldLayoutId id="2147483908" r:id="rId9"/>
    <p:sldLayoutId id="2147483909" r:id="rId10"/>
    <p:sldLayoutId id="2147483910" r:id="rId11"/>
    <p:sldLayoutId id="2147483911" r:id="rId12"/>
  </p:sldLayoutIdLst>
  <p:timing>
    <p:tnLst>
      <p:par>
        <p:cTn id="1" dur="indefinite" restart="never" nodeType="tmRoot"/>
      </p:par>
    </p:tnLst>
  </p:timing>
  <p:txStyles>
    <p:title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ea typeface="宋体" pitchFamily="2" charset="-122"/>
        </a:defRPr>
      </a:lvl2pPr>
      <a:lvl3pPr algn="l" rtl="0" eaLnBrk="0" fontAlgn="base" hangingPunct="0">
        <a:spcBef>
          <a:spcPct val="0"/>
        </a:spcBef>
        <a:spcAft>
          <a:spcPct val="0"/>
        </a:spcAft>
        <a:defRPr sz="3900" b="1">
          <a:solidFill>
            <a:schemeClr val="tx2"/>
          </a:solidFill>
          <a:latin typeface="Arial" charset="0"/>
          <a:ea typeface="宋体" pitchFamily="2" charset="-122"/>
        </a:defRPr>
      </a:lvl3pPr>
      <a:lvl4pPr algn="l" rtl="0" eaLnBrk="0" fontAlgn="base" hangingPunct="0">
        <a:spcBef>
          <a:spcPct val="0"/>
        </a:spcBef>
        <a:spcAft>
          <a:spcPct val="0"/>
        </a:spcAft>
        <a:defRPr sz="3900" b="1">
          <a:solidFill>
            <a:schemeClr val="tx2"/>
          </a:solidFill>
          <a:latin typeface="Arial" charset="0"/>
          <a:ea typeface="宋体" pitchFamily="2" charset="-122"/>
        </a:defRPr>
      </a:lvl4pPr>
      <a:lvl5pPr algn="l" rtl="0" eaLnBrk="0" fontAlgn="base" hangingPunct="0">
        <a:spcBef>
          <a:spcPct val="0"/>
        </a:spcBef>
        <a:spcAft>
          <a:spcPct val="0"/>
        </a:spcAft>
        <a:defRPr sz="3900" b="1">
          <a:solidFill>
            <a:schemeClr val="tx2"/>
          </a:solidFill>
          <a:latin typeface="Arial" charset="0"/>
          <a:ea typeface="宋体" pitchFamily="2" charset="-122"/>
        </a:defRPr>
      </a:lvl5pPr>
      <a:lvl6pPr marL="457200" algn="l" rtl="0" fontAlgn="base">
        <a:spcBef>
          <a:spcPct val="0"/>
        </a:spcBef>
        <a:spcAft>
          <a:spcPct val="0"/>
        </a:spcAft>
        <a:defRPr sz="3900" b="1">
          <a:solidFill>
            <a:schemeClr val="tx2"/>
          </a:solidFill>
          <a:latin typeface="Arial" charset="0"/>
          <a:ea typeface="宋体" pitchFamily="2" charset="-122"/>
        </a:defRPr>
      </a:lvl6pPr>
      <a:lvl7pPr marL="914400" algn="l" rtl="0" fontAlgn="base">
        <a:spcBef>
          <a:spcPct val="0"/>
        </a:spcBef>
        <a:spcAft>
          <a:spcPct val="0"/>
        </a:spcAft>
        <a:defRPr sz="3900" b="1">
          <a:solidFill>
            <a:schemeClr val="tx2"/>
          </a:solidFill>
          <a:latin typeface="Arial" charset="0"/>
          <a:ea typeface="宋体" pitchFamily="2" charset="-122"/>
        </a:defRPr>
      </a:lvl7pPr>
      <a:lvl8pPr marL="1371600" algn="l" rtl="0" fontAlgn="base">
        <a:spcBef>
          <a:spcPct val="0"/>
        </a:spcBef>
        <a:spcAft>
          <a:spcPct val="0"/>
        </a:spcAft>
        <a:defRPr sz="3900" b="1">
          <a:solidFill>
            <a:schemeClr val="tx2"/>
          </a:solidFill>
          <a:latin typeface="Arial" charset="0"/>
          <a:ea typeface="宋体" pitchFamily="2" charset="-122"/>
        </a:defRPr>
      </a:lvl8pPr>
      <a:lvl9pPr marL="1828800" algn="l" rtl="0" fontAlgn="base">
        <a:spcBef>
          <a:spcPct val="0"/>
        </a:spcBef>
        <a:spcAft>
          <a:spcPct val="0"/>
        </a:spcAft>
        <a:defRPr sz="3900" b="1">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4.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7.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7.emf"/><Relationship Id="rId5" Type="http://schemas.openxmlformats.org/officeDocument/2006/relationships/oleObject" Target="../embeddings/oleObject6.bin"/><Relationship Id="rId4" Type="http://schemas.openxmlformats.org/officeDocument/2006/relationships/image" Target="../media/image18.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6.xml"/><Relationship Id="rId1" Type="http://schemas.openxmlformats.org/officeDocument/2006/relationships/vmlDrawing" Target="../drawings/vmlDrawing6.vml"/><Relationship Id="rId4" Type="http://schemas.openxmlformats.org/officeDocument/2006/relationships/image" Target="../media/image17.emf"/></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6.xml"/><Relationship Id="rId1" Type="http://schemas.openxmlformats.org/officeDocument/2006/relationships/vmlDrawing" Target="../drawings/vmlDrawing7.vml"/><Relationship Id="rId6" Type="http://schemas.openxmlformats.org/officeDocument/2006/relationships/image" Target="../media/image17.emf"/><Relationship Id="rId5" Type="http://schemas.openxmlformats.org/officeDocument/2006/relationships/oleObject" Target="../embeddings/oleObject8.bin"/><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w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oleObject" Target="../embeddings/oleObject1.bin"/><Relationship Id="rId7" Type="http://schemas.openxmlformats.org/officeDocument/2006/relationships/image" Target="../media/image5.png"/><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wmf"/></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42.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6.xml"/><Relationship Id="rId1" Type="http://schemas.openxmlformats.org/officeDocument/2006/relationships/vmlDrawing" Target="../drawings/vmlDrawing8.vml"/><Relationship Id="rId6" Type="http://schemas.openxmlformats.org/officeDocument/2006/relationships/image" Target="../media/image26.emf"/><Relationship Id="rId5" Type="http://schemas.openxmlformats.org/officeDocument/2006/relationships/oleObject" Target="../embeddings/oleObject10.bin"/><Relationship Id="rId4" Type="http://schemas.openxmlformats.org/officeDocument/2006/relationships/image" Target="../media/image25.e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wmf"/></Relationships>
</file>

<file path=ppt/slides/_rels/slide5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6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41.wmf"/></Relationships>
</file>

<file path=ppt/slides/_rels/slide7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1.xml"/></Relationships>
</file>

<file path=ppt/slides/_rels/slide7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1.xml"/></Relationships>
</file>

<file path=ppt/slides/_rels/slide7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8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zh-CN" altLang="en-US" smtClean="0"/>
              <a:t>空间数据结构</a:t>
            </a:r>
          </a:p>
        </p:txBody>
      </p:sp>
      <p:sp>
        <p:nvSpPr>
          <p:cNvPr id="3075" name="Rectangle 3"/>
          <p:cNvSpPr>
            <a:spLocks noGrp="1" noChangeArrowheads="1"/>
          </p:cNvSpPr>
          <p:nvPr>
            <p:ph type="subTitle" idx="1"/>
          </p:nvPr>
        </p:nvSpPr>
        <p:spPr>
          <a:xfrm>
            <a:off x="849313" y="3049588"/>
            <a:ext cx="6248400" cy="2684462"/>
          </a:xfrm>
        </p:spPr>
        <p:txBody>
          <a:bodyPr/>
          <a:lstStyle/>
          <a:p>
            <a:pPr eaLnBrk="1" hangingPunct="1"/>
            <a:r>
              <a:rPr lang="zh-CN" altLang="en-US" smtClean="0"/>
              <a:t>栅格数据结构</a:t>
            </a:r>
          </a:p>
          <a:p>
            <a:pPr eaLnBrk="1" hangingPunct="1"/>
            <a:r>
              <a:rPr lang="zh-CN" altLang="en-US" smtClean="0"/>
              <a:t>矢量数据结构</a:t>
            </a:r>
          </a:p>
          <a:p>
            <a:pPr eaLnBrk="1" hangingPunct="1"/>
            <a:r>
              <a:rPr lang="zh-CN" altLang="en-US" smtClean="0"/>
              <a:t>矢量－栅格的转换</a:t>
            </a:r>
            <a:endParaRPr lang="en-US" altLang="zh-CN" smtClean="0"/>
          </a:p>
          <a:p>
            <a:pPr eaLnBrk="1" hangingPunct="1"/>
            <a:r>
              <a:rPr lang="zh-CN" altLang="en-US" smtClean="0"/>
              <a:t>空间关系</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zh-CN" altLang="en-US" smtClean="0"/>
              <a:t>栅格数据的特点</a:t>
            </a:r>
          </a:p>
        </p:txBody>
      </p:sp>
      <p:sp>
        <p:nvSpPr>
          <p:cNvPr id="12291" name="Rectangle 3"/>
          <p:cNvSpPr>
            <a:spLocks noGrp="1" noChangeArrowheads="1"/>
          </p:cNvSpPr>
          <p:nvPr>
            <p:ph type="body" idx="1"/>
          </p:nvPr>
        </p:nvSpPr>
        <p:spPr/>
        <p:txBody>
          <a:bodyPr/>
          <a:lstStyle/>
          <a:p>
            <a:pPr eaLnBrk="1" hangingPunct="1"/>
            <a:r>
              <a:rPr lang="zh-CN" altLang="en-US" sz="2600" dirty="0" smtClean="0"/>
              <a:t>属性明显</a:t>
            </a:r>
          </a:p>
          <a:p>
            <a:pPr lvl="1" eaLnBrk="1" hangingPunct="1"/>
            <a:r>
              <a:rPr lang="zh-CN" altLang="en-US" sz="2200" dirty="0" smtClean="0"/>
              <a:t>数据中直接记录了数据属性或指向数据属性的指针，因而可以直接得到地物的属性代码</a:t>
            </a:r>
          </a:p>
          <a:p>
            <a:pPr eaLnBrk="1" hangingPunct="1"/>
            <a:r>
              <a:rPr lang="zh-CN" altLang="en-US" sz="2600" dirty="0" smtClean="0"/>
              <a:t>定位隐含</a:t>
            </a:r>
          </a:p>
          <a:p>
            <a:pPr lvl="1" eaLnBrk="1" hangingPunct="1"/>
            <a:r>
              <a:rPr lang="zh-CN" altLang="en-US" sz="2200" dirty="0" smtClean="0"/>
              <a:t>所在位置则根据行列号转换为相应的坐标，也就是说定位是根据数据在数据集中的位置得到的</a:t>
            </a:r>
          </a:p>
          <a:p>
            <a:pPr lvl="1" eaLnBrk="1" hangingPunct="1"/>
            <a:r>
              <a:rPr lang="zh-CN" altLang="en-US" sz="2200" dirty="0" smtClean="0"/>
              <a:t>栅格结构是按一定的规则排列的，所表示的实体的位置很容易隐含在格网文件的存储结构中</a:t>
            </a:r>
          </a:p>
          <a:p>
            <a:pPr eaLnBrk="1" hangingPunct="1"/>
            <a:r>
              <a:rPr lang="zh-CN" altLang="en-US" sz="2600" dirty="0" smtClean="0"/>
              <a:t>简单方便</a:t>
            </a:r>
          </a:p>
          <a:p>
            <a:pPr lvl="1" eaLnBrk="1" hangingPunct="1"/>
            <a:r>
              <a:rPr lang="zh-CN" altLang="en-US" sz="2200" dirty="0" smtClean="0"/>
              <a:t>栅格数据结构容易实现，算法简单，易于扩充、修改，也很直观</a:t>
            </a:r>
          </a:p>
          <a:p>
            <a:pPr lvl="1" eaLnBrk="1" hangingPunct="1"/>
            <a:r>
              <a:rPr lang="zh-CN" altLang="en-US" sz="2200" dirty="0" smtClean="0"/>
              <a:t>特别是易于同遥感影像的结合处理，给地理空间数据处理带来了极大的方便</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smtClean="0"/>
              <a:t>栅格数据编码</a:t>
            </a:r>
          </a:p>
        </p:txBody>
      </p:sp>
      <p:sp>
        <p:nvSpPr>
          <p:cNvPr id="13315" name="Rectangle 3"/>
          <p:cNvSpPr>
            <a:spLocks noGrp="1" noChangeArrowheads="1"/>
          </p:cNvSpPr>
          <p:nvPr>
            <p:ph type="body" idx="1"/>
          </p:nvPr>
        </p:nvSpPr>
        <p:spPr/>
        <p:txBody>
          <a:bodyPr/>
          <a:lstStyle/>
          <a:p>
            <a:pPr eaLnBrk="1" hangingPunct="1"/>
            <a:r>
              <a:rPr lang="zh-CN" altLang="en-US" smtClean="0"/>
              <a:t>栅格数据编码方法分为两大类：</a:t>
            </a:r>
          </a:p>
          <a:p>
            <a:pPr lvl="1" eaLnBrk="1" hangingPunct="1"/>
            <a:r>
              <a:rPr lang="zh-CN" altLang="en-US" smtClean="0"/>
              <a:t>直接栅格编码 </a:t>
            </a:r>
          </a:p>
          <a:p>
            <a:pPr lvl="1" eaLnBrk="1" hangingPunct="1"/>
            <a:r>
              <a:rPr lang="zh-CN" altLang="en-US" smtClean="0"/>
              <a:t>压缩编码方法 </a:t>
            </a:r>
          </a:p>
          <a:p>
            <a:pPr lvl="2" eaLnBrk="1" hangingPunct="1"/>
            <a:r>
              <a:rPr lang="zh-CN" altLang="en-US" smtClean="0"/>
              <a:t>链码 </a:t>
            </a:r>
          </a:p>
          <a:p>
            <a:pPr lvl="2" eaLnBrk="1" hangingPunct="1"/>
            <a:r>
              <a:rPr lang="zh-CN" altLang="en-US" smtClean="0"/>
              <a:t>游程长度编码 </a:t>
            </a:r>
          </a:p>
          <a:p>
            <a:pPr lvl="2" eaLnBrk="1" hangingPunct="1"/>
            <a:r>
              <a:rPr lang="zh-CN" altLang="en-US" smtClean="0"/>
              <a:t>块码 </a:t>
            </a:r>
          </a:p>
          <a:p>
            <a:pPr lvl="2" eaLnBrk="1" hangingPunct="1"/>
            <a:r>
              <a:rPr lang="zh-CN" altLang="en-US" smtClean="0"/>
              <a:t>四叉树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CN" altLang="en-US" smtClean="0"/>
              <a:t>直接栅格编码</a:t>
            </a:r>
          </a:p>
        </p:txBody>
      </p:sp>
      <p:sp>
        <p:nvSpPr>
          <p:cNvPr id="14339" name="Rectangle 3"/>
          <p:cNvSpPr>
            <a:spLocks noGrp="1" noChangeArrowheads="1"/>
          </p:cNvSpPr>
          <p:nvPr>
            <p:ph type="body" idx="1"/>
          </p:nvPr>
        </p:nvSpPr>
        <p:spPr/>
        <p:txBody>
          <a:bodyPr/>
          <a:lstStyle/>
          <a:p>
            <a:pPr eaLnBrk="1" hangingPunct="1"/>
            <a:r>
              <a:rPr lang="zh-CN" altLang="en-US" sz="2600" smtClean="0"/>
              <a:t>将栅格数据看作一个数据矩阵</a:t>
            </a:r>
          </a:p>
          <a:p>
            <a:pPr eaLnBrk="1" hangingPunct="1"/>
            <a:r>
              <a:rPr lang="zh-CN" altLang="en-US" sz="2600" smtClean="0"/>
              <a:t>逐行（或逐列）逐个记录代码</a:t>
            </a:r>
          </a:p>
          <a:p>
            <a:pPr eaLnBrk="1" hangingPunct="1"/>
            <a:r>
              <a:rPr lang="zh-CN" altLang="en-US" sz="2600" smtClean="0"/>
              <a:t>可以每行都从左到右逐个象元进行记录</a:t>
            </a:r>
          </a:p>
          <a:p>
            <a:pPr eaLnBrk="1" hangingPunct="1"/>
            <a:r>
              <a:rPr lang="zh-CN" altLang="en-US" sz="2600" smtClean="0"/>
              <a:t>也可以奇数行地从左到右而偶数行地从右向左记录</a:t>
            </a:r>
          </a:p>
          <a:p>
            <a:pPr eaLnBrk="1" hangingPunct="1"/>
            <a:r>
              <a:rPr lang="zh-CN" altLang="en-US" sz="2600" smtClean="0"/>
              <a:t>为了特定目的还可采用其他特殊的顺序 </a:t>
            </a:r>
          </a:p>
        </p:txBody>
      </p:sp>
      <p:grpSp>
        <p:nvGrpSpPr>
          <p:cNvPr id="14340" name="Group 4"/>
          <p:cNvGrpSpPr>
            <a:grpSpLocks/>
          </p:cNvGrpSpPr>
          <p:nvPr/>
        </p:nvGrpSpPr>
        <p:grpSpPr bwMode="auto">
          <a:xfrm>
            <a:off x="4500563" y="3716338"/>
            <a:ext cx="3171825" cy="3025775"/>
            <a:chOff x="3696" y="73"/>
            <a:chExt cx="1998" cy="1906"/>
          </a:xfrm>
        </p:grpSpPr>
        <p:graphicFrame>
          <p:nvGraphicFramePr>
            <p:cNvPr id="14341" name="Object 5"/>
            <p:cNvGraphicFramePr>
              <a:graphicFrameLocks noChangeAspect="1"/>
            </p:cNvGraphicFramePr>
            <p:nvPr>
              <p:extLst>
                <p:ext uri="{D42A27DB-BD31-4B8C-83A1-F6EECF244321}">
                  <p14:modId xmlns:p14="http://schemas.microsoft.com/office/powerpoint/2010/main" val="1175326416"/>
                </p:ext>
              </p:extLst>
            </p:nvPr>
          </p:nvGraphicFramePr>
          <p:xfrm>
            <a:off x="3785" y="73"/>
            <a:ext cx="1909" cy="1905"/>
          </p:xfrm>
          <a:graphic>
            <a:graphicData uri="http://schemas.openxmlformats.org/presentationml/2006/ole">
              <mc:AlternateContent xmlns:mc="http://schemas.openxmlformats.org/markup-compatibility/2006">
                <mc:Choice xmlns:v="urn:schemas-microsoft-com:vml" Requires="v">
                  <p:oleObj spid="_x0000_s14353" name="Picture" r:id="rId3" imgW="1523880" imgH="1523880" progId="Word.Picture.8">
                    <p:embed/>
                  </p:oleObj>
                </mc:Choice>
                <mc:Fallback>
                  <p:oleObj name="Picture" r:id="rId3" imgW="1523880" imgH="1523880" progId="Word.Picture.8">
                    <p:embed/>
                    <p:pic>
                      <p:nvPicPr>
                        <p:cNvPr id="0" name="Object 5"/>
                        <p:cNvPicPr>
                          <a:picLocks noChangeAspect="1" noChangeArrowheads="1"/>
                        </p:cNvPicPr>
                        <p:nvPr/>
                      </p:nvPicPr>
                      <p:blipFill>
                        <a:blip r:embed="rId4"/>
                        <a:srcRect/>
                        <a:stretch>
                          <a:fillRect/>
                        </a:stretch>
                      </p:blipFill>
                      <p:spPr bwMode="auto">
                        <a:xfrm>
                          <a:off x="3785" y="73"/>
                          <a:ext cx="1909" cy="1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342" name="Rectangle 6"/>
            <p:cNvSpPr>
              <a:spLocks noChangeArrowheads="1"/>
            </p:cNvSpPr>
            <p:nvPr/>
          </p:nvSpPr>
          <p:spPr bwMode="auto">
            <a:xfrm>
              <a:off x="3696" y="73"/>
              <a:ext cx="1951" cy="190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zh-CN" altLang="en-US" smtClean="0"/>
              <a:t>按行编码的栅格数据结构的实现</a:t>
            </a:r>
          </a:p>
        </p:txBody>
      </p:sp>
      <p:sp>
        <p:nvSpPr>
          <p:cNvPr id="16387" name="Rectangle 7"/>
          <p:cNvSpPr>
            <a:spLocks noGrp="1" noChangeArrowheads="1"/>
          </p:cNvSpPr>
          <p:nvPr>
            <p:ph type="body" idx="1"/>
          </p:nvPr>
        </p:nvSpPr>
        <p:spPr/>
        <p:txBody>
          <a:bodyPr/>
          <a:lstStyle/>
          <a:p>
            <a:pPr eaLnBrk="1" hangingPunct="1">
              <a:lnSpc>
                <a:spcPct val="80000"/>
              </a:lnSpc>
            </a:pPr>
            <a:r>
              <a:rPr lang="zh-CN" altLang="en-US" sz="2000" smtClean="0"/>
              <a:t>数据可以使用一维数组或者二维数组实现</a:t>
            </a:r>
          </a:p>
          <a:p>
            <a:pPr eaLnBrk="1" hangingPunct="1">
              <a:lnSpc>
                <a:spcPct val="80000"/>
              </a:lnSpc>
            </a:pPr>
            <a:r>
              <a:rPr lang="zh-CN" altLang="en-US" sz="2000" smtClean="0"/>
              <a:t>数据的类型由实际情况决定：</a:t>
            </a:r>
            <a:r>
              <a:rPr lang="en-US" altLang="zh-CN" sz="2000" smtClean="0"/>
              <a:t>byte, int, float, double, RGB</a:t>
            </a:r>
            <a:r>
              <a:rPr lang="zh-CN" altLang="en-US" sz="2000" smtClean="0"/>
              <a:t>等</a:t>
            </a:r>
          </a:p>
          <a:p>
            <a:pPr eaLnBrk="1" hangingPunct="1">
              <a:lnSpc>
                <a:spcPct val="80000"/>
              </a:lnSpc>
              <a:buFont typeface="Wingdings" panose="05000000000000000000" pitchFamily="2" charset="2"/>
              <a:buNone/>
            </a:pPr>
            <a:r>
              <a:rPr lang="en-US" altLang="zh-CN" sz="2000" smtClean="0">
                <a:solidFill>
                  <a:srgbClr val="0033CC"/>
                </a:solidFill>
              </a:rPr>
              <a:t>class Raster</a:t>
            </a:r>
          </a:p>
          <a:p>
            <a:pPr eaLnBrk="1" hangingPunct="1">
              <a:lnSpc>
                <a:spcPct val="80000"/>
              </a:lnSpc>
              <a:buFont typeface="Wingdings" panose="05000000000000000000" pitchFamily="2" charset="2"/>
              <a:buNone/>
            </a:pPr>
            <a:r>
              <a:rPr lang="en-US" altLang="zh-CN" sz="2000" smtClean="0">
                <a:solidFill>
                  <a:srgbClr val="0033CC"/>
                </a:solidFill>
              </a:rPr>
              <a:t>{</a:t>
            </a:r>
          </a:p>
          <a:p>
            <a:pPr eaLnBrk="1" hangingPunct="1">
              <a:lnSpc>
                <a:spcPct val="80000"/>
              </a:lnSpc>
              <a:buFont typeface="Wingdings" panose="05000000000000000000" pitchFamily="2" charset="2"/>
              <a:buNone/>
            </a:pPr>
            <a:r>
              <a:rPr lang="en-US" altLang="zh-CN" sz="2000" smtClean="0">
                <a:solidFill>
                  <a:srgbClr val="0033CC"/>
                </a:solidFill>
              </a:rPr>
              <a:t>	int 	  rows;	   // </a:t>
            </a:r>
            <a:r>
              <a:rPr lang="zh-CN" altLang="en-US" sz="2000" smtClean="0">
                <a:solidFill>
                  <a:srgbClr val="0033CC"/>
                </a:solidFill>
              </a:rPr>
              <a:t>行数（高）</a:t>
            </a:r>
          </a:p>
          <a:p>
            <a:pPr eaLnBrk="1" hangingPunct="1">
              <a:lnSpc>
                <a:spcPct val="80000"/>
              </a:lnSpc>
              <a:buFont typeface="Wingdings" panose="05000000000000000000" pitchFamily="2" charset="2"/>
              <a:buNone/>
            </a:pPr>
            <a:r>
              <a:rPr lang="zh-CN" altLang="en-US" sz="2000" smtClean="0">
                <a:solidFill>
                  <a:srgbClr val="0033CC"/>
                </a:solidFill>
              </a:rPr>
              <a:t>	</a:t>
            </a:r>
            <a:r>
              <a:rPr lang="en-US" altLang="zh-CN" sz="2000" smtClean="0">
                <a:solidFill>
                  <a:srgbClr val="0033CC"/>
                </a:solidFill>
              </a:rPr>
              <a:t>int 	  cols;	   // </a:t>
            </a:r>
            <a:r>
              <a:rPr lang="zh-CN" altLang="en-US" sz="2000" smtClean="0">
                <a:solidFill>
                  <a:srgbClr val="0033CC"/>
                </a:solidFill>
              </a:rPr>
              <a:t>列数（宽）</a:t>
            </a:r>
          </a:p>
          <a:p>
            <a:pPr eaLnBrk="1" hangingPunct="1">
              <a:lnSpc>
                <a:spcPct val="80000"/>
              </a:lnSpc>
              <a:buFont typeface="Wingdings" panose="05000000000000000000" pitchFamily="2" charset="2"/>
              <a:buNone/>
            </a:pPr>
            <a:r>
              <a:rPr lang="zh-CN" altLang="en-US" sz="2000" smtClean="0">
                <a:solidFill>
                  <a:srgbClr val="0033CC"/>
                </a:solidFill>
              </a:rPr>
              <a:t>	</a:t>
            </a:r>
            <a:r>
              <a:rPr lang="en-US" altLang="zh-CN" sz="2000" i="1" smtClean="0">
                <a:solidFill>
                  <a:srgbClr val="0033CC"/>
                </a:solidFill>
              </a:rPr>
              <a:t>type</a:t>
            </a:r>
            <a:r>
              <a:rPr lang="en-US" altLang="zh-CN" sz="2000" smtClean="0">
                <a:solidFill>
                  <a:srgbClr val="0033CC"/>
                </a:solidFill>
              </a:rPr>
              <a:t>*  data;	   // </a:t>
            </a:r>
            <a:r>
              <a:rPr lang="zh-CN" altLang="en-US" sz="2000" smtClean="0">
                <a:solidFill>
                  <a:srgbClr val="0033CC"/>
                </a:solidFill>
              </a:rPr>
              <a:t>数据，</a:t>
            </a:r>
            <a:r>
              <a:rPr lang="en-US" altLang="zh-CN" sz="2000" i="1" smtClean="0">
                <a:solidFill>
                  <a:srgbClr val="0033CC"/>
                </a:solidFill>
              </a:rPr>
              <a:t>type</a:t>
            </a:r>
            <a:r>
              <a:rPr lang="zh-CN" altLang="en-US" sz="2000" smtClean="0">
                <a:solidFill>
                  <a:srgbClr val="0033CC"/>
                </a:solidFill>
              </a:rPr>
              <a:t>可以是</a:t>
            </a:r>
            <a:r>
              <a:rPr lang="en-US" altLang="zh-CN" sz="2000" smtClean="0">
                <a:solidFill>
                  <a:srgbClr val="0033CC"/>
                </a:solidFill>
              </a:rPr>
              <a:t>byte, int, float, double, RGB</a:t>
            </a:r>
            <a:r>
              <a:rPr lang="zh-CN" altLang="en-US" sz="2000" smtClean="0">
                <a:solidFill>
                  <a:srgbClr val="0033CC"/>
                </a:solidFill>
              </a:rPr>
              <a:t>等</a:t>
            </a:r>
          </a:p>
          <a:p>
            <a:pPr eaLnBrk="1" hangingPunct="1">
              <a:lnSpc>
                <a:spcPct val="80000"/>
              </a:lnSpc>
              <a:buFont typeface="Wingdings" panose="05000000000000000000" pitchFamily="2" charset="2"/>
              <a:buNone/>
            </a:pPr>
            <a:r>
              <a:rPr lang="zh-CN" altLang="en-US" sz="2000" smtClean="0">
                <a:solidFill>
                  <a:srgbClr val="0033CC"/>
                </a:solidFill>
              </a:rPr>
              <a:t>			   </a:t>
            </a:r>
            <a:r>
              <a:rPr lang="en-US" altLang="zh-CN" sz="2000" smtClean="0">
                <a:solidFill>
                  <a:srgbClr val="0033CC"/>
                </a:solidFill>
              </a:rPr>
              <a:t>// </a:t>
            </a:r>
            <a:r>
              <a:rPr lang="zh-CN" altLang="en-US" sz="2000" smtClean="0">
                <a:solidFill>
                  <a:srgbClr val="0033CC"/>
                </a:solidFill>
              </a:rPr>
              <a:t>或者 </a:t>
            </a:r>
            <a:r>
              <a:rPr lang="en-US" altLang="zh-CN" sz="2000" i="1" smtClean="0">
                <a:solidFill>
                  <a:srgbClr val="0033CC"/>
                </a:solidFill>
              </a:rPr>
              <a:t>type</a:t>
            </a:r>
            <a:r>
              <a:rPr lang="en-US" altLang="zh-CN" sz="2000" smtClean="0">
                <a:solidFill>
                  <a:srgbClr val="0033CC"/>
                </a:solidFill>
              </a:rPr>
              <a:t> data[256][256];</a:t>
            </a:r>
          </a:p>
          <a:p>
            <a:pPr eaLnBrk="1" hangingPunct="1">
              <a:lnSpc>
                <a:spcPct val="80000"/>
              </a:lnSpc>
              <a:buFont typeface="Wingdings" panose="05000000000000000000" pitchFamily="2" charset="2"/>
              <a:buNone/>
            </a:pPr>
            <a:endParaRPr lang="en-US" altLang="zh-CN" sz="2000" smtClean="0">
              <a:solidFill>
                <a:srgbClr val="0033CC"/>
              </a:solidFill>
            </a:endParaRPr>
          </a:p>
          <a:p>
            <a:pPr eaLnBrk="1" hangingPunct="1">
              <a:lnSpc>
                <a:spcPct val="80000"/>
              </a:lnSpc>
              <a:buFont typeface="Wingdings" panose="05000000000000000000" pitchFamily="2" charset="2"/>
              <a:buNone/>
            </a:pPr>
            <a:r>
              <a:rPr lang="en-US" altLang="zh-CN" sz="2000" smtClean="0">
                <a:solidFill>
                  <a:srgbClr val="0033CC"/>
                </a:solidFill>
              </a:rPr>
              <a:t>	double resolution;	// </a:t>
            </a:r>
            <a:r>
              <a:rPr lang="zh-CN" altLang="en-US" sz="2000" smtClean="0">
                <a:solidFill>
                  <a:srgbClr val="0033CC"/>
                </a:solidFill>
              </a:rPr>
              <a:t>分辩率，也可能是</a:t>
            </a:r>
            <a:r>
              <a:rPr lang="en-US" altLang="zh-CN" sz="2000" smtClean="0">
                <a:solidFill>
                  <a:srgbClr val="0033CC"/>
                </a:solidFill>
              </a:rPr>
              <a:t>int</a:t>
            </a:r>
            <a:r>
              <a:rPr lang="zh-CN" altLang="en-US" sz="2000" smtClean="0">
                <a:solidFill>
                  <a:srgbClr val="0033CC"/>
                </a:solidFill>
              </a:rPr>
              <a:t>等类型的</a:t>
            </a:r>
          </a:p>
          <a:p>
            <a:pPr eaLnBrk="1" hangingPunct="1">
              <a:lnSpc>
                <a:spcPct val="80000"/>
              </a:lnSpc>
              <a:buFont typeface="Wingdings" panose="05000000000000000000" pitchFamily="2" charset="2"/>
              <a:buNone/>
            </a:pPr>
            <a:endParaRPr lang="zh-CN" altLang="en-US" sz="2000" smtClean="0">
              <a:solidFill>
                <a:srgbClr val="0033CC"/>
              </a:solidFill>
            </a:endParaRPr>
          </a:p>
          <a:p>
            <a:pPr eaLnBrk="1" hangingPunct="1">
              <a:lnSpc>
                <a:spcPct val="80000"/>
              </a:lnSpc>
              <a:buFont typeface="Wingdings" panose="05000000000000000000" pitchFamily="2" charset="2"/>
              <a:buNone/>
            </a:pPr>
            <a:r>
              <a:rPr lang="zh-CN" altLang="en-US" sz="2000" smtClean="0">
                <a:solidFill>
                  <a:srgbClr val="0033CC"/>
                </a:solidFill>
              </a:rPr>
              <a:t>	</a:t>
            </a:r>
            <a:r>
              <a:rPr lang="en-US" altLang="zh-CN" sz="2000" i="1" smtClean="0">
                <a:solidFill>
                  <a:srgbClr val="0033CC"/>
                </a:solidFill>
              </a:rPr>
              <a:t>type</a:t>
            </a:r>
            <a:r>
              <a:rPr lang="en-US" altLang="zh-CN" sz="2000" smtClean="0">
                <a:solidFill>
                  <a:srgbClr val="0033CC"/>
                </a:solidFill>
              </a:rPr>
              <a:t> getValue(int r, int c)</a:t>
            </a:r>
          </a:p>
          <a:p>
            <a:pPr eaLnBrk="1" hangingPunct="1">
              <a:lnSpc>
                <a:spcPct val="80000"/>
              </a:lnSpc>
              <a:buFont typeface="Wingdings" panose="05000000000000000000" pitchFamily="2" charset="2"/>
              <a:buNone/>
            </a:pPr>
            <a:r>
              <a:rPr lang="en-US" altLang="zh-CN" sz="2000" smtClean="0">
                <a:solidFill>
                  <a:srgbClr val="0033CC"/>
                </a:solidFill>
              </a:rPr>
              <a:t>	{</a:t>
            </a:r>
          </a:p>
          <a:p>
            <a:pPr eaLnBrk="1" hangingPunct="1">
              <a:lnSpc>
                <a:spcPct val="80000"/>
              </a:lnSpc>
              <a:buFont typeface="Wingdings" panose="05000000000000000000" pitchFamily="2" charset="2"/>
              <a:buNone/>
            </a:pPr>
            <a:r>
              <a:rPr lang="en-US" altLang="zh-CN" sz="2000" smtClean="0">
                <a:solidFill>
                  <a:srgbClr val="0033CC"/>
                </a:solidFill>
              </a:rPr>
              <a:t>		</a:t>
            </a:r>
            <a:r>
              <a:rPr lang="en-US" altLang="zh-CN" sz="2000" i="1" smtClean="0">
                <a:solidFill>
                  <a:srgbClr val="0033CC"/>
                </a:solidFill>
              </a:rPr>
              <a:t>type</a:t>
            </a:r>
            <a:r>
              <a:rPr lang="en-US" altLang="zh-CN" sz="2000" smtClean="0">
                <a:solidFill>
                  <a:srgbClr val="0033CC"/>
                </a:solidFill>
              </a:rPr>
              <a:t> value = data[r*cols+c];	// </a:t>
            </a:r>
            <a:r>
              <a:rPr lang="zh-CN" altLang="en-US" sz="2000" smtClean="0">
                <a:solidFill>
                  <a:srgbClr val="0033CC"/>
                </a:solidFill>
              </a:rPr>
              <a:t>或者 </a:t>
            </a:r>
            <a:r>
              <a:rPr lang="en-US" altLang="zh-CN" sz="2000" smtClean="0">
                <a:solidFill>
                  <a:srgbClr val="0033CC"/>
                </a:solidFill>
              </a:rPr>
              <a:t>data[r][c];</a:t>
            </a:r>
          </a:p>
          <a:p>
            <a:pPr eaLnBrk="1" hangingPunct="1">
              <a:lnSpc>
                <a:spcPct val="80000"/>
              </a:lnSpc>
              <a:buFont typeface="Wingdings" panose="05000000000000000000" pitchFamily="2" charset="2"/>
              <a:buNone/>
            </a:pPr>
            <a:r>
              <a:rPr lang="en-US" altLang="zh-CN" sz="2000" smtClean="0">
                <a:solidFill>
                  <a:srgbClr val="0033CC"/>
                </a:solidFill>
              </a:rPr>
              <a:t>		return vlaue;</a:t>
            </a:r>
          </a:p>
          <a:p>
            <a:pPr eaLnBrk="1" hangingPunct="1">
              <a:lnSpc>
                <a:spcPct val="80000"/>
              </a:lnSpc>
              <a:buFont typeface="Wingdings" panose="05000000000000000000" pitchFamily="2" charset="2"/>
              <a:buNone/>
            </a:pPr>
            <a:r>
              <a:rPr lang="en-US" altLang="zh-CN" sz="2000" smtClean="0">
                <a:solidFill>
                  <a:srgbClr val="0033CC"/>
                </a:solidFill>
              </a:rPr>
              <a:t>	}</a:t>
            </a:r>
          </a:p>
          <a:p>
            <a:pPr eaLnBrk="1" hangingPunct="1">
              <a:lnSpc>
                <a:spcPct val="80000"/>
              </a:lnSpc>
              <a:buFont typeface="Wingdings" panose="05000000000000000000" pitchFamily="2" charset="2"/>
              <a:buNone/>
            </a:pPr>
            <a:r>
              <a:rPr lang="en-US" altLang="zh-CN" sz="2000" smtClean="0">
                <a:solidFill>
                  <a:srgbClr val="0033CC"/>
                </a:solidFill>
              </a:rPr>
              <a:t>};</a:t>
            </a:r>
          </a:p>
        </p:txBody>
      </p:sp>
      <p:sp>
        <p:nvSpPr>
          <p:cNvPr id="16388" name="Rectangle 6"/>
          <p:cNvSpPr>
            <a:spLocks noChangeArrowheads="1"/>
          </p:cNvSpPr>
          <p:nvPr/>
        </p:nvSpPr>
        <p:spPr bwMode="auto">
          <a:xfrm>
            <a:off x="358775" y="3141663"/>
            <a:ext cx="4141788" cy="3382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endParaRPr lang="zh-CN" altLang="zh-CN" sz="26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smtClean="0"/>
              <a:t>一些常用的栅格排列顺序</a:t>
            </a:r>
          </a:p>
        </p:txBody>
      </p:sp>
      <p:pic>
        <p:nvPicPr>
          <p:cNvPr id="15363" name="Picture 4" descr="排序"/>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1052513"/>
            <a:ext cx="7848600" cy="544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223652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zh-CN" altLang="en-US" smtClean="0"/>
              <a:t>栅格压缩编码方式</a:t>
            </a:r>
          </a:p>
        </p:txBody>
      </p:sp>
      <p:sp>
        <p:nvSpPr>
          <p:cNvPr id="17411" name="Rectangle 3"/>
          <p:cNvSpPr>
            <a:spLocks noGrp="1" noChangeArrowheads="1"/>
          </p:cNvSpPr>
          <p:nvPr>
            <p:ph type="body" idx="1"/>
          </p:nvPr>
        </p:nvSpPr>
        <p:spPr/>
        <p:txBody>
          <a:bodyPr/>
          <a:lstStyle/>
          <a:p>
            <a:pPr eaLnBrk="1" hangingPunct="1"/>
            <a:r>
              <a:rPr lang="zh-CN" altLang="en-US" sz="2600" smtClean="0"/>
              <a:t>压缩编码的目的就是用尽可能少的数据量记录尽可能多的信息，其类型分为</a:t>
            </a:r>
          </a:p>
          <a:p>
            <a:pPr lvl="1" eaLnBrk="1" hangingPunct="1"/>
            <a:r>
              <a:rPr lang="zh-CN" altLang="en-US" sz="2200" smtClean="0"/>
              <a:t>信息无损编码</a:t>
            </a:r>
          </a:p>
          <a:p>
            <a:pPr lvl="2" eaLnBrk="1" hangingPunct="1"/>
            <a:r>
              <a:rPr lang="zh-CN" altLang="en-US" sz="2100" smtClean="0"/>
              <a:t>编码过程中没有任何信息损失，通过解码操作可以完全恢复原来的信息</a:t>
            </a:r>
            <a:r>
              <a:rPr lang="zh-CN" altLang="en-US" sz="2600" smtClean="0"/>
              <a:t> </a:t>
            </a:r>
            <a:r>
              <a:rPr lang="zh-CN" altLang="en-US" sz="2100" smtClean="0"/>
              <a:t>	</a:t>
            </a:r>
          </a:p>
          <a:p>
            <a:pPr lvl="1" eaLnBrk="1" hangingPunct="1"/>
            <a:r>
              <a:rPr lang="zh-CN" altLang="en-US" sz="2200" smtClean="0"/>
              <a:t>信息有损编码</a:t>
            </a:r>
          </a:p>
          <a:p>
            <a:pPr lvl="2" eaLnBrk="1" hangingPunct="1"/>
            <a:r>
              <a:rPr lang="zh-CN" altLang="en-US" sz="2100" smtClean="0"/>
              <a:t>为了提高编码效率，最大限度地压缩数据，在压缩过程中损失一部分相对不太重要的信息，解码时这部分难以恢复</a:t>
            </a:r>
          </a:p>
          <a:p>
            <a:pPr eaLnBrk="1" hangingPunct="1"/>
            <a:r>
              <a:rPr lang="zh-CN" altLang="en-US" sz="2600" smtClean="0"/>
              <a:t>在地理信息系统中的压缩编码多采用信息无损编码，而对原始遥感影像进行压缩时也可以采取有损压缩编码方法</a:t>
            </a:r>
          </a:p>
          <a:p>
            <a:pPr eaLnBrk="1" hangingPunct="1"/>
            <a:r>
              <a:rPr lang="zh-CN" altLang="en-US" sz="2600" smtClean="0"/>
              <a:t>主要的栅格压缩编码方法</a:t>
            </a:r>
          </a:p>
          <a:p>
            <a:pPr lvl="1" eaLnBrk="1" hangingPunct="1"/>
            <a:r>
              <a:rPr lang="zh-CN" altLang="en-US" sz="2200" smtClean="0"/>
              <a:t>链码、游程长度编码、块码、四叉树</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zh-CN" altLang="en-US" smtClean="0"/>
              <a:t>链码</a:t>
            </a:r>
          </a:p>
        </p:txBody>
      </p:sp>
      <p:sp>
        <p:nvSpPr>
          <p:cNvPr id="18435" name="Rectangle 3"/>
          <p:cNvSpPr>
            <a:spLocks noGrp="1" noChangeArrowheads="1"/>
          </p:cNvSpPr>
          <p:nvPr>
            <p:ph type="body" idx="1"/>
          </p:nvPr>
        </p:nvSpPr>
        <p:spPr/>
        <p:txBody>
          <a:bodyPr/>
          <a:lstStyle/>
          <a:p>
            <a:pPr eaLnBrk="1" hangingPunct="1">
              <a:lnSpc>
                <a:spcPct val="90000"/>
              </a:lnSpc>
            </a:pPr>
            <a:r>
              <a:rPr lang="zh-CN" altLang="en-US" sz="2100" smtClean="0"/>
              <a:t>又称为弗里曼链码或边界链码</a:t>
            </a:r>
          </a:p>
          <a:p>
            <a:pPr eaLnBrk="1" hangingPunct="1">
              <a:lnSpc>
                <a:spcPct val="90000"/>
              </a:lnSpc>
            </a:pPr>
            <a:r>
              <a:rPr lang="zh-CN" altLang="en-US" sz="2100" smtClean="0"/>
              <a:t>编码方法</a:t>
            </a:r>
          </a:p>
          <a:p>
            <a:pPr lvl="1" eaLnBrk="1" hangingPunct="1">
              <a:lnSpc>
                <a:spcPct val="90000"/>
              </a:lnSpc>
            </a:pPr>
            <a:r>
              <a:rPr lang="zh-CN" altLang="en-US" sz="2000" smtClean="0"/>
              <a:t>将数据表示为由某一原点开始并按某些基本方向确定的单位矢量链</a:t>
            </a:r>
          </a:p>
          <a:p>
            <a:pPr lvl="1" eaLnBrk="1" hangingPunct="1">
              <a:lnSpc>
                <a:spcPct val="90000"/>
              </a:lnSpc>
            </a:pPr>
            <a:r>
              <a:rPr lang="zh-CN" altLang="en-US" sz="2000" smtClean="0"/>
              <a:t>基本方向：八个基本方向，用</a:t>
            </a:r>
            <a:r>
              <a:rPr lang="en-US" altLang="zh-CN" sz="2000" smtClean="0"/>
              <a:t>0~7</a:t>
            </a:r>
            <a:r>
              <a:rPr lang="zh-CN" altLang="en-US" sz="2000" smtClean="0"/>
              <a:t>代表</a:t>
            </a:r>
          </a:p>
          <a:p>
            <a:pPr lvl="1" eaLnBrk="1" hangingPunct="1">
              <a:lnSpc>
                <a:spcPct val="90000"/>
              </a:lnSpc>
            </a:pPr>
            <a:r>
              <a:rPr lang="zh-CN" altLang="en-US" sz="2000" smtClean="0"/>
              <a:t>前两个数字表示起点的位置（行，列）</a:t>
            </a:r>
          </a:p>
          <a:p>
            <a:pPr lvl="1" eaLnBrk="1" hangingPunct="1">
              <a:lnSpc>
                <a:spcPct val="90000"/>
              </a:lnSpc>
            </a:pPr>
            <a:r>
              <a:rPr lang="zh-CN" altLang="en-US" sz="2000" smtClean="0"/>
              <a:t>从第三个数字开始每个数字表示单位矢量的方向</a:t>
            </a:r>
          </a:p>
          <a:p>
            <a:pPr eaLnBrk="1" hangingPunct="1">
              <a:lnSpc>
                <a:spcPct val="90000"/>
              </a:lnSpc>
            </a:pPr>
            <a:r>
              <a:rPr lang="zh-CN" altLang="en-US" sz="2100" smtClean="0"/>
              <a:t>示例</a:t>
            </a:r>
          </a:p>
          <a:p>
            <a:pPr lvl="1" eaLnBrk="1" hangingPunct="1">
              <a:lnSpc>
                <a:spcPct val="90000"/>
              </a:lnSpc>
            </a:pPr>
            <a:r>
              <a:rPr lang="en-US" altLang="zh-CN" sz="2000" i="1" smtClean="0">
                <a:solidFill>
                  <a:srgbClr val="0033CC"/>
                </a:solidFill>
              </a:rPr>
              <a:t>3, 2, 0, 7, 1, 1, 2, 2, 1</a:t>
            </a:r>
          </a:p>
          <a:p>
            <a:pPr eaLnBrk="1" hangingPunct="1">
              <a:lnSpc>
                <a:spcPct val="90000"/>
              </a:lnSpc>
            </a:pPr>
            <a:r>
              <a:rPr lang="zh-CN" altLang="en-US" sz="2100" smtClean="0"/>
              <a:t>优点：</a:t>
            </a:r>
          </a:p>
          <a:p>
            <a:pPr lvl="1" eaLnBrk="1" hangingPunct="1">
              <a:lnSpc>
                <a:spcPct val="90000"/>
              </a:lnSpc>
            </a:pPr>
            <a:r>
              <a:rPr lang="zh-CN" altLang="en-US" sz="2000" smtClean="0"/>
              <a:t>对线、多边形的表示具有很强的数据压缩能力，且具有一定的运算功能，如面积和周长计算等，探测边界急弯和凹进部分等都比较容易，比较适于存储图形数据。</a:t>
            </a:r>
          </a:p>
          <a:p>
            <a:pPr eaLnBrk="1" hangingPunct="1">
              <a:lnSpc>
                <a:spcPct val="90000"/>
              </a:lnSpc>
            </a:pPr>
            <a:r>
              <a:rPr lang="zh-CN" altLang="en-US" sz="2100" smtClean="0"/>
              <a:t>缺点：</a:t>
            </a:r>
          </a:p>
          <a:p>
            <a:pPr lvl="1" eaLnBrk="1" hangingPunct="1">
              <a:lnSpc>
                <a:spcPct val="90000"/>
              </a:lnSpc>
            </a:pPr>
            <a:r>
              <a:rPr lang="zh-CN" altLang="en-US" sz="2000" smtClean="0"/>
              <a:t>对叠置运算如组合、相交等则很难实施，对局部修改将改变整体结构，效率较低，而且由于链码以每个区域为单位存储边界，相邻区域的公共边界被重复存储会产生冗余</a:t>
            </a:r>
          </a:p>
        </p:txBody>
      </p:sp>
      <p:pic>
        <p:nvPicPr>
          <p:cNvPr id="184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4163" y="0"/>
            <a:ext cx="1860550" cy="194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437" name="Group 5"/>
          <p:cNvGrpSpPr>
            <a:grpSpLocks/>
          </p:cNvGrpSpPr>
          <p:nvPr/>
        </p:nvGrpSpPr>
        <p:grpSpPr bwMode="auto">
          <a:xfrm>
            <a:off x="6732588" y="2349500"/>
            <a:ext cx="1947862" cy="1951038"/>
            <a:chOff x="2245" y="2205"/>
            <a:chExt cx="1227" cy="1229"/>
          </a:xfrm>
        </p:grpSpPr>
        <p:sp>
          <p:nvSpPr>
            <p:cNvPr id="18438" name="Line 6"/>
            <p:cNvSpPr>
              <a:spLocks noChangeShapeType="1"/>
            </p:cNvSpPr>
            <p:nvPr/>
          </p:nvSpPr>
          <p:spPr bwMode="auto">
            <a:xfrm>
              <a:off x="2426" y="2840"/>
              <a:ext cx="862" cy="0"/>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39" name="Line 7"/>
            <p:cNvSpPr>
              <a:spLocks noChangeShapeType="1"/>
            </p:cNvSpPr>
            <p:nvPr/>
          </p:nvSpPr>
          <p:spPr bwMode="auto">
            <a:xfrm flipV="1">
              <a:off x="2880" y="2432"/>
              <a:ext cx="0" cy="771"/>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40" name="Line 8"/>
            <p:cNvSpPr>
              <a:spLocks noChangeShapeType="1"/>
            </p:cNvSpPr>
            <p:nvPr/>
          </p:nvSpPr>
          <p:spPr bwMode="auto">
            <a:xfrm flipV="1">
              <a:off x="2608" y="2523"/>
              <a:ext cx="544" cy="635"/>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41" name="Line 9"/>
            <p:cNvSpPr>
              <a:spLocks noChangeShapeType="1"/>
            </p:cNvSpPr>
            <p:nvPr/>
          </p:nvSpPr>
          <p:spPr bwMode="auto">
            <a:xfrm>
              <a:off x="2608" y="2523"/>
              <a:ext cx="544" cy="635"/>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42" name="Text Box 10"/>
            <p:cNvSpPr txBox="1">
              <a:spLocks noChangeArrowheads="1"/>
            </p:cNvSpPr>
            <p:nvPr/>
          </p:nvSpPr>
          <p:spPr bwMode="auto">
            <a:xfrm>
              <a:off x="3276" y="271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a:t>0</a:t>
              </a:r>
            </a:p>
          </p:txBody>
        </p:sp>
        <p:sp>
          <p:nvSpPr>
            <p:cNvPr id="18443" name="Text Box 11"/>
            <p:cNvSpPr txBox="1">
              <a:spLocks noChangeArrowheads="1"/>
            </p:cNvSpPr>
            <p:nvPr/>
          </p:nvSpPr>
          <p:spPr bwMode="auto">
            <a:xfrm>
              <a:off x="3152" y="306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a:t>1</a:t>
              </a:r>
            </a:p>
          </p:txBody>
        </p:sp>
        <p:sp>
          <p:nvSpPr>
            <p:cNvPr id="18444" name="Text Box 12"/>
            <p:cNvSpPr txBox="1">
              <a:spLocks noChangeArrowheads="1"/>
            </p:cNvSpPr>
            <p:nvPr/>
          </p:nvSpPr>
          <p:spPr bwMode="auto">
            <a:xfrm>
              <a:off x="2789" y="320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a:t>2</a:t>
              </a:r>
            </a:p>
          </p:txBody>
        </p:sp>
        <p:sp>
          <p:nvSpPr>
            <p:cNvPr id="18445" name="Text Box 13"/>
            <p:cNvSpPr txBox="1">
              <a:spLocks noChangeArrowheads="1"/>
            </p:cNvSpPr>
            <p:nvPr/>
          </p:nvSpPr>
          <p:spPr bwMode="auto">
            <a:xfrm>
              <a:off x="2472" y="315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a:t>3</a:t>
              </a:r>
            </a:p>
          </p:txBody>
        </p:sp>
        <p:sp>
          <p:nvSpPr>
            <p:cNvPr id="18446" name="Text Box 14"/>
            <p:cNvSpPr txBox="1">
              <a:spLocks noChangeArrowheads="1"/>
            </p:cNvSpPr>
            <p:nvPr/>
          </p:nvSpPr>
          <p:spPr bwMode="auto">
            <a:xfrm>
              <a:off x="2245" y="275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a:t>4</a:t>
              </a:r>
            </a:p>
          </p:txBody>
        </p:sp>
        <p:sp>
          <p:nvSpPr>
            <p:cNvPr id="18447" name="Text Box 15"/>
            <p:cNvSpPr txBox="1">
              <a:spLocks noChangeArrowheads="1"/>
            </p:cNvSpPr>
            <p:nvPr/>
          </p:nvSpPr>
          <p:spPr bwMode="auto">
            <a:xfrm>
              <a:off x="2426" y="234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a:t>5</a:t>
              </a:r>
            </a:p>
          </p:txBody>
        </p:sp>
        <p:sp>
          <p:nvSpPr>
            <p:cNvPr id="18448" name="Text Box 16"/>
            <p:cNvSpPr txBox="1">
              <a:spLocks noChangeArrowheads="1"/>
            </p:cNvSpPr>
            <p:nvPr/>
          </p:nvSpPr>
          <p:spPr bwMode="auto">
            <a:xfrm>
              <a:off x="2789" y="220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a:t>6</a:t>
              </a:r>
            </a:p>
          </p:txBody>
        </p:sp>
        <p:sp>
          <p:nvSpPr>
            <p:cNvPr id="18449" name="Text Box 17"/>
            <p:cNvSpPr txBox="1">
              <a:spLocks noChangeArrowheads="1"/>
            </p:cNvSpPr>
            <p:nvPr/>
          </p:nvSpPr>
          <p:spPr bwMode="auto">
            <a:xfrm>
              <a:off x="3107" y="2296"/>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a:t>7</a:t>
              </a: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p:cNvSpPr>
            <a:spLocks noGrp="1" noChangeArrowheads="1"/>
          </p:cNvSpPr>
          <p:nvPr>
            <p:ph type="title"/>
          </p:nvPr>
        </p:nvSpPr>
        <p:spPr/>
        <p:txBody>
          <a:bodyPr/>
          <a:lstStyle/>
          <a:p>
            <a:pPr eaLnBrk="1" hangingPunct="1"/>
            <a:r>
              <a:rPr lang="zh-CN" altLang="en-US" smtClean="0"/>
              <a:t>游程长度编码</a:t>
            </a:r>
          </a:p>
        </p:txBody>
      </p:sp>
      <p:sp>
        <p:nvSpPr>
          <p:cNvPr id="19459" name="Rectangle 3"/>
          <p:cNvSpPr>
            <a:spLocks noGrp="1" noChangeArrowheads="1"/>
          </p:cNvSpPr>
          <p:nvPr>
            <p:ph type="body" idx="1"/>
          </p:nvPr>
        </p:nvSpPr>
        <p:spPr/>
        <p:txBody>
          <a:bodyPr/>
          <a:lstStyle/>
          <a:p>
            <a:pPr eaLnBrk="1" hangingPunct="1">
              <a:lnSpc>
                <a:spcPct val="110000"/>
              </a:lnSpc>
            </a:pPr>
            <a:r>
              <a:rPr lang="zh-CN" altLang="en-US" sz="2100" smtClean="0"/>
              <a:t>对于一幅栅格图像，常常有行（或列）方向上相邻的若干点具有相同的属性代码，因而可采取某种方法压缩那些重复的记录内容</a:t>
            </a:r>
          </a:p>
          <a:p>
            <a:pPr eaLnBrk="1" hangingPunct="1">
              <a:lnSpc>
                <a:spcPct val="110000"/>
              </a:lnSpc>
            </a:pPr>
            <a:r>
              <a:rPr lang="zh-CN" altLang="en-US" sz="2100" smtClean="0"/>
              <a:t>其实现方法有两种</a:t>
            </a:r>
          </a:p>
          <a:p>
            <a:pPr lvl="1" eaLnBrk="1" hangingPunct="1">
              <a:lnSpc>
                <a:spcPct val="110000"/>
              </a:lnSpc>
            </a:pPr>
            <a:r>
              <a:rPr lang="zh-CN" altLang="en-US" sz="2000" smtClean="0"/>
              <a:t>（</a:t>
            </a:r>
            <a:r>
              <a:rPr lang="en-US" altLang="zh-CN" sz="2000" smtClean="0"/>
              <a:t>1</a:t>
            </a:r>
            <a:r>
              <a:rPr lang="zh-CN" altLang="en-US" sz="2000" smtClean="0"/>
              <a:t>）只在各行（或列）数据的代码发生变化时依次记录该代码以及相同的代码重复的个数，从而实现数据的压缩。 </a:t>
            </a:r>
          </a:p>
          <a:p>
            <a:pPr lvl="1" eaLnBrk="1" hangingPunct="1">
              <a:lnSpc>
                <a:spcPct val="110000"/>
              </a:lnSpc>
            </a:pPr>
            <a:r>
              <a:rPr lang="zh-CN" altLang="en-US" sz="2000" smtClean="0"/>
              <a:t>（</a:t>
            </a:r>
            <a:r>
              <a:rPr lang="en-US" altLang="zh-CN" sz="2000" smtClean="0"/>
              <a:t>2</a:t>
            </a:r>
            <a:r>
              <a:rPr lang="zh-CN" altLang="en-US" sz="2000" smtClean="0"/>
              <a:t>）逐个记录各行（或列）代码发生变化的位置和相应代码 </a:t>
            </a:r>
          </a:p>
          <a:p>
            <a:pPr eaLnBrk="1" hangingPunct="1">
              <a:lnSpc>
                <a:spcPct val="110000"/>
              </a:lnSpc>
            </a:pPr>
            <a:r>
              <a:rPr lang="zh-CN" altLang="en-US" sz="2100" smtClean="0"/>
              <a:t>优点</a:t>
            </a:r>
          </a:p>
          <a:p>
            <a:pPr lvl="1" eaLnBrk="1" hangingPunct="1">
              <a:lnSpc>
                <a:spcPct val="110000"/>
              </a:lnSpc>
            </a:pPr>
            <a:r>
              <a:rPr lang="zh-CN" altLang="en-US" sz="2000" smtClean="0"/>
              <a:t>压缩效率较高，且易于进行检索，叠加合并等操作，运算简单，适用于机器存储容量小，数据需大量压缩，而又要避免复杂的编码解码运算增加处理和操作时间的情况 </a:t>
            </a:r>
          </a:p>
          <a:p>
            <a:pPr eaLnBrk="1" hangingPunct="1">
              <a:lnSpc>
                <a:spcPct val="110000"/>
              </a:lnSpc>
            </a:pPr>
            <a:r>
              <a:rPr lang="zh-CN" altLang="en-US" sz="2100" smtClean="0"/>
              <a:t>缺点</a:t>
            </a:r>
          </a:p>
          <a:p>
            <a:pPr lvl="1" eaLnBrk="1" hangingPunct="1">
              <a:lnSpc>
                <a:spcPct val="110000"/>
              </a:lnSpc>
            </a:pPr>
            <a:r>
              <a:rPr lang="zh-CN" altLang="en-US" sz="2000" smtClean="0"/>
              <a:t>对于图斑破碎，属性和边界多变的数据压缩效率较低，甚至压缩后的数据量比原始数据还大</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zh-CN" altLang="en-US" smtClean="0"/>
              <a:t>游程长度编码示例</a:t>
            </a:r>
          </a:p>
        </p:txBody>
      </p:sp>
      <p:sp>
        <p:nvSpPr>
          <p:cNvPr id="20483" name="Rectangle 3"/>
          <p:cNvSpPr>
            <a:spLocks noGrp="1" noChangeArrowheads="1"/>
          </p:cNvSpPr>
          <p:nvPr>
            <p:ph type="body" idx="1"/>
          </p:nvPr>
        </p:nvSpPr>
        <p:spPr>
          <a:xfrm>
            <a:off x="179388" y="1268413"/>
            <a:ext cx="5976937" cy="5400675"/>
          </a:xfrm>
        </p:spPr>
        <p:txBody>
          <a:bodyPr/>
          <a:lstStyle/>
          <a:p>
            <a:pPr eaLnBrk="1" hangingPunct="1"/>
            <a:r>
              <a:rPr kumimoji="1" lang="zh-CN" altLang="en-US" sz="2600" smtClean="0"/>
              <a:t>按第一种编码方法（沿行方向）</a:t>
            </a:r>
            <a:endParaRPr kumimoji="1" lang="zh-CN" altLang="en-US" sz="2600" i="1" smtClean="0"/>
          </a:p>
          <a:p>
            <a:pPr lvl="1" eaLnBrk="1" hangingPunct="1"/>
            <a:r>
              <a:rPr kumimoji="1" lang="en-US" altLang="zh-CN" sz="2200" i="1" smtClean="0">
                <a:solidFill>
                  <a:srgbClr val="0033CC"/>
                </a:solidFill>
              </a:rPr>
              <a:t>(0,1)</a:t>
            </a:r>
            <a:r>
              <a:rPr kumimoji="1" lang="zh-CN" altLang="en-US" sz="2200" i="1" smtClean="0">
                <a:solidFill>
                  <a:srgbClr val="0033CC"/>
                </a:solidFill>
              </a:rPr>
              <a:t>，</a:t>
            </a:r>
            <a:r>
              <a:rPr kumimoji="1" lang="en-US" altLang="zh-CN" sz="2200" i="1" smtClean="0">
                <a:solidFill>
                  <a:srgbClr val="0033CC"/>
                </a:solidFill>
              </a:rPr>
              <a:t>(4,2)</a:t>
            </a:r>
            <a:r>
              <a:rPr kumimoji="1" lang="zh-CN" altLang="en-US" sz="2200" i="1" smtClean="0">
                <a:solidFill>
                  <a:srgbClr val="0033CC"/>
                </a:solidFill>
              </a:rPr>
              <a:t>，</a:t>
            </a:r>
            <a:r>
              <a:rPr kumimoji="1" lang="en-US" altLang="zh-CN" sz="2200" i="1" smtClean="0">
                <a:solidFill>
                  <a:srgbClr val="0033CC"/>
                </a:solidFill>
              </a:rPr>
              <a:t>(7,5)</a:t>
            </a:r>
            <a:r>
              <a:rPr kumimoji="1" lang="zh-CN" altLang="en-US" sz="2200" i="1" smtClean="0">
                <a:solidFill>
                  <a:srgbClr val="0033CC"/>
                </a:solidFill>
              </a:rPr>
              <a:t>；</a:t>
            </a:r>
            <a:r>
              <a:rPr kumimoji="1" lang="en-US" altLang="zh-CN" sz="2200" i="1" smtClean="0">
                <a:solidFill>
                  <a:srgbClr val="0033CC"/>
                </a:solidFill>
              </a:rPr>
              <a:t>(4,5)</a:t>
            </a:r>
            <a:r>
              <a:rPr kumimoji="1" lang="zh-CN" altLang="en-US" sz="2200" i="1" smtClean="0">
                <a:solidFill>
                  <a:srgbClr val="0033CC"/>
                </a:solidFill>
              </a:rPr>
              <a:t>， </a:t>
            </a:r>
            <a:r>
              <a:rPr kumimoji="1" lang="en-US" altLang="zh-CN" sz="2200" i="1" smtClean="0">
                <a:solidFill>
                  <a:srgbClr val="0033CC"/>
                </a:solidFill>
              </a:rPr>
              <a:t>(7,3)</a:t>
            </a:r>
            <a:r>
              <a:rPr kumimoji="1" lang="zh-CN" altLang="en-US" sz="2200" i="1" smtClean="0">
                <a:solidFill>
                  <a:srgbClr val="0033CC"/>
                </a:solidFill>
              </a:rPr>
              <a:t>；</a:t>
            </a:r>
            <a:r>
              <a:rPr kumimoji="1" lang="en-US" altLang="zh-CN" sz="2200" i="1" smtClean="0">
                <a:solidFill>
                  <a:srgbClr val="0033CC"/>
                </a:solidFill>
              </a:rPr>
              <a:t>(4,4)</a:t>
            </a:r>
            <a:r>
              <a:rPr kumimoji="1" lang="zh-CN" altLang="en-US" sz="2200" i="1" smtClean="0">
                <a:solidFill>
                  <a:srgbClr val="0033CC"/>
                </a:solidFill>
              </a:rPr>
              <a:t>，</a:t>
            </a:r>
            <a:r>
              <a:rPr kumimoji="1" lang="en-US" altLang="zh-CN" sz="2200" i="1" smtClean="0">
                <a:solidFill>
                  <a:srgbClr val="0033CC"/>
                </a:solidFill>
              </a:rPr>
              <a:t>(8,2)</a:t>
            </a:r>
            <a:r>
              <a:rPr kumimoji="1" lang="zh-CN" altLang="en-US" sz="2200" i="1" smtClean="0">
                <a:solidFill>
                  <a:srgbClr val="0033CC"/>
                </a:solidFill>
              </a:rPr>
              <a:t>， </a:t>
            </a:r>
            <a:r>
              <a:rPr kumimoji="1" lang="en-US" altLang="zh-CN" sz="2200" i="1" smtClean="0">
                <a:solidFill>
                  <a:srgbClr val="0033CC"/>
                </a:solidFill>
              </a:rPr>
              <a:t>(7,2)</a:t>
            </a:r>
            <a:r>
              <a:rPr kumimoji="1" lang="zh-CN" altLang="en-US" sz="2200" i="1" smtClean="0">
                <a:solidFill>
                  <a:srgbClr val="0033CC"/>
                </a:solidFill>
              </a:rPr>
              <a:t>；</a:t>
            </a:r>
            <a:r>
              <a:rPr kumimoji="1" lang="en-US" altLang="zh-CN" sz="2200" i="1" smtClean="0">
                <a:solidFill>
                  <a:srgbClr val="0033CC"/>
                </a:solidFill>
              </a:rPr>
              <a:t>(0,2)</a:t>
            </a:r>
            <a:r>
              <a:rPr kumimoji="1" lang="zh-CN" altLang="en-US" sz="2200" i="1" smtClean="0">
                <a:solidFill>
                  <a:srgbClr val="0033CC"/>
                </a:solidFill>
              </a:rPr>
              <a:t>，</a:t>
            </a:r>
            <a:r>
              <a:rPr kumimoji="1" lang="en-US" altLang="zh-CN" sz="2200" i="1" smtClean="0">
                <a:solidFill>
                  <a:srgbClr val="0033CC"/>
                </a:solidFill>
              </a:rPr>
              <a:t>(4,1)</a:t>
            </a:r>
            <a:r>
              <a:rPr kumimoji="1" lang="zh-CN" altLang="en-US" sz="2200" i="1" smtClean="0">
                <a:solidFill>
                  <a:srgbClr val="0033CC"/>
                </a:solidFill>
              </a:rPr>
              <a:t>，</a:t>
            </a:r>
            <a:r>
              <a:rPr kumimoji="1" lang="en-US" altLang="zh-CN" sz="2200" i="1" smtClean="0">
                <a:solidFill>
                  <a:srgbClr val="0033CC"/>
                </a:solidFill>
              </a:rPr>
              <a:t>(8,3)</a:t>
            </a:r>
            <a:r>
              <a:rPr kumimoji="1" lang="zh-CN" altLang="en-US" sz="2200" i="1" smtClean="0">
                <a:solidFill>
                  <a:srgbClr val="0033CC"/>
                </a:solidFill>
              </a:rPr>
              <a:t>， </a:t>
            </a:r>
            <a:r>
              <a:rPr kumimoji="1" lang="en-US" altLang="zh-CN" sz="2200" i="1" smtClean="0">
                <a:solidFill>
                  <a:srgbClr val="0033CC"/>
                </a:solidFill>
              </a:rPr>
              <a:t>(7,2)</a:t>
            </a:r>
            <a:r>
              <a:rPr kumimoji="1" lang="zh-CN" altLang="en-US" sz="2200" i="1" smtClean="0">
                <a:solidFill>
                  <a:srgbClr val="0033CC"/>
                </a:solidFill>
              </a:rPr>
              <a:t>；</a:t>
            </a:r>
            <a:r>
              <a:rPr kumimoji="1" lang="en-US" altLang="zh-CN" sz="2200" i="1" smtClean="0">
                <a:solidFill>
                  <a:srgbClr val="0033CC"/>
                </a:solidFill>
              </a:rPr>
              <a:t>(0,2)</a:t>
            </a:r>
            <a:r>
              <a:rPr kumimoji="1" lang="zh-CN" altLang="en-US" sz="2200" i="1" smtClean="0">
                <a:solidFill>
                  <a:srgbClr val="0033CC"/>
                </a:solidFill>
              </a:rPr>
              <a:t>，</a:t>
            </a:r>
            <a:r>
              <a:rPr kumimoji="1" lang="en-US" altLang="zh-CN" sz="2200" i="1" smtClean="0">
                <a:solidFill>
                  <a:srgbClr val="0033CC"/>
                </a:solidFill>
              </a:rPr>
              <a:t>(8,4)</a:t>
            </a:r>
            <a:r>
              <a:rPr kumimoji="1" lang="zh-CN" altLang="en-US" sz="2200" i="1" smtClean="0">
                <a:solidFill>
                  <a:srgbClr val="0033CC"/>
                </a:solidFill>
              </a:rPr>
              <a:t>，</a:t>
            </a:r>
            <a:r>
              <a:rPr kumimoji="1" lang="en-US" altLang="zh-CN" sz="2200" i="1" smtClean="0">
                <a:solidFill>
                  <a:srgbClr val="0033CC"/>
                </a:solidFill>
              </a:rPr>
              <a:t>(7,1)</a:t>
            </a:r>
            <a:r>
              <a:rPr kumimoji="1" lang="zh-CN" altLang="en-US" sz="2200" i="1" smtClean="0">
                <a:solidFill>
                  <a:srgbClr val="0033CC"/>
                </a:solidFill>
              </a:rPr>
              <a:t>，</a:t>
            </a:r>
            <a:r>
              <a:rPr kumimoji="1" lang="en-US" altLang="zh-CN" sz="2200" i="1" smtClean="0">
                <a:solidFill>
                  <a:srgbClr val="0033CC"/>
                </a:solidFill>
              </a:rPr>
              <a:t>(8,1)</a:t>
            </a:r>
            <a:r>
              <a:rPr kumimoji="1" lang="zh-CN" altLang="en-US" sz="2200" i="1" smtClean="0">
                <a:solidFill>
                  <a:srgbClr val="0033CC"/>
                </a:solidFill>
              </a:rPr>
              <a:t>； </a:t>
            </a:r>
            <a:r>
              <a:rPr kumimoji="1" lang="en-US" altLang="zh-CN" sz="2200" i="1" smtClean="0">
                <a:solidFill>
                  <a:srgbClr val="0033CC"/>
                </a:solidFill>
              </a:rPr>
              <a:t>(0,3)</a:t>
            </a:r>
            <a:r>
              <a:rPr kumimoji="1" lang="zh-CN" altLang="en-US" sz="2200" i="1" smtClean="0">
                <a:solidFill>
                  <a:srgbClr val="0033CC"/>
                </a:solidFill>
              </a:rPr>
              <a:t>，</a:t>
            </a:r>
            <a:r>
              <a:rPr kumimoji="1" lang="en-US" altLang="zh-CN" sz="2200" i="1" smtClean="0">
                <a:solidFill>
                  <a:srgbClr val="0033CC"/>
                </a:solidFill>
              </a:rPr>
              <a:t>(8,5)</a:t>
            </a:r>
            <a:r>
              <a:rPr kumimoji="1" lang="zh-CN" altLang="en-US" sz="2200" i="1" smtClean="0">
                <a:solidFill>
                  <a:srgbClr val="0033CC"/>
                </a:solidFill>
              </a:rPr>
              <a:t>；</a:t>
            </a:r>
            <a:r>
              <a:rPr kumimoji="1" lang="en-US" altLang="zh-CN" sz="2200" i="1" smtClean="0">
                <a:solidFill>
                  <a:srgbClr val="0033CC"/>
                </a:solidFill>
              </a:rPr>
              <a:t>(0,4)</a:t>
            </a:r>
            <a:r>
              <a:rPr kumimoji="1" lang="zh-CN" altLang="en-US" sz="2200" i="1" smtClean="0">
                <a:solidFill>
                  <a:srgbClr val="0033CC"/>
                </a:solidFill>
              </a:rPr>
              <a:t>，</a:t>
            </a:r>
            <a:r>
              <a:rPr kumimoji="1" lang="en-US" altLang="zh-CN" sz="2200" i="1" smtClean="0">
                <a:solidFill>
                  <a:srgbClr val="0033CC"/>
                </a:solidFill>
              </a:rPr>
              <a:t>(8,4)</a:t>
            </a:r>
            <a:r>
              <a:rPr kumimoji="1" lang="zh-CN" altLang="en-US" sz="2200" i="1" smtClean="0">
                <a:solidFill>
                  <a:srgbClr val="0033CC"/>
                </a:solidFill>
              </a:rPr>
              <a:t>；</a:t>
            </a:r>
            <a:r>
              <a:rPr kumimoji="1" lang="en-US" altLang="zh-CN" sz="2200" i="1" smtClean="0">
                <a:solidFill>
                  <a:srgbClr val="0033CC"/>
                </a:solidFill>
              </a:rPr>
              <a:t>(0,5)</a:t>
            </a:r>
            <a:r>
              <a:rPr kumimoji="1" lang="zh-CN" altLang="en-US" sz="2200" i="1" smtClean="0">
                <a:solidFill>
                  <a:srgbClr val="0033CC"/>
                </a:solidFill>
              </a:rPr>
              <a:t>，</a:t>
            </a:r>
            <a:r>
              <a:rPr kumimoji="1" lang="en-US" altLang="zh-CN" sz="2200" i="1" smtClean="0">
                <a:solidFill>
                  <a:srgbClr val="0033CC"/>
                </a:solidFill>
              </a:rPr>
              <a:t>(8,3)</a:t>
            </a:r>
          </a:p>
          <a:p>
            <a:pPr lvl="1" eaLnBrk="1" hangingPunct="1"/>
            <a:r>
              <a:rPr kumimoji="1" lang="zh-CN" altLang="en-US" sz="2200" smtClean="0"/>
              <a:t>用</a:t>
            </a:r>
            <a:r>
              <a:rPr kumimoji="1" lang="en-US" altLang="zh-CN" sz="2200" smtClean="0"/>
              <a:t>44</a:t>
            </a:r>
            <a:r>
              <a:rPr kumimoji="1" lang="zh-CN" altLang="en-US" sz="2200" smtClean="0"/>
              <a:t>个整数表达了原始数据中的</a:t>
            </a:r>
            <a:r>
              <a:rPr kumimoji="1" lang="en-US" altLang="zh-CN" sz="2200" smtClean="0"/>
              <a:t>64</a:t>
            </a:r>
            <a:r>
              <a:rPr kumimoji="1" lang="zh-CN" altLang="en-US" sz="2200" smtClean="0"/>
              <a:t>个栅格</a:t>
            </a:r>
          </a:p>
          <a:p>
            <a:pPr eaLnBrk="1" hangingPunct="1"/>
            <a:r>
              <a:rPr kumimoji="1" lang="zh-CN" altLang="en-US" sz="2600" smtClean="0"/>
              <a:t>按第二种编码方法（沿列方向）</a:t>
            </a:r>
          </a:p>
          <a:p>
            <a:pPr lvl="1" eaLnBrk="1" hangingPunct="1"/>
            <a:r>
              <a:rPr kumimoji="1" lang="en-US" altLang="zh-CN" sz="2200" i="1" smtClean="0">
                <a:solidFill>
                  <a:srgbClr val="0033CC"/>
                </a:solidFill>
              </a:rPr>
              <a:t>(1,0)</a:t>
            </a:r>
            <a:r>
              <a:rPr kumimoji="1" lang="zh-CN" altLang="en-US" sz="2200" i="1" smtClean="0">
                <a:solidFill>
                  <a:srgbClr val="0033CC"/>
                </a:solidFill>
              </a:rPr>
              <a:t>，</a:t>
            </a:r>
            <a:r>
              <a:rPr kumimoji="1" lang="en-US" altLang="zh-CN" sz="2200" i="1" smtClean="0">
                <a:solidFill>
                  <a:srgbClr val="0033CC"/>
                </a:solidFill>
              </a:rPr>
              <a:t>(2,4)</a:t>
            </a:r>
            <a:r>
              <a:rPr kumimoji="1" lang="zh-CN" altLang="en-US" sz="2200" i="1" smtClean="0">
                <a:solidFill>
                  <a:srgbClr val="0033CC"/>
                </a:solidFill>
              </a:rPr>
              <a:t>，</a:t>
            </a:r>
            <a:r>
              <a:rPr kumimoji="1" lang="en-US" altLang="zh-CN" sz="2200" i="1" smtClean="0">
                <a:solidFill>
                  <a:srgbClr val="0033CC"/>
                </a:solidFill>
              </a:rPr>
              <a:t>(4,0)</a:t>
            </a:r>
            <a:r>
              <a:rPr kumimoji="1" lang="zh-CN" altLang="en-US" sz="2200" i="1" smtClean="0">
                <a:solidFill>
                  <a:srgbClr val="0033CC"/>
                </a:solidFill>
              </a:rPr>
              <a:t>，</a:t>
            </a:r>
            <a:r>
              <a:rPr kumimoji="1" lang="en-US" altLang="zh-CN" sz="2200" i="1" smtClean="0">
                <a:solidFill>
                  <a:srgbClr val="0033CC"/>
                </a:solidFill>
              </a:rPr>
              <a:t>(1,4)</a:t>
            </a:r>
            <a:r>
              <a:rPr kumimoji="1" lang="zh-CN" altLang="en-US" sz="2200" i="1" smtClean="0">
                <a:solidFill>
                  <a:srgbClr val="0033CC"/>
                </a:solidFill>
              </a:rPr>
              <a:t>，</a:t>
            </a:r>
            <a:r>
              <a:rPr kumimoji="1" lang="en-US" altLang="zh-CN" sz="2200" i="1" smtClean="0">
                <a:solidFill>
                  <a:srgbClr val="0033CC"/>
                </a:solidFill>
              </a:rPr>
              <a:t>(4,0)</a:t>
            </a:r>
            <a:r>
              <a:rPr kumimoji="1" lang="zh-CN" altLang="en-US" sz="2200" i="1" smtClean="0">
                <a:solidFill>
                  <a:srgbClr val="0033CC"/>
                </a:solidFill>
              </a:rPr>
              <a:t>；</a:t>
            </a:r>
            <a:r>
              <a:rPr kumimoji="1" lang="en-US" altLang="zh-CN" sz="2200" i="1" smtClean="0">
                <a:solidFill>
                  <a:srgbClr val="0033CC"/>
                </a:solidFill>
              </a:rPr>
              <a:t>(1,4)</a:t>
            </a:r>
            <a:r>
              <a:rPr kumimoji="1" lang="zh-CN" altLang="en-US" sz="2200" i="1" smtClean="0">
                <a:solidFill>
                  <a:srgbClr val="0033CC"/>
                </a:solidFill>
              </a:rPr>
              <a:t>，</a:t>
            </a:r>
            <a:r>
              <a:rPr kumimoji="1" lang="en-US" altLang="zh-CN" sz="2200" i="1" smtClean="0">
                <a:solidFill>
                  <a:srgbClr val="0033CC"/>
                </a:solidFill>
              </a:rPr>
              <a:t>(5,8)</a:t>
            </a:r>
            <a:r>
              <a:rPr kumimoji="1" lang="zh-CN" altLang="en-US" sz="2200" i="1" smtClean="0">
                <a:solidFill>
                  <a:srgbClr val="0033CC"/>
                </a:solidFill>
              </a:rPr>
              <a:t>，</a:t>
            </a:r>
            <a:r>
              <a:rPr kumimoji="1" lang="en-US" altLang="zh-CN" sz="2200" i="1" smtClean="0">
                <a:solidFill>
                  <a:srgbClr val="0033CC"/>
                </a:solidFill>
              </a:rPr>
              <a:t>(6,0)</a:t>
            </a:r>
            <a:r>
              <a:rPr kumimoji="1" lang="zh-CN" altLang="en-US" sz="2200" i="1" smtClean="0">
                <a:solidFill>
                  <a:srgbClr val="0033CC"/>
                </a:solidFill>
              </a:rPr>
              <a:t>；</a:t>
            </a:r>
            <a:r>
              <a:rPr kumimoji="1" lang="en-US" altLang="zh-CN" sz="2200" i="1" smtClean="0">
                <a:solidFill>
                  <a:srgbClr val="0033CC"/>
                </a:solidFill>
              </a:rPr>
              <a:t>(1,7)</a:t>
            </a:r>
            <a:r>
              <a:rPr kumimoji="1" lang="zh-CN" altLang="en-US" sz="2200" i="1" smtClean="0">
                <a:solidFill>
                  <a:srgbClr val="0033CC"/>
                </a:solidFill>
              </a:rPr>
              <a:t>，</a:t>
            </a:r>
            <a:r>
              <a:rPr kumimoji="1" lang="en-US" altLang="zh-CN" sz="2200" i="1" smtClean="0">
                <a:solidFill>
                  <a:srgbClr val="0033CC"/>
                </a:solidFill>
              </a:rPr>
              <a:t>(2,4)</a:t>
            </a:r>
            <a:r>
              <a:rPr kumimoji="1" lang="zh-CN" altLang="en-US" sz="2200" i="1" smtClean="0">
                <a:solidFill>
                  <a:srgbClr val="0033CC"/>
                </a:solidFill>
              </a:rPr>
              <a:t>，</a:t>
            </a:r>
            <a:r>
              <a:rPr kumimoji="1" lang="en-US" altLang="zh-CN" sz="2200" i="1" smtClean="0">
                <a:solidFill>
                  <a:srgbClr val="0033CC"/>
                </a:solidFill>
              </a:rPr>
              <a:t>(4,8)</a:t>
            </a:r>
            <a:r>
              <a:rPr kumimoji="1" lang="zh-CN" altLang="en-US" sz="2200" i="1" smtClean="0">
                <a:solidFill>
                  <a:srgbClr val="0033CC"/>
                </a:solidFill>
              </a:rPr>
              <a:t>，</a:t>
            </a:r>
            <a:r>
              <a:rPr kumimoji="1" lang="en-US" altLang="zh-CN" sz="2200" i="1" smtClean="0">
                <a:solidFill>
                  <a:srgbClr val="0033CC"/>
                </a:solidFill>
              </a:rPr>
              <a:t>(7,0)</a:t>
            </a:r>
            <a:r>
              <a:rPr kumimoji="1" lang="zh-CN" altLang="en-US" sz="2200" i="1" smtClean="0">
                <a:solidFill>
                  <a:srgbClr val="0033CC"/>
                </a:solidFill>
              </a:rPr>
              <a:t>；</a:t>
            </a:r>
            <a:r>
              <a:rPr kumimoji="1" lang="en-US" altLang="zh-CN" sz="2200" i="1" smtClean="0">
                <a:solidFill>
                  <a:srgbClr val="0033CC"/>
                </a:solidFill>
              </a:rPr>
              <a:t>(1,7)</a:t>
            </a:r>
            <a:r>
              <a:rPr kumimoji="1" lang="zh-CN" altLang="en-US" sz="2200" i="1" smtClean="0">
                <a:solidFill>
                  <a:srgbClr val="0033CC"/>
                </a:solidFill>
              </a:rPr>
              <a:t>，</a:t>
            </a:r>
            <a:r>
              <a:rPr kumimoji="1" lang="en-US" altLang="zh-CN" sz="2200" i="1" smtClean="0">
                <a:solidFill>
                  <a:srgbClr val="0033CC"/>
                </a:solidFill>
              </a:rPr>
              <a:t>(2,4)</a:t>
            </a:r>
            <a:r>
              <a:rPr kumimoji="1" lang="zh-CN" altLang="en-US" sz="2200" i="1" smtClean="0">
                <a:solidFill>
                  <a:srgbClr val="0033CC"/>
                </a:solidFill>
              </a:rPr>
              <a:t>，</a:t>
            </a:r>
            <a:r>
              <a:rPr kumimoji="1" lang="en-US" altLang="zh-CN" sz="2200" i="1" smtClean="0">
                <a:solidFill>
                  <a:srgbClr val="0033CC"/>
                </a:solidFill>
              </a:rPr>
              <a:t>(3,8)</a:t>
            </a:r>
            <a:r>
              <a:rPr kumimoji="1" lang="zh-CN" altLang="en-US" sz="2200" i="1" smtClean="0">
                <a:solidFill>
                  <a:srgbClr val="0033CC"/>
                </a:solidFill>
              </a:rPr>
              <a:t>，</a:t>
            </a:r>
            <a:r>
              <a:rPr kumimoji="1" lang="en-US" altLang="zh-CN" sz="2200" i="1" smtClean="0">
                <a:solidFill>
                  <a:srgbClr val="0033CC"/>
                </a:solidFill>
              </a:rPr>
              <a:t>(8,0)</a:t>
            </a:r>
            <a:r>
              <a:rPr kumimoji="1" lang="zh-CN" altLang="en-US" sz="2200" i="1" smtClean="0">
                <a:solidFill>
                  <a:srgbClr val="0033CC"/>
                </a:solidFill>
              </a:rPr>
              <a:t>；</a:t>
            </a:r>
            <a:r>
              <a:rPr kumimoji="1" lang="en-US" altLang="zh-CN" sz="2200" i="1" smtClean="0">
                <a:solidFill>
                  <a:srgbClr val="0033CC"/>
                </a:solidFill>
              </a:rPr>
              <a:t>(1,7)</a:t>
            </a:r>
            <a:r>
              <a:rPr kumimoji="1" lang="zh-CN" altLang="en-US" sz="2200" i="1" smtClean="0">
                <a:solidFill>
                  <a:srgbClr val="0033CC"/>
                </a:solidFill>
              </a:rPr>
              <a:t>，</a:t>
            </a:r>
            <a:r>
              <a:rPr kumimoji="1" lang="en-US" altLang="zh-CN" sz="2200" i="1" smtClean="0">
                <a:solidFill>
                  <a:srgbClr val="0033CC"/>
                </a:solidFill>
              </a:rPr>
              <a:t>(3,8)</a:t>
            </a:r>
            <a:r>
              <a:rPr kumimoji="1" lang="zh-CN" altLang="en-US" sz="2200" i="1" smtClean="0">
                <a:solidFill>
                  <a:srgbClr val="0033CC"/>
                </a:solidFill>
              </a:rPr>
              <a:t>；</a:t>
            </a:r>
            <a:r>
              <a:rPr kumimoji="1" lang="en-US" altLang="zh-CN" sz="2200" i="1" smtClean="0">
                <a:solidFill>
                  <a:srgbClr val="0033CC"/>
                </a:solidFill>
              </a:rPr>
              <a:t>(1,7)</a:t>
            </a:r>
            <a:r>
              <a:rPr kumimoji="1" lang="zh-CN" altLang="en-US" sz="2200" i="1" smtClean="0">
                <a:solidFill>
                  <a:srgbClr val="0033CC"/>
                </a:solidFill>
              </a:rPr>
              <a:t>，</a:t>
            </a:r>
            <a:r>
              <a:rPr kumimoji="1" lang="en-US" altLang="zh-CN" sz="2200" i="1" smtClean="0">
                <a:solidFill>
                  <a:srgbClr val="0033CC"/>
                </a:solidFill>
              </a:rPr>
              <a:t>(6,8)</a:t>
            </a:r>
            <a:r>
              <a:rPr kumimoji="1" lang="zh-CN" altLang="en-US" sz="2200" i="1" smtClean="0">
                <a:solidFill>
                  <a:srgbClr val="0033CC"/>
                </a:solidFill>
              </a:rPr>
              <a:t>；</a:t>
            </a:r>
            <a:r>
              <a:rPr kumimoji="1" lang="en-US" altLang="zh-CN" sz="2200" i="1" smtClean="0">
                <a:solidFill>
                  <a:srgbClr val="0033CC"/>
                </a:solidFill>
              </a:rPr>
              <a:t>(1,7)</a:t>
            </a:r>
            <a:r>
              <a:rPr kumimoji="1" lang="zh-CN" altLang="en-US" sz="2200" i="1" smtClean="0">
                <a:solidFill>
                  <a:srgbClr val="0033CC"/>
                </a:solidFill>
              </a:rPr>
              <a:t>，</a:t>
            </a:r>
            <a:r>
              <a:rPr kumimoji="1" lang="en-US" altLang="zh-CN" sz="2200" i="1" smtClean="0">
                <a:solidFill>
                  <a:srgbClr val="0033CC"/>
                </a:solidFill>
              </a:rPr>
              <a:t>(5,8)</a:t>
            </a:r>
            <a:r>
              <a:rPr kumimoji="1" lang="en-US" altLang="zh-CN" sz="2200" smtClean="0"/>
              <a:t> </a:t>
            </a:r>
          </a:p>
        </p:txBody>
      </p:sp>
      <p:grpSp>
        <p:nvGrpSpPr>
          <p:cNvPr id="20484" name="Group 10"/>
          <p:cNvGrpSpPr>
            <a:grpSpLocks/>
          </p:cNvGrpSpPr>
          <p:nvPr/>
        </p:nvGrpSpPr>
        <p:grpSpPr bwMode="auto">
          <a:xfrm>
            <a:off x="5929313" y="3689350"/>
            <a:ext cx="3168650" cy="3025775"/>
            <a:chOff x="3696" y="73"/>
            <a:chExt cx="1996" cy="1906"/>
          </a:xfrm>
        </p:grpSpPr>
        <p:graphicFrame>
          <p:nvGraphicFramePr>
            <p:cNvPr id="20485" name="Object 7"/>
            <p:cNvGraphicFramePr>
              <a:graphicFrameLocks noChangeAspect="1"/>
            </p:cNvGraphicFramePr>
            <p:nvPr/>
          </p:nvGraphicFramePr>
          <p:xfrm>
            <a:off x="3787" y="73"/>
            <a:ext cx="1905" cy="1905"/>
          </p:xfrm>
          <a:graphic>
            <a:graphicData uri="http://schemas.openxmlformats.org/presentationml/2006/ole">
              <mc:AlternateContent xmlns:mc="http://schemas.openxmlformats.org/markup-compatibility/2006">
                <mc:Choice xmlns:v="urn:schemas-microsoft-com:vml" Requires="v">
                  <p:oleObj spid="_x0000_s20497" name="图片" r:id="rId3" imgW="1520210" imgH="1523626" progId="Word.Picture.8">
                    <p:embed/>
                  </p:oleObj>
                </mc:Choice>
                <mc:Fallback>
                  <p:oleObj name="图片" r:id="rId3" imgW="1520210" imgH="1523626"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87" y="73"/>
                          <a:ext cx="1905" cy="1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86" name="Rectangle 8"/>
            <p:cNvSpPr>
              <a:spLocks noChangeArrowheads="1"/>
            </p:cNvSpPr>
            <p:nvPr/>
          </p:nvSpPr>
          <p:spPr bwMode="auto">
            <a:xfrm>
              <a:off x="3696" y="73"/>
              <a:ext cx="1951" cy="190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zh-CN" altLang="en-US" smtClean="0"/>
              <a:t>块码</a:t>
            </a:r>
          </a:p>
        </p:txBody>
      </p:sp>
      <p:sp>
        <p:nvSpPr>
          <p:cNvPr id="21507" name="Rectangle 3"/>
          <p:cNvSpPr>
            <a:spLocks noGrp="1" noChangeArrowheads="1"/>
          </p:cNvSpPr>
          <p:nvPr>
            <p:ph type="body" idx="1"/>
          </p:nvPr>
        </p:nvSpPr>
        <p:spPr/>
        <p:txBody>
          <a:bodyPr/>
          <a:lstStyle/>
          <a:p>
            <a:pPr eaLnBrk="1" hangingPunct="1"/>
            <a:r>
              <a:rPr lang="zh-CN" altLang="en-US" sz="2200" smtClean="0"/>
              <a:t>游程长度编码扩展到二维的情况，采用方形区域作为记录单元，每个记录单元包括相邻的若干栅格</a:t>
            </a:r>
          </a:p>
          <a:p>
            <a:pPr eaLnBrk="1" hangingPunct="1"/>
            <a:r>
              <a:rPr lang="zh-CN" altLang="en-US" sz="2200" smtClean="0"/>
              <a:t>数据结构：初始位置行号、初始位置列号、半径（直径）、代码值</a:t>
            </a:r>
          </a:p>
          <a:p>
            <a:pPr eaLnBrk="1" hangingPunct="1"/>
            <a:r>
              <a:rPr lang="en-US" altLang="zh-CN" sz="2200" i="1" smtClean="0">
                <a:solidFill>
                  <a:srgbClr val="0033CC"/>
                </a:solidFill>
              </a:rPr>
              <a:t>(1,1,1,0),(1,2,2,4),(1,4,1,7),(1,5,1,7),(1,6,2,7),(1,8,1,7),(2,1,1,4), (2,4,1,4),(2,5,1,4),(2,8,1,7),(3,1,1,4),(3,2,1,4),(3,3,1,4),(3,4,1,4), (3,5,2,8),(3,7,2,7),(4,1,2,0),(4,3,1,4),(4,4,1,8),(5,3,1,8),(5,4,2,8), (5,6,1,8),(5,7,1,7),(5,8,1,8),(6,1,3,0),(6,6,3,8),(7,4,1,0),(7,5,1,8), (8,4,1,0),(8,5,1,0)</a:t>
            </a:r>
          </a:p>
        </p:txBody>
      </p:sp>
      <p:graphicFrame>
        <p:nvGraphicFramePr>
          <p:cNvPr id="21508" name="Object 5"/>
          <p:cNvGraphicFramePr>
            <a:graphicFrameLocks noChangeAspect="1"/>
          </p:cNvGraphicFramePr>
          <p:nvPr/>
        </p:nvGraphicFramePr>
        <p:xfrm>
          <a:off x="6230938" y="3860800"/>
          <a:ext cx="2878137" cy="2862263"/>
        </p:xfrm>
        <a:graphic>
          <a:graphicData uri="http://schemas.openxmlformats.org/presentationml/2006/ole">
            <mc:AlternateContent xmlns:mc="http://schemas.openxmlformats.org/markup-compatibility/2006">
              <mc:Choice xmlns:v="urn:schemas-microsoft-com:vml" Requires="v">
                <p:oleObj spid="_x0000_s21533" name="图片" r:id="rId3" imgW="1854708" imgH="1848612" progId="Word.Picture.8">
                  <p:embed/>
                </p:oleObj>
              </mc:Choice>
              <mc:Fallback>
                <p:oleObj name="图片" r:id="rId3" imgW="1854708" imgH="1848612" progId="Word.Pictur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30938" y="3860800"/>
                        <a:ext cx="2878137"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509" name="AutoShape 6"/>
          <p:cNvSpPr>
            <a:spLocks noChangeArrowheads="1"/>
          </p:cNvSpPr>
          <p:nvPr/>
        </p:nvSpPr>
        <p:spPr bwMode="auto">
          <a:xfrm>
            <a:off x="5870575" y="5084763"/>
            <a:ext cx="214313" cy="360362"/>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nvGrpSpPr>
          <p:cNvPr id="21510" name="Group 8"/>
          <p:cNvGrpSpPr>
            <a:grpSpLocks/>
          </p:cNvGrpSpPr>
          <p:nvPr/>
        </p:nvGrpSpPr>
        <p:grpSpPr bwMode="auto">
          <a:xfrm>
            <a:off x="2843213" y="3860800"/>
            <a:ext cx="3024187" cy="2879725"/>
            <a:chOff x="1746" y="2432"/>
            <a:chExt cx="1905" cy="1814"/>
          </a:xfrm>
        </p:grpSpPr>
        <p:graphicFrame>
          <p:nvGraphicFramePr>
            <p:cNvPr id="21511" name="Object 4"/>
            <p:cNvGraphicFramePr>
              <a:graphicFrameLocks noChangeAspect="1"/>
            </p:cNvGraphicFramePr>
            <p:nvPr/>
          </p:nvGraphicFramePr>
          <p:xfrm>
            <a:off x="1837" y="2432"/>
            <a:ext cx="1814" cy="1814"/>
          </p:xfrm>
          <a:graphic>
            <a:graphicData uri="http://schemas.openxmlformats.org/presentationml/2006/ole">
              <mc:AlternateContent xmlns:mc="http://schemas.openxmlformats.org/markup-compatibility/2006">
                <mc:Choice xmlns:v="urn:schemas-microsoft-com:vml" Requires="v">
                  <p:oleObj spid="_x0000_s21534" name="图片" r:id="rId5" imgW="1520210" imgH="1523626" progId="Word.Picture.8">
                    <p:embed/>
                  </p:oleObj>
                </mc:Choice>
                <mc:Fallback>
                  <p:oleObj name="图片" r:id="rId5" imgW="1520210" imgH="1523626" progId="Word.Picture.8">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7" y="2432"/>
                          <a:ext cx="1814" cy="1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512" name="Rectangle 7"/>
            <p:cNvSpPr>
              <a:spLocks noChangeArrowheads="1"/>
            </p:cNvSpPr>
            <p:nvPr/>
          </p:nvSpPr>
          <p:spPr bwMode="auto">
            <a:xfrm>
              <a:off x="1746" y="2432"/>
              <a:ext cx="1814" cy="181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zh-CN" altLang="en-US" smtClean="0"/>
              <a:t>空间数据结构</a:t>
            </a:r>
          </a:p>
        </p:txBody>
      </p:sp>
      <p:sp>
        <p:nvSpPr>
          <p:cNvPr id="4099" name="Rectangle 3"/>
          <p:cNvSpPr>
            <a:spLocks noGrp="1" noChangeArrowheads="1"/>
          </p:cNvSpPr>
          <p:nvPr>
            <p:ph type="body" idx="1"/>
          </p:nvPr>
        </p:nvSpPr>
        <p:spPr/>
        <p:txBody>
          <a:bodyPr/>
          <a:lstStyle/>
          <a:p>
            <a:pPr eaLnBrk="1" hangingPunct="1"/>
            <a:r>
              <a:rPr lang="zh-CN" altLang="en-US" sz="2600" smtClean="0"/>
              <a:t>空间数据结构</a:t>
            </a:r>
          </a:p>
          <a:p>
            <a:pPr lvl="1" eaLnBrk="1" hangingPunct="1"/>
            <a:r>
              <a:rPr lang="zh-CN" altLang="en-US" sz="2200" smtClean="0"/>
              <a:t>是适合于计算机系统存储、管理和处理的地理数据的逻辑结构，是地理实体的空间排列方式和相互关系的抽象描述</a:t>
            </a:r>
          </a:p>
          <a:p>
            <a:pPr lvl="1" eaLnBrk="1" hangingPunct="1"/>
            <a:r>
              <a:rPr lang="zh-CN" altLang="en-US" sz="2200" smtClean="0"/>
              <a:t>是对空间数据的一种理解和解释，只有充分理解</a:t>
            </a:r>
            <a:r>
              <a:rPr lang="en-US" altLang="zh-CN" sz="2200" smtClean="0"/>
              <a:t>GIS</a:t>
            </a:r>
            <a:r>
              <a:rPr lang="zh-CN" altLang="en-US" sz="2200" smtClean="0"/>
              <a:t>系统所使用的特定的数据结构，才能正确的使用系统</a:t>
            </a:r>
          </a:p>
          <a:p>
            <a:pPr lvl="1" eaLnBrk="1" hangingPunct="1"/>
            <a:r>
              <a:rPr lang="zh-CN" altLang="en-US" sz="2200" smtClean="0"/>
              <a:t>分类</a:t>
            </a:r>
          </a:p>
          <a:p>
            <a:pPr lvl="2" eaLnBrk="1" hangingPunct="1"/>
            <a:r>
              <a:rPr lang="zh-CN" altLang="en-US" sz="2100" smtClean="0"/>
              <a:t>矢量数据结构</a:t>
            </a:r>
          </a:p>
          <a:p>
            <a:pPr lvl="2" eaLnBrk="1" hangingPunct="1"/>
            <a:r>
              <a:rPr lang="zh-CN" altLang="en-US" sz="2100" smtClean="0"/>
              <a:t>栅格数据结构</a:t>
            </a:r>
          </a:p>
          <a:p>
            <a:pPr lvl="1" eaLnBrk="1" hangingPunct="1"/>
            <a:r>
              <a:rPr lang="zh-CN" altLang="en-US" sz="2200" smtClean="0"/>
              <a:t>矢量和栅格都可用来描述地理实体的点、线、面三种基本类型</a:t>
            </a:r>
          </a:p>
          <a:p>
            <a:pPr eaLnBrk="1" hangingPunct="1"/>
            <a:r>
              <a:rPr lang="zh-CN" altLang="en-US" sz="2600" smtClean="0"/>
              <a:t>空间数据编码</a:t>
            </a:r>
          </a:p>
          <a:p>
            <a:pPr lvl="1" eaLnBrk="1" hangingPunct="1"/>
            <a:r>
              <a:rPr lang="zh-CN" altLang="en-US" sz="2200" smtClean="0"/>
              <a:t>是空间数据结构的实现</a:t>
            </a:r>
          </a:p>
          <a:p>
            <a:pPr lvl="1" eaLnBrk="1" hangingPunct="1"/>
            <a:r>
              <a:rPr lang="zh-CN" altLang="en-US" sz="2200" smtClean="0"/>
              <a:t>将各种空间数据按特定的数据结构转换为适合于计算机存储和处理的数据的过程</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zh-CN" altLang="en-US" smtClean="0"/>
              <a:t>四叉树编码</a:t>
            </a:r>
          </a:p>
        </p:txBody>
      </p:sp>
      <p:sp>
        <p:nvSpPr>
          <p:cNvPr id="22531" name="Rectangle 3"/>
          <p:cNvSpPr>
            <a:spLocks noGrp="1" noChangeArrowheads="1"/>
          </p:cNvSpPr>
          <p:nvPr>
            <p:ph type="body" idx="1"/>
          </p:nvPr>
        </p:nvSpPr>
        <p:spPr/>
        <p:txBody>
          <a:bodyPr/>
          <a:lstStyle/>
          <a:p>
            <a:pPr eaLnBrk="1" hangingPunct="1">
              <a:lnSpc>
                <a:spcPct val="90000"/>
              </a:lnSpc>
            </a:pPr>
            <a:r>
              <a:rPr lang="zh-CN" altLang="en-US" sz="2800" dirty="0" smtClean="0"/>
              <a:t>整个图像区逐步分解为一系列仅包含单一类型的方形区域，最小的方形区域为一个栅格象元</a:t>
            </a:r>
          </a:p>
          <a:p>
            <a:pPr lvl="1" eaLnBrk="1" hangingPunct="1">
              <a:lnSpc>
                <a:spcPct val="90000"/>
              </a:lnSpc>
            </a:pPr>
            <a:r>
              <a:rPr lang="zh-CN" altLang="en-US" sz="2400" dirty="0" smtClean="0"/>
              <a:t>将一幅栅格地图或图像等分为四部分</a:t>
            </a:r>
          </a:p>
          <a:p>
            <a:pPr lvl="1" eaLnBrk="1" hangingPunct="1">
              <a:lnSpc>
                <a:spcPct val="90000"/>
              </a:lnSpc>
            </a:pPr>
            <a:r>
              <a:rPr lang="zh-CN" altLang="en-US" sz="2400" dirty="0" smtClean="0"/>
              <a:t>逐块检查其栅格属性值</a:t>
            </a:r>
            <a:r>
              <a:rPr lang="en-US" altLang="zh-CN" sz="2400" dirty="0" smtClean="0"/>
              <a:t>(</a:t>
            </a:r>
            <a:r>
              <a:rPr lang="zh-CN" altLang="en-US" sz="2400" dirty="0" smtClean="0"/>
              <a:t>或灰度</a:t>
            </a:r>
            <a:r>
              <a:rPr lang="en-US" altLang="zh-CN" sz="2400" dirty="0" smtClean="0"/>
              <a:t>)</a:t>
            </a:r>
            <a:r>
              <a:rPr lang="zh-CN" altLang="en-US" sz="2400" dirty="0" smtClean="0"/>
              <a:t>。如果某个子区的所有栅格值都具有相同的值，则这个子区就不再继续分割；否则还要把这个子区再分割成四个子区</a:t>
            </a:r>
          </a:p>
          <a:p>
            <a:pPr lvl="1" eaLnBrk="1" hangingPunct="1">
              <a:lnSpc>
                <a:spcPct val="90000"/>
              </a:lnSpc>
            </a:pPr>
            <a:r>
              <a:rPr lang="zh-CN" altLang="en-US" sz="2400" dirty="0" smtClean="0"/>
              <a:t>这样依次地分割，直到每个子块都只含有相同的属性值或灰度为止</a:t>
            </a:r>
          </a:p>
          <a:p>
            <a:pPr eaLnBrk="1" hangingPunct="1">
              <a:lnSpc>
                <a:spcPct val="90000"/>
              </a:lnSpc>
            </a:pPr>
            <a:r>
              <a:rPr lang="zh-CN" altLang="zh-CN" sz="2800" dirty="0" smtClean="0"/>
              <a:t>采用</a:t>
            </a:r>
            <a:r>
              <a:rPr lang="zh-CN" altLang="zh-CN" sz="2800" dirty="0" smtClean="0"/>
              <a:t>四叉树编码时，为了保证四叉树分解能不断地进行下去，要求图像必须为2</a:t>
            </a:r>
            <a:r>
              <a:rPr lang="zh-CN" altLang="zh-CN" sz="2800" baseline="30000" dirty="0" smtClean="0"/>
              <a:t>n</a:t>
            </a:r>
            <a:r>
              <a:rPr lang="zh-CN" altLang="zh-CN" sz="2800" dirty="0" smtClean="0"/>
              <a:t>×2 </a:t>
            </a:r>
            <a:r>
              <a:rPr lang="zh-CN" altLang="zh-CN" sz="2800" baseline="30000" dirty="0" smtClean="0"/>
              <a:t>n</a:t>
            </a:r>
            <a:r>
              <a:rPr lang="zh-CN" altLang="zh-CN" sz="2800" dirty="0" smtClean="0"/>
              <a:t>的栅格阵列</a:t>
            </a:r>
            <a:r>
              <a:rPr lang="zh-CN" altLang="en-US" sz="2800" dirty="0" smtClean="0"/>
              <a:t>，</a:t>
            </a:r>
            <a:r>
              <a:rPr lang="zh-CN" altLang="zh-CN" sz="2800" dirty="0" smtClean="0"/>
              <a:t>对于非标准尺寸的图像需首先通过增加背景的方法将图像扩充为2 </a:t>
            </a:r>
            <a:r>
              <a:rPr lang="zh-CN" altLang="zh-CN" sz="2800" baseline="30000" dirty="0" smtClean="0"/>
              <a:t>n</a:t>
            </a:r>
            <a:r>
              <a:rPr lang="zh-CN" altLang="zh-CN" sz="2800" dirty="0" smtClean="0"/>
              <a:t> ×2 </a:t>
            </a:r>
            <a:r>
              <a:rPr lang="zh-CN" altLang="zh-CN" sz="2800" baseline="30000" dirty="0" smtClean="0"/>
              <a:t>n</a:t>
            </a:r>
            <a:r>
              <a:rPr lang="zh-CN" altLang="zh-CN" sz="2800" dirty="0" smtClean="0"/>
              <a:t>的图像</a:t>
            </a:r>
            <a:endParaRPr lang="zh-CN" altLang="en-US" sz="2800"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554" name="Group 2"/>
          <p:cNvGrpSpPr>
            <a:grpSpLocks/>
          </p:cNvGrpSpPr>
          <p:nvPr/>
        </p:nvGrpSpPr>
        <p:grpSpPr bwMode="auto">
          <a:xfrm>
            <a:off x="1979613" y="1412875"/>
            <a:ext cx="5400675" cy="4968875"/>
            <a:chOff x="113" y="754"/>
            <a:chExt cx="1905" cy="1814"/>
          </a:xfrm>
        </p:grpSpPr>
        <p:graphicFrame>
          <p:nvGraphicFramePr>
            <p:cNvPr id="23582" name="Object 3"/>
            <p:cNvGraphicFramePr>
              <a:graphicFrameLocks noChangeAspect="1"/>
            </p:cNvGraphicFramePr>
            <p:nvPr/>
          </p:nvGraphicFramePr>
          <p:xfrm>
            <a:off x="204" y="754"/>
            <a:ext cx="1814" cy="1814"/>
          </p:xfrm>
          <a:graphic>
            <a:graphicData uri="http://schemas.openxmlformats.org/presentationml/2006/ole">
              <mc:AlternateContent xmlns:mc="http://schemas.openxmlformats.org/markup-compatibility/2006">
                <mc:Choice xmlns:v="urn:schemas-microsoft-com:vml" Requires="v">
                  <p:oleObj spid="_x0000_s23594" name="图片" r:id="rId3" imgW="1520210" imgH="1523626" progId="Word.Picture.8">
                    <p:embed/>
                  </p:oleObj>
                </mc:Choice>
                <mc:Fallback>
                  <p:oleObj name="图片" r:id="rId3" imgW="1520210" imgH="1523626" progId="Word.Picture.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 y="754"/>
                          <a:ext cx="1814" cy="1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583" name="Rectangle 4"/>
            <p:cNvSpPr>
              <a:spLocks noChangeArrowheads="1"/>
            </p:cNvSpPr>
            <p:nvPr/>
          </p:nvSpPr>
          <p:spPr bwMode="auto">
            <a:xfrm>
              <a:off x="113" y="754"/>
              <a:ext cx="1860" cy="181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sp>
        <p:nvSpPr>
          <p:cNvPr id="446469" name="Line 5"/>
          <p:cNvSpPr>
            <a:spLocks noChangeShapeType="1"/>
          </p:cNvSpPr>
          <p:nvPr/>
        </p:nvSpPr>
        <p:spPr bwMode="auto">
          <a:xfrm>
            <a:off x="1979613" y="3933825"/>
            <a:ext cx="525621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6470" name="Line 6"/>
          <p:cNvSpPr>
            <a:spLocks noChangeShapeType="1"/>
          </p:cNvSpPr>
          <p:nvPr/>
        </p:nvSpPr>
        <p:spPr bwMode="auto">
          <a:xfrm>
            <a:off x="4643438" y="1412875"/>
            <a:ext cx="0" cy="49688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6471" name="Line 7"/>
          <p:cNvSpPr>
            <a:spLocks noChangeShapeType="1"/>
          </p:cNvSpPr>
          <p:nvPr/>
        </p:nvSpPr>
        <p:spPr bwMode="auto">
          <a:xfrm>
            <a:off x="1979613" y="2709863"/>
            <a:ext cx="266382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6472" name="Line 8"/>
          <p:cNvSpPr>
            <a:spLocks noChangeShapeType="1"/>
          </p:cNvSpPr>
          <p:nvPr/>
        </p:nvSpPr>
        <p:spPr bwMode="auto">
          <a:xfrm>
            <a:off x="3348038" y="1412875"/>
            <a:ext cx="0" cy="25209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6473" name="Line 9"/>
          <p:cNvSpPr>
            <a:spLocks noChangeShapeType="1"/>
          </p:cNvSpPr>
          <p:nvPr/>
        </p:nvSpPr>
        <p:spPr bwMode="auto">
          <a:xfrm>
            <a:off x="1979613" y="2060575"/>
            <a:ext cx="13684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6474" name="Line 10"/>
          <p:cNvSpPr>
            <a:spLocks noChangeShapeType="1"/>
          </p:cNvSpPr>
          <p:nvPr/>
        </p:nvSpPr>
        <p:spPr bwMode="auto">
          <a:xfrm>
            <a:off x="2700338" y="1412875"/>
            <a:ext cx="0" cy="1296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6475" name="Line 11"/>
          <p:cNvSpPr>
            <a:spLocks noChangeShapeType="1"/>
          </p:cNvSpPr>
          <p:nvPr/>
        </p:nvSpPr>
        <p:spPr bwMode="auto">
          <a:xfrm>
            <a:off x="3348038" y="2060575"/>
            <a:ext cx="1295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6476" name="Line 12"/>
          <p:cNvSpPr>
            <a:spLocks noChangeShapeType="1"/>
          </p:cNvSpPr>
          <p:nvPr/>
        </p:nvSpPr>
        <p:spPr bwMode="auto">
          <a:xfrm>
            <a:off x="3995738" y="1412875"/>
            <a:ext cx="0" cy="1296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6477" name="Line 13"/>
          <p:cNvSpPr>
            <a:spLocks noChangeShapeType="1"/>
          </p:cNvSpPr>
          <p:nvPr/>
        </p:nvSpPr>
        <p:spPr bwMode="auto">
          <a:xfrm>
            <a:off x="1979613" y="3284538"/>
            <a:ext cx="13684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6478" name="Line 14"/>
          <p:cNvSpPr>
            <a:spLocks noChangeShapeType="1"/>
          </p:cNvSpPr>
          <p:nvPr/>
        </p:nvSpPr>
        <p:spPr bwMode="auto">
          <a:xfrm>
            <a:off x="2700338" y="2709863"/>
            <a:ext cx="0" cy="12239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6479" name="Line 15"/>
          <p:cNvSpPr>
            <a:spLocks noChangeShapeType="1"/>
          </p:cNvSpPr>
          <p:nvPr/>
        </p:nvSpPr>
        <p:spPr bwMode="auto">
          <a:xfrm>
            <a:off x="3348038" y="3284538"/>
            <a:ext cx="1295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6480" name="Line 16"/>
          <p:cNvSpPr>
            <a:spLocks noChangeShapeType="1"/>
          </p:cNvSpPr>
          <p:nvPr/>
        </p:nvSpPr>
        <p:spPr bwMode="auto">
          <a:xfrm>
            <a:off x="3995738" y="2709863"/>
            <a:ext cx="0" cy="12239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6481" name="Line 17"/>
          <p:cNvSpPr>
            <a:spLocks noChangeShapeType="1"/>
          </p:cNvSpPr>
          <p:nvPr/>
        </p:nvSpPr>
        <p:spPr bwMode="auto">
          <a:xfrm>
            <a:off x="4643438" y="2709863"/>
            <a:ext cx="259238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6482" name="Line 18"/>
          <p:cNvSpPr>
            <a:spLocks noChangeShapeType="1"/>
          </p:cNvSpPr>
          <p:nvPr/>
        </p:nvSpPr>
        <p:spPr bwMode="auto">
          <a:xfrm>
            <a:off x="5867400" y="1412875"/>
            <a:ext cx="0" cy="25209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6483" name="Line 19"/>
          <p:cNvSpPr>
            <a:spLocks noChangeShapeType="1"/>
          </p:cNvSpPr>
          <p:nvPr/>
        </p:nvSpPr>
        <p:spPr bwMode="auto">
          <a:xfrm>
            <a:off x="4643438" y="2060575"/>
            <a:ext cx="12239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6484" name="Line 20"/>
          <p:cNvSpPr>
            <a:spLocks noChangeShapeType="1"/>
          </p:cNvSpPr>
          <p:nvPr/>
        </p:nvSpPr>
        <p:spPr bwMode="auto">
          <a:xfrm>
            <a:off x="5219700" y="1412875"/>
            <a:ext cx="0" cy="1296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6485" name="Line 21"/>
          <p:cNvSpPr>
            <a:spLocks noChangeShapeType="1"/>
          </p:cNvSpPr>
          <p:nvPr/>
        </p:nvSpPr>
        <p:spPr bwMode="auto">
          <a:xfrm>
            <a:off x="1979613" y="5157788"/>
            <a:ext cx="266382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6486" name="Line 22"/>
          <p:cNvSpPr>
            <a:spLocks noChangeShapeType="1"/>
          </p:cNvSpPr>
          <p:nvPr/>
        </p:nvSpPr>
        <p:spPr bwMode="auto">
          <a:xfrm>
            <a:off x="3348038" y="3933825"/>
            <a:ext cx="0" cy="2447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6487" name="Line 23"/>
          <p:cNvSpPr>
            <a:spLocks noChangeShapeType="1"/>
          </p:cNvSpPr>
          <p:nvPr/>
        </p:nvSpPr>
        <p:spPr bwMode="auto">
          <a:xfrm>
            <a:off x="4643438" y="5157788"/>
            <a:ext cx="259238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6488" name="Line 24"/>
          <p:cNvSpPr>
            <a:spLocks noChangeShapeType="1"/>
          </p:cNvSpPr>
          <p:nvPr/>
        </p:nvSpPr>
        <p:spPr bwMode="auto">
          <a:xfrm>
            <a:off x="5867400" y="3933825"/>
            <a:ext cx="0" cy="2447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6489" name="Line 25"/>
          <p:cNvSpPr>
            <a:spLocks noChangeShapeType="1"/>
          </p:cNvSpPr>
          <p:nvPr/>
        </p:nvSpPr>
        <p:spPr bwMode="auto">
          <a:xfrm>
            <a:off x="5867400" y="4510088"/>
            <a:ext cx="13684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6490" name="Line 26"/>
          <p:cNvSpPr>
            <a:spLocks noChangeShapeType="1"/>
          </p:cNvSpPr>
          <p:nvPr/>
        </p:nvSpPr>
        <p:spPr bwMode="auto">
          <a:xfrm>
            <a:off x="6516688" y="3933825"/>
            <a:ext cx="0" cy="12239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6491" name="Line 27"/>
          <p:cNvSpPr>
            <a:spLocks noChangeShapeType="1"/>
          </p:cNvSpPr>
          <p:nvPr/>
        </p:nvSpPr>
        <p:spPr bwMode="auto">
          <a:xfrm>
            <a:off x="4643438" y="5734050"/>
            <a:ext cx="12239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6492" name="Line 28"/>
          <p:cNvSpPr>
            <a:spLocks noChangeShapeType="1"/>
          </p:cNvSpPr>
          <p:nvPr/>
        </p:nvSpPr>
        <p:spPr bwMode="auto">
          <a:xfrm>
            <a:off x="5219700" y="5157788"/>
            <a:ext cx="0" cy="12239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6493" name="Line 29"/>
          <p:cNvSpPr>
            <a:spLocks noChangeShapeType="1"/>
          </p:cNvSpPr>
          <p:nvPr/>
        </p:nvSpPr>
        <p:spPr bwMode="auto">
          <a:xfrm>
            <a:off x="3348038" y="4581525"/>
            <a:ext cx="1295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6494" name="Line 30"/>
          <p:cNvSpPr>
            <a:spLocks noChangeShapeType="1"/>
          </p:cNvSpPr>
          <p:nvPr/>
        </p:nvSpPr>
        <p:spPr bwMode="auto">
          <a:xfrm>
            <a:off x="3995738" y="3933825"/>
            <a:ext cx="0" cy="12239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81" name="Rectangle 31"/>
          <p:cNvSpPr>
            <a:spLocks noGrp="1" noChangeArrowheads="1"/>
          </p:cNvSpPr>
          <p:nvPr>
            <p:ph type="title"/>
          </p:nvPr>
        </p:nvSpPr>
        <p:spPr/>
        <p:txBody>
          <a:bodyPr/>
          <a:lstStyle/>
          <a:p>
            <a:pPr eaLnBrk="1" hangingPunct="1"/>
            <a:r>
              <a:rPr lang="zh-CN" altLang="en-US" smtClean="0"/>
              <a:t>四叉树的划分过程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3" presetClass="entr" presetSubtype="32" fill="hold" nodeType="clickEffect">
                                  <p:stCondLst>
                                    <p:cond delay="0"/>
                                  </p:stCondLst>
                                  <p:childTnLst>
                                    <p:set>
                                      <p:cBhvr>
                                        <p:cTn id="6" dur="1" fill="hold">
                                          <p:stCondLst>
                                            <p:cond delay="0"/>
                                          </p:stCondLst>
                                        </p:cTn>
                                        <p:tgtEl>
                                          <p:spTgt spid="446470"/>
                                        </p:tgtEl>
                                        <p:attrNameLst>
                                          <p:attrName>style.visibility</p:attrName>
                                        </p:attrNameLst>
                                      </p:cBhvr>
                                      <p:to>
                                        <p:strVal val="visible"/>
                                      </p:to>
                                    </p:set>
                                    <p:animEffect transition="in" filter="plus(out)">
                                      <p:cBhvr>
                                        <p:cTn id="7" dur="1000"/>
                                        <p:tgtEl>
                                          <p:spTgt spid="446470"/>
                                        </p:tgtEl>
                                      </p:cBhvr>
                                    </p:animEffect>
                                  </p:childTnLst>
                                </p:cTn>
                              </p:par>
                              <p:par>
                                <p:cTn id="8" presetID="13" presetClass="entr" presetSubtype="32" fill="hold" nodeType="withEffect">
                                  <p:stCondLst>
                                    <p:cond delay="0"/>
                                  </p:stCondLst>
                                  <p:childTnLst>
                                    <p:set>
                                      <p:cBhvr>
                                        <p:cTn id="9" dur="1" fill="hold">
                                          <p:stCondLst>
                                            <p:cond delay="0"/>
                                          </p:stCondLst>
                                        </p:cTn>
                                        <p:tgtEl>
                                          <p:spTgt spid="446469"/>
                                        </p:tgtEl>
                                        <p:attrNameLst>
                                          <p:attrName>style.visibility</p:attrName>
                                        </p:attrNameLst>
                                      </p:cBhvr>
                                      <p:to>
                                        <p:strVal val="visible"/>
                                      </p:to>
                                    </p:set>
                                    <p:animEffect transition="in" filter="plus(out)">
                                      <p:cBhvr>
                                        <p:cTn id="10" dur="1000"/>
                                        <p:tgtEl>
                                          <p:spTgt spid="44646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3" presetClass="entr" presetSubtype="32" fill="hold" nodeType="clickEffect">
                                  <p:stCondLst>
                                    <p:cond delay="0"/>
                                  </p:stCondLst>
                                  <p:childTnLst>
                                    <p:set>
                                      <p:cBhvr>
                                        <p:cTn id="14" dur="1" fill="hold">
                                          <p:stCondLst>
                                            <p:cond delay="0"/>
                                          </p:stCondLst>
                                        </p:cTn>
                                        <p:tgtEl>
                                          <p:spTgt spid="446472"/>
                                        </p:tgtEl>
                                        <p:attrNameLst>
                                          <p:attrName>style.visibility</p:attrName>
                                        </p:attrNameLst>
                                      </p:cBhvr>
                                      <p:to>
                                        <p:strVal val="visible"/>
                                      </p:to>
                                    </p:set>
                                    <p:animEffect transition="in" filter="plus(out)">
                                      <p:cBhvr>
                                        <p:cTn id="15" dur="1000"/>
                                        <p:tgtEl>
                                          <p:spTgt spid="446472"/>
                                        </p:tgtEl>
                                      </p:cBhvr>
                                    </p:animEffect>
                                  </p:childTnLst>
                                </p:cTn>
                              </p:par>
                              <p:par>
                                <p:cTn id="16" presetID="13" presetClass="entr" presetSubtype="32" fill="hold" nodeType="withEffect">
                                  <p:stCondLst>
                                    <p:cond delay="0"/>
                                  </p:stCondLst>
                                  <p:childTnLst>
                                    <p:set>
                                      <p:cBhvr>
                                        <p:cTn id="17" dur="1" fill="hold">
                                          <p:stCondLst>
                                            <p:cond delay="0"/>
                                          </p:stCondLst>
                                        </p:cTn>
                                        <p:tgtEl>
                                          <p:spTgt spid="446471"/>
                                        </p:tgtEl>
                                        <p:attrNameLst>
                                          <p:attrName>style.visibility</p:attrName>
                                        </p:attrNameLst>
                                      </p:cBhvr>
                                      <p:to>
                                        <p:strVal val="visible"/>
                                      </p:to>
                                    </p:set>
                                    <p:animEffect transition="in" filter="plus(out)">
                                      <p:cBhvr>
                                        <p:cTn id="18" dur="1000"/>
                                        <p:tgtEl>
                                          <p:spTgt spid="44647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3" presetClass="entr" presetSubtype="32" fill="hold" nodeType="clickEffect">
                                  <p:stCondLst>
                                    <p:cond delay="0"/>
                                  </p:stCondLst>
                                  <p:childTnLst>
                                    <p:set>
                                      <p:cBhvr>
                                        <p:cTn id="22" dur="1" fill="hold">
                                          <p:stCondLst>
                                            <p:cond delay="0"/>
                                          </p:stCondLst>
                                        </p:cTn>
                                        <p:tgtEl>
                                          <p:spTgt spid="446474"/>
                                        </p:tgtEl>
                                        <p:attrNameLst>
                                          <p:attrName>style.visibility</p:attrName>
                                        </p:attrNameLst>
                                      </p:cBhvr>
                                      <p:to>
                                        <p:strVal val="visible"/>
                                      </p:to>
                                    </p:set>
                                    <p:animEffect transition="in" filter="plus(out)">
                                      <p:cBhvr>
                                        <p:cTn id="23" dur="500"/>
                                        <p:tgtEl>
                                          <p:spTgt spid="446474"/>
                                        </p:tgtEl>
                                      </p:cBhvr>
                                    </p:animEffect>
                                  </p:childTnLst>
                                </p:cTn>
                              </p:par>
                              <p:par>
                                <p:cTn id="24" presetID="13" presetClass="entr" presetSubtype="32" fill="hold" nodeType="withEffect">
                                  <p:stCondLst>
                                    <p:cond delay="0"/>
                                  </p:stCondLst>
                                  <p:childTnLst>
                                    <p:set>
                                      <p:cBhvr>
                                        <p:cTn id="25" dur="1" fill="hold">
                                          <p:stCondLst>
                                            <p:cond delay="0"/>
                                          </p:stCondLst>
                                        </p:cTn>
                                        <p:tgtEl>
                                          <p:spTgt spid="446473"/>
                                        </p:tgtEl>
                                        <p:attrNameLst>
                                          <p:attrName>style.visibility</p:attrName>
                                        </p:attrNameLst>
                                      </p:cBhvr>
                                      <p:to>
                                        <p:strVal val="visible"/>
                                      </p:to>
                                    </p:set>
                                    <p:animEffect transition="in" filter="plus(out)">
                                      <p:cBhvr>
                                        <p:cTn id="26" dur="500"/>
                                        <p:tgtEl>
                                          <p:spTgt spid="44647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3" presetClass="entr" presetSubtype="32" fill="hold" nodeType="clickEffect">
                                  <p:stCondLst>
                                    <p:cond delay="0"/>
                                  </p:stCondLst>
                                  <p:childTnLst>
                                    <p:set>
                                      <p:cBhvr>
                                        <p:cTn id="30" dur="1" fill="hold">
                                          <p:stCondLst>
                                            <p:cond delay="0"/>
                                          </p:stCondLst>
                                        </p:cTn>
                                        <p:tgtEl>
                                          <p:spTgt spid="446476"/>
                                        </p:tgtEl>
                                        <p:attrNameLst>
                                          <p:attrName>style.visibility</p:attrName>
                                        </p:attrNameLst>
                                      </p:cBhvr>
                                      <p:to>
                                        <p:strVal val="visible"/>
                                      </p:to>
                                    </p:set>
                                    <p:animEffect transition="in" filter="plus(out)">
                                      <p:cBhvr>
                                        <p:cTn id="31" dur="500"/>
                                        <p:tgtEl>
                                          <p:spTgt spid="446476"/>
                                        </p:tgtEl>
                                      </p:cBhvr>
                                    </p:animEffect>
                                  </p:childTnLst>
                                </p:cTn>
                              </p:par>
                              <p:par>
                                <p:cTn id="32" presetID="13" presetClass="entr" presetSubtype="32" fill="hold" nodeType="withEffect">
                                  <p:stCondLst>
                                    <p:cond delay="0"/>
                                  </p:stCondLst>
                                  <p:childTnLst>
                                    <p:set>
                                      <p:cBhvr>
                                        <p:cTn id="33" dur="1" fill="hold">
                                          <p:stCondLst>
                                            <p:cond delay="0"/>
                                          </p:stCondLst>
                                        </p:cTn>
                                        <p:tgtEl>
                                          <p:spTgt spid="446475"/>
                                        </p:tgtEl>
                                        <p:attrNameLst>
                                          <p:attrName>style.visibility</p:attrName>
                                        </p:attrNameLst>
                                      </p:cBhvr>
                                      <p:to>
                                        <p:strVal val="visible"/>
                                      </p:to>
                                    </p:set>
                                    <p:animEffect transition="in" filter="plus(out)">
                                      <p:cBhvr>
                                        <p:cTn id="34" dur="500"/>
                                        <p:tgtEl>
                                          <p:spTgt spid="446475"/>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3" presetClass="entr" presetSubtype="32" fill="hold" nodeType="clickEffect">
                                  <p:stCondLst>
                                    <p:cond delay="0"/>
                                  </p:stCondLst>
                                  <p:childTnLst>
                                    <p:set>
                                      <p:cBhvr>
                                        <p:cTn id="38" dur="1" fill="hold">
                                          <p:stCondLst>
                                            <p:cond delay="0"/>
                                          </p:stCondLst>
                                        </p:cTn>
                                        <p:tgtEl>
                                          <p:spTgt spid="446478"/>
                                        </p:tgtEl>
                                        <p:attrNameLst>
                                          <p:attrName>style.visibility</p:attrName>
                                        </p:attrNameLst>
                                      </p:cBhvr>
                                      <p:to>
                                        <p:strVal val="visible"/>
                                      </p:to>
                                    </p:set>
                                    <p:animEffect transition="in" filter="plus(out)">
                                      <p:cBhvr>
                                        <p:cTn id="39" dur="500"/>
                                        <p:tgtEl>
                                          <p:spTgt spid="446478"/>
                                        </p:tgtEl>
                                      </p:cBhvr>
                                    </p:animEffect>
                                  </p:childTnLst>
                                </p:cTn>
                              </p:par>
                              <p:par>
                                <p:cTn id="40" presetID="13" presetClass="entr" presetSubtype="32" fill="hold" nodeType="withEffect">
                                  <p:stCondLst>
                                    <p:cond delay="0"/>
                                  </p:stCondLst>
                                  <p:childTnLst>
                                    <p:set>
                                      <p:cBhvr>
                                        <p:cTn id="41" dur="1" fill="hold">
                                          <p:stCondLst>
                                            <p:cond delay="0"/>
                                          </p:stCondLst>
                                        </p:cTn>
                                        <p:tgtEl>
                                          <p:spTgt spid="446477"/>
                                        </p:tgtEl>
                                        <p:attrNameLst>
                                          <p:attrName>style.visibility</p:attrName>
                                        </p:attrNameLst>
                                      </p:cBhvr>
                                      <p:to>
                                        <p:strVal val="visible"/>
                                      </p:to>
                                    </p:set>
                                    <p:animEffect transition="in" filter="plus(out)">
                                      <p:cBhvr>
                                        <p:cTn id="42" dur="500"/>
                                        <p:tgtEl>
                                          <p:spTgt spid="44647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3" presetClass="entr" presetSubtype="32" fill="hold" nodeType="clickEffect">
                                  <p:stCondLst>
                                    <p:cond delay="0"/>
                                  </p:stCondLst>
                                  <p:childTnLst>
                                    <p:set>
                                      <p:cBhvr>
                                        <p:cTn id="46" dur="1" fill="hold">
                                          <p:stCondLst>
                                            <p:cond delay="0"/>
                                          </p:stCondLst>
                                        </p:cTn>
                                        <p:tgtEl>
                                          <p:spTgt spid="446480"/>
                                        </p:tgtEl>
                                        <p:attrNameLst>
                                          <p:attrName>style.visibility</p:attrName>
                                        </p:attrNameLst>
                                      </p:cBhvr>
                                      <p:to>
                                        <p:strVal val="visible"/>
                                      </p:to>
                                    </p:set>
                                    <p:animEffect transition="in" filter="plus(out)">
                                      <p:cBhvr>
                                        <p:cTn id="47" dur="500"/>
                                        <p:tgtEl>
                                          <p:spTgt spid="446480"/>
                                        </p:tgtEl>
                                      </p:cBhvr>
                                    </p:animEffect>
                                  </p:childTnLst>
                                </p:cTn>
                              </p:par>
                              <p:par>
                                <p:cTn id="48" presetID="13" presetClass="entr" presetSubtype="32" fill="hold" nodeType="withEffect">
                                  <p:stCondLst>
                                    <p:cond delay="0"/>
                                  </p:stCondLst>
                                  <p:childTnLst>
                                    <p:set>
                                      <p:cBhvr>
                                        <p:cTn id="49" dur="1" fill="hold">
                                          <p:stCondLst>
                                            <p:cond delay="0"/>
                                          </p:stCondLst>
                                        </p:cTn>
                                        <p:tgtEl>
                                          <p:spTgt spid="446479"/>
                                        </p:tgtEl>
                                        <p:attrNameLst>
                                          <p:attrName>style.visibility</p:attrName>
                                        </p:attrNameLst>
                                      </p:cBhvr>
                                      <p:to>
                                        <p:strVal val="visible"/>
                                      </p:to>
                                    </p:set>
                                    <p:animEffect transition="in" filter="plus(out)">
                                      <p:cBhvr>
                                        <p:cTn id="50" dur="500"/>
                                        <p:tgtEl>
                                          <p:spTgt spid="446479"/>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13" presetClass="entr" presetSubtype="32" fill="hold" nodeType="clickEffect">
                                  <p:stCondLst>
                                    <p:cond delay="0"/>
                                  </p:stCondLst>
                                  <p:childTnLst>
                                    <p:set>
                                      <p:cBhvr>
                                        <p:cTn id="54" dur="1" fill="hold">
                                          <p:stCondLst>
                                            <p:cond delay="0"/>
                                          </p:stCondLst>
                                        </p:cTn>
                                        <p:tgtEl>
                                          <p:spTgt spid="446482"/>
                                        </p:tgtEl>
                                        <p:attrNameLst>
                                          <p:attrName>style.visibility</p:attrName>
                                        </p:attrNameLst>
                                      </p:cBhvr>
                                      <p:to>
                                        <p:strVal val="visible"/>
                                      </p:to>
                                    </p:set>
                                    <p:animEffect transition="in" filter="plus(out)">
                                      <p:cBhvr>
                                        <p:cTn id="55" dur="1000"/>
                                        <p:tgtEl>
                                          <p:spTgt spid="446482"/>
                                        </p:tgtEl>
                                      </p:cBhvr>
                                    </p:animEffect>
                                  </p:childTnLst>
                                </p:cTn>
                              </p:par>
                              <p:par>
                                <p:cTn id="56" presetID="13" presetClass="entr" presetSubtype="32" fill="hold" nodeType="withEffect">
                                  <p:stCondLst>
                                    <p:cond delay="0"/>
                                  </p:stCondLst>
                                  <p:childTnLst>
                                    <p:set>
                                      <p:cBhvr>
                                        <p:cTn id="57" dur="1" fill="hold">
                                          <p:stCondLst>
                                            <p:cond delay="0"/>
                                          </p:stCondLst>
                                        </p:cTn>
                                        <p:tgtEl>
                                          <p:spTgt spid="446481"/>
                                        </p:tgtEl>
                                        <p:attrNameLst>
                                          <p:attrName>style.visibility</p:attrName>
                                        </p:attrNameLst>
                                      </p:cBhvr>
                                      <p:to>
                                        <p:strVal val="visible"/>
                                      </p:to>
                                    </p:set>
                                    <p:animEffect transition="in" filter="plus(out)">
                                      <p:cBhvr>
                                        <p:cTn id="58" dur="1000"/>
                                        <p:tgtEl>
                                          <p:spTgt spid="446481"/>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13" presetClass="entr" presetSubtype="32" fill="hold" nodeType="clickEffect">
                                  <p:stCondLst>
                                    <p:cond delay="0"/>
                                  </p:stCondLst>
                                  <p:childTnLst>
                                    <p:set>
                                      <p:cBhvr>
                                        <p:cTn id="62" dur="1" fill="hold">
                                          <p:stCondLst>
                                            <p:cond delay="0"/>
                                          </p:stCondLst>
                                        </p:cTn>
                                        <p:tgtEl>
                                          <p:spTgt spid="446484"/>
                                        </p:tgtEl>
                                        <p:attrNameLst>
                                          <p:attrName>style.visibility</p:attrName>
                                        </p:attrNameLst>
                                      </p:cBhvr>
                                      <p:to>
                                        <p:strVal val="visible"/>
                                      </p:to>
                                    </p:set>
                                    <p:animEffect transition="in" filter="plus(out)">
                                      <p:cBhvr>
                                        <p:cTn id="63" dur="500"/>
                                        <p:tgtEl>
                                          <p:spTgt spid="446484"/>
                                        </p:tgtEl>
                                      </p:cBhvr>
                                    </p:animEffect>
                                  </p:childTnLst>
                                </p:cTn>
                              </p:par>
                              <p:par>
                                <p:cTn id="64" presetID="13" presetClass="entr" presetSubtype="32" fill="hold" nodeType="withEffect">
                                  <p:stCondLst>
                                    <p:cond delay="0"/>
                                  </p:stCondLst>
                                  <p:childTnLst>
                                    <p:set>
                                      <p:cBhvr>
                                        <p:cTn id="65" dur="1" fill="hold">
                                          <p:stCondLst>
                                            <p:cond delay="0"/>
                                          </p:stCondLst>
                                        </p:cTn>
                                        <p:tgtEl>
                                          <p:spTgt spid="446483"/>
                                        </p:tgtEl>
                                        <p:attrNameLst>
                                          <p:attrName>style.visibility</p:attrName>
                                        </p:attrNameLst>
                                      </p:cBhvr>
                                      <p:to>
                                        <p:strVal val="visible"/>
                                      </p:to>
                                    </p:set>
                                    <p:animEffect transition="in" filter="plus(out)">
                                      <p:cBhvr>
                                        <p:cTn id="66" dur="500"/>
                                        <p:tgtEl>
                                          <p:spTgt spid="446483"/>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13" presetClass="entr" presetSubtype="32" fill="hold" nodeType="clickEffect">
                                  <p:stCondLst>
                                    <p:cond delay="0"/>
                                  </p:stCondLst>
                                  <p:childTnLst>
                                    <p:set>
                                      <p:cBhvr>
                                        <p:cTn id="70" dur="1" fill="hold">
                                          <p:stCondLst>
                                            <p:cond delay="0"/>
                                          </p:stCondLst>
                                        </p:cTn>
                                        <p:tgtEl>
                                          <p:spTgt spid="446486"/>
                                        </p:tgtEl>
                                        <p:attrNameLst>
                                          <p:attrName>style.visibility</p:attrName>
                                        </p:attrNameLst>
                                      </p:cBhvr>
                                      <p:to>
                                        <p:strVal val="visible"/>
                                      </p:to>
                                    </p:set>
                                    <p:animEffect transition="in" filter="plus(out)">
                                      <p:cBhvr>
                                        <p:cTn id="71" dur="1000"/>
                                        <p:tgtEl>
                                          <p:spTgt spid="446486"/>
                                        </p:tgtEl>
                                      </p:cBhvr>
                                    </p:animEffect>
                                  </p:childTnLst>
                                </p:cTn>
                              </p:par>
                              <p:par>
                                <p:cTn id="72" presetID="13" presetClass="entr" presetSubtype="32" fill="hold" nodeType="withEffect">
                                  <p:stCondLst>
                                    <p:cond delay="0"/>
                                  </p:stCondLst>
                                  <p:childTnLst>
                                    <p:set>
                                      <p:cBhvr>
                                        <p:cTn id="73" dur="1" fill="hold">
                                          <p:stCondLst>
                                            <p:cond delay="0"/>
                                          </p:stCondLst>
                                        </p:cTn>
                                        <p:tgtEl>
                                          <p:spTgt spid="446485"/>
                                        </p:tgtEl>
                                        <p:attrNameLst>
                                          <p:attrName>style.visibility</p:attrName>
                                        </p:attrNameLst>
                                      </p:cBhvr>
                                      <p:to>
                                        <p:strVal val="visible"/>
                                      </p:to>
                                    </p:set>
                                    <p:animEffect transition="in" filter="plus(out)">
                                      <p:cBhvr>
                                        <p:cTn id="74" dur="1000"/>
                                        <p:tgtEl>
                                          <p:spTgt spid="446485"/>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13" presetClass="entr" presetSubtype="32" fill="hold" nodeType="clickEffect">
                                  <p:stCondLst>
                                    <p:cond delay="0"/>
                                  </p:stCondLst>
                                  <p:childTnLst>
                                    <p:set>
                                      <p:cBhvr>
                                        <p:cTn id="78" dur="1" fill="hold">
                                          <p:stCondLst>
                                            <p:cond delay="0"/>
                                          </p:stCondLst>
                                        </p:cTn>
                                        <p:tgtEl>
                                          <p:spTgt spid="446494"/>
                                        </p:tgtEl>
                                        <p:attrNameLst>
                                          <p:attrName>style.visibility</p:attrName>
                                        </p:attrNameLst>
                                      </p:cBhvr>
                                      <p:to>
                                        <p:strVal val="visible"/>
                                      </p:to>
                                    </p:set>
                                    <p:animEffect transition="in" filter="plus(out)">
                                      <p:cBhvr>
                                        <p:cTn id="79" dur="500"/>
                                        <p:tgtEl>
                                          <p:spTgt spid="446494"/>
                                        </p:tgtEl>
                                      </p:cBhvr>
                                    </p:animEffect>
                                  </p:childTnLst>
                                </p:cTn>
                              </p:par>
                              <p:par>
                                <p:cTn id="80" presetID="13" presetClass="entr" presetSubtype="32" fill="hold" nodeType="withEffect">
                                  <p:stCondLst>
                                    <p:cond delay="0"/>
                                  </p:stCondLst>
                                  <p:childTnLst>
                                    <p:set>
                                      <p:cBhvr>
                                        <p:cTn id="81" dur="1" fill="hold">
                                          <p:stCondLst>
                                            <p:cond delay="0"/>
                                          </p:stCondLst>
                                        </p:cTn>
                                        <p:tgtEl>
                                          <p:spTgt spid="446493"/>
                                        </p:tgtEl>
                                        <p:attrNameLst>
                                          <p:attrName>style.visibility</p:attrName>
                                        </p:attrNameLst>
                                      </p:cBhvr>
                                      <p:to>
                                        <p:strVal val="visible"/>
                                      </p:to>
                                    </p:set>
                                    <p:animEffect transition="in" filter="plus(out)">
                                      <p:cBhvr>
                                        <p:cTn id="82" dur="500"/>
                                        <p:tgtEl>
                                          <p:spTgt spid="446493"/>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13" presetClass="entr" presetSubtype="32" fill="hold" nodeType="clickEffect">
                                  <p:stCondLst>
                                    <p:cond delay="0"/>
                                  </p:stCondLst>
                                  <p:childTnLst>
                                    <p:set>
                                      <p:cBhvr>
                                        <p:cTn id="86" dur="1" fill="hold">
                                          <p:stCondLst>
                                            <p:cond delay="0"/>
                                          </p:stCondLst>
                                        </p:cTn>
                                        <p:tgtEl>
                                          <p:spTgt spid="446488"/>
                                        </p:tgtEl>
                                        <p:attrNameLst>
                                          <p:attrName>style.visibility</p:attrName>
                                        </p:attrNameLst>
                                      </p:cBhvr>
                                      <p:to>
                                        <p:strVal val="visible"/>
                                      </p:to>
                                    </p:set>
                                    <p:animEffect transition="in" filter="plus(out)">
                                      <p:cBhvr>
                                        <p:cTn id="87" dur="1000"/>
                                        <p:tgtEl>
                                          <p:spTgt spid="446488"/>
                                        </p:tgtEl>
                                      </p:cBhvr>
                                    </p:animEffect>
                                  </p:childTnLst>
                                </p:cTn>
                              </p:par>
                              <p:par>
                                <p:cTn id="88" presetID="13" presetClass="entr" presetSubtype="32" fill="hold" nodeType="withEffect">
                                  <p:stCondLst>
                                    <p:cond delay="0"/>
                                  </p:stCondLst>
                                  <p:childTnLst>
                                    <p:set>
                                      <p:cBhvr>
                                        <p:cTn id="89" dur="1" fill="hold">
                                          <p:stCondLst>
                                            <p:cond delay="0"/>
                                          </p:stCondLst>
                                        </p:cTn>
                                        <p:tgtEl>
                                          <p:spTgt spid="446487"/>
                                        </p:tgtEl>
                                        <p:attrNameLst>
                                          <p:attrName>style.visibility</p:attrName>
                                        </p:attrNameLst>
                                      </p:cBhvr>
                                      <p:to>
                                        <p:strVal val="visible"/>
                                      </p:to>
                                    </p:set>
                                    <p:animEffect transition="in" filter="plus(out)">
                                      <p:cBhvr>
                                        <p:cTn id="90" dur="1000"/>
                                        <p:tgtEl>
                                          <p:spTgt spid="446487"/>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13" presetClass="entr" presetSubtype="32" fill="hold" nodeType="clickEffect">
                                  <p:stCondLst>
                                    <p:cond delay="0"/>
                                  </p:stCondLst>
                                  <p:childTnLst>
                                    <p:set>
                                      <p:cBhvr>
                                        <p:cTn id="94" dur="1" fill="hold">
                                          <p:stCondLst>
                                            <p:cond delay="0"/>
                                          </p:stCondLst>
                                        </p:cTn>
                                        <p:tgtEl>
                                          <p:spTgt spid="446490"/>
                                        </p:tgtEl>
                                        <p:attrNameLst>
                                          <p:attrName>style.visibility</p:attrName>
                                        </p:attrNameLst>
                                      </p:cBhvr>
                                      <p:to>
                                        <p:strVal val="visible"/>
                                      </p:to>
                                    </p:set>
                                    <p:animEffect transition="in" filter="plus(out)">
                                      <p:cBhvr>
                                        <p:cTn id="95" dur="500"/>
                                        <p:tgtEl>
                                          <p:spTgt spid="446490"/>
                                        </p:tgtEl>
                                      </p:cBhvr>
                                    </p:animEffect>
                                  </p:childTnLst>
                                </p:cTn>
                              </p:par>
                              <p:par>
                                <p:cTn id="96" presetID="13" presetClass="entr" presetSubtype="32" fill="hold" nodeType="withEffect">
                                  <p:stCondLst>
                                    <p:cond delay="0"/>
                                  </p:stCondLst>
                                  <p:childTnLst>
                                    <p:set>
                                      <p:cBhvr>
                                        <p:cTn id="97" dur="1" fill="hold">
                                          <p:stCondLst>
                                            <p:cond delay="0"/>
                                          </p:stCondLst>
                                        </p:cTn>
                                        <p:tgtEl>
                                          <p:spTgt spid="446489"/>
                                        </p:tgtEl>
                                        <p:attrNameLst>
                                          <p:attrName>style.visibility</p:attrName>
                                        </p:attrNameLst>
                                      </p:cBhvr>
                                      <p:to>
                                        <p:strVal val="visible"/>
                                      </p:to>
                                    </p:set>
                                    <p:animEffect transition="in" filter="plus(out)">
                                      <p:cBhvr>
                                        <p:cTn id="98" dur="500"/>
                                        <p:tgtEl>
                                          <p:spTgt spid="446489"/>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3" presetClass="entr" presetSubtype="32" fill="hold" nodeType="clickEffect">
                                  <p:stCondLst>
                                    <p:cond delay="0"/>
                                  </p:stCondLst>
                                  <p:childTnLst>
                                    <p:set>
                                      <p:cBhvr>
                                        <p:cTn id="102" dur="1" fill="hold">
                                          <p:stCondLst>
                                            <p:cond delay="0"/>
                                          </p:stCondLst>
                                        </p:cTn>
                                        <p:tgtEl>
                                          <p:spTgt spid="446492"/>
                                        </p:tgtEl>
                                        <p:attrNameLst>
                                          <p:attrName>style.visibility</p:attrName>
                                        </p:attrNameLst>
                                      </p:cBhvr>
                                      <p:to>
                                        <p:strVal val="visible"/>
                                      </p:to>
                                    </p:set>
                                    <p:animEffect transition="in" filter="plus(out)">
                                      <p:cBhvr>
                                        <p:cTn id="103" dur="500"/>
                                        <p:tgtEl>
                                          <p:spTgt spid="446492"/>
                                        </p:tgtEl>
                                      </p:cBhvr>
                                    </p:animEffect>
                                  </p:childTnLst>
                                </p:cTn>
                              </p:par>
                              <p:par>
                                <p:cTn id="104" presetID="13" presetClass="entr" presetSubtype="32" fill="hold" nodeType="withEffect">
                                  <p:stCondLst>
                                    <p:cond delay="0"/>
                                  </p:stCondLst>
                                  <p:childTnLst>
                                    <p:set>
                                      <p:cBhvr>
                                        <p:cTn id="105" dur="1" fill="hold">
                                          <p:stCondLst>
                                            <p:cond delay="0"/>
                                          </p:stCondLst>
                                        </p:cTn>
                                        <p:tgtEl>
                                          <p:spTgt spid="446491"/>
                                        </p:tgtEl>
                                        <p:attrNameLst>
                                          <p:attrName>style.visibility</p:attrName>
                                        </p:attrNameLst>
                                      </p:cBhvr>
                                      <p:to>
                                        <p:strVal val="visible"/>
                                      </p:to>
                                    </p:set>
                                    <p:animEffect transition="in" filter="plus(out)">
                                      <p:cBhvr>
                                        <p:cTn id="106" dur="500"/>
                                        <p:tgtEl>
                                          <p:spTgt spid="4464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zh-CN" altLang="en-US" smtClean="0"/>
              <a:t>四叉树编码示例</a:t>
            </a:r>
          </a:p>
        </p:txBody>
      </p:sp>
      <p:sp>
        <p:nvSpPr>
          <p:cNvPr id="25603" name="Rectangle 4"/>
          <p:cNvSpPr>
            <a:spLocks noChangeArrowheads="1"/>
          </p:cNvSpPr>
          <p:nvPr/>
        </p:nvSpPr>
        <p:spPr bwMode="auto">
          <a:xfrm>
            <a:off x="0" y="2452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5604" name="Rectangle 5"/>
          <p:cNvSpPr>
            <a:spLocks noChangeArrowheads="1"/>
          </p:cNvSpPr>
          <p:nvPr/>
        </p:nvSpPr>
        <p:spPr bwMode="auto">
          <a:xfrm>
            <a:off x="323850" y="1412875"/>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en-US" altLang="zh-CN" b="1"/>
              <a:t>		</a:t>
            </a:r>
            <a:r>
              <a:rPr lang="en-US" altLang="zh-CN"/>
              <a:t> </a:t>
            </a:r>
          </a:p>
        </p:txBody>
      </p:sp>
      <p:sp>
        <p:nvSpPr>
          <p:cNvPr id="25605" name="AutoShape 6"/>
          <p:cNvSpPr>
            <a:spLocks noChangeArrowheads="1"/>
          </p:cNvSpPr>
          <p:nvPr/>
        </p:nvSpPr>
        <p:spPr bwMode="auto">
          <a:xfrm rot="-649339">
            <a:off x="3381375" y="1516063"/>
            <a:ext cx="2266950" cy="298450"/>
          </a:xfrm>
          <a:prstGeom prst="rightArrow">
            <a:avLst>
              <a:gd name="adj1" fmla="val 50000"/>
              <a:gd name="adj2" fmla="val 18989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5606" name="Rectangle 7"/>
          <p:cNvSpPr>
            <a:spLocks noChangeArrowheads="1"/>
          </p:cNvSpPr>
          <p:nvPr/>
        </p:nvSpPr>
        <p:spPr bwMode="auto">
          <a:xfrm>
            <a:off x="0" y="25003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pic>
        <p:nvPicPr>
          <p:cNvPr id="25607" name="Picture 8" descr="四叉树"/>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19250" y="3546475"/>
            <a:ext cx="6265863" cy="326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8"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547688"/>
            <a:ext cx="3168650"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9" name="AutoShape 10"/>
          <p:cNvSpPr>
            <a:spLocks noChangeArrowheads="1"/>
          </p:cNvSpPr>
          <p:nvPr/>
        </p:nvSpPr>
        <p:spPr bwMode="auto">
          <a:xfrm rot="7937707">
            <a:off x="4285457" y="2802731"/>
            <a:ext cx="1620838" cy="314325"/>
          </a:xfrm>
          <a:prstGeom prst="rightArrow">
            <a:avLst>
              <a:gd name="adj1" fmla="val 50000"/>
              <a:gd name="adj2" fmla="val 12891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nvGrpSpPr>
          <p:cNvPr id="25610" name="Group 11"/>
          <p:cNvGrpSpPr>
            <a:grpSpLocks/>
          </p:cNvGrpSpPr>
          <p:nvPr/>
        </p:nvGrpSpPr>
        <p:grpSpPr bwMode="auto">
          <a:xfrm>
            <a:off x="179388" y="1196975"/>
            <a:ext cx="3024187" cy="2879725"/>
            <a:chOff x="113" y="754"/>
            <a:chExt cx="1905" cy="1814"/>
          </a:xfrm>
        </p:grpSpPr>
        <p:graphicFrame>
          <p:nvGraphicFramePr>
            <p:cNvPr id="25611" name="Object 12"/>
            <p:cNvGraphicFramePr>
              <a:graphicFrameLocks noChangeAspect="1"/>
            </p:cNvGraphicFramePr>
            <p:nvPr/>
          </p:nvGraphicFramePr>
          <p:xfrm>
            <a:off x="204" y="754"/>
            <a:ext cx="1814" cy="1814"/>
          </p:xfrm>
          <a:graphic>
            <a:graphicData uri="http://schemas.openxmlformats.org/presentationml/2006/ole">
              <mc:AlternateContent xmlns:mc="http://schemas.openxmlformats.org/markup-compatibility/2006">
                <mc:Choice xmlns:v="urn:schemas-microsoft-com:vml" Requires="v">
                  <p:oleObj spid="_x0000_s25623" name="图片" r:id="rId5" imgW="1520210" imgH="1523626" progId="Word.Picture.8">
                    <p:embed/>
                  </p:oleObj>
                </mc:Choice>
                <mc:Fallback>
                  <p:oleObj name="图片" r:id="rId5" imgW="1520210" imgH="1523626" progId="Word.Picture.8">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4" y="754"/>
                          <a:ext cx="1814" cy="1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12" name="Rectangle 13"/>
            <p:cNvSpPr>
              <a:spLocks noChangeArrowheads="1"/>
            </p:cNvSpPr>
            <p:nvPr/>
          </p:nvSpPr>
          <p:spPr bwMode="auto">
            <a:xfrm>
              <a:off x="113" y="754"/>
              <a:ext cx="1860" cy="181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zh-CN" altLang="en-US" smtClean="0"/>
              <a:t>四叉树的编码方法</a:t>
            </a:r>
          </a:p>
        </p:txBody>
      </p:sp>
      <p:sp>
        <p:nvSpPr>
          <p:cNvPr id="24579" name="Rectangle 3"/>
          <p:cNvSpPr>
            <a:spLocks noGrp="1" noChangeArrowheads="1"/>
          </p:cNvSpPr>
          <p:nvPr>
            <p:ph type="body" idx="1"/>
          </p:nvPr>
        </p:nvSpPr>
        <p:spPr/>
        <p:txBody>
          <a:bodyPr/>
          <a:lstStyle/>
          <a:p>
            <a:pPr eaLnBrk="1" hangingPunct="1">
              <a:lnSpc>
                <a:spcPct val="90000"/>
              </a:lnSpc>
            </a:pPr>
            <a:r>
              <a:rPr lang="zh-CN" altLang="en-US" sz="2600" smtClean="0"/>
              <a:t>常规四叉树</a:t>
            </a:r>
          </a:p>
          <a:p>
            <a:pPr lvl="1" eaLnBrk="1" hangingPunct="1">
              <a:lnSpc>
                <a:spcPct val="90000"/>
              </a:lnSpc>
            </a:pPr>
            <a:r>
              <a:rPr lang="zh-CN" altLang="en-US" sz="2200" smtClean="0"/>
              <a:t>除了记录叶结点之外，还要记录中间结点。结点之间借助指针联系，每个结点需要用六个量表达：四个叶结点指针，一个父结点指针和一个结点的属性或灰度值</a:t>
            </a:r>
          </a:p>
          <a:p>
            <a:pPr eaLnBrk="1" hangingPunct="1">
              <a:lnSpc>
                <a:spcPct val="90000"/>
              </a:lnSpc>
            </a:pPr>
            <a:r>
              <a:rPr lang="zh-CN" altLang="en-US" sz="2600" smtClean="0"/>
              <a:t>线性四叉树</a:t>
            </a:r>
          </a:p>
          <a:p>
            <a:pPr lvl="1" eaLnBrk="1" hangingPunct="1">
              <a:lnSpc>
                <a:spcPct val="90000"/>
              </a:lnSpc>
            </a:pPr>
            <a:r>
              <a:rPr lang="zh-CN" altLang="en-US" sz="2200" smtClean="0"/>
              <a:t>只存贮最后叶结点的信息。包括叶结点的位置、深度和本结点的属性或灰度值</a:t>
            </a:r>
          </a:p>
          <a:p>
            <a:pPr eaLnBrk="1" hangingPunct="1">
              <a:lnSpc>
                <a:spcPct val="90000"/>
              </a:lnSpc>
            </a:pPr>
            <a:r>
              <a:rPr lang="zh-CN" altLang="en-US" sz="2600" smtClean="0"/>
              <a:t>线性四叉树示例</a:t>
            </a:r>
          </a:p>
          <a:p>
            <a:pPr lvl="1" eaLnBrk="1" hangingPunct="1">
              <a:lnSpc>
                <a:spcPct val="90000"/>
              </a:lnSpc>
            </a:pPr>
            <a:r>
              <a:rPr lang="zh-CN" altLang="en-US" sz="2200" smtClean="0"/>
              <a:t>位置：叶子结点的路径＋叶子结点的深度，用二进制表示</a:t>
            </a:r>
          </a:p>
          <a:p>
            <a:pPr lvl="1" eaLnBrk="1" hangingPunct="1">
              <a:lnSpc>
                <a:spcPct val="90000"/>
              </a:lnSpc>
            </a:pPr>
            <a:r>
              <a:rPr lang="en-US" altLang="zh-CN" sz="2200" smtClean="0"/>
              <a:t>SW</a:t>
            </a:r>
            <a:r>
              <a:rPr lang="zh-CN" altLang="en-US" sz="2200" smtClean="0"/>
              <a:t>－</a:t>
            </a:r>
            <a:r>
              <a:rPr lang="en-US" altLang="zh-CN" sz="2200" smtClean="0"/>
              <a:t>0</a:t>
            </a:r>
            <a:r>
              <a:rPr lang="zh-CN" altLang="en-US" sz="2200" smtClean="0"/>
              <a:t>，</a:t>
            </a:r>
            <a:r>
              <a:rPr lang="en-US" altLang="zh-CN" sz="2200" smtClean="0"/>
              <a:t>SE</a:t>
            </a:r>
            <a:r>
              <a:rPr lang="zh-CN" altLang="en-US" sz="2200" smtClean="0"/>
              <a:t>－</a:t>
            </a:r>
            <a:r>
              <a:rPr lang="en-US" altLang="zh-CN" sz="2200" smtClean="0"/>
              <a:t>1</a:t>
            </a:r>
            <a:r>
              <a:rPr lang="zh-CN" altLang="en-US" sz="2200" smtClean="0"/>
              <a:t>，</a:t>
            </a:r>
            <a:r>
              <a:rPr lang="en-US" altLang="zh-CN" sz="2200" smtClean="0"/>
              <a:t>NW</a:t>
            </a:r>
            <a:r>
              <a:rPr lang="zh-CN" altLang="en-US" sz="2200" smtClean="0"/>
              <a:t>－</a:t>
            </a:r>
            <a:r>
              <a:rPr lang="en-US" altLang="zh-CN" sz="2200" smtClean="0"/>
              <a:t>2</a:t>
            </a:r>
            <a:r>
              <a:rPr lang="zh-CN" altLang="en-US" sz="2200" smtClean="0"/>
              <a:t>，</a:t>
            </a:r>
            <a:r>
              <a:rPr lang="en-US" altLang="zh-CN" sz="2200" smtClean="0"/>
              <a:t>NE</a:t>
            </a:r>
            <a:r>
              <a:rPr lang="zh-CN" altLang="en-US" sz="2200" smtClean="0"/>
              <a:t>－</a:t>
            </a:r>
            <a:r>
              <a:rPr lang="en-US" altLang="zh-CN" sz="2200" smtClean="0"/>
              <a:t>3</a:t>
            </a:r>
          </a:p>
          <a:p>
            <a:pPr lvl="1" eaLnBrk="1" hangingPunct="1">
              <a:lnSpc>
                <a:spcPct val="90000"/>
              </a:lnSpc>
            </a:pPr>
            <a:r>
              <a:rPr lang="zh-CN" altLang="en-US" sz="2200" smtClean="0"/>
              <a:t>下图中的</a:t>
            </a:r>
            <a:r>
              <a:rPr lang="zh-CN" altLang="en-US" sz="2200" smtClean="0">
                <a:latin typeface="宋体" panose="02010600030101010101" pitchFamily="2" charset="-122"/>
              </a:rPr>
              <a:t>⑥结点：</a:t>
            </a:r>
            <a:r>
              <a:rPr lang="en-US" altLang="zh-CN" sz="2200" smtClean="0">
                <a:latin typeface="宋体" panose="02010600030101010101" pitchFamily="2" charset="-122"/>
              </a:rPr>
              <a:t>001110 0011</a:t>
            </a:r>
          </a:p>
          <a:p>
            <a:pPr lvl="2" eaLnBrk="1" hangingPunct="1">
              <a:lnSpc>
                <a:spcPct val="90000"/>
              </a:lnSpc>
            </a:pPr>
            <a:r>
              <a:rPr lang="zh-CN" altLang="en-US" smtClean="0">
                <a:latin typeface="宋体" panose="02010600030101010101" pitchFamily="2" charset="-122"/>
              </a:rPr>
              <a:t>路径：</a:t>
            </a:r>
            <a:r>
              <a:rPr lang="en-US" altLang="zh-CN" smtClean="0">
                <a:latin typeface="宋体" panose="02010600030101010101" pitchFamily="2" charset="-122"/>
              </a:rPr>
              <a:t>SW-NE-NW </a:t>
            </a:r>
            <a:r>
              <a:rPr lang="en-US" altLang="zh-CN" smtClean="0">
                <a:solidFill>
                  <a:srgbClr val="CC3300"/>
                </a:solidFill>
                <a:latin typeface="宋体" panose="02010600030101010101" pitchFamily="2" charset="-122"/>
              </a:rPr>
              <a:t>→</a:t>
            </a:r>
            <a:r>
              <a:rPr lang="en-US" altLang="zh-CN" smtClean="0">
                <a:latin typeface="宋体" panose="02010600030101010101" pitchFamily="2" charset="-122"/>
              </a:rPr>
              <a:t> 0-3-2 </a:t>
            </a:r>
            <a:r>
              <a:rPr lang="en-US" altLang="zh-CN" smtClean="0">
                <a:solidFill>
                  <a:srgbClr val="CC3300"/>
                </a:solidFill>
                <a:latin typeface="宋体" panose="02010600030101010101" pitchFamily="2" charset="-122"/>
              </a:rPr>
              <a:t>→</a:t>
            </a:r>
            <a:r>
              <a:rPr lang="en-US" altLang="zh-CN" smtClean="0">
                <a:latin typeface="宋体" panose="02010600030101010101" pitchFamily="2" charset="-122"/>
              </a:rPr>
              <a:t> 001110</a:t>
            </a:r>
          </a:p>
          <a:p>
            <a:pPr lvl="2" eaLnBrk="1" hangingPunct="1">
              <a:lnSpc>
                <a:spcPct val="90000"/>
              </a:lnSpc>
            </a:pPr>
            <a:r>
              <a:rPr lang="zh-CN" altLang="en-US" smtClean="0">
                <a:latin typeface="宋体" panose="02010600030101010101" pitchFamily="2" charset="-122"/>
              </a:rPr>
              <a:t>深度：</a:t>
            </a:r>
            <a:r>
              <a:rPr lang="en-US" altLang="zh-CN" smtClean="0">
                <a:latin typeface="宋体" panose="02010600030101010101" pitchFamily="2" charset="-122"/>
              </a:rPr>
              <a:t>3 </a:t>
            </a:r>
            <a:r>
              <a:rPr lang="en-US" altLang="zh-CN" smtClean="0">
                <a:solidFill>
                  <a:srgbClr val="CC3300"/>
                </a:solidFill>
                <a:latin typeface="宋体" panose="02010600030101010101" pitchFamily="2" charset="-122"/>
              </a:rPr>
              <a:t>→ </a:t>
            </a:r>
            <a:r>
              <a:rPr lang="en-US" altLang="zh-CN" smtClean="0">
                <a:latin typeface="宋体" panose="02010600030101010101" pitchFamily="2" charset="-122"/>
              </a:rPr>
              <a:t>0011</a:t>
            </a:r>
          </a:p>
          <a:p>
            <a:pPr lvl="1" eaLnBrk="1" hangingPunct="1">
              <a:lnSpc>
                <a:spcPct val="90000"/>
              </a:lnSpc>
            </a:pPr>
            <a:r>
              <a:rPr lang="zh-CN" altLang="en-US" sz="2200" smtClean="0"/>
              <a:t>位置＋属性数值</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zh-CN" altLang="en-US" smtClean="0"/>
              <a:t>四叉树编码的优缺点</a:t>
            </a:r>
          </a:p>
        </p:txBody>
      </p:sp>
      <p:sp>
        <p:nvSpPr>
          <p:cNvPr id="26627" name="Rectangle 3"/>
          <p:cNvSpPr>
            <a:spLocks noGrp="1" noChangeArrowheads="1"/>
          </p:cNvSpPr>
          <p:nvPr>
            <p:ph type="body" idx="1"/>
          </p:nvPr>
        </p:nvSpPr>
        <p:spPr/>
        <p:txBody>
          <a:bodyPr/>
          <a:lstStyle/>
          <a:p>
            <a:pPr eaLnBrk="1" hangingPunct="1">
              <a:lnSpc>
                <a:spcPct val="90000"/>
              </a:lnSpc>
            </a:pPr>
            <a:r>
              <a:rPr lang="zh-CN" altLang="en-US" smtClean="0"/>
              <a:t>优点</a:t>
            </a:r>
          </a:p>
          <a:p>
            <a:pPr lvl="1" eaLnBrk="1" hangingPunct="1">
              <a:lnSpc>
                <a:spcPct val="90000"/>
              </a:lnSpc>
            </a:pPr>
            <a:r>
              <a:rPr lang="zh-CN" altLang="en-US" smtClean="0"/>
              <a:t>具有可变的分辨率，树的深度随数据的破碎程度而变化</a:t>
            </a:r>
          </a:p>
          <a:p>
            <a:pPr lvl="1" eaLnBrk="1" hangingPunct="1">
              <a:lnSpc>
                <a:spcPct val="90000"/>
              </a:lnSpc>
            </a:pPr>
            <a:r>
              <a:rPr lang="zh-CN" altLang="en-US" smtClean="0"/>
              <a:t>有区域性质，压缩数据灵活</a:t>
            </a:r>
          </a:p>
          <a:p>
            <a:pPr lvl="1" eaLnBrk="1" hangingPunct="1">
              <a:lnSpc>
                <a:spcPct val="90000"/>
              </a:lnSpc>
            </a:pPr>
            <a:r>
              <a:rPr lang="zh-CN" altLang="en-US" smtClean="0"/>
              <a:t>许多数据和转换运算可以在编码数据上直接实现，大大地提高了运算效率</a:t>
            </a:r>
          </a:p>
          <a:p>
            <a:pPr lvl="1" eaLnBrk="1" hangingPunct="1">
              <a:lnSpc>
                <a:spcPct val="90000"/>
              </a:lnSpc>
            </a:pPr>
            <a:r>
              <a:rPr lang="zh-CN" altLang="en-US" smtClean="0"/>
              <a:t>支持拓扑“洞”（嵌套多边形）的表达，是优秀的栅格压缩编码之一 。</a:t>
            </a:r>
          </a:p>
          <a:p>
            <a:pPr eaLnBrk="1" hangingPunct="1">
              <a:lnSpc>
                <a:spcPct val="90000"/>
              </a:lnSpc>
            </a:pPr>
            <a:r>
              <a:rPr lang="zh-CN" altLang="en-US" smtClean="0"/>
              <a:t>缺点</a:t>
            </a:r>
          </a:p>
          <a:p>
            <a:pPr lvl="1" eaLnBrk="1" hangingPunct="1">
              <a:lnSpc>
                <a:spcPct val="90000"/>
              </a:lnSpc>
            </a:pPr>
            <a:r>
              <a:rPr lang="zh-CN" altLang="en-US" smtClean="0"/>
              <a:t>最大不足是其不稳定性，即同样的原始数据应用不同的算法进行编码可能会得到不同的编码结果。不利于数据分析。</a:t>
            </a:r>
            <a:endParaRPr lang="en-US" altLang="zh-CN"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zh-CN" altLang="en-US" smtClean="0"/>
              <a:t>其他编码方式</a:t>
            </a:r>
          </a:p>
        </p:txBody>
      </p:sp>
      <p:sp>
        <p:nvSpPr>
          <p:cNvPr id="27651" name="Rectangle 3"/>
          <p:cNvSpPr>
            <a:spLocks noGrp="1" noChangeArrowheads="1"/>
          </p:cNvSpPr>
          <p:nvPr>
            <p:ph type="body" idx="1"/>
          </p:nvPr>
        </p:nvSpPr>
        <p:spPr/>
        <p:txBody>
          <a:bodyPr/>
          <a:lstStyle/>
          <a:p>
            <a:pPr eaLnBrk="1" hangingPunct="1"/>
            <a:r>
              <a:rPr lang="zh-CN" altLang="en-US" smtClean="0"/>
              <a:t>如傅立叶变换、小波变换、余弦变换等，常常用于遥感原始数据的压缩。</a:t>
            </a:r>
          </a:p>
          <a:p>
            <a:pPr eaLnBrk="1" hangingPunct="1"/>
            <a:r>
              <a:rPr lang="zh-CN" altLang="en-US" smtClean="0"/>
              <a:t>由于它们多数是有损压缩，一般不用于需要进行分析的栅格数据。</a:t>
            </a:r>
          </a:p>
          <a:p>
            <a:pPr eaLnBrk="1" hangingPunct="1"/>
            <a:r>
              <a:rPr lang="zh-CN" altLang="en-US" smtClean="0"/>
              <a:t>在四叉树基础上发展而来的八叉树目前也是研究热点之一。</a:t>
            </a:r>
          </a:p>
          <a:p>
            <a:pPr eaLnBrk="1" hangingPunct="1"/>
            <a:endParaRPr lang="en-US" altLang="zh-CN"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zh-CN" altLang="en-US" smtClean="0"/>
              <a:t>常见栅格压缩编码方法总结</a:t>
            </a:r>
          </a:p>
        </p:txBody>
      </p:sp>
      <p:sp>
        <p:nvSpPr>
          <p:cNvPr id="28675" name="Rectangle 3"/>
          <p:cNvSpPr>
            <a:spLocks noGrp="1" noChangeArrowheads="1"/>
          </p:cNvSpPr>
          <p:nvPr>
            <p:ph type="body" idx="1"/>
          </p:nvPr>
        </p:nvSpPr>
        <p:spPr/>
        <p:txBody>
          <a:bodyPr/>
          <a:lstStyle/>
          <a:p>
            <a:pPr eaLnBrk="1" hangingPunct="1"/>
            <a:r>
              <a:rPr lang="zh-CN" altLang="en-US" smtClean="0"/>
              <a:t>链码的压缩效率较高，已经近矢量结构，对边界的运算比较方便，但不具有区域的性质，区域运算困难 </a:t>
            </a:r>
          </a:p>
          <a:p>
            <a:pPr eaLnBrk="1" hangingPunct="1"/>
            <a:r>
              <a:rPr lang="zh-CN" altLang="en-US" smtClean="0"/>
              <a:t>游程长度编码既可以在很大程度上压缩数据，又最大限度地保留了原始栅格结构，编码解码十分容易。但对破碎数据处理效果不好</a:t>
            </a:r>
          </a:p>
          <a:p>
            <a:pPr eaLnBrk="1" hangingPunct="1"/>
            <a:r>
              <a:rPr lang="zh-CN" altLang="en-US" smtClean="0"/>
              <a:t>块码和四叉树编码具有区域性质，又具有可变的分辨率，有较高的压缩效率，但运算效率是其瓶颈</a:t>
            </a:r>
          </a:p>
          <a:p>
            <a:pPr eaLnBrk="1" hangingPunct="1"/>
            <a:r>
              <a:rPr lang="zh-CN" altLang="en-US" smtClean="0"/>
              <a:t>四叉树编码可以直接进行大量图形图像运算，效率较高</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zh-CN" altLang="en-US" smtClean="0"/>
              <a:t>压缩编码的相关问题</a:t>
            </a:r>
          </a:p>
        </p:txBody>
      </p:sp>
      <p:sp>
        <p:nvSpPr>
          <p:cNvPr id="29699" name="Rectangle 3"/>
          <p:cNvSpPr>
            <a:spLocks noGrp="1" noChangeArrowheads="1"/>
          </p:cNvSpPr>
          <p:nvPr>
            <p:ph type="body" idx="1"/>
          </p:nvPr>
        </p:nvSpPr>
        <p:spPr/>
        <p:txBody>
          <a:bodyPr/>
          <a:lstStyle/>
          <a:p>
            <a:pPr eaLnBrk="1" hangingPunct="1"/>
            <a:r>
              <a:rPr lang="zh-CN" altLang="en-US" smtClean="0"/>
              <a:t>压缩编码过程的主要矛盾</a:t>
            </a:r>
          </a:p>
          <a:p>
            <a:pPr lvl="1" eaLnBrk="1" hangingPunct="1"/>
            <a:r>
              <a:rPr lang="zh-CN" altLang="en-US" smtClean="0"/>
              <a:t>数据量压缩和运算时间之间的矛盾</a:t>
            </a:r>
          </a:p>
          <a:p>
            <a:pPr lvl="1" eaLnBrk="1" hangingPunct="1"/>
            <a:r>
              <a:rPr lang="zh-CN" altLang="en-US" smtClean="0"/>
              <a:t>为了更有效地利用空间资源，减少数据冗余，不得不花费更多的运算时间进行编码 </a:t>
            </a:r>
          </a:p>
          <a:p>
            <a:pPr eaLnBrk="1" hangingPunct="1"/>
            <a:r>
              <a:rPr lang="zh-CN" altLang="en-US" smtClean="0"/>
              <a:t>好的压缩编码方法</a:t>
            </a:r>
          </a:p>
          <a:p>
            <a:pPr lvl="1" eaLnBrk="1" hangingPunct="1"/>
            <a:r>
              <a:rPr lang="zh-CN" altLang="en-US" smtClean="0"/>
              <a:t>要在尽可能减少运算时间的基础上达到最大的数据压缩效率</a:t>
            </a:r>
          </a:p>
          <a:p>
            <a:pPr lvl="1" eaLnBrk="1" hangingPunct="1"/>
            <a:r>
              <a:rPr lang="zh-CN" altLang="en-US" smtClean="0"/>
              <a:t>算法适应性强，易于实现</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zh-CN" altLang="en-US" smtClean="0"/>
              <a:t>矢量数据结构</a:t>
            </a:r>
          </a:p>
        </p:txBody>
      </p:sp>
      <p:sp>
        <p:nvSpPr>
          <p:cNvPr id="30723" name="Rectangle 3"/>
          <p:cNvSpPr>
            <a:spLocks noGrp="1" noChangeArrowheads="1"/>
          </p:cNvSpPr>
          <p:nvPr>
            <p:ph type="body" idx="1"/>
          </p:nvPr>
        </p:nvSpPr>
        <p:spPr/>
        <p:txBody>
          <a:bodyPr/>
          <a:lstStyle/>
          <a:p>
            <a:pPr eaLnBrk="1" hangingPunct="1"/>
            <a:r>
              <a:rPr lang="zh-CN" altLang="en-US" smtClean="0"/>
              <a:t>通过记录坐标的方式尽可能精确地表示点、线、多边形等地理实体，坐标空间设为连续，允许任意位置、长度和面积的精确定义。</a:t>
            </a:r>
          </a:p>
          <a:p>
            <a:pPr eaLnBrk="1" hangingPunct="1"/>
            <a:r>
              <a:rPr lang="zh-CN" altLang="en-US" smtClean="0"/>
              <a:t>在一般情况下，其精度比栅格数据结构高得多。其精度仅受数字化设备的精度和数值记录字长的限制</a:t>
            </a:r>
          </a:p>
          <a:p>
            <a:pPr eaLnBrk="1" hangingPunct="1"/>
            <a:r>
              <a:rPr lang="zh-CN" altLang="en-US" smtClean="0"/>
              <a:t>矢量结构允许最复杂的数据以最小的数据冗余进行存储，相对栅格结构来说，一般数据精度较高，所占空间较小，是高效的空间数据结构</a:t>
            </a:r>
          </a:p>
          <a:p>
            <a:pPr eaLnBrk="1" hangingPunct="1"/>
            <a:endParaRPr lang="en-US" altLang="zh-CN"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zh-CN" altLang="en-US" smtClean="0"/>
              <a:t>矢量数据结构的类型</a:t>
            </a:r>
          </a:p>
        </p:txBody>
      </p:sp>
      <p:sp>
        <p:nvSpPr>
          <p:cNvPr id="31747" name="Rectangle 195"/>
          <p:cNvSpPr>
            <a:spLocks noGrp="1" noChangeArrowheads="1"/>
          </p:cNvSpPr>
          <p:nvPr>
            <p:ph type="body" idx="1"/>
          </p:nvPr>
        </p:nvSpPr>
        <p:spPr/>
        <p:txBody>
          <a:bodyPr/>
          <a:lstStyle/>
          <a:p>
            <a:pPr eaLnBrk="1" hangingPunct="1"/>
            <a:r>
              <a:rPr lang="zh-CN" altLang="en-US" sz="2600" smtClean="0"/>
              <a:t>点：空间上不能再分的地理实体，可以是抽象的或具体的</a:t>
            </a:r>
          </a:p>
          <a:p>
            <a:pPr eaLnBrk="1" hangingPunct="1"/>
            <a:r>
              <a:rPr lang="zh-CN" altLang="en-US" sz="2600" smtClean="0"/>
              <a:t>线：用来表示线状地物和多边形边界</a:t>
            </a:r>
          </a:p>
          <a:p>
            <a:pPr eaLnBrk="1" hangingPunct="1"/>
            <a:r>
              <a:rPr lang="zh-CN" altLang="en-US" sz="2600" smtClean="0"/>
              <a:t>多边形（面）：描述区域实体，特别是有名称属性或分类属性的</a:t>
            </a:r>
          </a:p>
        </p:txBody>
      </p:sp>
      <p:grpSp>
        <p:nvGrpSpPr>
          <p:cNvPr id="31748" name="Group 196"/>
          <p:cNvGrpSpPr>
            <a:grpSpLocks/>
          </p:cNvGrpSpPr>
          <p:nvPr/>
        </p:nvGrpSpPr>
        <p:grpSpPr bwMode="auto">
          <a:xfrm>
            <a:off x="2987675" y="2997200"/>
            <a:ext cx="6048375" cy="3816350"/>
            <a:chOff x="1973" y="1933"/>
            <a:chExt cx="3476" cy="2159"/>
          </a:xfrm>
        </p:grpSpPr>
        <p:grpSp>
          <p:nvGrpSpPr>
            <p:cNvPr id="31749" name="Group 5"/>
            <p:cNvGrpSpPr>
              <a:grpSpLocks/>
            </p:cNvGrpSpPr>
            <p:nvPr/>
          </p:nvGrpSpPr>
          <p:grpSpPr bwMode="auto">
            <a:xfrm>
              <a:off x="2524" y="3780"/>
              <a:ext cx="1413" cy="312"/>
              <a:chOff x="1697" y="3208"/>
              <a:chExt cx="1214" cy="277"/>
            </a:xfrm>
          </p:grpSpPr>
          <p:sp>
            <p:nvSpPr>
              <p:cNvPr id="31936" name="AutoShape 6"/>
              <p:cNvSpPr>
                <a:spLocks noChangeArrowheads="1"/>
              </p:cNvSpPr>
              <p:nvPr/>
            </p:nvSpPr>
            <p:spPr bwMode="auto">
              <a:xfrm>
                <a:off x="1697" y="3216"/>
                <a:ext cx="1206" cy="234"/>
              </a:xfrm>
              <a:prstGeom prst="parallelogram">
                <a:avLst>
                  <a:gd name="adj" fmla="val 57241"/>
                </a:avLst>
              </a:prstGeom>
              <a:solidFill>
                <a:srgbClr val="001900"/>
              </a:solidFill>
              <a:ln w="25400">
                <a:solidFill>
                  <a:srgbClr val="FFFFFF"/>
                </a:solidFill>
                <a:miter lim="800000"/>
                <a:headEnd/>
                <a:tailEnd/>
              </a:ln>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1937" name="Line 7"/>
              <p:cNvSpPr>
                <a:spLocks noChangeShapeType="1"/>
              </p:cNvSpPr>
              <p:nvPr/>
            </p:nvSpPr>
            <p:spPr bwMode="auto">
              <a:xfrm flipH="1">
                <a:off x="2775" y="3208"/>
                <a:ext cx="136" cy="277"/>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938" name="Rectangle 8"/>
              <p:cNvSpPr>
                <a:spLocks noChangeArrowheads="1"/>
              </p:cNvSpPr>
              <p:nvPr/>
            </p:nvSpPr>
            <p:spPr bwMode="auto">
              <a:xfrm>
                <a:off x="1697" y="3466"/>
                <a:ext cx="1070" cy="11"/>
              </a:xfrm>
              <a:prstGeom prst="rect">
                <a:avLst/>
              </a:prstGeom>
              <a:solidFill>
                <a:srgbClr val="001900"/>
              </a:solidFill>
              <a:ln w="25400">
                <a:solidFill>
                  <a:srgbClr val="FFFFFF"/>
                </a:solidFill>
                <a:miter lim="800000"/>
                <a:headEnd/>
                <a:tailEnd/>
              </a:ln>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sp>
          <p:nvSpPr>
            <p:cNvPr id="31750" name="Oval 9"/>
            <p:cNvSpPr>
              <a:spLocks noChangeArrowheads="1"/>
            </p:cNvSpPr>
            <p:nvPr/>
          </p:nvSpPr>
          <p:spPr bwMode="auto">
            <a:xfrm>
              <a:off x="2865" y="3961"/>
              <a:ext cx="5" cy="1"/>
            </a:xfrm>
            <a:prstGeom prst="ellipse">
              <a:avLst/>
            </a:prstGeom>
            <a:solidFill>
              <a:srgbClr val="FFFFFF"/>
            </a:solidFill>
            <a:ln w="25400">
              <a:solidFill>
                <a:srgbClr val="FFFFFF"/>
              </a:solidFill>
              <a:round/>
              <a:headEnd/>
              <a:tailEnd/>
            </a:ln>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1751" name="Oval 10"/>
            <p:cNvSpPr>
              <a:spLocks noChangeArrowheads="1"/>
            </p:cNvSpPr>
            <p:nvPr/>
          </p:nvSpPr>
          <p:spPr bwMode="auto">
            <a:xfrm>
              <a:off x="2612" y="4017"/>
              <a:ext cx="0" cy="0"/>
            </a:xfrm>
            <a:prstGeom prst="ellipse">
              <a:avLst/>
            </a:prstGeom>
            <a:solidFill>
              <a:srgbClr val="FFFFFF"/>
            </a:solidFill>
            <a:ln w="25400">
              <a:solidFill>
                <a:srgbClr val="FFFFFF"/>
              </a:solidFill>
              <a:round/>
              <a:headEnd/>
              <a:tailEnd/>
            </a:ln>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1752" name="Oval 11"/>
            <p:cNvSpPr>
              <a:spLocks noChangeArrowheads="1"/>
            </p:cNvSpPr>
            <p:nvPr/>
          </p:nvSpPr>
          <p:spPr bwMode="auto">
            <a:xfrm>
              <a:off x="2639" y="4004"/>
              <a:ext cx="0" cy="0"/>
            </a:xfrm>
            <a:prstGeom prst="ellipse">
              <a:avLst/>
            </a:prstGeom>
            <a:solidFill>
              <a:srgbClr val="FFFFFF"/>
            </a:solidFill>
            <a:ln w="25400">
              <a:solidFill>
                <a:srgbClr val="FFFFFF"/>
              </a:solidFill>
              <a:round/>
              <a:headEnd/>
              <a:tailEnd/>
            </a:ln>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1753" name="Oval 12"/>
            <p:cNvSpPr>
              <a:spLocks noChangeArrowheads="1"/>
            </p:cNvSpPr>
            <p:nvPr/>
          </p:nvSpPr>
          <p:spPr bwMode="auto">
            <a:xfrm>
              <a:off x="2766" y="4011"/>
              <a:ext cx="0" cy="0"/>
            </a:xfrm>
            <a:prstGeom prst="ellipse">
              <a:avLst/>
            </a:prstGeom>
            <a:solidFill>
              <a:srgbClr val="FFFFFF"/>
            </a:solidFill>
            <a:ln w="25400">
              <a:solidFill>
                <a:srgbClr val="FFFFFF"/>
              </a:solidFill>
              <a:round/>
              <a:headEnd/>
              <a:tailEnd/>
            </a:ln>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1754" name="Oval 13"/>
            <p:cNvSpPr>
              <a:spLocks noChangeArrowheads="1"/>
            </p:cNvSpPr>
            <p:nvPr/>
          </p:nvSpPr>
          <p:spPr bwMode="auto">
            <a:xfrm>
              <a:off x="2732" y="3961"/>
              <a:ext cx="0" cy="0"/>
            </a:xfrm>
            <a:prstGeom prst="ellipse">
              <a:avLst/>
            </a:prstGeom>
            <a:solidFill>
              <a:srgbClr val="FFFFFF"/>
            </a:solidFill>
            <a:ln w="25400">
              <a:solidFill>
                <a:srgbClr val="FFFFFF"/>
              </a:solidFill>
              <a:round/>
              <a:headEnd/>
              <a:tailEnd/>
            </a:ln>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1755" name="Oval 14"/>
            <p:cNvSpPr>
              <a:spLocks noChangeArrowheads="1"/>
            </p:cNvSpPr>
            <p:nvPr/>
          </p:nvSpPr>
          <p:spPr bwMode="auto">
            <a:xfrm>
              <a:off x="2712" y="3952"/>
              <a:ext cx="0" cy="0"/>
            </a:xfrm>
            <a:prstGeom prst="ellipse">
              <a:avLst/>
            </a:prstGeom>
            <a:solidFill>
              <a:srgbClr val="FFFFFF"/>
            </a:solidFill>
            <a:ln w="25400">
              <a:solidFill>
                <a:srgbClr val="FFFFFF"/>
              </a:solidFill>
              <a:round/>
              <a:headEnd/>
              <a:tailEnd/>
            </a:ln>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1756" name="Oval 15"/>
            <p:cNvSpPr>
              <a:spLocks noChangeArrowheads="1"/>
            </p:cNvSpPr>
            <p:nvPr/>
          </p:nvSpPr>
          <p:spPr bwMode="auto">
            <a:xfrm>
              <a:off x="2939" y="4035"/>
              <a:ext cx="0" cy="0"/>
            </a:xfrm>
            <a:prstGeom prst="ellipse">
              <a:avLst/>
            </a:prstGeom>
            <a:solidFill>
              <a:srgbClr val="FFFFFF"/>
            </a:solidFill>
            <a:ln w="25400">
              <a:solidFill>
                <a:srgbClr val="FFFFFF"/>
              </a:solidFill>
              <a:round/>
              <a:headEnd/>
              <a:tailEnd/>
            </a:ln>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1757" name="Oval 16"/>
            <p:cNvSpPr>
              <a:spLocks noChangeArrowheads="1"/>
            </p:cNvSpPr>
            <p:nvPr/>
          </p:nvSpPr>
          <p:spPr bwMode="auto">
            <a:xfrm>
              <a:off x="2933" y="4020"/>
              <a:ext cx="0" cy="0"/>
            </a:xfrm>
            <a:prstGeom prst="ellipse">
              <a:avLst/>
            </a:prstGeom>
            <a:solidFill>
              <a:srgbClr val="FFFFFF"/>
            </a:solidFill>
            <a:ln w="25400">
              <a:solidFill>
                <a:srgbClr val="FFFFFF"/>
              </a:solidFill>
              <a:round/>
              <a:headEnd/>
              <a:tailEnd/>
            </a:ln>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1758" name="Oval 17"/>
            <p:cNvSpPr>
              <a:spLocks noChangeArrowheads="1"/>
            </p:cNvSpPr>
            <p:nvPr/>
          </p:nvSpPr>
          <p:spPr bwMode="auto">
            <a:xfrm>
              <a:off x="3092" y="3961"/>
              <a:ext cx="0" cy="0"/>
            </a:xfrm>
            <a:prstGeom prst="ellipse">
              <a:avLst/>
            </a:prstGeom>
            <a:solidFill>
              <a:srgbClr val="FFFFFF"/>
            </a:solidFill>
            <a:ln w="25400">
              <a:solidFill>
                <a:srgbClr val="FFFFFF"/>
              </a:solidFill>
              <a:round/>
              <a:headEnd/>
              <a:tailEnd/>
            </a:ln>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1759" name="Oval 18"/>
            <p:cNvSpPr>
              <a:spLocks noChangeArrowheads="1"/>
            </p:cNvSpPr>
            <p:nvPr/>
          </p:nvSpPr>
          <p:spPr bwMode="auto">
            <a:xfrm>
              <a:off x="3003" y="4004"/>
              <a:ext cx="0" cy="0"/>
            </a:xfrm>
            <a:prstGeom prst="ellipse">
              <a:avLst/>
            </a:prstGeom>
            <a:solidFill>
              <a:srgbClr val="FFFFFF"/>
            </a:solidFill>
            <a:ln w="25400">
              <a:solidFill>
                <a:srgbClr val="FFFFFF"/>
              </a:solidFill>
              <a:round/>
              <a:headEnd/>
              <a:tailEnd/>
            </a:ln>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1760" name="Oval 19"/>
            <p:cNvSpPr>
              <a:spLocks noChangeArrowheads="1"/>
            </p:cNvSpPr>
            <p:nvPr/>
          </p:nvSpPr>
          <p:spPr bwMode="auto">
            <a:xfrm>
              <a:off x="2919" y="3952"/>
              <a:ext cx="0" cy="0"/>
            </a:xfrm>
            <a:prstGeom prst="ellipse">
              <a:avLst/>
            </a:prstGeom>
            <a:solidFill>
              <a:srgbClr val="FFFFFF"/>
            </a:solidFill>
            <a:ln w="25400">
              <a:solidFill>
                <a:srgbClr val="FFFFFF"/>
              </a:solidFill>
              <a:round/>
              <a:headEnd/>
              <a:tailEnd/>
            </a:ln>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1761" name="Oval 20"/>
            <p:cNvSpPr>
              <a:spLocks noChangeArrowheads="1"/>
            </p:cNvSpPr>
            <p:nvPr/>
          </p:nvSpPr>
          <p:spPr bwMode="auto">
            <a:xfrm>
              <a:off x="2900" y="3957"/>
              <a:ext cx="0" cy="0"/>
            </a:xfrm>
            <a:prstGeom prst="ellipse">
              <a:avLst/>
            </a:prstGeom>
            <a:solidFill>
              <a:srgbClr val="FFFFFF"/>
            </a:solidFill>
            <a:ln w="25400">
              <a:solidFill>
                <a:srgbClr val="FFFFFF"/>
              </a:solidFill>
              <a:round/>
              <a:headEnd/>
              <a:tailEnd/>
            </a:ln>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1762" name="Oval 21"/>
            <p:cNvSpPr>
              <a:spLocks noChangeArrowheads="1"/>
            </p:cNvSpPr>
            <p:nvPr/>
          </p:nvSpPr>
          <p:spPr bwMode="auto">
            <a:xfrm>
              <a:off x="2662" y="4039"/>
              <a:ext cx="0" cy="0"/>
            </a:xfrm>
            <a:prstGeom prst="ellipse">
              <a:avLst/>
            </a:prstGeom>
            <a:solidFill>
              <a:srgbClr val="FFFFFF"/>
            </a:solidFill>
            <a:ln w="25400">
              <a:solidFill>
                <a:srgbClr val="FFFFFF"/>
              </a:solidFill>
              <a:round/>
              <a:headEnd/>
              <a:tailEnd/>
            </a:ln>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1763" name="Oval 22"/>
            <p:cNvSpPr>
              <a:spLocks noChangeArrowheads="1"/>
            </p:cNvSpPr>
            <p:nvPr/>
          </p:nvSpPr>
          <p:spPr bwMode="auto">
            <a:xfrm>
              <a:off x="2639" y="3965"/>
              <a:ext cx="0" cy="0"/>
            </a:xfrm>
            <a:prstGeom prst="ellipse">
              <a:avLst/>
            </a:prstGeom>
            <a:solidFill>
              <a:srgbClr val="FFFFFF"/>
            </a:solidFill>
            <a:ln w="25400">
              <a:solidFill>
                <a:srgbClr val="FFFFFF"/>
              </a:solidFill>
              <a:round/>
              <a:headEnd/>
              <a:tailEnd/>
            </a:ln>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1764" name="Oval 23"/>
            <p:cNvSpPr>
              <a:spLocks noChangeArrowheads="1"/>
            </p:cNvSpPr>
            <p:nvPr/>
          </p:nvSpPr>
          <p:spPr bwMode="auto">
            <a:xfrm>
              <a:off x="2706" y="4035"/>
              <a:ext cx="0" cy="0"/>
            </a:xfrm>
            <a:prstGeom prst="ellipse">
              <a:avLst/>
            </a:prstGeom>
            <a:solidFill>
              <a:srgbClr val="FFFFFF"/>
            </a:solidFill>
            <a:ln w="25400">
              <a:solidFill>
                <a:srgbClr val="FFFFFF"/>
              </a:solidFill>
              <a:round/>
              <a:headEnd/>
              <a:tailEnd/>
            </a:ln>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1765" name="Oval 24"/>
            <p:cNvSpPr>
              <a:spLocks noChangeArrowheads="1"/>
            </p:cNvSpPr>
            <p:nvPr/>
          </p:nvSpPr>
          <p:spPr bwMode="auto">
            <a:xfrm>
              <a:off x="2810" y="4031"/>
              <a:ext cx="0" cy="0"/>
            </a:xfrm>
            <a:prstGeom prst="ellipse">
              <a:avLst/>
            </a:prstGeom>
            <a:solidFill>
              <a:srgbClr val="FFFFFF"/>
            </a:solidFill>
            <a:ln w="25400">
              <a:solidFill>
                <a:srgbClr val="FFFFFF"/>
              </a:solidFill>
              <a:round/>
              <a:headEnd/>
              <a:tailEnd/>
            </a:ln>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1766" name="Oval 25"/>
            <p:cNvSpPr>
              <a:spLocks noChangeArrowheads="1"/>
            </p:cNvSpPr>
            <p:nvPr/>
          </p:nvSpPr>
          <p:spPr bwMode="auto">
            <a:xfrm>
              <a:off x="2712" y="4011"/>
              <a:ext cx="0" cy="0"/>
            </a:xfrm>
            <a:prstGeom prst="ellipse">
              <a:avLst/>
            </a:prstGeom>
            <a:solidFill>
              <a:srgbClr val="FFFFFF"/>
            </a:solidFill>
            <a:ln w="25400">
              <a:solidFill>
                <a:srgbClr val="FFFFFF"/>
              </a:solidFill>
              <a:round/>
              <a:headEnd/>
              <a:tailEnd/>
            </a:ln>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1767" name="Oval 26"/>
            <p:cNvSpPr>
              <a:spLocks noChangeArrowheads="1"/>
            </p:cNvSpPr>
            <p:nvPr/>
          </p:nvSpPr>
          <p:spPr bwMode="auto">
            <a:xfrm>
              <a:off x="2691" y="3984"/>
              <a:ext cx="0" cy="0"/>
            </a:xfrm>
            <a:prstGeom prst="ellipse">
              <a:avLst/>
            </a:prstGeom>
            <a:solidFill>
              <a:srgbClr val="FFFFFF"/>
            </a:solidFill>
            <a:ln w="25400">
              <a:solidFill>
                <a:srgbClr val="FFFFFF"/>
              </a:solidFill>
              <a:round/>
              <a:headEnd/>
              <a:tailEnd/>
            </a:ln>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1768" name="Oval 27"/>
            <p:cNvSpPr>
              <a:spLocks noChangeArrowheads="1"/>
            </p:cNvSpPr>
            <p:nvPr/>
          </p:nvSpPr>
          <p:spPr bwMode="auto">
            <a:xfrm>
              <a:off x="2944" y="4023"/>
              <a:ext cx="6" cy="3"/>
            </a:xfrm>
            <a:prstGeom prst="ellipse">
              <a:avLst/>
            </a:prstGeom>
            <a:solidFill>
              <a:srgbClr val="FFFFFF"/>
            </a:solidFill>
            <a:ln w="25400">
              <a:solidFill>
                <a:srgbClr val="FFFFFF"/>
              </a:solidFill>
              <a:round/>
              <a:headEnd/>
              <a:tailEnd/>
            </a:ln>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1769" name="Oval 28"/>
            <p:cNvSpPr>
              <a:spLocks noChangeArrowheads="1"/>
            </p:cNvSpPr>
            <p:nvPr/>
          </p:nvSpPr>
          <p:spPr bwMode="auto">
            <a:xfrm>
              <a:off x="2683" y="3996"/>
              <a:ext cx="5" cy="3"/>
            </a:xfrm>
            <a:prstGeom prst="ellipse">
              <a:avLst/>
            </a:prstGeom>
            <a:solidFill>
              <a:srgbClr val="FFFFFF"/>
            </a:solidFill>
            <a:ln w="25400">
              <a:solidFill>
                <a:srgbClr val="FFFFFF"/>
              </a:solidFill>
              <a:round/>
              <a:headEnd/>
              <a:tailEnd/>
            </a:ln>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1770" name="Oval 29"/>
            <p:cNvSpPr>
              <a:spLocks noChangeArrowheads="1"/>
            </p:cNvSpPr>
            <p:nvPr/>
          </p:nvSpPr>
          <p:spPr bwMode="auto">
            <a:xfrm>
              <a:off x="3171" y="4023"/>
              <a:ext cx="0" cy="0"/>
            </a:xfrm>
            <a:prstGeom prst="ellipse">
              <a:avLst/>
            </a:prstGeom>
            <a:solidFill>
              <a:srgbClr val="FFFFFF"/>
            </a:solidFill>
            <a:ln w="25400">
              <a:solidFill>
                <a:srgbClr val="FFFFFF"/>
              </a:solidFill>
              <a:round/>
              <a:headEnd/>
              <a:tailEnd/>
            </a:ln>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1771" name="Rectangle 30"/>
            <p:cNvSpPr>
              <a:spLocks noChangeArrowheads="1"/>
            </p:cNvSpPr>
            <p:nvPr/>
          </p:nvSpPr>
          <p:spPr bwMode="auto">
            <a:xfrm>
              <a:off x="4115" y="3876"/>
              <a:ext cx="1305"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550" tIns="41275" rIns="82550" bIns="41275">
              <a:spAutoFit/>
            </a:bodyPr>
            <a:lstStyle>
              <a:lvl1pPr defTabSz="814388"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defTabSz="814388"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defTabSz="814388"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defTabSz="814388"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814388"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8143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8143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8143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8143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90000"/>
                </a:lnSpc>
                <a:spcBef>
                  <a:spcPct val="0"/>
                </a:spcBef>
                <a:buClrTx/>
                <a:buSzTx/>
                <a:buFontTx/>
                <a:buNone/>
              </a:pPr>
              <a:r>
                <a:rPr lang="en-US" altLang="zh-CN" sz="1600" b="1" i="1"/>
                <a:t>Buildings. Polygon</a:t>
              </a:r>
            </a:p>
          </p:txBody>
        </p:sp>
        <p:sp>
          <p:nvSpPr>
            <p:cNvPr id="31772" name="Rectangle 31"/>
            <p:cNvSpPr>
              <a:spLocks noChangeArrowheads="1"/>
            </p:cNvSpPr>
            <p:nvPr/>
          </p:nvSpPr>
          <p:spPr bwMode="auto">
            <a:xfrm>
              <a:off x="4108" y="3165"/>
              <a:ext cx="1040"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550" tIns="41275" rIns="82550" bIns="41275">
              <a:spAutoFit/>
            </a:bodyPr>
            <a:lstStyle>
              <a:lvl1pPr defTabSz="814388"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defTabSz="814388"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defTabSz="814388"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defTabSz="814388"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814388"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8143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8143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8143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8143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90000"/>
                </a:lnSpc>
                <a:spcBef>
                  <a:spcPct val="0"/>
                </a:spcBef>
                <a:buClrTx/>
                <a:buSzTx/>
                <a:buFontTx/>
                <a:buNone/>
              </a:pPr>
              <a:r>
                <a:rPr lang="en-US" altLang="zh-CN" sz="1600" b="1" i="1"/>
                <a:t>Streams, Line</a:t>
              </a:r>
            </a:p>
          </p:txBody>
        </p:sp>
        <p:sp>
          <p:nvSpPr>
            <p:cNvPr id="31773" name="Rectangle 32"/>
            <p:cNvSpPr>
              <a:spLocks noChangeArrowheads="1"/>
            </p:cNvSpPr>
            <p:nvPr/>
          </p:nvSpPr>
          <p:spPr bwMode="auto">
            <a:xfrm>
              <a:off x="4124" y="3408"/>
              <a:ext cx="1024"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550" tIns="41275" rIns="82550" bIns="41275">
              <a:spAutoFit/>
            </a:bodyPr>
            <a:lstStyle>
              <a:lvl1pPr defTabSz="814388"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defTabSz="814388"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defTabSz="814388"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defTabSz="814388"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814388"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8143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8143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8143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8143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90000"/>
                </a:lnSpc>
                <a:spcBef>
                  <a:spcPct val="0"/>
                </a:spcBef>
                <a:buClrTx/>
                <a:buSzTx/>
                <a:buFontTx/>
                <a:buNone/>
              </a:pPr>
              <a:r>
                <a:rPr lang="en-US" altLang="zh-CN" sz="1600" b="1" i="1"/>
                <a:t>Wells, Point</a:t>
              </a:r>
            </a:p>
          </p:txBody>
        </p:sp>
        <p:sp>
          <p:nvSpPr>
            <p:cNvPr id="31774" name="Rectangle 33"/>
            <p:cNvSpPr>
              <a:spLocks noChangeArrowheads="1"/>
            </p:cNvSpPr>
            <p:nvPr/>
          </p:nvSpPr>
          <p:spPr bwMode="auto">
            <a:xfrm>
              <a:off x="4135" y="3640"/>
              <a:ext cx="1058"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550" tIns="41275" rIns="82550" bIns="41275">
              <a:spAutoFit/>
            </a:bodyPr>
            <a:lstStyle>
              <a:lvl1pPr defTabSz="814388"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defTabSz="814388"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defTabSz="814388"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defTabSz="814388"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814388"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8143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8143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8143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8143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90000"/>
                </a:lnSpc>
                <a:spcBef>
                  <a:spcPct val="0"/>
                </a:spcBef>
                <a:buClrTx/>
                <a:buSzTx/>
                <a:buFontTx/>
                <a:buNone/>
              </a:pPr>
              <a:r>
                <a:rPr lang="en-US" altLang="zh-CN" sz="1600" b="1" i="1"/>
                <a:t>Roads, Line</a:t>
              </a:r>
            </a:p>
          </p:txBody>
        </p:sp>
        <p:sp>
          <p:nvSpPr>
            <p:cNvPr id="31775" name="AutoShape 34"/>
            <p:cNvSpPr>
              <a:spLocks noChangeArrowheads="1"/>
            </p:cNvSpPr>
            <p:nvPr/>
          </p:nvSpPr>
          <p:spPr bwMode="auto">
            <a:xfrm>
              <a:off x="2524" y="3619"/>
              <a:ext cx="1403" cy="264"/>
            </a:xfrm>
            <a:prstGeom prst="parallelogram">
              <a:avLst>
                <a:gd name="adj" fmla="val 59024"/>
              </a:avLst>
            </a:prstGeom>
            <a:solidFill>
              <a:srgbClr val="001F00"/>
            </a:solidFill>
            <a:ln w="25400">
              <a:solidFill>
                <a:srgbClr val="FFFFFF"/>
              </a:solidFill>
              <a:miter lim="800000"/>
              <a:headEnd/>
              <a:tailEnd/>
            </a:ln>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1776" name="Line 35"/>
            <p:cNvSpPr>
              <a:spLocks noChangeShapeType="1"/>
            </p:cNvSpPr>
            <p:nvPr/>
          </p:nvSpPr>
          <p:spPr bwMode="auto">
            <a:xfrm flipH="1">
              <a:off x="3778" y="3610"/>
              <a:ext cx="159" cy="312"/>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77" name="Rectangle 36"/>
            <p:cNvSpPr>
              <a:spLocks noChangeArrowheads="1"/>
            </p:cNvSpPr>
            <p:nvPr/>
          </p:nvSpPr>
          <p:spPr bwMode="auto">
            <a:xfrm>
              <a:off x="2524" y="3901"/>
              <a:ext cx="1245" cy="12"/>
            </a:xfrm>
            <a:prstGeom prst="rect">
              <a:avLst/>
            </a:prstGeom>
            <a:solidFill>
              <a:srgbClr val="001F00"/>
            </a:solidFill>
            <a:ln w="25400">
              <a:solidFill>
                <a:srgbClr val="FFFFFF"/>
              </a:solidFill>
              <a:miter lim="800000"/>
              <a:headEnd/>
              <a:tailEnd/>
            </a:ln>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1778" name="Oval 37"/>
            <p:cNvSpPr>
              <a:spLocks noChangeArrowheads="1"/>
            </p:cNvSpPr>
            <p:nvPr/>
          </p:nvSpPr>
          <p:spPr bwMode="auto">
            <a:xfrm>
              <a:off x="2662" y="3994"/>
              <a:ext cx="0" cy="0"/>
            </a:xfrm>
            <a:prstGeom prst="ellipse">
              <a:avLst/>
            </a:prstGeom>
            <a:solidFill>
              <a:srgbClr val="FFFFFF"/>
            </a:solidFill>
            <a:ln w="25400">
              <a:solidFill>
                <a:srgbClr val="FFFFFF"/>
              </a:solidFill>
              <a:round/>
              <a:headEnd/>
              <a:tailEnd/>
            </a:ln>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1779" name="Oval 38"/>
            <p:cNvSpPr>
              <a:spLocks noChangeArrowheads="1"/>
            </p:cNvSpPr>
            <p:nvPr/>
          </p:nvSpPr>
          <p:spPr bwMode="auto">
            <a:xfrm>
              <a:off x="3413" y="3974"/>
              <a:ext cx="0" cy="0"/>
            </a:xfrm>
            <a:prstGeom prst="ellipse">
              <a:avLst/>
            </a:prstGeom>
            <a:solidFill>
              <a:srgbClr val="FFFFFF"/>
            </a:solidFill>
            <a:ln w="25400">
              <a:solidFill>
                <a:srgbClr val="FFFFFF"/>
              </a:solidFill>
              <a:round/>
              <a:headEnd/>
              <a:tailEnd/>
            </a:ln>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1780" name="Oval 39"/>
            <p:cNvSpPr>
              <a:spLocks noChangeArrowheads="1"/>
            </p:cNvSpPr>
            <p:nvPr/>
          </p:nvSpPr>
          <p:spPr bwMode="auto">
            <a:xfrm>
              <a:off x="3501" y="3982"/>
              <a:ext cx="0" cy="0"/>
            </a:xfrm>
            <a:prstGeom prst="ellipse">
              <a:avLst/>
            </a:prstGeom>
            <a:solidFill>
              <a:srgbClr val="FFFFFF"/>
            </a:solidFill>
            <a:ln w="25400">
              <a:solidFill>
                <a:srgbClr val="FFFFFF"/>
              </a:solidFill>
              <a:round/>
              <a:headEnd/>
              <a:tailEnd/>
            </a:ln>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1781" name="Oval 40"/>
            <p:cNvSpPr>
              <a:spLocks noChangeArrowheads="1"/>
            </p:cNvSpPr>
            <p:nvPr/>
          </p:nvSpPr>
          <p:spPr bwMode="auto">
            <a:xfrm>
              <a:off x="2884" y="3947"/>
              <a:ext cx="0" cy="0"/>
            </a:xfrm>
            <a:prstGeom prst="ellipse">
              <a:avLst/>
            </a:prstGeom>
            <a:solidFill>
              <a:srgbClr val="FFFFFF"/>
            </a:solidFill>
            <a:ln w="25400">
              <a:solidFill>
                <a:srgbClr val="FFFFFF"/>
              </a:solidFill>
              <a:round/>
              <a:headEnd/>
              <a:tailEnd/>
            </a:ln>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1782" name="Oval 41"/>
            <p:cNvSpPr>
              <a:spLocks noChangeArrowheads="1"/>
            </p:cNvSpPr>
            <p:nvPr/>
          </p:nvSpPr>
          <p:spPr bwMode="auto">
            <a:xfrm>
              <a:off x="2741" y="4009"/>
              <a:ext cx="0" cy="0"/>
            </a:xfrm>
            <a:prstGeom prst="ellipse">
              <a:avLst/>
            </a:prstGeom>
            <a:solidFill>
              <a:srgbClr val="FFFFFF"/>
            </a:solidFill>
            <a:ln w="25400">
              <a:solidFill>
                <a:srgbClr val="FFFFFF"/>
              </a:solidFill>
              <a:round/>
              <a:headEnd/>
              <a:tailEnd/>
            </a:ln>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1783" name="Oval 42"/>
            <p:cNvSpPr>
              <a:spLocks noChangeArrowheads="1"/>
            </p:cNvSpPr>
            <p:nvPr/>
          </p:nvSpPr>
          <p:spPr bwMode="auto">
            <a:xfrm>
              <a:off x="3472" y="3551"/>
              <a:ext cx="0" cy="0"/>
            </a:xfrm>
            <a:prstGeom prst="ellipse">
              <a:avLst/>
            </a:prstGeom>
            <a:solidFill>
              <a:srgbClr val="FFFFFF"/>
            </a:solidFill>
            <a:ln w="25400">
              <a:solidFill>
                <a:srgbClr val="FFFFFF"/>
              </a:solidFill>
              <a:round/>
              <a:headEnd/>
              <a:tailEnd/>
            </a:ln>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1784" name="Line 43"/>
            <p:cNvSpPr>
              <a:spLocks noChangeShapeType="1"/>
            </p:cNvSpPr>
            <p:nvPr/>
          </p:nvSpPr>
          <p:spPr bwMode="auto">
            <a:xfrm>
              <a:off x="3528" y="3638"/>
              <a:ext cx="20" cy="106"/>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85" name="Line 44"/>
            <p:cNvSpPr>
              <a:spLocks noChangeShapeType="1"/>
            </p:cNvSpPr>
            <p:nvPr/>
          </p:nvSpPr>
          <p:spPr bwMode="auto">
            <a:xfrm>
              <a:off x="3546" y="3747"/>
              <a:ext cx="46" cy="0"/>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86" name="Line 45"/>
            <p:cNvSpPr>
              <a:spLocks noChangeShapeType="1"/>
            </p:cNvSpPr>
            <p:nvPr/>
          </p:nvSpPr>
          <p:spPr bwMode="auto">
            <a:xfrm>
              <a:off x="3592" y="3747"/>
              <a:ext cx="29" cy="145"/>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87" name="Line 46"/>
            <p:cNvSpPr>
              <a:spLocks noChangeShapeType="1"/>
            </p:cNvSpPr>
            <p:nvPr/>
          </p:nvSpPr>
          <p:spPr bwMode="auto">
            <a:xfrm flipV="1">
              <a:off x="3546" y="3610"/>
              <a:ext cx="342" cy="106"/>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88" name="Line 47"/>
            <p:cNvSpPr>
              <a:spLocks noChangeShapeType="1"/>
            </p:cNvSpPr>
            <p:nvPr/>
          </p:nvSpPr>
          <p:spPr bwMode="auto">
            <a:xfrm>
              <a:off x="2637" y="3690"/>
              <a:ext cx="286" cy="0"/>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89" name="Line 48"/>
            <p:cNvSpPr>
              <a:spLocks noChangeShapeType="1"/>
            </p:cNvSpPr>
            <p:nvPr/>
          </p:nvSpPr>
          <p:spPr bwMode="auto">
            <a:xfrm flipH="1">
              <a:off x="2719" y="3640"/>
              <a:ext cx="122" cy="252"/>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90" name="Line 49"/>
            <p:cNvSpPr>
              <a:spLocks noChangeShapeType="1"/>
            </p:cNvSpPr>
            <p:nvPr/>
          </p:nvSpPr>
          <p:spPr bwMode="auto">
            <a:xfrm flipH="1">
              <a:off x="2866" y="3690"/>
              <a:ext cx="17" cy="37"/>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91" name="Arc 50"/>
            <p:cNvSpPr>
              <a:spLocks/>
            </p:cNvSpPr>
            <p:nvPr/>
          </p:nvSpPr>
          <p:spPr bwMode="auto">
            <a:xfrm>
              <a:off x="2611" y="3647"/>
              <a:ext cx="922" cy="246"/>
            </a:xfrm>
            <a:custGeom>
              <a:avLst/>
              <a:gdLst>
                <a:gd name="T0" fmla="*/ 0 w 21600"/>
                <a:gd name="T1" fmla="*/ 0 h 21699"/>
                <a:gd name="T2" fmla="*/ 0 w 21600"/>
                <a:gd name="T3" fmla="*/ 0 h 21699"/>
                <a:gd name="T4" fmla="*/ 0 w 21600"/>
                <a:gd name="T5" fmla="*/ 0 h 21699"/>
                <a:gd name="T6" fmla="*/ 0 60000 65536"/>
                <a:gd name="T7" fmla="*/ 0 60000 65536"/>
                <a:gd name="T8" fmla="*/ 0 60000 65536"/>
                <a:gd name="T9" fmla="*/ 0 w 21600"/>
                <a:gd name="T10" fmla="*/ 0 h 21699"/>
                <a:gd name="T11" fmla="*/ 21600 w 21600"/>
                <a:gd name="T12" fmla="*/ 21699 h 21699"/>
              </a:gdLst>
              <a:ahLst/>
              <a:cxnLst>
                <a:cxn ang="T6">
                  <a:pos x="T0" y="T1"/>
                </a:cxn>
                <a:cxn ang="T7">
                  <a:pos x="T2" y="T3"/>
                </a:cxn>
                <a:cxn ang="T8">
                  <a:pos x="T4" y="T5"/>
                </a:cxn>
              </a:cxnLst>
              <a:rect l="T9" t="T10" r="T11" b="T12"/>
              <a:pathLst>
                <a:path w="21600" h="21699" fill="none" extrusionOk="0">
                  <a:moveTo>
                    <a:pt x="21599" y="0"/>
                  </a:moveTo>
                  <a:cubicBezTo>
                    <a:pt x="21599" y="33"/>
                    <a:pt x="21600" y="66"/>
                    <a:pt x="21600" y="99"/>
                  </a:cubicBezTo>
                  <a:cubicBezTo>
                    <a:pt x="21600" y="12028"/>
                    <a:pt x="11929" y="21698"/>
                    <a:pt x="0" y="21699"/>
                  </a:cubicBezTo>
                </a:path>
                <a:path w="21600" h="21699" stroke="0" extrusionOk="0">
                  <a:moveTo>
                    <a:pt x="21599" y="0"/>
                  </a:moveTo>
                  <a:cubicBezTo>
                    <a:pt x="21599" y="33"/>
                    <a:pt x="21600" y="66"/>
                    <a:pt x="21600" y="99"/>
                  </a:cubicBezTo>
                  <a:cubicBezTo>
                    <a:pt x="21600" y="12028"/>
                    <a:pt x="11929" y="21698"/>
                    <a:pt x="0" y="21699"/>
                  </a:cubicBezTo>
                  <a:lnTo>
                    <a:pt x="0" y="99"/>
                  </a:lnTo>
                  <a:lnTo>
                    <a:pt x="21599" y="0"/>
                  </a:lnTo>
                  <a:close/>
                </a:path>
              </a:pathLst>
            </a:custGeom>
            <a:noFill/>
            <a:ln w="25400" cap="rnd">
              <a:solidFill>
                <a:srgbClr val="FFFF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1792" name="Line 51"/>
            <p:cNvSpPr>
              <a:spLocks noChangeShapeType="1"/>
            </p:cNvSpPr>
            <p:nvPr/>
          </p:nvSpPr>
          <p:spPr bwMode="auto">
            <a:xfrm>
              <a:off x="2939" y="3709"/>
              <a:ext cx="103" cy="0"/>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93" name="Line 52"/>
            <p:cNvSpPr>
              <a:spLocks noChangeShapeType="1"/>
            </p:cNvSpPr>
            <p:nvPr/>
          </p:nvSpPr>
          <p:spPr bwMode="auto">
            <a:xfrm>
              <a:off x="2876" y="3750"/>
              <a:ext cx="162" cy="0"/>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94" name="Line 53"/>
            <p:cNvSpPr>
              <a:spLocks noChangeShapeType="1"/>
            </p:cNvSpPr>
            <p:nvPr/>
          </p:nvSpPr>
          <p:spPr bwMode="auto">
            <a:xfrm>
              <a:off x="3038" y="3706"/>
              <a:ext cx="0" cy="44"/>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95" name="Line 54"/>
            <p:cNvSpPr>
              <a:spLocks noChangeShapeType="1"/>
            </p:cNvSpPr>
            <p:nvPr/>
          </p:nvSpPr>
          <p:spPr bwMode="auto">
            <a:xfrm>
              <a:off x="2982" y="3727"/>
              <a:ext cx="53" cy="0"/>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96" name="Line 55"/>
            <p:cNvSpPr>
              <a:spLocks noChangeShapeType="1"/>
            </p:cNvSpPr>
            <p:nvPr/>
          </p:nvSpPr>
          <p:spPr bwMode="auto">
            <a:xfrm>
              <a:off x="2539" y="3862"/>
              <a:ext cx="314" cy="0"/>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97" name="Line 56"/>
            <p:cNvSpPr>
              <a:spLocks noChangeShapeType="1"/>
            </p:cNvSpPr>
            <p:nvPr/>
          </p:nvSpPr>
          <p:spPr bwMode="auto">
            <a:xfrm>
              <a:off x="2554" y="3828"/>
              <a:ext cx="316" cy="0"/>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98" name="Line 57"/>
            <p:cNvSpPr>
              <a:spLocks noChangeShapeType="1"/>
            </p:cNvSpPr>
            <p:nvPr/>
          </p:nvSpPr>
          <p:spPr bwMode="auto">
            <a:xfrm>
              <a:off x="2570" y="3794"/>
              <a:ext cx="353" cy="0"/>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99" name="Line 58"/>
            <p:cNvSpPr>
              <a:spLocks noChangeShapeType="1"/>
            </p:cNvSpPr>
            <p:nvPr/>
          </p:nvSpPr>
          <p:spPr bwMode="auto">
            <a:xfrm>
              <a:off x="2590" y="3763"/>
              <a:ext cx="286" cy="0"/>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00" name="Line 59"/>
            <p:cNvSpPr>
              <a:spLocks noChangeShapeType="1"/>
            </p:cNvSpPr>
            <p:nvPr/>
          </p:nvSpPr>
          <p:spPr bwMode="auto">
            <a:xfrm flipH="1">
              <a:off x="2577" y="3763"/>
              <a:ext cx="53" cy="99"/>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01" name="Line 60"/>
            <p:cNvSpPr>
              <a:spLocks noChangeShapeType="1"/>
            </p:cNvSpPr>
            <p:nvPr/>
          </p:nvSpPr>
          <p:spPr bwMode="auto">
            <a:xfrm flipV="1">
              <a:off x="2610" y="3779"/>
              <a:ext cx="52" cy="109"/>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02" name="Line 61"/>
            <p:cNvSpPr>
              <a:spLocks noChangeShapeType="1"/>
            </p:cNvSpPr>
            <p:nvPr/>
          </p:nvSpPr>
          <p:spPr bwMode="auto">
            <a:xfrm>
              <a:off x="2656" y="3779"/>
              <a:ext cx="218" cy="0"/>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03" name="Line 62"/>
            <p:cNvSpPr>
              <a:spLocks noChangeShapeType="1"/>
            </p:cNvSpPr>
            <p:nvPr/>
          </p:nvSpPr>
          <p:spPr bwMode="auto">
            <a:xfrm flipH="1">
              <a:off x="2829" y="3761"/>
              <a:ext cx="45" cy="131"/>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04" name="Line 63"/>
            <p:cNvSpPr>
              <a:spLocks noChangeShapeType="1"/>
            </p:cNvSpPr>
            <p:nvPr/>
          </p:nvSpPr>
          <p:spPr bwMode="auto">
            <a:xfrm flipH="1">
              <a:off x="2723" y="3776"/>
              <a:ext cx="16" cy="40"/>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05" name="Line 64"/>
            <p:cNvSpPr>
              <a:spLocks noChangeShapeType="1"/>
            </p:cNvSpPr>
            <p:nvPr/>
          </p:nvSpPr>
          <p:spPr bwMode="auto">
            <a:xfrm>
              <a:off x="2719" y="3816"/>
              <a:ext cx="76" cy="0"/>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06" name="Line 65"/>
            <p:cNvSpPr>
              <a:spLocks noChangeShapeType="1"/>
            </p:cNvSpPr>
            <p:nvPr/>
          </p:nvSpPr>
          <p:spPr bwMode="auto">
            <a:xfrm flipH="1">
              <a:off x="2716" y="3813"/>
              <a:ext cx="19" cy="46"/>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07" name="Line 66"/>
            <p:cNvSpPr>
              <a:spLocks noChangeShapeType="1"/>
            </p:cNvSpPr>
            <p:nvPr/>
          </p:nvSpPr>
          <p:spPr bwMode="auto">
            <a:xfrm flipH="1">
              <a:off x="2769" y="3816"/>
              <a:ext cx="22" cy="46"/>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08" name="AutoShape 67"/>
            <p:cNvSpPr>
              <a:spLocks noChangeArrowheads="1"/>
            </p:cNvSpPr>
            <p:nvPr/>
          </p:nvSpPr>
          <p:spPr bwMode="auto">
            <a:xfrm>
              <a:off x="2745" y="3788"/>
              <a:ext cx="61" cy="16"/>
            </a:xfrm>
            <a:prstGeom prst="parallelogram">
              <a:avLst>
                <a:gd name="adj" fmla="val 63524"/>
              </a:avLst>
            </a:prstGeom>
            <a:noFill/>
            <a:ln w="254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1809" name="Line 68"/>
            <p:cNvSpPr>
              <a:spLocks noChangeShapeType="1"/>
            </p:cNvSpPr>
            <p:nvPr/>
          </p:nvSpPr>
          <p:spPr bwMode="auto">
            <a:xfrm>
              <a:off x="2834" y="3810"/>
              <a:ext cx="24" cy="0"/>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10" name="Line 69"/>
            <p:cNvSpPr>
              <a:spLocks noChangeShapeType="1"/>
            </p:cNvSpPr>
            <p:nvPr/>
          </p:nvSpPr>
          <p:spPr bwMode="auto">
            <a:xfrm>
              <a:off x="2829" y="3845"/>
              <a:ext cx="12" cy="0"/>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11" name="Line 70"/>
            <p:cNvSpPr>
              <a:spLocks noChangeShapeType="1"/>
            </p:cNvSpPr>
            <p:nvPr/>
          </p:nvSpPr>
          <p:spPr bwMode="auto">
            <a:xfrm flipH="1" flipV="1">
              <a:off x="2630" y="3737"/>
              <a:ext cx="105" cy="39"/>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12" name="Line 71"/>
            <p:cNvSpPr>
              <a:spLocks noChangeShapeType="1"/>
            </p:cNvSpPr>
            <p:nvPr/>
          </p:nvSpPr>
          <p:spPr bwMode="auto">
            <a:xfrm>
              <a:off x="2719" y="3841"/>
              <a:ext cx="63" cy="0"/>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13" name="Line 72"/>
            <p:cNvSpPr>
              <a:spLocks noChangeShapeType="1"/>
            </p:cNvSpPr>
            <p:nvPr/>
          </p:nvSpPr>
          <p:spPr bwMode="auto">
            <a:xfrm>
              <a:off x="3285" y="3656"/>
              <a:ext cx="0" cy="47"/>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14" name="Line 73"/>
            <p:cNvSpPr>
              <a:spLocks noChangeShapeType="1"/>
            </p:cNvSpPr>
            <p:nvPr/>
          </p:nvSpPr>
          <p:spPr bwMode="auto">
            <a:xfrm>
              <a:off x="3252" y="3656"/>
              <a:ext cx="0" cy="47"/>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15" name="Line 74"/>
            <p:cNvSpPr>
              <a:spLocks noChangeShapeType="1"/>
            </p:cNvSpPr>
            <p:nvPr/>
          </p:nvSpPr>
          <p:spPr bwMode="auto">
            <a:xfrm>
              <a:off x="3285" y="3685"/>
              <a:ext cx="17" cy="0"/>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16" name="Line 75"/>
            <p:cNvSpPr>
              <a:spLocks noChangeShapeType="1"/>
            </p:cNvSpPr>
            <p:nvPr/>
          </p:nvSpPr>
          <p:spPr bwMode="auto">
            <a:xfrm>
              <a:off x="3285" y="3692"/>
              <a:ext cx="17" cy="0"/>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17" name="Line 76"/>
            <p:cNvSpPr>
              <a:spLocks noChangeShapeType="1"/>
            </p:cNvSpPr>
            <p:nvPr/>
          </p:nvSpPr>
          <p:spPr bwMode="auto">
            <a:xfrm flipH="1">
              <a:off x="3236" y="3674"/>
              <a:ext cx="13" cy="0"/>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18" name="Line 77"/>
            <p:cNvSpPr>
              <a:spLocks noChangeShapeType="1"/>
            </p:cNvSpPr>
            <p:nvPr/>
          </p:nvSpPr>
          <p:spPr bwMode="auto">
            <a:xfrm flipH="1">
              <a:off x="3233" y="3685"/>
              <a:ext cx="19" cy="0"/>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19" name="Line 78"/>
            <p:cNvSpPr>
              <a:spLocks noChangeShapeType="1"/>
            </p:cNvSpPr>
            <p:nvPr/>
          </p:nvSpPr>
          <p:spPr bwMode="auto">
            <a:xfrm flipH="1" flipV="1">
              <a:off x="3262" y="3672"/>
              <a:ext cx="19" cy="2"/>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20" name="Freeform 79"/>
            <p:cNvSpPr>
              <a:spLocks/>
            </p:cNvSpPr>
            <p:nvPr/>
          </p:nvSpPr>
          <p:spPr bwMode="auto">
            <a:xfrm>
              <a:off x="3085" y="3640"/>
              <a:ext cx="125" cy="23"/>
            </a:xfrm>
            <a:custGeom>
              <a:avLst/>
              <a:gdLst>
                <a:gd name="T0" fmla="*/ 69 w 108"/>
                <a:gd name="T1" fmla="*/ 0 h 20"/>
                <a:gd name="T2" fmla="*/ 0 w 108"/>
                <a:gd name="T3" fmla="*/ 85 h 20"/>
                <a:gd name="T4" fmla="*/ 108 w 108"/>
                <a:gd name="T5" fmla="*/ 150 h 20"/>
                <a:gd name="T6" fmla="*/ 108 w 108"/>
                <a:gd name="T7" fmla="*/ 237 h 20"/>
                <a:gd name="T8" fmla="*/ 260 w 108"/>
                <a:gd name="T9" fmla="*/ 237 h 20"/>
                <a:gd name="T10" fmla="*/ 385 w 108"/>
                <a:gd name="T11" fmla="*/ 237 h 20"/>
                <a:gd name="T12" fmla="*/ 513 w 108"/>
                <a:gd name="T13" fmla="*/ 237 h 20"/>
                <a:gd name="T14" fmla="*/ 649 w 108"/>
                <a:gd name="T15" fmla="*/ 199 h 20"/>
                <a:gd name="T16" fmla="*/ 778 w 108"/>
                <a:gd name="T17" fmla="*/ 150 h 20"/>
                <a:gd name="T18" fmla="*/ 897 w 108"/>
                <a:gd name="T19" fmla="*/ 150 h 20"/>
                <a:gd name="T20" fmla="*/ 988 w 108"/>
                <a:gd name="T21" fmla="*/ 113 h 20"/>
                <a:gd name="T22" fmla="*/ 1132 w 108"/>
                <a:gd name="T23" fmla="*/ 113 h 20"/>
                <a:gd name="T24" fmla="*/ 1241 w 108"/>
                <a:gd name="T25" fmla="*/ 85 h 20"/>
                <a:gd name="T26" fmla="*/ 1365 w 108"/>
                <a:gd name="T27" fmla="*/ 56 h 20"/>
                <a:gd name="T28" fmla="*/ 1491 w 108"/>
                <a:gd name="T29" fmla="*/ 0 h 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8"/>
                <a:gd name="T46" fmla="*/ 0 h 20"/>
                <a:gd name="T47" fmla="*/ 108 w 108"/>
                <a:gd name="T48" fmla="*/ 20 h 2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8" h="20">
                  <a:moveTo>
                    <a:pt x="5" y="0"/>
                  </a:moveTo>
                  <a:lnTo>
                    <a:pt x="0" y="7"/>
                  </a:lnTo>
                  <a:lnTo>
                    <a:pt x="8" y="12"/>
                  </a:lnTo>
                  <a:lnTo>
                    <a:pt x="8" y="19"/>
                  </a:lnTo>
                  <a:lnTo>
                    <a:pt x="19" y="19"/>
                  </a:lnTo>
                  <a:lnTo>
                    <a:pt x="28" y="19"/>
                  </a:lnTo>
                  <a:lnTo>
                    <a:pt x="36" y="19"/>
                  </a:lnTo>
                  <a:lnTo>
                    <a:pt x="47" y="16"/>
                  </a:lnTo>
                  <a:lnTo>
                    <a:pt x="56" y="12"/>
                  </a:lnTo>
                  <a:lnTo>
                    <a:pt x="64" y="12"/>
                  </a:lnTo>
                  <a:lnTo>
                    <a:pt x="72" y="9"/>
                  </a:lnTo>
                  <a:lnTo>
                    <a:pt x="81" y="9"/>
                  </a:lnTo>
                  <a:lnTo>
                    <a:pt x="90" y="7"/>
                  </a:lnTo>
                  <a:lnTo>
                    <a:pt x="98" y="4"/>
                  </a:lnTo>
                  <a:lnTo>
                    <a:pt x="107" y="0"/>
                  </a:lnTo>
                </a:path>
              </a:pathLst>
            </a:custGeom>
            <a:noFill/>
            <a:ln w="25400" cap="rnd">
              <a:solidFill>
                <a:srgbClr val="FFFF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821" name="Line 80"/>
            <p:cNvSpPr>
              <a:spLocks noChangeShapeType="1"/>
            </p:cNvSpPr>
            <p:nvPr/>
          </p:nvSpPr>
          <p:spPr bwMode="auto">
            <a:xfrm>
              <a:off x="3088" y="3652"/>
              <a:ext cx="19" cy="0"/>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22" name="Line 81"/>
            <p:cNvSpPr>
              <a:spLocks noChangeShapeType="1"/>
            </p:cNvSpPr>
            <p:nvPr/>
          </p:nvSpPr>
          <p:spPr bwMode="auto">
            <a:xfrm>
              <a:off x="3134" y="3658"/>
              <a:ext cx="0" cy="89"/>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23" name="Line 82"/>
            <p:cNvSpPr>
              <a:spLocks noChangeShapeType="1"/>
            </p:cNvSpPr>
            <p:nvPr/>
          </p:nvSpPr>
          <p:spPr bwMode="auto">
            <a:xfrm flipV="1">
              <a:off x="3130" y="3680"/>
              <a:ext cx="33" cy="10"/>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24" name="Arc 83"/>
            <p:cNvSpPr>
              <a:spLocks/>
            </p:cNvSpPr>
            <p:nvPr/>
          </p:nvSpPr>
          <p:spPr bwMode="auto">
            <a:xfrm>
              <a:off x="3666" y="3948"/>
              <a:ext cx="366" cy="93"/>
            </a:xfrm>
            <a:custGeom>
              <a:avLst/>
              <a:gdLst>
                <a:gd name="T0" fmla="*/ 0 w 21669"/>
                <a:gd name="T1" fmla="*/ 0 h 21600"/>
                <a:gd name="T2" fmla="*/ 0 w 21669"/>
                <a:gd name="T3" fmla="*/ 0 h 21600"/>
                <a:gd name="T4" fmla="*/ 0 w 21669"/>
                <a:gd name="T5" fmla="*/ 0 h 21600"/>
                <a:gd name="T6" fmla="*/ 0 60000 65536"/>
                <a:gd name="T7" fmla="*/ 0 60000 65536"/>
                <a:gd name="T8" fmla="*/ 0 60000 65536"/>
                <a:gd name="T9" fmla="*/ 0 w 21669"/>
                <a:gd name="T10" fmla="*/ 0 h 21600"/>
                <a:gd name="T11" fmla="*/ 21669 w 21669"/>
                <a:gd name="T12" fmla="*/ 21600 h 21600"/>
              </a:gdLst>
              <a:ahLst/>
              <a:cxnLst>
                <a:cxn ang="T6">
                  <a:pos x="T0" y="T1"/>
                </a:cxn>
                <a:cxn ang="T7">
                  <a:pos x="T2" y="T3"/>
                </a:cxn>
                <a:cxn ang="T8">
                  <a:pos x="T4" y="T5"/>
                </a:cxn>
              </a:cxnLst>
              <a:rect l="T9" t="T10" r="T11" b="T12"/>
              <a:pathLst>
                <a:path w="21669" h="21600" fill="none" extrusionOk="0">
                  <a:moveTo>
                    <a:pt x="21669" y="0"/>
                  </a:moveTo>
                  <a:cubicBezTo>
                    <a:pt x="21669" y="11929"/>
                    <a:pt x="11998" y="21600"/>
                    <a:pt x="69" y="21600"/>
                  </a:cubicBezTo>
                  <a:cubicBezTo>
                    <a:pt x="46" y="21600"/>
                    <a:pt x="23" y="21599"/>
                    <a:pt x="0" y="21599"/>
                  </a:cubicBezTo>
                </a:path>
                <a:path w="21669" h="21600" stroke="0" extrusionOk="0">
                  <a:moveTo>
                    <a:pt x="21669" y="0"/>
                  </a:moveTo>
                  <a:cubicBezTo>
                    <a:pt x="21669" y="11929"/>
                    <a:pt x="11998" y="21600"/>
                    <a:pt x="69" y="21600"/>
                  </a:cubicBezTo>
                  <a:cubicBezTo>
                    <a:pt x="46" y="21600"/>
                    <a:pt x="23" y="21599"/>
                    <a:pt x="0" y="21599"/>
                  </a:cubicBezTo>
                  <a:lnTo>
                    <a:pt x="69" y="0"/>
                  </a:lnTo>
                  <a:lnTo>
                    <a:pt x="21669" y="0"/>
                  </a:lnTo>
                  <a:close/>
                </a:path>
              </a:pathLst>
            </a:custGeom>
            <a:noFill/>
            <a:ln w="25400" cap="rnd">
              <a:solidFill>
                <a:srgbClr val="7FFF00"/>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1825" name="Arc 84"/>
            <p:cNvSpPr>
              <a:spLocks/>
            </p:cNvSpPr>
            <p:nvPr/>
          </p:nvSpPr>
          <p:spPr bwMode="auto">
            <a:xfrm>
              <a:off x="3778" y="3674"/>
              <a:ext cx="289" cy="86"/>
            </a:xfrm>
            <a:custGeom>
              <a:avLst/>
              <a:gdLst>
                <a:gd name="T0" fmla="*/ 0 w 21688"/>
                <a:gd name="T1" fmla="*/ 0 h 21600"/>
                <a:gd name="T2" fmla="*/ 0 w 21688"/>
                <a:gd name="T3" fmla="*/ 0 h 21600"/>
                <a:gd name="T4" fmla="*/ 0 w 21688"/>
                <a:gd name="T5" fmla="*/ 0 h 21600"/>
                <a:gd name="T6" fmla="*/ 0 60000 65536"/>
                <a:gd name="T7" fmla="*/ 0 60000 65536"/>
                <a:gd name="T8" fmla="*/ 0 60000 65536"/>
                <a:gd name="T9" fmla="*/ 0 w 21688"/>
                <a:gd name="T10" fmla="*/ 0 h 21600"/>
                <a:gd name="T11" fmla="*/ 21688 w 21688"/>
                <a:gd name="T12" fmla="*/ 21600 h 21600"/>
              </a:gdLst>
              <a:ahLst/>
              <a:cxnLst>
                <a:cxn ang="T6">
                  <a:pos x="T0" y="T1"/>
                </a:cxn>
                <a:cxn ang="T7">
                  <a:pos x="T2" y="T3"/>
                </a:cxn>
                <a:cxn ang="T8">
                  <a:pos x="T4" y="T5"/>
                </a:cxn>
              </a:cxnLst>
              <a:rect l="T9" t="T10" r="T11" b="T12"/>
              <a:pathLst>
                <a:path w="21688" h="21600" fill="none" extrusionOk="0">
                  <a:moveTo>
                    <a:pt x="21688" y="0"/>
                  </a:moveTo>
                  <a:cubicBezTo>
                    <a:pt x="21688" y="11929"/>
                    <a:pt x="12017" y="21600"/>
                    <a:pt x="88" y="21600"/>
                  </a:cubicBezTo>
                  <a:cubicBezTo>
                    <a:pt x="58" y="21600"/>
                    <a:pt x="29" y="21599"/>
                    <a:pt x="0" y="21599"/>
                  </a:cubicBezTo>
                </a:path>
                <a:path w="21688" h="21600" stroke="0" extrusionOk="0">
                  <a:moveTo>
                    <a:pt x="21688" y="0"/>
                  </a:moveTo>
                  <a:cubicBezTo>
                    <a:pt x="21688" y="11929"/>
                    <a:pt x="12017" y="21600"/>
                    <a:pt x="88" y="21600"/>
                  </a:cubicBezTo>
                  <a:cubicBezTo>
                    <a:pt x="58" y="21600"/>
                    <a:pt x="29" y="21599"/>
                    <a:pt x="0" y="21599"/>
                  </a:cubicBezTo>
                  <a:lnTo>
                    <a:pt x="88" y="0"/>
                  </a:lnTo>
                  <a:lnTo>
                    <a:pt x="21688" y="0"/>
                  </a:lnTo>
                  <a:close/>
                </a:path>
              </a:pathLst>
            </a:custGeom>
            <a:noFill/>
            <a:ln w="25400" cap="rnd">
              <a:solidFill>
                <a:srgbClr val="7FFF00"/>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31826" name="Group 85"/>
            <p:cNvGrpSpPr>
              <a:grpSpLocks/>
            </p:cNvGrpSpPr>
            <p:nvPr/>
          </p:nvGrpSpPr>
          <p:grpSpPr bwMode="auto">
            <a:xfrm>
              <a:off x="2524" y="3361"/>
              <a:ext cx="1413" cy="312"/>
              <a:chOff x="1697" y="2836"/>
              <a:chExt cx="1214" cy="277"/>
            </a:xfrm>
          </p:grpSpPr>
          <p:sp>
            <p:nvSpPr>
              <p:cNvPr id="31933" name="AutoShape 86"/>
              <p:cNvSpPr>
                <a:spLocks noChangeArrowheads="1"/>
              </p:cNvSpPr>
              <p:nvPr/>
            </p:nvSpPr>
            <p:spPr bwMode="auto">
              <a:xfrm>
                <a:off x="1697" y="2844"/>
                <a:ext cx="1206" cy="233"/>
              </a:xfrm>
              <a:prstGeom prst="parallelogram">
                <a:avLst>
                  <a:gd name="adj" fmla="val 57487"/>
                </a:avLst>
              </a:prstGeom>
              <a:solidFill>
                <a:srgbClr val="002900"/>
              </a:solidFill>
              <a:ln w="25400">
                <a:solidFill>
                  <a:srgbClr val="FFFFFF"/>
                </a:solidFill>
                <a:miter lim="800000"/>
                <a:headEnd/>
                <a:tailEnd/>
              </a:ln>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1934" name="Line 87"/>
              <p:cNvSpPr>
                <a:spLocks noChangeShapeType="1"/>
              </p:cNvSpPr>
              <p:nvPr/>
            </p:nvSpPr>
            <p:spPr bwMode="auto">
              <a:xfrm flipH="1">
                <a:off x="2775" y="2836"/>
                <a:ext cx="136" cy="277"/>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935" name="Rectangle 88"/>
              <p:cNvSpPr>
                <a:spLocks noChangeArrowheads="1"/>
              </p:cNvSpPr>
              <p:nvPr/>
            </p:nvSpPr>
            <p:spPr bwMode="auto">
              <a:xfrm>
                <a:off x="1697" y="3093"/>
                <a:ext cx="1070" cy="12"/>
              </a:xfrm>
              <a:prstGeom prst="rect">
                <a:avLst/>
              </a:prstGeom>
              <a:solidFill>
                <a:srgbClr val="002900"/>
              </a:solidFill>
              <a:ln w="25400">
                <a:solidFill>
                  <a:srgbClr val="FFFFFF"/>
                </a:solidFill>
                <a:miter lim="800000"/>
                <a:headEnd/>
                <a:tailEnd/>
              </a:ln>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sp>
          <p:nvSpPr>
            <p:cNvPr id="31827" name="Oval 89"/>
            <p:cNvSpPr>
              <a:spLocks noChangeArrowheads="1"/>
            </p:cNvSpPr>
            <p:nvPr/>
          </p:nvSpPr>
          <p:spPr bwMode="auto">
            <a:xfrm>
              <a:off x="3486" y="3475"/>
              <a:ext cx="0" cy="0"/>
            </a:xfrm>
            <a:prstGeom prst="ellipse">
              <a:avLst/>
            </a:prstGeom>
            <a:solidFill>
              <a:srgbClr val="FFFFFF"/>
            </a:solidFill>
            <a:ln w="25400">
              <a:solidFill>
                <a:srgbClr val="FFFFFF"/>
              </a:solidFill>
              <a:round/>
              <a:headEnd/>
              <a:tailEnd/>
            </a:ln>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1828" name="Oval 90"/>
            <p:cNvSpPr>
              <a:spLocks noChangeArrowheads="1"/>
            </p:cNvSpPr>
            <p:nvPr/>
          </p:nvSpPr>
          <p:spPr bwMode="auto">
            <a:xfrm>
              <a:off x="3448" y="3451"/>
              <a:ext cx="0" cy="0"/>
            </a:xfrm>
            <a:prstGeom prst="ellipse">
              <a:avLst/>
            </a:prstGeom>
            <a:solidFill>
              <a:srgbClr val="FFFFFF"/>
            </a:solidFill>
            <a:ln w="25400">
              <a:solidFill>
                <a:srgbClr val="FFFFFF"/>
              </a:solidFill>
              <a:round/>
              <a:headEnd/>
              <a:tailEnd/>
            </a:ln>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1829" name="Oval 91"/>
            <p:cNvSpPr>
              <a:spLocks noChangeArrowheads="1"/>
            </p:cNvSpPr>
            <p:nvPr/>
          </p:nvSpPr>
          <p:spPr bwMode="auto">
            <a:xfrm>
              <a:off x="3402" y="3467"/>
              <a:ext cx="0" cy="0"/>
            </a:xfrm>
            <a:prstGeom prst="ellipse">
              <a:avLst/>
            </a:prstGeom>
            <a:solidFill>
              <a:srgbClr val="FFFFFF"/>
            </a:solidFill>
            <a:ln w="25400">
              <a:solidFill>
                <a:srgbClr val="FFFFFF"/>
              </a:solidFill>
              <a:round/>
              <a:headEnd/>
              <a:tailEnd/>
            </a:ln>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1830" name="Oval 92"/>
            <p:cNvSpPr>
              <a:spLocks noChangeArrowheads="1"/>
            </p:cNvSpPr>
            <p:nvPr/>
          </p:nvSpPr>
          <p:spPr bwMode="auto">
            <a:xfrm>
              <a:off x="3290" y="3471"/>
              <a:ext cx="0" cy="0"/>
            </a:xfrm>
            <a:prstGeom prst="ellipse">
              <a:avLst/>
            </a:prstGeom>
            <a:solidFill>
              <a:srgbClr val="FFFFFF"/>
            </a:solidFill>
            <a:ln w="25400">
              <a:solidFill>
                <a:srgbClr val="FFFFFF"/>
              </a:solidFill>
              <a:round/>
              <a:headEnd/>
              <a:tailEnd/>
            </a:ln>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1831" name="Oval 93"/>
            <p:cNvSpPr>
              <a:spLocks noChangeArrowheads="1"/>
            </p:cNvSpPr>
            <p:nvPr/>
          </p:nvSpPr>
          <p:spPr bwMode="auto">
            <a:xfrm>
              <a:off x="3349" y="3467"/>
              <a:ext cx="0" cy="0"/>
            </a:xfrm>
            <a:prstGeom prst="ellipse">
              <a:avLst/>
            </a:prstGeom>
            <a:solidFill>
              <a:srgbClr val="FFFFFF"/>
            </a:solidFill>
            <a:ln w="25400">
              <a:solidFill>
                <a:srgbClr val="FFFFFF"/>
              </a:solidFill>
              <a:round/>
              <a:headEnd/>
              <a:tailEnd/>
            </a:ln>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1832" name="Oval 94"/>
            <p:cNvSpPr>
              <a:spLocks noChangeArrowheads="1"/>
            </p:cNvSpPr>
            <p:nvPr/>
          </p:nvSpPr>
          <p:spPr bwMode="auto">
            <a:xfrm>
              <a:off x="3498" y="3514"/>
              <a:ext cx="0" cy="0"/>
            </a:xfrm>
            <a:prstGeom prst="ellipse">
              <a:avLst/>
            </a:prstGeom>
            <a:solidFill>
              <a:srgbClr val="FFFFFF"/>
            </a:solidFill>
            <a:ln w="25400">
              <a:solidFill>
                <a:srgbClr val="FFFFFF"/>
              </a:solidFill>
              <a:round/>
              <a:headEnd/>
              <a:tailEnd/>
            </a:ln>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1833" name="Arc 95"/>
            <p:cNvSpPr>
              <a:spLocks/>
            </p:cNvSpPr>
            <p:nvPr/>
          </p:nvSpPr>
          <p:spPr bwMode="auto">
            <a:xfrm>
              <a:off x="3778" y="3501"/>
              <a:ext cx="289" cy="88"/>
            </a:xfrm>
            <a:custGeom>
              <a:avLst/>
              <a:gdLst>
                <a:gd name="T0" fmla="*/ 0 w 21688"/>
                <a:gd name="T1" fmla="*/ 0 h 21883"/>
                <a:gd name="T2" fmla="*/ 0 w 21688"/>
                <a:gd name="T3" fmla="*/ 0 h 21883"/>
                <a:gd name="T4" fmla="*/ 0 w 21688"/>
                <a:gd name="T5" fmla="*/ 0 h 21883"/>
                <a:gd name="T6" fmla="*/ 0 60000 65536"/>
                <a:gd name="T7" fmla="*/ 0 60000 65536"/>
                <a:gd name="T8" fmla="*/ 0 60000 65536"/>
                <a:gd name="T9" fmla="*/ 0 w 21688"/>
                <a:gd name="T10" fmla="*/ 0 h 21883"/>
                <a:gd name="T11" fmla="*/ 21688 w 21688"/>
                <a:gd name="T12" fmla="*/ 21883 h 21883"/>
              </a:gdLst>
              <a:ahLst/>
              <a:cxnLst>
                <a:cxn ang="T6">
                  <a:pos x="T0" y="T1"/>
                </a:cxn>
                <a:cxn ang="T7">
                  <a:pos x="T2" y="T3"/>
                </a:cxn>
                <a:cxn ang="T8">
                  <a:pos x="T4" y="T5"/>
                </a:cxn>
              </a:cxnLst>
              <a:rect l="T9" t="T10" r="T11" b="T12"/>
              <a:pathLst>
                <a:path w="21688" h="21883" fill="none" extrusionOk="0">
                  <a:moveTo>
                    <a:pt x="21686" y="-1"/>
                  </a:moveTo>
                  <a:cubicBezTo>
                    <a:pt x="21687" y="94"/>
                    <a:pt x="21688" y="188"/>
                    <a:pt x="21688" y="283"/>
                  </a:cubicBezTo>
                  <a:cubicBezTo>
                    <a:pt x="21688" y="12212"/>
                    <a:pt x="12017" y="21883"/>
                    <a:pt x="88" y="21883"/>
                  </a:cubicBezTo>
                  <a:cubicBezTo>
                    <a:pt x="58" y="21883"/>
                    <a:pt x="29" y="21882"/>
                    <a:pt x="0" y="21882"/>
                  </a:cubicBezTo>
                </a:path>
                <a:path w="21688" h="21883" stroke="0" extrusionOk="0">
                  <a:moveTo>
                    <a:pt x="21686" y="-1"/>
                  </a:moveTo>
                  <a:cubicBezTo>
                    <a:pt x="21687" y="94"/>
                    <a:pt x="21688" y="188"/>
                    <a:pt x="21688" y="283"/>
                  </a:cubicBezTo>
                  <a:cubicBezTo>
                    <a:pt x="21688" y="12212"/>
                    <a:pt x="12017" y="21883"/>
                    <a:pt x="88" y="21883"/>
                  </a:cubicBezTo>
                  <a:cubicBezTo>
                    <a:pt x="58" y="21883"/>
                    <a:pt x="29" y="21882"/>
                    <a:pt x="0" y="21882"/>
                  </a:cubicBezTo>
                  <a:lnTo>
                    <a:pt x="88" y="283"/>
                  </a:lnTo>
                  <a:lnTo>
                    <a:pt x="21686" y="-1"/>
                  </a:lnTo>
                  <a:close/>
                </a:path>
              </a:pathLst>
            </a:custGeom>
            <a:noFill/>
            <a:ln w="25400" cap="rnd">
              <a:solidFill>
                <a:srgbClr val="7FFF00"/>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31834" name="Group 96"/>
            <p:cNvGrpSpPr>
              <a:grpSpLocks/>
            </p:cNvGrpSpPr>
            <p:nvPr/>
          </p:nvGrpSpPr>
          <p:grpSpPr bwMode="auto">
            <a:xfrm>
              <a:off x="2507" y="3118"/>
              <a:ext cx="1412" cy="313"/>
              <a:chOff x="1683" y="2620"/>
              <a:chExt cx="1213" cy="278"/>
            </a:xfrm>
          </p:grpSpPr>
          <p:sp>
            <p:nvSpPr>
              <p:cNvPr id="31930" name="AutoShape 97"/>
              <p:cNvSpPr>
                <a:spLocks noChangeArrowheads="1"/>
              </p:cNvSpPr>
              <p:nvPr/>
            </p:nvSpPr>
            <p:spPr bwMode="auto">
              <a:xfrm>
                <a:off x="1683" y="2628"/>
                <a:ext cx="1205" cy="233"/>
              </a:xfrm>
              <a:prstGeom prst="parallelogram">
                <a:avLst>
                  <a:gd name="adj" fmla="val 57439"/>
                </a:avLst>
              </a:prstGeom>
              <a:solidFill>
                <a:srgbClr val="003400"/>
              </a:solidFill>
              <a:ln w="25400">
                <a:solidFill>
                  <a:srgbClr val="FFFFFF"/>
                </a:solidFill>
                <a:miter lim="800000"/>
                <a:headEnd/>
                <a:tailEnd/>
              </a:ln>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1931" name="Line 98"/>
              <p:cNvSpPr>
                <a:spLocks noChangeShapeType="1"/>
              </p:cNvSpPr>
              <p:nvPr/>
            </p:nvSpPr>
            <p:spPr bwMode="auto">
              <a:xfrm flipH="1">
                <a:off x="2762" y="2620"/>
                <a:ext cx="134" cy="278"/>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932" name="Rectangle 99"/>
              <p:cNvSpPr>
                <a:spLocks noChangeArrowheads="1"/>
              </p:cNvSpPr>
              <p:nvPr/>
            </p:nvSpPr>
            <p:spPr bwMode="auto">
              <a:xfrm>
                <a:off x="1683" y="2877"/>
                <a:ext cx="1071" cy="13"/>
              </a:xfrm>
              <a:prstGeom prst="rect">
                <a:avLst/>
              </a:prstGeom>
              <a:solidFill>
                <a:srgbClr val="003400"/>
              </a:solidFill>
              <a:ln w="25400">
                <a:solidFill>
                  <a:srgbClr val="FFFFFF"/>
                </a:solidFill>
                <a:miter lim="800000"/>
                <a:headEnd/>
                <a:tailEnd/>
              </a:ln>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sp>
          <p:nvSpPr>
            <p:cNvPr id="31835" name="Freeform 100"/>
            <p:cNvSpPr>
              <a:spLocks/>
            </p:cNvSpPr>
            <p:nvPr/>
          </p:nvSpPr>
          <p:spPr bwMode="auto">
            <a:xfrm>
              <a:off x="2789" y="3211"/>
              <a:ext cx="799" cy="186"/>
            </a:xfrm>
            <a:custGeom>
              <a:avLst/>
              <a:gdLst>
                <a:gd name="T0" fmla="*/ 0 w 686"/>
                <a:gd name="T1" fmla="*/ 1420 h 165"/>
                <a:gd name="T2" fmla="*/ 480 w 686"/>
                <a:gd name="T3" fmla="*/ 1068 h 165"/>
                <a:gd name="T4" fmla="*/ 971 w 686"/>
                <a:gd name="T5" fmla="*/ 947 h 165"/>
                <a:gd name="T6" fmla="*/ 1442 w 686"/>
                <a:gd name="T7" fmla="*/ 817 h 165"/>
                <a:gd name="T8" fmla="*/ 2102 w 686"/>
                <a:gd name="T9" fmla="*/ 817 h 165"/>
                <a:gd name="T10" fmla="*/ 2572 w 686"/>
                <a:gd name="T11" fmla="*/ 817 h 165"/>
                <a:gd name="T12" fmla="*/ 3066 w 686"/>
                <a:gd name="T13" fmla="*/ 817 h 165"/>
                <a:gd name="T14" fmla="*/ 3550 w 686"/>
                <a:gd name="T15" fmla="*/ 817 h 165"/>
                <a:gd name="T16" fmla="*/ 4190 w 686"/>
                <a:gd name="T17" fmla="*/ 817 h 165"/>
                <a:gd name="T18" fmla="*/ 4661 w 686"/>
                <a:gd name="T19" fmla="*/ 817 h 165"/>
                <a:gd name="T20" fmla="*/ 5325 w 686"/>
                <a:gd name="T21" fmla="*/ 947 h 165"/>
                <a:gd name="T22" fmla="*/ 5791 w 686"/>
                <a:gd name="T23" fmla="*/ 1068 h 165"/>
                <a:gd name="T24" fmla="*/ 6295 w 686"/>
                <a:gd name="T25" fmla="*/ 1068 h 165"/>
                <a:gd name="T26" fmla="*/ 6779 w 686"/>
                <a:gd name="T27" fmla="*/ 1068 h 165"/>
                <a:gd name="T28" fmla="*/ 7274 w 686"/>
                <a:gd name="T29" fmla="*/ 1068 h 165"/>
                <a:gd name="T30" fmla="*/ 7755 w 686"/>
                <a:gd name="T31" fmla="*/ 1068 h 165"/>
                <a:gd name="T32" fmla="*/ 8224 w 686"/>
                <a:gd name="T33" fmla="*/ 947 h 165"/>
                <a:gd name="T34" fmla="*/ 8713 w 686"/>
                <a:gd name="T35" fmla="*/ 947 h 165"/>
                <a:gd name="T36" fmla="*/ 9197 w 686"/>
                <a:gd name="T37" fmla="*/ 593 h 165"/>
                <a:gd name="T38" fmla="*/ 9658 w 686"/>
                <a:gd name="T39" fmla="*/ 229 h 165"/>
                <a:gd name="T40" fmla="*/ 10170 w 686"/>
                <a:gd name="T41" fmla="*/ 229 h 165"/>
                <a:gd name="T42" fmla="*/ 10657 w 686"/>
                <a:gd name="T43" fmla="*/ 0 h 16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86"/>
                <a:gd name="T67" fmla="*/ 0 h 165"/>
                <a:gd name="T68" fmla="*/ 686 w 686"/>
                <a:gd name="T69" fmla="*/ 165 h 16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86" h="165">
                  <a:moveTo>
                    <a:pt x="0" y="164"/>
                  </a:moveTo>
                  <a:lnTo>
                    <a:pt x="31" y="123"/>
                  </a:lnTo>
                  <a:lnTo>
                    <a:pt x="62" y="109"/>
                  </a:lnTo>
                  <a:lnTo>
                    <a:pt x="93" y="95"/>
                  </a:lnTo>
                  <a:lnTo>
                    <a:pt x="135" y="95"/>
                  </a:lnTo>
                  <a:lnTo>
                    <a:pt x="166" y="95"/>
                  </a:lnTo>
                  <a:lnTo>
                    <a:pt x="197" y="95"/>
                  </a:lnTo>
                  <a:lnTo>
                    <a:pt x="228" y="95"/>
                  </a:lnTo>
                  <a:lnTo>
                    <a:pt x="269" y="95"/>
                  </a:lnTo>
                  <a:lnTo>
                    <a:pt x="300" y="95"/>
                  </a:lnTo>
                  <a:lnTo>
                    <a:pt x="342" y="109"/>
                  </a:lnTo>
                  <a:lnTo>
                    <a:pt x="373" y="123"/>
                  </a:lnTo>
                  <a:lnTo>
                    <a:pt x="404" y="123"/>
                  </a:lnTo>
                  <a:lnTo>
                    <a:pt x="435" y="123"/>
                  </a:lnTo>
                  <a:lnTo>
                    <a:pt x="467" y="123"/>
                  </a:lnTo>
                  <a:lnTo>
                    <a:pt x="498" y="123"/>
                  </a:lnTo>
                  <a:lnTo>
                    <a:pt x="529" y="109"/>
                  </a:lnTo>
                  <a:lnTo>
                    <a:pt x="560" y="109"/>
                  </a:lnTo>
                  <a:lnTo>
                    <a:pt x="591" y="68"/>
                  </a:lnTo>
                  <a:lnTo>
                    <a:pt x="622" y="27"/>
                  </a:lnTo>
                  <a:lnTo>
                    <a:pt x="653" y="27"/>
                  </a:lnTo>
                  <a:lnTo>
                    <a:pt x="685" y="0"/>
                  </a:lnTo>
                </a:path>
              </a:pathLst>
            </a:custGeom>
            <a:noFill/>
            <a:ln w="25400" cap="rnd">
              <a:solidFill>
                <a:srgbClr val="FAA906"/>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836" name="Freeform 101"/>
            <p:cNvSpPr>
              <a:spLocks/>
            </p:cNvSpPr>
            <p:nvPr/>
          </p:nvSpPr>
          <p:spPr bwMode="auto">
            <a:xfrm>
              <a:off x="3492" y="3273"/>
              <a:ext cx="304" cy="68"/>
            </a:xfrm>
            <a:custGeom>
              <a:avLst/>
              <a:gdLst>
                <a:gd name="T0" fmla="*/ 0 w 261"/>
                <a:gd name="T1" fmla="*/ 0 h 60"/>
                <a:gd name="T2" fmla="*/ 557 w 261"/>
                <a:gd name="T3" fmla="*/ 48 h 60"/>
                <a:gd name="T4" fmla="*/ 557 w 261"/>
                <a:gd name="T5" fmla="*/ 211 h 60"/>
                <a:gd name="T6" fmla="*/ 1275 w 261"/>
                <a:gd name="T7" fmla="*/ 384 h 60"/>
                <a:gd name="T8" fmla="*/ 2759 w 261"/>
                <a:gd name="T9" fmla="*/ 445 h 60"/>
                <a:gd name="T10" fmla="*/ 3483 w 261"/>
                <a:gd name="T11" fmla="*/ 559 h 60"/>
                <a:gd name="T12" fmla="*/ 4049 w 261"/>
                <a:gd name="T13" fmla="*/ 559 h 60"/>
                <a:gd name="T14" fmla="*/ 0 60000 65536"/>
                <a:gd name="T15" fmla="*/ 0 60000 65536"/>
                <a:gd name="T16" fmla="*/ 0 60000 65536"/>
                <a:gd name="T17" fmla="*/ 0 60000 65536"/>
                <a:gd name="T18" fmla="*/ 0 60000 65536"/>
                <a:gd name="T19" fmla="*/ 0 60000 65536"/>
                <a:gd name="T20" fmla="*/ 0 60000 65536"/>
                <a:gd name="T21" fmla="*/ 0 w 261"/>
                <a:gd name="T22" fmla="*/ 0 h 60"/>
                <a:gd name="T23" fmla="*/ 261 w 261"/>
                <a:gd name="T24" fmla="*/ 60 h 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1" h="60">
                  <a:moveTo>
                    <a:pt x="0" y="0"/>
                  </a:moveTo>
                  <a:lnTo>
                    <a:pt x="35" y="5"/>
                  </a:lnTo>
                  <a:lnTo>
                    <a:pt x="35" y="23"/>
                  </a:lnTo>
                  <a:lnTo>
                    <a:pt x="82" y="41"/>
                  </a:lnTo>
                  <a:lnTo>
                    <a:pt x="177" y="47"/>
                  </a:lnTo>
                  <a:lnTo>
                    <a:pt x="224" y="59"/>
                  </a:lnTo>
                  <a:lnTo>
                    <a:pt x="260" y="59"/>
                  </a:lnTo>
                </a:path>
              </a:pathLst>
            </a:custGeom>
            <a:noFill/>
            <a:ln w="25400" cap="rnd">
              <a:solidFill>
                <a:srgbClr val="FAA906"/>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31837" name="Group 102"/>
            <p:cNvGrpSpPr>
              <a:grpSpLocks/>
            </p:cNvGrpSpPr>
            <p:nvPr/>
          </p:nvGrpSpPr>
          <p:grpSpPr bwMode="auto">
            <a:xfrm>
              <a:off x="2531" y="2893"/>
              <a:ext cx="1413" cy="312"/>
              <a:chOff x="1703" y="2420"/>
              <a:chExt cx="1214" cy="277"/>
            </a:xfrm>
          </p:grpSpPr>
          <p:sp>
            <p:nvSpPr>
              <p:cNvPr id="31927" name="AutoShape 103"/>
              <p:cNvSpPr>
                <a:spLocks noChangeArrowheads="1"/>
              </p:cNvSpPr>
              <p:nvPr/>
            </p:nvSpPr>
            <p:spPr bwMode="auto">
              <a:xfrm>
                <a:off x="1703" y="2428"/>
                <a:ext cx="1206" cy="234"/>
              </a:xfrm>
              <a:prstGeom prst="parallelogram">
                <a:avLst>
                  <a:gd name="adj" fmla="val 57241"/>
                </a:avLst>
              </a:prstGeom>
              <a:solidFill>
                <a:srgbClr val="003E00"/>
              </a:solidFill>
              <a:ln w="25400">
                <a:solidFill>
                  <a:srgbClr val="FFFFFF"/>
                </a:solidFill>
                <a:miter lim="800000"/>
                <a:headEnd/>
                <a:tailEnd/>
              </a:ln>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1928" name="Line 104"/>
              <p:cNvSpPr>
                <a:spLocks noChangeShapeType="1"/>
              </p:cNvSpPr>
              <p:nvPr/>
            </p:nvSpPr>
            <p:spPr bwMode="auto">
              <a:xfrm flipH="1">
                <a:off x="2780" y="2420"/>
                <a:ext cx="137" cy="277"/>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929" name="Rectangle 105"/>
              <p:cNvSpPr>
                <a:spLocks noChangeArrowheads="1"/>
              </p:cNvSpPr>
              <p:nvPr/>
            </p:nvSpPr>
            <p:spPr bwMode="auto">
              <a:xfrm>
                <a:off x="1703" y="2678"/>
                <a:ext cx="1069" cy="11"/>
              </a:xfrm>
              <a:prstGeom prst="rect">
                <a:avLst/>
              </a:prstGeom>
              <a:solidFill>
                <a:srgbClr val="003E00"/>
              </a:solidFill>
              <a:ln w="25400">
                <a:solidFill>
                  <a:srgbClr val="FFFFFF"/>
                </a:solidFill>
                <a:miter lim="800000"/>
                <a:headEnd/>
                <a:tailEnd/>
              </a:ln>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sp>
          <p:nvSpPr>
            <p:cNvPr id="31838" name="Freeform 106"/>
            <p:cNvSpPr>
              <a:spLocks/>
            </p:cNvSpPr>
            <p:nvPr/>
          </p:nvSpPr>
          <p:spPr bwMode="auto">
            <a:xfrm>
              <a:off x="3059" y="3038"/>
              <a:ext cx="258" cy="79"/>
            </a:xfrm>
            <a:custGeom>
              <a:avLst/>
              <a:gdLst>
                <a:gd name="T0" fmla="*/ 689 w 222"/>
                <a:gd name="T1" fmla="*/ 3 h 70"/>
                <a:gd name="T2" fmla="*/ 888 w 222"/>
                <a:gd name="T3" fmla="*/ 3 h 70"/>
                <a:gd name="T4" fmla="*/ 1082 w 222"/>
                <a:gd name="T5" fmla="*/ 3 h 70"/>
                <a:gd name="T6" fmla="*/ 1277 w 222"/>
                <a:gd name="T7" fmla="*/ 113 h 70"/>
                <a:gd name="T8" fmla="*/ 1452 w 222"/>
                <a:gd name="T9" fmla="*/ 179 h 70"/>
                <a:gd name="T10" fmla="*/ 1647 w 222"/>
                <a:gd name="T11" fmla="*/ 87 h 70"/>
                <a:gd name="T12" fmla="*/ 1833 w 222"/>
                <a:gd name="T13" fmla="*/ 3 h 70"/>
                <a:gd name="T14" fmla="*/ 2016 w 222"/>
                <a:gd name="T15" fmla="*/ 0 h 70"/>
                <a:gd name="T16" fmla="*/ 2217 w 222"/>
                <a:gd name="T17" fmla="*/ 0 h 70"/>
                <a:gd name="T18" fmla="*/ 2343 w 222"/>
                <a:gd name="T19" fmla="*/ 87 h 70"/>
                <a:gd name="T20" fmla="*/ 2542 w 222"/>
                <a:gd name="T21" fmla="*/ 144 h 70"/>
                <a:gd name="T22" fmla="*/ 2723 w 222"/>
                <a:gd name="T23" fmla="*/ 179 h 70"/>
                <a:gd name="T24" fmla="*/ 2930 w 222"/>
                <a:gd name="T25" fmla="*/ 202 h 70"/>
                <a:gd name="T26" fmla="*/ 3120 w 222"/>
                <a:gd name="T27" fmla="*/ 235 h 70"/>
                <a:gd name="T28" fmla="*/ 3248 w 222"/>
                <a:gd name="T29" fmla="*/ 337 h 70"/>
                <a:gd name="T30" fmla="*/ 3298 w 222"/>
                <a:gd name="T31" fmla="*/ 422 h 70"/>
                <a:gd name="T32" fmla="*/ 3120 w 222"/>
                <a:gd name="T33" fmla="*/ 484 h 70"/>
                <a:gd name="T34" fmla="*/ 2930 w 222"/>
                <a:gd name="T35" fmla="*/ 484 h 70"/>
                <a:gd name="T36" fmla="*/ 2723 w 222"/>
                <a:gd name="T37" fmla="*/ 484 h 70"/>
                <a:gd name="T38" fmla="*/ 2542 w 222"/>
                <a:gd name="T39" fmla="*/ 484 h 70"/>
                <a:gd name="T40" fmla="*/ 2343 w 222"/>
                <a:gd name="T41" fmla="*/ 484 h 70"/>
                <a:gd name="T42" fmla="*/ 2137 w 222"/>
                <a:gd name="T43" fmla="*/ 484 h 70"/>
                <a:gd name="T44" fmla="*/ 1961 w 222"/>
                <a:gd name="T45" fmla="*/ 484 h 70"/>
                <a:gd name="T46" fmla="*/ 1768 w 222"/>
                <a:gd name="T47" fmla="*/ 484 h 70"/>
                <a:gd name="T48" fmla="*/ 1577 w 222"/>
                <a:gd name="T49" fmla="*/ 503 h 70"/>
                <a:gd name="T50" fmla="*/ 1393 w 222"/>
                <a:gd name="T51" fmla="*/ 503 h 70"/>
                <a:gd name="T52" fmla="*/ 1319 w 222"/>
                <a:gd name="T53" fmla="*/ 606 h 70"/>
                <a:gd name="T54" fmla="*/ 1082 w 222"/>
                <a:gd name="T55" fmla="*/ 606 h 70"/>
                <a:gd name="T56" fmla="*/ 888 w 222"/>
                <a:gd name="T57" fmla="*/ 606 h 70"/>
                <a:gd name="T58" fmla="*/ 689 w 222"/>
                <a:gd name="T59" fmla="*/ 606 h 70"/>
                <a:gd name="T60" fmla="*/ 510 w 222"/>
                <a:gd name="T61" fmla="*/ 606 h 70"/>
                <a:gd name="T62" fmla="*/ 251 w 222"/>
                <a:gd name="T63" fmla="*/ 606 h 70"/>
                <a:gd name="T64" fmla="*/ 3 w 222"/>
                <a:gd name="T65" fmla="*/ 568 h 70"/>
                <a:gd name="T66" fmla="*/ 0 w 222"/>
                <a:gd name="T67" fmla="*/ 446 h 70"/>
                <a:gd name="T68" fmla="*/ 0 w 222"/>
                <a:gd name="T69" fmla="*/ 367 h 70"/>
                <a:gd name="T70" fmla="*/ 0 w 222"/>
                <a:gd name="T71" fmla="*/ 265 h 70"/>
                <a:gd name="T72" fmla="*/ 0 w 222"/>
                <a:gd name="T73" fmla="*/ 179 h 70"/>
                <a:gd name="T74" fmla="*/ 186 w 222"/>
                <a:gd name="T75" fmla="*/ 113 h 70"/>
                <a:gd name="T76" fmla="*/ 378 w 222"/>
                <a:gd name="T77" fmla="*/ 60 h 70"/>
                <a:gd name="T78" fmla="*/ 565 w 222"/>
                <a:gd name="T79" fmla="*/ 60 h 70"/>
                <a:gd name="T80" fmla="*/ 689 w 222"/>
                <a:gd name="T81" fmla="*/ 3 h 7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22"/>
                <a:gd name="T124" fmla="*/ 0 h 70"/>
                <a:gd name="T125" fmla="*/ 222 w 222"/>
                <a:gd name="T126" fmla="*/ 70 h 7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22" h="70">
                  <a:moveTo>
                    <a:pt x="46" y="3"/>
                  </a:moveTo>
                  <a:lnTo>
                    <a:pt x="59" y="3"/>
                  </a:lnTo>
                  <a:lnTo>
                    <a:pt x="72" y="3"/>
                  </a:lnTo>
                  <a:lnTo>
                    <a:pt x="85" y="13"/>
                  </a:lnTo>
                  <a:lnTo>
                    <a:pt x="97" y="20"/>
                  </a:lnTo>
                  <a:lnTo>
                    <a:pt x="110" y="10"/>
                  </a:lnTo>
                  <a:lnTo>
                    <a:pt x="123" y="3"/>
                  </a:lnTo>
                  <a:lnTo>
                    <a:pt x="135" y="0"/>
                  </a:lnTo>
                  <a:lnTo>
                    <a:pt x="148" y="0"/>
                  </a:lnTo>
                  <a:lnTo>
                    <a:pt x="157" y="10"/>
                  </a:lnTo>
                  <a:lnTo>
                    <a:pt x="170" y="17"/>
                  </a:lnTo>
                  <a:lnTo>
                    <a:pt x="182" y="20"/>
                  </a:lnTo>
                  <a:lnTo>
                    <a:pt x="195" y="23"/>
                  </a:lnTo>
                  <a:lnTo>
                    <a:pt x="208" y="27"/>
                  </a:lnTo>
                  <a:lnTo>
                    <a:pt x="217" y="38"/>
                  </a:lnTo>
                  <a:lnTo>
                    <a:pt x="221" y="48"/>
                  </a:lnTo>
                  <a:lnTo>
                    <a:pt x="208" y="55"/>
                  </a:lnTo>
                  <a:lnTo>
                    <a:pt x="195" y="55"/>
                  </a:lnTo>
                  <a:lnTo>
                    <a:pt x="182" y="55"/>
                  </a:lnTo>
                  <a:lnTo>
                    <a:pt x="170" y="55"/>
                  </a:lnTo>
                  <a:lnTo>
                    <a:pt x="157" y="55"/>
                  </a:lnTo>
                  <a:lnTo>
                    <a:pt x="144" y="55"/>
                  </a:lnTo>
                  <a:lnTo>
                    <a:pt x="131" y="55"/>
                  </a:lnTo>
                  <a:lnTo>
                    <a:pt x="119" y="55"/>
                  </a:lnTo>
                  <a:lnTo>
                    <a:pt x="106" y="58"/>
                  </a:lnTo>
                  <a:lnTo>
                    <a:pt x="93" y="58"/>
                  </a:lnTo>
                  <a:lnTo>
                    <a:pt x="89" y="69"/>
                  </a:lnTo>
                  <a:lnTo>
                    <a:pt x="72" y="69"/>
                  </a:lnTo>
                  <a:lnTo>
                    <a:pt x="59" y="69"/>
                  </a:lnTo>
                  <a:lnTo>
                    <a:pt x="46" y="69"/>
                  </a:lnTo>
                  <a:lnTo>
                    <a:pt x="34" y="69"/>
                  </a:lnTo>
                  <a:lnTo>
                    <a:pt x="16" y="69"/>
                  </a:lnTo>
                  <a:lnTo>
                    <a:pt x="3" y="65"/>
                  </a:lnTo>
                  <a:lnTo>
                    <a:pt x="0" y="51"/>
                  </a:lnTo>
                  <a:lnTo>
                    <a:pt x="0" y="41"/>
                  </a:lnTo>
                  <a:lnTo>
                    <a:pt x="0" y="30"/>
                  </a:lnTo>
                  <a:lnTo>
                    <a:pt x="0" y="20"/>
                  </a:lnTo>
                  <a:lnTo>
                    <a:pt x="12" y="13"/>
                  </a:lnTo>
                  <a:lnTo>
                    <a:pt x="25" y="7"/>
                  </a:lnTo>
                  <a:lnTo>
                    <a:pt x="38" y="7"/>
                  </a:lnTo>
                  <a:lnTo>
                    <a:pt x="46" y="3"/>
                  </a:lnTo>
                </a:path>
              </a:pathLst>
            </a:custGeom>
            <a:solidFill>
              <a:srgbClr val="FAA906"/>
            </a:solidFill>
            <a:ln w="25400" cap="rnd">
              <a:solidFill>
                <a:srgbClr val="FFFFFF"/>
              </a:solidFill>
              <a:round/>
              <a:headEnd/>
              <a:tailEnd/>
            </a:ln>
          </p:spPr>
          <p:txBody>
            <a:bodyPr/>
            <a:lstStyle/>
            <a:p>
              <a:endParaRPr lang="zh-CN" altLang="en-US"/>
            </a:p>
          </p:txBody>
        </p:sp>
        <p:sp>
          <p:nvSpPr>
            <p:cNvPr id="31839" name="Arc 107"/>
            <p:cNvSpPr>
              <a:spLocks/>
            </p:cNvSpPr>
            <p:nvPr/>
          </p:nvSpPr>
          <p:spPr bwMode="auto">
            <a:xfrm>
              <a:off x="3766" y="3010"/>
              <a:ext cx="326" cy="95"/>
            </a:xfrm>
            <a:custGeom>
              <a:avLst/>
              <a:gdLst>
                <a:gd name="T0" fmla="*/ 0 w 21600"/>
                <a:gd name="T1" fmla="*/ 0 h 21859"/>
                <a:gd name="T2" fmla="*/ 0 w 21600"/>
                <a:gd name="T3" fmla="*/ 0 h 21859"/>
                <a:gd name="T4" fmla="*/ 0 w 21600"/>
                <a:gd name="T5" fmla="*/ 0 h 21859"/>
                <a:gd name="T6" fmla="*/ 0 60000 65536"/>
                <a:gd name="T7" fmla="*/ 0 60000 65536"/>
                <a:gd name="T8" fmla="*/ 0 60000 65536"/>
                <a:gd name="T9" fmla="*/ 0 w 21600"/>
                <a:gd name="T10" fmla="*/ 0 h 21859"/>
                <a:gd name="T11" fmla="*/ 21600 w 21600"/>
                <a:gd name="T12" fmla="*/ 21859 h 21859"/>
              </a:gdLst>
              <a:ahLst/>
              <a:cxnLst>
                <a:cxn ang="T6">
                  <a:pos x="T0" y="T1"/>
                </a:cxn>
                <a:cxn ang="T7">
                  <a:pos x="T2" y="T3"/>
                </a:cxn>
                <a:cxn ang="T8">
                  <a:pos x="T4" y="T5"/>
                </a:cxn>
              </a:cxnLst>
              <a:rect l="T9" t="T10" r="T11" b="T12"/>
              <a:pathLst>
                <a:path w="21600" h="21859" fill="none" extrusionOk="0">
                  <a:moveTo>
                    <a:pt x="21598" y="-1"/>
                  </a:moveTo>
                  <a:cubicBezTo>
                    <a:pt x="21599" y="86"/>
                    <a:pt x="21600" y="172"/>
                    <a:pt x="21600" y="259"/>
                  </a:cubicBezTo>
                  <a:cubicBezTo>
                    <a:pt x="21600" y="12188"/>
                    <a:pt x="11929" y="21858"/>
                    <a:pt x="0" y="21859"/>
                  </a:cubicBezTo>
                </a:path>
                <a:path w="21600" h="21859" stroke="0" extrusionOk="0">
                  <a:moveTo>
                    <a:pt x="21598" y="-1"/>
                  </a:moveTo>
                  <a:cubicBezTo>
                    <a:pt x="21599" y="86"/>
                    <a:pt x="21600" y="172"/>
                    <a:pt x="21600" y="259"/>
                  </a:cubicBezTo>
                  <a:cubicBezTo>
                    <a:pt x="21600" y="12188"/>
                    <a:pt x="11929" y="21858"/>
                    <a:pt x="0" y="21859"/>
                  </a:cubicBezTo>
                  <a:lnTo>
                    <a:pt x="0" y="259"/>
                  </a:lnTo>
                  <a:lnTo>
                    <a:pt x="21598" y="-1"/>
                  </a:lnTo>
                  <a:close/>
                </a:path>
              </a:pathLst>
            </a:custGeom>
            <a:noFill/>
            <a:ln w="25400" cap="rnd">
              <a:solidFill>
                <a:srgbClr val="7FFF00"/>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1840" name="Rectangle 108"/>
            <p:cNvSpPr>
              <a:spLocks noChangeArrowheads="1"/>
            </p:cNvSpPr>
            <p:nvPr/>
          </p:nvSpPr>
          <p:spPr bwMode="auto">
            <a:xfrm>
              <a:off x="4120" y="2818"/>
              <a:ext cx="1022"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550" tIns="41275" rIns="82550" bIns="41275">
              <a:spAutoFit/>
            </a:bodyPr>
            <a:lstStyle>
              <a:lvl1pPr defTabSz="814388"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defTabSz="814388"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defTabSz="814388"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defTabSz="814388"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814388"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8143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8143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8143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8143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90000"/>
                </a:lnSpc>
                <a:spcBef>
                  <a:spcPct val="0"/>
                </a:spcBef>
                <a:buClrTx/>
                <a:buSzTx/>
                <a:buFontTx/>
                <a:buNone/>
              </a:pPr>
              <a:r>
                <a:rPr lang="en-US" altLang="zh-CN" sz="1600" b="1" i="1"/>
                <a:t>Zoning,	Polygon</a:t>
              </a:r>
            </a:p>
          </p:txBody>
        </p:sp>
        <p:grpSp>
          <p:nvGrpSpPr>
            <p:cNvPr id="31841" name="Group 109"/>
            <p:cNvGrpSpPr>
              <a:grpSpLocks/>
            </p:cNvGrpSpPr>
            <p:nvPr/>
          </p:nvGrpSpPr>
          <p:grpSpPr bwMode="auto">
            <a:xfrm>
              <a:off x="2517" y="2668"/>
              <a:ext cx="1413" cy="314"/>
              <a:chOff x="1691" y="2221"/>
              <a:chExt cx="1214" cy="278"/>
            </a:xfrm>
          </p:grpSpPr>
          <p:sp>
            <p:nvSpPr>
              <p:cNvPr id="31924" name="AutoShape 110"/>
              <p:cNvSpPr>
                <a:spLocks noChangeArrowheads="1"/>
              </p:cNvSpPr>
              <p:nvPr/>
            </p:nvSpPr>
            <p:spPr bwMode="auto">
              <a:xfrm>
                <a:off x="1691" y="2229"/>
                <a:ext cx="1206" cy="233"/>
              </a:xfrm>
              <a:prstGeom prst="parallelogram">
                <a:avLst>
                  <a:gd name="adj" fmla="val 57487"/>
                </a:avLst>
              </a:prstGeom>
              <a:solidFill>
                <a:srgbClr val="005400"/>
              </a:solidFill>
              <a:ln w="25400">
                <a:solidFill>
                  <a:srgbClr val="FFFFFF"/>
                </a:solidFill>
                <a:miter lim="800000"/>
                <a:headEnd/>
                <a:tailEnd/>
              </a:ln>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1925" name="Line 111"/>
              <p:cNvSpPr>
                <a:spLocks noChangeShapeType="1"/>
              </p:cNvSpPr>
              <p:nvPr/>
            </p:nvSpPr>
            <p:spPr bwMode="auto">
              <a:xfrm flipH="1">
                <a:off x="2769" y="2221"/>
                <a:ext cx="136" cy="278"/>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926" name="Rectangle 112"/>
              <p:cNvSpPr>
                <a:spLocks noChangeArrowheads="1"/>
              </p:cNvSpPr>
              <p:nvPr/>
            </p:nvSpPr>
            <p:spPr bwMode="auto">
              <a:xfrm>
                <a:off x="1691" y="2478"/>
                <a:ext cx="1070" cy="13"/>
              </a:xfrm>
              <a:prstGeom prst="rect">
                <a:avLst/>
              </a:prstGeom>
              <a:solidFill>
                <a:srgbClr val="005400"/>
              </a:solidFill>
              <a:ln w="25400">
                <a:solidFill>
                  <a:srgbClr val="FFFFFF"/>
                </a:solidFill>
                <a:miter lim="800000"/>
                <a:headEnd/>
                <a:tailEnd/>
              </a:ln>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sp>
          <p:nvSpPr>
            <p:cNvPr id="31842" name="Line 113"/>
            <p:cNvSpPr>
              <a:spLocks noChangeShapeType="1"/>
            </p:cNvSpPr>
            <p:nvPr/>
          </p:nvSpPr>
          <p:spPr bwMode="auto">
            <a:xfrm flipV="1">
              <a:off x="2730" y="2861"/>
              <a:ext cx="44" cy="88"/>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43" name="Line 114"/>
            <p:cNvSpPr>
              <a:spLocks noChangeShapeType="1"/>
            </p:cNvSpPr>
            <p:nvPr/>
          </p:nvSpPr>
          <p:spPr bwMode="auto">
            <a:xfrm>
              <a:off x="2769" y="2861"/>
              <a:ext cx="54" cy="0"/>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44" name="Line 115"/>
            <p:cNvSpPr>
              <a:spLocks noChangeShapeType="1"/>
            </p:cNvSpPr>
            <p:nvPr/>
          </p:nvSpPr>
          <p:spPr bwMode="auto">
            <a:xfrm flipV="1">
              <a:off x="2823" y="2668"/>
              <a:ext cx="85" cy="193"/>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45" name="Line 116"/>
            <p:cNvSpPr>
              <a:spLocks noChangeShapeType="1"/>
            </p:cNvSpPr>
            <p:nvPr/>
          </p:nvSpPr>
          <p:spPr bwMode="auto">
            <a:xfrm>
              <a:off x="3611" y="2793"/>
              <a:ext cx="48" cy="156"/>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46" name="Line 117"/>
            <p:cNvSpPr>
              <a:spLocks noChangeShapeType="1"/>
            </p:cNvSpPr>
            <p:nvPr/>
          </p:nvSpPr>
          <p:spPr bwMode="auto">
            <a:xfrm>
              <a:off x="3508" y="2671"/>
              <a:ext cx="62" cy="128"/>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47" name="Line 118"/>
            <p:cNvSpPr>
              <a:spLocks noChangeShapeType="1"/>
            </p:cNvSpPr>
            <p:nvPr/>
          </p:nvSpPr>
          <p:spPr bwMode="auto">
            <a:xfrm>
              <a:off x="3567" y="2796"/>
              <a:ext cx="44" cy="0"/>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48" name="Line 119"/>
            <p:cNvSpPr>
              <a:spLocks noChangeShapeType="1"/>
            </p:cNvSpPr>
            <p:nvPr/>
          </p:nvSpPr>
          <p:spPr bwMode="auto">
            <a:xfrm>
              <a:off x="3554" y="2757"/>
              <a:ext cx="327" cy="0"/>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49" name="Arc 120"/>
            <p:cNvSpPr>
              <a:spLocks/>
            </p:cNvSpPr>
            <p:nvPr/>
          </p:nvSpPr>
          <p:spPr bwMode="auto">
            <a:xfrm>
              <a:off x="3742" y="2786"/>
              <a:ext cx="346" cy="85"/>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25400" cap="rnd">
              <a:solidFill>
                <a:srgbClr val="7FFF00"/>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1850" name="AutoShape 121"/>
            <p:cNvSpPr>
              <a:spLocks noChangeArrowheads="1"/>
            </p:cNvSpPr>
            <p:nvPr/>
          </p:nvSpPr>
          <p:spPr bwMode="auto">
            <a:xfrm>
              <a:off x="2082" y="2546"/>
              <a:ext cx="1205" cy="324"/>
            </a:xfrm>
            <a:prstGeom prst="parallelogram">
              <a:avLst>
                <a:gd name="adj" fmla="val 35969"/>
              </a:avLst>
            </a:prstGeom>
            <a:solidFill>
              <a:srgbClr val="316501"/>
            </a:solidFill>
            <a:ln w="25400">
              <a:solidFill>
                <a:srgbClr val="FFFFFF"/>
              </a:solidFill>
              <a:miter lim="800000"/>
              <a:headEnd/>
              <a:tailEnd/>
            </a:ln>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1851" name="AutoShape 122"/>
            <p:cNvSpPr>
              <a:spLocks noChangeArrowheads="1"/>
            </p:cNvSpPr>
            <p:nvPr/>
          </p:nvSpPr>
          <p:spPr bwMode="auto">
            <a:xfrm>
              <a:off x="2013" y="2483"/>
              <a:ext cx="1207" cy="325"/>
            </a:xfrm>
            <a:prstGeom prst="parallelogram">
              <a:avLst>
                <a:gd name="adj" fmla="val 35918"/>
              </a:avLst>
            </a:prstGeom>
            <a:solidFill>
              <a:srgbClr val="316501"/>
            </a:solidFill>
            <a:ln w="25400">
              <a:solidFill>
                <a:srgbClr val="FFFFFF"/>
              </a:solidFill>
              <a:miter lim="800000"/>
              <a:headEnd/>
              <a:tailEnd/>
            </a:ln>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1852" name="Rectangle 123"/>
            <p:cNvSpPr>
              <a:spLocks noChangeArrowheads="1"/>
            </p:cNvSpPr>
            <p:nvPr/>
          </p:nvSpPr>
          <p:spPr bwMode="auto">
            <a:xfrm>
              <a:off x="2123" y="2452"/>
              <a:ext cx="957" cy="20"/>
            </a:xfrm>
            <a:prstGeom prst="rect">
              <a:avLst/>
            </a:prstGeom>
            <a:solidFill>
              <a:srgbClr val="037C03"/>
            </a:solidFill>
            <a:ln w="25400">
              <a:solidFill>
                <a:srgbClr val="FFFFFF"/>
              </a:solidFill>
              <a:miter lim="800000"/>
              <a:headEnd/>
              <a:tailEnd/>
            </a:ln>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1853" name="AutoShape 124"/>
            <p:cNvSpPr>
              <a:spLocks noChangeArrowheads="1"/>
            </p:cNvSpPr>
            <p:nvPr/>
          </p:nvSpPr>
          <p:spPr bwMode="auto">
            <a:xfrm flipV="1">
              <a:off x="2027" y="1943"/>
              <a:ext cx="3411" cy="719"/>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926 w 21600"/>
                <a:gd name="T13" fmla="*/ 2914 h 21600"/>
                <a:gd name="T14" fmla="*/ 18674 w 21600"/>
                <a:gd name="T15" fmla="*/ 18686 h 21600"/>
              </a:gdLst>
              <a:ahLst/>
              <a:cxnLst>
                <a:cxn ang="T8">
                  <a:pos x="T0" y="T1"/>
                </a:cxn>
                <a:cxn ang="T9">
                  <a:pos x="T2" y="T3"/>
                </a:cxn>
                <a:cxn ang="T10">
                  <a:pos x="T4" y="T5"/>
                </a:cxn>
                <a:cxn ang="T11">
                  <a:pos x="T6" y="T7"/>
                </a:cxn>
              </a:cxnLst>
              <a:rect l="T12" t="T13" r="T14" b="T15"/>
              <a:pathLst>
                <a:path w="21600" h="21600">
                  <a:moveTo>
                    <a:pt x="0" y="0"/>
                  </a:moveTo>
                  <a:lnTo>
                    <a:pt x="2249" y="21600"/>
                  </a:lnTo>
                  <a:lnTo>
                    <a:pt x="19351" y="21600"/>
                  </a:lnTo>
                  <a:lnTo>
                    <a:pt x="21600" y="0"/>
                  </a:lnTo>
                  <a:lnTo>
                    <a:pt x="0" y="0"/>
                  </a:lnTo>
                  <a:close/>
                </a:path>
              </a:pathLst>
            </a:custGeom>
            <a:solidFill>
              <a:srgbClr val="037C03"/>
            </a:solidFill>
            <a:ln w="25400">
              <a:solidFill>
                <a:srgbClr val="FFFFFF"/>
              </a:solidFill>
              <a:miter lim="800000"/>
              <a:headEnd/>
              <a:tailEnd/>
            </a:ln>
          </p:spPr>
          <p:txBody>
            <a:bodyPr wrap="none" anchor="ctr"/>
            <a:lstStyle/>
            <a:p>
              <a:endParaRPr lang="zh-CN" altLang="en-US"/>
            </a:p>
          </p:txBody>
        </p:sp>
        <p:sp>
          <p:nvSpPr>
            <p:cNvPr id="31854" name="Rectangle 125"/>
            <p:cNvSpPr>
              <a:spLocks noChangeArrowheads="1"/>
            </p:cNvSpPr>
            <p:nvPr/>
          </p:nvSpPr>
          <p:spPr bwMode="auto">
            <a:xfrm>
              <a:off x="2039" y="2667"/>
              <a:ext cx="3410" cy="31"/>
            </a:xfrm>
            <a:prstGeom prst="rect">
              <a:avLst/>
            </a:prstGeom>
            <a:solidFill>
              <a:srgbClr val="037C03"/>
            </a:solidFill>
            <a:ln w="25400">
              <a:solidFill>
                <a:srgbClr val="FFFFFF"/>
              </a:solidFill>
              <a:miter lim="800000"/>
              <a:headEnd/>
              <a:tailEnd/>
            </a:ln>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1855" name="Line 126"/>
            <p:cNvSpPr>
              <a:spLocks noChangeShapeType="1"/>
            </p:cNvSpPr>
            <p:nvPr/>
          </p:nvSpPr>
          <p:spPr bwMode="auto">
            <a:xfrm flipH="1">
              <a:off x="3057" y="1940"/>
              <a:ext cx="215" cy="736"/>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56" name="Line 127"/>
            <p:cNvSpPr>
              <a:spLocks noChangeShapeType="1"/>
            </p:cNvSpPr>
            <p:nvPr/>
          </p:nvSpPr>
          <p:spPr bwMode="auto">
            <a:xfrm>
              <a:off x="4050" y="1933"/>
              <a:ext cx="216" cy="729"/>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57" name="Line 128"/>
            <p:cNvSpPr>
              <a:spLocks noChangeShapeType="1"/>
            </p:cNvSpPr>
            <p:nvPr/>
          </p:nvSpPr>
          <p:spPr bwMode="auto">
            <a:xfrm>
              <a:off x="2216" y="2331"/>
              <a:ext cx="3063" cy="0"/>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58" name="Rectangle 129"/>
            <p:cNvSpPr>
              <a:spLocks noChangeArrowheads="1"/>
            </p:cNvSpPr>
            <p:nvPr/>
          </p:nvSpPr>
          <p:spPr bwMode="auto">
            <a:xfrm>
              <a:off x="2190" y="2333"/>
              <a:ext cx="966" cy="19"/>
            </a:xfrm>
            <a:prstGeom prst="rect">
              <a:avLst/>
            </a:prstGeom>
            <a:solidFill>
              <a:srgbClr val="037C03"/>
            </a:solidFill>
            <a:ln w="25400">
              <a:solidFill>
                <a:srgbClr val="FFFFFF"/>
              </a:solidFill>
              <a:miter lim="800000"/>
              <a:headEnd/>
              <a:tailEnd/>
            </a:ln>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1859" name="AutoShape 130"/>
            <p:cNvSpPr>
              <a:spLocks noChangeArrowheads="1"/>
            </p:cNvSpPr>
            <p:nvPr/>
          </p:nvSpPr>
          <p:spPr bwMode="auto">
            <a:xfrm>
              <a:off x="2882" y="2592"/>
              <a:ext cx="199" cy="99"/>
            </a:xfrm>
            <a:prstGeom prst="parallelogram">
              <a:avLst>
                <a:gd name="adj" fmla="val 50243"/>
              </a:avLst>
            </a:prstGeom>
            <a:solidFill>
              <a:srgbClr val="037C03"/>
            </a:solidFill>
            <a:ln w="25400">
              <a:solidFill>
                <a:srgbClr val="28497A"/>
              </a:solidFill>
              <a:miter lim="800000"/>
              <a:headEnd/>
              <a:tailEnd/>
            </a:ln>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1860" name="Line 131"/>
            <p:cNvSpPr>
              <a:spLocks noChangeShapeType="1"/>
            </p:cNvSpPr>
            <p:nvPr/>
          </p:nvSpPr>
          <p:spPr bwMode="auto">
            <a:xfrm>
              <a:off x="3060" y="2670"/>
              <a:ext cx="0" cy="33"/>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61" name="Line 132"/>
            <p:cNvSpPr>
              <a:spLocks noChangeShapeType="1"/>
            </p:cNvSpPr>
            <p:nvPr/>
          </p:nvSpPr>
          <p:spPr bwMode="auto">
            <a:xfrm flipH="1">
              <a:off x="3060" y="2578"/>
              <a:ext cx="24" cy="88"/>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62" name="AutoShape 133"/>
            <p:cNvSpPr>
              <a:spLocks noChangeArrowheads="1"/>
            </p:cNvSpPr>
            <p:nvPr/>
          </p:nvSpPr>
          <p:spPr bwMode="auto">
            <a:xfrm>
              <a:off x="1973" y="2406"/>
              <a:ext cx="1065" cy="303"/>
            </a:xfrm>
            <a:prstGeom prst="parallelogram">
              <a:avLst>
                <a:gd name="adj" fmla="val 39038"/>
              </a:avLst>
            </a:prstGeom>
            <a:solidFill>
              <a:srgbClr val="00AE00"/>
            </a:solidFill>
            <a:ln w="25400">
              <a:solidFill>
                <a:srgbClr val="FFFFFF"/>
              </a:solidFill>
              <a:miter lim="800000"/>
              <a:headEnd/>
              <a:tailEnd/>
            </a:ln>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1863" name="Line 134"/>
            <p:cNvSpPr>
              <a:spLocks noChangeShapeType="1"/>
            </p:cNvSpPr>
            <p:nvPr/>
          </p:nvSpPr>
          <p:spPr bwMode="auto">
            <a:xfrm flipH="1">
              <a:off x="2937" y="2434"/>
              <a:ext cx="114" cy="319"/>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64" name="Rectangle 135"/>
            <p:cNvSpPr>
              <a:spLocks noChangeArrowheads="1"/>
            </p:cNvSpPr>
            <p:nvPr/>
          </p:nvSpPr>
          <p:spPr bwMode="auto">
            <a:xfrm>
              <a:off x="1973" y="2727"/>
              <a:ext cx="949" cy="17"/>
            </a:xfrm>
            <a:prstGeom prst="rect">
              <a:avLst/>
            </a:prstGeom>
            <a:solidFill>
              <a:srgbClr val="00AE00"/>
            </a:solidFill>
            <a:ln w="25400">
              <a:solidFill>
                <a:srgbClr val="FFFFFF"/>
              </a:solidFill>
              <a:miter lim="800000"/>
              <a:headEnd/>
              <a:tailEnd/>
            </a:ln>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1865" name="Line 136"/>
            <p:cNvSpPr>
              <a:spLocks noChangeShapeType="1"/>
            </p:cNvSpPr>
            <p:nvPr/>
          </p:nvSpPr>
          <p:spPr bwMode="auto">
            <a:xfrm>
              <a:off x="2739" y="2430"/>
              <a:ext cx="15" cy="121"/>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66" name="Line 137"/>
            <p:cNvSpPr>
              <a:spLocks noChangeShapeType="1"/>
            </p:cNvSpPr>
            <p:nvPr/>
          </p:nvSpPr>
          <p:spPr bwMode="auto">
            <a:xfrm>
              <a:off x="2752" y="2555"/>
              <a:ext cx="35" cy="0"/>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67" name="Line 138"/>
            <p:cNvSpPr>
              <a:spLocks noChangeShapeType="1"/>
            </p:cNvSpPr>
            <p:nvPr/>
          </p:nvSpPr>
          <p:spPr bwMode="auto">
            <a:xfrm>
              <a:off x="2787" y="2555"/>
              <a:ext cx="22" cy="163"/>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68" name="Line 139"/>
            <p:cNvSpPr>
              <a:spLocks noChangeShapeType="1"/>
            </p:cNvSpPr>
            <p:nvPr/>
          </p:nvSpPr>
          <p:spPr bwMode="auto">
            <a:xfrm flipV="1">
              <a:off x="2752" y="2396"/>
              <a:ext cx="262" cy="122"/>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69" name="Line 140"/>
            <p:cNvSpPr>
              <a:spLocks noChangeShapeType="1"/>
            </p:cNvSpPr>
            <p:nvPr/>
          </p:nvSpPr>
          <p:spPr bwMode="auto">
            <a:xfrm>
              <a:off x="2057" y="2488"/>
              <a:ext cx="219" cy="0"/>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70" name="Line 141"/>
            <p:cNvSpPr>
              <a:spLocks noChangeShapeType="1"/>
            </p:cNvSpPr>
            <p:nvPr/>
          </p:nvSpPr>
          <p:spPr bwMode="auto">
            <a:xfrm flipH="1">
              <a:off x="2120" y="2433"/>
              <a:ext cx="93" cy="285"/>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71" name="Line 142"/>
            <p:cNvSpPr>
              <a:spLocks noChangeShapeType="1"/>
            </p:cNvSpPr>
            <p:nvPr/>
          </p:nvSpPr>
          <p:spPr bwMode="auto">
            <a:xfrm flipH="1">
              <a:off x="2233" y="2488"/>
              <a:ext cx="12" cy="42"/>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72" name="Line 143"/>
            <p:cNvSpPr>
              <a:spLocks noChangeShapeType="1"/>
            </p:cNvSpPr>
            <p:nvPr/>
          </p:nvSpPr>
          <p:spPr bwMode="auto">
            <a:xfrm>
              <a:off x="2288" y="2510"/>
              <a:ext cx="78" cy="0"/>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73" name="Line 144"/>
            <p:cNvSpPr>
              <a:spLocks noChangeShapeType="1"/>
            </p:cNvSpPr>
            <p:nvPr/>
          </p:nvSpPr>
          <p:spPr bwMode="auto">
            <a:xfrm>
              <a:off x="2241" y="2557"/>
              <a:ext cx="123" cy="0"/>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74" name="Line 145"/>
            <p:cNvSpPr>
              <a:spLocks noChangeShapeType="1"/>
            </p:cNvSpPr>
            <p:nvPr/>
          </p:nvSpPr>
          <p:spPr bwMode="auto">
            <a:xfrm>
              <a:off x="2364" y="2507"/>
              <a:ext cx="0" cy="50"/>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75" name="Line 146"/>
            <p:cNvSpPr>
              <a:spLocks noChangeShapeType="1"/>
            </p:cNvSpPr>
            <p:nvPr/>
          </p:nvSpPr>
          <p:spPr bwMode="auto">
            <a:xfrm>
              <a:off x="2321" y="2530"/>
              <a:ext cx="41" cy="0"/>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76" name="Line 147"/>
            <p:cNvSpPr>
              <a:spLocks noChangeShapeType="1"/>
            </p:cNvSpPr>
            <p:nvPr/>
          </p:nvSpPr>
          <p:spPr bwMode="auto">
            <a:xfrm>
              <a:off x="1981" y="2685"/>
              <a:ext cx="242" cy="0"/>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77" name="Line 148"/>
            <p:cNvSpPr>
              <a:spLocks noChangeShapeType="1"/>
            </p:cNvSpPr>
            <p:nvPr/>
          </p:nvSpPr>
          <p:spPr bwMode="auto">
            <a:xfrm>
              <a:off x="1993" y="2646"/>
              <a:ext cx="243" cy="0"/>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78" name="Line 149"/>
            <p:cNvSpPr>
              <a:spLocks noChangeShapeType="1"/>
            </p:cNvSpPr>
            <p:nvPr/>
          </p:nvSpPr>
          <p:spPr bwMode="auto">
            <a:xfrm>
              <a:off x="2007" y="2608"/>
              <a:ext cx="269" cy="0"/>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79" name="Line 150"/>
            <p:cNvSpPr>
              <a:spLocks noChangeShapeType="1"/>
            </p:cNvSpPr>
            <p:nvPr/>
          </p:nvSpPr>
          <p:spPr bwMode="auto">
            <a:xfrm>
              <a:off x="2022" y="2572"/>
              <a:ext cx="219" cy="0"/>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80" name="Line 151"/>
            <p:cNvSpPr>
              <a:spLocks noChangeShapeType="1"/>
            </p:cNvSpPr>
            <p:nvPr/>
          </p:nvSpPr>
          <p:spPr bwMode="auto">
            <a:xfrm flipH="1">
              <a:off x="2013" y="2572"/>
              <a:ext cx="38" cy="113"/>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81" name="Line 152"/>
            <p:cNvSpPr>
              <a:spLocks noChangeShapeType="1"/>
            </p:cNvSpPr>
            <p:nvPr/>
          </p:nvSpPr>
          <p:spPr bwMode="auto">
            <a:xfrm flipV="1">
              <a:off x="2037" y="2590"/>
              <a:ext cx="41" cy="123"/>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82" name="Line 153"/>
            <p:cNvSpPr>
              <a:spLocks noChangeShapeType="1"/>
            </p:cNvSpPr>
            <p:nvPr/>
          </p:nvSpPr>
          <p:spPr bwMode="auto">
            <a:xfrm>
              <a:off x="2072" y="2590"/>
              <a:ext cx="165" cy="0"/>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83" name="Line 154"/>
            <p:cNvSpPr>
              <a:spLocks noChangeShapeType="1"/>
            </p:cNvSpPr>
            <p:nvPr/>
          </p:nvSpPr>
          <p:spPr bwMode="auto">
            <a:xfrm flipH="1">
              <a:off x="2202" y="2568"/>
              <a:ext cx="35" cy="150"/>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84" name="Line 155"/>
            <p:cNvSpPr>
              <a:spLocks noChangeShapeType="1"/>
            </p:cNvSpPr>
            <p:nvPr/>
          </p:nvSpPr>
          <p:spPr bwMode="auto">
            <a:xfrm flipH="1">
              <a:off x="2122" y="2586"/>
              <a:ext cx="13" cy="45"/>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85" name="Line 156"/>
            <p:cNvSpPr>
              <a:spLocks noChangeShapeType="1"/>
            </p:cNvSpPr>
            <p:nvPr/>
          </p:nvSpPr>
          <p:spPr bwMode="auto">
            <a:xfrm>
              <a:off x="2120" y="2631"/>
              <a:ext cx="58" cy="0"/>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86" name="Line 157"/>
            <p:cNvSpPr>
              <a:spLocks noChangeShapeType="1"/>
            </p:cNvSpPr>
            <p:nvPr/>
          </p:nvSpPr>
          <p:spPr bwMode="auto">
            <a:xfrm flipH="1">
              <a:off x="2119" y="2629"/>
              <a:ext cx="15" cy="54"/>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87" name="Line 158"/>
            <p:cNvSpPr>
              <a:spLocks noChangeShapeType="1"/>
            </p:cNvSpPr>
            <p:nvPr/>
          </p:nvSpPr>
          <p:spPr bwMode="auto">
            <a:xfrm flipH="1">
              <a:off x="2157" y="2631"/>
              <a:ext cx="17" cy="54"/>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88" name="AutoShape 159"/>
            <p:cNvSpPr>
              <a:spLocks noChangeArrowheads="1"/>
            </p:cNvSpPr>
            <p:nvPr/>
          </p:nvSpPr>
          <p:spPr bwMode="auto">
            <a:xfrm>
              <a:off x="2143" y="2599"/>
              <a:ext cx="40" cy="21"/>
            </a:xfrm>
            <a:prstGeom prst="parallelogram">
              <a:avLst>
                <a:gd name="adj" fmla="val 31737"/>
              </a:avLst>
            </a:prstGeom>
            <a:solidFill>
              <a:srgbClr val="00AE00"/>
            </a:solidFill>
            <a:ln w="25400">
              <a:solidFill>
                <a:srgbClr val="FFFFFF"/>
              </a:solidFill>
              <a:miter lim="800000"/>
              <a:headEnd/>
              <a:tailEnd/>
            </a:ln>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1889" name="Line 160"/>
            <p:cNvSpPr>
              <a:spLocks noChangeShapeType="1"/>
            </p:cNvSpPr>
            <p:nvPr/>
          </p:nvSpPr>
          <p:spPr bwMode="auto">
            <a:xfrm>
              <a:off x="2208" y="2626"/>
              <a:ext cx="18" cy="0"/>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90" name="Line 161"/>
            <p:cNvSpPr>
              <a:spLocks noChangeShapeType="1"/>
            </p:cNvSpPr>
            <p:nvPr/>
          </p:nvSpPr>
          <p:spPr bwMode="auto">
            <a:xfrm>
              <a:off x="2202" y="2666"/>
              <a:ext cx="11" cy="0"/>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91" name="Line 162"/>
            <p:cNvSpPr>
              <a:spLocks noChangeShapeType="1"/>
            </p:cNvSpPr>
            <p:nvPr/>
          </p:nvSpPr>
          <p:spPr bwMode="auto">
            <a:xfrm flipH="1" flipV="1">
              <a:off x="2051" y="2541"/>
              <a:ext cx="83" cy="45"/>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92" name="Line 163"/>
            <p:cNvSpPr>
              <a:spLocks noChangeShapeType="1"/>
            </p:cNvSpPr>
            <p:nvPr/>
          </p:nvSpPr>
          <p:spPr bwMode="auto">
            <a:xfrm>
              <a:off x="2120" y="2662"/>
              <a:ext cx="49" cy="0"/>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93" name="Line 164"/>
            <p:cNvSpPr>
              <a:spLocks noChangeShapeType="1"/>
            </p:cNvSpPr>
            <p:nvPr/>
          </p:nvSpPr>
          <p:spPr bwMode="auto">
            <a:xfrm>
              <a:off x="2553" y="2450"/>
              <a:ext cx="0" cy="54"/>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94" name="Line 165"/>
            <p:cNvSpPr>
              <a:spLocks noChangeShapeType="1"/>
            </p:cNvSpPr>
            <p:nvPr/>
          </p:nvSpPr>
          <p:spPr bwMode="auto">
            <a:xfrm>
              <a:off x="2526" y="2450"/>
              <a:ext cx="0" cy="54"/>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95" name="Line 166"/>
            <p:cNvSpPr>
              <a:spLocks noChangeShapeType="1"/>
            </p:cNvSpPr>
            <p:nvPr/>
          </p:nvSpPr>
          <p:spPr bwMode="auto">
            <a:xfrm>
              <a:off x="2553" y="2483"/>
              <a:ext cx="11" cy="0"/>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96" name="Line 167"/>
            <p:cNvSpPr>
              <a:spLocks noChangeShapeType="1"/>
            </p:cNvSpPr>
            <p:nvPr/>
          </p:nvSpPr>
          <p:spPr bwMode="auto">
            <a:xfrm>
              <a:off x="2553" y="2490"/>
              <a:ext cx="11" cy="0"/>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97" name="Line 168"/>
            <p:cNvSpPr>
              <a:spLocks noChangeShapeType="1"/>
            </p:cNvSpPr>
            <p:nvPr/>
          </p:nvSpPr>
          <p:spPr bwMode="auto">
            <a:xfrm flipH="1">
              <a:off x="2515" y="2470"/>
              <a:ext cx="10" cy="0"/>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98" name="Line 169"/>
            <p:cNvSpPr>
              <a:spLocks noChangeShapeType="1"/>
            </p:cNvSpPr>
            <p:nvPr/>
          </p:nvSpPr>
          <p:spPr bwMode="auto">
            <a:xfrm flipH="1">
              <a:off x="2512" y="2483"/>
              <a:ext cx="14" cy="0"/>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99" name="Line 170"/>
            <p:cNvSpPr>
              <a:spLocks noChangeShapeType="1"/>
            </p:cNvSpPr>
            <p:nvPr/>
          </p:nvSpPr>
          <p:spPr bwMode="auto">
            <a:xfrm flipH="1" flipV="1">
              <a:off x="2535" y="2468"/>
              <a:ext cx="15" cy="2"/>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900" name="Freeform 171"/>
            <p:cNvSpPr>
              <a:spLocks/>
            </p:cNvSpPr>
            <p:nvPr/>
          </p:nvSpPr>
          <p:spPr bwMode="auto">
            <a:xfrm>
              <a:off x="2400" y="2433"/>
              <a:ext cx="96" cy="25"/>
            </a:xfrm>
            <a:custGeom>
              <a:avLst/>
              <a:gdLst>
                <a:gd name="T0" fmla="*/ 64 w 82"/>
                <a:gd name="T1" fmla="*/ 0 h 22"/>
                <a:gd name="T2" fmla="*/ 0 w 82"/>
                <a:gd name="T3" fmla="*/ 65 h 22"/>
                <a:gd name="T4" fmla="*/ 103 w 82"/>
                <a:gd name="T5" fmla="*/ 130 h 22"/>
                <a:gd name="T6" fmla="*/ 103 w 82"/>
                <a:gd name="T7" fmla="*/ 208 h 22"/>
                <a:gd name="T8" fmla="*/ 232 w 82"/>
                <a:gd name="T9" fmla="*/ 208 h 22"/>
                <a:gd name="T10" fmla="*/ 364 w 82"/>
                <a:gd name="T11" fmla="*/ 208 h 22"/>
                <a:gd name="T12" fmla="*/ 459 w 82"/>
                <a:gd name="T13" fmla="*/ 208 h 22"/>
                <a:gd name="T14" fmla="*/ 603 w 82"/>
                <a:gd name="T15" fmla="*/ 181 h 22"/>
                <a:gd name="T16" fmla="*/ 706 w 82"/>
                <a:gd name="T17" fmla="*/ 130 h 22"/>
                <a:gd name="T18" fmla="*/ 818 w 82"/>
                <a:gd name="T19" fmla="*/ 130 h 22"/>
                <a:gd name="T20" fmla="*/ 938 w 82"/>
                <a:gd name="T21" fmla="*/ 95 h 22"/>
                <a:gd name="T22" fmla="*/ 1058 w 82"/>
                <a:gd name="T23" fmla="*/ 95 h 22"/>
                <a:gd name="T24" fmla="*/ 1170 w 82"/>
                <a:gd name="T25" fmla="*/ 65 h 22"/>
                <a:gd name="T26" fmla="*/ 1267 w 82"/>
                <a:gd name="T27" fmla="*/ 50 h 22"/>
                <a:gd name="T28" fmla="*/ 1383 w 82"/>
                <a:gd name="T29" fmla="*/ 0 h 2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2"/>
                <a:gd name="T46" fmla="*/ 0 h 22"/>
                <a:gd name="T47" fmla="*/ 82 w 82"/>
                <a:gd name="T48" fmla="*/ 22 h 2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2" h="22">
                  <a:moveTo>
                    <a:pt x="3" y="0"/>
                  </a:moveTo>
                  <a:lnTo>
                    <a:pt x="0" y="7"/>
                  </a:lnTo>
                  <a:lnTo>
                    <a:pt x="6" y="13"/>
                  </a:lnTo>
                  <a:lnTo>
                    <a:pt x="6" y="21"/>
                  </a:lnTo>
                  <a:lnTo>
                    <a:pt x="14" y="21"/>
                  </a:lnTo>
                  <a:lnTo>
                    <a:pt x="21" y="21"/>
                  </a:lnTo>
                  <a:lnTo>
                    <a:pt x="27" y="21"/>
                  </a:lnTo>
                  <a:lnTo>
                    <a:pt x="36" y="18"/>
                  </a:lnTo>
                  <a:lnTo>
                    <a:pt x="42" y="13"/>
                  </a:lnTo>
                  <a:lnTo>
                    <a:pt x="48" y="13"/>
                  </a:lnTo>
                  <a:lnTo>
                    <a:pt x="55" y="10"/>
                  </a:lnTo>
                  <a:lnTo>
                    <a:pt x="62" y="10"/>
                  </a:lnTo>
                  <a:lnTo>
                    <a:pt x="68" y="7"/>
                  </a:lnTo>
                  <a:lnTo>
                    <a:pt x="74" y="5"/>
                  </a:lnTo>
                  <a:lnTo>
                    <a:pt x="81" y="0"/>
                  </a:lnTo>
                </a:path>
              </a:pathLst>
            </a:custGeom>
            <a:solidFill>
              <a:srgbClr val="00AE00"/>
            </a:solidFill>
            <a:ln w="25400" cap="rnd">
              <a:solidFill>
                <a:srgbClr val="FFFFFF"/>
              </a:solidFill>
              <a:round/>
              <a:headEnd type="none" w="sm" len="sm"/>
              <a:tailEnd type="none" w="sm" len="sm"/>
            </a:ln>
          </p:spPr>
          <p:txBody>
            <a:bodyPr/>
            <a:lstStyle/>
            <a:p>
              <a:endParaRPr lang="zh-CN" altLang="en-US"/>
            </a:p>
          </p:txBody>
        </p:sp>
        <p:sp>
          <p:nvSpPr>
            <p:cNvPr id="31901" name="Line 172"/>
            <p:cNvSpPr>
              <a:spLocks noChangeShapeType="1"/>
            </p:cNvSpPr>
            <p:nvPr/>
          </p:nvSpPr>
          <p:spPr bwMode="auto">
            <a:xfrm>
              <a:off x="2401" y="2444"/>
              <a:ext cx="16" cy="0"/>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902" name="Line 173"/>
            <p:cNvSpPr>
              <a:spLocks noChangeShapeType="1"/>
            </p:cNvSpPr>
            <p:nvPr/>
          </p:nvSpPr>
          <p:spPr bwMode="auto">
            <a:xfrm>
              <a:off x="2436" y="2452"/>
              <a:ext cx="0" cy="103"/>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903" name="Line 174"/>
            <p:cNvSpPr>
              <a:spLocks noChangeShapeType="1"/>
            </p:cNvSpPr>
            <p:nvPr/>
          </p:nvSpPr>
          <p:spPr bwMode="auto">
            <a:xfrm flipV="1">
              <a:off x="2434" y="2477"/>
              <a:ext cx="26" cy="11"/>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904" name="Line 175"/>
            <p:cNvSpPr>
              <a:spLocks noChangeShapeType="1"/>
            </p:cNvSpPr>
            <p:nvPr/>
          </p:nvSpPr>
          <p:spPr bwMode="auto">
            <a:xfrm>
              <a:off x="2221" y="2606"/>
              <a:ext cx="317" cy="0"/>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905" name="Line 176"/>
            <p:cNvSpPr>
              <a:spLocks noChangeShapeType="1"/>
            </p:cNvSpPr>
            <p:nvPr/>
          </p:nvSpPr>
          <p:spPr bwMode="auto">
            <a:xfrm flipH="1" flipV="1">
              <a:off x="4789" y="2322"/>
              <a:ext cx="315" cy="336"/>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906" name="Line 177"/>
            <p:cNvSpPr>
              <a:spLocks noChangeShapeType="1"/>
            </p:cNvSpPr>
            <p:nvPr/>
          </p:nvSpPr>
          <p:spPr bwMode="auto">
            <a:xfrm flipV="1">
              <a:off x="4719" y="2119"/>
              <a:ext cx="455" cy="212"/>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907" name="Line 178"/>
            <p:cNvSpPr>
              <a:spLocks noChangeShapeType="1"/>
            </p:cNvSpPr>
            <p:nvPr/>
          </p:nvSpPr>
          <p:spPr bwMode="auto">
            <a:xfrm flipH="1" flipV="1">
              <a:off x="4334" y="1987"/>
              <a:ext cx="414" cy="335"/>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908" name="Line 179"/>
            <p:cNvSpPr>
              <a:spLocks noChangeShapeType="1"/>
            </p:cNvSpPr>
            <p:nvPr/>
          </p:nvSpPr>
          <p:spPr bwMode="auto">
            <a:xfrm flipH="1">
              <a:off x="4029" y="2424"/>
              <a:ext cx="295" cy="94"/>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909" name="Line 180"/>
            <p:cNvSpPr>
              <a:spLocks noChangeShapeType="1"/>
            </p:cNvSpPr>
            <p:nvPr/>
          </p:nvSpPr>
          <p:spPr bwMode="auto">
            <a:xfrm>
              <a:off x="4029" y="2518"/>
              <a:ext cx="0" cy="140"/>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910" name="Line 181"/>
            <p:cNvSpPr>
              <a:spLocks noChangeShapeType="1"/>
            </p:cNvSpPr>
            <p:nvPr/>
          </p:nvSpPr>
          <p:spPr bwMode="auto">
            <a:xfrm>
              <a:off x="2261" y="2151"/>
              <a:ext cx="958" cy="0"/>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911" name="Line 182"/>
            <p:cNvSpPr>
              <a:spLocks noChangeShapeType="1"/>
            </p:cNvSpPr>
            <p:nvPr/>
          </p:nvSpPr>
          <p:spPr bwMode="auto">
            <a:xfrm>
              <a:off x="2261" y="2151"/>
              <a:ext cx="779" cy="101"/>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912" name="Line 183"/>
            <p:cNvSpPr>
              <a:spLocks noChangeShapeType="1"/>
            </p:cNvSpPr>
            <p:nvPr/>
          </p:nvSpPr>
          <p:spPr bwMode="auto">
            <a:xfrm flipH="1">
              <a:off x="2784" y="2041"/>
              <a:ext cx="98" cy="234"/>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913" name="Line 184"/>
            <p:cNvSpPr>
              <a:spLocks noChangeShapeType="1"/>
            </p:cNvSpPr>
            <p:nvPr/>
          </p:nvSpPr>
          <p:spPr bwMode="auto">
            <a:xfrm flipH="1">
              <a:off x="3060" y="1994"/>
              <a:ext cx="40" cy="110"/>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914" name="Line 185"/>
            <p:cNvSpPr>
              <a:spLocks noChangeShapeType="1"/>
            </p:cNvSpPr>
            <p:nvPr/>
          </p:nvSpPr>
          <p:spPr bwMode="auto">
            <a:xfrm flipH="1">
              <a:off x="3406" y="2331"/>
              <a:ext cx="50" cy="179"/>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915" name="Line 186"/>
            <p:cNvSpPr>
              <a:spLocks noChangeShapeType="1"/>
            </p:cNvSpPr>
            <p:nvPr/>
          </p:nvSpPr>
          <p:spPr bwMode="auto">
            <a:xfrm flipH="1">
              <a:off x="3574" y="2261"/>
              <a:ext cx="30" cy="163"/>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916" name="Line 187"/>
            <p:cNvSpPr>
              <a:spLocks noChangeShapeType="1"/>
            </p:cNvSpPr>
            <p:nvPr/>
          </p:nvSpPr>
          <p:spPr bwMode="auto">
            <a:xfrm>
              <a:off x="3574" y="2432"/>
              <a:ext cx="345" cy="0"/>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917" name="Arc 188"/>
            <p:cNvSpPr>
              <a:spLocks/>
            </p:cNvSpPr>
            <p:nvPr/>
          </p:nvSpPr>
          <p:spPr bwMode="auto">
            <a:xfrm>
              <a:off x="2815" y="2074"/>
              <a:ext cx="1027" cy="164"/>
            </a:xfrm>
            <a:custGeom>
              <a:avLst/>
              <a:gdLst>
                <a:gd name="T0" fmla="*/ 0 w 21623"/>
                <a:gd name="T1" fmla="*/ 0 h 21600"/>
                <a:gd name="T2" fmla="*/ 0 w 21623"/>
                <a:gd name="T3" fmla="*/ 0 h 21600"/>
                <a:gd name="T4" fmla="*/ 0 w 21623"/>
                <a:gd name="T5" fmla="*/ 0 h 21600"/>
                <a:gd name="T6" fmla="*/ 0 60000 65536"/>
                <a:gd name="T7" fmla="*/ 0 60000 65536"/>
                <a:gd name="T8" fmla="*/ 0 60000 65536"/>
                <a:gd name="T9" fmla="*/ 0 w 21623"/>
                <a:gd name="T10" fmla="*/ 0 h 21600"/>
                <a:gd name="T11" fmla="*/ 21623 w 21623"/>
                <a:gd name="T12" fmla="*/ 21600 h 21600"/>
              </a:gdLst>
              <a:ahLst/>
              <a:cxnLst>
                <a:cxn ang="T6">
                  <a:pos x="T0" y="T1"/>
                </a:cxn>
                <a:cxn ang="T7">
                  <a:pos x="T2" y="T3"/>
                </a:cxn>
                <a:cxn ang="T8">
                  <a:pos x="T4" y="T5"/>
                </a:cxn>
              </a:cxnLst>
              <a:rect l="T9" t="T10" r="T11" b="T12"/>
              <a:pathLst>
                <a:path w="21623" h="21600" fill="none" extrusionOk="0">
                  <a:moveTo>
                    <a:pt x="0" y="0"/>
                  </a:moveTo>
                  <a:cubicBezTo>
                    <a:pt x="8" y="0"/>
                    <a:pt x="16" y="-1"/>
                    <a:pt x="24" y="0"/>
                  </a:cubicBezTo>
                  <a:cubicBezTo>
                    <a:pt x="11895" y="0"/>
                    <a:pt x="21541" y="9580"/>
                    <a:pt x="21623" y="21450"/>
                  </a:cubicBezTo>
                </a:path>
                <a:path w="21623" h="21600" stroke="0" extrusionOk="0">
                  <a:moveTo>
                    <a:pt x="0" y="0"/>
                  </a:moveTo>
                  <a:cubicBezTo>
                    <a:pt x="8" y="0"/>
                    <a:pt x="16" y="-1"/>
                    <a:pt x="24" y="0"/>
                  </a:cubicBezTo>
                  <a:cubicBezTo>
                    <a:pt x="11895" y="0"/>
                    <a:pt x="21541" y="9580"/>
                    <a:pt x="21623" y="21450"/>
                  </a:cubicBezTo>
                  <a:lnTo>
                    <a:pt x="24" y="21600"/>
                  </a:lnTo>
                  <a:lnTo>
                    <a:pt x="0" y="0"/>
                  </a:lnTo>
                  <a:close/>
                </a:path>
              </a:pathLst>
            </a:custGeom>
            <a:noFill/>
            <a:ln w="25400" cap="rnd">
              <a:solidFill>
                <a:srgbClr val="FFFF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1918" name="Arc 189"/>
            <p:cNvSpPr>
              <a:spLocks/>
            </p:cNvSpPr>
            <p:nvPr/>
          </p:nvSpPr>
          <p:spPr bwMode="auto">
            <a:xfrm>
              <a:off x="3129" y="1987"/>
              <a:ext cx="1602" cy="461"/>
            </a:xfrm>
            <a:custGeom>
              <a:avLst/>
              <a:gdLst>
                <a:gd name="T0" fmla="*/ 0 w 21616"/>
                <a:gd name="T1" fmla="*/ 0 h 21600"/>
                <a:gd name="T2" fmla="*/ 0 w 21616"/>
                <a:gd name="T3" fmla="*/ 0 h 21600"/>
                <a:gd name="T4" fmla="*/ 0 w 21616"/>
                <a:gd name="T5" fmla="*/ 0 h 21600"/>
                <a:gd name="T6" fmla="*/ 0 60000 65536"/>
                <a:gd name="T7" fmla="*/ 0 60000 65536"/>
                <a:gd name="T8" fmla="*/ 0 60000 65536"/>
                <a:gd name="T9" fmla="*/ 0 w 21616"/>
                <a:gd name="T10" fmla="*/ 0 h 21600"/>
                <a:gd name="T11" fmla="*/ 21616 w 21616"/>
                <a:gd name="T12" fmla="*/ 21600 h 21600"/>
              </a:gdLst>
              <a:ahLst/>
              <a:cxnLst>
                <a:cxn ang="T6">
                  <a:pos x="T0" y="T1"/>
                </a:cxn>
                <a:cxn ang="T7">
                  <a:pos x="T2" y="T3"/>
                </a:cxn>
                <a:cxn ang="T8">
                  <a:pos x="T4" y="T5"/>
                </a:cxn>
              </a:cxnLst>
              <a:rect l="T9" t="T10" r="T11" b="T12"/>
              <a:pathLst>
                <a:path w="21616" h="21600" fill="none" extrusionOk="0">
                  <a:moveTo>
                    <a:pt x="21616" y="0"/>
                  </a:moveTo>
                  <a:cubicBezTo>
                    <a:pt x="21616" y="11929"/>
                    <a:pt x="11945" y="21600"/>
                    <a:pt x="16" y="21600"/>
                  </a:cubicBezTo>
                  <a:cubicBezTo>
                    <a:pt x="10" y="21600"/>
                    <a:pt x="5" y="21599"/>
                    <a:pt x="0" y="21599"/>
                  </a:cubicBezTo>
                </a:path>
                <a:path w="21616" h="21600" stroke="0" extrusionOk="0">
                  <a:moveTo>
                    <a:pt x="21616" y="0"/>
                  </a:moveTo>
                  <a:cubicBezTo>
                    <a:pt x="21616" y="11929"/>
                    <a:pt x="11945" y="21600"/>
                    <a:pt x="16" y="21600"/>
                  </a:cubicBezTo>
                  <a:cubicBezTo>
                    <a:pt x="10" y="21600"/>
                    <a:pt x="5" y="21599"/>
                    <a:pt x="0" y="21599"/>
                  </a:cubicBezTo>
                  <a:lnTo>
                    <a:pt x="16" y="0"/>
                  </a:lnTo>
                  <a:lnTo>
                    <a:pt x="21616" y="0"/>
                  </a:lnTo>
                  <a:close/>
                </a:path>
              </a:pathLst>
            </a:custGeom>
            <a:noFill/>
            <a:ln w="25400" cap="rnd">
              <a:solidFill>
                <a:srgbClr val="FFFF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1919" name="Freeform 190"/>
            <p:cNvSpPr>
              <a:spLocks/>
            </p:cNvSpPr>
            <p:nvPr/>
          </p:nvSpPr>
          <p:spPr bwMode="auto">
            <a:xfrm>
              <a:off x="4828" y="2017"/>
              <a:ext cx="218" cy="150"/>
            </a:xfrm>
            <a:custGeom>
              <a:avLst/>
              <a:gdLst>
                <a:gd name="T0" fmla="*/ 0 w 187"/>
                <a:gd name="T1" fmla="*/ 291 h 133"/>
                <a:gd name="T2" fmla="*/ 403 w 187"/>
                <a:gd name="T3" fmla="*/ 112 h 133"/>
                <a:gd name="T4" fmla="*/ 920 w 187"/>
                <a:gd name="T5" fmla="*/ 0 h 133"/>
                <a:gd name="T6" fmla="*/ 1728 w 187"/>
                <a:gd name="T7" fmla="*/ 0 h 133"/>
                <a:gd name="T8" fmla="*/ 2122 w 187"/>
                <a:gd name="T9" fmla="*/ 0 h 133"/>
                <a:gd name="T10" fmla="*/ 2539 w 187"/>
                <a:gd name="T11" fmla="*/ 60 h 133"/>
                <a:gd name="T12" fmla="*/ 2941 w 187"/>
                <a:gd name="T13" fmla="*/ 179 h 133"/>
                <a:gd name="T14" fmla="*/ 2941 w 187"/>
                <a:gd name="T15" fmla="*/ 367 h 133"/>
                <a:gd name="T16" fmla="*/ 2941 w 187"/>
                <a:gd name="T17" fmla="*/ 537 h 133"/>
                <a:gd name="T18" fmla="*/ 2941 w 187"/>
                <a:gd name="T19" fmla="*/ 725 h 133"/>
                <a:gd name="T20" fmla="*/ 2941 w 187"/>
                <a:gd name="T21" fmla="*/ 902 h 133"/>
                <a:gd name="T22" fmla="*/ 2941 w 187"/>
                <a:gd name="T23" fmla="*/ 1086 h 133"/>
                <a:gd name="T24" fmla="*/ 2539 w 187"/>
                <a:gd name="T25" fmla="*/ 1147 h 133"/>
                <a:gd name="T26" fmla="*/ 2122 w 187"/>
                <a:gd name="T27" fmla="*/ 1147 h 133"/>
                <a:gd name="T28" fmla="*/ 1728 w 187"/>
                <a:gd name="T29" fmla="*/ 1147 h 133"/>
                <a:gd name="T30" fmla="*/ 1336 w 187"/>
                <a:gd name="T31" fmla="*/ 1147 h 133"/>
                <a:gd name="T32" fmla="*/ 789 w 187"/>
                <a:gd name="T33" fmla="*/ 1147 h 133"/>
                <a:gd name="T34" fmla="*/ 403 w 187"/>
                <a:gd name="T35" fmla="*/ 965 h 133"/>
                <a:gd name="T36" fmla="*/ 260 w 187"/>
                <a:gd name="T37" fmla="*/ 793 h 133"/>
                <a:gd name="T38" fmla="*/ 260 w 187"/>
                <a:gd name="T39" fmla="*/ 598 h 133"/>
                <a:gd name="T40" fmla="*/ 121 w 187"/>
                <a:gd name="T41" fmla="*/ 417 h 133"/>
                <a:gd name="T42" fmla="*/ 0 w 187"/>
                <a:gd name="T43" fmla="*/ 291 h 13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87"/>
                <a:gd name="T67" fmla="*/ 0 h 133"/>
                <a:gd name="T68" fmla="*/ 187 w 187"/>
                <a:gd name="T69" fmla="*/ 133 h 13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87" h="133">
                  <a:moveTo>
                    <a:pt x="0" y="34"/>
                  </a:moveTo>
                  <a:lnTo>
                    <a:pt x="25" y="13"/>
                  </a:lnTo>
                  <a:lnTo>
                    <a:pt x="58" y="0"/>
                  </a:lnTo>
                  <a:lnTo>
                    <a:pt x="109" y="0"/>
                  </a:lnTo>
                  <a:lnTo>
                    <a:pt x="135" y="0"/>
                  </a:lnTo>
                  <a:lnTo>
                    <a:pt x="160" y="7"/>
                  </a:lnTo>
                  <a:lnTo>
                    <a:pt x="186" y="20"/>
                  </a:lnTo>
                  <a:lnTo>
                    <a:pt x="186" y="41"/>
                  </a:lnTo>
                  <a:lnTo>
                    <a:pt x="186" y="62"/>
                  </a:lnTo>
                  <a:lnTo>
                    <a:pt x="186" y="83"/>
                  </a:lnTo>
                  <a:lnTo>
                    <a:pt x="186" y="104"/>
                  </a:lnTo>
                  <a:lnTo>
                    <a:pt x="186" y="124"/>
                  </a:lnTo>
                  <a:lnTo>
                    <a:pt x="160" y="132"/>
                  </a:lnTo>
                  <a:lnTo>
                    <a:pt x="135" y="132"/>
                  </a:lnTo>
                  <a:lnTo>
                    <a:pt x="109" y="132"/>
                  </a:lnTo>
                  <a:lnTo>
                    <a:pt x="84" y="132"/>
                  </a:lnTo>
                  <a:lnTo>
                    <a:pt x="50" y="132"/>
                  </a:lnTo>
                  <a:lnTo>
                    <a:pt x="25" y="111"/>
                  </a:lnTo>
                  <a:lnTo>
                    <a:pt x="16" y="90"/>
                  </a:lnTo>
                  <a:lnTo>
                    <a:pt x="16" y="69"/>
                  </a:lnTo>
                  <a:lnTo>
                    <a:pt x="8" y="48"/>
                  </a:lnTo>
                  <a:lnTo>
                    <a:pt x="0" y="34"/>
                  </a:lnTo>
                </a:path>
              </a:pathLst>
            </a:custGeom>
            <a:solidFill>
              <a:srgbClr val="28497A"/>
            </a:solidFill>
            <a:ln w="25400" cap="rnd">
              <a:solidFill>
                <a:srgbClr val="FFFFFF"/>
              </a:solidFill>
              <a:round/>
              <a:headEnd/>
              <a:tailEnd/>
            </a:ln>
          </p:spPr>
          <p:txBody>
            <a:bodyPr/>
            <a:lstStyle/>
            <a:p>
              <a:endParaRPr lang="zh-CN" altLang="en-US"/>
            </a:p>
          </p:txBody>
        </p:sp>
        <p:sp>
          <p:nvSpPr>
            <p:cNvPr id="31920" name="Rectangle 191"/>
            <p:cNvSpPr>
              <a:spLocks noChangeArrowheads="1"/>
            </p:cNvSpPr>
            <p:nvPr/>
          </p:nvSpPr>
          <p:spPr bwMode="auto">
            <a:xfrm>
              <a:off x="3305" y="2005"/>
              <a:ext cx="664"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550" tIns="41275" rIns="82550" bIns="41275">
              <a:spAutoFit/>
            </a:bodyPr>
            <a:lstStyle>
              <a:lvl1pPr defTabSz="814388"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defTabSz="814388"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defTabSz="814388"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defTabSz="814388"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814388"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8143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8143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8143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8143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200" b="1"/>
                <a:t>MAP SHEETS</a:t>
              </a:r>
            </a:p>
          </p:txBody>
        </p:sp>
        <p:sp>
          <p:nvSpPr>
            <p:cNvPr id="31921" name="Line 192"/>
            <p:cNvSpPr>
              <a:spLocks noChangeShapeType="1"/>
            </p:cNvSpPr>
            <p:nvPr/>
          </p:nvSpPr>
          <p:spPr bwMode="auto">
            <a:xfrm flipH="1">
              <a:off x="2646" y="2267"/>
              <a:ext cx="88" cy="165"/>
            </a:xfrm>
            <a:prstGeom prst="line">
              <a:avLst/>
            </a:prstGeom>
            <a:noFill/>
            <a:ln w="25400">
              <a:solidFill>
                <a:srgbClr val="7FFF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922" name="Arc 193"/>
            <p:cNvSpPr>
              <a:spLocks/>
            </p:cNvSpPr>
            <p:nvPr/>
          </p:nvSpPr>
          <p:spPr bwMode="auto">
            <a:xfrm>
              <a:off x="3769" y="3229"/>
              <a:ext cx="287" cy="8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25400" cap="rnd">
              <a:solidFill>
                <a:srgbClr val="7FFF00"/>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1923" name="Line 194"/>
            <p:cNvSpPr>
              <a:spLocks noChangeShapeType="1"/>
            </p:cNvSpPr>
            <p:nvPr/>
          </p:nvSpPr>
          <p:spPr bwMode="auto">
            <a:xfrm>
              <a:off x="3050" y="2398"/>
              <a:ext cx="0" cy="38"/>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smtClean="0"/>
              <a:t>栅格数据结构</a:t>
            </a:r>
          </a:p>
        </p:txBody>
      </p:sp>
      <p:sp>
        <p:nvSpPr>
          <p:cNvPr id="5123" name="Rectangle 3"/>
          <p:cNvSpPr>
            <a:spLocks noGrp="1" noChangeArrowheads="1"/>
          </p:cNvSpPr>
          <p:nvPr>
            <p:ph type="body" idx="1"/>
          </p:nvPr>
        </p:nvSpPr>
        <p:spPr/>
        <p:txBody>
          <a:bodyPr/>
          <a:lstStyle/>
          <a:p>
            <a:pPr eaLnBrk="1" hangingPunct="1"/>
            <a:r>
              <a:rPr lang="zh-CN" altLang="en-US" sz="2600" smtClean="0"/>
              <a:t>概念</a:t>
            </a:r>
          </a:p>
          <a:p>
            <a:pPr lvl="1" eaLnBrk="1" hangingPunct="1"/>
            <a:r>
              <a:rPr lang="zh-CN" altLang="en-US" sz="2200" smtClean="0"/>
              <a:t>将研究区域划分为大小均匀紧密相邻的网格阵列</a:t>
            </a:r>
          </a:p>
          <a:p>
            <a:pPr lvl="1" eaLnBrk="1" hangingPunct="1"/>
            <a:r>
              <a:rPr lang="zh-CN" altLang="en-US" sz="2200" smtClean="0"/>
              <a:t>每个网格作为一个像元或像素，由行、列定义</a:t>
            </a:r>
          </a:p>
          <a:p>
            <a:pPr lvl="1" eaLnBrk="1" hangingPunct="1"/>
            <a:r>
              <a:rPr lang="zh-CN" altLang="en-US" sz="2200" smtClean="0"/>
              <a:t>每个网格包含一个代码表示该像素的属性类型或量值，或者记录指向属性数据的指针</a:t>
            </a:r>
          </a:p>
          <a:p>
            <a:pPr lvl="1" eaLnBrk="1" hangingPunct="1"/>
            <a:r>
              <a:rPr lang="zh-CN" altLang="en-US" sz="2200" smtClean="0"/>
              <a:t>每个网格的大小代表空间分辨率</a:t>
            </a:r>
          </a:p>
          <a:p>
            <a:pPr eaLnBrk="1" hangingPunct="1"/>
            <a:r>
              <a:rPr lang="zh-CN" altLang="en-US" sz="2600" smtClean="0"/>
              <a:t>特征</a:t>
            </a:r>
          </a:p>
          <a:p>
            <a:pPr lvl="1" eaLnBrk="1" hangingPunct="1"/>
            <a:r>
              <a:rPr lang="zh-CN" altLang="en-US" sz="2200" smtClean="0"/>
              <a:t>以规则的阵列表示空间地物或现象分布的数据组织，组织中的每个数据表示地物或现象的非几何属性特征</a:t>
            </a:r>
          </a:p>
          <a:p>
            <a:pPr lvl="1" eaLnBrk="1" hangingPunct="1"/>
            <a:r>
              <a:rPr lang="zh-CN" altLang="en-US" sz="2200" smtClean="0"/>
              <a:t>栅格结构表示的地表是不连续的，是量化和近似离散的数据。每一个单元格对应一个相应的地块</a:t>
            </a:r>
          </a:p>
          <a:p>
            <a:pPr lvl="1" eaLnBrk="1" hangingPunct="1"/>
            <a:r>
              <a:rPr lang="zh-CN" altLang="en-US" sz="2200" smtClean="0"/>
              <a:t>位置由栅格行、列号定义</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zh-CN" altLang="en-US" smtClean="0"/>
              <a:t>矢量数据结构的特点</a:t>
            </a:r>
          </a:p>
        </p:txBody>
      </p:sp>
      <p:sp>
        <p:nvSpPr>
          <p:cNvPr id="32771" name="Rectangle 3"/>
          <p:cNvSpPr>
            <a:spLocks noGrp="1" noChangeArrowheads="1"/>
          </p:cNvSpPr>
          <p:nvPr>
            <p:ph type="body" idx="1"/>
          </p:nvPr>
        </p:nvSpPr>
        <p:spPr/>
        <p:txBody>
          <a:bodyPr/>
          <a:lstStyle/>
          <a:p>
            <a:pPr eaLnBrk="1" hangingPunct="1"/>
            <a:r>
              <a:rPr lang="zh-CN" altLang="en-US" smtClean="0"/>
              <a:t>定位明显</a:t>
            </a:r>
          </a:p>
          <a:p>
            <a:pPr lvl="1" eaLnBrk="1" hangingPunct="1"/>
            <a:r>
              <a:rPr lang="zh-CN" altLang="en-US" smtClean="0"/>
              <a:t>其定位是根据坐标直接存储的，无需任何推算</a:t>
            </a:r>
          </a:p>
          <a:p>
            <a:pPr eaLnBrk="1" hangingPunct="1"/>
            <a:r>
              <a:rPr lang="zh-CN" altLang="en-US" smtClean="0"/>
              <a:t>属性隐含 </a:t>
            </a:r>
          </a:p>
          <a:p>
            <a:pPr lvl="1" eaLnBrk="1" hangingPunct="1"/>
            <a:r>
              <a:rPr lang="zh-CN" altLang="en-US" smtClean="0"/>
              <a:t>属性一般存于文件头或数据结构中某些特定的位置上</a:t>
            </a:r>
          </a:p>
          <a:p>
            <a:pPr eaLnBrk="1" hangingPunct="1"/>
            <a:r>
              <a:rPr lang="zh-CN" altLang="en-US" smtClean="0"/>
              <a:t> 这种特点的影响</a:t>
            </a:r>
          </a:p>
          <a:p>
            <a:pPr lvl="1" eaLnBrk="1" hangingPunct="1"/>
            <a:r>
              <a:rPr lang="zh-CN" altLang="en-US" smtClean="0"/>
              <a:t>矢量数据结构图形运算的算法总体上比栅格数据结构复杂的多，在叠加运算、邻域搜索等操作时比较困难，有些甚至难以实现</a:t>
            </a:r>
          </a:p>
          <a:p>
            <a:pPr lvl="1" eaLnBrk="1" hangingPunct="1"/>
            <a:r>
              <a:rPr lang="zh-CN" altLang="en-US" smtClean="0"/>
              <a:t>但其也有便利和独到之处，在计算长度、面积、形状和图形编辑、几何变换操作中，矢量结构有很高的效率和精度</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pPr eaLnBrk="1" hangingPunct="1"/>
            <a:r>
              <a:rPr lang="zh-CN" altLang="en-US" smtClean="0"/>
              <a:t>点实体的矢量数据编码方法</a:t>
            </a:r>
          </a:p>
        </p:txBody>
      </p:sp>
      <p:sp>
        <p:nvSpPr>
          <p:cNvPr id="33796" name="Rectangle 3"/>
          <p:cNvSpPr>
            <a:spLocks noGrp="1" noChangeArrowheads="1"/>
          </p:cNvSpPr>
          <p:nvPr>
            <p:ph type="body" idx="1"/>
          </p:nvPr>
        </p:nvSpPr>
        <p:spPr/>
        <p:txBody>
          <a:bodyPr/>
          <a:lstStyle/>
          <a:p>
            <a:pPr eaLnBrk="1" hangingPunct="1"/>
            <a:r>
              <a:rPr lang="zh-CN" altLang="en-US" smtClean="0"/>
              <a:t>对于点实体，矢量结构中只记录其在特定坐标系下的坐标和属性代码</a:t>
            </a:r>
          </a:p>
          <a:p>
            <a:pPr eaLnBrk="1" hangingPunct="1"/>
            <a:r>
              <a:rPr lang="zh-CN" altLang="en-US" smtClean="0"/>
              <a:t>坐标由一对</a:t>
            </a:r>
            <a:r>
              <a:rPr lang="en-US" altLang="zh-CN" smtClean="0"/>
              <a:t>x</a:t>
            </a:r>
            <a:r>
              <a:rPr lang="zh-CN" altLang="en-US" smtClean="0"/>
              <a:t>、</a:t>
            </a:r>
            <a:r>
              <a:rPr lang="en-US" altLang="zh-CN" smtClean="0"/>
              <a:t>y</a:t>
            </a:r>
            <a:r>
              <a:rPr lang="zh-CN" altLang="en-US" smtClean="0"/>
              <a:t>表示</a:t>
            </a:r>
          </a:p>
        </p:txBody>
      </p:sp>
      <p:grpSp>
        <p:nvGrpSpPr>
          <p:cNvPr id="33797" name="Group 7"/>
          <p:cNvGrpSpPr>
            <a:grpSpLocks/>
          </p:cNvGrpSpPr>
          <p:nvPr/>
        </p:nvGrpSpPr>
        <p:grpSpPr bwMode="auto">
          <a:xfrm>
            <a:off x="1547813" y="4292600"/>
            <a:ext cx="1089025" cy="519113"/>
            <a:chOff x="3963" y="1196"/>
            <a:chExt cx="686" cy="327"/>
          </a:xfrm>
        </p:grpSpPr>
        <p:sp>
          <p:nvSpPr>
            <p:cNvPr id="33798" name="Oval 4"/>
            <p:cNvSpPr>
              <a:spLocks noChangeArrowheads="1"/>
            </p:cNvSpPr>
            <p:nvPr/>
          </p:nvSpPr>
          <p:spPr bwMode="auto">
            <a:xfrm>
              <a:off x="3963" y="1196"/>
              <a:ext cx="150" cy="131"/>
            </a:xfrm>
            <a:prstGeom prst="ellipse">
              <a:avLst/>
            </a:prstGeom>
            <a:solidFill>
              <a:srgbClr val="FF0000"/>
            </a:solidFill>
            <a:ln w="25400">
              <a:solidFill>
                <a:srgbClr val="FF9900"/>
              </a:solidFill>
              <a:round/>
              <a:headEnd/>
              <a:tailEnd/>
            </a:ln>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3799" name="Rectangle 6"/>
            <p:cNvSpPr>
              <a:spLocks noChangeArrowheads="1"/>
            </p:cNvSpPr>
            <p:nvPr/>
          </p:nvSpPr>
          <p:spPr bwMode="auto">
            <a:xfrm>
              <a:off x="4064" y="1235"/>
              <a:ext cx="58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400" b="1">
                  <a:latin typeface="Arial Narrow" panose="020B0606020202030204" pitchFamily="34" charset="0"/>
                </a:rPr>
                <a:t>(X, Y)</a:t>
              </a:r>
            </a:p>
          </p:txBody>
        </p: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zh-CN" altLang="en-US" smtClean="0"/>
              <a:t>点实体编码的实现</a:t>
            </a:r>
          </a:p>
        </p:txBody>
      </p:sp>
      <p:sp>
        <p:nvSpPr>
          <p:cNvPr id="34819" name="Rectangle 3"/>
          <p:cNvSpPr>
            <a:spLocks noGrp="1" noChangeArrowheads="1"/>
          </p:cNvSpPr>
          <p:nvPr>
            <p:ph type="body" idx="1"/>
          </p:nvPr>
        </p:nvSpPr>
        <p:spPr/>
        <p:txBody>
          <a:bodyPr/>
          <a:lstStyle/>
          <a:p>
            <a:pPr eaLnBrk="1" hangingPunct="1"/>
            <a:r>
              <a:rPr lang="zh-CN" altLang="en-US" smtClean="0"/>
              <a:t>使用一对浮点型的坐标记录</a:t>
            </a:r>
          </a:p>
          <a:p>
            <a:pPr eaLnBrk="1" hangingPunct="1">
              <a:buFont typeface="Wingdings" panose="05000000000000000000" pitchFamily="2" charset="2"/>
              <a:buNone/>
            </a:pPr>
            <a:r>
              <a:rPr lang="en-US" altLang="zh-CN" smtClean="0">
                <a:solidFill>
                  <a:srgbClr val="0033CC"/>
                </a:solidFill>
              </a:rPr>
              <a:t>	class Point</a:t>
            </a:r>
          </a:p>
          <a:p>
            <a:pPr eaLnBrk="1" hangingPunct="1">
              <a:buFont typeface="Wingdings" panose="05000000000000000000" pitchFamily="2" charset="2"/>
              <a:buNone/>
            </a:pPr>
            <a:r>
              <a:rPr lang="en-US" altLang="zh-CN" smtClean="0">
                <a:solidFill>
                  <a:srgbClr val="0033CC"/>
                </a:solidFill>
              </a:rPr>
              <a:t>	{</a:t>
            </a:r>
          </a:p>
          <a:p>
            <a:pPr eaLnBrk="1" hangingPunct="1">
              <a:buFont typeface="Wingdings" panose="05000000000000000000" pitchFamily="2" charset="2"/>
              <a:buNone/>
            </a:pPr>
            <a:r>
              <a:rPr lang="en-US" altLang="zh-CN" smtClean="0">
                <a:solidFill>
                  <a:srgbClr val="0033CC"/>
                </a:solidFill>
              </a:rPr>
              <a:t>		</a:t>
            </a:r>
            <a:r>
              <a:rPr lang="en-US" altLang="zh-CN" i="1" smtClean="0">
                <a:solidFill>
                  <a:srgbClr val="0033CC"/>
                </a:solidFill>
              </a:rPr>
              <a:t>int		id</a:t>
            </a:r>
            <a:r>
              <a:rPr lang="en-US" altLang="zh-CN" smtClean="0">
                <a:solidFill>
                  <a:srgbClr val="0033CC"/>
                </a:solidFill>
              </a:rPr>
              <a:t>;	// </a:t>
            </a:r>
            <a:r>
              <a:rPr lang="zh-CN" altLang="en-US" smtClean="0">
                <a:solidFill>
                  <a:srgbClr val="0033CC"/>
                </a:solidFill>
              </a:rPr>
              <a:t>标识</a:t>
            </a:r>
            <a:endParaRPr lang="en-US" altLang="zh-CN" smtClean="0">
              <a:solidFill>
                <a:srgbClr val="0033CC"/>
              </a:solidFill>
            </a:endParaRPr>
          </a:p>
          <a:p>
            <a:pPr eaLnBrk="1" hangingPunct="1">
              <a:buFont typeface="Wingdings" panose="05000000000000000000" pitchFamily="2" charset="2"/>
              <a:buNone/>
            </a:pPr>
            <a:endParaRPr lang="en-US" altLang="zh-CN" smtClean="0">
              <a:solidFill>
                <a:srgbClr val="0033CC"/>
              </a:solidFill>
            </a:endParaRPr>
          </a:p>
          <a:p>
            <a:pPr eaLnBrk="1" hangingPunct="1">
              <a:buFont typeface="Wingdings" panose="05000000000000000000" pitchFamily="2" charset="2"/>
              <a:buNone/>
            </a:pPr>
            <a:r>
              <a:rPr lang="en-US" altLang="zh-CN" smtClean="0">
                <a:solidFill>
                  <a:srgbClr val="0033CC"/>
                </a:solidFill>
              </a:rPr>
              <a:t>		double	x;</a:t>
            </a:r>
          </a:p>
          <a:p>
            <a:pPr eaLnBrk="1" hangingPunct="1">
              <a:buFont typeface="Wingdings" panose="05000000000000000000" pitchFamily="2" charset="2"/>
              <a:buNone/>
            </a:pPr>
            <a:r>
              <a:rPr lang="en-US" altLang="zh-CN" smtClean="0">
                <a:solidFill>
                  <a:srgbClr val="0033CC"/>
                </a:solidFill>
              </a:rPr>
              <a:t>		double	y;</a:t>
            </a:r>
          </a:p>
          <a:p>
            <a:pPr eaLnBrk="1" hangingPunct="1">
              <a:buFont typeface="Wingdings" panose="05000000000000000000" pitchFamily="2" charset="2"/>
              <a:buNone/>
            </a:pPr>
            <a:r>
              <a:rPr lang="en-US" altLang="zh-CN" smtClean="0">
                <a:solidFill>
                  <a:srgbClr val="0033CC"/>
                </a:solidFill>
              </a:rPr>
              <a:t>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zh-CN" altLang="en-US" smtClean="0"/>
              <a:t>线实体</a:t>
            </a:r>
          </a:p>
        </p:txBody>
      </p:sp>
      <p:sp>
        <p:nvSpPr>
          <p:cNvPr id="35843" name="Rectangle 3"/>
          <p:cNvSpPr>
            <a:spLocks noGrp="1" noChangeArrowheads="1"/>
          </p:cNvSpPr>
          <p:nvPr>
            <p:ph type="body" idx="1"/>
          </p:nvPr>
        </p:nvSpPr>
        <p:spPr/>
        <p:txBody>
          <a:bodyPr/>
          <a:lstStyle/>
          <a:p>
            <a:pPr eaLnBrk="1" hangingPunct="1">
              <a:lnSpc>
                <a:spcPct val="90000"/>
              </a:lnSpc>
            </a:pPr>
            <a:r>
              <a:rPr lang="zh-CN" altLang="en-US" sz="2600" smtClean="0"/>
              <a:t>在数字化时即进行量化，就是用一系列足够短的直线段首尾相接表示一条曲线</a:t>
            </a:r>
          </a:p>
          <a:p>
            <a:pPr eaLnBrk="1" hangingPunct="1">
              <a:lnSpc>
                <a:spcPct val="90000"/>
              </a:lnSpc>
            </a:pPr>
            <a:r>
              <a:rPr lang="zh-CN" altLang="en-US" sz="2600" smtClean="0"/>
              <a:t>当曲线被分割成多而短的线段后，这些小线段可以近似地看成直线段</a:t>
            </a:r>
          </a:p>
          <a:p>
            <a:pPr eaLnBrk="1" hangingPunct="1">
              <a:lnSpc>
                <a:spcPct val="90000"/>
              </a:lnSpc>
            </a:pPr>
            <a:r>
              <a:rPr lang="zh-CN" altLang="en-US" sz="2600" smtClean="0"/>
              <a:t>而这条曲线也可以足够精确地由这些小直线段序列表示</a:t>
            </a:r>
          </a:p>
          <a:p>
            <a:pPr eaLnBrk="1" hangingPunct="1">
              <a:lnSpc>
                <a:spcPct val="90000"/>
              </a:lnSpc>
            </a:pPr>
            <a:r>
              <a:rPr lang="zh-CN" altLang="en-US" sz="2600" smtClean="0"/>
              <a:t>矢量结构中只记录这些小线段的端点坐标，将曲线表示为一个坐标序列</a:t>
            </a:r>
          </a:p>
          <a:p>
            <a:pPr eaLnBrk="1" hangingPunct="1">
              <a:lnSpc>
                <a:spcPct val="90000"/>
              </a:lnSpc>
            </a:pPr>
            <a:r>
              <a:rPr lang="zh-CN" altLang="en-US" sz="2600" smtClean="0"/>
              <a:t>坐标之间认为是以直线段相连</a:t>
            </a:r>
          </a:p>
          <a:p>
            <a:pPr eaLnBrk="1" hangingPunct="1">
              <a:lnSpc>
                <a:spcPct val="90000"/>
              </a:lnSpc>
            </a:pPr>
            <a:r>
              <a:rPr lang="zh-CN" altLang="en-US" sz="2600" smtClean="0"/>
              <a:t>在一定精度范围内可以逼真地表示各种形状的线状地物</a:t>
            </a:r>
          </a:p>
        </p:txBody>
      </p:sp>
      <p:grpSp>
        <p:nvGrpSpPr>
          <p:cNvPr id="35844" name="Group 19"/>
          <p:cNvGrpSpPr>
            <a:grpSpLocks/>
          </p:cNvGrpSpPr>
          <p:nvPr/>
        </p:nvGrpSpPr>
        <p:grpSpPr bwMode="auto">
          <a:xfrm>
            <a:off x="3443288" y="5062538"/>
            <a:ext cx="3965575" cy="1427162"/>
            <a:chOff x="2169" y="3189"/>
            <a:chExt cx="2498" cy="899"/>
          </a:xfrm>
        </p:grpSpPr>
        <p:sp>
          <p:nvSpPr>
            <p:cNvPr id="35845" name="Line 4"/>
            <p:cNvSpPr>
              <a:spLocks noChangeShapeType="1"/>
            </p:cNvSpPr>
            <p:nvPr/>
          </p:nvSpPr>
          <p:spPr bwMode="auto">
            <a:xfrm flipV="1">
              <a:off x="2465" y="3521"/>
              <a:ext cx="460" cy="255"/>
            </a:xfrm>
            <a:prstGeom prst="line">
              <a:avLst/>
            </a:prstGeom>
            <a:noFill/>
            <a:ln w="31750">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46" name="Line 5"/>
            <p:cNvSpPr>
              <a:spLocks noChangeShapeType="1"/>
            </p:cNvSpPr>
            <p:nvPr/>
          </p:nvSpPr>
          <p:spPr bwMode="auto">
            <a:xfrm flipH="1" flipV="1">
              <a:off x="2915" y="3490"/>
              <a:ext cx="359" cy="96"/>
            </a:xfrm>
            <a:prstGeom prst="line">
              <a:avLst/>
            </a:prstGeom>
            <a:noFill/>
            <a:ln w="31750">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47" name="Line 6"/>
            <p:cNvSpPr>
              <a:spLocks noChangeShapeType="1"/>
            </p:cNvSpPr>
            <p:nvPr/>
          </p:nvSpPr>
          <p:spPr bwMode="auto">
            <a:xfrm flipV="1">
              <a:off x="3197" y="3538"/>
              <a:ext cx="357" cy="48"/>
            </a:xfrm>
            <a:prstGeom prst="line">
              <a:avLst/>
            </a:prstGeom>
            <a:noFill/>
            <a:ln w="31750">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48" name="Line 7"/>
            <p:cNvSpPr>
              <a:spLocks noChangeShapeType="1"/>
            </p:cNvSpPr>
            <p:nvPr/>
          </p:nvSpPr>
          <p:spPr bwMode="auto">
            <a:xfrm>
              <a:off x="3478" y="3538"/>
              <a:ext cx="860" cy="190"/>
            </a:xfrm>
            <a:prstGeom prst="line">
              <a:avLst/>
            </a:prstGeom>
            <a:noFill/>
            <a:ln w="31750">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49" name="Oval 8"/>
            <p:cNvSpPr>
              <a:spLocks noChangeArrowheads="1"/>
            </p:cNvSpPr>
            <p:nvPr/>
          </p:nvSpPr>
          <p:spPr bwMode="auto">
            <a:xfrm>
              <a:off x="2408" y="3728"/>
              <a:ext cx="144" cy="95"/>
            </a:xfrm>
            <a:prstGeom prst="ellipse">
              <a:avLst/>
            </a:prstGeom>
            <a:solidFill>
              <a:srgbClr val="FF0000"/>
            </a:solidFill>
            <a:ln w="25400">
              <a:solidFill>
                <a:srgbClr val="FF9900"/>
              </a:solidFill>
              <a:round/>
              <a:headEnd/>
              <a:tailEnd/>
            </a:ln>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5850" name="Oval 9"/>
            <p:cNvSpPr>
              <a:spLocks noChangeArrowheads="1"/>
            </p:cNvSpPr>
            <p:nvPr/>
          </p:nvSpPr>
          <p:spPr bwMode="auto">
            <a:xfrm>
              <a:off x="2859" y="3443"/>
              <a:ext cx="142" cy="95"/>
            </a:xfrm>
            <a:prstGeom prst="ellipse">
              <a:avLst/>
            </a:prstGeom>
            <a:solidFill>
              <a:srgbClr val="FF0000"/>
            </a:solidFill>
            <a:ln w="25400">
              <a:solidFill>
                <a:srgbClr val="FF9900"/>
              </a:solidFill>
              <a:round/>
              <a:headEnd/>
              <a:tailEnd/>
            </a:ln>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5851" name="Oval 10"/>
            <p:cNvSpPr>
              <a:spLocks noChangeArrowheads="1"/>
            </p:cNvSpPr>
            <p:nvPr/>
          </p:nvSpPr>
          <p:spPr bwMode="auto">
            <a:xfrm>
              <a:off x="3140" y="3538"/>
              <a:ext cx="144" cy="95"/>
            </a:xfrm>
            <a:prstGeom prst="ellipse">
              <a:avLst/>
            </a:prstGeom>
            <a:solidFill>
              <a:srgbClr val="FF0000"/>
            </a:solidFill>
            <a:ln w="25400">
              <a:solidFill>
                <a:srgbClr val="FF9900"/>
              </a:solidFill>
              <a:round/>
              <a:headEnd/>
              <a:tailEnd/>
            </a:ln>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5852" name="Oval 11"/>
            <p:cNvSpPr>
              <a:spLocks noChangeArrowheads="1"/>
            </p:cNvSpPr>
            <p:nvPr/>
          </p:nvSpPr>
          <p:spPr bwMode="auto">
            <a:xfrm>
              <a:off x="3422" y="3490"/>
              <a:ext cx="144" cy="96"/>
            </a:xfrm>
            <a:prstGeom prst="ellipse">
              <a:avLst/>
            </a:prstGeom>
            <a:solidFill>
              <a:srgbClr val="FF0000"/>
            </a:solidFill>
            <a:ln w="25400">
              <a:solidFill>
                <a:srgbClr val="FF9900"/>
              </a:solidFill>
              <a:round/>
              <a:headEnd/>
              <a:tailEnd/>
            </a:ln>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5853" name="Oval 12"/>
            <p:cNvSpPr>
              <a:spLocks noChangeArrowheads="1"/>
            </p:cNvSpPr>
            <p:nvPr/>
          </p:nvSpPr>
          <p:spPr bwMode="auto">
            <a:xfrm>
              <a:off x="4286" y="3702"/>
              <a:ext cx="142" cy="95"/>
            </a:xfrm>
            <a:prstGeom prst="ellipse">
              <a:avLst/>
            </a:prstGeom>
            <a:solidFill>
              <a:srgbClr val="FF0000"/>
            </a:solidFill>
            <a:ln w="25400">
              <a:solidFill>
                <a:srgbClr val="FF9900"/>
              </a:solidFill>
              <a:round/>
              <a:headEnd/>
              <a:tailEnd/>
            </a:ln>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5854" name="Text Box 13"/>
            <p:cNvSpPr txBox="1">
              <a:spLocks noChangeArrowheads="1"/>
            </p:cNvSpPr>
            <p:nvPr/>
          </p:nvSpPr>
          <p:spPr bwMode="auto">
            <a:xfrm>
              <a:off x="2169" y="3816"/>
              <a:ext cx="4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b="1">
                  <a:latin typeface="Arial Narrow" panose="020B0606020202030204" pitchFamily="34" charset="0"/>
                </a:rPr>
                <a:t>(X,Y)</a:t>
              </a:r>
            </a:p>
          </p:txBody>
        </p:sp>
        <p:sp>
          <p:nvSpPr>
            <p:cNvPr id="35855" name="Text Box 14"/>
            <p:cNvSpPr txBox="1">
              <a:spLocks noChangeArrowheads="1"/>
            </p:cNvSpPr>
            <p:nvPr/>
          </p:nvSpPr>
          <p:spPr bwMode="auto">
            <a:xfrm>
              <a:off x="2563" y="3189"/>
              <a:ext cx="56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b="1">
                  <a:latin typeface="Arial Narrow" panose="020B0606020202030204" pitchFamily="34" charset="0"/>
                </a:rPr>
                <a:t>(X2,Y2)</a:t>
              </a:r>
            </a:p>
          </p:txBody>
        </p:sp>
        <p:sp>
          <p:nvSpPr>
            <p:cNvPr id="35856" name="Text Box 15"/>
            <p:cNvSpPr txBox="1">
              <a:spLocks noChangeArrowheads="1"/>
            </p:cNvSpPr>
            <p:nvPr/>
          </p:nvSpPr>
          <p:spPr bwMode="auto">
            <a:xfrm>
              <a:off x="2971" y="3626"/>
              <a:ext cx="56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b="1">
                  <a:latin typeface="Arial Narrow" panose="020B0606020202030204" pitchFamily="34" charset="0"/>
                </a:rPr>
                <a:t>(X3,Y3)</a:t>
              </a:r>
            </a:p>
          </p:txBody>
        </p:sp>
        <p:sp>
          <p:nvSpPr>
            <p:cNvPr id="35857" name="Text Box 16"/>
            <p:cNvSpPr txBox="1">
              <a:spLocks noChangeArrowheads="1"/>
            </p:cNvSpPr>
            <p:nvPr/>
          </p:nvSpPr>
          <p:spPr bwMode="auto">
            <a:xfrm>
              <a:off x="3288" y="3249"/>
              <a:ext cx="70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b="1">
                  <a:latin typeface="Arial Narrow" panose="020B0606020202030204" pitchFamily="34" charset="0"/>
                </a:rPr>
                <a:t>(X4,Y4)</a:t>
              </a:r>
            </a:p>
          </p:txBody>
        </p:sp>
        <p:sp>
          <p:nvSpPr>
            <p:cNvPr id="35858" name="Text Box 17"/>
            <p:cNvSpPr txBox="1">
              <a:spLocks noChangeArrowheads="1"/>
            </p:cNvSpPr>
            <p:nvPr/>
          </p:nvSpPr>
          <p:spPr bwMode="auto">
            <a:xfrm>
              <a:off x="4105" y="3838"/>
              <a:ext cx="56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b="1">
                  <a:latin typeface="Arial Narrow" panose="020B0606020202030204" pitchFamily="34" charset="0"/>
                </a:rPr>
                <a:t>(X5,Y5)</a:t>
              </a:r>
            </a:p>
          </p:txBody>
        </p:sp>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zh-CN" altLang="en-US" smtClean="0"/>
              <a:t>线实体的编码的实现</a:t>
            </a:r>
          </a:p>
        </p:txBody>
      </p:sp>
      <p:sp>
        <p:nvSpPr>
          <p:cNvPr id="37891" name="Rectangle 3"/>
          <p:cNvSpPr>
            <a:spLocks noGrp="1" noChangeArrowheads="1"/>
          </p:cNvSpPr>
          <p:nvPr>
            <p:ph type="body" idx="1"/>
          </p:nvPr>
        </p:nvSpPr>
        <p:spPr/>
        <p:txBody>
          <a:bodyPr/>
          <a:lstStyle/>
          <a:p>
            <a:pPr eaLnBrk="1" hangingPunct="1"/>
            <a:r>
              <a:rPr lang="zh-CN" altLang="en-US" smtClean="0"/>
              <a:t>点的序列，点的数组</a:t>
            </a:r>
          </a:p>
          <a:p>
            <a:pPr eaLnBrk="1" hangingPunct="1">
              <a:buFont typeface="Wingdings" panose="05000000000000000000" pitchFamily="2" charset="2"/>
              <a:buNone/>
            </a:pPr>
            <a:r>
              <a:rPr lang="en-US" altLang="zh-CN" smtClean="0">
                <a:solidFill>
                  <a:srgbClr val="0033CC"/>
                </a:solidFill>
              </a:rPr>
              <a:t>	class Line</a:t>
            </a:r>
          </a:p>
          <a:p>
            <a:pPr eaLnBrk="1" hangingPunct="1">
              <a:buFont typeface="Wingdings" panose="05000000000000000000" pitchFamily="2" charset="2"/>
              <a:buNone/>
            </a:pPr>
            <a:r>
              <a:rPr lang="en-US" altLang="zh-CN" smtClean="0">
                <a:solidFill>
                  <a:srgbClr val="0033CC"/>
                </a:solidFill>
              </a:rPr>
              <a:t>	{</a:t>
            </a:r>
          </a:p>
          <a:p>
            <a:pPr eaLnBrk="1" hangingPunct="1">
              <a:buFont typeface="Wingdings" panose="05000000000000000000" pitchFamily="2" charset="2"/>
              <a:buNone/>
            </a:pPr>
            <a:r>
              <a:rPr lang="en-US" altLang="zh-CN" smtClean="0">
                <a:solidFill>
                  <a:srgbClr val="0033CC"/>
                </a:solidFill>
              </a:rPr>
              <a:t>		</a:t>
            </a:r>
            <a:r>
              <a:rPr lang="en-US" altLang="zh-CN" i="1" smtClean="0">
                <a:solidFill>
                  <a:srgbClr val="0033CC"/>
                </a:solidFill>
              </a:rPr>
              <a:t>int	     id</a:t>
            </a:r>
            <a:r>
              <a:rPr lang="en-US" altLang="zh-CN" smtClean="0">
                <a:solidFill>
                  <a:srgbClr val="0033CC"/>
                </a:solidFill>
              </a:rPr>
              <a:t>;		// </a:t>
            </a:r>
            <a:r>
              <a:rPr lang="zh-CN" altLang="en-US" smtClean="0">
                <a:solidFill>
                  <a:srgbClr val="0033CC"/>
                </a:solidFill>
              </a:rPr>
              <a:t>标识</a:t>
            </a:r>
            <a:endParaRPr lang="en-US" altLang="zh-CN" i="1" smtClean="0">
              <a:solidFill>
                <a:srgbClr val="0033CC"/>
              </a:solidFill>
            </a:endParaRPr>
          </a:p>
          <a:p>
            <a:pPr eaLnBrk="1" hangingPunct="1">
              <a:buFont typeface="Wingdings" panose="05000000000000000000" pitchFamily="2" charset="2"/>
              <a:buNone/>
            </a:pPr>
            <a:endParaRPr lang="en-US" altLang="zh-CN" smtClean="0">
              <a:solidFill>
                <a:srgbClr val="0033CC"/>
              </a:solidFill>
            </a:endParaRPr>
          </a:p>
          <a:p>
            <a:pPr eaLnBrk="1" hangingPunct="1">
              <a:buFont typeface="Wingdings" panose="05000000000000000000" pitchFamily="2" charset="2"/>
              <a:buNone/>
            </a:pPr>
            <a:r>
              <a:rPr lang="en-US" altLang="zh-CN" smtClean="0">
                <a:solidFill>
                  <a:srgbClr val="0033CC"/>
                </a:solidFill>
              </a:rPr>
              <a:t>		int	     number;	// </a:t>
            </a:r>
            <a:r>
              <a:rPr lang="zh-CN" altLang="en-US" smtClean="0">
                <a:solidFill>
                  <a:srgbClr val="0033CC"/>
                </a:solidFill>
              </a:rPr>
              <a:t>线上点的数目</a:t>
            </a:r>
          </a:p>
          <a:p>
            <a:pPr eaLnBrk="1" hangingPunct="1">
              <a:buFont typeface="Wingdings" panose="05000000000000000000" pitchFamily="2" charset="2"/>
              <a:buNone/>
            </a:pPr>
            <a:r>
              <a:rPr lang="zh-CN" altLang="en-US" smtClean="0">
                <a:solidFill>
                  <a:srgbClr val="0033CC"/>
                </a:solidFill>
              </a:rPr>
              <a:t>	</a:t>
            </a:r>
            <a:r>
              <a:rPr lang="en-US" altLang="zh-CN" smtClean="0">
                <a:solidFill>
                  <a:srgbClr val="0033CC"/>
                </a:solidFill>
              </a:rPr>
              <a:t>	Point*    points;		// </a:t>
            </a:r>
            <a:r>
              <a:rPr lang="zh-CN" altLang="en-US" smtClean="0">
                <a:solidFill>
                  <a:srgbClr val="0033CC"/>
                </a:solidFill>
              </a:rPr>
              <a:t>线上点的坐标对序列</a:t>
            </a:r>
          </a:p>
          <a:p>
            <a:pPr eaLnBrk="1" hangingPunct="1">
              <a:buFont typeface="Wingdings" panose="05000000000000000000" pitchFamily="2" charset="2"/>
              <a:buNone/>
            </a:pPr>
            <a:r>
              <a:rPr lang="zh-CN" altLang="en-US" smtClean="0">
                <a:solidFill>
                  <a:srgbClr val="0033CC"/>
                </a:solidFill>
              </a:rPr>
              <a:t>		</a:t>
            </a:r>
            <a:r>
              <a:rPr lang="en-US" altLang="zh-CN" smtClean="0">
                <a:solidFill>
                  <a:srgbClr val="0033CC"/>
                </a:solidFill>
              </a:rPr>
              <a:t>	</a:t>
            </a:r>
            <a:r>
              <a:rPr lang="zh-CN" altLang="en-US" smtClean="0">
                <a:solidFill>
                  <a:srgbClr val="0033CC"/>
                </a:solidFill>
              </a:rPr>
              <a:t>			</a:t>
            </a:r>
            <a:r>
              <a:rPr lang="en-US" altLang="zh-CN" smtClean="0">
                <a:solidFill>
                  <a:srgbClr val="0033CC"/>
                </a:solidFill>
              </a:rPr>
              <a:t>// </a:t>
            </a:r>
            <a:r>
              <a:rPr lang="zh-CN" altLang="en-US" smtClean="0">
                <a:solidFill>
                  <a:srgbClr val="0033CC"/>
                </a:solidFill>
              </a:rPr>
              <a:t>或</a:t>
            </a:r>
            <a:r>
              <a:rPr lang="en-US" altLang="zh-CN" smtClean="0">
                <a:solidFill>
                  <a:srgbClr val="0033CC"/>
                </a:solidFill>
              </a:rPr>
              <a:t>Point   points[256]; </a:t>
            </a:r>
          </a:p>
          <a:p>
            <a:pPr eaLnBrk="1" hangingPunct="1">
              <a:buFont typeface="Wingdings" panose="05000000000000000000" pitchFamily="2" charset="2"/>
              <a:buNone/>
            </a:pPr>
            <a:r>
              <a:rPr lang="en-US" altLang="zh-CN" smtClean="0">
                <a:solidFill>
                  <a:srgbClr val="0033CC"/>
                </a:solidFill>
              </a:rPr>
              <a:t>	};</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zh-CN" altLang="en-US" smtClean="0"/>
              <a:t>多边形实体</a:t>
            </a:r>
          </a:p>
        </p:txBody>
      </p:sp>
      <p:sp>
        <p:nvSpPr>
          <p:cNvPr id="38915" name="Rectangle 3"/>
          <p:cNvSpPr>
            <a:spLocks noGrp="1" noChangeArrowheads="1"/>
          </p:cNvSpPr>
          <p:nvPr>
            <p:ph type="body" idx="1"/>
          </p:nvPr>
        </p:nvSpPr>
        <p:spPr/>
        <p:txBody>
          <a:bodyPr/>
          <a:lstStyle/>
          <a:p>
            <a:pPr eaLnBrk="1" hangingPunct="1"/>
            <a:r>
              <a:rPr lang="zh-CN" altLang="en-US" sz="2600" smtClean="0"/>
              <a:t>多边形在地理信息系统中是指一个任意形状、边界完全闭合的空间区域</a:t>
            </a:r>
          </a:p>
          <a:p>
            <a:pPr eaLnBrk="1" hangingPunct="1"/>
            <a:r>
              <a:rPr lang="zh-CN" altLang="en-US" sz="2600" smtClean="0"/>
              <a:t>其边界将整个空间划分为外部和内部。</a:t>
            </a:r>
          </a:p>
          <a:p>
            <a:pPr eaLnBrk="1" hangingPunct="1"/>
            <a:r>
              <a:rPr lang="zh-CN" altLang="en-US" sz="2600" smtClean="0"/>
              <a:t>多边形数据是描述地理信息的最重要的一类数据</a:t>
            </a:r>
          </a:p>
          <a:p>
            <a:pPr eaLnBrk="1" hangingPunct="1"/>
            <a:r>
              <a:rPr lang="zh-CN" altLang="en-US" sz="2600" smtClean="0"/>
              <a:t>在区域实体中，具有名称属性和分类属性的，多用多边形表示，如行政区、土地类型、植被分布等</a:t>
            </a:r>
          </a:p>
        </p:txBody>
      </p:sp>
      <p:grpSp>
        <p:nvGrpSpPr>
          <p:cNvPr id="38916" name="Group 20"/>
          <p:cNvGrpSpPr>
            <a:grpSpLocks/>
          </p:cNvGrpSpPr>
          <p:nvPr/>
        </p:nvGrpSpPr>
        <p:grpSpPr bwMode="auto">
          <a:xfrm>
            <a:off x="5200650" y="4322763"/>
            <a:ext cx="3143250" cy="1966912"/>
            <a:chOff x="3276" y="2723"/>
            <a:chExt cx="1980" cy="1239"/>
          </a:xfrm>
        </p:grpSpPr>
        <p:sp>
          <p:nvSpPr>
            <p:cNvPr id="38917" name="Line 4"/>
            <p:cNvSpPr>
              <a:spLocks noChangeShapeType="1"/>
            </p:cNvSpPr>
            <p:nvPr/>
          </p:nvSpPr>
          <p:spPr bwMode="auto">
            <a:xfrm>
              <a:off x="4132" y="3016"/>
              <a:ext cx="789" cy="95"/>
            </a:xfrm>
            <a:prstGeom prst="line">
              <a:avLst/>
            </a:prstGeom>
            <a:noFill/>
            <a:ln w="31750">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18" name="Line 5"/>
            <p:cNvSpPr>
              <a:spLocks noChangeShapeType="1"/>
            </p:cNvSpPr>
            <p:nvPr/>
          </p:nvSpPr>
          <p:spPr bwMode="auto">
            <a:xfrm flipV="1">
              <a:off x="4649" y="3113"/>
              <a:ext cx="227" cy="453"/>
            </a:xfrm>
            <a:prstGeom prst="line">
              <a:avLst/>
            </a:prstGeom>
            <a:noFill/>
            <a:ln w="31750">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19" name="Line 6"/>
            <p:cNvSpPr>
              <a:spLocks noChangeShapeType="1"/>
            </p:cNvSpPr>
            <p:nvPr/>
          </p:nvSpPr>
          <p:spPr bwMode="auto">
            <a:xfrm flipV="1">
              <a:off x="4189" y="3586"/>
              <a:ext cx="501" cy="95"/>
            </a:xfrm>
            <a:prstGeom prst="line">
              <a:avLst/>
            </a:prstGeom>
            <a:noFill/>
            <a:ln w="31750">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20" name="Line 7"/>
            <p:cNvSpPr>
              <a:spLocks noChangeShapeType="1"/>
            </p:cNvSpPr>
            <p:nvPr/>
          </p:nvSpPr>
          <p:spPr bwMode="auto">
            <a:xfrm>
              <a:off x="3907" y="3443"/>
              <a:ext cx="359" cy="238"/>
            </a:xfrm>
            <a:prstGeom prst="line">
              <a:avLst/>
            </a:prstGeom>
            <a:noFill/>
            <a:ln w="31750">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21" name="Line 8"/>
            <p:cNvSpPr>
              <a:spLocks noChangeShapeType="1"/>
            </p:cNvSpPr>
            <p:nvPr/>
          </p:nvSpPr>
          <p:spPr bwMode="auto">
            <a:xfrm flipV="1">
              <a:off x="3907" y="3016"/>
              <a:ext cx="286" cy="427"/>
            </a:xfrm>
            <a:prstGeom prst="line">
              <a:avLst/>
            </a:prstGeom>
            <a:noFill/>
            <a:ln w="31750">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22" name="Oval 9"/>
            <p:cNvSpPr>
              <a:spLocks noChangeArrowheads="1"/>
            </p:cNvSpPr>
            <p:nvPr/>
          </p:nvSpPr>
          <p:spPr bwMode="auto">
            <a:xfrm>
              <a:off x="4076" y="2968"/>
              <a:ext cx="144" cy="95"/>
            </a:xfrm>
            <a:prstGeom prst="ellipse">
              <a:avLst/>
            </a:prstGeom>
            <a:solidFill>
              <a:srgbClr val="FF0000"/>
            </a:solidFill>
            <a:ln w="25400">
              <a:solidFill>
                <a:srgbClr val="FF9900"/>
              </a:solidFill>
              <a:round/>
              <a:headEnd/>
              <a:tailEnd/>
            </a:ln>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8923" name="Oval 10"/>
            <p:cNvSpPr>
              <a:spLocks noChangeArrowheads="1"/>
            </p:cNvSpPr>
            <p:nvPr/>
          </p:nvSpPr>
          <p:spPr bwMode="auto">
            <a:xfrm>
              <a:off x="3851" y="3396"/>
              <a:ext cx="142" cy="95"/>
            </a:xfrm>
            <a:prstGeom prst="ellipse">
              <a:avLst/>
            </a:prstGeom>
            <a:solidFill>
              <a:srgbClr val="FF0000"/>
            </a:solidFill>
            <a:ln w="25400">
              <a:solidFill>
                <a:srgbClr val="FF9900"/>
              </a:solidFill>
              <a:round/>
              <a:headEnd/>
              <a:tailEnd/>
            </a:ln>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8924" name="Oval 11"/>
            <p:cNvSpPr>
              <a:spLocks noChangeArrowheads="1"/>
            </p:cNvSpPr>
            <p:nvPr/>
          </p:nvSpPr>
          <p:spPr bwMode="auto">
            <a:xfrm>
              <a:off x="4132" y="3633"/>
              <a:ext cx="144" cy="95"/>
            </a:xfrm>
            <a:prstGeom prst="ellipse">
              <a:avLst/>
            </a:prstGeom>
            <a:solidFill>
              <a:srgbClr val="FF0000"/>
            </a:solidFill>
            <a:ln w="25400">
              <a:solidFill>
                <a:srgbClr val="FF9900"/>
              </a:solidFill>
              <a:round/>
              <a:headEnd/>
              <a:tailEnd/>
            </a:ln>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8925" name="Oval 12"/>
            <p:cNvSpPr>
              <a:spLocks noChangeArrowheads="1"/>
            </p:cNvSpPr>
            <p:nvPr/>
          </p:nvSpPr>
          <p:spPr bwMode="auto">
            <a:xfrm>
              <a:off x="4558" y="3521"/>
              <a:ext cx="144" cy="95"/>
            </a:xfrm>
            <a:prstGeom prst="ellipse">
              <a:avLst/>
            </a:prstGeom>
            <a:solidFill>
              <a:srgbClr val="FF0000"/>
            </a:solidFill>
            <a:ln w="25400">
              <a:solidFill>
                <a:srgbClr val="FF9900"/>
              </a:solidFill>
              <a:round/>
              <a:headEnd/>
              <a:tailEnd/>
            </a:ln>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8926" name="Oval 13"/>
            <p:cNvSpPr>
              <a:spLocks noChangeArrowheads="1"/>
            </p:cNvSpPr>
            <p:nvPr/>
          </p:nvSpPr>
          <p:spPr bwMode="auto">
            <a:xfrm>
              <a:off x="4830" y="3067"/>
              <a:ext cx="144" cy="95"/>
            </a:xfrm>
            <a:prstGeom prst="ellipse">
              <a:avLst/>
            </a:prstGeom>
            <a:solidFill>
              <a:srgbClr val="FF0000"/>
            </a:solidFill>
            <a:ln w="25400">
              <a:solidFill>
                <a:srgbClr val="FF9900"/>
              </a:solidFill>
              <a:round/>
              <a:headEnd/>
              <a:tailEnd/>
            </a:ln>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8927" name="Text Box 14"/>
            <p:cNvSpPr txBox="1">
              <a:spLocks noChangeArrowheads="1"/>
            </p:cNvSpPr>
            <p:nvPr/>
          </p:nvSpPr>
          <p:spPr bwMode="auto">
            <a:xfrm>
              <a:off x="3276" y="3389"/>
              <a:ext cx="56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b="1">
                  <a:latin typeface="Arial Narrow" panose="020B0606020202030204" pitchFamily="34" charset="0"/>
                </a:rPr>
                <a:t>(X5,Y5)</a:t>
              </a:r>
            </a:p>
          </p:txBody>
        </p:sp>
        <p:sp>
          <p:nvSpPr>
            <p:cNvPr id="38928" name="Text Box 15"/>
            <p:cNvSpPr txBox="1">
              <a:spLocks noChangeArrowheads="1"/>
            </p:cNvSpPr>
            <p:nvPr/>
          </p:nvSpPr>
          <p:spPr bwMode="auto">
            <a:xfrm>
              <a:off x="3851" y="2723"/>
              <a:ext cx="56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b="1">
                  <a:latin typeface="Arial Narrow" panose="020B0606020202030204" pitchFamily="34" charset="0"/>
                </a:rPr>
                <a:t>(X1,Y1)</a:t>
              </a:r>
            </a:p>
          </p:txBody>
        </p:sp>
        <p:sp>
          <p:nvSpPr>
            <p:cNvPr id="38929" name="Text Box 16"/>
            <p:cNvSpPr txBox="1">
              <a:spLocks noChangeArrowheads="1"/>
            </p:cNvSpPr>
            <p:nvPr/>
          </p:nvSpPr>
          <p:spPr bwMode="auto">
            <a:xfrm>
              <a:off x="4694" y="2795"/>
              <a:ext cx="56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b="1">
                  <a:latin typeface="Arial Narrow" panose="020B0606020202030204" pitchFamily="34" charset="0"/>
                </a:rPr>
                <a:t>(X2,Y2)</a:t>
              </a:r>
            </a:p>
          </p:txBody>
        </p:sp>
        <p:sp>
          <p:nvSpPr>
            <p:cNvPr id="38930" name="Text Box 17"/>
            <p:cNvSpPr txBox="1">
              <a:spLocks noChangeArrowheads="1"/>
            </p:cNvSpPr>
            <p:nvPr/>
          </p:nvSpPr>
          <p:spPr bwMode="auto">
            <a:xfrm>
              <a:off x="3895" y="3712"/>
              <a:ext cx="56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b="1">
                  <a:latin typeface="Arial Narrow" panose="020B0606020202030204" pitchFamily="34" charset="0"/>
                </a:rPr>
                <a:t>(X4,Y4)</a:t>
              </a:r>
            </a:p>
          </p:txBody>
        </p:sp>
        <p:sp>
          <p:nvSpPr>
            <p:cNvPr id="38931" name="Text Box 18"/>
            <p:cNvSpPr txBox="1">
              <a:spLocks noChangeArrowheads="1"/>
            </p:cNvSpPr>
            <p:nvPr/>
          </p:nvSpPr>
          <p:spPr bwMode="auto">
            <a:xfrm>
              <a:off x="4694" y="3566"/>
              <a:ext cx="56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b="1">
                  <a:latin typeface="Arial Narrow" panose="020B0606020202030204" pitchFamily="34" charset="0"/>
                </a:rPr>
                <a:t>(X3,Y3)</a:t>
              </a:r>
            </a:p>
          </p:txBody>
        </p:sp>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zh-CN" altLang="en-US" smtClean="0"/>
              <a:t>多边形实体的编码方法</a:t>
            </a:r>
          </a:p>
        </p:txBody>
      </p:sp>
      <p:sp>
        <p:nvSpPr>
          <p:cNvPr id="39939" name="Rectangle 3"/>
          <p:cNvSpPr>
            <a:spLocks noGrp="1" noChangeArrowheads="1"/>
          </p:cNvSpPr>
          <p:nvPr>
            <p:ph type="body" idx="1"/>
          </p:nvPr>
        </p:nvSpPr>
        <p:spPr/>
        <p:txBody>
          <a:bodyPr/>
          <a:lstStyle/>
          <a:p>
            <a:pPr eaLnBrk="1" hangingPunct="1"/>
            <a:r>
              <a:rPr lang="zh-CN" altLang="en-US" sz="2600" smtClean="0"/>
              <a:t>需要表达的内容</a:t>
            </a:r>
          </a:p>
          <a:p>
            <a:pPr lvl="1" eaLnBrk="1" hangingPunct="1"/>
            <a:r>
              <a:rPr lang="zh-CN" altLang="en-US" sz="2200" smtClean="0"/>
              <a:t>位置和属性</a:t>
            </a:r>
          </a:p>
          <a:p>
            <a:pPr lvl="1" eaLnBrk="1" hangingPunct="1"/>
            <a:r>
              <a:rPr lang="zh-CN" altLang="en-US" sz="2200" smtClean="0"/>
              <a:t>区域的拓扑性质，如形状、邻域和层次等</a:t>
            </a:r>
          </a:p>
          <a:p>
            <a:pPr eaLnBrk="1" hangingPunct="1"/>
            <a:r>
              <a:rPr lang="zh-CN" altLang="en-US" sz="2600" smtClean="0"/>
              <a:t>要求</a:t>
            </a:r>
          </a:p>
          <a:p>
            <a:pPr lvl="1" eaLnBrk="1" hangingPunct="1"/>
            <a:r>
              <a:rPr lang="zh-CN" altLang="en-US" sz="2200" smtClean="0"/>
              <a:t>存储效率</a:t>
            </a:r>
          </a:p>
          <a:p>
            <a:pPr lvl="1" eaLnBrk="1" hangingPunct="1"/>
            <a:r>
              <a:rPr lang="zh-CN" altLang="en-US" sz="2200" smtClean="0"/>
              <a:t>所表示的各多边形有各自独立的形状，可以计算各自的周长和面积等几何指标</a:t>
            </a:r>
          </a:p>
          <a:p>
            <a:pPr lvl="1" eaLnBrk="1" hangingPunct="1"/>
            <a:r>
              <a:rPr lang="zh-CN" altLang="en-US" sz="2200" smtClean="0"/>
              <a:t>各多边形拓扑关系的记录方式要一致，以便进行空间分析</a:t>
            </a:r>
          </a:p>
          <a:p>
            <a:pPr lvl="1" eaLnBrk="1" hangingPunct="1"/>
            <a:r>
              <a:rPr lang="zh-CN" altLang="en-US" sz="2200" smtClean="0"/>
              <a:t>要明确表示区域的层次，如岛</a:t>
            </a:r>
            <a:r>
              <a:rPr lang="en-US" altLang="zh-CN" sz="2200" smtClean="0"/>
              <a:t>-</a:t>
            </a:r>
            <a:r>
              <a:rPr lang="zh-CN" altLang="en-US" sz="2200" smtClean="0"/>
              <a:t>湖</a:t>
            </a:r>
            <a:r>
              <a:rPr lang="en-US" altLang="zh-CN" sz="2200" smtClean="0"/>
              <a:t>-</a:t>
            </a:r>
            <a:r>
              <a:rPr lang="zh-CN" altLang="en-US" sz="2200" smtClean="0"/>
              <a:t>岛的关系等</a:t>
            </a:r>
          </a:p>
          <a:p>
            <a:pPr eaLnBrk="1" hangingPunct="1"/>
            <a:r>
              <a:rPr lang="zh-CN" altLang="en-US" sz="2600" smtClean="0"/>
              <a:t>主要方法</a:t>
            </a:r>
          </a:p>
          <a:p>
            <a:pPr lvl="1" eaLnBrk="1" hangingPunct="1"/>
            <a:r>
              <a:rPr lang="zh-CN" altLang="en-US" sz="2200" smtClean="0"/>
              <a:t>坐标序列法</a:t>
            </a:r>
          </a:p>
          <a:p>
            <a:pPr lvl="1" eaLnBrk="1" hangingPunct="1"/>
            <a:r>
              <a:rPr lang="zh-CN" altLang="en-US" sz="2200" smtClean="0"/>
              <a:t>树状索引编码法 </a:t>
            </a:r>
          </a:p>
          <a:p>
            <a:pPr lvl="1" eaLnBrk="1" hangingPunct="1"/>
            <a:r>
              <a:rPr lang="zh-CN" altLang="en-US" sz="2200" smtClean="0"/>
              <a:t>拓扑结构编码法 </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zh-CN" altLang="en-US" smtClean="0"/>
              <a:t>坐标序列法</a:t>
            </a:r>
          </a:p>
        </p:txBody>
      </p:sp>
      <p:sp>
        <p:nvSpPr>
          <p:cNvPr id="40963" name="Rectangle 3"/>
          <p:cNvSpPr>
            <a:spLocks noGrp="1" noChangeArrowheads="1"/>
          </p:cNvSpPr>
          <p:nvPr>
            <p:ph type="body" idx="1"/>
          </p:nvPr>
        </p:nvSpPr>
        <p:spPr>
          <a:xfrm>
            <a:off x="179388" y="1268413"/>
            <a:ext cx="4248150" cy="5400675"/>
          </a:xfrm>
        </p:spPr>
        <p:txBody>
          <a:bodyPr/>
          <a:lstStyle/>
          <a:p>
            <a:pPr eaLnBrk="1" hangingPunct="1"/>
            <a:r>
              <a:rPr lang="zh-CN" altLang="en-US" smtClean="0"/>
              <a:t>由多边形边界的</a:t>
            </a:r>
            <a:r>
              <a:rPr lang="en-US" altLang="zh-CN" smtClean="0"/>
              <a:t>(x,y)</a:t>
            </a:r>
            <a:r>
              <a:rPr lang="zh-CN" altLang="en-US" smtClean="0"/>
              <a:t>坐标对集合及说明信息组成</a:t>
            </a:r>
          </a:p>
          <a:p>
            <a:pPr eaLnBrk="1" hangingPunct="1"/>
            <a:r>
              <a:rPr lang="zh-CN" altLang="en-US" smtClean="0"/>
              <a:t>是最简单的一种多边形矢量编码</a:t>
            </a:r>
          </a:p>
          <a:p>
            <a:pPr eaLnBrk="1" hangingPunct="1"/>
            <a:endParaRPr lang="en-US" altLang="zh-CN" smtClean="0"/>
          </a:p>
        </p:txBody>
      </p:sp>
      <p:pic>
        <p:nvPicPr>
          <p:cNvPr id="4096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49725"/>
            <a:ext cx="9144000" cy="244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5" name="Picture 7"/>
          <p:cNvPicPr>
            <a:picLocks noChangeAspect="1" noChangeArrowheads="1"/>
          </p:cNvPicPr>
          <p:nvPr/>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4140200" y="511175"/>
            <a:ext cx="4932363" cy="363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zh-CN" altLang="en-US" smtClean="0"/>
              <a:t>坐标序列法的实现</a:t>
            </a:r>
          </a:p>
        </p:txBody>
      </p:sp>
      <p:sp>
        <p:nvSpPr>
          <p:cNvPr id="41987" name="Rectangle 3"/>
          <p:cNvSpPr>
            <a:spLocks noGrp="1" noChangeArrowheads="1"/>
          </p:cNvSpPr>
          <p:nvPr>
            <p:ph type="body" idx="1"/>
          </p:nvPr>
        </p:nvSpPr>
        <p:spPr/>
        <p:txBody>
          <a:bodyPr/>
          <a:lstStyle/>
          <a:p>
            <a:pPr eaLnBrk="1" hangingPunct="1"/>
            <a:r>
              <a:rPr lang="zh-CN" altLang="en-US" smtClean="0"/>
              <a:t>外围边界＋岛</a:t>
            </a:r>
          </a:p>
          <a:p>
            <a:pPr eaLnBrk="1" hangingPunct="1">
              <a:buFont typeface="Wingdings" panose="05000000000000000000" pitchFamily="2" charset="2"/>
              <a:buNone/>
            </a:pPr>
            <a:r>
              <a:rPr lang="en-US" altLang="zh-CN" smtClean="0">
                <a:solidFill>
                  <a:srgbClr val="0033CC"/>
                </a:solidFill>
              </a:rPr>
              <a:t>	</a:t>
            </a:r>
            <a:r>
              <a:rPr lang="en-US" altLang="zh-CN" sz="2400" smtClean="0">
                <a:solidFill>
                  <a:srgbClr val="0033CC"/>
                </a:solidFill>
              </a:rPr>
              <a:t>class Polygon</a:t>
            </a:r>
          </a:p>
          <a:p>
            <a:pPr eaLnBrk="1" hangingPunct="1">
              <a:buFont typeface="Wingdings" panose="05000000000000000000" pitchFamily="2" charset="2"/>
              <a:buNone/>
            </a:pPr>
            <a:r>
              <a:rPr lang="en-US" altLang="zh-CN" sz="2400" smtClean="0">
                <a:solidFill>
                  <a:srgbClr val="0033CC"/>
                </a:solidFill>
              </a:rPr>
              <a:t>	{</a:t>
            </a:r>
          </a:p>
          <a:p>
            <a:pPr eaLnBrk="1" hangingPunct="1">
              <a:buFont typeface="Wingdings" panose="05000000000000000000" pitchFamily="2" charset="2"/>
              <a:buNone/>
            </a:pPr>
            <a:r>
              <a:rPr lang="en-US" altLang="zh-CN" sz="2400" smtClean="0">
                <a:solidFill>
                  <a:srgbClr val="0033CC"/>
                </a:solidFill>
              </a:rPr>
              <a:t>		</a:t>
            </a:r>
            <a:r>
              <a:rPr lang="en-US" altLang="zh-CN" sz="2400" i="1" smtClean="0">
                <a:solidFill>
                  <a:srgbClr val="0033CC"/>
                </a:solidFill>
              </a:rPr>
              <a:t>int	id</a:t>
            </a:r>
            <a:r>
              <a:rPr lang="en-US" altLang="zh-CN" sz="2400" smtClean="0">
                <a:solidFill>
                  <a:srgbClr val="0033CC"/>
                </a:solidFill>
              </a:rPr>
              <a:t>;		// </a:t>
            </a:r>
            <a:r>
              <a:rPr lang="zh-CN" altLang="en-US" sz="2400" smtClean="0">
                <a:solidFill>
                  <a:srgbClr val="0033CC"/>
                </a:solidFill>
              </a:rPr>
              <a:t>标识</a:t>
            </a:r>
            <a:endParaRPr lang="en-US" altLang="zh-CN" sz="2400" i="1" smtClean="0">
              <a:solidFill>
                <a:srgbClr val="0033CC"/>
              </a:solidFill>
            </a:endParaRPr>
          </a:p>
          <a:p>
            <a:pPr eaLnBrk="1" hangingPunct="1">
              <a:buFont typeface="Wingdings" panose="05000000000000000000" pitchFamily="2" charset="2"/>
              <a:buNone/>
            </a:pPr>
            <a:endParaRPr lang="en-US" altLang="zh-CN" sz="2400" smtClean="0">
              <a:solidFill>
                <a:srgbClr val="0033CC"/>
              </a:solidFill>
            </a:endParaRPr>
          </a:p>
          <a:p>
            <a:pPr eaLnBrk="1" hangingPunct="1">
              <a:buFont typeface="Wingdings" panose="05000000000000000000" pitchFamily="2" charset="2"/>
              <a:buNone/>
            </a:pPr>
            <a:r>
              <a:rPr lang="en-US" altLang="zh-CN" sz="2400" smtClean="0">
                <a:solidFill>
                  <a:srgbClr val="0033CC"/>
                </a:solidFill>
              </a:rPr>
              <a:t>		Line	ring;		// </a:t>
            </a:r>
            <a:r>
              <a:rPr lang="zh-CN" altLang="en-US" sz="2400" smtClean="0">
                <a:solidFill>
                  <a:srgbClr val="0033CC"/>
                </a:solidFill>
              </a:rPr>
              <a:t>外围边界，封闭的环</a:t>
            </a:r>
          </a:p>
          <a:p>
            <a:pPr eaLnBrk="1" hangingPunct="1">
              <a:buFont typeface="Wingdings" panose="05000000000000000000" pitchFamily="2" charset="2"/>
              <a:buNone/>
            </a:pPr>
            <a:endParaRPr lang="zh-CN" altLang="en-US" sz="2400" smtClean="0">
              <a:solidFill>
                <a:srgbClr val="0033CC"/>
              </a:solidFill>
            </a:endParaRPr>
          </a:p>
          <a:p>
            <a:pPr eaLnBrk="1" hangingPunct="1">
              <a:buFont typeface="Wingdings" panose="05000000000000000000" pitchFamily="2" charset="2"/>
              <a:buNone/>
            </a:pPr>
            <a:r>
              <a:rPr lang="zh-CN" altLang="en-US" sz="2400" smtClean="0">
                <a:solidFill>
                  <a:srgbClr val="0033CC"/>
                </a:solidFill>
              </a:rPr>
              <a:t>	</a:t>
            </a:r>
            <a:r>
              <a:rPr lang="en-US" altLang="zh-CN" sz="2400" smtClean="0">
                <a:solidFill>
                  <a:srgbClr val="0033CC"/>
                </a:solidFill>
              </a:rPr>
              <a:t>	int	n;		// </a:t>
            </a:r>
            <a:r>
              <a:rPr lang="zh-CN" altLang="en-US" sz="2400" smtClean="0">
                <a:solidFill>
                  <a:srgbClr val="0033CC"/>
                </a:solidFill>
              </a:rPr>
              <a:t>岛的数目</a:t>
            </a:r>
          </a:p>
          <a:p>
            <a:pPr eaLnBrk="1" hangingPunct="1">
              <a:buFont typeface="Wingdings" panose="05000000000000000000" pitchFamily="2" charset="2"/>
              <a:buNone/>
            </a:pPr>
            <a:r>
              <a:rPr lang="zh-CN" altLang="en-US" sz="2400" smtClean="0">
                <a:solidFill>
                  <a:srgbClr val="0033CC"/>
                </a:solidFill>
              </a:rPr>
              <a:t>	</a:t>
            </a:r>
            <a:r>
              <a:rPr lang="en-US" altLang="zh-CN" sz="2400" smtClean="0">
                <a:solidFill>
                  <a:srgbClr val="0033CC"/>
                </a:solidFill>
              </a:rPr>
              <a:t>	Line*	islands;	// </a:t>
            </a:r>
            <a:r>
              <a:rPr lang="zh-CN" altLang="en-US" sz="2400" smtClean="0">
                <a:solidFill>
                  <a:srgbClr val="0033CC"/>
                </a:solidFill>
              </a:rPr>
              <a:t>岛的边界（环）的序列</a:t>
            </a:r>
          </a:p>
          <a:p>
            <a:pPr eaLnBrk="1" hangingPunct="1">
              <a:buFont typeface="Wingdings" panose="05000000000000000000" pitchFamily="2" charset="2"/>
              <a:buNone/>
            </a:pPr>
            <a:r>
              <a:rPr lang="en-US" altLang="zh-CN" sz="2400" smtClean="0">
                <a:solidFill>
                  <a:srgbClr val="0033CC"/>
                </a:solidFill>
              </a:rPr>
              <a:t>	};</a:t>
            </a:r>
          </a:p>
          <a:p>
            <a:pPr eaLnBrk="1" hangingPunct="1"/>
            <a:r>
              <a:rPr lang="zh-CN" altLang="en-US" smtClean="0"/>
              <a:t>环的记录方法</a:t>
            </a:r>
            <a:endParaRPr lang="en-US" altLang="zh-CN"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zh-CN" altLang="en-US" smtClean="0"/>
              <a:t>坐标序列法的优缺点</a:t>
            </a:r>
          </a:p>
        </p:txBody>
      </p:sp>
      <p:sp>
        <p:nvSpPr>
          <p:cNvPr id="43011" name="Rectangle 3"/>
          <p:cNvSpPr>
            <a:spLocks noGrp="1" noChangeArrowheads="1"/>
          </p:cNvSpPr>
          <p:nvPr>
            <p:ph type="body" idx="1"/>
          </p:nvPr>
        </p:nvSpPr>
        <p:spPr/>
        <p:txBody>
          <a:bodyPr/>
          <a:lstStyle/>
          <a:p>
            <a:pPr eaLnBrk="1" hangingPunct="1"/>
            <a:r>
              <a:rPr lang="zh-CN" altLang="en-US" smtClean="0"/>
              <a:t>优点</a:t>
            </a:r>
          </a:p>
          <a:p>
            <a:pPr lvl="1" eaLnBrk="1" hangingPunct="1"/>
            <a:r>
              <a:rPr lang="zh-CN" altLang="en-US" smtClean="0"/>
              <a:t>文件结构简单</a:t>
            </a:r>
          </a:p>
          <a:p>
            <a:pPr lvl="1" eaLnBrk="1" hangingPunct="1"/>
            <a:r>
              <a:rPr lang="zh-CN" altLang="en-US" smtClean="0"/>
              <a:t>易于实现以多边形为单位的运算和显示 </a:t>
            </a:r>
          </a:p>
          <a:p>
            <a:pPr eaLnBrk="1" hangingPunct="1"/>
            <a:r>
              <a:rPr lang="zh-CN" altLang="en-US" smtClean="0"/>
              <a:t>缺点</a:t>
            </a:r>
          </a:p>
          <a:p>
            <a:pPr lvl="1" eaLnBrk="1" hangingPunct="1"/>
            <a:r>
              <a:rPr lang="zh-CN" altLang="en-US" smtClean="0"/>
              <a:t>多边形之间的公共边界被数字化和存储两次，由此产生冗余和碎屑多边形</a:t>
            </a:r>
          </a:p>
          <a:p>
            <a:pPr lvl="1" eaLnBrk="1" hangingPunct="1"/>
            <a:r>
              <a:rPr lang="zh-CN" altLang="en-US" smtClean="0"/>
              <a:t>每个多边形自成体系而缺少邻域信息，难以进行邻域处理，如消除某两个多边形之间的共同边界</a:t>
            </a:r>
          </a:p>
          <a:p>
            <a:pPr lvl="1" eaLnBrk="1" hangingPunct="1"/>
            <a:r>
              <a:rPr lang="zh-CN" altLang="en-US" smtClean="0"/>
              <a:t>岛只作为一个单个的图形建造，没有与外包多边形的联系</a:t>
            </a:r>
          </a:p>
          <a:p>
            <a:pPr lvl="1" eaLnBrk="1" hangingPunct="1"/>
            <a:r>
              <a:rPr lang="zh-CN" altLang="en-US" smtClean="0"/>
              <a:t>不易检查拓扑错误</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zh-CN" altLang="en-US" smtClean="0"/>
              <a:t>示例</a:t>
            </a:r>
          </a:p>
        </p:txBody>
      </p:sp>
      <p:sp>
        <p:nvSpPr>
          <p:cNvPr id="6147" name="Text Box 5"/>
          <p:cNvSpPr txBox="1">
            <a:spLocks noChangeArrowheads="1"/>
          </p:cNvSpPr>
          <p:nvPr/>
        </p:nvSpPr>
        <p:spPr bwMode="auto">
          <a:xfrm>
            <a:off x="977900" y="1570038"/>
            <a:ext cx="1466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b="1">
                <a:latin typeface="AvantGarde Bk BT" pitchFamily="34" charset="0"/>
              </a:rPr>
              <a:t>Real world</a:t>
            </a:r>
          </a:p>
        </p:txBody>
      </p:sp>
      <p:grpSp>
        <p:nvGrpSpPr>
          <p:cNvPr id="6148" name="Group 221"/>
          <p:cNvGrpSpPr>
            <a:grpSpLocks/>
          </p:cNvGrpSpPr>
          <p:nvPr/>
        </p:nvGrpSpPr>
        <p:grpSpPr bwMode="auto">
          <a:xfrm>
            <a:off x="825500" y="1928813"/>
            <a:ext cx="1600200" cy="1600200"/>
            <a:chOff x="520" y="1215"/>
            <a:chExt cx="1008" cy="1008"/>
          </a:xfrm>
        </p:grpSpPr>
        <p:graphicFrame>
          <p:nvGraphicFramePr>
            <p:cNvPr id="6230" name="Object 4"/>
            <p:cNvGraphicFramePr>
              <a:graphicFrameLocks noChangeAspect="1"/>
            </p:cNvGraphicFramePr>
            <p:nvPr/>
          </p:nvGraphicFramePr>
          <p:xfrm>
            <a:off x="570" y="1263"/>
            <a:ext cx="910" cy="912"/>
          </p:xfrm>
          <a:graphic>
            <a:graphicData uri="http://schemas.openxmlformats.org/presentationml/2006/ole">
              <mc:AlternateContent xmlns:mc="http://schemas.openxmlformats.org/markup-compatibility/2006">
                <mc:Choice xmlns:v="urn:schemas-microsoft-com:vml" Requires="v">
                  <p:oleObj spid="_x0000_s6291" name="Clip" r:id="rId3" imgW="1664208" imgH="1666951" progId="MS_ClipArt_Gallery.5">
                    <p:embed/>
                  </p:oleObj>
                </mc:Choice>
                <mc:Fallback>
                  <p:oleObj name="Clip" r:id="rId3" imgW="1664208" imgH="1666951" progId="MS_ClipArt_Gallery.5">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0" y="1263"/>
                          <a:ext cx="910" cy="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231" name="Group 6"/>
            <p:cNvGrpSpPr>
              <a:grpSpLocks/>
            </p:cNvGrpSpPr>
            <p:nvPr/>
          </p:nvGrpSpPr>
          <p:grpSpPr bwMode="auto">
            <a:xfrm>
              <a:off x="520" y="1215"/>
              <a:ext cx="1008" cy="1008"/>
              <a:chOff x="2400" y="2352"/>
              <a:chExt cx="1008" cy="1008"/>
            </a:xfrm>
          </p:grpSpPr>
          <p:sp>
            <p:nvSpPr>
              <p:cNvPr id="6232" name="Rectangle 7"/>
              <p:cNvSpPr>
                <a:spLocks noChangeArrowheads="1"/>
              </p:cNvSpPr>
              <p:nvPr/>
            </p:nvSpPr>
            <p:spPr bwMode="auto">
              <a:xfrm>
                <a:off x="2400" y="2352"/>
                <a:ext cx="144" cy="144"/>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233" name="Rectangle 8"/>
              <p:cNvSpPr>
                <a:spLocks noChangeArrowheads="1"/>
              </p:cNvSpPr>
              <p:nvPr/>
            </p:nvSpPr>
            <p:spPr bwMode="auto">
              <a:xfrm>
                <a:off x="2544" y="2352"/>
                <a:ext cx="144" cy="144"/>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234" name="Rectangle 9"/>
              <p:cNvSpPr>
                <a:spLocks noChangeArrowheads="1"/>
              </p:cNvSpPr>
              <p:nvPr/>
            </p:nvSpPr>
            <p:spPr bwMode="auto">
              <a:xfrm>
                <a:off x="2688" y="2352"/>
                <a:ext cx="144" cy="144"/>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235" name="Rectangle 10"/>
              <p:cNvSpPr>
                <a:spLocks noChangeArrowheads="1"/>
              </p:cNvSpPr>
              <p:nvPr/>
            </p:nvSpPr>
            <p:spPr bwMode="auto">
              <a:xfrm>
                <a:off x="2832" y="2352"/>
                <a:ext cx="144" cy="144"/>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236" name="Rectangle 11"/>
              <p:cNvSpPr>
                <a:spLocks noChangeArrowheads="1"/>
              </p:cNvSpPr>
              <p:nvPr/>
            </p:nvSpPr>
            <p:spPr bwMode="auto">
              <a:xfrm>
                <a:off x="2976" y="2352"/>
                <a:ext cx="144" cy="144"/>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237" name="Rectangle 12"/>
              <p:cNvSpPr>
                <a:spLocks noChangeArrowheads="1"/>
              </p:cNvSpPr>
              <p:nvPr/>
            </p:nvSpPr>
            <p:spPr bwMode="auto">
              <a:xfrm>
                <a:off x="3120" y="2352"/>
                <a:ext cx="144" cy="144"/>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238" name="Rectangle 13"/>
              <p:cNvSpPr>
                <a:spLocks noChangeArrowheads="1"/>
              </p:cNvSpPr>
              <p:nvPr/>
            </p:nvSpPr>
            <p:spPr bwMode="auto">
              <a:xfrm>
                <a:off x="3264" y="2352"/>
                <a:ext cx="144" cy="144"/>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239" name="Rectangle 14"/>
              <p:cNvSpPr>
                <a:spLocks noChangeArrowheads="1"/>
              </p:cNvSpPr>
              <p:nvPr/>
            </p:nvSpPr>
            <p:spPr bwMode="auto">
              <a:xfrm>
                <a:off x="2400" y="2496"/>
                <a:ext cx="144" cy="144"/>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240" name="Rectangle 15"/>
              <p:cNvSpPr>
                <a:spLocks noChangeArrowheads="1"/>
              </p:cNvSpPr>
              <p:nvPr/>
            </p:nvSpPr>
            <p:spPr bwMode="auto">
              <a:xfrm>
                <a:off x="2544" y="2496"/>
                <a:ext cx="144" cy="144"/>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241" name="Rectangle 16"/>
              <p:cNvSpPr>
                <a:spLocks noChangeArrowheads="1"/>
              </p:cNvSpPr>
              <p:nvPr/>
            </p:nvSpPr>
            <p:spPr bwMode="auto">
              <a:xfrm>
                <a:off x="2688" y="2496"/>
                <a:ext cx="144" cy="144"/>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242" name="Rectangle 17"/>
              <p:cNvSpPr>
                <a:spLocks noChangeArrowheads="1"/>
              </p:cNvSpPr>
              <p:nvPr/>
            </p:nvSpPr>
            <p:spPr bwMode="auto">
              <a:xfrm>
                <a:off x="2832" y="2496"/>
                <a:ext cx="144" cy="144"/>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243" name="Rectangle 18"/>
              <p:cNvSpPr>
                <a:spLocks noChangeArrowheads="1"/>
              </p:cNvSpPr>
              <p:nvPr/>
            </p:nvSpPr>
            <p:spPr bwMode="auto">
              <a:xfrm>
                <a:off x="2976" y="2496"/>
                <a:ext cx="144" cy="144"/>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244" name="Rectangle 19"/>
              <p:cNvSpPr>
                <a:spLocks noChangeArrowheads="1"/>
              </p:cNvSpPr>
              <p:nvPr/>
            </p:nvSpPr>
            <p:spPr bwMode="auto">
              <a:xfrm>
                <a:off x="3120" y="2496"/>
                <a:ext cx="144" cy="144"/>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245" name="Rectangle 20"/>
              <p:cNvSpPr>
                <a:spLocks noChangeArrowheads="1"/>
              </p:cNvSpPr>
              <p:nvPr/>
            </p:nvSpPr>
            <p:spPr bwMode="auto">
              <a:xfrm>
                <a:off x="3264" y="2496"/>
                <a:ext cx="144" cy="144"/>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246" name="Rectangle 21"/>
              <p:cNvSpPr>
                <a:spLocks noChangeArrowheads="1"/>
              </p:cNvSpPr>
              <p:nvPr/>
            </p:nvSpPr>
            <p:spPr bwMode="auto">
              <a:xfrm>
                <a:off x="2400" y="2640"/>
                <a:ext cx="144" cy="144"/>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247" name="Rectangle 22"/>
              <p:cNvSpPr>
                <a:spLocks noChangeArrowheads="1"/>
              </p:cNvSpPr>
              <p:nvPr/>
            </p:nvSpPr>
            <p:spPr bwMode="auto">
              <a:xfrm>
                <a:off x="2544" y="2640"/>
                <a:ext cx="144" cy="144"/>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248" name="Rectangle 23"/>
              <p:cNvSpPr>
                <a:spLocks noChangeArrowheads="1"/>
              </p:cNvSpPr>
              <p:nvPr/>
            </p:nvSpPr>
            <p:spPr bwMode="auto">
              <a:xfrm>
                <a:off x="2688" y="2640"/>
                <a:ext cx="144" cy="144"/>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249" name="Rectangle 24"/>
              <p:cNvSpPr>
                <a:spLocks noChangeArrowheads="1"/>
              </p:cNvSpPr>
              <p:nvPr/>
            </p:nvSpPr>
            <p:spPr bwMode="auto">
              <a:xfrm>
                <a:off x="2832" y="2640"/>
                <a:ext cx="144" cy="144"/>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250" name="Rectangle 25"/>
              <p:cNvSpPr>
                <a:spLocks noChangeArrowheads="1"/>
              </p:cNvSpPr>
              <p:nvPr/>
            </p:nvSpPr>
            <p:spPr bwMode="auto">
              <a:xfrm>
                <a:off x="2976" y="2640"/>
                <a:ext cx="144" cy="144"/>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251" name="Rectangle 26"/>
              <p:cNvSpPr>
                <a:spLocks noChangeArrowheads="1"/>
              </p:cNvSpPr>
              <p:nvPr/>
            </p:nvSpPr>
            <p:spPr bwMode="auto">
              <a:xfrm>
                <a:off x="3120" y="2640"/>
                <a:ext cx="144" cy="144"/>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252" name="Rectangle 27"/>
              <p:cNvSpPr>
                <a:spLocks noChangeArrowheads="1"/>
              </p:cNvSpPr>
              <p:nvPr/>
            </p:nvSpPr>
            <p:spPr bwMode="auto">
              <a:xfrm>
                <a:off x="3264" y="2640"/>
                <a:ext cx="144" cy="144"/>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253" name="Rectangle 28"/>
              <p:cNvSpPr>
                <a:spLocks noChangeArrowheads="1"/>
              </p:cNvSpPr>
              <p:nvPr/>
            </p:nvSpPr>
            <p:spPr bwMode="auto">
              <a:xfrm>
                <a:off x="2400" y="2784"/>
                <a:ext cx="144" cy="144"/>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254" name="Rectangle 29"/>
              <p:cNvSpPr>
                <a:spLocks noChangeArrowheads="1"/>
              </p:cNvSpPr>
              <p:nvPr/>
            </p:nvSpPr>
            <p:spPr bwMode="auto">
              <a:xfrm>
                <a:off x="2544" y="2784"/>
                <a:ext cx="144" cy="144"/>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255" name="Rectangle 30"/>
              <p:cNvSpPr>
                <a:spLocks noChangeArrowheads="1"/>
              </p:cNvSpPr>
              <p:nvPr/>
            </p:nvSpPr>
            <p:spPr bwMode="auto">
              <a:xfrm>
                <a:off x="2688" y="2784"/>
                <a:ext cx="144" cy="144"/>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256" name="Rectangle 31"/>
              <p:cNvSpPr>
                <a:spLocks noChangeArrowheads="1"/>
              </p:cNvSpPr>
              <p:nvPr/>
            </p:nvSpPr>
            <p:spPr bwMode="auto">
              <a:xfrm>
                <a:off x="2832" y="2784"/>
                <a:ext cx="144" cy="144"/>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257" name="Rectangle 32"/>
              <p:cNvSpPr>
                <a:spLocks noChangeArrowheads="1"/>
              </p:cNvSpPr>
              <p:nvPr/>
            </p:nvSpPr>
            <p:spPr bwMode="auto">
              <a:xfrm>
                <a:off x="2976" y="2784"/>
                <a:ext cx="144" cy="144"/>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258" name="Rectangle 33"/>
              <p:cNvSpPr>
                <a:spLocks noChangeArrowheads="1"/>
              </p:cNvSpPr>
              <p:nvPr/>
            </p:nvSpPr>
            <p:spPr bwMode="auto">
              <a:xfrm>
                <a:off x="3120" y="2784"/>
                <a:ext cx="144" cy="144"/>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259" name="Rectangle 34"/>
              <p:cNvSpPr>
                <a:spLocks noChangeArrowheads="1"/>
              </p:cNvSpPr>
              <p:nvPr/>
            </p:nvSpPr>
            <p:spPr bwMode="auto">
              <a:xfrm>
                <a:off x="3264" y="2784"/>
                <a:ext cx="144" cy="144"/>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260" name="Rectangle 35"/>
              <p:cNvSpPr>
                <a:spLocks noChangeArrowheads="1"/>
              </p:cNvSpPr>
              <p:nvPr/>
            </p:nvSpPr>
            <p:spPr bwMode="auto">
              <a:xfrm>
                <a:off x="2400" y="2928"/>
                <a:ext cx="144" cy="144"/>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261" name="Rectangle 36"/>
              <p:cNvSpPr>
                <a:spLocks noChangeArrowheads="1"/>
              </p:cNvSpPr>
              <p:nvPr/>
            </p:nvSpPr>
            <p:spPr bwMode="auto">
              <a:xfrm>
                <a:off x="2544" y="2928"/>
                <a:ext cx="144" cy="144"/>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262" name="Rectangle 37"/>
              <p:cNvSpPr>
                <a:spLocks noChangeArrowheads="1"/>
              </p:cNvSpPr>
              <p:nvPr/>
            </p:nvSpPr>
            <p:spPr bwMode="auto">
              <a:xfrm>
                <a:off x="2688" y="2928"/>
                <a:ext cx="144" cy="144"/>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263" name="Rectangle 38"/>
              <p:cNvSpPr>
                <a:spLocks noChangeArrowheads="1"/>
              </p:cNvSpPr>
              <p:nvPr/>
            </p:nvSpPr>
            <p:spPr bwMode="auto">
              <a:xfrm>
                <a:off x="2832" y="2928"/>
                <a:ext cx="144" cy="144"/>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264" name="Rectangle 39"/>
              <p:cNvSpPr>
                <a:spLocks noChangeArrowheads="1"/>
              </p:cNvSpPr>
              <p:nvPr/>
            </p:nvSpPr>
            <p:spPr bwMode="auto">
              <a:xfrm>
                <a:off x="2976" y="2928"/>
                <a:ext cx="144" cy="144"/>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265" name="Rectangle 40"/>
              <p:cNvSpPr>
                <a:spLocks noChangeArrowheads="1"/>
              </p:cNvSpPr>
              <p:nvPr/>
            </p:nvSpPr>
            <p:spPr bwMode="auto">
              <a:xfrm>
                <a:off x="3120" y="2928"/>
                <a:ext cx="144" cy="144"/>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266" name="Rectangle 41"/>
              <p:cNvSpPr>
                <a:spLocks noChangeArrowheads="1"/>
              </p:cNvSpPr>
              <p:nvPr/>
            </p:nvSpPr>
            <p:spPr bwMode="auto">
              <a:xfrm>
                <a:off x="3264" y="2928"/>
                <a:ext cx="144" cy="144"/>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267" name="Rectangle 42"/>
              <p:cNvSpPr>
                <a:spLocks noChangeArrowheads="1"/>
              </p:cNvSpPr>
              <p:nvPr/>
            </p:nvSpPr>
            <p:spPr bwMode="auto">
              <a:xfrm>
                <a:off x="2400" y="3072"/>
                <a:ext cx="144" cy="144"/>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268" name="Rectangle 43"/>
              <p:cNvSpPr>
                <a:spLocks noChangeArrowheads="1"/>
              </p:cNvSpPr>
              <p:nvPr/>
            </p:nvSpPr>
            <p:spPr bwMode="auto">
              <a:xfrm>
                <a:off x="2544" y="3072"/>
                <a:ext cx="144" cy="144"/>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269" name="Rectangle 44"/>
              <p:cNvSpPr>
                <a:spLocks noChangeArrowheads="1"/>
              </p:cNvSpPr>
              <p:nvPr/>
            </p:nvSpPr>
            <p:spPr bwMode="auto">
              <a:xfrm>
                <a:off x="2688" y="3072"/>
                <a:ext cx="144" cy="144"/>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270" name="Rectangle 45"/>
              <p:cNvSpPr>
                <a:spLocks noChangeArrowheads="1"/>
              </p:cNvSpPr>
              <p:nvPr/>
            </p:nvSpPr>
            <p:spPr bwMode="auto">
              <a:xfrm>
                <a:off x="2832" y="3072"/>
                <a:ext cx="144" cy="144"/>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271" name="Rectangle 46"/>
              <p:cNvSpPr>
                <a:spLocks noChangeArrowheads="1"/>
              </p:cNvSpPr>
              <p:nvPr/>
            </p:nvSpPr>
            <p:spPr bwMode="auto">
              <a:xfrm>
                <a:off x="2976" y="3072"/>
                <a:ext cx="144" cy="144"/>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272" name="Rectangle 47"/>
              <p:cNvSpPr>
                <a:spLocks noChangeArrowheads="1"/>
              </p:cNvSpPr>
              <p:nvPr/>
            </p:nvSpPr>
            <p:spPr bwMode="auto">
              <a:xfrm>
                <a:off x="3120" y="3072"/>
                <a:ext cx="144" cy="144"/>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273" name="Rectangle 48"/>
              <p:cNvSpPr>
                <a:spLocks noChangeArrowheads="1"/>
              </p:cNvSpPr>
              <p:nvPr/>
            </p:nvSpPr>
            <p:spPr bwMode="auto">
              <a:xfrm>
                <a:off x="3264" y="3072"/>
                <a:ext cx="144" cy="144"/>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274" name="Rectangle 49"/>
              <p:cNvSpPr>
                <a:spLocks noChangeArrowheads="1"/>
              </p:cNvSpPr>
              <p:nvPr/>
            </p:nvSpPr>
            <p:spPr bwMode="auto">
              <a:xfrm>
                <a:off x="2400" y="3216"/>
                <a:ext cx="144" cy="144"/>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275" name="Rectangle 50"/>
              <p:cNvSpPr>
                <a:spLocks noChangeArrowheads="1"/>
              </p:cNvSpPr>
              <p:nvPr/>
            </p:nvSpPr>
            <p:spPr bwMode="auto">
              <a:xfrm>
                <a:off x="2544" y="3216"/>
                <a:ext cx="144" cy="144"/>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276" name="Rectangle 51"/>
              <p:cNvSpPr>
                <a:spLocks noChangeArrowheads="1"/>
              </p:cNvSpPr>
              <p:nvPr/>
            </p:nvSpPr>
            <p:spPr bwMode="auto">
              <a:xfrm>
                <a:off x="2688" y="3216"/>
                <a:ext cx="144" cy="144"/>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277" name="Rectangle 52"/>
              <p:cNvSpPr>
                <a:spLocks noChangeArrowheads="1"/>
              </p:cNvSpPr>
              <p:nvPr/>
            </p:nvSpPr>
            <p:spPr bwMode="auto">
              <a:xfrm>
                <a:off x="2832" y="3216"/>
                <a:ext cx="144" cy="144"/>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278" name="Rectangle 53"/>
              <p:cNvSpPr>
                <a:spLocks noChangeArrowheads="1"/>
              </p:cNvSpPr>
              <p:nvPr/>
            </p:nvSpPr>
            <p:spPr bwMode="auto">
              <a:xfrm>
                <a:off x="2976" y="3216"/>
                <a:ext cx="144" cy="144"/>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279" name="Rectangle 54"/>
              <p:cNvSpPr>
                <a:spLocks noChangeArrowheads="1"/>
              </p:cNvSpPr>
              <p:nvPr/>
            </p:nvSpPr>
            <p:spPr bwMode="auto">
              <a:xfrm>
                <a:off x="3120" y="3216"/>
                <a:ext cx="144" cy="144"/>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280" name="Rectangle 55"/>
              <p:cNvSpPr>
                <a:spLocks noChangeArrowheads="1"/>
              </p:cNvSpPr>
              <p:nvPr/>
            </p:nvSpPr>
            <p:spPr bwMode="auto">
              <a:xfrm>
                <a:off x="3264" y="3216"/>
                <a:ext cx="144" cy="144"/>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grpSp>
      <p:sp>
        <p:nvSpPr>
          <p:cNvPr id="6149" name="Text Box 56"/>
          <p:cNvSpPr txBox="1">
            <a:spLocks noChangeArrowheads="1"/>
          </p:cNvSpPr>
          <p:nvPr/>
        </p:nvSpPr>
        <p:spPr bwMode="auto">
          <a:xfrm>
            <a:off x="1281113" y="3551238"/>
            <a:ext cx="704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b="1">
                <a:latin typeface="AvantGarde Bk BT" pitchFamily="34" charset="0"/>
              </a:rPr>
              <a:t>Grid</a:t>
            </a:r>
          </a:p>
        </p:txBody>
      </p:sp>
      <p:sp>
        <p:nvSpPr>
          <p:cNvPr id="6150" name="Text Box 116"/>
          <p:cNvSpPr txBox="1">
            <a:spLocks noChangeArrowheads="1"/>
          </p:cNvSpPr>
          <p:nvPr/>
        </p:nvSpPr>
        <p:spPr bwMode="auto">
          <a:xfrm>
            <a:off x="6997700" y="1747838"/>
            <a:ext cx="8350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t>Value</a:t>
            </a:r>
          </a:p>
        </p:txBody>
      </p:sp>
      <p:grpSp>
        <p:nvGrpSpPr>
          <p:cNvPr id="6151" name="Group 222"/>
          <p:cNvGrpSpPr>
            <a:grpSpLocks/>
          </p:cNvGrpSpPr>
          <p:nvPr/>
        </p:nvGrpSpPr>
        <p:grpSpPr bwMode="auto">
          <a:xfrm>
            <a:off x="7146925" y="2141538"/>
            <a:ext cx="685800" cy="1311275"/>
            <a:chOff x="4502" y="1349"/>
            <a:chExt cx="432" cy="826"/>
          </a:xfrm>
        </p:grpSpPr>
        <p:sp>
          <p:nvSpPr>
            <p:cNvPr id="6225" name="Rectangle 112"/>
            <p:cNvSpPr>
              <a:spLocks noChangeArrowheads="1"/>
            </p:cNvSpPr>
            <p:nvPr/>
          </p:nvSpPr>
          <p:spPr bwMode="auto">
            <a:xfrm>
              <a:off x="4502" y="1599"/>
              <a:ext cx="144" cy="144"/>
            </a:xfrm>
            <a:prstGeom prst="rect">
              <a:avLst/>
            </a:prstGeom>
            <a:solidFill>
              <a:srgbClr val="99CC00"/>
            </a:solidFill>
            <a:ln w="9525">
              <a:solidFill>
                <a:srgbClr val="808080"/>
              </a:solidFill>
              <a:miter lim="800000"/>
              <a:headEnd/>
              <a:tailEnd/>
            </a:ln>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226" name="Rectangle 113"/>
            <p:cNvSpPr>
              <a:spLocks noChangeArrowheads="1"/>
            </p:cNvSpPr>
            <p:nvPr/>
          </p:nvSpPr>
          <p:spPr bwMode="auto">
            <a:xfrm>
              <a:off x="4502" y="1791"/>
              <a:ext cx="144" cy="144"/>
            </a:xfrm>
            <a:prstGeom prst="rect">
              <a:avLst/>
            </a:prstGeom>
            <a:solidFill>
              <a:srgbClr val="008080"/>
            </a:solidFill>
            <a:ln w="9525">
              <a:solidFill>
                <a:srgbClr val="808080"/>
              </a:solidFill>
              <a:miter lim="800000"/>
              <a:headEnd/>
              <a:tailEnd/>
            </a:ln>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227" name="Rectangle 114"/>
            <p:cNvSpPr>
              <a:spLocks noChangeArrowheads="1"/>
            </p:cNvSpPr>
            <p:nvPr/>
          </p:nvSpPr>
          <p:spPr bwMode="auto">
            <a:xfrm>
              <a:off x="4502" y="1983"/>
              <a:ext cx="144" cy="144"/>
            </a:xfrm>
            <a:prstGeom prst="rect">
              <a:avLst/>
            </a:prstGeom>
            <a:solidFill>
              <a:srgbClr val="800080"/>
            </a:solidFill>
            <a:ln w="9525">
              <a:solidFill>
                <a:srgbClr val="808080"/>
              </a:solidFill>
              <a:miter lim="800000"/>
              <a:headEnd/>
              <a:tailEnd/>
            </a:ln>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228" name="Rectangle 115"/>
            <p:cNvSpPr>
              <a:spLocks noChangeArrowheads="1"/>
            </p:cNvSpPr>
            <p:nvPr/>
          </p:nvSpPr>
          <p:spPr bwMode="auto">
            <a:xfrm>
              <a:off x="4502" y="1407"/>
              <a:ext cx="144" cy="144"/>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229" name="Text Box 117"/>
            <p:cNvSpPr txBox="1">
              <a:spLocks noChangeArrowheads="1"/>
            </p:cNvSpPr>
            <p:nvPr/>
          </p:nvSpPr>
          <p:spPr bwMode="auto">
            <a:xfrm>
              <a:off x="4636" y="1349"/>
              <a:ext cx="298" cy="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t>=0</a:t>
              </a:r>
            </a:p>
            <a:p>
              <a:pPr>
                <a:spcBef>
                  <a:spcPct val="0"/>
                </a:spcBef>
                <a:buClrTx/>
                <a:buSzTx/>
                <a:buFontTx/>
                <a:buNone/>
              </a:pPr>
              <a:r>
                <a:rPr lang="en-US" altLang="zh-CN" sz="2000"/>
                <a:t>=1</a:t>
              </a:r>
            </a:p>
            <a:p>
              <a:pPr>
                <a:spcBef>
                  <a:spcPct val="0"/>
                </a:spcBef>
                <a:buClrTx/>
                <a:buSzTx/>
                <a:buFontTx/>
                <a:buNone/>
              </a:pPr>
              <a:r>
                <a:rPr lang="en-US" altLang="zh-CN" sz="2000"/>
                <a:t>=2</a:t>
              </a:r>
            </a:p>
            <a:p>
              <a:pPr>
                <a:spcBef>
                  <a:spcPct val="0"/>
                </a:spcBef>
                <a:buClrTx/>
                <a:buSzTx/>
                <a:buFontTx/>
                <a:buNone/>
              </a:pPr>
              <a:r>
                <a:rPr lang="en-US" altLang="zh-CN" sz="2000"/>
                <a:t>=3</a:t>
              </a:r>
            </a:p>
          </p:txBody>
        </p:sp>
      </p:grpSp>
      <p:grpSp>
        <p:nvGrpSpPr>
          <p:cNvPr id="6152" name="Group 218"/>
          <p:cNvGrpSpPr>
            <a:grpSpLocks/>
          </p:cNvGrpSpPr>
          <p:nvPr/>
        </p:nvGrpSpPr>
        <p:grpSpPr bwMode="auto">
          <a:xfrm>
            <a:off x="2540000" y="2390775"/>
            <a:ext cx="1790700" cy="609600"/>
            <a:chOff x="1536" y="1008"/>
            <a:chExt cx="2784" cy="384"/>
          </a:xfrm>
        </p:grpSpPr>
        <p:pic>
          <p:nvPicPr>
            <p:cNvPr id="6223" name="Picture 2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36" y="1008"/>
              <a:ext cx="278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sm" len="sm"/>
                  <a:tailEnd type="none" w="sm" len="sm"/>
                </a14:hiddenLine>
              </a:ext>
            </a:extLst>
          </p:spPr>
        </p:pic>
        <p:sp>
          <p:nvSpPr>
            <p:cNvPr id="344284" name="Rectangle 220"/>
            <p:cNvSpPr>
              <a:spLocks noChangeArrowheads="1"/>
            </p:cNvSpPr>
            <p:nvPr/>
          </p:nvSpPr>
          <p:spPr bwMode="auto">
            <a:xfrm>
              <a:off x="2111" y="1106"/>
              <a:ext cx="1747" cy="202"/>
            </a:xfrm>
            <a:prstGeom prst="rect">
              <a:avLst/>
            </a:prstGeom>
            <a:noFill/>
            <a:ln w="19050">
              <a:noFill/>
              <a:miter lim="800000"/>
              <a:headEnd type="none" w="sm" len="sm"/>
              <a:tailEnd type="none" w="sm" len="sm"/>
            </a:ln>
            <a:effectLst/>
          </p:spPr>
          <p:txBody>
            <a:bodyPr wrap="none" tIns="0">
              <a:spAutoFit/>
            </a:bodyPr>
            <a:lstStyle/>
            <a:p>
              <a:pPr eaLnBrk="0" hangingPunct="0">
                <a:defRPr/>
              </a:pPr>
              <a:r>
                <a:rPr lang="en-US" altLang="zh-CN" b="1">
                  <a:effectLst>
                    <a:outerShdw blurRad="38100" dist="38100" dir="2700000" algn="tl">
                      <a:srgbClr val="C0C0C0"/>
                    </a:outerShdw>
                  </a:effectLst>
                  <a:latin typeface="Arial" charset="0"/>
                </a:rPr>
                <a:t>RASTER</a:t>
              </a:r>
              <a:endParaRPr lang="en-US" altLang="zh-CN" sz="1600" b="1">
                <a:effectLst>
                  <a:outerShdw blurRad="38100" dist="38100" dir="2700000" algn="tl">
                    <a:srgbClr val="C0C0C0"/>
                  </a:outerShdw>
                </a:effectLst>
                <a:latin typeface="Arial" charset="0"/>
              </a:endParaRPr>
            </a:p>
          </p:txBody>
        </p:sp>
      </p:grpSp>
      <p:grpSp>
        <p:nvGrpSpPr>
          <p:cNvPr id="6153" name="Group 238"/>
          <p:cNvGrpSpPr>
            <a:grpSpLocks/>
          </p:cNvGrpSpPr>
          <p:nvPr/>
        </p:nvGrpSpPr>
        <p:grpSpPr bwMode="auto">
          <a:xfrm>
            <a:off x="4002088" y="1562100"/>
            <a:ext cx="2914650" cy="2638425"/>
            <a:chOff x="2521" y="984"/>
            <a:chExt cx="1836" cy="1662"/>
          </a:xfrm>
        </p:grpSpPr>
        <p:grpSp>
          <p:nvGrpSpPr>
            <p:cNvPr id="6163" name="Group 57"/>
            <p:cNvGrpSpPr>
              <a:grpSpLocks/>
            </p:cNvGrpSpPr>
            <p:nvPr/>
          </p:nvGrpSpPr>
          <p:grpSpPr bwMode="auto">
            <a:xfrm>
              <a:off x="2920" y="1215"/>
              <a:ext cx="1008" cy="1008"/>
              <a:chOff x="3984" y="2448"/>
              <a:chExt cx="1008" cy="1008"/>
            </a:xfrm>
          </p:grpSpPr>
          <p:sp>
            <p:nvSpPr>
              <p:cNvPr id="6174" name="Rectangle 58"/>
              <p:cNvSpPr>
                <a:spLocks noChangeArrowheads="1"/>
              </p:cNvSpPr>
              <p:nvPr/>
            </p:nvSpPr>
            <p:spPr bwMode="auto">
              <a:xfrm>
                <a:off x="3984" y="2448"/>
                <a:ext cx="144" cy="144"/>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75" name="Rectangle 59"/>
              <p:cNvSpPr>
                <a:spLocks noChangeArrowheads="1"/>
              </p:cNvSpPr>
              <p:nvPr/>
            </p:nvSpPr>
            <p:spPr bwMode="auto">
              <a:xfrm>
                <a:off x="4128" y="2448"/>
                <a:ext cx="144" cy="144"/>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76" name="Rectangle 60"/>
              <p:cNvSpPr>
                <a:spLocks noChangeArrowheads="1"/>
              </p:cNvSpPr>
              <p:nvPr/>
            </p:nvSpPr>
            <p:spPr bwMode="auto">
              <a:xfrm>
                <a:off x="4272" y="2448"/>
                <a:ext cx="144" cy="144"/>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77" name="Rectangle 61"/>
              <p:cNvSpPr>
                <a:spLocks noChangeArrowheads="1"/>
              </p:cNvSpPr>
              <p:nvPr/>
            </p:nvSpPr>
            <p:spPr bwMode="auto">
              <a:xfrm>
                <a:off x="4416" y="2448"/>
                <a:ext cx="144" cy="144"/>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78" name="Rectangle 62"/>
              <p:cNvSpPr>
                <a:spLocks noChangeArrowheads="1"/>
              </p:cNvSpPr>
              <p:nvPr/>
            </p:nvSpPr>
            <p:spPr bwMode="auto">
              <a:xfrm>
                <a:off x="4560" y="2448"/>
                <a:ext cx="144" cy="144"/>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79" name="Rectangle 63"/>
              <p:cNvSpPr>
                <a:spLocks noChangeArrowheads="1"/>
              </p:cNvSpPr>
              <p:nvPr/>
            </p:nvSpPr>
            <p:spPr bwMode="auto">
              <a:xfrm>
                <a:off x="4704" y="2448"/>
                <a:ext cx="144" cy="144"/>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80" name="Rectangle 64"/>
              <p:cNvSpPr>
                <a:spLocks noChangeArrowheads="1"/>
              </p:cNvSpPr>
              <p:nvPr/>
            </p:nvSpPr>
            <p:spPr bwMode="auto">
              <a:xfrm>
                <a:off x="4848" y="2448"/>
                <a:ext cx="144" cy="144"/>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81" name="Rectangle 65"/>
              <p:cNvSpPr>
                <a:spLocks noChangeArrowheads="1"/>
              </p:cNvSpPr>
              <p:nvPr/>
            </p:nvSpPr>
            <p:spPr bwMode="auto">
              <a:xfrm>
                <a:off x="3984" y="2592"/>
                <a:ext cx="144" cy="144"/>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82" name="Rectangle 66"/>
              <p:cNvSpPr>
                <a:spLocks noChangeArrowheads="1"/>
              </p:cNvSpPr>
              <p:nvPr/>
            </p:nvSpPr>
            <p:spPr bwMode="auto">
              <a:xfrm>
                <a:off x="4128" y="2592"/>
                <a:ext cx="144" cy="144"/>
              </a:xfrm>
              <a:prstGeom prst="rect">
                <a:avLst/>
              </a:prstGeom>
              <a:solidFill>
                <a:srgbClr val="99CC00"/>
              </a:solidFill>
              <a:ln w="9525">
                <a:solidFill>
                  <a:srgbClr val="808080"/>
                </a:solidFill>
                <a:miter lim="800000"/>
                <a:headEnd/>
                <a:tailEnd/>
              </a:ln>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83" name="Rectangle 67"/>
              <p:cNvSpPr>
                <a:spLocks noChangeArrowheads="1"/>
              </p:cNvSpPr>
              <p:nvPr/>
            </p:nvSpPr>
            <p:spPr bwMode="auto">
              <a:xfrm>
                <a:off x="4272" y="2592"/>
                <a:ext cx="144" cy="144"/>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84" name="Rectangle 68"/>
              <p:cNvSpPr>
                <a:spLocks noChangeArrowheads="1"/>
              </p:cNvSpPr>
              <p:nvPr/>
            </p:nvSpPr>
            <p:spPr bwMode="auto">
              <a:xfrm>
                <a:off x="4416" y="2592"/>
                <a:ext cx="144" cy="144"/>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85" name="Rectangle 69"/>
              <p:cNvSpPr>
                <a:spLocks noChangeArrowheads="1"/>
              </p:cNvSpPr>
              <p:nvPr/>
            </p:nvSpPr>
            <p:spPr bwMode="auto">
              <a:xfrm>
                <a:off x="4560" y="2592"/>
                <a:ext cx="144" cy="144"/>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86" name="Rectangle 70"/>
              <p:cNvSpPr>
                <a:spLocks noChangeArrowheads="1"/>
              </p:cNvSpPr>
              <p:nvPr/>
            </p:nvSpPr>
            <p:spPr bwMode="auto">
              <a:xfrm>
                <a:off x="4704" y="2592"/>
                <a:ext cx="144" cy="144"/>
              </a:xfrm>
              <a:prstGeom prst="rect">
                <a:avLst/>
              </a:prstGeom>
              <a:solidFill>
                <a:srgbClr val="008080"/>
              </a:solidFill>
              <a:ln w="9525">
                <a:solidFill>
                  <a:srgbClr val="808080"/>
                </a:solidFill>
                <a:miter lim="800000"/>
                <a:headEnd/>
                <a:tailEnd/>
              </a:ln>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87" name="Rectangle 71"/>
              <p:cNvSpPr>
                <a:spLocks noChangeArrowheads="1"/>
              </p:cNvSpPr>
              <p:nvPr/>
            </p:nvSpPr>
            <p:spPr bwMode="auto">
              <a:xfrm>
                <a:off x="4848" y="2592"/>
                <a:ext cx="144" cy="144"/>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88" name="Rectangle 72"/>
              <p:cNvSpPr>
                <a:spLocks noChangeArrowheads="1"/>
              </p:cNvSpPr>
              <p:nvPr/>
            </p:nvSpPr>
            <p:spPr bwMode="auto">
              <a:xfrm>
                <a:off x="3984" y="2736"/>
                <a:ext cx="144" cy="144"/>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89" name="Rectangle 73"/>
              <p:cNvSpPr>
                <a:spLocks noChangeArrowheads="1"/>
              </p:cNvSpPr>
              <p:nvPr/>
            </p:nvSpPr>
            <p:spPr bwMode="auto">
              <a:xfrm>
                <a:off x="4128" y="2736"/>
                <a:ext cx="144" cy="144"/>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90" name="Rectangle 74"/>
              <p:cNvSpPr>
                <a:spLocks noChangeArrowheads="1"/>
              </p:cNvSpPr>
              <p:nvPr/>
            </p:nvSpPr>
            <p:spPr bwMode="auto">
              <a:xfrm>
                <a:off x="4272" y="2736"/>
                <a:ext cx="144" cy="144"/>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91" name="Rectangle 75"/>
              <p:cNvSpPr>
                <a:spLocks noChangeArrowheads="1"/>
              </p:cNvSpPr>
              <p:nvPr/>
            </p:nvSpPr>
            <p:spPr bwMode="auto">
              <a:xfrm>
                <a:off x="4416" y="2736"/>
                <a:ext cx="144" cy="144"/>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92" name="Rectangle 76"/>
              <p:cNvSpPr>
                <a:spLocks noChangeArrowheads="1"/>
              </p:cNvSpPr>
              <p:nvPr/>
            </p:nvSpPr>
            <p:spPr bwMode="auto">
              <a:xfrm>
                <a:off x="4560" y="2736"/>
                <a:ext cx="144" cy="144"/>
              </a:xfrm>
              <a:prstGeom prst="rect">
                <a:avLst/>
              </a:prstGeom>
              <a:solidFill>
                <a:srgbClr val="008080"/>
              </a:solidFill>
              <a:ln w="9525">
                <a:solidFill>
                  <a:srgbClr val="808080"/>
                </a:solidFill>
                <a:miter lim="800000"/>
                <a:headEnd/>
                <a:tailEnd/>
              </a:ln>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93" name="Rectangle 77"/>
              <p:cNvSpPr>
                <a:spLocks noChangeArrowheads="1"/>
              </p:cNvSpPr>
              <p:nvPr/>
            </p:nvSpPr>
            <p:spPr bwMode="auto">
              <a:xfrm>
                <a:off x="4704" y="2736"/>
                <a:ext cx="144" cy="144"/>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94" name="Rectangle 78"/>
              <p:cNvSpPr>
                <a:spLocks noChangeArrowheads="1"/>
              </p:cNvSpPr>
              <p:nvPr/>
            </p:nvSpPr>
            <p:spPr bwMode="auto">
              <a:xfrm>
                <a:off x="4848" y="2736"/>
                <a:ext cx="144" cy="144"/>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95" name="Rectangle 79"/>
              <p:cNvSpPr>
                <a:spLocks noChangeArrowheads="1"/>
              </p:cNvSpPr>
              <p:nvPr/>
            </p:nvSpPr>
            <p:spPr bwMode="auto">
              <a:xfrm>
                <a:off x="3984" y="2880"/>
                <a:ext cx="144" cy="144"/>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96" name="Rectangle 80"/>
              <p:cNvSpPr>
                <a:spLocks noChangeArrowheads="1"/>
              </p:cNvSpPr>
              <p:nvPr/>
            </p:nvSpPr>
            <p:spPr bwMode="auto">
              <a:xfrm>
                <a:off x="4128" y="2880"/>
                <a:ext cx="144" cy="144"/>
              </a:xfrm>
              <a:prstGeom prst="rect">
                <a:avLst/>
              </a:prstGeom>
              <a:solidFill>
                <a:srgbClr val="008080"/>
              </a:solidFill>
              <a:ln w="9525">
                <a:solidFill>
                  <a:srgbClr val="808080"/>
                </a:solidFill>
                <a:miter lim="800000"/>
                <a:headEnd/>
                <a:tailEnd/>
              </a:ln>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97" name="Rectangle 81"/>
              <p:cNvSpPr>
                <a:spLocks noChangeArrowheads="1"/>
              </p:cNvSpPr>
              <p:nvPr/>
            </p:nvSpPr>
            <p:spPr bwMode="auto">
              <a:xfrm>
                <a:off x="4272" y="2880"/>
                <a:ext cx="144" cy="144"/>
              </a:xfrm>
              <a:prstGeom prst="rect">
                <a:avLst/>
              </a:prstGeom>
              <a:solidFill>
                <a:srgbClr val="008080"/>
              </a:solidFill>
              <a:ln w="9525">
                <a:solidFill>
                  <a:srgbClr val="808080"/>
                </a:solidFill>
                <a:miter lim="800000"/>
                <a:headEnd/>
                <a:tailEnd/>
              </a:ln>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98" name="Rectangle 82"/>
              <p:cNvSpPr>
                <a:spLocks noChangeArrowheads="1"/>
              </p:cNvSpPr>
              <p:nvPr/>
            </p:nvSpPr>
            <p:spPr bwMode="auto">
              <a:xfrm>
                <a:off x="4416" y="2880"/>
                <a:ext cx="144" cy="144"/>
              </a:xfrm>
              <a:prstGeom prst="rect">
                <a:avLst/>
              </a:prstGeom>
              <a:solidFill>
                <a:srgbClr val="008080"/>
              </a:solidFill>
              <a:ln w="9525">
                <a:solidFill>
                  <a:srgbClr val="808080"/>
                </a:solidFill>
                <a:miter lim="800000"/>
                <a:headEnd/>
                <a:tailEnd/>
              </a:ln>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99" name="Rectangle 83"/>
              <p:cNvSpPr>
                <a:spLocks noChangeArrowheads="1"/>
              </p:cNvSpPr>
              <p:nvPr/>
            </p:nvSpPr>
            <p:spPr bwMode="auto">
              <a:xfrm>
                <a:off x="4560" y="2880"/>
                <a:ext cx="144" cy="144"/>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200" name="Rectangle 84"/>
              <p:cNvSpPr>
                <a:spLocks noChangeArrowheads="1"/>
              </p:cNvSpPr>
              <p:nvPr/>
            </p:nvSpPr>
            <p:spPr bwMode="auto">
              <a:xfrm>
                <a:off x="4704" y="2880"/>
                <a:ext cx="144" cy="144"/>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201" name="Rectangle 85"/>
              <p:cNvSpPr>
                <a:spLocks noChangeArrowheads="1"/>
              </p:cNvSpPr>
              <p:nvPr/>
            </p:nvSpPr>
            <p:spPr bwMode="auto">
              <a:xfrm>
                <a:off x="4848" y="2880"/>
                <a:ext cx="144" cy="144"/>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202" name="Rectangle 86"/>
              <p:cNvSpPr>
                <a:spLocks noChangeArrowheads="1"/>
              </p:cNvSpPr>
              <p:nvPr/>
            </p:nvSpPr>
            <p:spPr bwMode="auto">
              <a:xfrm>
                <a:off x="3984" y="3024"/>
                <a:ext cx="144" cy="144"/>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203" name="Rectangle 87"/>
              <p:cNvSpPr>
                <a:spLocks noChangeArrowheads="1"/>
              </p:cNvSpPr>
              <p:nvPr/>
            </p:nvSpPr>
            <p:spPr bwMode="auto">
              <a:xfrm>
                <a:off x="4128" y="3024"/>
                <a:ext cx="144" cy="144"/>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204" name="Rectangle 88"/>
              <p:cNvSpPr>
                <a:spLocks noChangeArrowheads="1"/>
              </p:cNvSpPr>
              <p:nvPr/>
            </p:nvSpPr>
            <p:spPr bwMode="auto">
              <a:xfrm>
                <a:off x="4272" y="3024"/>
                <a:ext cx="144" cy="144"/>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205" name="Rectangle 89"/>
              <p:cNvSpPr>
                <a:spLocks noChangeArrowheads="1"/>
              </p:cNvSpPr>
              <p:nvPr/>
            </p:nvSpPr>
            <p:spPr bwMode="auto">
              <a:xfrm>
                <a:off x="4416" y="3024"/>
                <a:ext cx="144" cy="144"/>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206" name="Rectangle 90"/>
              <p:cNvSpPr>
                <a:spLocks noChangeArrowheads="1"/>
              </p:cNvSpPr>
              <p:nvPr/>
            </p:nvSpPr>
            <p:spPr bwMode="auto">
              <a:xfrm>
                <a:off x="4560" y="3024"/>
                <a:ext cx="144" cy="144"/>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207" name="Rectangle 91"/>
              <p:cNvSpPr>
                <a:spLocks noChangeArrowheads="1"/>
              </p:cNvSpPr>
              <p:nvPr/>
            </p:nvSpPr>
            <p:spPr bwMode="auto">
              <a:xfrm>
                <a:off x="4704" y="3024"/>
                <a:ext cx="144" cy="144"/>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208" name="Rectangle 92"/>
              <p:cNvSpPr>
                <a:spLocks noChangeArrowheads="1"/>
              </p:cNvSpPr>
              <p:nvPr/>
            </p:nvSpPr>
            <p:spPr bwMode="auto">
              <a:xfrm>
                <a:off x="4848" y="3024"/>
                <a:ext cx="144" cy="144"/>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209" name="Rectangle 93"/>
              <p:cNvSpPr>
                <a:spLocks noChangeArrowheads="1"/>
              </p:cNvSpPr>
              <p:nvPr/>
            </p:nvSpPr>
            <p:spPr bwMode="auto">
              <a:xfrm>
                <a:off x="3984" y="3168"/>
                <a:ext cx="144" cy="144"/>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210" name="Rectangle 94"/>
              <p:cNvSpPr>
                <a:spLocks noChangeArrowheads="1"/>
              </p:cNvSpPr>
              <p:nvPr/>
            </p:nvSpPr>
            <p:spPr bwMode="auto">
              <a:xfrm>
                <a:off x="4128" y="3168"/>
                <a:ext cx="144" cy="144"/>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211" name="Rectangle 95"/>
              <p:cNvSpPr>
                <a:spLocks noChangeArrowheads="1"/>
              </p:cNvSpPr>
              <p:nvPr/>
            </p:nvSpPr>
            <p:spPr bwMode="auto">
              <a:xfrm>
                <a:off x="4272" y="3168"/>
                <a:ext cx="144" cy="144"/>
              </a:xfrm>
              <a:prstGeom prst="rect">
                <a:avLst/>
              </a:prstGeom>
              <a:solidFill>
                <a:srgbClr val="800080"/>
              </a:solidFill>
              <a:ln w="9525">
                <a:solidFill>
                  <a:srgbClr val="808080"/>
                </a:solidFill>
                <a:miter lim="800000"/>
                <a:headEnd/>
                <a:tailEnd/>
              </a:ln>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212" name="Rectangle 96"/>
              <p:cNvSpPr>
                <a:spLocks noChangeArrowheads="1"/>
              </p:cNvSpPr>
              <p:nvPr/>
            </p:nvSpPr>
            <p:spPr bwMode="auto">
              <a:xfrm>
                <a:off x="4416" y="3168"/>
                <a:ext cx="144" cy="144"/>
              </a:xfrm>
              <a:prstGeom prst="rect">
                <a:avLst/>
              </a:prstGeom>
              <a:solidFill>
                <a:srgbClr val="800080"/>
              </a:solidFill>
              <a:ln w="9525">
                <a:solidFill>
                  <a:srgbClr val="808080"/>
                </a:solidFill>
                <a:miter lim="800000"/>
                <a:headEnd/>
                <a:tailEnd/>
              </a:ln>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213" name="Rectangle 97"/>
              <p:cNvSpPr>
                <a:spLocks noChangeArrowheads="1"/>
              </p:cNvSpPr>
              <p:nvPr/>
            </p:nvSpPr>
            <p:spPr bwMode="auto">
              <a:xfrm>
                <a:off x="4560" y="3168"/>
                <a:ext cx="144" cy="144"/>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214" name="Rectangle 98"/>
              <p:cNvSpPr>
                <a:spLocks noChangeArrowheads="1"/>
              </p:cNvSpPr>
              <p:nvPr/>
            </p:nvSpPr>
            <p:spPr bwMode="auto">
              <a:xfrm>
                <a:off x="4704" y="3168"/>
                <a:ext cx="144" cy="144"/>
              </a:xfrm>
              <a:prstGeom prst="rect">
                <a:avLst/>
              </a:prstGeom>
              <a:solidFill>
                <a:srgbClr val="800080"/>
              </a:solidFill>
              <a:ln w="9525">
                <a:solidFill>
                  <a:srgbClr val="808080"/>
                </a:solidFill>
                <a:miter lim="800000"/>
                <a:headEnd/>
                <a:tailEnd/>
              </a:ln>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215" name="Rectangle 99"/>
              <p:cNvSpPr>
                <a:spLocks noChangeArrowheads="1"/>
              </p:cNvSpPr>
              <p:nvPr/>
            </p:nvSpPr>
            <p:spPr bwMode="auto">
              <a:xfrm>
                <a:off x="4848" y="3168"/>
                <a:ext cx="144" cy="144"/>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216" name="Rectangle 100"/>
              <p:cNvSpPr>
                <a:spLocks noChangeArrowheads="1"/>
              </p:cNvSpPr>
              <p:nvPr/>
            </p:nvSpPr>
            <p:spPr bwMode="auto">
              <a:xfrm>
                <a:off x="3984" y="3312"/>
                <a:ext cx="144" cy="144"/>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217" name="Rectangle 101"/>
              <p:cNvSpPr>
                <a:spLocks noChangeArrowheads="1"/>
              </p:cNvSpPr>
              <p:nvPr/>
            </p:nvSpPr>
            <p:spPr bwMode="auto">
              <a:xfrm>
                <a:off x="4128" y="3312"/>
                <a:ext cx="144" cy="144"/>
              </a:xfrm>
              <a:prstGeom prst="rect">
                <a:avLst/>
              </a:prstGeom>
              <a:solidFill>
                <a:srgbClr val="800080"/>
              </a:solidFill>
              <a:ln w="9525">
                <a:solidFill>
                  <a:srgbClr val="808080"/>
                </a:solidFill>
                <a:miter lim="800000"/>
                <a:headEnd/>
                <a:tailEnd/>
              </a:ln>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218" name="Rectangle 102"/>
              <p:cNvSpPr>
                <a:spLocks noChangeArrowheads="1"/>
              </p:cNvSpPr>
              <p:nvPr/>
            </p:nvSpPr>
            <p:spPr bwMode="auto">
              <a:xfrm>
                <a:off x="4272" y="3312"/>
                <a:ext cx="144" cy="144"/>
              </a:xfrm>
              <a:prstGeom prst="rect">
                <a:avLst/>
              </a:prstGeom>
              <a:solidFill>
                <a:srgbClr val="800080"/>
              </a:solidFill>
              <a:ln w="9525">
                <a:solidFill>
                  <a:srgbClr val="808080"/>
                </a:solidFill>
                <a:miter lim="800000"/>
                <a:headEnd/>
                <a:tailEnd/>
              </a:ln>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219" name="Rectangle 103"/>
              <p:cNvSpPr>
                <a:spLocks noChangeArrowheads="1"/>
              </p:cNvSpPr>
              <p:nvPr/>
            </p:nvSpPr>
            <p:spPr bwMode="auto">
              <a:xfrm>
                <a:off x="4416" y="3312"/>
                <a:ext cx="144" cy="144"/>
              </a:xfrm>
              <a:prstGeom prst="rect">
                <a:avLst/>
              </a:prstGeom>
              <a:solidFill>
                <a:srgbClr val="800080"/>
              </a:solidFill>
              <a:ln w="9525">
                <a:solidFill>
                  <a:srgbClr val="808080"/>
                </a:solidFill>
                <a:miter lim="800000"/>
                <a:headEnd/>
                <a:tailEnd/>
              </a:ln>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220" name="Rectangle 104"/>
              <p:cNvSpPr>
                <a:spLocks noChangeArrowheads="1"/>
              </p:cNvSpPr>
              <p:nvPr/>
            </p:nvSpPr>
            <p:spPr bwMode="auto">
              <a:xfrm>
                <a:off x="4560" y="3312"/>
                <a:ext cx="144" cy="144"/>
              </a:xfrm>
              <a:prstGeom prst="rect">
                <a:avLst/>
              </a:prstGeom>
              <a:solidFill>
                <a:srgbClr val="800080"/>
              </a:solidFill>
              <a:ln w="9525">
                <a:solidFill>
                  <a:srgbClr val="808080"/>
                </a:solidFill>
                <a:miter lim="800000"/>
                <a:headEnd/>
                <a:tailEnd/>
              </a:ln>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221" name="Rectangle 105"/>
              <p:cNvSpPr>
                <a:spLocks noChangeArrowheads="1"/>
              </p:cNvSpPr>
              <p:nvPr/>
            </p:nvSpPr>
            <p:spPr bwMode="auto">
              <a:xfrm>
                <a:off x="4704" y="3312"/>
                <a:ext cx="144" cy="144"/>
              </a:xfrm>
              <a:prstGeom prst="rect">
                <a:avLst/>
              </a:prstGeom>
              <a:solidFill>
                <a:srgbClr val="800080"/>
              </a:solidFill>
              <a:ln w="9525">
                <a:solidFill>
                  <a:srgbClr val="808080"/>
                </a:solidFill>
                <a:miter lim="800000"/>
                <a:headEnd/>
                <a:tailEnd/>
              </a:ln>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222" name="Rectangle 106"/>
              <p:cNvSpPr>
                <a:spLocks noChangeArrowheads="1"/>
              </p:cNvSpPr>
              <p:nvPr/>
            </p:nvSpPr>
            <p:spPr bwMode="auto">
              <a:xfrm>
                <a:off x="4848" y="3312"/>
                <a:ext cx="144" cy="144"/>
              </a:xfrm>
              <a:prstGeom prst="rect">
                <a:avLst/>
              </a:prstGeom>
              <a:solidFill>
                <a:srgbClr val="800080"/>
              </a:solidFill>
              <a:ln w="9525">
                <a:solidFill>
                  <a:srgbClr val="808080"/>
                </a:solidFill>
                <a:miter lim="800000"/>
                <a:headEnd/>
                <a:tailEnd/>
              </a:ln>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sp>
          <p:nvSpPr>
            <p:cNvPr id="6164" name="Line 107"/>
            <p:cNvSpPr>
              <a:spLocks noChangeShapeType="1"/>
            </p:cNvSpPr>
            <p:nvPr/>
          </p:nvSpPr>
          <p:spPr bwMode="auto">
            <a:xfrm flipV="1">
              <a:off x="2925" y="1407"/>
              <a:ext cx="199" cy="934"/>
            </a:xfrm>
            <a:prstGeom prst="line">
              <a:avLst/>
            </a:prstGeom>
            <a:noFill/>
            <a:ln w="25400">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65" name="Line 108"/>
            <p:cNvSpPr>
              <a:spLocks noChangeShapeType="1"/>
            </p:cNvSpPr>
            <p:nvPr/>
          </p:nvSpPr>
          <p:spPr bwMode="auto">
            <a:xfrm flipH="1" flipV="1">
              <a:off x="3688" y="1455"/>
              <a:ext cx="462" cy="841"/>
            </a:xfrm>
            <a:prstGeom prst="line">
              <a:avLst/>
            </a:prstGeom>
            <a:noFill/>
            <a:ln w="25400">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66" name="Text Box 109"/>
            <p:cNvSpPr txBox="1">
              <a:spLocks noChangeArrowheads="1"/>
            </p:cNvSpPr>
            <p:nvPr/>
          </p:nvSpPr>
          <p:spPr bwMode="auto">
            <a:xfrm>
              <a:off x="3969" y="2251"/>
              <a:ext cx="3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a:t>Line</a:t>
              </a:r>
            </a:p>
          </p:txBody>
        </p:sp>
        <p:sp>
          <p:nvSpPr>
            <p:cNvPr id="6167" name="Line 110"/>
            <p:cNvSpPr>
              <a:spLocks noChangeShapeType="1"/>
            </p:cNvSpPr>
            <p:nvPr/>
          </p:nvSpPr>
          <p:spPr bwMode="auto">
            <a:xfrm flipH="1" flipV="1">
              <a:off x="3400" y="2127"/>
              <a:ext cx="192" cy="288"/>
            </a:xfrm>
            <a:prstGeom prst="line">
              <a:avLst/>
            </a:prstGeom>
            <a:noFill/>
            <a:ln w="25400">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68" name="Text Box 111"/>
            <p:cNvSpPr txBox="1">
              <a:spLocks noChangeArrowheads="1"/>
            </p:cNvSpPr>
            <p:nvPr/>
          </p:nvSpPr>
          <p:spPr bwMode="auto">
            <a:xfrm>
              <a:off x="3496" y="2415"/>
              <a:ext cx="4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a:t>Area</a:t>
              </a:r>
            </a:p>
          </p:txBody>
        </p:sp>
        <p:sp>
          <p:nvSpPr>
            <p:cNvPr id="6169" name="Text Box 118"/>
            <p:cNvSpPr txBox="1">
              <a:spLocks noChangeArrowheads="1"/>
            </p:cNvSpPr>
            <p:nvPr/>
          </p:nvSpPr>
          <p:spPr bwMode="auto">
            <a:xfrm>
              <a:off x="2521" y="1167"/>
              <a:ext cx="4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i="1">
                  <a:solidFill>
                    <a:srgbClr val="0033CC"/>
                  </a:solidFill>
                </a:rPr>
                <a:t>Row</a:t>
              </a:r>
            </a:p>
          </p:txBody>
        </p:sp>
        <p:sp>
          <p:nvSpPr>
            <p:cNvPr id="6170" name="Line 119"/>
            <p:cNvSpPr>
              <a:spLocks noChangeShapeType="1"/>
            </p:cNvSpPr>
            <p:nvPr/>
          </p:nvSpPr>
          <p:spPr bwMode="auto">
            <a:xfrm>
              <a:off x="2824" y="1407"/>
              <a:ext cx="0" cy="528"/>
            </a:xfrm>
            <a:prstGeom prst="line">
              <a:avLst/>
            </a:prstGeom>
            <a:noFill/>
            <a:ln w="9525">
              <a:solidFill>
                <a:srgbClr val="0033CC"/>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71" name="Text Box 120"/>
            <p:cNvSpPr txBox="1">
              <a:spLocks noChangeArrowheads="1"/>
            </p:cNvSpPr>
            <p:nvPr/>
          </p:nvSpPr>
          <p:spPr bwMode="auto">
            <a:xfrm>
              <a:off x="3016" y="984"/>
              <a:ext cx="6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i="1">
                  <a:solidFill>
                    <a:srgbClr val="0033CC"/>
                  </a:solidFill>
                </a:rPr>
                <a:t>Column</a:t>
              </a:r>
            </a:p>
          </p:txBody>
        </p:sp>
        <p:sp>
          <p:nvSpPr>
            <p:cNvPr id="6172" name="Line 121"/>
            <p:cNvSpPr>
              <a:spLocks noChangeShapeType="1"/>
            </p:cNvSpPr>
            <p:nvPr/>
          </p:nvSpPr>
          <p:spPr bwMode="auto">
            <a:xfrm>
              <a:off x="3640" y="1167"/>
              <a:ext cx="240" cy="0"/>
            </a:xfrm>
            <a:prstGeom prst="line">
              <a:avLst/>
            </a:prstGeom>
            <a:noFill/>
            <a:ln w="9525">
              <a:solidFill>
                <a:srgbClr val="0033CC"/>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73" name="Text Box 225"/>
            <p:cNvSpPr txBox="1">
              <a:spLocks noChangeArrowheads="1"/>
            </p:cNvSpPr>
            <p:nvPr/>
          </p:nvSpPr>
          <p:spPr bwMode="auto">
            <a:xfrm>
              <a:off x="2608" y="2296"/>
              <a:ext cx="4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a:t>Point</a:t>
              </a:r>
            </a:p>
          </p:txBody>
        </p:sp>
      </p:grpSp>
      <p:pic>
        <p:nvPicPr>
          <p:cNvPr id="6154" name="Picture 2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950" y="4365625"/>
            <a:ext cx="2222500" cy="232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5" name="Picture 22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59113" y="4437063"/>
            <a:ext cx="2592387" cy="214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6" name="Rectangle 228"/>
          <p:cNvSpPr>
            <a:spLocks noChangeArrowheads="1"/>
          </p:cNvSpPr>
          <p:nvPr/>
        </p:nvSpPr>
        <p:spPr bwMode="auto">
          <a:xfrm>
            <a:off x="541338" y="5300663"/>
            <a:ext cx="431800" cy="288925"/>
          </a:xfrm>
          <a:prstGeom prst="rect">
            <a:avLst/>
          </a:prstGeom>
          <a:noFill/>
          <a:ln w="19050">
            <a:solidFill>
              <a:srgbClr val="CC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57" name="Line 229"/>
          <p:cNvSpPr>
            <a:spLocks noChangeShapeType="1"/>
          </p:cNvSpPr>
          <p:nvPr/>
        </p:nvSpPr>
        <p:spPr bwMode="auto">
          <a:xfrm flipV="1">
            <a:off x="973138" y="4508500"/>
            <a:ext cx="2014537" cy="792163"/>
          </a:xfrm>
          <a:prstGeom prst="line">
            <a:avLst/>
          </a:prstGeom>
          <a:noFill/>
          <a:ln w="19050">
            <a:solidFill>
              <a:srgbClr val="CC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58" name="Line 230"/>
          <p:cNvSpPr>
            <a:spLocks noChangeShapeType="1"/>
          </p:cNvSpPr>
          <p:nvPr/>
        </p:nvSpPr>
        <p:spPr bwMode="auto">
          <a:xfrm>
            <a:off x="973138" y="5589588"/>
            <a:ext cx="2014537" cy="935037"/>
          </a:xfrm>
          <a:prstGeom prst="line">
            <a:avLst/>
          </a:prstGeom>
          <a:noFill/>
          <a:ln w="19050">
            <a:solidFill>
              <a:srgbClr val="CC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59" name="Rectangle 232"/>
          <p:cNvSpPr>
            <a:spLocks noChangeArrowheads="1"/>
          </p:cNvSpPr>
          <p:nvPr/>
        </p:nvSpPr>
        <p:spPr bwMode="auto">
          <a:xfrm>
            <a:off x="4859338" y="5589588"/>
            <a:ext cx="504825" cy="431800"/>
          </a:xfrm>
          <a:prstGeom prst="rect">
            <a:avLst/>
          </a:prstGeom>
          <a:noFill/>
          <a:ln w="19050">
            <a:solidFill>
              <a:srgbClr val="CC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60" name="Line 233"/>
          <p:cNvSpPr>
            <a:spLocks noChangeShapeType="1"/>
          </p:cNvSpPr>
          <p:nvPr/>
        </p:nvSpPr>
        <p:spPr bwMode="auto">
          <a:xfrm flipV="1">
            <a:off x="5364163" y="4365625"/>
            <a:ext cx="1008062" cy="1223963"/>
          </a:xfrm>
          <a:prstGeom prst="line">
            <a:avLst/>
          </a:prstGeom>
          <a:noFill/>
          <a:ln w="19050">
            <a:solidFill>
              <a:srgbClr val="CC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61" name="Line 234"/>
          <p:cNvSpPr>
            <a:spLocks noChangeShapeType="1"/>
          </p:cNvSpPr>
          <p:nvPr/>
        </p:nvSpPr>
        <p:spPr bwMode="auto">
          <a:xfrm>
            <a:off x="5364163" y="6021388"/>
            <a:ext cx="1008062" cy="647700"/>
          </a:xfrm>
          <a:prstGeom prst="line">
            <a:avLst/>
          </a:prstGeom>
          <a:noFill/>
          <a:ln w="19050">
            <a:solidFill>
              <a:srgbClr val="CC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pic>
        <p:nvPicPr>
          <p:cNvPr id="6162" name="Picture 23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43663" y="4356100"/>
            <a:ext cx="2597150" cy="233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zh-CN" altLang="en-US" smtClean="0"/>
              <a:t>树状索引编码法</a:t>
            </a:r>
          </a:p>
        </p:txBody>
      </p:sp>
      <p:sp>
        <p:nvSpPr>
          <p:cNvPr id="44035" name="Rectangle 3"/>
          <p:cNvSpPr>
            <a:spLocks noGrp="1" noChangeArrowheads="1"/>
          </p:cNvSpPr>
          <p:nvPr>
            <p:ph type="body" idx="1"/>
          </p:nvPr>
        </p:nvSpPr>
        <p:spPr/>
        <p:txBody>
          <a:bodyPr/>
          <a:lstStyle/>
          <a:p>
            <a:pPr eaLnBrk="1" hangingPunct="1"/>
            <a:r>
              <a:rPr lang="zh-CN" altLang="en-US" sz="2600" smtClean="0"/>
              <a:t>采用树状索引以减少数据冗余并间接增加邻域信息</a:t>
            </a:r>
          </a:p>
          <a:p>
            <a:pPr eaLnBrk="1" hangingPunct="1"/>
            <a:r>
              <a:rPr lang="zh-CN" altLang="en-US" sz="2600" smtClean="0"/>
              <a:t>方法</a:t>
            </a:r>
          </a:p>
          <a:p>
            <a:pPr lvl="1" eaLnBrk="1" hangingPunct="1"/>
            <a:r>
              <a:rPr lang="zh-CN" altLang="en-US" sz="2200" smtClean="0"/>
              <a:t>对所有边界点进行数字化</a:t>
            </a:r>
          </a:p>
          <a:p>
            <a:pPr lvl="1" eaLnBrk="1" hangingPunct="1"/>
            <a:r>
              <a:rPr lang="zh-CN" altLang="en-US" sz="2200" smtClean="0"/>
              <a:t>将坐标对以顺序方式存储</a:t>
            </a:r>
          </a:p>
          <a:p>
            <a:pPr lvl="1" eaLnBrk="1" hangingPunct="1"/>
            <a:r>
              <a:rPr lang="zh-CN" altLang="en-US" sz="2200" smtClean="0"/>
              <a:t>由点索引与边界线号相联系，以线索引与各多边形相联系，形成树状索引结构</a:t>
            </a:r>
          </a:p>
        </p:txBody>
      </p:sp>
      <p:pic>
        <p:nvPicPr>
          <p:cNvPr id="44036" name="Picture 5"/>
          <p:cNvPicPr>
            <a:picLocks noChangeAspect="1" noChangeArrowheads="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4427538" y="3379788"/>
            <a:ext cx="4716462" cy="3478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zh-CN" altLang="en-US" smtClean="0"/>
              <a:t>树状索引编码法示例</a:t>
            </a:r>
          </a:p>
        </p:txBody>
      </p:sp>
      <p:pic>
        <p:nvPicPr>
          <p:cNvPr id="45059" name="Picture 4" descr="多边形与边的树"/>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850" y="1268413"/>
            <a:ext cx="5256213" cy="284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0" name="Picture 5" descr="边与点的树"/>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82963" y="4005263"/>
            <a:ext cx="5761037" cy="266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1" name="Picture 6"/>
          <p:cNvPicPr>
            <a:picLocks noChangeAspect="1" noChangeArrowheads="1"/>
          </p:cNvPicPr>
          <p:nvPr/>
        </p:nvPicPr>
        <p:blipFill>
          <a:blip r:embed="rId4">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5508625" y="549275"/>
            <a:ext cx="3635375" cy="267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zh-CN" altLang="en-US" smtClean="0"/>
              <a:t>树状索引编码法的结构</a:t>
            </a:r>
          </a:p>
        </p:txBody>
      </p:sp>
      <p:sp>
        <p:nvSpPr>
          <p:cNvPr id="46083" name="Rectangle 4"/>
          <p:cNvSpPr>
            <a:spLocks noChangeArrowheads="1"/>
          </p:cNvSpPr>
          <p:nvPr/>
        </p:nvSpPr>
        <p:spPr bwMode="auto">
          <a:xfrm>
            <a:off x="0" y="26908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46084" name="Object 5"/>
          <p:cNvGraphicFramePr>
            <a:graphicFrameLocks noChangeAspect="1"/>
          </p:cNvGraphicFramePr>
          <p:nvPr/>
        </p:nvGraphicFramePr>
        <p:xfrm>
          <a:off x="34925" y="1125538"/>
          <a:ext cx="4032250" cy="2479675"/>
        </p:xfrm>
        <a:graphic>
          <a:graphicData uri="http://schemas.openxmlformats.org/presentationml/2006/ole">
            <mc:AlternateContent xmlns:mc="http://schemas.openxmlformats.org/markup-compatibility/2006">
              <mc:Choice xmlns:v="urn:schemas-microsoft-com:vml" Requires="v">
                <p:oleObj spid="_x0000_s46117" name="图片" r:id="rId3" imgW="2396938" imgH="1480521" progId="Word.Picture.8">
                  <p:embed/>
                </p:oleObj>
              </mc:Choice>
              <mc:Fallback>
                <p:oleObj name="图片" r:id="rId3" imgW="2396938" imgH="1480521" progId="Word.Pictur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25" y="1125538"/>
                        <a:ext cx="4032250" cy="247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6085" name="Object 7"/>
          <p:cNvGraphicFramePr>
            <a:graphicFrameLocks noChangeAspect="1"/>
          </p:cNvGraphicFramePr>
          <p:nvPr/>
        </p:nvGraphicFramePr>
        <p:xfrm>
          <a:off x="0" y="3789363"/>
          <a:ext cx="6983413" cy="2992437"/>
        </p:xfrm>
        <a:graphic>
          <a:graphicData uri="http://schemas.openxmlformats.org/presentationml/2006/ole">
            <mc:AlternateContent xmlns:mc="http://schemas.openxmlformats.org/markup-compatibility/2006">
              <mc:Choice xmlns:v="urn:schemas-microsoft-com:vml" Requires="v">
                <p:oleObj spid="_x0000_s46118" name="图片" r:id="rId5" imgW="4225738" imgH="1579133" progId="Word.Picture.8">
                  <p:embed/>
                </p:oleObj>
              </mc:Choice>
              <mc:Fallback>
                <p:oleObj name="图片" r:id="rId5" imgW="4225738" imgH="1579133" progId="Word.Picture.8">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3789363"/>
                        <a:ext cx="6983413" cy="299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6086" name="Object 9"/>
          <p:cNvGraphicFramePr>
            <a:graphicFrameLocks noChangeAspect="1"/>
          </p:cNvGraphicFramePr>
          <p:nvPr/>
        </p:nvGraphicFramePr>
        <p:xfrm>
          <a:off x="3563938" y="1077913"/>
          <a:ext cx="5478462" cy="2782887"/>
        </p:xfrm>
        <a:graphic>
          <a:graphicData uri="http://schemas.openxmlformats.org/presentationml/2006/ole">
            <mc:AlternateContent xmlns:mc="http://schemas.openxmlformats.org/markup-compatibility/2006">
              <mc:Choice xmlns:v="urn:schemas-microsoft-com:vml" Requires="v">
                <p:oleObj spid="_x0000_s46119" name="图片" r:id="rId7" imgW="3310128" imgH="1679448" progId="Word.Picture.8">
                  <p:embed/>
                </p:oleObj>
              </mc:Choice>
              <mc:Fallback>
                <p:oleObj name="图片" r:id="rId7" imgW="3310128" imgH="1679448" progId="Word.Picture.8">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63938" y="1077913"/>
                        <a:ext cx="5478462" cy="278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zh-CN" altLang="en-US" smtClean="0"/>
              <a:t>树状索引编码法的优势和不足</a:t>
            </a:r>
          </a:p>
        </p:txBody>
      </p:sp>
      <p:sp>
        <p:nvSpPr>
          <p:cNvPr id="47107" name="Rectangle 3"/>
          <p:cNvSpPr>
            <a:spLocks noGrp="1" noChangeArrowheads="1"/>
          </p:cNvSpPr>
          <p:nvPr>
            <p:ph type="body" idx="1"/>
          </p:nvPr>
        </p:nvSpPr>
        <p:spPr/>
        <p:txBody>
          <a:bodyPr/>
          <a:lstStyle/>
          <a:p>
            <a:pPr eaLnBrk="1" hangingPunct="1"/>
            <a:r>
              <a:rPr kumimoji="1" lang="zh-CN" altLang="en-US" smtClean="0"/>
              <a:t>优点</a:t>
            </a:r>
          </a:p>
          <a:p>
            <a:pPr lvl="1" eaLnBrk="1" hangingPunct="1"/>
            <a:r>
              <a:rPr kumimoji="1" lang="zh-CN" altLang="en-US" smtClean="0"/>
              <a:t>消除了相邻多边形边界的数据冗余和不一致的问题</a:t>
            </a:r>
          </a:p>
          <a:p>
            <a:pPr lvl="1" eaLnBrk="1" hangingPunct="1"/>
            <a:r>
              <a:rPr kumimoji="1" lang="zh-CN" altLang="en-US" smtClean="0"/>
              <a:t>在简化过于复杂的边界线或合并相邻多边形时可不必改造索引表</a:t>
            </a:r>
          </a:p>
          <a:p>
            <a:pPr lvl="1" eaLnBrk="1" hangingPunct="1"/>
            <a:r>
              <a:rPr kumimoji="1" lang="zh-CN" altLang="en-US" smtClean="0"/>
              <a:t>邻域信息和岛状信息可以通过对多边形文件的线索引处理得到</a:t>
            </a:r>
          </a:p>
          <a:p>
            <a:pPr eaLnBrk="1" hangingPunct="1"/>
            <a:r>
              <a:rPr kumimoji="1" lang="zh-CN" altLang="en-US" smtClean="0"/>
              <a:t>不足</a:t>
            </a:r>
          </a:p>
          <a:p>
            <a:pPr lvl="1" eaLnBrk="1" hangingPunct="1"/>
            <a:r>
              <a:rPr kumimoji="1" lang="zh-CN" altLang="en-US" smtClean="0"/>
              <a:t>比较繁琐，给相邻关系运算、消除无用边、处理岛状信息以及检查拓扑关系带来一定的困难</a:t>
            </a:r>
          </a:p>
          <a:p>
            <a:pPr lvl="1" eaLnBrk="1" hangingPunct="1"/>
            <a:r>
              <a:rPr kumimoji="1" lang="zh-CN" altLang="en-US" smtClean="0"/>
              <a:t>两个编码表都需要以人工方式建立，工作量大且容易出错</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zh-CN" altLang="en-US" smtClean="0"/>
              <a:t>拓扑结构编码法</a:t>
            </a:r>
          </a:p>
        </p:txBody>
      </p:sp>
      <p:sp>
        <p:nvSpPr>
          <p:cNvPr id="48131" name="Rectangle 3"/>
          <p:cNvSpPr>
            <a:spLocks noGrp="1" noChangeArrowheads="1"/>
          </p:cNvSpPr>
          <p:nvPr>
            <p:ph type="body" idx="1"/>
          </p:nvPr>
        </p:nvSpPr>
        <p:spPr/>
        <p:txBody>
          <a:bodyPr/>
          <a:lstStyle/>
          <a:p>
            <a:pPr eaLnBrk="1" hangingPunct="1"/>
            <a:r>
              <a:rPr lang="zh-CN" altLang="en-US" smtClean="0"/>
              <a:t>要彻底解决邻域和岛状信息处理问题必须建立一个完整的拓扑关系结构</a:t>
            </a:r>
          </a:p>
          <a:p>
            <a:pPr eaLnBrk="1" hangingPunct="1"/>
            <a:r>
              <a:rPr lang="zh-CN" altLang="en-US" smtClean="0"/>
              <a:t>这种结构应包括以下内容</a:t>
            </a:r>
          </a:p>
          <a:p>
            <a:pPr lvl="1" eaLnBrk="1" hangingPunct="1"/>
            <a:r>
              <a:rPr lang="zh-CN" altLang="en-US" smtClean="0"/>
              <a:t>唯一标识</a:t>
            </a:r>
          </a:p>
          <a:p>
            <a:pPr lvl="1" eaLnBrk="1" hangingPunct="1"/>
            <a:r>
              <a:rPr lang="zh-CN" altLang="en-US" smtClean="0"/>
              <a:t>多边形标识</a:t>
            </a:r>
          </a:p>
          <a:p>
            <a:pPr lvl="1" eaLnBrk="1" hangingPunct="1"/>
            <a:r>
              <a:rPr lang="zh-CN" altLang="en-US" smtClean="0"/>
              <a:t>外包多边形指针</a:t>
            </a:r>
          </a:p>
          <a:p>
            <a:pPr lvl="1" eaLnBrk="1" hangingPunct="1"/>
            <a:r>
              <a:rPr lang="zh-CN" altLang="en-US" smtClean="0"/>
              <a:t>邻接多边形指针</a:t>
            </a:r>
          </a:p>
          <a:p>
            <a:pPr lvl="1" eaLnBrk="1" hangingPunct="1"/>
            <a:r>
              <a:rPr lang="zh-CN" altLang="en-US" smtClean="0"/>
              <a:t>边界链接</a:t>
            </a:r>
          </a:p>
          <a:p>
            <a:pPr lvl="1" eaLnBrk="1" hangingPunct="1"/>
            <a:r>
              <a:rPr lang="zh-CN" altLang="en-US" smtClean="0"/>
              <a:t>范围（最大和最小</a:t>
            </a:r>
            <a:r>
              <a:rPr lang="en-US" altLang="zh-CN" smtClean="0"/>
              <a:t>x</a:t>
            </a:r>
            <a:r>
              <a:rPr lang="zh-CN" altLang="en-US" smtClean="0"/>
              <a:t>、</a:t>
            </a:r>
            <a:r>
              <a:rPr lang="en-US" altLang="zh-CN" smtClean="0"/>
              <a:t>y</a:t>
            </a:r>
            <a:r>
              <a:rPr lang="zh-CN" altLang="en-US" smtClean="0"/>
              <a:t>坐标值，即外包矩形信息）</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zh-CN" altLang="en-US" smtClean="0"/>
              <a:t>拓扑结构</a:t>
            </a:r>
          </a:p>
        </p:txBody>
      </p:sp>
      <p:sp>
        <p:nvSpPr>
          <p:cNvPr id="49155" name="Rectangle 3"/>
          <p:cNvSpPr>
            <a:spLocks noGrp="1" noChangeArrowheads="1"/>
          </p:cNvSpPr>
          <p:nvPr>
            <p:ph type="body" idx="1"/>
          </p:nvPr>
        </p:nvSpPr>
        <p:spPr/>
        <p:txBody>
          <a:bodyPr/>
          <a:lstStyle/>
          <a:p>
            <a:pPr eaLnBrk="1" hangingPunct="1"/>
            <a:r>
              <a:rPr lang="zh-CN" altLang="en-US" smtClean="0"/>
              <a:t>区域</a:t>
            </a:r>
            <a:endParaRPr lang="en-US" altLang="zh-CN" smtClean="0"/>
          </a:p>
          <a:p>
            <a:pPr lvl="1" eaLnBrk="1" hangingPunct="1"/>
            <a:r>
              <a:rPr lang="zh-CN" altLang="en-US" smtClean="0"/>
              <a:t>每个多边形可以用一组封闭的线来表示，而不需要记录封闭线上的所有点</a:t>
            </a:r>
            <a:endParaRPr lang="en-US" altLang="zh-CN" smtClean="0"/>
          </a:p>
          <a:p>
            <a:pPr lvl="1" eaLnBrk="1" hangingPunct="1"/>
            <a:r>
              <a:rPr lang="zh-CN" altLang="en-US" smtClean="0"/>
              <a:t>避免两次记录相邻多边形的公共边界</a:t>
            </a:r>
            <a:endParaRPr lang="en-US" altLang="zh-CN" smtClean="0"/>
          </a:p>
          <a:p>
            <a:pPr lvl="1" eaLnBrk="1" hangingPunct="1"/>
            <a:r>
              <a:rPr lang="zh-CN" altLang="en-US" smtClean="0"/>
              <a:t>减少了数据冗余</a:t>
            </a:r>
          </a:p>
          <a:p>
            <a:pPr eaLnBrk="1" hangingPunct="1"/>
            <a:r>
              <a:rPr lang="zh-CN" altLang="en-US" smtClean="0"/>
              <a:t>邻接性</a:t>
            </a:r>
            <a:endParaRPr lang="en-US" altLang="zh-CN" smtClean="0"/>
          </a:p>
          <a:p>
            <a:pPr lvl="1" eaLnBrk="1" hangingPunct="1"/>
            <a:r>
              <a:rPr lang="zh-CN" altLang="en-US" smtClean="0"/>
              <a:t>多边形之间的相互邻接性</a:t>
            </a:r>
          </a:p>
          <a:p>
            <a:pPr eaLnBrk="1" hangingPunct="1"/>
            <a:r>
              <a:rPr lang="zh-CN" altLang="en-US" smtClean="0"/>
              <a:t>连通性</a:t>
            </a:r>
            <a:endParaRPr lang="en-US" altLang="zh-CN" smtClean="0"/>
          </a:p>
          <a:p>
            <a:pPr lvl="1" eaLnBrk="1" hangingPunct="1"/>
            <a:r>
              <a:rPr lang="zh-CN" altLang="en-US" smtClean="0"/>
              <a:t>指对弧段连接的判别</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zh-CN" altLang="en-US" smtClean="0"/>
              <a:t>双重独立地图编码</a:t>
            </a:r>
          </a:p>
        </p:txBody>
      </p:sp>
      <p:sp>
        <p:nvSpPr>
          <p:cNvPr id="50179" name="Rectangle 3"/>
          <p:cNvSpPr>
            <a:spLocks noGrp="1" noChangeArrowheads="1"/>
          </p:cNvSpPr>
          <p:nvPr>
            <p:ph type="body" idx="1"/>
          </p:nvPr>
        </p:nvSpPr>
        <p:spPr/>
        <p:txBody>
          <a:bodyPr/>
          <a:lstStyle/>
          <a:p>
            <a:pPr eaLnBrk="1" hangingPunct="1"/>
            <a:r>
              <a:rPr lang="en-US" altLang="zh-CN" smtClean="0"/>
              <a:t>DIME——Dual Independent Map Encoding</a:t>
            </a:r>
          </a:p>
          <a:p>
            <a:pPr lvl="1" eaLnBrk="1" hangingPunct="1"/>
            <a:r>
              <a:rPr lang="en-US" altLang="zh-CN" smtClean="0"/>
              <a:t>DIME</a:t>
            </a:r>
            <a:r>
              <a:rPr lang="zh-CN" altLang="en-US" smtClean="0"/>
              <a:t>是美国人口调查局在人口调查的基础上发展起来</a:t>
            </a:r>
          </a:p>
          <a:p>
            <a:pPr lvl="1" eaLnBrk="1" hangingPunct="1"/>
            <a:r>
              <a:rPr lang="zh-CN" altLang="en-US" smtClean="0"/>
              <a:t>它通过有向编码建立了多边形、边界、节点之间的拓扑关系</a:t>
            </a:r>
          </a:p>
          <a:p>
            <a:pPr lvl="1" eaLnBrk="1" hangingPunct="1"/>
            <a:r>
              <a:rPr lang="en-US" altLang="zh-CN" smtClean="0"/>
              <a:t>DIME</a:t>
            </a:r>
            <a:r>
              <a:rPr lang="zh-CN" altLang="en-US" smtClean="0"/>
              <a:t>编码成为其它拓扑编码结构的基础</a:t>
            </a:r>
          </a:p>
          <a:p>
            <a:pPr lvl="1" eaLnBrk="1" hangingPunct="1"/>
            <a:r>
              <a:rPr lang="zh-CN" altLang="en-US" smtClean="0"/>
              <a:t>它采用树状索引以减少数据冗余并间接增加邻域信息</a:t>
            </a:r>
          </a:p>
          <a:p>
            <a:pPr lvl="1" eaLnBrk="1" hangingPunct="1"/>
            <a:r>
              <a:rPr lang="zh-CN" altLang="en-US" smtClean="0"/>
              <a:t>方法是对所有边界点进行数字化，将坐标对以顺序方式存储，由点索引与边界线号相联系，以线索引与各多边形相联系，形成树状索引结构</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zh-CN" altLang="en-US" smtClean="0"/>
              <a:t>多边形的拓扑结构</a:t>
            </a:r>
          </a:p>
        </p:txBody>
      </p:sp>
      <p:sp>
        <p:nvSpPr>
          <p:cNvPr id="51203" name="Rectangle 3"/>
          <p:cNvSpPr>
            <a:spLocks noGrp="1" noChangeArrowheads="1"/>
          </p:cNvSpPr>
          <p:nvPr>
            <p:ph type="body" idx="1"/>
          </p:nvPr>
        </p:nvSpPr>
        <p:spPr/>
        <p:txBody>
          <a:bodyPr/>
          <a:lstStyle/>
          <a:p>
            <a:pPr eaLnBrk="1" hangingPunct="1"/>
            <a:r>
              <a:rPr lang="zh-CN" altLang="en-US" smtClean="0"/>
              <a:t>多边形表</a:t>
            </a:r>
          </a:p>
          <a:p>
            <a:pPr lvl="1" eaLnBrk="1" hangingPunct="1"/>
            <a:r>
              <a:rPr lang="zh-CN" altLang="en-US" smtClean="0"/>
              <a:t>按逆时针方向，依次记录弧的编号</a:t>
            </a:r>
          </a:p>
          <a:p>
            <a:pPr lvl="1" eaLnBrk="1" hangingPunct="1"/>
            <a:r>
              <a:rPr lang="zh-CN" altLang="en-US" smtClean="0"/>
              <a:t>反方向的弧，编号取负值</a:t>
            </a:r>
          </a:p>
          <a:p>
            <a:pPr lvl="1" eaLnBrk="1" hangingPunct="1"/>
            <a:r>
              <a:rPr lang="zh-CN" altLang="en-US" smtClean="0"/>
              <a:t>标识岛的开始，岛按顺时针方向记录弧的编号</a:t>
            </a:r>
          </a:p>
          <a:p>
            <a:pPr lvl="1" eaLnBrk="1" hangingPunct="1"/>
            <a:r>
              <a:rPr lang="zh-CN" altLang="en-US" smtClean="0"/>
              <a:t>（也可以多边形按顺时针，岛按逆时针）</a:t>
            </a:r>
          </a:p>
          <a:p>
            <a:pPr eaLnBrk="1" hangingPunct="1"/>
            <a:r>
              <a:rPr lang="zh-CN" altLang="en-US" smtClean="0"/>
              <a:t>弧段表</a:t>
            </a:r>
          </a:p>
          <a:p>
            <a:pPr lvl="1" eaLnBrk="1" hangingPunct="1"/>
            <a:r>
              <a:rPr lang="zh-CN" altLang="en-US" smtClean="0"/>
              <a:t>起始结点号，终止结点号</a:t>
            </a:r>
          </a:p>
          <a:p>
            <a:pPr lvl="1" eaLnBrk="1" hangingPunct="1"/>
            <a:r>
              <a:rPr lang="zh-CN" altLang="en-US" smtClean="0"/>
              <a:t>左多边形，右多边形</a:t>
            </a:r>
          </a:p>
          <a:p>
            <a:pPr eaLnBrk="1" hangingPunct="1"/>
            <a:r>
              <a:rPr lang="zh-CN" altLang="en-US" smtClean="0"/>
              <a:t>结点表</a:t>
            </a:r>
          </a:p>
          <a:p>
            <a:pPr lvl="1" eaLnBrk="1" hangingPunct="1"/>
            <a:r>
              <a:rPr lang="zh-CN" altLang="en-US" smtClean="0"/>
              <a:t>按逆时针（或顺时针）方向记录以该结点为端点的弧的编号</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226" name="Group 661"/>
          <p:cNvGrpSpPr>
            <a:grpSpLocks/>
          </p:cNvGrpSpPr>
          <p:nvPr/>
        </p:nvGrpSpPr>
        <p:grpSpPr bwMode="auto">
          <a:xfrm>
            <a:off x="4895850" y="44450"/>
            <a:ext cx="4213225" cy="2879725"/>
            <a:chOff x="2880" y="28"/>
            <a:chExt cx="2835" cy="2091"/>
          </a:xfrm>
        </p:grpSpPr>
        <p:pic>
          <p:nvPicPr>
            <p:cNvPr id="52366" name="Picture 18"/>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880" y="28"/>
              <a:ext cx="2835" cy="2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367" name="Line 7"/>
            <p:cNvSpPr>
              <a:spLocks noChangeShapeType="1"/>
            </p:cNvSpPr>
            <p:nvPr/>
          </p:nvSpPr>
          <p:spPr bwMode="auto">
            <a:xfrm flipH="1">
              <a:off x="3033" y="1190"/>
              <a:ext cx="32" cy="396"/>
            </a:xfrm>
            <a:prstGeom prst="line">
              <a:avLst/>
            </a:prstGeom>
            <a:noFill/>
            <a:ln w="28575">
              <a:solidFill>
                <a:srgbClr val="CC33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52368" name="Line 8"/>
            <p:cNvSpPr>
              <a:spLocks noChangeShapeType="1"/>
            </p:cNvSpPr>
            <p:nvPr/>
          </p:nvSpPr>
          <p:spPr bwMode="auto">
            <a:xfrm>
              <a:off x="4197" y="1739"/>
              <a:ext cx="535" cy="30"/>
            </a:xfrm>
            <a:prstGeom prst="line">
              <a:avLst/>
            </a:prstGeom>
            <a:noFill/>
            <a:ln w="28575">
              <a:solidFill>
                <a:srgbClr val="CC33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52369" name="Line 9"/>
            <p:cNvSpPr>
              <a:spLocks noChangeShapeType="1"/>
            </p:cNvSpPr>
            <p:nvPr/>
          </p:nvSpPr>
          <p:spPr bwMode="auto">
            <a:xfrm flipH="1" flipV="1">
              <a:off x="5330" y="519"/>
              <a:ext cx="221" cy="244"/>
            </a:xfrm>
            <a:prstGeom prst="line">
              <a:avLst/>
            </a:prstGeom>
            <a:noFill/>
            <a:ln w="28575">
              <a:solidFill>
                <a:srgbClr val="CC33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52370" name="Line 10"/>
            <p:cNvSpPr>
              <a:spLocks noChangeShapeType="1"/>
            </p:cNvSpPr>
            <p:nvPr/>
          </p:nvSpPr>
          <p:spPr bwMode="auto">
            <a:xfrm flipH="1" flipV="1">
              <a:off x="3819" y="122"/>
              <a:ext cx="283" cy="91"/>
            </a:xfrm>
            <a:prstGeom prst="line">
              <a:avLst/>
            </a:prstGeom>
            <a:noFill/>
            <a:ln w="28575">
              <a:solidFill>
                <a:srgbClr val="CC33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52371" name="Line 11"/>
            <p:cNvSpPr>
              <a:spLocks noChangeShapeType="1"/>
            </p:cNvSpPr>
            <p:nvPr/>
          </p:nvSpPr>
          <p:spPr bwMode="auto">
            <a:xfrm flipV="1">
              <a:off x="4386" y="1220"/>
              <a:ext cx="283" cy="122"/>
            </a:xfrm>
            <a:prstGeom prst="line">
              <a:avLst/>
            </a:prstGeom>
            <a:noFill/>
            <a:ln w="28575">
              <a:solidFill>
                <a:srgbClr val="CC33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52372" name="Line 12"/>
            <p:cNvSpPr>
              <a:spLocks noChangeShapeType="1"/>
            </p:cNvSpPr>
            <p:nvPr/>
          </p:nvSpPr>
          <p:spPr bwMode="auto">
            <a:xfrm>
              <a:off x="5110" y="1098"/>
              <a:ext cx="125" cy="122"/>
            </a:xfrm>
            <a:prstGeom prst="line">
              <a:avLst/>
            </a:prstGeom>
            <a:noFill/>
            <a:ln w="28575">
              <a:solidFill>
                <a:srgbClr val="CC33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52373" name="Line 13"/>
            <p:cNvSpPr>
              <a:spLocks noChangeShapeType="1"/>
            </p:cNvSpPr>
            <p:nvPr/>
          </p:nvSpPr>
          <p:spPr bwMode="auto">
            <a:xfrm>
              <a:off x="4952" y="640"/>
              <a:ext cx="63" cy="245"/>
            </a:xfrm>
            <a:prstGeom prst="line">
              <a:avLst/>
            </a:prstGeom>
            <a:noFill/>
            <a:ln w="28575">
              <a:solidFill>
                <a:srgbClr val="CC33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52374" name="Line 14"/>
            <p:cNvSpPr>
              <a:spLocks noChangeShapeType="1"/>
            </p:cNvSpPr>
            <p:nvPr/>
          </p:nvSpPr>
          <p:spPr bwMode="auto">
            <a:xfrm flipV="1">
              <a:off x="3946" y="1312"/>
              <a:ext cx="31" cy="183"/>
            </a:xfrm>
            <a:prstGeom prst="line">
              <a:avLst/>
            </a:prstGeom>
            <a:noFill/>
            <a:ln w="28575">
              <a:solidFill>
                <a:srgbClr val="CC33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52375" name="Line 15"/>
            <p:cNvSpPr>
              <a:spLocks noChangeShapeType="1"/>
            </p:cNvSpPr>
            <p:nvPr/>
          </p:nvSpPr>
          <p:spPr bwMode="auto">
            <a:xfrm>
              <a:off x="3599" y="1006"/>
              <a:ext cx="283" cy="62"/>
            </a:xfrm>
            <a:prstGeom prst="line">
              <a:avLst/>
            </a:prstGeom>
            <a:noFill/>
            <a:ln w="28575">
              <a:solidFill>
                <a:srgbClr val="CC33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52376" name="Line 16"/>
            <p:cNvSpPr>
              <a:spLocks noChangeShapeType="1"/>
            </p:cNvSpPr>
            <p:nvPr/>
          </p:nvSpPr>
          <p:spPr bwMode="auto">
            <a:xfrm flipV="1">
              <a:off x="4229" y="1162"/>
              <a:ext cx="239" cy="58"/>
            </a:xfrm>
            <a:prstGeom prst="line">
              <a:avLst/>
            </a:prstGeom>
            <a:noFill/>
            <a:ln w="28575">
              <a:solidFill>
                <a:srgbClr val="CC33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52377" name="Line 20"/>
            <p:cNvSpPr>
              <a:spLocks noChangeShapeType="1"/>
            </p:cNvSpPr>
            <p:nvPr/>
          </p:nvSpPr>
          <p:spPr bwMode="auto">
            <a:xfrm>
              <a:off x="4105" y="618"/>
              <a:ext cx="283" cy="62"/>
            </a:xfrm>
            <a:prstGeom prst="line">
              <a:avLst/>
            </a:prstGeom>
            <a:noFill/>
            <a:ln w="28575">
              <a:solidFill>
                <a:srgbClr val="CC33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grpSp>
      <p:sp>
        <p:nvSpPr>
          <p:cNvPr id="52227" name="Rectangle 4"/>
          <p:cNvSpPr>
            <a:spLocks noGrp="1" noChangeArrowheads="1"/>
          </p:cNvSpPr>
          <p:nvPr>
            <p:ph type="title"/>
          </p:nvPr>
        </p:nvSpPr>
        <p:spPr/>
        <p:txBody>
          <a:bodyPr/>
          <a:lstStyle/>
          <a:p>
            <a:pPr eaLnBrk="1" hangingPunct="1"/>
            <a:r>
              <a:rPr lang="zh-CN" altLang="en-US" smtClean="0"/>
              <a:t>多边形拓扑结构示例</a:t>
            </a:r>
          </a:p>
        </p:txBody>
      </p:sp>
      <p:graphicFrame>
        <p:nvGraphicFramePr>
          <p:cNvPr id="416406" name="Group 662"/>
          <p:cNvGraphicFramePr>
            <a:graphicFrameLocks noGrp="1"/>
          </p:cNvGraphicFramePr>
          <p:nvPr>
            <p:ph sz="half" idx="1"/>
          </p:nvPr>
        </p:nvGraphicFramePr>
        <p:xfrm>
          <a:off x="179388" y="1052513"/>
          <a:ext cx="3313112" cy="2194020"/>
        </p:xfrm>
        <a:graphic>
          <a:graphicData uri="http://schemas.openxmlformats.org/drawingml/2006/table">
            <a:tbl>
              <a:tblPr/>
              <a:tblGrid>
                <a:gridCol w="1296987">
                  <a:extLst>
                    <a:ext uri="{9D8B030D-6E8A-4147-A177-3AD203B41FA5}">
                      <a16:colId xmlns:a16="http://schemas.microsoft.com/office/drawing/2014/main" val="20000"/>
                    </a:ext>
                  </a:extLst>
                </a:gridCol>
                <a:gridCol w="2016125">
                  <a:extLst>
                    <a:ext uri="{9D8B030D-6E8A-4147-A177-3AD203B41FA5}">
                      <a16:colId xmlns:a16="http://schemas.microsoft.com/office/drawing/2014/main" val="20001"/>
                    </a:ext>
                  </a:extLst>
                </a:gridCol>
              </a:tblGrid>
              <a:tr h="365654">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polygon id</a:t>
                      </a:r>
                      <a:endParaRPr kumimoji="0" lang="en-US" altLang="zh-CN" sz="3200" b="0" i="0" u="none" strike="noStrike" cap="none" normalizeH="0" baseline="0" smtClean="0">
                        <a:ln>
                          <a:noFill/>
                        </a:ln>
                        <a:solidFill>
                          <a:schemeClr val="tx1"/>
                        </a:solidFill>
                        <a:effectLst/>
                        <a:latin typeface="Arial" charset="0"/>
                        <a:ea typeface="宋体" pitchFamily="2" charset="-122"/>
                      </a:endParaRPr>
                    </a:p>
                  </a:txBody>
                  <a:tcPr marT="45675" marB="4567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arcs</a:t>
                      </a:r>
                      <a:endParaRPr kumimoji="0" lang="en-US" altLang="zh-CN" sz="3200" b="0" i="0" u="none" strike="noStrike" cap="none" normalizeH="0" baseline="0" smtClean="0">
                        <a:ln>
                          <a:noFill/>
                        </a:ln>
                        <a:solidFill>
                          <a:schemeClr val="tx1"/>
                        </a:solidFill>
                        <a:effectLst/>
                        <a:latin typeface="Arial" charset="0"/>
                        <a:ea typeface="宋体" pitchFamily="2" charset="-122"/>
                      </a:endParaRPr>
                    </a:p>
                  </a:txBody>
                  <a:tcPr marT="45675" marB="4567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0"/>
                  </a:ext>
                </a:extLst>
              </a:tr>
              <a:tr h="365654">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I</a:t>
                      </a:r>
                      <a:endParaRPr kumimoji="0" lang="en-US" altLang="zh-CN" sz="3200" b="0" i="0" u="none" strike="noStrike" cap="none" normalizeH="0" baseline="0" smtClean="0">
                        <a:ln>
                          <a:noFill/>
                        </a:ln>
                        <a:solidFill>
                          <a:schemeClr val="tx1"/>
                        </a:solidFill>
                        <a:effectLst/>
                        <a:latin typeface="Arial" charset="0"/>
                        <a:ea typeface="宋体" pitchFamily="2" charset="-122"/>
                      </a:endParaRPr>
                    </a:p>
                  </a:txBody>
                  <a:tcPr marT="45675" marB="4567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 2, -9</a:t>
                      </a:r>
                      <a:endParaRPr kumimoji="0" lang="en-US" altLang="zh-CN" sz="3200" b="0" i="0" u="none" strike="noStrike" cap="none" normalizeH="0" baseline="0" smtClean="0">
                        <a:ln>
                          <a:noFill/>
                        </a:ln>
                        <a:solidFill>
                          <a:schemeClr val="tx1"/>
                        </a:solidFill>
                        <a:effectLst/>
                        <a:latin typeface="Arial" charset="0"/>
                        <a:ea typeface="宋体" pitchFamily="2" charset="-122"/>
                      </a:endParaRPr>
                    </a:p>
                  </a:txBody>
                  <a:tcPr marT="45675" marB="4567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654">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II</a:t>
                      </a:r>
                      <a:endParaRPr kumimoji="0" lang="en-US" altLang="zh-CN" sz="3200" b="0" i="0" u="none" strike="noStrike" cap="none" normalizeH="0" baseline="0" smtClean="0">
                        <a:ln>
                          <a:noFill/>
                        </a:ln>
                        <a:solidFill>
                          <a:schemeClr val="tx1"/>
                        </a:solidFill>
                        <a:effectLst/>
                        <a:latin typeface="Arial" charset="0"/>
                        <a:ea typeface="宋体" pitchFamily="2" charset="-122"/>
                      </a:endParaRPr>
                    </a:p>
                  </a:txBody>
                  <a:tcPr marT="45675" marB="4567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 -7, 8, 9, 0, 10</a:t>
                      </a:r>
                      <a:endParaRPr kumimoji="0" lang="en-US" altLang="zh-CN" sz="3200" b="0" i="0" u="none" strike="noStrike" cap="none" normalizeH="0" baseline="0" smtClean="0">
                        <a:ln>
                          <a:noFill/>
                        </a:ln>
                        <a:solidFill>
                          <a:schemeClr val="tx1"/>
                        </a:solidFill>
                        <a:effectLst/>
                        <a:latin typeface="Arial" charset="0"/>
                        <a:ea typeface="宋体" pitchFamily="2" charset="-122"/>
                      </a:endParaRPr>
                    </a:p>
                  </a:txBody>
                  <a:tcPr marT="45675" marB="4567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654">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III</a:t>
                      </a:r>
                      <a:endParaRPr kumimoji="0" lang="en-US" altLang="zh-CN" sz="3200" b="0" i="0" u="none" strike="noStrike" cap="none" normalizeH="0" baseline="0" smtClean="0">
                        <a:ln>
                          <a:noFill/>
                        </a:ln>
                        <a:solidFill>
                          <a:schemeClr val="tx1"/>
                        </a:solidFill>
                        <a:effectLst/>
                        <a:latin typeface="Arial" charset="0"/>
                        <a:ea typeface="宋体" pitchFamily="2" charset="-122"/>
                      </a:endParaRPr>
                    </a:p>
                  </a:txBody>
                  <a:tcPr marT="45675" marB="4567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a:t>
                      </a:r>
                      <a:endParaRPr kumimoji="0" lang="en-US" altLang="zh-CN" sz="3200" b="0" i="0" u="none" strike="noStrike" cap="none" normalizeH="0" baseline="0" smtClean="0">
                        <a:ln>
                          <a:noFill/>
                        </a:ln>
                        <a:solidFill>
                          <a:schemeClr val="tx1"/>
                        </a:solidFill>
                        <a:effectLst/>
                        <a:latin typeface="Arial" charset="0"/>
                        <a:ea typeface="宋体" pitchFamily="2" charset="-122"/>
                      </a:endParaRPr>
                    </a:p>
                  </a:txBody>
                  <a:tcPr marT="45675" marB="4567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654">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IV</a:t>
                      </a:r>
                      <a:endParaRPr kumimoji="0" lang="en-US" altLang="zh-CN" sz="3200" b="0" i="0" u="none" strike="noStrike" cap="none" normalizeH="0" baseline="0" smtClean="0">
                        <a:ln>
                          <a:noFill/>
                        </a:ln>
                        <a:solidFill>
                          <a:schemeClr val="tx1"/>
                        </a:solidFill>
                        <a:effectLst/>
                        <a:latin typeface="Arial" charset="0"/>
                        <a:ea typeface="宋体" pitchFamily="2" charset="-122"/>
                      </a:endParaRPr>
                    </a:p>
                  </a:txBody>
                  <a:tcPr marT="45675" marB="4567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6,7,4</a:t>
                      </a:r>
                      <a:endParaRPr kumimoji="0" lang="en-US" altLang="zh-CN" sz="3200" b="0" i="0" u="none" strike="noStrike" cap="none" normalizeH="0" baseline="0" smtClean="0">
                        <a:ln>
                          <a:noFill/>
                        </a:ln>
                        <a:solidFill>
                          <a:schemeClr val="tx1"/>
                        </a:solidFill>
                        <a:effectLst/>
                        <a:latin typeface="Arial" charset="0"/>
                        <a:ea typeface="宋体" pitchFamily="2" charset="-122"/>
                      </a:endParaRPr>
                    </a:p>
                  </a:txBody>
                  <a:tcPr marT="45675" marB="4567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654">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V</a:t>
                      </a:r>
                      <a:endParaRPr kumimoji="0" lang="en-US" altLang="zh-CN" sz="3200" b="0" i="0" u="none" strike="noStrike" cap="none" normalizeH="0" baseline="0" smtClean="0">
                        <a:ln>
                          <a:noFill/>
                        </a:ln>
                        <a:solidFill>
                          <a:schemeClr val="tx1"/>
                        </a:solidFill>
                        <a:effectLst/>
                        <a:latin typeface="Arial" charset="0"/>
                        <a:ea typeface="宋体" pitchFamily="2" charset="-122"/>
                      </a:endParaRPr>
                    </a:p>
                  </a:txBody>
                  <a:tcPr marT="45675" marB="4567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5, -4, -3, -2</a:t>
                      </a:r>
                      <a:endParaRPr kumimoji="0" lang="en-US" altLang="zh-CN" sz="3200" b="0" i="0" u="none" strike="noStrike" cap="none" normalizeH="0" baseline="0" smtClean="0">
                        <a:ln>
                          <a:noFill/>
                        </a:ln>
                        <a:solidFill>
                          <a:schemeClr val="tx1"/>
                        </a:solidFill>
                        <a:effectLst/>
                        <a:latin typeface="Arial" charset="0"/>
                        <a:ea typeface="宋体" pitchFamily="2" charset="-122"/>
                      </a:endParaRPr>
                    </a:p>
                  </a:txBody>
                  <a:tcPr marT="45675" marB="4567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416408" name="Group 664"/>
          <p:cNvGraphicFramePr>
            <a:graphicFrameLocks noGrp="1"/>
          </p:cNvGraphicFramePr>
          <p:nvPr>
            <p:ph sz="quarter" idx="2"/>
          </p:nvPr>
        </p:nvGraphicFramePr>
        <p:xfrm>
          <a:off x="3527425" y="2725738"/>
          <a:ext cx="5581650" cy="4022832"/>
        </p:xfrm>
        <a:graphic>
          <a:graphicData uri="http://schemas.openxmlformats.org/drawingml/2006/table">
            <a:tbl>
              <a:tblPr/>
              <a:tblGrid>
                <a:gridCol w="719138">
                  <a:extLst>
                    <a:ext uri="{9D8B030D-6E8A-4147-A177-3AD203B41FA5}">
                      <a16:colId xmlns:a16="http://schemas.microsoft.com/office/drawing/2014/main" val="20000"/>
                    </a:ext>
                  </a:extLst>
                </a:gridCol>
                <a:gridCol w="1152525">
                  <a:extLst>
                    <a:ext uri="{9D8B030D-6E8A-4147-A177-3AD203B41FA5}">
                      <a16:colId xmlns:a16="http://schemas.microsoft.com/office/drawing/2014/main" val="20001"/>
                    </a:ext>
                  </a:extLst>
                </a:gridCol>
                <a:gridCol w="863600">
                  <a:extLst>
                    <a:ext uri="{9D8B030D-6E8A-4147-A177-3AD203B41FA5}">
                      <a16:colId xmlns:a16="http://schemas.microsoft.com/office/drawing/2014/main" val="20002"/>
                    </a:ext>
                  </a:extLst>
                </a:gridCol>
                <a:gridCol w="973137">
                  <a:extLst>
                    <a:ext uri="{9D8B030D-6E8A-4147-A177-3AD203B41FA5}">
                      <a16:colId xmlns:a16="http://schemas.microsoft.com/office/drawing/2014/main" val="20003"/>
                    </a:ext>
                  </a:extLst>
                </a:gridCol>
                <a:gridCol w="1081088">
                  <a:extLst>
                    <a:ext uri="{9D8B030D-6E8A-4147-A177-3AD203B41FA5}">
                      <a16:colId xmlns:a16="http://schemas.microsoft.com/office/drawing/2014/main" val="20004"/>
                    </a:ext>
                  </a:extLst>
                </a:gridCol>
                <a:gridCol w="792162">
                  <a:extLst>
                    <a:ext uri="{9D8B030D-6E8A-4147-A177-3AD203B41FA5}">
                      <a16:colId xmlns:a16="http://schemas.microsoft.com/office/drawing/2014/main" val="20005"/>
                    </a:ext>
                  </a:extLst>
                </a:gridCol>
              </a:tblGrid>
              <a:tr h="36570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arc id</a:t>
                      </a:r>
                      <a:endParaRPr kumimoji="0" lang="en-US" altLang="zh-CN" sz="3200" b="0" i="0" u="none" strike="noStrike" cap="none" normalizeH="0" baseline="0" smtClean="0">
                        <a:ln>
                          <a:noFill/>
                        </a:ln>
                        <a:solidFill>
                          <a:schemeClr val="tx1"/>
                        </a:solidFill>
                        <a:effectLst/>
                        <a:latin typeface="Arial" charset="0"/>
                        <a:ea typeface="宋体" pitchFamily="2" charset="-122"/>
                      </a:endParaRPr>
                    </a:p>
                  </a:txBody>
                  <a:tcPr marT="45696" marB="456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from node</a:t>
                      </a:r>
                      <a:endParaRPr kumimoji="0" lang="en-US" altLang="zh-CN" sz="3200" b="0" i="0" u="none" strike="noStrike" cap="none" normalizeH="0" baseline="0" smtClean="0">
                        <a:ln>
                          <a:noFill/>
                        </a:ln>
                        <a:solidFill>
                          <a:schemeClr val="tx1"/>
                        </a:solidFill>
                        <a:effectLst/>
                        <a:latin typeface="Arial" charset="0"/>
                        <a:ea typeface="宋体" pitchFamily="2" charset="-122"/>
                      </a:endParaRPr>
                    </a:p>
                  </a:txBody>
                  <a:tcPr marT="45696" marB="456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to node </a:t>
                      </a:r>
                      <a:endParaRPr kumimoji="0" lang="en-US" altLang="zh-CN" sz="3200" b="0" i="0" u="none" strike="noStrike" cap="none" normalizeH="0" baseline="0" smtClean="0">
                        <a:ln>
                          <a:noFill/>
                        </a:ln>
                        <a:solidFill>
                          <a:schemeClr val="tx1"/>
                        </a:solidFill>
                        <a:effectLst/>
                        <a:latin typeface="Arial" charset="0"/>
                        <a:ea typeface="宋体" pitchFamily="2" charset="-122"/>
                      </a:endParaRPr>
                    </a:p>
                  </a:txBody>
                  <a:tcPr marT="45696" marB="456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left poly</a:t>
                      </a:r>
                      <a:endParaRPr kumimoji="0" lang="en-US" altLang="zh-CN" sz="3200" b="0" i="0" u="none" strike="noStrike" cap="none" normalizeH="0" baseline="0" smtClean="0">
                        <a:ln>
                          <a:noFill/>
                        </a:ln>
                        <a:solidFill>
                          <a:schemeClr val="tx1"/>
                        </a:solidFill>
                        <a:effectLst/>
                        <a:latin typeface="Arial" charset="0"/>
                        <a:ea typeface="宋体" pitchFamily="2" charset="-122"/>
                      </a:endParaRPr>
                    </a:p>
                  </a:txBody>
                  <a:tcPr marT="45696" marB="456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right poly</a:t>
                      </a:r>
                      <a:endParaRPr kumimoji="0" lang="en-US" altLang="zh-CN" sz="3200" b="0" i="0" u="none" strike="noStrike" cap="none" normalizeH="0" baseline="0" smtClean="0">
                        <a:ln>
                          <a:noFill/>
                        </a:ln>
                        <a:solidFill>
                          <a:schemeClr val="tx1"/>
                        </a:solidFill>
                        <a:effectLst/>
                        <a:latin typeface="Arial" charset="0"/>
                        <a:ea typeface="宋体" pitchFamily="2" charset="-122"/>
                      </a:endParaRPr>
                    </a:p>
                  </a:txBody>
                  <a:tcPr marT="45696" marB="456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points</a:t>
                      </a:r>
                      <a:endParaRPr kumimoji="0" lang="en-US" altLang="zh-CN" sz="3200" b="0" i="0" u="none" strike="noStrike" cap="none" normalizeH="0" baseline="0" smtClean="0">
                        <a:ln>
                          <a:noFill/>
                        </a:ln>
                        <a:solidFill>
                          <a:schemeClr val="tx1"/>
                        </a:solidFill>
                        <a:effectLst/>
                        <a:latin typeface="Arial" charset="0"/>
                        <a:ea typeface="宋体" pitchFamily="2" charset="-122"/>
                      </a:endParaRPr>
                    </a:p>
                  </a:txBody>
                  <a:tcPr marT="45696" marB="456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0"/>
                  </a:ext>
                </a:extLst>
              </a:tr>
              <a:tr h="36570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3200" b="0" i="0" u="none" strike="noStrike" cap="none" normalizeH="0" baseline="0" smtClean="0">
                        <a:ln>
                          <a:noFill/>
                        </a:ln>
                        <a:solidFill>
                          <a:schemeClr val="tx1"/>
                        </a:solidFill>
                        <a:effectLst/>
                        <a:latin typeface="Arial" charset="0"/>
                        <a:ea typeface="宋体" pitchFamily="2" charset="-122"/>
                      </a:endParaRPr>
                    </a:p>
                  </a:txBody>
                  <a:tcPr marT="45696" marB="456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3200" b="0" i="0" u="none" strike="noStrike" cap="none" normalizeH="0" baseline="0" smtClean="0">
                        <a:ln>
                          <a:noFill/>
                        </a:ln>
                        <a:solidFill>
                          <a:schemeClr val="tx1"/>
                        </a:solidFill>
                        <a:effectLst/>
                        <a:latin typeface="Arial" charset="0"/>
                        <a:ea typeface="宋体" pitchFamily="2" charset="-122"/>
                      </a:endParaRPr>
                    </a:p>
                  </a:txBody>
                  <a:tcPr marT="45696" marB="456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(6)</a:t>
                      </a:r>
                      <a:endParaRPr kumimoji="0" lang="en-US" altLang="zh-CN" sz="3200" b="0" i="0" u="none" strike="noStrike" cap="none" normalizeH="0" baseline="0" smtClean="0">
                        <a:ln>
                          <a:noFill/>
                        </a:ln>
                        <a:solidFill>
                          <a:schemeClr val="tx1"/>
                        </a:solidFill>
                        <a:effectLst/>
                        <a:latin typeface="Arial" charset="0"/>
                        <a:ea typeface="宋体" pitchFamily="2" charset="-122"/>
                      </a:endParaRPr>
                    </a:p>
                  </a:txBody>
                  <a:tcPr marT="45696" marB="456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I</a:t>
                      </a:r>
                      <a:endParaRPr kumimoji="0" lang="en-US" altLang="zh-CN" sz="3200" b="0" i="0" u="none" strike="noStrike" cap="none" normalizeH="0" baseline="0" smtClean="0">
                        <a:ln>
                          <a:noFill/>
                        </a:ln>
                        <a:solidFill>
                          <a:schemeClr val="tx1"/>
                        </a:solidFill>
                        <a:effectLst/>
                        <a:latin typeface="Arial" charset="0"/>
                        <a:ea typeface="宋体" pitchFamily="2" charset="-122"/>
                      </a:endParaRPr>
                    </a:p>
                  </a:txBody>
                  <a:tcPr marT="45696" marB="456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3200" b="0" i="0" u="none" strike="noStrike" cap="none" normalizeH="0" baseline="0" smtClean="0">
                        <a:ln>
                          <a:noFill/>
                        </a:ln>
                        <a:solidFill>
                          <a:schemeClr val="tx1"/>
                        </a:solidFill>
                        <a:effectLst/>
                        <a:latin typeface="Arial" charset="0"/>
                        <a:ea typeface="宋体" pitchFamily="2" charset="-122"/>
                      </a:endParaRPr>
                    </a:p>
                  </a:txBody>
                  <a:tcPr marT="45696" marB="456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a:ea typeface="宋体" pitchFamily="2" charset="-122"/>
                          <a:cs typeface="Times New Roman" pitchFamily="18" charset="0"/>
                        </a:rPr>
                        <a:t>……</a:t>
                      </a:r>
                      <a:endParaRPr kumimoji="0" lang="en-US" altLang="zh-CN" sz="3200" b="0" i="0" u="none" strike="noStrike" cap="none" normalizeH="0" baseline="0" smtClean="0">
                        <a:ln>
                          <a:noFill/>
                        </a:ln>
                        <a:solidFill>
                          <a:schemeClr val="tx1"/>
                        </a:solidFill>
                        <a:effectLst/>
                        <a:latin typeface="Arial" charset="0"/>
                        <a:ea typeface="宋体" pitchFamily="2" charset="-122"/>
                      </a:endParaRPr>
                    </a:p>
                  </a:txBody>
                  <a:tcPr marT="45696" marB="456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70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a:t>
                      </a:r>
                      <a:endParaRPr kumimoji="0" lang="en-US" altLang="zh-CN" sz="3200" b="0" i="0" u="none" strike="noStrike" cap="none" normalizeH="0" baseline="0" smtClean="0">
                        <a:ln>
                          <a:noFill/>
                        </a:ln>
                        <a:solidFill>
                          <a:schemeClr val="tx1"/>
                        </a:solidFill>
                        <a:effectLst/>
                        <a:latin typeface="Arial" charset="0"/>
                        <a:ea typeface="宋体" pitchFamily="2" charset="-122"/>
                      </a:endParaRPr>
                    </a:p>
                  </a:txBody>
                  <a:tcPr marT="45696" marB="456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(6)</a:t>
                      </a:r>
                      <a:endParaRPr kumimoji="0" lang="en-US" altLang="zh-CN" sz="3200" b="0" i="0" u="none" strike="noStrike" cap="none" normalizeH="0" baseline="0" smtClean="0">
                        <a:ln>
                          <a:noFill/>
                        </a:ln>
                        <a:solidFill>
                          <a:schemeClr val="tx1"/>
                        </a:solidFill>
                        <a:effectLst/>
                        <a:latin typeface="Arial" charset="0"/>
                        <a:ea typeface="宋体" pitchFamily="2" charset="-122"/>
                      </a:endParaRPr>
                    </a:p>
                  </a:txBody>
                  <a:tcPr marT="45696" marB="456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(8)</a:t>
                      </a:r>
                      <a:endParaRPr kumimoji="0" lang="en-US" altLang="zh-CN" sz="3200" b="0" i="0" u="none" strike="noStrike" cap="none" normalizeH="0" baseline="0" smtClean="0">
                        <a:ln>
                          <a:noFill/>
                        </a:ln>
                        <a:solidFill>
                          <a:schemeClr val="tx1"/>
                        </a:solidFill>
                        <a:effectLst/>
                        <a:latin typeface="Arial" charset="0"/>
                        <a:ea typeface="宋体" pitchFamily="2" charset="-122"/>
                      </a:endParaRPr>
                    </a:p>
                  </a:txBody>
                  <a:tcPr marT="45696" marB="456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I</a:t>
                      </a:r>
                      <a:endParaRPr kumimoji="0" lang="en-US" altLang="zh-CN" sz="3200" b="0" i="0" u="none" strike="noStrike" cap="none" normalizeH="0" baseline="0" smtClean="0">
                        <a:ln>
                          <a:noFill/>
                        </a:ln>
                        <a:solidFill>
                          <a:schemeClr val="tx1"/>
                        </a:solidFill>
                        <a:effectLst/>
                        <a:latin typeface="Arial" charset="0"/>
                        <a:ea typeface="宋体" pitchFamily="2" charset="-122"/>
                      </a:endParaRPr>
                    </a:p>
                  </a:txBody>
                  <a:tcPr marT="45696" marB="456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V</a:t>
                      </a:r>
                      <a:endParaRPr kumimoji="0" lang="en-US" altLang="zh-CN" sz="3200" b="0" i="0" u="none" strike="noStrike" cap="none" normalizeH="0" baseline="0" smtClean="0">
                        <a:ln>
                          <a:noFill/>
                        </a:ln>
                        <a:solidFill>
                          <a:schemeClr val="tx1"/>
                        </a:solidFill>
                        <a:effectLst/>
                        <a:latin typeface="Arial" charset="0"/>
                        <a:ea typeface="宋体" pitchFamily="2" charset="-122"/>
                      </a:endParaRPr>
                    </a:p>
                  </a:txBody>
                  <a:tcPr marT="45696" marB="456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a:ea typeface="宋体" pitchFamily="2" charset="-122"/>
                          <a:cs typeface="Times New Roman" pitchFamily="18" charset="0"/>
                        </a:rPr>
                        <a:t>……</a:t>
                      </a:r>
                      <a:endParaRPr kumimoji="0" lang="en-US" altLang="zh-CN" sz="3200" b="0" i="0" u="none" strike="noStrike" cap="none" normalizeH="0" baseline="0" smtClean="0">
                        <a:ln>
                          <a:noFill/>
                        </a:ln>
                        <a:solidFill>
                          <a:schemeClr val="tx1"/>
                        </a:solidFill>
                        <a:effectLst/>
                        <a:latin typeface="Arial" charset="0"/>
                        <a:ea typeface="宋体" pitchFamily="2" charset="-122"/>
                      </a:endParaRPr>
                    </a:p>
                  </a:txBody>
                  <a:tcPr marT="45696" marB="456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70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a:t>
                      </a:r>
                      <a:endParaRPr kumimoji="0" lang="en-US" altLang="zh-CN" sz="3200" b="0" i="0" u="none" strike="noStrike" cap="none" normalizeH="0" baseline="0" smtClean="0">
                        <a:ln>
                          <a:noFill/>
                        </a:ln>
                        <a:solidFill>
                          <a:schemeClr val="tx1"/>
                        </a:solidFill>
                        <a:effectLst/>
                        <a:latin typeface="Arial" charset="0"/>
                        <a:ea typeface="宋体" pitchFamily="2" charset="-122"/>
                      </a:endParaRPr>
                    </a:p>
                  </a:txBody>
                  <a:tcPr marT="45696" marB="456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(8)</a:t>
                      </a:r>
                      <a:endParaRPr kumimoji="0" lang="en-US" altLang="zh-CN" sz="3200" b="0" i="0" u="none" strike="noStrike" cap="none" normalizeH="0" baseline="0" smtClean="0">
                        <a:ln>
                          <a:noFill/>
                        </a:ln>
                        <a:solidFill>
                          <a:schemeClr val="tx1"/>
                        </a:solidFill>
                        <a:effectLst/>
                        <a:latin typeface="Arial" charset="0"/>
                        <a:ea typeface="宋体" pitchFamily="2" charset="-122"/>
                      </a:endParaRPr>
                    </a:p>
                  </a:txBody>
                  <a:tcPr marT="45696" marB="456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(21)</a:t>
                      </a:r>
                      <a:endParaRPr kumimoji="0" lang="en-US" altLang="zh-CN" sz="3200" b="0" i="0" u="none" strike="noStrike" cap="none" normalizeH="0" baseline="0" smtClean="0">
                        <a:ln>
                          <a:noFill/>
                        </a:ln>
                        <a:solidFill>
                          <a:schemeClr val="tx1"/>
                        </a:solidFill>
                        <a:effectLst/>
                        <a:latin typeface="Arial" charset="0"/>
                        <a:ea typeface="宋体" pitchFamily="2" charset="-122"/>
                      </a:endParaRPr>
                    </a:p>
                  </a:txBody>
                  <a:tcPr marT="45696" marB="456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II</a:t>
                      </a:r>
                      <a:endParaRPr kumimoji="0" lang="en-US" altLang="zh-CN" sz="3200" b="0" i="0" u="none" strike="noStrike" cap="none" normalizeH="0" baseline="0" smtClean="0">
                        <a:ln>
                          <a:noFill/>
                        </a:ln>
                        <a:solidFill>
                          <a:schemeClr val="tx1"/>
                        </a:solidFill>
                        <a:effectLst/>
                        <a:latin typeface="Arial" charset="0"/>
                        <a:ea typeface="宋体" pitchFamily="2" charset="-122"/>
                      </a:endParaRPr>
                    </a:p>
                  </a:txBody>
                  <a:tcPr marT="45696" marB="456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V</a:t>
                      </a:r>
                      <a:endParaRPr kumimoji="0" lang="en-US" altLang="zh-CN" sz="3200" b="0" i="0" u="none" strike="noStrike" cap="none" normalizeH="0" baseline="0" smtClean="0">
                        <a:ln>
                          <a:noFill/>
                        </a:ln>
                        <a:solidFill>
                          <a:schemeClr val="tx1"/>
                        </a:solidFill>
                        <a:effectLst/>
                        <a:latin typeface="Arial" charset="0"/>
                        <a:ea typeface="宋体" pitchFamily="2" charset="-122"/>
                      </a:endParaRPr>
                    </a:p>
                  </a:txBody>
                  <a:tcPr marT="45696" marB="456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a:ea typeface="宋体" pitchFamily="2" charset="-122"/>
                          <a:cs typeface="Times New Roman" pitchFamily="18" charset="0"/>
                        </a:rPr>
                        <a:t>……</a:t>
                      </a:r>
                      <a:endParaRPr kumimoji="0" lang="en-US" altLang="zh-CN" sz="3200" b="0" i="0" u="none" strike="noStrike" cap="none" normalizeH="0" baseline="0" smtClean="0">
                        <a:ln>
                          <a:noFill/>
                        </a:ln>
                        <a:solidFill>
                          <a:schemeClr val="tx1"/>
                        </a:solidFill>
                        <a:effectLst/>
                        <a:latin typeface="Arial" charset="0"/>
                        <a:ea typeface="宋体" pitchFamily="2" charset="-122"/>
                      </a:endParaRPr>
                    </a:p>
                  </a:txBody>
                  <a:tcPr marT="45696" marB="456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70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a:t>
                      </a:r>
                      <a:endParaRPr kumimoji="0" lang="en-US" altLang="zh-CN" sz="3200" b="0" i="0" u="none" strike="noStrike" cap="none" normalizeH="0" baseline="0" smtClean="0">
                        <a:ln>
                          <a:noFill/>
                        </a:ln>
                        <a:solidFill>
                          <a:schemeClr val="tx1"/>
                        </a:solidFill>
                        <a:effectLst/>
                        <a:latin typeface="Arial" charset="0"/>
                        <a:ea typeface="宋体" pitchFamily="2" charset="-122"/>
                      </a:endParaRPr>
                    </a:p>
                  </a:txBody>
                  <a:tcPr marT="45696" marB="456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(21)</a:t>
                      </a:r>
                      <a:endParaRPr kumimoji="0" lang="en-US" altLang="zh-CN" sz="3200" b="0" i="0" u="none" strike="noStrike" cap="none" normalizeH="0" baseline="0" smtClean="0">
                        <a:ln>
                          <a:noFill/>
                        </a:ln>
                        <a:solidFill>
                          <a:schemeClr val="tx1"/>
                        </a:solidFill>
                        <a:effectLst/>
                        <a:latin typeface="Arial" charset="0"/>
                        <a:ea typeface="宋体" pitchFamily="2" charset="-122"/>
                      </a:endParaRPr>
                    </a:p>
                  </a:txBody>
                  <a:tcPr marT="45696" marB="456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(28)</a:t>
                      </a:r>
                      <a:endParaRPr kumimoji="0" lang="en-US" altLang="zh-CN" sz="3200" b="0" i="0" u="none" strike="noStrike" cap="none" normalizeH="0" baseline="0" smtClean="0">
                        <a:ln>
                          <a:noFill/>
                        </a:ln>
                        <a:solidFill>
                          <a:schemeClr val="tx1"/>
                        </a:solidFill>
                        <a:effectLst/>
                        <a:latin typeface="Arial" charset="0"/>
                        <a:ea typeface="宋体" pitchFamily="2" charset="-122"/>
                      </a:endParaRPr>
                    </a:p>
                  </a:txBody>
                  <a:tcPr marT="45696" marB="456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IV</a:t>
                      </a:r>
                      <a:endParaRPr kumimoji="0" lang="en-US" altLang="zh-CN" sz="3200" b="0" i="0" u="none" strike="noStrike" cap="none" normalizeH="0" baseline="0" smtClean="0">
                        <a:ln>
                          <a:noFill/>
                        </a:ln>
                        <a:solidFill>
                          <a:schemeClr val="tx1"/>
                        </a:solidFill>
                        <a:effectLst/>
                        <a:latin typeface="Arial" charset="0"/>
                        <a:ea typeface="宋体" pitchFamily="2" charset="-122"/>
                      </a:endParaRPr>
                    </a:p>
                  </a:txBody>
                  <a:tcPr marT="45696" marB="456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V</a:t>
                      </a:r>
                      <a:endParaRPr kumimoji="0" lang="en-US" altLang="zh-CN" sz="3200" b="0" i="0" u="none" strike="noStrike" cap="none" normalizeH="0" baseline="0" smtClean="0">
                        <a:ln>
                          <a:noFill/>
                        </a:ln>
                        <a:solidFill>
                          <a:schemeClr val="tx1"/>
                        </a:solidFill>
                        <a:effectLst/>
                        <a:latin typeface="Arial" charset="0"/>
                        <a:ea typeface="宋体" pitchFamily="2" charset="-122"/>
                      </a:endParaRPr>
                    </a:p>
                  </a:txBody>
                  <a:tcPr marT="45696" marB="456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a:ea typeface="宋体" pitchFamily="2" charset="-122"/>
                          <a:cs typeface="Times New Roman" pitchFamily="18" charset="0"/>
                        </a:rPr>
                        <a:t>……</a:t>
                      </a:r>
                      <a:endParaRPr kumimoji="0" lang="en-US" altLang="zh-CN" sz="3200" b="0" i="0" u="none" strike="noStrike" cap="none" normalizeH="0" baseline="0" smtClean="0">
                        <a:ln>
                          <a:noFill/>
                        </a:ln>
                        <a:solidFill>
                          <a:schemeClr val="tx1"/>
                        </a:solidFill>
                        <a:effectLst/>
                        <a:latin typeface="Arial" charset="0"/>
                        <a:ea typeface="宋体" pitchFamily="2" charset="-122"/>
                      </a:endParaRPr>
                    </a:p>
                  </a:txBody>
                  <a:tcPr marT="45696" marB="456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70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5</a:t>
                      </a:r>
                      <a:endParaRPr kumimoji="0" lang="en-US" altLang="zh-CN" sz="3200" b="0" i="0" u="none" strike="noStrike" cap="none" normalizeH="0" baseline="0" smtClean="0">
                        <a:ln>
                          <a:noFill/>
                        </a:ln>
                        <a:solidFill>
                          <a:schemeClr val="tx1"/>
                        </a:solidFill>
                        <a:effectLst/>
                        <a:latin typeface="Arial" charset="0"/>
                        <a:ea typeface="宋体" pitchFamily="2" charset="-122"/>
                      </a:endParaRPr>
                    </a:p>
                  </a:txBody>
                  <a:tcPr marT="45696" marB="456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(6)</a:t>
                      </a:r>
                      <a:endParaRPr kumimoji="0" lang="en-US" altLang="zh-CN" sz="3200" b="0" i="0" u="none" strike="noStrike" cap="none" normalizeH="0" baseline="0" smtClean="0">
                        <a:ln>
                          <a:noFill/>
                        </a:ln>
                        <a:solidFill>
                          <a:schemeClr val="tx1"/>
                        </a:solidFill>
                        <a:effectLst/>
                        <a:latin typeface="Arial" charset="0"/>
                        <a:ea typeface="宋体" pitchFamily="2" charset="-122"/>
                      </a:endParaRPr>
                    </a:p>
                  </a:txBody>
                  <a:tcPr marT="45696" marB="456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(28)</a:t>
                      </a:r>
                      <a:endParaRPr kumimoji="0" lang="en-US" altLang="zh-CN" sz="3200" b="0" i="0" u="none" strike="noStrike" cap="none" normalizeH="0" baseline="0" smtClean="0">
                        <a:ln>
                          <a:noFill/>
                        </a:ln>
                        <a:solidFill>
                          <a:schemeClr val="tx1"/>
                        </a:solidFill>
                        <a:effectLst/>
                        <a:latin typeface="Arial" charset="0"/>
                        <a:ea typeface="宋体" pitchFamily="2" charset="-122"/>
                      </a:endParaRPr>
                    </a:p>
                  </a:txBody>
                  <a:tcPr marT="45696" marB="456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V</a:t>
                      </a:r>
                      <a:endParaRPr kumimoji="0" lang="en-US" altLang="zh-CN" sz="3200" b="0" i="0" u="none" strike="noStrike" cap="none" normalizeH="0" baseline="0" smtClean="0">
                        <a:ln>
                          <a:noFill/>
                        </a:ln>
                        <a:solidFill>
                          <a:schemeClr val="tx1"/>
                        </a:solidFill>
                        <a:effectLst/>
                        <a:latin typeface="Arial" charset="0"/>
                        <a:ea typeface="宋体" pitchFamily="2" charset="-122"/>
                      </a:endParaRPr>
                    </a:p>
                  </a:txBody>
                  <a:tcPr marT="45696" marB="456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3200" b="0" i="0" u="none" strike="noStrike" cap="none" normalizeH="0" baseline="0" smtClean="0">
                        <a:ln>
                          <a:noFill/>
                        </a:ln>
                        <a:solidFill>
                          <a:schemeClr val="tx1"/>
                        </a:solidFill>
                        <a:effectLst/>
                        <a:latin typeface="Arial" charset="0"/>
                        <a:ea typeface="宋体" pitchFamily="2" charset="-122"/>
                      </a:endParaRPr>
                    </a:p>
                  </a:txBody>
                  <a:tcPr marT="45696" marB="456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a:ea typeface="宋体" pitchFamily="2" charset="-122"/>
                          <a:cs typeface="Times New Roman" pitchFamily="18" charset="0"/>
                        </a:rPr>
                        <a:t>……</a:t>
                      </a:r>
                      <a:endParaRPr kumimoji="0" lang="en-US" altLang="zh-CN" sz="3200" b="0" i="0" u="none" strike="noStrike" cap="none" normalizeH="0" baseline="0" smtClean="0">
                        <a:ln>
                          <a:noFill/>
                        </a:ln>
                        <a:solidFill>
                          <a:schemeClr val="tx1"/>
                        </a:solidFill>
                        <a:effectLst/>
                        <a:latin typeface="Arial" charset="0"/>
                        <a:ea typeface="宋体" pitchFamily="2" charset="-122"/>
                      </a:endParaRPr>
                    </a:p>
                  </a:txBody>
                  <a:tcPr marT="45696" marB="456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70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6</a:t>
                      </a:r>
                      <a:endParaRPr kumimoji="0" lang="en-US" altLang="zh-CN" sz="3200" b="0" i="0" u="none" strike="noStrike" cap="none" normalizeH="0" baseline="0" smtClean="0">
                        <a:ln>
                          <a:noFill/>
                        </a:ln>
                        <a:solidFill>
                          <a:schemeClr val="tx1"/>
                        </a:solidFill>
                        <a:effectLst/>
                        <a:latin typeface="Arial" charset="0"/>
                        <a:ea typeface="宋体" pitchFamily="2" charset="-122"/>
                      </a:endParaRPr>
                    </a:p>
                  </a:txBody>
                  <a:tcPr marT="45696" marB="456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(28)</a:t>
                      </a:r>
                      <a:endParaRPr kumimoji="0" lang="en-US" altLang="zh-CN" sz="3200" b="0" i="0" u="none" strike="noStrike" cap="none" normalizeH="0" baseline="0" smtClean="0">
                        <a:ln>
                          <a:noFill/>
                        </a:ln>
                        <a:solidFill>
                          <a:schemeClr val="tx1"/>
                        </a:solidFill>
                        <a:effectLst/>
                        <a:latin typeface="Arial" charset="0"/>
                        <a:ea typeface="宋体" pitchFamily="2" charset="-122"/>
                      </a:endParaRPr>
                    </a:p>
                  </a:txBody>
                  <a:tcPr marT="45696" marB="456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(19)</a:t>
                      </a:r>
                      <a:endParaRPr kumimoji="0" lang="en-US" altLang="zh-CN" sz="3200" b="0" i="0" u="none" strike="noStrike" cap="none" normalizeH="0" baseline="0" smtClean="0">
                        <a:ln>
                          <a:noFill/>
                        </a:ln>
                        <a:solidFill>
                          <a:schemeClr val="tx1"/>
                        </a:solidFill>
                        <a:effectLst/>
                        <a:latin typeface="Arial" charset="0"/>
                        <a:ea typeface="宋体" pitchFamily="2" charset="-122"/>
                      </a:endParaRPr>
                    </a:p>
                  </a:txBody>
                  <a:tcPr marT="45696" marB="456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IV</a:t>
                      </a:r>
                      <a:endParaRPr kumimoji="0" lang="en-US" altLang="zh-CN" sz="3200" b="0" i="0" u="none" strike="noStrike" cap="none" normalizeH="0" baseline="0" smtClean="0">
                        <a:ln>
                          <a:noFill/>
                        </a:ln>
                        <a:solidFill>
                          <a:schemeClr val="tx1"/>
                        </a:solidFill>
                        <a:effectLst/>
                        <a:latin typeface="Arial" charset="0"/>
                        <a:ea typeface="宋体" pitchFamily="2" charset="-122"/>
                      </a:endParaRPr>
                    </a:p>
                  </a:txBody>
                  <a:tcPr marT="45696" marB="456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3200" b="0" i="0" u="none" strike="noStrike" cap="none" normalizeH="0" baseline="0" smtClean="0">
                        <a:ln>
                          <a:noFill/>
                        </a:ln>
                        <a:solidFill>
                          <a:schemeClr val="tx1"/>
                        </a:solidFill>
                        <a:effectLst/>
                        <a:latin typeface="Arial" charset="0"/>
                        <a:ea typeface="宋体" pitchFamily="2" charset="-122"/>
                      </a:endParaRPr>
                    </a:p>
                  </a:txBody>
                  <a:tcPr marT="45696" marB="456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a:ea typeface="宋体" pitchFamily="2" charset="-122"/>
                          <a:cs typeface="Times New Roman" pitchFamily="18" charset="0"/>
                        </a:rPr>
                        <a:t>……</a:t>
                      </a:r>
                      <a:endParaRPr kumimoji="0" lang="en-US" altLang="zh-CN" sz="3200" b="0" i="0" u="none" strike="noStrike" cap="none" normalizeH="0" baseline="0" smtClean="0">
                        <a:ln>
                          <a:noFill/>
                        </a:ln>
                        <a:solidFill>
                          <a:schemeClr val="tx1"/>
                        </a:solidFill>
                        <a:effectLst/>
                        <a:latin typeface="Arial" charset="0"/>
                        <a:ea typeface="宋体" pitchFamily="2" charset="-122"/>
                      </a:endParaRPr>
                    </a:p>
                  </a:txBody>
                  <a:tcPr marT="45696" marB="456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70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7</a:t>
                      </a:r>
                      <a:endParaRPr kumimoji="0" lang="en-US" altLang="zh-CN" sz="3200" b="0" i="0" u="none" strike="noStrike" cap="none" normalizeH="0" baseline="0" smtClean="0">
                        <a:ln>
                          <a:noFill/>
                        </a:ln>
                        <a:solidFill>
                          <a:schemeClr val="tx1"/>
                        </a:solidFill>
                        <a:effectLst/>
                        <a:latin typeface="Arial" charset="0"/>
                        <a:ea typeface="宋体" pitchFamily="2" charset="-122"/>
                      </a:endParaRPr>
                    </a:p>
                  </a:txBody>
                  <a:tcPr marT="45696" marB="456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(19)</a:t>
                      </a:r>
                      <a:endParaRPr kumimoji="0" lang="en-US" altLang="zh-CN" sz="3200" b="0" i="0" u="none" strike="noStrike" cap="none" normalizeH="0" baseline="0" smtClean="0">
                        <a:ln>
                          <a:noFill/>
                        </a:ln>
                        <a:solidFill>
                          <a:schemeClr val="tx1"/>
                        </a:solidFill>
                        <a:effectLst/>
                        <a:latin typeface="Arial" charset="0"/>
                        <a:ea typeface="宋体" pitchFamily="2" charset="-122"/>
                      </a:endParaRPr>
                    </a:p>
                  </a:txBody>
                  <a:tcPr marT="45696" marB="456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(21)</a:t>
                      </a:r>
                      <a:endParaRPr kumimoji="0" lang="en-US" altLang="zh-CN" sz="3200" b="0" i="0" u="none" strike="noStrike" cap="none" normalizeH="0" baseline="0" smtClean="0">
                        <a:ln>
                          <a:noFill/>
                        </a:ln>
                        <a:solidFill>
                          <a:schemeClr val="tx1"/>
                        </a:solidFill>
                        <a:effectLst/>
                        <a:latin typeface="Arial" charset="0"/>
                        <a:ea typeface="宋体" pitchFamily="2" charset="-122"/>
                      </a:endParaRPr>
                    </a:p>
                  </a:txBody>
                  <a:tcPr marT="45696" marB="456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IV</a:t>
                      </a:r>
                      <a:endParaRPr kumimoji="0" lang="en-US" altLang="zh-CN" sz="3200" b="0" i="0" u="none" strike="noStrike" cap="none" normalizeH="0" baseline="0" smtClean="0">
                        <a:ln>
                          <a:noFill/>
                        </a:ln>
                        <a:solidFill>
                          <a:schemeClr val="tx1"/>
                        </a:solidFill>
                        <a:effectLst/>
                        <a:latin typeface="Arial" charset="0"/>
                        <a:ea typeface="宋体" pitchFamily="2" charset="-122"/>
                      </a:endParaRPr>
                    </a:p>
                  </a:txBody>
                  <a:tcPr marT="45696" marB="456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II</a:t>
                      </a:r>
                      <a:endParaRPr kumimoji="0" lang="en-US" altLang="zh-CN" sz="3200" b="0" i="0" u="none" strike="noStrike" cap="none" normalizeH="0" baseline="0" smtClean="0">
                        <a:ln>
                          <a:noFill/>
                        </a:ln>
                        <a:solidFill>
                          <a:schemeClr val="tx1"/>
                        </a:solidFill>
                        <a:effectLst/>
                        <a:latin typeface="Arial" charset="0"/>
                        <a:ea typeface="宋体" pitchFamily="2" charset="-122"/>
                      </a:endParaRPr>
                    </a:p>
                  </a:txBody>
                  <a:tcPr marT="45696" marB="456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a:ea typeface="宋体" pitchFamily="2" charset="-122"/>
                          <a:cs typeface="Times New Roman" pitchFamily="18" charset="0"/>
                        </a:rPr>
                        <a:t>……</a:t>
                      </a:r>
                      <a:endParaRPr kumimoji="0" lang="en-US" altLang="zh-CN" sz="3200" b="0" i="0" u="none" strike="noStrike" cap="none" normalizeH="0" baseline="0" smtClean="0">
                        <a:ln>
                          <a:noFill/>
                        </a:ln>
                        <a:solidFill>
                          <a:schemeClr val="tx1"/>
                        </a:solidFill>
                        <a:effectLst/>
                        <a:latin typeface="Arial" charset="0"/>
                        <a:ea typeface="宋体" pitchFamily="2" charset="-122"/>
                      </a:endParaRPr>
                    </a:p>
                  </a:txBody>
                  <a:tcPr marT="45696" marB="456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570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8</a:t>
                      </a:r>
                      <a:endParaRPr kumimoji="0" lang="en-US" altLang="zh-CN" sz="3200" b="0" i="0" u="none" strike="noStrike" cap="none" normalizeH="0" baseline="0" smtClean="0">
                        <a:ln>
                          <a:noFill/>
                        </a:ln>
                        <a:solidFill>
                          <a:schemeClr val="tx1"/>
                        </a:solidFill>
                        <a:effectLst/>
                        <a:latin typeface="Arial" charset="0"/>
                        <a:ea typeface="宋体" pitchFamily="2" charset="-122"/>
                      </a:endParaRPr>
                    </a:p>
                  </a:txBody>
                  <a:tcPr marT="45696" marB="456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(19)</a:t>
                      </a:r>
                      <a:endParaRPr kumimoji="0" lang="en-US" altLang="zh-CN" sz="3200" b="0" i="0" u="none" strike="noStrike" cap="none" normalizeH="0" baseline="0" smtClean="0">
                        <a:ln>
                          <a:noFill/>
                        </a:ln>
                        <a:solidFill>
                          <a:schemeClr val="tx1"/>
                        </a:solidFill>
                        <a:effectLst/>
                        <a:latin typeface="Arial" charset="0"/>
                        <a:ea typeface="宋体" pitchFamily="2" charset="-122"/>
                      </a:endParaRPr>
                    </a:p>
                  </a:txBody>
                  <a:tcPr marT="45696" marB="456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3200" b="0" i="0" u="none" strike="noStrike" cap="none" normalizeH="0" baseline="0" smtClean="0">
                        <a:ln>
                          <a:noFill/>
                        </a:ln>
                        <a:solidFill>
                          <a:schemeClr val="tx1"/>
                        </a:solidFill>
                        <a:effectLst/>
                        <a:latin typeface="Arial" charset="0"/>
                        <a:ea typeface="宋体" pitchFamily="2" charset="-122"/>
                      </a:endParaRPr>
                    </a:p>
                  </a:txBody>
                  <a:tcPr marT="45696" marB="456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II</a:t>
                      </a:r>
                      <a:endParaRPr kumimoji="0" lang="en-US" altLang="zh-CN" sz="3200" b="0" i="0" u="none" strike="noStrike" cap="none" normalizeH="0" baseline="0" smtClean="0">
                        <a:ln>
                          <a:noFill/>
                        </a:ln>
                        <a:solidFill>
                          <a:schemeClr val="tx1"/>
                        </a:solidFill>
                        <a:effectLst/>
                        <a:latin typeface="Arial" charset="0"/>
                        <a:ea typeface="宋体" pitchFamily="2" charset="-122"/>
                      </a:endParaRPr>
                    </a:p>
                  </a:txBody>
                  <a:tcPr marT="45696" marB="456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3200" b="0" i="0" u="none" strike="noStrike" cap="none" normalizeH="0" baseline="0" smtClean="0">
                        <a:ln>
                          <a:noFill/>
                        </a:ln>
                        <a:solidFill>
                          <a:schemeClr val="tx1"/>
                        </a:solidFill>
                        <a:effectLst/>
                        <a:latin typeface="Arial" charset="0"/>
                        <a:ea typeface="宋体" pitchFamily="2" charset="-122"/>
                      </a:endParaRPr>
                    </a:p>
                  </a:txBody>
                  <a:tcPr marT="45696" marB="456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a:ea typeface="宋体" pitchFamily="2" charset="-122"/>
                          <a:cs typeface="Times New Roman" pitchFamily="18" charset="0"/>
                        </a:rPr>
                        <a:t>……</a:t>
                      </a:r>
                      <a:endParaRPr kumimoji="0" lang="en-US" altLang="zh-CN" sz="3200" b="0" i="0" u="none" strike="noStrike" cap="none" normalizeH="0" baseline="0" smtClean="0">
                        <a:ln>
                          <a:noFill/>
                        </a:ln>
                        <a:solidFill>
                          <a:schemeClr val="tx1"/>
                        </a:solidFill>
                        <a:effectLst/>
                        <a:latin typeface="Arial" charset="0"/>
                        <a:ea typeface="宋体" pitchFamily="2" charset="-122"/>
                      </a:endParaRPr>
                    </a:p>
                  </a:txBody>
                  <a:tcPr marT="45696" marB="456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6570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9</a:t>
                      </a:r>
                      <a:endParaRPr kumimoji="0" lang="en-US" altLang="zh-CN" sz="3200" b="0" i="0" u="none" strike="noStrike" cap="none" normalizeH="0" baseline="0" smtClean="0">
                        <a:ln>
                          <a:noFill/>
                        </a:ln>
                        <a:solidFill>
                          <a:schemeClr val="tx1"/>
                        </a:solidFill>
                        <a:effectLst/>
                        <a:latin typeface="Arial" charset="0"/>
                        <a:ea typeface="宋体" pitchFamily="2" charset="-122"/>
                      </a:endParaRPr>
                    </a:p>
                  </a:txBody>
                  <a:tcPr marT="45696" marB="456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3200" b="0" i="0" u="none" strike="noStrike" cap="none" normalizeH="0" baseline="0" smtClean="0">
                        <a:ln>
                          <a:noFill/>
                        </a:ln>
                        <a:solidFill>
                          <a:schemeClr val="tx1"/>
                        </a:solidFill>
                        <a:effectLst/>
                        <a:latin typeface="Arial" charset="0"/>
                        <a:ea typeface="宋体" pitchFamily="2" charset="-122"/>
                      </a:endParaRPr>
                    </a:p>
                  </a:txBody>
                  <a:tcPr marT="45696" marB="456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(8)</a:t>
                      </a:r>
                      <a:endParaRPr kumimoji="0" lang="en-US" altLang="zh-CN" sz="3200" b="0" i="0" u="none" strike="noStrike" cap="none" normalizeH="0" baseline="0" smtClean="0">
                        <a:ln>
                          <a:noFill/>
                        </a:ln>
                        <a:solidFill>
                          <a:schemeClr val="tx1"/>
                        </a:solidFill>
                        <a:effectLst/>
                        <a:latin typeface="Arial" charset="0"/>
                        <a:ea typeface="宋体" pitchFamily="2" charset="-122"/>
                      </a:endParaRPr>
                    </a:p>
                  </a:txBody>
                  <a:tcPr marT="45696" marB="456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II</a:t>
                      </a:r>
                      <a:endParaRPr kumimoji="0" lang="en-US" altLang="zh-CN" sz="3200" b="0" i="0" u="none" strike="noStrike" cap="none" normalizeH="0" baseline="0" smtClean="0">
                        <a:ln>
                          <a:noFill/>
                        </a:ln>
                        <a:solidFill>
                          <a:schemeClr val="tx1"/>
                        </a:solidFill>
                        <a:effectLst/>
                        <a:latin typeface="Arial" charset="0"/>
                        <a:ea typeface="宋体" pitchFamily="2" charset="-122"/>
                      </a:endParaRPr>
                    </a:p>
                  </a:txBody>
                  <a:tcPr marT="45696" marB="456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I</a:t>
                      </a:r>
                      <a:endParaRPr kumimoji="0" lang="en-US" altLang="zh-CN" sz="3200" b="0" i="0" u="none" strike="noStrike" cap="none" normalizeH="0" baseline="0" smtClean="0">
                        <a:ln>
                          <a:noFill/>
                        </a:ln>
                        <a:solidFill>
                          <a:schemeClr val="tx1"/>
                        </a:solidFill>
                        <a:effectLst/>
                        <a:latin typeface="Arial" charset="0"/>
                        <a:ea typeface="宋体" pitchFamily="2" charset="-122"/>
                      </a:endParaRPr>
                    </a:p>
                  </a:txBody>
                  <a:tcPr marT="45696" marB="456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a:ea typeface="宋体" pitchFamily="2" charset="-122"/>
                          <a:cs typeface="Times New Roman" pitchFamily="18" charset="0"/>
                        </a:rPr>
                        <a:t>……</a:t>
                      </a:r>
                      <a:endParaRPr kumimoji="0" lang="en-US" altLang="zh-CN" sz="3200" b="0" i="0" u="none" strike="noStrike" cap="none" normalizeH="0" baseline="0" smtClean="0">
                        <a:ln>
                          <a:noFill/>
                        </a:ln>
                        <a:solidFill>
                          <a:schemeClr val="tx1"/>
                        </a:solidFill>
                        <a:effectLst/>
                        <a:latin typeface="Arial" charset="0"/>
                        <a:ea typeface="宋体" pitchFamily="2" charset="-122"/>
                      </a:endParaRPr>
                    </a:p>
                  </a:txBody>
                  <a:tcPr marT="45696" marB="456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6570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a:t>
                      </a:r>
                      <a:endParaRPr kumimoji="0" lang="en-US" altLang="zh-CN" sz="3200" b="0" i="0" u="none" strike="noStrike" cap="none" normalizeH="0" baseline="0" smtClean="0">
                        <a:ln>
                          <a:noFill/>
                        </a:ln>
                        <a:solidFill>
                          <a:schemeClr val="tx1"/>
                        </a:solidFill>
                        <a:effectLst/>
                        <a:latin typeface="Arial" charset="0"/>
                        <a:ea typeface="宋体" pitchFamily="2" charset="-122"/>
                      </a:endParaRPr>
                    </a:p>
                  </a:txBody>
                  <a:tcPr marT="45696" marB="456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(33)</a:t>
                      </a:r>
                      <a:endParaRPr kumimoji="0" lang="en-US" altLang="zh-CN" sz="3200" b="0" i="0" u="none" strike="noStrike" cap="none" normalizeH="0" baseline="0" smtClean="0">
                        <a:ln>
                          <a:noFill/>
                        </a:ln>
                        <a:solidFill>
                          <a:schemeClr val="tx1"/>
                        </a:solidFill>
                        <a:effectLst/>
                        <a:latin typeface="Arial" charset="0"/>
                        <a:ea typeface="宋体" pitchFamily="2" charset="-122"/>
                      </a:endParaRPr>
                    </a:p>
                  </a:txBody>
                  <a:tcPr marT="45696" marB="456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(33)</a:t>
                      </a:r>
                      <a:endParaRPr kumimoji="0" lang="en-US" altLang="zh-CN" sz="3200" b="0" i="0" u="none" strike="noStrike" cap="none" normalizeH="0" baseline="0" smtClean="0">
                        <a:ln>
                          <a:noFill/>
                        </a:ln>
                        <a:solidFill>
                          <a:schemeClr val="tx1"/>
                        </a:solidFill>
                        <a:effectLst/>
                        <a:latin typeface="Arial" charset="0"/>
                        <a:ea typeface="宋体" pitchFamily="2" charset="-122"/>
                      </a:endParaRPr>
                    </a:p>
                  </a:txBody>
                  <a:tcPr marT="45696" marB="456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II</a:t>
                      </a:r>
                      <a:endParaRPr kumimoji="0" lang="en-US" altLang="zh-CN" sz="3200" b="0" i="0" u="none" strike="noStrike" cap="none" normalizeH="0" baseline="0" smtClean="0">
                        <a:ln>
                          <a:noFill/>
                        </a:ln>
                        <a:solidFill>
                          <a:schemeClr val="tx1"/>
                        </a:solidFill>
                        <a:effectLst/>
                        <a:latin typeface="Arial" charset="0"/>
                        <a:ea typeface="宋体" pitchFamily="2" charset="-122"/>
                      </a:endParaRPr>
                    </a:p>
                  </a:txBody>
                  <a:tcPr marT="45696" marB="456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III</a:t>
                      </a:r>
                      <a:endParaRPr kumimoji="0" lang="en-US" altLang="zh-CN" sz="3200" b="0" i="0" u="none" strike="noStrike" cap="none" normalizeH="0" baseline="0" smtClean="0">
                        <a:ln>
                          <a:noFill/>
                        </a:ln>
                        <a:solidFill>
                          <a:schemeClr val="tx1"/>
                        </a:solidFill>
                        <a:effectLst/>
                        <a:latin typeface="Arial" charset="0"/>
                        <a:ea typeface="宋体" pitchFamily="2" charset="-122"/>
                      </a:endParaRPr>
                    </a:p>
                  </a:txBody>
                  <a:tcPr marT="45696" marB="456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a:ea typeface="宋体" pitchFamily="2" charset="-122"/>
                          <a:cs typeface="Times New Roman" pitchFamily="18" charset="0"/>
                        </a:rPr>
                        <a:t>……</a:t>
                      </a:r>
                      <a:endParaRPr kumimoji="0" lang="en-US" altLang="zh-CN" sz="3200" b="0" i="0" u="none" strike="noStrike" cap="none" normalizeH="0" baseline="0" smtClean="0">
                        <a:ln>
                          <a:noFill/>
                        </a:ln>
                        <a:solidFill>
                          <a:schemeClr val="tx1"/>
                        </a:solidFill>
                        <a:effectLst/>
                        <a:latin typeface="Arial" charset="0"/>
                        <a:ea typeface="宋体" pitchFamily="2" charset="-122"/>
                      </a:endParaRPr>
                    </a:p>
                  </a:txBody>
                  <a:tcPr marT="45696" marB="456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graphicFrame>
        <p:nvGraphicFramePr>
          <p:cNvPr id="416407" name="Group 663"/>
          <p:cNvGraphicFramePr>
            <a:graphicFrameLocks noGrp="1"/>
          </p:cNvGraphicFramePr>
          <p:nvPr>
            <p:ph sz="quarter" idx="3"/>
            <p:extLst>
              <p:ext uri="{D42A27DB-BD31-4B8C-83A1-F6EECF244321}">
                <p14:modId xmlns:p14="http://schemas.microsoft.com/office/powerpoint/2010/main" val="3265455938"/>
              </p:ext>
            </p:extLst>
          </p:nvPr>
        </p:nvGraphicFramePr>
        <p:xfrm>
          <a:off x="179388" y="3716338"/>
          <a:ext cx="2520950" cy="2925808"/>
        </p:xfrm>
        <a:graphic>
          <a:graphicData uri="http://schemas.openxmlformats.org/drawingml/2006/table">
            <a:tbl>
              <a:tblPr/>
              <a:tblGrid>
                <a:gridCol w="904875">
                  <a:extLst>
                    <a:ext uri="{9D8B030D-6E8A-4147-A177-3AD203B41FA5}">
                      <a16:colId xmlns:a16="http://schemas.microsoft.com/office/drawing/2014/main" val="20000"/>
                    </a:ext>
                  </a:extLst>
                </a:gridCol>
                <a:gridCol w="1616075">
                  <a:extLst>
                    <a:ext uri="{9D8B030D-6E8A-4147-A177-3AD203B41FA5}">
                      <a16:colId xmlns:a16="http://schemas.microsoft.com/office/drawing/2014/main" val="20001"/>
                    </a:ext>
                  </a:extLst>
                </a:gridCol>
              </a:tblGrid>
              <a:tr h="36572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node id</a:t>
                      </a:r>
                      <a:endParaRPr kumimoji="0" lang="en-US" altLang="zh-CN" sz="3200" b="0" i="0" u="none" strike="noStrike" cap="none" normalizeH="0" baseline="0" smtClean="0">
                        <a:ln>
                          <a:noFill/>
                        </a:ln>
                        <a:solidFill>
                          <a:schemeClr val="tx1"/>
                        </a:solidFill>
                        <a:effectLst/>
                        <a:latin typeface="Arial" charset="0"/>
                        <a:ea typeface="宋体" pitchFamily="2" charset="-122"/>
                      </a:endParaRPr>
                    </a:p>
                  </a:txBody>
                  <a:tcPr marT="45703" marB="457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arcs</a:t>
                      </a:r>
                      <a:endParaRPr kumimoji="0" lang="en-US" altLang="zh-CN" sz="3200" b="0" i="0" u="none" strike="noStrike" cap="none" normalizeH="0" baseline="0" smtClean="0">
                        <a:ln>
                          <a:noFill/>
                        </a:ln>
                        <a:solidFill>
                          <a:schemeClr val="tx1"/>
                        </a:solidFill>
                        <a:effectLst/>
                        <a:latin typeface="Arial" charset="0"/>
                        <a:ea typeface="宋体" pitchFamily="2" charset="-122"/>
                      </a:endParaRPr>
                    </a:p>
                  </a:txBody>
                  <a:tcPr marT="45703" marB="457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0"/>
                  </a:ext>
                </a:extLst>
              </a:tr>
              <a:tr h="36572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3200" b="0" i="0" u="none" strike="noStrike" cap="none" normalizeH="0" baseline="0" smtClean="0">
                        <a:ln>
                          <a:noFill/>
                        </a:ln>
                        <a:solidFill>
                          <a:schemeClr val="tx1"/>
                        </a:solidFill>
                        <a:effectLst/>
                        <a:latin typeface="Arial" charset="0"/>
                        <a:ea typeface="宋体" pitchFamily="2" charset="-122"/>
                      </a:endParaRPr>
                    </a:p>
                  </a:txBody>
                  <a:tcPr marT="45703" marB="457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-8, 1, 9</a:t>
                      </a:r>
                      <a:endParaRPr kumimoji="0" lang="en-US" altLang="zh-CN" sz="3200" b="0" i="0" u="none" strike="noStrike" cap="none" normalizeH="0" baseline="0" smtClean="0">
                        <a:ln>
                          <a:noFill/>
                        </a:ln>
                        <a:solidFill>
                          <a:schemeClr val="tx1"/>
                        </a:solidFill>
                        <a:effectLst/>
                        <a:latin typeface="Arial" charset="0"/>
                        <a:ea typeface="宋体" pitchFamily="2" charset="-122"/>
                      </a:endParaRPr>
                    </a:p>
                  </a:txBody>
                  <a:tcPr marT="45703" marB="457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72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(6)</a:t>
                      </a:r>
                      <a:endParaRPr kumimoji="0" lang="en-US" altLang="zh-CN" sz="3200" b="0" i="0" u="none" strike="noStrike" cap="none" normalizeH="0" baseline="0" smtClean="0">
                        <a:ln>
                          <a:noFill/>
                        </a:ln>
                        <a:solidFill>
                          <a:schemeClr val="tx1"/>
                        </a:solidFill>
                        <a:effectLst/>
                        <a:latin typeface="Arial" charset="0"/>
                        <a:ea typeface="宋体" pitchFamily="2" charset="-122"/>
                      </a:endParaRPr>
                    </a:p>
                  </a:txBody>
                  <a:tcPr marT="45703" marB="457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 -1, 5</a:t>
                      </a:r>
                      <a:endParaRPr kumimoji="0" lang="en-US" altLang="zh-CN" sz="3200" b="0" i="0" u="none" strike="noStrike" cap="none" normalizeH="0" baseline="0" smtClean="0">
                        <a:ln>
                          <a:noFill/>
                        </a:ln>
                        <a:solidFill>
                          <a:schemeClr val="tx1"/>
                        </a:solidFill>
                        <a:effectLst/>
                        <a:latin typeface="Arial" charset="0"/>
                        <a:ea typeface="宋体" pitchFamily="2" charset="-122"/>
                      </a:endParaRPr>
                    </a:p>
                  </a:txBody>
                  <a:tcPr marT="45703" marB="457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72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(8)</a:t>
                      </a:r>
                      <a:endParaRPr kumimoji="0" lang="en-US" altLang="zh-CN" sz="3200" b="0" i="0" u="none" strike="noStrike" cap="none" normalizeH="0" baseline="0" smtClean="0">
                        <a:ln>
                          <a:noFill/>
                        </a:ln>
                        <a:solidFill>
                          <a:schemeClr val="tx1"/>
                        </a:solidFill>
                        <a:effectLst/>
                        <a:latin typeface="Arial" charset="0"/>
                        <a:ea typeface="宋体" pitchFamily="2" charset="-122"/>
                      </a:endParaRPr>
                    </a:p>
                  </a:txBody>
                  <a:tcPr marT="45703" marB="457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-9, -2, 3</a:t>
                      </a:r>
                      <a:endParaRPr kumimoji="0" lang="en-US" altLang="zh-CN" sz="3200" b="0" i="0" u="none" strike="noStrike" cap="none" normalizeH="0" baseline="0" smtClean="0">
                        <a:ln>
                          <a:noFill/>
                        </a:ln>
                        <a:solidFill>
                          <a:schemeClr val="tx1"/>
                        </a:solidFill>
                        <a:effectLst/>
                        <a:latin typeface="Arial" charset="0"/>
                        <a:ea typeface="宋体" pitchFamily="2" charset="-122"/>
                      </a:endParaRPr>
                    </a:p>
                  </a:txBody>
                  <a:tcPr marT="45703" marB="457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72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(19)</a:t>
                      </a:r>
                      <a:endParaRPr kumimoji="0" lang="en-US" altLang="zh-CN" sz="3200" b="0" i="0" u="none" strike="noStrike" cap="none" normalizeH="0" baseline="0" smtClean="0">
                        <a:ln>
                          <a:noFill/>
                        </a:ln>
                        <a:solidFill>
                          <a:schemeClr val="tx1"/>
                        </a:solidFill>
                        <a:effectLst/>
                        <a:latin typeface="Arial" charset="0"/>
                        <a:ea typeface="宋体" pitchFamily="2" charset="-122"/>
                      </a:endParaRPr>
                    </a:p>
                  </a:txBody>
                  <a:tcPr marT="45703" marB="457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-6, 8, 7</a:t>
                      </a:r>
                      <a:endParaRPr kumimoji="0" lang="en-US" altLang="zh-CN" sz="3200" b="0" i="0" u="none" strike="noStrike" cap="none" normalizeH="0" baseline="0" smtClean="0">
                        <a:ln>
                          <a:noFill/>
                        </a:ln>
                        <a:solidFill>
                          <a:schemeClr val="tx1"/>
                        </a:solidFill>
                        <a:effectLst/>
                        <a:latin typeface="Arial" charset="0"/>
                        <a:ea typeface="宋体" pitchFamily="2" charset="-122"/>
                      </a:endParaRPr>
                    </a:p>
                  </a:txBody>
                  <a:tcPr marT="45703" marB="457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72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(21)</a:t>
                      </a:r>
                      <a:endParaRPr kumimoji="0" lang="en-US" altLang="zh-CN" sz="3200" b="0" i="0" u="none" strike="noStrike" cap="none" normalizeH="0" baseline="0" smtClean="0">
                        <a:ln>
                          <a:noFill/>
                        </a:ln>
                        <a:solidFill>
                          <a:schemeClr val="tx1"/>
                        </a:solidFill>
                        <a:effectLst/>
                        <a:latin typeface="Arial" charset="0"/>
                        <a:ea typeface="宋体" pitchFamily="2" charset="-122"/>
                      </a:endParaRPr>
                    </a:p>
                  </a:txBody>
                  <a:tcPr marT="45703" marB="457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-7, -3, 4</a:t>
                      </a:r>
                      <a:endParaRPr kumimoji="0" lang="en-US" altLang="zh-CN" sz="3200" b="0" i="0" u="none" strike="noStrike" cap="none" normalizeH="0" baseline="0" dirty="0" smtClean="0">
                        <a:ln>
                          <a:noFill/>
                        </a:ln>
                        <a:solidFill>
                          <a:schemeClr val="tx1"/>
                        </a:solidFill>
                        <a:effectLst/>
                        <a:latin typeface="Arial" charset="0"/>
                        <a:ea typeface="宋体" pitchFamily="2" charset="-122"/>
                      </a:endParaRPr>
                    </a:p>
                  </a:txBody>
                  <a:tcPr marT="45703" marB="457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72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(28)</a:t>
                      </a:r>
                      <a:endParaRPr kumimoji="0" lang="en-US" altLang="zh-CN" sz="3200" b="0" i="0" u="none" strike="noStrike" cap="none" normalizeH="0" baseline="0" smtClean="0">
                        <a:ln>
                          <a:noFill/>
                        </a:ln>
                        <a:solidFill>
                          <a:schemeClr val="tx1"/>
                        </a:solidFill>
                        <a:effectLst/>
                        <a:latin typeface="Arial" charset="0"/>
                        <a:ea typeface="宋体" pitchFamily="2" charset="-122"/>
                      </a:endParaRPr>
                    </a:p>
                  </a:txBody>
                  <a:tcPr marT="45703" marB="457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6, -4, -5</a:t>
                      </a:r>
                      <a:endParaRPr kumimoji="0" lang="en-US" altLang="zh-CN" sz="3200" b="0" i="0" u="none" strike="noStrike" cap="none" normalizeH="0" baseline="0" smtClean="0">
                        <a:ln>
                          <a:noFill/>
                        </a:ln>
                        <a:solidFill>
                          <a:schemeClr val="tx1"/>
                        </a:solidFill>
                        <a:effectLst/>
                        <a:latin typeface="Arial" charset="0"/>
                        <a:ea typeface="宋体" pitchFamily="2" charset="-122"/>
                      </a:endParaRPr>
                    </a:p>
                  </a:txBody>
                  <a:tcPr marT="45703" marB="457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72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(33)</a:t>
                      </a:r>
                      <a:endParaRPr kumimoji="0" lang="en-US" altLang="zh-CN" sz="3200" b="0" i="0" u="none" strike="noStrike" cap="none" normalizeH="0" baseline="0" smtClean="0">
                        <a:ln>
                          <a:noFill/>
                        </a:ln>
                        <a:solidFill>
                          <a:schemeClr val="tx1"/>
                        </a:solidFill>
                        <a:effectLst/>
                        <a:latin typeface="Arial" charset="0"/>
                        <a:ea typeface="宋体" pitchFamily="2" charset="-122"/>
                      </a:endParaRPr>
                    </a:p>
                  </a:txBody>
                  <a:tcPr marT="45703" marB="457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10</a:t>
                      </a:r>
                      <a:endParaRPr kumimoji="0" lang="en-US" altLang="zh-CN" sz="3200" b="0" i="0" u="none" strike="noStrike" cap="none" normalizeH="0" baseline="0" dirty="0" smtClean="0">
                        <a:ln>
                          <a:noFill/>
                        </a:ln>
                        <a:solidFill>
                          <a:schemeClr val="tx1"/>
                        </a:solidFill>
                        <a:effectLst/>
                        <a:latin typeface="Arial" charset="0"/>
                        <a:ea typeface="宋体" pitchFamily="2" charset="-122"/>
                      </a:endParaRPr>
                    </a:p>
                  </a:txBody>
                  <a:tcPr marT="45703" marB="457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zh-CN" altLang="en-US" smtClean="0"/>
              <a:t>拓扑结构编码的特点</a:t>
            </a:r>
          </a:p>
        </p:txBody>
      </p:sp>
      <p:sp>
        <p:nvSpPr>
          <p:cNvPr id="53251" name="Rectangle 3"/>
          <p:cNvSpPr>
            <a:spLocks noGrp="1" noChangeArrowheads="1"/>
          </p:cNvSpPr>
          <p:nvPr>
            <p:ph type="body" idx="1"/>
          </p:nvPr>
        </p:nvSpPr>
        <p:spPr/>
        <p:txBody>
          <a:bodyPr/>
          <a:lstStyle/>
          <a:p>
            <a:pPr eaLnBrk="1" hangingPunct="1"/>
            <a:r>
              <a:rPr lang="zh-CN" altLang="en-US" sz="2800" smtClean="0"/>
              <a:t>优点</a:t>
            </a:r>
          </a:p>
          <a:p>
            <a:pPr lvl="1" eaLnBrk="1" hangingPunct="1"/>
            <a:r>
              <a:rPr lang="zh-CN" altLang="en-US" sz="2400" smtClean="0"/>
              <a:t>数据没有冗余，存储效率高</a:t>
            </a:r>
          </a:p>
          <a:p>
            <a:pPr lvl="1" eaLnBrk="1" hangingPunct="1"/>
            <a:r>
              <a:rPr lang="zh-CN" altLang="en-US" sz="2400" smtClean="0"/>
              <a:t>所有的邻域关系都能实现</a:t>
            </a:r>
          </a:p>
          <a:p>
            <a:pPr lvl="1" eaLnBrk="1" hangingPunct="1"/>
            <a:r>
              <a:rPr lang="zh-CN" altLang="en-US" sz="2400" smtClean="0"/>
              <a:t>岛与多边形的层次关系不受限制</a:t>
            </a:r>
          </a:p>
          <a:p>
            <a:pPr lvl="1" eaLnBrk="1" hangingPunct="1"/>
            <a:r>
              <a:rPr lang="zh-CN" altLang="en-US" sz="2400" smtClean="0"/>
              <a:t>可以较好地解决空间关系查询等问题</a:t>
            </a:r>
          </a:p>
          <a:p>
            <a:pPr eaLnBrk="1" hangingPunct="1"/>
            <a:r>
              <a:rPr lang="zh-CN" altLang="en-US" sz="2800" smtClean="0"/>
              <a:t>缺点</a:t>
            </a:r>
          </a:p>
          <a:p>
            <a:pPr lvl="1" eaLnBrk="1" hangingPunct="1"/>
            <a:r>
              <a:rPr lang="zh-CN" altLang="en-US" sz="2400" smtClean="0"/>
              <a:t>增加了算法的复杂性和数据存储量</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zh-CN" altLang="en-US" smtClean="0"/>
              <a:t>点、线、面地物的栅格结构</a:t>
            </a:r>
          </a:p>
        </p:txBody>
      </p:sp>
      <p:sp>
        <p:nvSpPr>
          <p:cNvPr id="7171" name="Rectangle 3"/>
          <p:cNvSpPr>
            <a:spLocks noGrp="1" noChangeArrowheads="1"/>
          </p:cNvSpPr>
          <p:nvPr>
            <p:ph type="body" idx="1"/>
          </p:nvPr>
        </p:nvSpPr>
        <p:spPr/>
        <p:txBody>
          <a:bodyPr/>
          <a:lstStyle/>
          <a:p>
            <a:pPr eaLnBrk="1" hangingPunct="1"/>
            <a:r>
              <a:rPr lang="zh-CN" altLang="en-US" sz="2200" smtClean="0"/>
              <a:t>点状地物</a:t>
            </a:r>
          </a:p>
          <a:p>
            <a:pPr lvl="1" eaLnBrk="1" hangingPunct="1"/>
            <a:r>
              <a:rPr lang="zh-CN" altLang="en-US" sz="2000" smtClean="0"/>
              <a:t>用一个栅格单元表示</a:t>
            </a:r>
          </a:p>
          <a:p>
            <a:pPr eaLnBrk="1" hangingPunct="1"/>
            <a:r>
              <a:rPr lang="zh-CN" altLang="en-US" sz="2200" smtClean="0"/>
              <a:t>线状地物</a:t>
            </a:r>
          </a:p>
          <a:p>
            <a:pPr lvl="1" eaLnBrk="1" hangingPunct="1"/>
            <a:r>
              <a:rPr lang="zh-CN" altLang="en-US" sz="2000" smtClean="0"/>
              <a:t>沿线走向的一组相邻栅格单元</a:t>
            </a:r>
          </a:p>
          <a:p>
            <a:pPr lvl="1" eaLnBrk="1" hangingPunct="1"/>
            <a:r>
              <a:rPr lang="zh-CN" altLang="en-US" sz="2000" smtClean="0"/>
              <a:t>每个栅格单元最多只有两个相邻单元在线上</a:t>
            </a:r>
          </a:p>
          <a:p>
            <a:pPr eaLnBrk="1" hangingPunct="1"/>
            <a:r>
              <a:rPr lang="zh-CN" altLang="en-US" sz="2200" smtClean="0"/>
              <a:t>面状地物</a:t>
            </a:r>
          </a:p>
          <a:p>
            <a:pPr lvl="1" eaLnBrk="1" hangingPunct="1"/>
            <a:r>
              <a:rPr lang="zh-CN" altLang="en-US" sz="2000" smtClean="0"/>
              <a:t>有区域属性的相邻栅格单元的集合</a:t>
            </a:r>
          </a:p>
          <a:p>
            <a:pPr lvl="1" eaLnBrk="1" hangingPunct="1"/>
            <a:r>
              <a:rPr lang="zh-CN" altLang="en-US" sz="2000" smtClean="0"/>
              <a:t>每个栅格单元可有多于两个的相邻单元同属一个区域</a:t>
            </a:r>
          </a:p>
        </p:txBody>
      </p:sp>
      <p:grpSp>
        <p:nvGrpSpPr>
          <p:cNvPr id="7172" name="Group 4"/>
          <p:cNvGrpSpPr>
            <a:grpSpLocks/>
          </p:cNvGrpSpPr>
          <p:nvPr/>
        </p:nvGrpSpPr>
        <p:grpSpPr bwMode="auto">
          <a:xfrm>
            <a:off x="5508625" y="836613"/>
            <a:ext cx="3311525" cy="3030537"/>
            <a:chOff x="2521" y="984"/>
            <a:chExt cx="1779" cy="1628"/>
          </a:xfrm>
        </p:grpSpPr>
        <p:grpSp>
          <p:nvGrpSpPr>
            <p:cNvPr id="7177" name="Group 5"/>
            <p:cNvGrpSpPr>
              <a:grpSpLocks/>
            </p:cNvGrpSpPr>
            <p:nvPr/>
          </p:nvGrpSpPr>
          <p:grpSpPr bwMode="auto">
            <a:xfrm>
              <a:off x="2920" y="1215"/>
              <a:ext cx="1008" cy="1008"/>
              <a:chOff x="3984" y="2448"/>
              <a:chExt cx="1008" cy="1008"/>
            </a:xfrm>
          </p:grpSpPr>
          <p:sp>
            <p:nvSpPr>
              <p:cNvPr id="7188" name="Rectangle 6"/>
              <p:cNvSpPr>
                <a:spLocks noChangeArrowheads="1"/>
              </p:cNvSpPr>
              <p:nvPr/>
            </p:nvSpPr>
            <p:spPr bwMode="auto">
              <a:xfrm>
                <a:off x="3984" y="2448"/>
                <a:ext cx="144" cy="144"/>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189" name="Rectangle 7"/>
              <p:cNvSpPr>
                <a:spLocks noChangeArrowheads="1"/>
              </p:cNvSpPr>
              <p:nvPr/>
            </p:nvSpPr>
            <p:spPr bwMode="auto">
              <a:xfrm>
                <a:off x="4128" y="2448"/>
                <a:ext cx="144" cy="144"/>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190" name="Rectangle 8"/>
              <p:cNvSpPr>
                <a:spLocks noChangeArrowheads="1"/>
              </p:cNvSpPr>
              <p:nvPr/>
            </p:nvSpPr>
            <p:spPr bwMode="auto">
              <a:xfrm>
                <a:off x="4272" y="2448"/>
                <a:ext cx="144" cy="144"/>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191" name="Rectangle 9"/>
              <p:cNvSpPr>
                <a:spLocks noChangeArrowheads="1"/>
              </p:cNvSpPr>
              <p:nvPr/>
            </p:nvSpPr>
            <p:spPr bwMode="auto">
              <a:xfrm>
                <a:off x="4416" y="2448"/>
                <a:ext cx="144" cy="144"/>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192" name="Rectangle 10"/>
              <p:cNvSpPr>
                <a:spLocks noChangeArrowheads="1"/>
              </p:cNvSpPr>
              <p:nvPr/>
            </p:nvSpPr>
            <p:spPr bwMode="auto">
              <a:xfrm>
                <a:off x="4560" y="2448"/>
                <a:ext cx="144" cy="144"/>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193" name="Rectangle 11"/>
              <p:cNvSpPr>
                <a:spLocks noChangeArrowheads="1"/>
              </p:cNvSpPr>
              <p:nvPr/>
            </p:nvSpPr>
            <p:spPr bwMode="auto">
              <a:xfrm>
                <a:off x="4704" y="2448"/>
                <a:ext cx="144" cy="144"/>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194" name="Rectangle 12"/>
              <p:cNvSpPr>
                <a:spLocks noChangeArrowheads="1"/>
              </p:cNvSpPr>
              <p:nvPr/>
            </p:nvSpPr>
            <p:spPr bwMode="auto">
              <a:xfrm>
                <a:off x="4848" y="2448"/>
                <a:ext cx="144" cy="144"/>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195" name="Rectangle 13"/>
              <p:cNvSpPr>
                <a:spLocks noChangeArrowheads="1"/>
              </p:cNvSpPr>
              <p:nvPr/>
            </p:nvSpPr>
            <p:spPr bwMode="auto">
              <a:xfrm>
                <a:off x="3984" y="2592"/>
                <a:ext cx="144" cy="144"/>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196" name="Rectangle 14"/>
              <p:cNvSpPr>
                <a:spLocks noChangeArrowheads="1"/>
              </p:cNvSpPr>
              <p:nvPr/>
            </p:nvSpPr>
            <p:spPr bwMode="auto">
              <a:xfrm>
                <a:off x="4128" y="2592"/>
                <a:ext cx="144" cy="144"/>
              </a:xfrm>
              <a:prstGeom prst="rect">
                <a:avLst/>
              </a:prstGeom>
              <a:solidFill>
                <a:srgbClr val="99CC00"/>
              </a:solidFill>
              <a:ln w="9525">
                <a:solidFill>
                  <a:srgbClr val="808080"/>
                </a:solidFill>
                <a:miter lim="800000"/>
                <a:headEnd/>
                <a:tailEnd/>
              </a:ln>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197" name="Rectangle 15"/>
              <p:cNvSpPr>
                <a:spLocks noChangeArrowheads="1"/>
              </p:cNvSpPr>
              <p:nvPr/>
            </p:nvSpPr>
            <p:spPr bwMode="auto">
              <a:xfrm>
                <a:off x="4272" y="2592"/>
                <a:ext cx="144" cy="144"/>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198" name="Rectangle 16"/>
              <p:cNvSpPr>
                <a:spLocks noChangeArrowheads="1"/>
              </p:cNvSpPr>
              <p:nvPr/>
            </p:nvSpPr>
            <p:spPr bwMode="auto">
              <a:xfrm>
                <a:off x="4416" y="2592"/>
                <a:ext cx="144" cy="144"/>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199" name="Rectangle 17"/>
              <p:cNvSpPr>
                <a:spLocks noChangeArrowheads="1"/>
              </p:cNvSpPr>
              <p:nvPr/>
            </p:nvSpPr>
            <p:spPr bwMode="auto">
              <a:xfrm>
                <a:off x="4560" y="2592"/>
                <a:ext cx="144" cy="144"/>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200" name="Rectangle 18"/>
              <p:cNvSpPr>
                <a:spLocks noChangeArrowheads="1"/>
              </p:cNvSpPr>
              <p:nvPr/>
            </p:nvSpPr>
            <p:spPr bwMode="auto">
              <a:xfrm>
                <a:off x="4704" y="2592"/>
                <a:ext cx="144" cy="144"/>
              </a:xfrm>
              <a:prstGeom prst="rect">
                <a:avLst/>
              </a:prstGeom>
              <a:solidFill>
                <a:srgbClr val="008080"/>
              </a:solidFill>
              <a:ln w="9525">
                <a:solidFill>
                  <a:srgbClr val="808080"/>
                </a:solidFill>
                <a:miter lim="800000"/>
                <a:headEnd/>
                <a:tailEnd/>
              </a:ln>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201" name="Rectangle 19"/>
              <p:cNvSpPr>
                <a:spLocks noChangeArrowheads="1"/>
              </p:cNvSpPr>
              <p:nvPr/>
            </p:nvSpPr>
            <p:spPr bwMode="auto">
              <a:xfrm>
                <a:off x="4848" y="2592"/>
                <a:ext cx="144" cy="144"/>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202" name="Rectangle 20"/>
              <p:cNvSpPr>
                <a:spLocks noChangeArrowheads="1"/>
              </p:cNvSpPr>
              <p:nvPr/>
            </p:nvSpPr>
            <p:spPr bwMode="auto">
              <a:xfrm>
                <a:off x="3984" y="2736"/>
                <a:ext cx="144" cy="144"/>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203" name="Rectangle 21"/>
              <p:cNvSpPr>
                <a:spLocks noChangeArrowheads="1"/>
              </p:cNvSpPr>
              <p:nvPr/>
            </p:nvSpPr>
            <p:spPr bwMode="auto">
              <a:xfrm>
                <a:off x="4128" y="2736"/>
                <a:ext cx="144" cy="144"/>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204" name="Rectangle 22"/>
              <p:cNvSpPr>
                <a:spLocks noChangeArrowheads="1"/>
              </p:cNvSpPr>
              <p:nvPr/>
            </p:nvSpPr>
            <p:spPr bwMode="auto">
              <a:xfrm>
                <a:off x="4272" y="2736"/>
                <a:ext cx="144" cy="144"/>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205" name="Rectangle 23"/>
              <p:cNvSpPr>
                <a:spLocks noChangeArrowheads="1"/>
              </p:cNvSpPr>
              <p:nvPr/>
            </p:nvSpPr>
            <p:spPr bwMode="auto">
              <a:xfrm>
                <a:off x="4416" y="2736"/>
                <a:ext cx="144" cy="144"/>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206" name="Rectangle 24"/>
              <p:cNvSpPr>
                <a:spLocks noChangeArrowheads="1"/>
              </p:cNvSpPr>
              <p:nvPr/>
            </p:nvSpPr>
            <p:spPr bwMode="auto">
              <a:xfrm>
                <a:off x="4560" y="2736"/>
                <a:ext cx="144" cy="144"/>
              </a:xfrm>
              <a:prstGeom prst="rect">
                <a:avLst/>
              </a:prstGeom>
              <a:solidFill>
                <a:srgbClr val="008080"/>
              </a:solidFill>
              <a:ln w="9525">
                <a:solidFill>
                  <a:srgbClr val="808080"/>
                </a:solidFill>
                <a:miter lim="800000"/>
                <a:headEnd/>
                <a:tailEnd/>
              </a:ln>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207" name="Rectangle 25"/>
              <p:cNvSpPr>
                <a:spLocks noChangeArrowheads="1"/>
              </p:cNvSpPr>
              <p:nvPr/>
            </p:nvSpPr>
            <p:spPr bwMode="auto">
              <a:xfrm>
                <a:off x="4704" y="2736"/>
                <a:ext cx="144" cy="144"/>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208" name="Rectangle 26"/>
              <p:cNvSpPr>
                <a:spLocks noChangeArrowheads="1"/>
              </p:cNvSpPr>
              <p:nvPr/>
            </p:nvSpPr>
            <p:spPr bwMode="auto">
              <a:xfrm>
                <a:off x="4848" y="2736"/>
                <a:ext cx="144" cy="144"/>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209" name="Rectangle 27"/>
              <p:cNvSpPr>
                <a:spLocks noChangeArrowheads="1"/>
              </p:cNvSpPr>
              <p:nvPr/>
            </p:nvSpPr>
            <p:spPr bwMode="auto">
              <a:xfrm>
                <a:off x="3984" y="2880"/>
                <a:ext cx="144" cy="144"/>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210" name="Rectangle 28"/>
              <p:cNvSpPr>
                <a:spLocks noChangeArrowheads="1"/>
              </p:cNvSpPr>
              <p:nvPr/>
            </p:nvSpPr>
            <p:spPr bwMode="auto">
              <a:xfrm>
                <a:off x="4128" y="2880"/>
                <a:ext cx="144" cy="144"/>
              </a:xfrm>
              <a:prstGeom prst="rect">
                <a:avLst/>
              </a:prstGeom>
              <a:solidFill>
                <a:srgbClr val="008080"/>
              </a:solidFill>
              <a:ln w="9525">
                <a:solidFill>
                  <a:srgbClr val="808080"/>
                </a:solidFill>
                <a:miter lim="800000"/>
                <a:headEnd/>
                <a:tailEnd/>
              </a:ln>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211" name="Rectangle 29"/>
              <p:cNvSpPr>
                <a:spLocks noChangeArrowheads="1"/>
              </p:cNvSpPr>
              <p:nvPr/>
            </p:nvSpPr>
            <p:spPr bwMode="auto">
              <a:xfrm>
                <a:off x="4272" y="2880"/>
                <a:ext cx="144" cy="144"/>
              </a:xfrm>
              <a:prstGeom prst="rect">
                <a:avLst/>
              </a:prstGeom>
              <a:solidFill>
                <a:srgbClr val="008080"/>
              </a:solidFill>
              <a:ln w="9525">
                <a:solidFill>
                  <a:srgbClr val="808080"/>
                </a:solidFill>
                <a:miter lim="800000"/>
                <a:headEnd/>
                <a:tailEnd/>
              </a:ln>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212" name="Rectangle 30"/>
              <p:cNvSpPr>
                <a:spLocks noChangeArrowheads="1"/>
              </p:cNvSpPr>
              <p:nvPr/>
            </p:nvSpPr>
            <p:spPr bwMode="auto">
              <a:xfrm>
                <a:off x="4416" y="2880"/>
                <a:ext cx="144" cy="144"/>
              </a:xfrm>
              <a:prstGeom prst="rect">
                <a:avLst/>
              </a:prstGeom>
              <a:solidFill>
                <a:srgbClr val="008080"/>
              </a:solidFill>
              <a:ln w="9525">
                <a:solidFill>
                  <a:srgbClr val="808080"/>
                </a:solidFill>
                <a:miter lim="800000"/>
                <a:headEnd/>
                <a:tailEnd/>
              </a:ln>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213" name="Rectangle 31"/>
              <p:cNvSpPr>
                <a:spLocks noChangeArrowheads="1"/>
              </p:cNvSpPr>
              <p:nvPr/>
            </p:nvSpPr>
            <p:spPr bwMode="auto">
              <a:xfrm>
                <a:off x="4560" y="2880"/>
                <a:ext cx="144" cy="144"/>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214" name="Rectangle 32"/>
              <p:cNvSpPr>
                <a:spLocks noChangeArrowheads="1"/>
              </p:cNvSpPr>
              <p:nvPr/>
            </p:nvSpPr>
            <p:spPr bwMode="auto">
              <a:xfrm>
                <a:off x="4704" y="2880"/>
                <a:ext cx="144" cy="144"/>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215" name="Rectangle 33"/>
              <p:cNvSpPr>
                <a:spLocks noChangeArrowheads="1"/>
              </p:cNvSpPr>
              <p:nvPr/>
            </p:nvSpPr>
            <p:spPr bwMode="auto">
              <a:xfrm>
                <a:off x="4848" y="2880"/>
                <a:ext cx="144" cy="144"/>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216" name="Rectangle 34"/>
              <p:cNvSpPr>
                <a:spLocks noChangeArrowheads="1"/>
              </p:cNvSpPr>
              <p:nvPr/>
            </p:nvSpPr>
            <p:spPr bwMode="auto">
              <a:xfrm>
                <a:off x="3984" y="3024"/>
                <a:ext cx="144" cy="144"/>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217" name="Rectangle 35"/>
              <p:cNvSpPr>
                <a:spLocks noChangeArrowheads="1"/>
              </p:cNvSpPr>
              <p:nvPr/>
            </p:nvSpPr>
            <p:spPr bwMode="auto">
              <a:xfrm>
                <a:off x="4128" y="3024"/>
                <a:ext cx="144" cy="144"/>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218" name="Rectangle 36"/>
              <p:cNvSpPr>
                <a:spLocks noChangeArrowheads="1"/>
              </p:cNvSpPr>
              <p:nvPr/>
            </p:nvSpPr>
            <p:spPr bwMode="auto">
              <a:xfrm>
                <a:off x="4272" y="3024"/>
                <a:ext cx="144" cy="144"/>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219" name="Rectangle 37"/>
              <p:cNvSpPr>
                <a:spLocks noChangeArrowheads="1"/>
              </p:cNvSpPr>
              <p:nvPr/>
            </p:nvSpPr>
            <p:spPr bwMode="auto">
              <a:xfrm>
                <a:off x="4416" y="3024"/>
                <a:ext cx="144" cy="144"/>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220" name="Rectangle 38"/>
              <p:cNvSpPr>
                <a:spLocks noChangeArrowheads="1"/>
              </p:cNvSpPr>
              <p:nvPr/>
            </p:nvSpPr>
            <p:spPr bwMode="auto">
              <a:xfrm>
                <a:off x="4560" y="3024"/>
                <a:ext cx="144" cy="144"/>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221" name="Rectangle 39"/>
              <p:cNvSpPr>
                <a:spLocks noChangeArrowheads="1"/>
              </p:cNvSpPr>
              <p:nvPr/>
            </p:nvSpPr>
            <p:spPr bwMode="auto">
              <a:xfrm>
                <a:off x="4704" y="3024"/>
                <a:ext cx="144" cy="144"/>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222" name="Rectangle 40"/>
              <p:cNvSpPr>
                <a:spLocks noChangeArrowheads="1"/>
              </p:cNvSpPr>
              <p:nvPr/>
            </p:nvSpPr>
            <p:spPr bwMode="auto">
              <a:xfrm>
                <a:off x="4848" y="3024"/>
                <a:ext cx="144" cy="144"/>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223" name="Rectangle 41"/>
              <p:cNvSpPr>
                <a:spLocks noChangeArrowheads="1"/>
              </p:cNvSpPr>
              <p:nvPr/>
            </p:nvSpPr>
            <p:spPr bwMode="auto">
              <a:xfrm>
                <a:off x="3984" y="3168"/>
                <a:ext cx="144" cy="144"/>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224" name="Rectangle 42"/>
              <p:cNvSpPr>
                <a:spLocks noChangeArrowheads="1"/>
              </p:cNvSpPr>
              <p:nvPr/>
            </p:nvSpPr>
            <p:spPr bwMode="auto">
              <a:xfrm>
                <a:off x="4128" y="3168"/>
                <a:ext cx="144" cy="144"/>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225" name="Rectangle 43"/>
              <p:cNvSpPr>
                <a:spLocks noChangeArrowheads="1"/>
              </p:cNvSpPr>
              <p:nvPr/>
            </p:nvSpPr>
            <p:spPr bwMode="auto">
              <a:xfrm>
                <a:off x="4272" y="3168"/>
                <a:ext cx="144" cy="144"/>
              </a:xfrm>
              <a:prstGeom prst="rect">
                <a:avLst/>
              </a:prstGeom>
              <a:solidFill>
                <a:srgbClr val="800080"/>
              </a:solidFill>
              <a:ln w="9525">
                <a:solidFill>
                  <a:srgbClr val="808080"/>
                </a:solidFill>
                <a:miter lim="800000"/>
                <a:headEnd/>
                <a:tailEnd/>
              </a:ln>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226" name="Rectangle 44"/>
              <p:cNvSpPr>
                <a:spLocks noChangeArrowheads="1"/>
              </p:cNvSpPr>
              <p:nvPr/>
            </p:nvSpPr>
            <p:spPr bwMode="auto">
              <a:xfrm>
                <a:off x="4416" y="3168"/>
                <a:ext cx="144" cy="144"/>
              </a:xfrm>
              <a:prstGeom prst="rect">
                <a:avLst/>
              </a:prstGeom>
              <a:solidFill>
                <a:srgbClr val="800080"/>
              </a:solidFill>
              <a:ln w="9525">
                <a:solidFill>
                  <a:srgbClr val="808080"/>
                </a:solidFill>
                <a:miter lim="800000"/>
                <a:headEnd/>
                <a:tailEnd/>
              </a:ln>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227" name="Rectangle 45"/>
              <p:cNvSpPr>
                <a:spLocks noChangeArrowheads="1"/>
              </p:cNvSpPr>
              <p:nvPr/>
            </p:nvSpPr>
            <p:spPr bwMode="auto">
              <a:xfrm>
                <a:off x="4560" y="3168"/>
                <a:ext cx="144" cy="144"/>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228" name="Rectangle 46"/>
              <p:cNvSpPr>
                <a:spLocks noChangeArrowheads="1"/>
              </p:cNvSpPr>
              <p:nvPr/>
            </p:nvSpPr>
            <p:spPr bwMode="auto">
              <a:xfrm>
                <a:off x="4704" y="3168"/>
                <a:ext cx="144" cy="144"/>
              </a:xfrm>
              <a:prstGeom prst="rect">
                <a:avLst/>
              </a:prstGeom>
              <a:solidFill>
                <a:srgbClr val="800080"/>
              </a:solidFill>
              <a:ln w="9525">
                <a:solidFill>
                  <a:srgbClr val="808080"/>
                </a:solidFill>
                <a:miter lim="800000"/>
                <a:headEnd/>
                <a:tailEnd/>
              </a:ln>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229" name="Rectangle 47"/>
              <p:cNvSpPr>
                <a:spLocks noChangeArrowheads="1"/>
              </p:cNvSpPr>
              <p:nvPr/>
            </p:nvSpPr>
            <p:spPr bwMode="auto">
              <a:xfrm>
                <a:off x="4848" y="3168"/>
                <a:ext cx="144" cy="144"/>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230" name="Rectangle 48"/>
              <p:cNvSpPr>
                <a:spLocks noChangeArrowheads="1"/>
              </p:cNvSpPr>
              <p:nvPr/>
            </p:nvSpPr>
            <p:spPr bwMode="auto">
              <a:xfrm>
                <a:off x="3984" y="3312"/>
                <a:ext cx="144" cy="144"/>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231" name="Rectangle 49"/>
              <p:cNvSpPr>
                <a:spLocks noChangeArrowheads="1"/>
              </p:cNvSpPr>
              <p:nvPr/>
            </p:nvSpPr>
            <p:spPr bwMode="auto">
              <a:xfrm>
                <a:off x="4128" y="3312"/>
                <a:ext cx="144" cy="144"/>
              </a:xfrm>
              <a:prstGeom prst="rect">
                <a:avLst/>
              </a:prstGeom>
              <a:solidFill>
                <a:srgbClr val="800080"/>
              </a:solidFill>
              <a:ln w="9525">
                <a:solidFill>
                  <a:srgbClr val="808080"/>
                </a:solidFill>
                <a:miter lim="800000"/>
                <a:headEnd/>
                <a:tailEnd/>
              </a:ln>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232" name="Rectangle 50"/>
              <p:cNvSpPr>
                <a:spLocks noChangeArrowheads="1"/>
              </p:cNvSpPr>
              <p:nvPr/>
            </p:nvSpPr>
            <p:spPr bwMode="auto">
              <a:xfrm>
                <a:off x="4272" y="3312"/>
                <a:ext cx="144" cy="144"/>
              </a:xfrm>
              <a:prstGeom prst="rect">
                <a:avLst/>
              </a:prstGeom>
              <a:solidFill>
                <a:srgbClr val="800080"/>
              </a:solidFill>
              <a:ln w="9525">
                <a:solidFill>
                  <a:srgbClr val="808080"/>
                </a:solidFill>
                <a:miter lim="800000"/>
                <a:headEnd/>
                <a:tailEnd/>
              </a:ln>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233" name="Rectangle 51"/>
              <p:cNvSpPr>
                <a:spLocks noChangeArrowheads="1"/>
              </p:cNvSpPr>
              <p:nvPr/>
            </p:nvSpPr>
            <p:spPr bwMode="auto">
              <a:xfrm>
                <a:off x="4416" y="3312"/>
                <a:ext cx="144" cy="144"/>
              </a:xfrm>
              <a:prstGeom prst="rect">
                <a:avLst/>
              </a:prstGeom>
              <a:solidFill>
                <a:srgbClr val="800080"/>
              </a:solidFill>
              <a:ln w="9525">
                <a:solidFill>
                  <a:srgbClr val="808080"/>
                </a:solidFill>
                <a:miter lim="800000"/>
                <a:headEnd/>
                <a:tailEnd/>
              </a:ln>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234" name="Rectangle 52"/>
              <p:cNvSpPr>
                <a:spLocks noChangeArrowheads="1"/>
              </p:cNvSpPr>
              <p:nvPr/>
            </p:nvSpPr>
            <p:spPr bwMode="auto">
              <a:xfrm>
                <a:off x="4560" y="3312"/>
                <a:ext cx="144" cy="144"/>
              </a:xfrm>
              <a:prstGeom prst="rect">
                <a:avLst/>
              </a:prstGeom>
              <a:solidFill>
                <a:srgbClr val="800080"/>
              </a:solidFill>
              <a:ln w="9525">
                <a:solidFill>
                  <a:srgbClr val="808080"/>
                </a:solidFill>
                <a:miter lim="800000"/>
                <a:headEnd/>
                <a:tailEnd/>
              </a:ln>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235" name="Rectangle 53"/>
              <p:cNvSpPr>
                <a:spLocks noChangeArrowheads="1"/>
              </p:cNvSpPr>
              <p:nvPr/>
            </p:nvSpPr>
            <p:spPr bwMode="auto">
              <a:xfrm>
                <a:off x="4704" y="3312"/>
                <a:ext cx="144" cy="144"/>
              </a:xfrm>
              <a:prstGeom prst="rect">
                <a:avLst/>
              </a:prstGeom>
              <a:solidFill>
                <a:srgbClr val="800080"/>
              </a:solidFill>
              <a:ln w="9525">
                <a:solidFill>
                  <a:srgbClr val="808080"/>
                </a:solidFill>
                <a:miter lim="800000"/>
                <a:headEnd/>
                <a:tailEnd/>
              </a:ln>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236" name="Rectangle 54"/>
              <p:cNvSpPr>
                <a:spLocks noChangeArrowheads="1"/>
              </p:cNvSpPr>
              <p:nvPr/>
            </p:nvSpPr>
            <p:spPr bwMode="auto">
              <a:xfrm>
                <a:off x="4848" y="3312"/>
                <a:ext cx="144" cy="144"/>
              </a:xfrm>
              <a:prstGeom prst="rect">
                <a:avLst/>
              </a:prstGeom>
              <a:solidFill>
                <a:srgbClr val="800080"/>
              </a:solidFill>
              <a:ln w="9525">
                <a:solidFill>
                  <a:srgbClr val="808080"/>
                </a:solidFill>
                <a:miter lim="800000"/>
                <a:headEnd/>
                <a:tailEnd/>
              </a:ln>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sp>
          <p:nvSpPr>
            <p:cNvPr id="7178" name="Line 55"/>
            <p:cNvSpPr>
              <a:spLocks noChangeShapeType="1"/>
            </p:cNvSpPr>
            <p:nvPr/>
          </p:nvSpPr>
          <p:spPr bwMode="auto">
            <a:xfrm flipV="1">
              <a:off x="2925" y="1407"/>
              <a:ext cx="199" cy="934"/>
            </a:xfrm>
            <a:prstGeom prst="line">
              <a:avLst/>
            </a:prstGeom>
            <a:noFill/>
            <a:ln w="25400">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9" name="Line 56"/>
            <p:cNvSpPr>
              <a:spLocks noChangeShapeType="1"/>
            </p:cNvSpPr>
            <p:nvPr/>
          </p:nvSpPr>
          <p:spPr bwMode="auto">
            <a:xfrm flipH="1" flipV="1">
              <a:off x="3688" y="1455"/>
              <a:ext cx="462" cy="841"/>
            </a:xfrm>
            <a:prstGeom prst="line">
              <a:avLst/>
            </a:prstGeom>
            <a:noFill/>
            <a:ln w="25400">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80" name="Text Box 57"/>
            <p:cNvSpPr txBox="1">
              <a:spLocks noChangeArrowheads="1"/>
            </p:cNvSpPr>
            <p:nvPr/>
          </p:nvSpPr>
          <p:spPr bwMode="auto">
            <a:xfrm>
              <a:off x="3969" y="2251"/>
              <a:ext cx="331"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a:solidFill>
                    <a:srgbClr val="0033CC"/>
                  </a:solidFill>
                </a:rPr>
                <a:t>Line</a:t>
              </a:r>
            </a:p>
          </p:txBody>
        </p:sp>
        <p:sp>
          <p:nvSpPr>
            <p:cNvPr id="7181" name="Line 58"/>
            <p:cNvSpPr>
              <a:spLocks noChangeShapeType="1"/>
            </p:cNvSpPr>
            <p:nvPr/>
          </p:nvSpPr>
          <p:spPr bwMode="auto">
            <a:xfrm flipH="1" flipV="1">
              <a:off x="3400" y="2127"/>
              <a:ext cx="192" cy="288"/>
            </a:xfrm>
            <a:prstGeom prst="line">
              <a:avLst/>
            </a:prstGeom>
            <a:noFill/>
            <a:ln w="25400">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82" name="Text Box 59"/>
            <p:cNvSpPr txBox="1">
              <a:spLocks noChangeArrowheads="1"/>
            </p:cNvSpPr>
            <p:nvPr/>
          </p:nvSpPr>
          <p:spPr bwMode="auto">
            <a:xfrm>
              <a:off x="3496" y="2415"/>
              <a:ext cx="358"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a:solidFill>
                    <a:srgbClr val="0033CC"/>
                  </a:solidFill>
                </a:rPr>
                <a:t>Area</a:t>
              </a:r>
            </a:p>
          </p:txBody>
        </p:sp>
        <p:sp>
          <p:nvSpPr>
            <p:cNvPr id="7183" name="Text Box 60"/>
            <p:cNvSpPr txBox="1">
              <a:spLocks noChangeArrowheads="1"/>
            </p:cNvSpPr>
            <p:nvPr/>
          </p:nvSpPr>
          <p:spPr bwMode="auto">
            <a:xfrm>
              <a:off x="2521" y="1167"/>
              <a:ext cx="345"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i="1">
                  <a:solidFill>
                    <a:srgbClr val="CC3300"/>
                  </a:solidFill>
                </a:rPr>
                <a:t>Row</a:t>
              </a:r>
            </a:p>
          </p:txBody>
        </p:sp>
        <p:sp>
          <p:nvSpPr>
            <p:cNvPr id="7184" name="Line 61"/>
            <p:cNvSpPr>
              <a:spLocks noChangeShapeType="1"/>
            </p:cNvSpPr>
            <p:nvPr/>
          </p:nvSpPr>
          <p:spPr bwMode="auto">
            <a:xfrm>
              <a:off x="2824" y="1407"/>
              <a:ext cx="0" cy="528"/>
            </a:xfrm>
            <a:prstGeom prst="line">
              <a:avLst/>
            </a:prstGeom>
            <a:noFill/>
            <a:ln w="9525">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85" name="Text Box 62"/>
            <p:cNvSpPr txBox="1">
              <a:spLocks noChangeArrowheads="1"/>
            </p:cNvSpPr>
            <p:nvPr/>
          </p:nvSpPr>
          <p:spPr bwMode="auto">
            <a:xfrm>
              <a:off x="3016" y="984"/>
              <a:ext cx="521"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i="1">
                  <a:solidFill>
                    <a:srgbClr val="CC3300"/>
                  </a:solidFill>
                </a:rPr>
                <a:t>Column</a:t>
              </a:r>
            </a:p>
          </p:txBody>
        </p:sp>
        <p:sp>
          <p:nvSpPr>
            <p:cNvPr id="7186" name="Line 63"/>
            <p:cNvSpPr>
              <a:spLocks noChangeShapeType="1"/>
            </p:cNvSpPr>
            <p:nvPr/>
          </p:nvSpPr>
          <p:spPr bwMode="auto">
            <a:xfrm>
              <a:off x="3640" y="1167"/>
              <a:ext cx="240" cy="0"/>
            </a:xfrm>
            <a:prstGeom prst="line">
              <a:avLst/>
            </a:prstGeom>
            <a:noFill/>
            <a:ln w="9525">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87" name="Text Box 64"/>
            <p:cNvSpPr txBox="1">
              <a:spLocks noChangeArrowheads="1"/>
            </p:cNvSpPr>
            <p:nvPr/>
          </p:nvSpPr>
          <p:spPr bwMode="auto">
            <a:xfrm>
              <a:off x="2608" y="2296"/>
              <a:ext cx="379"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a:solidFill>
                    <a:srgbClr val="0033CC"/>
                  </a:solidFill>
                </a:rPr>
                <a:t>Point</a:t>
              </a:r>
            </a:p>
          </p:txBody>
        </p:sp>
      </p:grpSp>
      <p:graphicFrame>
        <p:nvGraphicFramePr>
          <p:cNvPr id="7173" name="Object 65"/>
          <p:cNvGraphicFramePr>
            <a:graphicFrameLocks noChangeAspect="1"/>
          </p:cNvGraphicFramePr>
          <p:nvPr/>
        </p:nvGraphicFramePr>
        <p:xfrm>
          <a:off x="1187450" y="4292600"/>
          <a:ext cx="6948488" cy="2278063"/>
        </p:xfrm>
        <a:graphic>
          <a:graphicData uri="http://schemas.openxmlformats.org/presentationml/2006/ole">
            <mc:AlternateContent xmlns:mc="http://schemas.openxmlformats.org/markup-compatibility/2006">
              <mc:Choice xmlns:v="urn:schemas-microsoft-com:vml" Requires="v">
                <p:oleObj spid="_x0000_s7247" name="图片" r:id="rId3" imgW="4837619" imgH="1528071" progId="Word.Picture.8">
                  <p:embed/>
                </p:oleObj>
              </mc:Choice>
              <mc:Fallback>
                <p:oleObj name="图片" r:id="rId3" imgW="4837619" imgH="1528071" progId="Word.Picture.8">
                  <p:embed/>
                  <p:pic>
                    <p:nvPicPr>
                      <p:cNvPr id="0" name="Object 6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4292600"/>
                        <a:ext cx="6948488" cy="227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74" name="Text Box 66"/>
          <p:cNvSpPr txBox="1">
            <a:spLocks noChangeArrowheads="1"/>
          </p:cNvSpPr>
          <p:nvPr/>
        </p:nvSpPr>
        <p:spPr bwMode="auto">
          <a:xfrm>
            <a:off x="2003425" y="6538913"/>
            <a:ext cx="3365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200" b="1"/>
              <a:t>点</a:t>
            </a:r>
          </a:p>
        </p:txBody>
      </p:sp>
      <p:sp>
        <p:nvSpPr>
          <p:cNvPr id="7175" name="Text Box 67"/>
          <p:cNvSpPr txBox="1">
            <a:spLocks noChangeArrowheads="1"/>
          </p:cNvSpPr>
          <p:nvPr/>
        </p:nvSpPr>
        <p:spPr bwMode="auto">
          <a:xfrm>
            <a:off x="4427538" y="6583363"/>
            <a:ext cx="3365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200" b="1"/>
              <a:t>线</a:t>
            </a:r>
          </a:p>
        </p:txBody>
      </p:sp>
      <p:sp>
        <p:nvSpPr>
          <p:cNvPr id="7176" name="Text Box 68"/>
          <p:cNvSpPr txBox="1">
            <a:spLocks noChangeArrowheads="1"/>
          </p:cNvSpPr>
          <p:nvPr/>
        </p:nvSpPr>
        <p:spPr bwMode="auto">
          <a:xfrm>
            <a:off x="6877050" y="6583363"/>
            <a:ext cx="3365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200" b="1"/>
              <a:t>面</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zh-CN" altLang="en-US" smtClean="0"/>
              <a:t>矢量数据结构的简单几何对象模型</a:t>
            </a:r>
          </a:p>
        </p:txBody>
      </p:sp>
      <p:pic>
        <p:nvPicPr>
          <p:cNvPr id="5427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41438"/>
            <a:ext cx="9144000" cy="491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zh-CN" altLang="en-US" smtClean="0"/>
              <a:t>矢量数据结构编码总结</a:t>
            </a:r>
          </a:p>
        </p:txBody>
      </p:sp>
      <p:sp>
        <p:nvSpPr>
          <p:cNvPr id="55299" name="Rectangle 3"/>
          <p:cNvSpPr>
            <a:spLocks noGrp="1" noChangeArrowheads="1"/>
          </p:cNvSpPr>
          <p:nvPr>
            <p:ph type="body" idx="1"/>
          </p:nvPr>
        </p:nvSpPr>
        <p:spPr/>
        <p:txBody>
          <a:bodyPr/>
          <a:lstStyle/>
          <a:p>
            <a:pPr eaLnBrk="1" hangingPunct="1"/>
            <a:r>
              <a:rPr lang="zh-CN" altLang="en-US" smtClean="0"/>
              <a:t>矢量编码保证了信息的完整性和运算的灵活性，这是由矢量结构自身的特点所决定的</a:t>
            </a:r>
          </a:p>
          <a:p>
            <a:pPr eaLnBrk="1" hangingPunct="1"/>
            <a:r>
              <a:rPr lang="zh-CN" altLang="en-US" smtClean="0"/>
              <a:t>目前并没有统一的最佳的矢量结构编码方法</a:t>
            </a:r>
          </a:p>
          <a:p>
            <a:pPr eaLnBrk="1" hangingPunct="1"/>
            <a:r>
              <a:rPr lang="zh-CN" altLang="en-US" smtClean="0"/>
              <a:t>在具体工作中应根据数据的特点和任务的要求而灵活设计</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zh-CN" altLang="en-US" smtClean="0"/>
              <a:t>矢量－栅格数据结构的比较</a:t>
            </a:r>
          </a:p>
        </p:txBody>
      </p:sp>
      <p:sp>
        <p:nvSpPr>
          <p:cNvPr id="56323" name="Rectangle 3"/>
          <p:cNvSpPr>
            <a:spLocks noGrp="1" noChangeArrowheads="1"/>
          </p:cNvSpPr>
          <p:nvPr>
            <p:ph type="body" idx="1"/>
          </p:nvPr>
        </p:nvSpPr>
        <p:spPr/>
        <p:txBody>
          <a:bodyPr/>
          <a:lstStyle/>
          <a:p>
            <a:pPr eaLnBrk="1" hangingPunct="1"/>
            <a:r>
              <a:rPr lang="zh-CN" altLang="en-US" sz="2600" smtClean="0"/>
              <a:t>栅格结构：属性明显、位置隐含</a:t>
            </a:r>
          </a:p>
          <a:p>
            <a:pPr eaLnBrk="1" hangingPunct="1"/>
            <a:r>
              <a:rPr lang="zh-CN" altLang="en-US" sz="2600" smtClean="0"/>
              <a:t>矢量结构：位置明显、属性隐含</a:t>
            </a:r>
          </a:p>
          <a:p>
            <a:pPr eaLnBrk="1" hangingPunct="1"/>
            <a:r>
              <a:rPr lang="zh-CN" altLang="en-US" sz="2600" smtClean="0"/>
              <a:t>栅格结构和矢量结构在表示空间数据上可以是同样有效的</a:t>
            </a:r>
          </a:p>
          <a:p>
            <a:pPr eaLnBrk="1" hangingPunct="1"/>
            <a:r>
              <a:rPr lang="zh-CN" altLang="en-US" sz="2600" smtClean="0"/>
              <a:t>较为理想的方案是栅格结构与矢量结构并存</a:t>
            </a:r>
          </a:p>
        </p:txBody>
      </p:sp>
      <p:graphicFrame>
        <p:nvGraphicFramePr>
          <p:cNvPr id="420942" name="Group 78"/>
          <p:cNvGraphicFramePr>
            <a:graphicFrameLocks noGrp="1"/>
          </p:cNvGraphicFramePr>
          <p:nvPr>
            <p:ph sz="half" idx="4294967295"/>
          </p:nvPr>
        </p:nvGraphicFramePr>
        <p:xfrm>
          <a:off x="1547813" y="3500438"/>
          <a:ext cx="7345362" cy="3040063"/>
        </p:xfrm>
        <a:graphic>
          <a:graphicData uri="http://schemas.openxmlformats.org/drawingml/2006/table">
            <a:tbl>
              <a:tblPr/>
              <a:tblGrid>
                <a:gridCol w="1246187">
                  <a:extLst>
                    <a:ext uri="{9D8B030D-6E8A-4147-A177-3AD203B41FA5}">
                      <a16:colId xmlns:a16="http://schemas.microsoft.com/office/drawing/2014/main" val="20000"/>
                    </a:ext>
                  </a:extLst>
                </a:gridCol>
                <a:gridCol w="3049588">
                  <a:extLst>
                    <a:ext uri="{9D8B030D-6E8A-4147-A177-3AD203B41FA5}">
                      <a16:colId xmlns:a16="http://schemas.microsoft.com/office/drawing/2014/main" val="20001"/>
                    </a:ext>
                  </a:extLst>
                </a:gridCol>
                <a:gridCol w="3049587">
                  <a:extLst>
                    <a:ext uri="{9D8B030D-6E8A-4147-A177-3AD203B41FA5}">
                      <a16:colId xmlns:a16="http://schemas.microsoft.com/office/drawing/2014/main" val="20002"/>
                    </a:ext>
                  </a:extLst>
                </a:gridCol>
              </a:tblGrid>
              <a:tr h="552531">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zh-CN" sz="1800" b="1" i="0" u="none" strike="noStrike" cap="none" normalizeH="0" baseline="0" smtClean="0">
                        <a:ln>
                          <a:noFill/>
                        </a:ln>
                        <a:solidFill>
                          <a:schemeClr val="tx1"/>
                        </a:solidFill>
                        <a:effectLst/>
                        <a:latin typeface="Arial" charset="0"/>
                        <a:ea typeface="宋体" pitchFamily="2" charset="-122"/>
                      </a:endParaRPr>
                    </a:p>
                  </a:txBody>
                  <a:tcPr marT="45727" marB="4572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8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优点</a:t>
                      </a:r>
                      <a:endParaRPr kumimoji="0" lang="zh-CN" altLang="en-US" sz="3200" b="1" i="0" u="none" strike="noStrike" cap="none" normalizeH="0" baseline="0" smtClean="0">
                        <a:ln>
                          <a:noFill/>
                        </a:ln>
                        <a:solidFill>
                          <a:schemeClr val="tx1"/>
                        </a:solidFill>
                        <a:effectLst/>
                        <a:latin typeface="Arial" charset="0"/>
                        <a:ea typeface="宋体" pitchFamily="2" charset="-122"/>
                      </a:endParaRPr>
                    </a:p>
                  </a:txBody>
                  <a:tcPr marT="45727" marB="4572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8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缺点</a:t>
                      </a:r>
                      <a:endParaRPr kumimoji="0" lang="zh-CN" altLang="en-US" sz="3200" b="1" i="0" u="none" strike="noStrike" cap="none" normalizeH="0" baseline="0" smtClean="0">
                        <a:ln>
                          <a:noFill/>
                        </a:ln>
                        <a:solidFill>
                          <a:schemeClr val="tx1"/>
                        </a:solidFill>
                        <a:effectLst/>
                        <a:latin typeface="Arial" charset="0"/>
                        <a:ea typeface="宋体" pitchFamily="2" charset="-122"/>
                      </a:endParaRPr>
                    </a:p>
                  </a:txBody>
                  <a:tcPr marT="45727" marB="4572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8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0"/>
                  </a:ext>
                </a:extLst>
              </a:tr>
              <a:tr h="1243766">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矢量数据</a:t>
                      </a:r>
                      <a:endParaRPr kumimoji="0" lang="zh-CN" altLang="en-US" sz="3200" b="1" i="0" u="none" strike="noStrike" cap="none" normalizeH="0" baseline="0" smtClean="0">
                        <a:ln>
                          <a:noFill/>
                        </a:ln>
                        <a:solidFill>
                          <a:schemeClr val="tx1"/>
                        </a:solidFill>
                        <a:effectLst/>
                        <a:latin typeface="Arial" charset="0"/>
                        <a:ea typeface="宋体" pitchFamily="2" charset="-122"/>
                      </a:endParaRPr>
                    </a:p>
                  </a:txBody>
                  <a:tcPr marT="45727" marB="4572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4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．数据结构紧凑、冗余度低</a:t>
                      </a:r>
                      <a:endParaRPr kumimoji="0" lang="zh-CN" altLang="en-US" sz="1800" b="0" i="0" u="none" strike="noStrike" cap="none" normalizeH="0" baseline="0" smtClean="0">
                        <a:ln>
                          <a:noFill/>
                        </a:ln>
                        <a:solidFill>
                          <a:schemeClr val="tx1"/>
                        </a:solidFill>
                        <a:effectLst/>
                        <a:latin typeface="Arial" charset="0"/>
                        <a:ea typeface="宋体" pitchFamily="2" charset="-122"/>
                        <a:cs typeface="Times New Roman" pitchFamily="18" charset="0"/>
                      </a:endParaRPr>
                    </a:p>
                    <a:p>
                      <a:pPr marL="342900" marR="0" lvl="0" indent="-342900" algn="l" defTabSz="914400" rtl="0" eaLnBrk="0" fontAlgn="base" latinLnBrk="0" hangingPunct="0">
                        <a:lnSpc>
                          <a:spcPct val="14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a:t>
                      </a: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．有利于网络和检索分析</a:t>
                      </a:r>
                      <a:endParaRPr kumimoji="0" lang="zh-CN" altLang="en-US" sz="1800" b="0" i="0" u="none" strike="noStrike" cap="none" normalizeH="0" baseline="0" smtClean="0">
                        <a:ln>
                          <a:noFill/>
                        </a:ln>
                        <a:solidFill>
                          <a:schemeClr val="tx1"/>
                        </a:solidFill>
                        <a:effectLst/>
                        <a:latin typeface="Arial" charset="0"/>
                        <a:ea typeface="宋体" pitchFamily="2" charset="-122"/>
                        <a:cs typeface="Times New Roman" pitchFamily="18" charset="0"/>
                      </a:endParaRPr>
                    </a:p>
                    <a:p>
                      <a:pPr marL="342900" marR="0" lvl="0" indent="-342900" algn="l" defTabSz="914400" rtl="0" eaLnBrk="0" fontAlgn="base" latinLnBrk="0" hangingPunct="0">
                        <a:lnSpc>
                          <a:spcPct val="14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a:t>
                      </a: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．图形显示质量好、精度高</a:t>
                      </a:r>
                      <a:endParaRPr kumimoji="0" lang="zh-CN" altLang="en-US" sz="3200" b="0" i="0" u="none" strike="noStrike" cap="none" normalizeH="0" baseline="0" smtClean="0">
                        <a:ln>
                          <a:noFill/>
                        </a:ln>
                        <a:solidFill>
                          <a:schemeClr val="tx1"/>
                        </a:solidFill>
                        <a:effectLst/>
                        <a:latin typeface="Arial" charset="0"/>
                        <a:ea typeface="宋体" pitchFamily="2" charset="-122"/>
                      </a:endParaRPr>
                    </a:p>
                  </a:txBody>
                  <a:tcPr marT="45727" marB="4572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4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．数据结构复杂</a:t>
                      </a:r>
                      <a:endParaRPr kumimoji="0" lang="zh-CN" altLang="en-US" sz="1800" b="0" i="0" u="none" strike="noStrike" cap="none" normalizeH="0" baseline="0" smtClean="0">
                        <a:ln>
                          <a:noFill/>
                        </a:ln>
                        <a:solidFill>
                          <a:schemeClr val="tx1"/>
                        </a:solidFill>
                        <a:effectLst/>
                        <a:latin typeface="Arial" charset="0"/>
                        <a:ea typeface="宋体" pitchFamily="2" charset="-122"/>
                        <a:cs typeface="Times New Roman" pitchFamily="18" charset="0"/>
                      </a:endParaRPr>
                    </a:p>
                    <a:p>
                      <a:pPr marL="342900" marR="0" lvl="0" indent="-342900" algn="l" defTabSz="914400" rtl="0" eaLnBrk="0" fontAlgn="base" latinLnBrk="0" hangingPunct="0">
                        <a:lnSpc>
                          <a:spcPct val="14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a:t>
                      </a: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．多边形叠加分析比较困难</a:t>
                      </a:r>
                      <a:endParaRPr kumimoji="0" lang="zh-CN" altLang="en-US" sz="18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marT="45727" marB="4572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243766">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栅格数据</a:t>
                      </a:r>
                      <a:endParaRPr kumimoji="0" lang="zh-CN" altLang="en-US" sz="3200" b="1" i="0" u="none" strike="noStrike" cap="none" normalizeH="0" baseline="0" smtClean="0">
                        <a:ln>
                          <a:noFill/>
                        </a:ln>
                        <a:solidFill>
                          <a:schemeClr val="tx1"/>
                        </a:solidFill>
                        <a:effectLst/>
                        <a:latin typeface="Arial" charset="0"/>
                        <a:ea typeface="宋体" pitchFamily="2" charset="-122"/>
                      </a:endParaRPr>
                    </a:p>
                  </a:txBody>
                  <a:tcPr marT="45727" marB="4572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8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4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．数据结构简单</a:t>
                      </a:r>
                      <a:endParaRPr kumimoji="0" lang="zh-CN" altLang="en-US" sz="1800" b="0" i="0" u="none" strike="noStrike" cap="none" normalizeH="0" baseline="0" smtClean="0">
                        <a:ln>
                          <a:noFill/>
                        </a:ln>
                        <a:solidFill>
                          <a:schemeClr val="tx1"/>
                        </a:solidFill>
                        <a:effectLst/>
                        <a:latin typeface="Arial" charset="0"/>
                        <a:ea typeface="宋体" pitchFamily="2" charset="-122"/>
                        <a:cs typeface="Times New Roman" pitchFamily="18" charset="0"/>
                      </a:endParaRPr>
                    </a:p>
                    <a:p>
                      <a:pPr marL="342900" marR="0" lvl="0" indent="-342900" algn="l" defTabSz="914400" rtl="0" eaLnBrk="0" fontAlgn="base" latinLnBrk="0" hangingPunct="0">
                        <a:lnSpc>
                          <a:spcPct val="14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a:t>
                      </a: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．便于空间分析和地表模拟</a:t>
                      </a:r>
                      <a:endParaRPr kumimoji="0" lang="zh-CN" altLang="en-US" sz="1800" b="0" i="0" u="none" strike="noStrike" cap="none" normalizeH="0" baseline="0" smtClean="0">
                        <a:ln>
                          <a:noFill/>
                        </a:ln>
                        <a:solidFill>
                          <a:schemeClr val="tx1"/>
                        </a:solidFill>
                        <a:effectLst/>
                        <a:latin typeface="Arial" charset="0"/>
                        <a:ea typeface="宋体" pitchFamily="2" charset="-122"/>
                        <a:cs typeface="Times New Roman" pitchFamily="18" charset="0"/>
                      </a:endParaRPr>
                    </a:p>
                    <a:p>
                      <a:pPr marL="342900" marR="0" lvl="0" indent="-342900" algn="l" defTabSz="914400" rtl="0" eaLnBrk="0" fontAlgn="base" latinLnBrk="0" hangingPunct="0">
                        <a:lnSpc>
                          <a:spcPct val="14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a:t>
                      </a: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．现势性较强</a:t>
                      </a:r>
                      <a:endParaRPr kumimoji="0" lang="zh-CN" altLang="en-US" sz="3200" b="0" i="0" u="none" strike="noStrike" cap="none" normalizeH="0" baseline="0" smtClean="0">
                        <a:ln>
                          <a:noFill/>
                        </a:ln>
                        <a:solidFill>
                          <a:schemeClr val="tx1"/>
                        </a:solidFill>
                        <a:effectLst/>
                        <a:latin typeface="Arial" charset="0"/>
                        <a:ea typeface="宋体" pitchFamily="2" charset="-122"/>
                      </a:endParaRPr>
                    </a:p>
                  </a:txBody>
                  <a:tcPr marT="45727" marB="4572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8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4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．数据量大</a:t>
                      </a:r>
                      <a:endParaRPr kumimoji="0" lang="zh-CN" altLang="en-US" sz="1800" b="0" i="0" u="none" strike="noStrike" cap="none" normalizeH="0" baseline="0" smtClean="0">
                        <a:ln>
                          <a:noFill/>
                        </a:ln>
                        <a:solidFill>
                          <a:schemeClr val="tx1"/>
                        </a:solidFill>
                        <a:effectLst/>
                        <a:latin typeface="Arial" charset="0"/>
                        <a:ea typeface="宋体" pitchFamily="2" charset="-122"/>
                        <a:cs typeface="Times New Roman" pitchFamily="18" charset="0"/>
                      </a:endParaRPr>
                    </a:p>
                    <a:p>
                      <a:pPr marL="342900" marR="0" lvl="0" indent="-342900" algn="l" defTabSz="914400" rtl="0" eaLnBrk="0" fontAlgn="base" latinLnBrk="0" hangingPunct="0">
                        <a:lnSpc>
                          <a:spcPct val="14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a:t>
                      </a: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．投影转换比较复杂</a:t>
                      </a:r>
                      <a:endParaRPr kumimoji="0" lang="zh-CN" altLang="en-US" sz="18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marT="45727" marB="4572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8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场与要素 </a:t>
            </a:r>
            <a:r>
              <a:rPr lang="en-US" altLang="zh-CN" dirty="0" smtClean="0"/>
              <a:t>—— </a:t>
            </a:r>
            <a:r>
              <a:rPr lang="zh-CN" altLang="en-US" dirty="0" smtClean="0"/>
              <a:t>栅格与矢量</a:t>
            </a:r>
            <a:endParaRPr lang="zh-CN" altLang="en-US" dirty="0"/>
          </a:p>
        </p:txBody>
      </p:sp>
      <p:sp>
        <p:nvSpPr>
          <p:cNvPr id="3" name="内容占位符 2"/>
          <p:cNvSpPr>
            <a:spLocks noGrp="1"/>
          </p:cNvSpPr>
          <p:nvPr>
            <p:ph idx="1"/>
          </p:nvPr>
        </p:nvSpPr>
        <p:spPr/>
        <p:txBody>
          <a:bodyPr/>
          <a:lstStyle/>
          <a:p>
            <a:r>
              <a:rPr lang="zh-CN" altLang="en-US" sz="2800" dirty="0" smtClean="0"/>
              <a:t>离散对象（要素）</a:t>
            </a:r>
            <a:endParaRPr lang="en-US" altLang="zh-CN" sz="2800" dirty="0"/>
          </a:p>
          <a:p>
            <a:pPr lvl="1"/>
            <a:r>
              <a:rPr lang="zh-CN" altLang="en-US" sz="2400" dirty="0"/>
              <a:t>很自然的用矢量结构表达为点、线或面</a:t>
            </a:r>
            <a:endParaRPr lang="en-US" altLang="zh-CN" sz="2400" dirty="0"/>
          </a:p>
          <a:p>
            <a:r>
              <a:rPr lang="zh-CN" altLang="en-US" sz="2800" dirty="0"/>
              <a:t>连续场</a:t>
            </a:r>
            <a:endParaRPr lang="en-US" altLang="zh-CN" sz="2800" dirty="0"/>
          </a:p>
          <a:p>
            <a:pPr lvl="1"/>
            <a:r>
              <a:rPr lang="zh-CN" altLang="en-US" sz="2400" dirty="0"/>
              <a:t>基于划分的表达</a:t>
            </a:r>
            <a:endParaRPr lang="en-US" altLang="zh-CN" sz="2400" dirty="0"/>
          </a:p>
          <a:p>
            <a:pPr lvl="2"/>
            <a:endParaRPr lang="en-US" altLang="zh-CN" sz="2100" dirty="0"/>
          </a:p>
          <a:p>
            <a:pPr lvl="2"/>
            <a:endParaRPr lang="en-US" altLang="zh-CN" sz="2100" dirty="0"/>
          </a:p>
          <a:p>
            <a:pPr lvl="2"/>
            <a:endParaRPr lang="en-US" altLang="zh-CN" sz="2100" dirty="0" smtClean="0"/>
          </a:p>
          <a:p>
            <a:pPr lvl="2"/>
            <a:endParaRPr lang="en-US" altLang="zh-CN" sz="2100" dirty="0"/>
          </a:p>
          <a:p>
            <a:pPr lvl="1"/>
            <a:r>
              <a:rPr lang="zh-CN" altLang="en-US" sz="2400" dirty="0" smtClean="0"/>
              <a:t>基于</a:t>
            </a:r>
            <a:r>
              <a:rPr lang="zh-CN" altLang="en-US" sz="2400" dirty="0"/>
              <a:t>采样与插值的表达</a:t>
            </a:r>
          </a:p>
          <a:p>
            <a:endParaRPr lang="zh-CN" altLang="en-US" sz="28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6037" y="5157192"/>
            <a:ext cx="4320282" cy="1579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7681" y="3140968"/>
            <a:ext cx="4328638" cy="14707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358785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zh-CN" altLang="en-US" smtClean="0"/>
              <a:t>矢量－栅格转换算法</a:t>
            </a:r>
          </a:p>
        </p:txBody>
      </p:sp>
      <p:sp>
        <p:nvSpPr>
          <p:cNvPr id="57347" name="Rectangle 3"/>
          <p:cNvSpPr>
            <a:spLocks noGrp="1" noChangeArrowheads="1"/>
          </p:cNvSpPr>
          <p:nvPr>
            <p:ph type="body" idx="1"/>
          </p:nvPr>
        </p:nvSpPr>
        <p:spPr/>
        <p:txBody>
          <a:bodyPr/>
          <a:lstStyle/>
          <a:p>
            <a:pPr eaLnBrk="1" hangingPunct="1">
              <a:lnSpc>
                <a:spcPct val="90000"/>
              </a:lnSpc>
            </a:pPr>
            <a:r>
              <a:rPr lang="zh-CN" altLang="en-US" dirty="0" smtClean="0"/>
              <a:t>点实体</a:t>
            </a:r>
          </a:p>
          <a:p>
            <a:pPr lvl="1" eaLnBrk="1" hangingPunct="1">
              <a:lnSpc>
                <a:spcPct val="90000"/>
              </a:lnSpc>
            </a:pPr>
            <a:r>
              <a:rPr lang="zh-CN" altLang="en-US" dirty="0" smtClean="0"/>
              <a:t>坐标变换</a:t>
            </a:r>
          </a:p>
          <a:p>
            <a:pPr eaLnBrk="1" hangingPunct="1">
              <a:lnSpc>
                <a:spcPct val="90000"/>
              </a:lnSpc>
            </a:pPr>
            <a:r>
              <a:rPr lang="zh-CN" altLang="en-US" dirty="0" smtClean="0"/>
              <a:t>线实体</a:t>
            </a:r>
          </a:p>
          <a:p>
            <a:pPr lvl="1" eaLnBrk="1" hangingPunct="1">
              <a:lnSpc>
                <a:spcPct val="90000"/>
              </a:lnSpc>
            </a:pPr>
            <a:r>
              <a:rPr lang="zh-CN" altLang="en-US" dirty="0" smtClean="0"/>
              <a:t>矢量转栅格</a:t>
            </a:r>
          </a:p>
          <a:p>
            <a:pPr lvl="2" eaLnBrk="1" hangingPunct="1">
              <a:lnSpc>
                <a:spcPct val="90000"/>
              </a:lnSpc>
            </a:pPr>
            <a:r>
              <a:rPr lang="zh-CN" altLang="en-US" dirty="0" smtClean="0"/>
              <a:t>坐标变换</a:t>
            </a:r>
          </a:p>
          <a:p>
            <a:pPr lvl="1" eaLnBrk="1" hangingPunct="1">
              <a:lnSpc>
                <a:spcPct val="90000"/>
              </a:lnSpc>
            </a:pPr>
            <a:r>
              <a:rPr lang="zh-CN" altLang="en-US" dirty="0" smtClean="0"/>
              <a:t>栅格转矢量</a:t>
            </a:r>
          </a:p>
          <a:p>
            <a:pPr lvl="2" eaLnBrk="1" hangingPunct="1">
              <a:lnSpc>
                <a:spcPct val="90000"/>
              </a:lnSpc>
            </a:pPr>
            <a:r>
              <a:rPr lang="zh-CN" altLang="en-US" dirty="0" smtClean="0"/>
              <a:t>与栅格多边形边界转换为矢量结构相似 </a:t>
            </a:r>
          </a:p>
          <a:p>
            <a:pPr eaLnBrk="1" hangingPunct="1">
              <a:lnSpc>
                <a:spcPct val="90000"/>
              </a:lnSpc>
            </a:pPr>
            <a:r>
              <a:rPr lang="zh-CN" altLang="en-US" dirty="0" smtClean="0"/>
              <a:t>多边形（面）实体</a:t>
            </a:r>
          </a:p>
          <a:p>
            <a:pPr lvl="1" eaLnBrk="1" hangingPunct="1">
              <a:lnSpc>
                <a:spcPct val="90000"/>
              </a:lnSpc>
            </a:pPr>
            <a:r>
              <a:rPr lang="zh-CN" altLang="en-US" dirty="0" smtClean="0"/>
              <a:t>比较复杂</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zh-CN" altLang="en-US" smtClean="0"/>
              <a:t>矢量－栅格转换算法</a:t>
            </a:r>
          </a:p>
        </p:txBody>
      </p:sp>
      <p:sp>
        <p:nvSpPr>
          <p:cNvPr id="57347" name="Rectangle 3"/>
          <p:cNvSpPr>
            <a:spLocks noGrp="1" noChangeArrowheads="1"/>
          </p:cNvSpPr>
          <p:nvPr>
            <p:ph type="body" idx="1"/>
          </p:nvPr>
        </p:nvSpPr>
        <p:spPr/>
        <p:txBody>
          <a:bodyPr/>
          <a:lstStyle/>
          <a:p>
            <a:pPr eaLnBrk="1" hangingPunct="1">
              <a:lnSpc>
                <a:spcPct val="90000"/>
              </a:lnSpc>
            </a:pPr>
            <a:r>
              <a:rPr lang="zh-CN" altLang="en-US" dirty="0" smtClean="0"/>
              <a:t>点实体</a:t>
            </a:r>
          </a:p>
          <a:p>
            <a:pPr lvl="1" eaLnBrk="1" hangingPunct="1">
              <a:lnSpc>
                <a:spcPct val="90000"/>
              </a:lnSpc>
            </a:pPr>
            <a:r>
              <a:rPr lang="zh-CN" altLang="en-US" dirty="0" smtClean="0"/>
              <a:t>每个实体仅由一个坐标对表示</a:t>
            </a:r>
          </a:p>
          <a:p>
            <a:pPr lvl="1" eaLnBrk="1" hangingPunct="1">
              <a:lnSpc>
                <a:spcPct val="90000"/>
              </a:lnSpc>
            </a:pPr>
            <a:r>
              <a:rPr lang="zh-CN" altLang="en-US" dirty="0" smtClean="0"/>
              <a:t>矢量结构和栅格结构的相互转换：坐标变换</a:t>
            </a:r>
          </a:p>
        </p:txBody>
      </p:sp>
      <p:graphicFrame>
        <p:nvGraphicFramePr>
          <p:cNvPr id="2" name="表格 1"/>
          <p:cNvGraphicFramePr>
            <a:graphicFrameLocks noGrp="1"/>
          </p:cNvGraphicFramePr>
          <p:nvPr>
            <p:extLst>
              <p:ext uri="{D42A27DB-BD31-4B8C-83A1-F6EECF244321}">
                <p14:modId xmlns:p14="http://schemas.microsoft.com/office/powerpoint/2010/main" val="799270149"/>
              </p:ext>
            </p:extLst>
          </p:nvPr>
        </p:nvGraphicFramePr>
        <p:xfrm>
          <a:off x="5076056" y="3429000"/>
          <a:ext cx="3192016" cy="2966720"/>
        </p:xfrm>
        <a:graphic>
          <a:graphicData uri="http://schemas.openxmlformats.org/drawingml/2006/table">
            <a:tbl>
              <a:tblPr>
                <a:tableStyleId>{5940675A-B579-460E-94D1-54222C63F5DA}</a:tableStyleId>
              </a:tblPr>
              <a:tblGrid>
                <a:gridCol w="399002">
                  <a:extLst>
                    <a:ext uri="{9D8B030D-6E8A-4147-A177-3AD203B41FA5}">
                      <a16:colId xmlns:a16="http://schemas.microsoft.com/office/drawing/2014/main" val="128789565"/>
                    </a:ext>
                  </a:extLst>
                </a:gridCol>
                <a:gridCol w="399002">
                  <a:extLst>
                    <a:ext uri="{9D8B030D-6E8A-4147-A177-3AD203B41FA5}">
                      <a16:colId xmlns:a16="http://schemas.microsoft.com/office/drawing/2014/main" val="1043877190"/>
                    </a:ext>
                  </a:extLst>
                </a:gridCol>
                <a:gridCol w="399002">
                  <a:extLst>
                    <a:ext uri="{9D8B030D-6E8A-4147-A177-3AD203B41FA5}">
                      <a16:colId xmlns:a16="http://schemas.microsoft.com/office/drawing/2014/main" val="3199667366"/>
                    </a:ext>
                  </a:extLst>
                </a:gridCol>
                <a:gridCol w="399002">
                  <a:extLst>
                    <a:ext uri="{9D8B030D-6E8A-4147-A177-3AD203B41FA5}">
                      <a16:colId xmlns:a16="http://schemas.microsoft.com/office/drawing/2014/main" val="1451591751"/>
                    </a:ext>
                  </a:extLst>
                </a:gridCol>
                <a:gridCol w="399002">
                  <a:extLst>
                    <a:ext uri="{9D8B030D-6E8A-4147-A177-3AD203B41FA5}">
                      <a16:colId xmlns:a16="http://schemas.microsoft.com/office/drawing/2014/main" val="1509754821"/>
                    </a:ext>
                  </a:extLst>
                </a:gridCol>
                <a:gridCol w="399002">
                  <a:extLst>
                    <a:ext uri="{9D8B030D-6E8A-4147-A177-3AD203B41FA5}">
                      <a16:colId xmlns:a16="http://schemas.microsoft.com/office/drawing/2014/main" val="1986447247"/>
                    </a:ext>
                  </a:extLst>
                </a:gridCol>
                <a:gridCol w="399002">
                  <a:extLst>
                    <a:ext uri="{9D8B030D-6E8A-4147-A177-3AD203B41FA5}">
                      <a16:colId xmlns:a16="http://schemas.microsoft.com/office/drawing/2014/main" val="3420767380"/>
                    </a:ext>
                  </a:extLst>
                </a:gridCol>
                <a:gridCol w="399002">
                  <a:extLst>
                    <a:ext uri="{9D8B030D-6E8A-4147-A177-3AD203B41FA5}">
                      <a16:colId xmlns:a16="http://schemas.microsoft.com/office/drawing/2014/main" val="330130736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smtClean="0">
                          <a:ln>
                            <a:noFill/>
                          </a:ln>
                          <a:solidFill>
                            <a:srgbClr val="000000"/>
                          </a:solidFill>
                          <a:effectLst/>
                          <a:uLnTx/>
                          <a:uFillTx/>
                          <a:latin typeface="Arial"/>
                          <a:ea typeface="宋体"/>
                          <a:cs typeface="+mn-cs"/>
                        </a:rPr>
                        <a:t>0</a:t>
                      </a:r>
                      <a:endParaRPr kumimoji="0" lang="zh-CN" altLang="en-US" sz="1800" b="0" i="0" u="none" strike="noStrike" kern="1200" cap="none" spc="0" normalizeH="0" baseline="0" noProof="0" dirty="0">
                        <a:ln>
                          <a:noFill/>
                        </a:ln>
                        <a:solidFill>
                          <a:srgbClr val="000000"/>
                        </a:solidFill>
                        <a:effectLst/>
                        <a:uLnTx/>
                        <a:uFillTx/>
                        <a:latin typeface="Arial"/>
                        <a:ea typeface="宋体"/>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smtClean="0">
                          <a:ln>
                            <a:noFill/>
                          </a:ln>
                          <a:solidFill>
                            <a:srgbClr val="000000"/>
                          </a:solidFill>
                          <a:effectLst/>
                          <a:uLnTx/>
                          <a:uFillTx/>
                          <a:latin typeface="Arial"/>
                          <a:ea typeface="宋体"/>
                          <a:cs typeface="+mn-cs"/>
                        </a:rPr>
                        <a:t>0</a:t>
                      </a:r>
                      <a:endParaRPr kumimoji="0" lang="zh-CN" altLang="en-US" sz="1800" b="0" i="0" u="none" strike="noStrike" kern="1200" cap="none" spc="0" normalizeH="0" baseline="0" noProof="0" dirty="0">
                        <a:ln>
                          <a:noFill/>
                        </a:ln>
                        <a:solidFill>
                          <a:srgbClr val="000000"/>
                        </a:solidFill>
                        <a:effectLst/>
                        <a:uLnTx/>
                        <a:uFillTx/>
                        <a:latin typeface="Arial"/>
                        <a:ea typeface="宋体"/>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smtClean="0">
                          <a:ln>
                            <a:noFill/>
                          </a:ln>
                          <a:solidFill>
                            <a:srgbClr val="000000"/>
                          </a:solidFill>
                          <a:effectLst/>
                          <a:uLnTx/>
                          <a:uFillTx/>
                          <a:latin typeface="Arial"/>
                          <a:ea typeface="宋体"/>
                          <a:cs typeface="+mn-cs"/>
                        </a:rPr>
                        <a:t>0</a:t>
                      </a:r>
                      <a:endParaRPr kumimoji="0" lang="zh-CN" altLang="en-US" sz="1800" b="0" i="0" u="none" strike="noStrike" kern="1200" cap="none" spc="0" normalizeH="0" baseline="0" noProof="0" dirty="0">
                        <a:ln>
                          <a:noFill/>
                        </a:ln>
                        <a:solidFill>
                          <a:srgbClr val="000000"/>
                        </a:solidFill>
                        <a:effectLst/>
                        <a:uLnTx/>
                        <a:uFillTx/>
                        <a:latin typeface="Arial"/>
                        <a:ea typeface="宋体"/>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smtClean="0">
                          <a:ln>
                            <a:noFill/>
                          </a:ln>
                          <a:solidFill>
                            <a:srgbClr val="000000"/>
                          </a:solidFill>
                          <a:effectLst/>
                          <a:uLnTx/>
                          <a:uFillTx/>
                          <a:latin typeface="Arial"/>
                          <a:ea typeface="宋体"/>
                          <a:cs typeface="+mn-cs"/>
                        </a:rPr>
                        <a:t>0</a:t>
                      </a:r>
                      <a:endParaRPr kumimoji="0" lang="zh-CN" altLang="en-US" sz="1800" b="0" i="0" u="none" strike="noStrike" kern="1200" cap="none" spc="0" normalizeH="0" baseline="0" noProof="0" dirty="0">
                        <a:ln>
                          <a:noFill/>
                        </a:ln>
                        <a:solidFill>
                          <a:srgbClr val="000000"/>
                        </a:solidFill>
                        <a:effectLst/>
                        <a:uLnTx/>
                        <a:uFillTx/>
                        <a:latin typeface="Arial"/>
                        <a:ea typeface="宋体"/>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smtClean="0">
                          <a:ln>
                            <a:noFill/>
                          </a:ln>
                          <a:solidFill>
                            <a:srgbClr val="000000"/>
                          </a:solidFill>
                          <a:effectLst/>
                          <a:uLnTx/>
                          <a:uFillTx/>
                          <a:latin typeface="Arial"/>
                          <a:ea typeface="宋体"/>
                          <a:cs typeface="+mn-cs"/>
                        </a:rPr>
                        <a:t>0</a:t>
                      </a:r>
                      <a:endParaRPr kumimoji="0" lang="zh-CN" altLang="en-US" sz="1800" b="0" i="0" u="none" strike="noStrike" kern="1200" cap="none" spc="0" normalizeH="0" baseline="0" noProof="0" dirty="0">
                        <a:ln>
                          <a:noFill/>
                        </a:ln>
                        <a:solidFill>
                          <a:srgbClr val="000000"/>
                        </a:solidFill>
                        <a:effectLst/>
                        <a:uLnTx/>
                        <a:uFillTx/>
                        <a:latin typeface="Arial"/>
                        <a:ea typeface="宋体"/>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smtClean="0">
                          <a:ln>
                            <a:noFill/>
                          </a:ln>
                          <a:solidFill>
                            <a:srgbClr val="000000"/>
                          </a:solidFill>
                          <a:effectLst/>
                          <a:uLnTx/>
                          <a:uFillTx/>
                          <a:latin typeface="Arial"/>
                          <a:ea typeface="宋体"/>
                          <a:cs typeface="+mn-cs"/>
                        </a:rPr>
                        <a:t>0</a:t>
                      </a:r>
                      <a:endParaRPr kumimoji="0" lang="zh-CN" altLang="en-US" sz="1800" b="0" i="0" u="none" strike="noStrike" kern="1200" cap="none" spc="0" normalizeH="0" baseline="0" noProof="0" dirty="0">
                        <a:ln>
                          <a:noFill/>
                        </a:ln>
                        <a:solidFill>
                          <a:srgbClr val="000000"/>
                        </a:solidFill>
                        <a:effectLst/>
                        <a:uLnTx/>
                        <a:uFillTx/>
                        <a:latin typeface="Arial"/>
                        <a:ea typeface="宋体"/>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smtClean="0">
                          <a:ln>
                            <a:noFill/>
                          </a:ln>
                          <a:solidFill>
                            <a:srgbClr val="000000"/>
                          </a:solidFill>
                          <a:effectLst/>
                          <a:uLnTx/>
                          <a:uFillTx/>
                          <a:latin typeface="Arial"/>
                          <a:ea typeface="宋体"/>
                          <a:cs typeface="+mn-cs"/>
                        </a:rPr>
                        <a:t>0</a:t>
                      </a:r>
                      <a:endParaRPr kumimoji="0" lang="zh-CN" altLang="en-US" sz="1800" b="0" i="0" u="none" strike="noStrike" kern="1200" cap="none" spc="0" normalizeH="0" baseline="0" noProof="0" dirty="0">
                        <a:ln>
                          <a:noFill/>
                        </a:ln>
                        <a:solidFill>
                          <a:srgbClr val="000000"/>
                        </a:solidFill>
                        <a:effectLst/>
                        <a:uLnTx/>
                        <a:uFillTx/>
                        <a:latin typeface="Arial"/>
                        <a:ea typeface="宋体"/>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smtClean="0">
                          <a:ln>
                            <a:noFill/>
                          </a:ln>
                          <a:solidFill>
                            <a:srgbClr val="000000"/>
                          </a:solidFill>
                          <a:effectLst/>
                          <a:uLnTx/>
                          <a:uFillTx/>
                          <a:latin typeface="Arial"/>
                          <a:ea typeface="宋体"/>
                          <a:cs typeface="+mn-cs"/>
                        </a:rPr>
                        <a:t>0</a:t>
                      </a:r>
                      <a:endParaRPr kumimoji="0" lang="zh-CN" altLang="en-US" sz="1800" b="0" i="0" u="none" strike="noStrike" kern="1200" cap="none" spc="0" normalizeH="0" baseline="0" noProof="0" dirty="0">
                        <a:ln>
                          <a:noFill/>
                        </a:ln>
                        <a:solidFill>
                          <a:srgbClr val="000000"/>
                        </a:solidFill>
                        <a:effectLst/>
                        <a:uLnTx/>
                        <a:uFillTx/>
                        <a:latin typeface="Arial"/>
                        <a:ea typeface="宋体"/>
                        <a:cs typeface="+mn-cs"/>
                      </a:endParaRPr>
                    </a:p>
                  </a:txBody>
                  <a:tcPr anchor="ctr"/>
                </a:tc>
                <a:extLst>
                  <a:ext uri="{0D108BD9-81ED-4DB2-BD59-A6C34878D82A}">
                    <a16:rowId xmlns:a16="http://schemas.microsoft.com/office/drawing/2014/main" val="109509359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smtClean="0">
                          <a:ln>
                            <a:noFill/>
                          </a:ln>
                          <a:solidFill>
                            <a:srgbClr val="000000"/>
                          </a:solidFill>
                          <a:effectLst/>
                          <a:uLnTx/>
                          <a:uFillTx/>
                          <a:latin typeface="Arial"/>
                          <a:ea typeface="宋体"/>
                          <a:cs typeface="+mn-cs"/>
                        </a:rPr>
                        <a:t>0</a:t>
                      </a:r>
                      <a:endParaRPr kumimoji="0" lang="zh-CN" altLang="en-US" sz="1800" b="0" i="0" u="none" strike="noStrike" kern="1200" cap="none" spc="0" normalizeH="0" baseline="0" noProof="0" dirty="0">
                        <a:ln>
                          <a:noFill/>
                        </a:ln>
                        <a:solidFill>
                          <a:srgbClr val="000000"/>
                        </a:solidFill>
                        <a:effectLst/>
                        <a:uLnTx/>
                        <a:uFillTx/>
                        <a:latin typeface="Arial"/>
                        <a:ea typeface="宋体"/>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smtClean="0">
                          <a:ln>
                            <a:noFill/>
                          </a:ln>
                          <a:solidFill>
                            <a:srgbClr val="000000"/>
                          </a:solidFill>
                          <a:effectLst/>
                          <a:uLnTx/>
                          <a:uFillTx/>
                          <a:latin typeface="Arial"/>
                          <a:ea typeface="宋体"/>
                          <a:cs typeface="+mn-cs"/>
                        </a:rPr>
                        <a:t>0</a:t>
                      </a:r>
                      <a:endParaRPr kumimoji="0" lang="zh-CN" altLang="en-US" sz="1800" b="0" i="0" u="none" strike="noStrike" kern="1200" cap="none" spc="0" normalizeH="0" baseline="0" noProof="0" dirty="0">
                        <a:ln>
                          <a:noFill/>
                        </a:ln>
                        <a:solidFill>
                          <a:srgbClr val="000000"/>
                        </a:solidFill>
                        <a:effectLst/>
                        <a:uLnTx/>
                        <a:uFillTx/>
                        <a:latin typeface="Arial"/>
                        <a:ea typeface="宋体"/>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smtClean="0">
                          <a:ln>
                            <a:noFill/>
                          </a:ln>
                          <a:solidFill>
                            <a:srgbClr val="000000"/>
                          </a:solidFill>
                          <a:effectLst/>
                          <a:uLnTx/>
                          <a:uFillTx/>
                          <a:latin typeface="Arial"/>
                          <a:ea typeface="宋体"/>
                          <a:cs typeface="+mn-cs"/>
                        </a:rPr>
                        <a:t>1</a:t>
                      </a:r>
                      <a:endParaRPr kumimoji="0" lang="zh-CN" altLang="en-US" sz="1800" b="0" i="0" u="none" strike="noStrike" kern="1200" cap="none" spc="0" normalizeH="0" baseline="0" noProof="0" dirty="0">
                        <a:ln>
                          <a:noFill/>
                        </a:ln>
                        <a:solidFill>
                          <a:srgbClr val="000000"/>
                        </a:solidFill>
                        <a:effectLst/>
                        <a:uLnTx/>
                        <a:uFillTx/>
                        <a:latin typeface="Arial"/>
                        <a:ea typeface="宋体"/>
                        <a:cs typeface="+mn-cs"/>
                      </a:endParaRPr>
                    </a:p>
                  </a:txBody>
                  <a:tcPr anchor="ctr">
                    <a:solidFill>
                      <a:srgbClr val="FF00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smtClean="0">
                          <a:ln>
                            <a:noFill/>
                          </a:ln>
                          <a:solidFill>
                            <a:srgbClr val="000000"/>
                          </a:solidFill>
                          <a:effectLst/>
                          <a:uLnTx/>
                          <a:uFillTx/>
                          <a:latin typeface="Arial"/>
                          <a:ea typeface="宋体"/>
                          <a:cs typeface="+mn-cs"/>
                        </a:rPr>
                        <a:t>0</a:t>
                      </a:r>
                      <a:endParaRPr kumimoji="0" lang="zh-CN" altLang="en-US" sz="1800" b="0" i="0" u="none" strike="noStrike" kern="1200" cap="none" spc="0" normalizeH="0" baseline="0" noProof="0" dirty="0">
                        <a:ln>
                          <a:noFill/>
                        </a:ln>
                        <a:solidFill>
                          <a:srgbClr val="000000"/>
                        </a:solidFill>
                        <a:effectLst/>
                        <a:uLnTx/>
                        <a:uFillTx/>
                        <a:latin typeface="Arial"/>
                        <a:ea typeface="宋体"/>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smtClean="0">
                          <a:ln>
                            <a:noFill/>
                          </a:ln>
                          <a:solidFill>
                            <a:srgbClr val="000000"/>
                          </a:solidFill>
                          <a:effectLst/>
                          <a:uLnTx/>
                          <a:uFillTx/>
                          <a:latin typeface="Arial"/>
                          <a:ea typeface="宋体"/>
                          <a:cs typeface="+mn-cs"/>
                        </a:rPr>
                        <a:t>0</a:t>
                      </a:r>
                      <a:endParaRPr kumimoji="0" lang="zh-CN" altLang="en-US" sz="1800" b="0" i="0" u="none" strike="noStrike" kern="1200" cap="none" spc="0" normalizeH="0" baseline="0" noProof="0" dirty="0">
                        <a:ln>
                          <a:noFill/>
                        </a:ln>
                        <a:solidFill>
                          <a:srgbClr val="000000"/>
                        </a:solidFill>
                        <a:effectLst/>
                        <a:uLnTx/>
                        <a:uFillTx/>
                        <a:latin typeface="Arial"/>
                        <a:ea typeface="宋体"/>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smtClean="0">
                          <a:ln>
                            <a:noFill/>
                          </a:ln>
                          <a:solidFill>
                            <a:srgbClr val="000000"/>
                          </a:solidFill>
                          <a:effectLst/>
                          <a:uLnTx/>
                          <a:uFillTx/>
                          <a:latin typeface="Arial"/>
                          <a:ea typeface="宋体"/>
                          <a:cs typeface="+mn-cs"/>
                        </a:rPr>
                        <a:t>0</a:t>
                      </a:r>
                      <a:endParaRPr kumimoji="0" lang="zh-CN" altLang="en-US" sz="1800" b="0" i="0" u="none" strike="noStrike" kern="1200" cap="none" spc="0" normalizeH="0" baseline="0" noProof="0" dirty="0">
                        <a:ln>
                          <a:noFill/>
                        </a:ln>
                        <a:solidFill>
                          <a:srgbClr val="000000"/>
                        </a:solidFill>
                        <a:effectLst/>
                        <a:uLnTx/>
                        <a:uFillTx/>
                        <a:latin typeface="Arial"/>
                        <a:ea typeface="宋体"/>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smtClean="0">
                          <a:ln>
                            <a:noFill/>
                          </a:ln>
                          <a:solidFill>
                            <a:srgbClr val="000000"/>
                          </a:solidFill>
                          <a:effectLst/>
                          <a:uLnTx/>
                          <a:uFillTx/>
                          <a:latin typeface="Arial"/>
                          <a:ea typeface="宋体"/>
                          <a:cs typeface="+mn-cs"/>
                        </a:rPr>
                        <a:t>0</a:t>
                      </a:r>
                      <a:endParaRPr kumimoji="0" lang="zh-CN" altLang="en-US" sz="1800" b="0" i="0" u="none" strike="noStrike" kern="1200" cap="none" spc="0" normalizeH="0" baseline="0" noProof="0" dirty="0">
                        <a:ln>
                          <a:noFill/>
                        </a:ln>
                        <a:solidFill>
                          <a:srgbClr val="000000"/>
                        </a:solidFill>
                        <a:effectLst/>
                        <a:uLnTx/>
                        <a:uFillTx/>
                        <a:latin typeface="Arial"/>
                        <a:ea typeface="宋体"/>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smtClean="0">
                          <a:ln>
                            <a:noFill/>
                          </a:ln>
                          <a:solidFill>
                            <a:srgbClr val="000000"/>
                          </a:solidFill>
                          <a:effectLst/>
                          <a:uLnTx/>
                          <a:uFillTx/>
                          <a:latin typeface="Arial"/>
                          <a:ea typeface="宋体"/>
                          <a:cs typeface="+mn-cs"/>
                        </a:rPr>
                        <a:t>0</a:t>
                      </a:r>
                      <a:endParaRPr kumimoji="0" lang="zh-CN" altLang="en-US" sz="1800" b="0" i="0" u="none" strike="noStrike" kern="1200" cap="none" spc="0" normalizeH="0" baseline="0" noProof="0" dirty="0">
                        <a:ln>
                          <a:noFill/>
                        </a:ln>
                        <a:solidFill>
                          <a:srgbClr val="000000"/>
                        </a:solidFill>
                        <a:effectLst/>
                        <a:uLnTx/>
                        <a:uFillTx/>
                        <a:latin typeface="Arial"/>
                        <a:ea typeface="宋体"/>
                        <a:cs typeface="+mn-cs"/>
                      </a:endParaRPr>
                    </a:p>
                  </a:txBody>
                  <a:tcPr anchor="ctr"/>
                </a:tc>
                <a:extLst>
                  <a:ext uri="{0D108BD9-81ED-4DB2-BD59-A6C34878D82A}">
                    <a16:rowId xmlns:a16="http://schemas.microsoft.com/office/drawing/2014/main" val="424196556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smtClean="0">
                          <a:ln>
                            <a:noFill/>
                          </a:ln>
                          <a:solidFill>
                            <a:srgbClr val="000000"/>
                          </a:solidFill>
                          <a:effectLst/>
                          <a:uLnTx/>
                          <a:uFillTx/>
                          <a:latin typeface="Arial"/>
                          <a:ea typeface="宋体"/>
                          <a:cs typeface="+mn-cs"/>
                        </a:rPr>
                        <a:t>0</a:t>
                      </a:r>
                      <a:endParaRPr kumimoji="0" lang="zh-CN" altLang="en-US" sz="1800" b="0" i="0" u="none" strike="noStrike" kern="1200" cap="none" spc="0" normalizeH="0" baseline="0" noProof="0" dirty="0">
                        <a:ln>
                          <a:noFill/>
                        </a:ln>
                        <a:solidFill>
                          <a:srgbClr val="000000"/>
                        </a:solidFill>
                        <a:effectLst/>
                        <a:uLnTx/>
                        <a:uFillTx/>
                        <a:latin typeface="Arial"/>
                        <a:ea typeface="宋体"/>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smtClean="0">
                          <a:ln>
                            <a:noFill/>
                          </a:ln>
                          <a:solidFill>
                            <a:srgbClr val="000000"/>
                          </a:solidFill>
                          <a:effectLst/>
                          <a:uLnTx/>
                          <a:uFillTx/>
                          <a:latin typeface="Arial"/>
                          <a:ea typeface="宋体"/>
                          <a:cs typeface="+mn-cs"/>
                        </a:rPr>
                        <a:t>0</a:t>
                      </a:r>
                      <a:endParaRPr kumimoji="0" lang="zh-CN" altLang="en-US" sz="1800" b="0" i="0" u="none" strike="noStrike" kern="1200" cap="none" spc="0" normalizeH="0" baseline="0" noProof="0" dirty="0">
                        <a:ln>
                          <a:noFill/>
                        </a:ln>
                        <a:solidFill>
                          <a:srgbClr val="000000"/>
                        </a:solidFill>
                        <a:effectLst/>
                        <a:uLnTx/>
                        <a:uFillTx/>
                        <a:latin typeface="Arial"/>
                        <a:ea typeface="宋体"/>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smtClean="0">
                          <a:ln>
                            <a:noFill/>
                          </a:ln>
                          <a:solidFill>
                            <a:srgbClr val="000000"/>
                          </a:solidFill>
                          <a:effectLst/>
                          <a:uLnTx/>
                          <a:uFillTx/>
                          <a:latin typeface="Arial"/>
                          <a:ea typeface="宋体"/>
                          <a:cs typeface="+mn-cs"/>
                        </a:rPr>
                        <a:t>0</a:t>
                      </a:r>
                      <a:endParaRPr kumimoji="0" lang="zh-CN" altLang="en-US" sz="1800" b="0" i="0" u="none" strike="noStrike" kern="1200" cap="none" spc="0" normalizeH="0" baseline="0" noProof="0" dirty="0">
                        <a:ln>
                          <a:noFill/>
                        </a:ln>
                        <a:solidFill>
                          <a:srgbClr val="000000"/>
                        </a:solidFill>
                        <a:effectLst/>
                        <a:uLnTx/>
                        <a:uFillTx/>
                        <a:latin typeface="Arial"/>
                        <a:ea typeface="宋体"/>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smtClean="0">
                          <a:ln>
                            <a:noFill/>
                          </a:ln>
                          <a:solidFill>
                            <a:srgbClr val="000000"/>
                          </a:solidFill>
                          <a:effectLst/>
                          <a:uLnTx/>
                          <a:uFillTx/>
                          <a:latin typeface="Arial"/>
                          <a:ea typeface="宋体"/>
                          <a:cs typeface="+mn-cs"/>
                        </a:rPr>
                        <a:t>0</a:t>
                      </a:r>
                      <a:endParaRPr kumimoji="0" lang="zh-CN" altLang="en-US" sz="1800" b="0" i="0" u="none" strike="noStrike" kern="1200" cap="none" spc="0" normalizeH="0" baseline="0" noProof="0" dirty="0">
                        <a:ln>
                          <a:noFill/>
                        </a:ln>
                        <a:solidFill>
                          <a:srgbClr val="000000"/>
                        </a:solidFill>
                        <a:effectLst/>
                        <a:uLnTx/>
                        <a:uFillTx/>
                        <a:latin typeface="Arial"/>
                        <a:ea typeface="宋体"/>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smtClean="0">
                          <a:ln>
                            <a:noFill/>
                          </a:ln>
                          <a:solidFill>
                            <a:srgbClr val="000000"/>
                          </a:solidFill>
                          <a:effectLst/>
                          <a:uLnTx/>
                          <a:uFillTx/>
                          <a:latin typeface="Arial"/>
                          <a:ea typeface="宋体"/>
                          <a:cs typeface="+mn-cs"/>
                        </a:rPr>
                        <a:t>0</a:t>
                      </a:r>
                      <a:endParaRPr kumimoji="0" lang="zh-CN" altLang="en-US" sz="1800" b="0" i="0" u="none" strike="noStrike" kern="1200" cap="none" spc="0" normalizeH="0" baseline="0" noProof="0" dirty="0">
                        <a:ln>
                          <a:noFill/>
                        </a:ln>
                        <a:solidFill>
                          <a:srgbClr val="000000"/>
                        </a:solidFill>
                        <a:effectLst/>
                        <a:uLnTx/>
                        <a:uFillTx/>
                        <a:latin typeface="Arial"/>
                        <a:ea typeface="宋体"/>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smtClean="0">
                          <a:ln>
                            <a:noFill/>
                          </a:ln>
                          <a:solidFill>
                            <a:srgbClr val="000000"/>
                          </a:solidFill>
                          <a:effectLst/>
                          <a:uLnTx/>
                          <a:uFillTx/>
                          <a:latin typeface="Arial"/>
                          <a:ea typeface="宋体"/>
                          <a:cs typeface="+mn-cs"/>
                        </a:rPr>
                        <a:t>0</a:t>
                      </a:r>
                      <a:endParaRPr kumimoji="0" lang="zh-CN" altLang="en-US" sz="1800" b="0" i="0" u="none" strike="noStrike" kern="1200" cap="none" spc="0" normalizeH="0" baseline="0" noProof="0" dirty="0">
                        <a:ln>
                          <a:noFill/>
                        </a:ln>
                        <a:solidFill>
                          <a:srgbClr val="000000"/>
                        </a:solidFill>
                        <a:effectLst/>
                        <a:uLnTx/>
                        <a:uFillTx/>
                        <a:latin typeface="Arial"/>
                        <a:ea typeface="宋体"/>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smtClean="0">
                          <a:ln>
                            <a:noFill/>
                          </a:ln>
                          <a:solidFill>
                            <a:srgbClr val="000000"/>
                          </a:solidFill>
                          <a:effectLst/>
                          <a:uLnTx/>
                          <a:uFillTx/>
                          <a:latin typeface="Arial"/>
                          <a:ea typeface="宋体"/>
                          <a:cs typeface="+mn-cs"/>
                        </a:rPr>
                        <a:t>0</a:t>
                      </a:r>
                      <a:endParaRPr kumimoji="0" lang="zh-CN" altLang="en-US" sz="1800" b="0" i="0" u="none" strike="noStrike" kern="1200" cap="none" spc="0" normalizeH="0" baseline="0" noProof="0" dirty="0">
                        <a:ln>
                          <a:noFill/>
                        </a:ln>
                        <a:solidFill>
                          <a:srgbClr val="000000"/>
                        </a:solidFill>
                        <a:effectLst/>
                        <a:uLnTx/>
                        <a:uFillTx/>
                        <a:latin typeface="Arial"/>
                        <a:ea typeface="宋体"/>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smtClean="0">
                          <a:ln>
                            <a:noFill/>
                          </a:ln>
                          <a:solidFill>
                            <a:srgbClr val="000000"/>
                          </a:solidFill>
                          <a:effectLst/>
                          <a:uLnTx/>
                          <a:uFillTx/>
                          <a:latin typeface="Arial"/>
                          <a:ea typeface="宋体"/>
                          <a:cs typeface="+mn-cs"/>
                        </a:rPr>
                        <a:t>0</a:t>
                      </a:r>
                      <a:endParaRPr kumimoji="0" lang="zh-CN" altLang="en-US" sz="1800" b="0" i="0" u="none" strike="noStrike" kern="1200" cap="none" spc="0" normalizeH="0" baseline="0" noProof="0" dirty="0">
                        <a:ln>
                          <a:noFill/>
                        </a:ln>
                        <a:solidFill>
                          <a:srgbClr val="000000"/>
                        </a:solidFill>
                        <a:effectLst/>
                        <a:uLnTx/>
                        <a:uFillTx/>
                        <a:latin typeface="Arial"/>
                        <a:ea typeface="宋体"/>
                        <a:cs typeface="+mn-cs"/>
                      </a:endParaRPr>
                    </a:p>
                  </a:txBody>
                  <a:tcPr anchor="ctr"/>
                </a:tc>
                <a:extLst>
                  <a:ext uri="{0D108BD9-81ED-4DB2-BD59-A6C34878D82A}">
                    <a16:rowId xmlns:a16="http://schemas.microsoft.com/office/drawing/2014/main" val="404106157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smtClean="0">
                          <a:ln>
                            <a:noFill/>
                          </a:ln>
                          <a:solidFill>
                            <a:srgbClr val="000000"/>
                          </a:solidFill>
                          <a:effectLst/>
                          <a:uLnTx/>
                          <a:uFillTx/>
                          <a:latin typeface="Arial"/>
                          <a:ea typeface="宋体"/>
                          <a:cs typeface="+mn-cs"/>
                        </a:rPr>
                        <a:t>0</a:t>
                      </a:r>
                      <a:endParaRPr kumimoji="0" lang="zh-CN" altLang="en-US" sz="1800" b="0" i="0" u="none" strike="noStrike" kern="1200" cap="none" spc="0" normalizeH="0" baseline="0" noProof="0" dirty="0">
                        <a:ln>
                          <a:noFill/>
                        </a:ln>
                        <a:solidFill>
                          <a:srgbClr val="000000"/>
                        </a:solidFill>
                        <a:effectLst/>
                        <a:uLnTx/>
                        <a:uFillTx/>
                        <a:latin typeface="Arial"/>
                        <a:ea typeface="宋体"/>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smtClean="0">
                          <a:ln>
                            <a:noFill/>
                          </a:ln>
                          <a:solidFill>
                            <a:srgbClr val="000000"/>
                          </a:solidFill>
                          <a:effectLst/>
                          <a:uLnTx/>
                          <a:uFillTx/>
                          <a:latin typeface="Arial"/>
                          <a:ea typeface="宋体"/>
                          <a:cs typeface="+mn-cs"/>
                        </a:rPr>
                        <a:t>0</a:t>
                      </a:r>
                      <a:endParaRPr kumimoji="0" lang="zh-CN" altLang="en-US" sz="1800" b="0" i="0" u="none" strike="noStrike" kern="1200" cap="none" spc="0" normalizeH="0" baseline="0" noProof="0" dirty="0">
                        <a:ln>
                          <a:noFill/>
                        </a:ln>
                        <a:solidFill>
                          <a:srgbClr val="000000"/>
                        </a:solidFill>
                        <a:effectLst/>
                        <a:uLnTx/>
                        <a:uFillTx/>
                        <a:latin typeface="Arial"/>
                        <a:ea typeface="宋体"/>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smtClean="0">
                          <a:ln>
                            <a:noFill/>
                          </a:ln>
                          <a:solidFill>
                            <a:srgbClr val="000000"/>
                          </a:solidFill>
                          <a:effectLst/>
                          <a:uLnTx/>
                          <a:uFillTx/>
                          <a:latin typeface="Arial"/>
                          <a:ea typeface="宋体"/>
                          <a:cs typeface="+mn-cs"/>
                        </a:rPr>
                        <a:t>0</a:t>
                      </a:r>
                      <a:endParaRPr kumimoji="0" lang="zh-CN" altLang="en-US" sz="1800" b="0" i="0" u="none" strike="noStrike" kern="1200" cap="none" spc="0" normalizeH="0" baseline="0" noProof="0" dirty="0">
                        <a:ln>
                          <a:noFill/>
                        </a:ln>
                        <a:solidFill>
                          <a:srgbClr val="000000"/>
                        </a:solidFill>
                        <a:effectLst/>
                        <a:uLnTx/>
                        <a:uFillTx/>
                        <a:latin typeface="Arial"/>
                        <a:ea typeface="宋体"/>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smtClean="0">
                          <a:ln>
                            <a:noFill/>
                          </a:ln>
                          <a:solidFill>
                            <a:srgbClr val="000000"/>
                          </a:solidFill>
                          <a:effectLst/>
                          <a:uLnTx/>
                          <a:uFillTx/>
                          <a:latin typeface="Arial"/>
                          <a:ea typeface="宋体"/>
                          <a:cs typeface="+mn-cs"/>
                        </a:rPr>
                        <a:t>0</a:t>
                      </a:r>
                      <a:endParaRPr kumimoji="0" lang="zh-CN" altLang="en-US" sz="1800" b="0" i="0" u="none" strike="noStrike" kern="1200" cap="none" spc="0" normalizeH="0" baseline="0" noProof="0" dirty="0">
                        <a:ln>
                          <a:noFill/>
                        </a:ln>
                        <a:solidFill>
                          <a:srgbClr val="000000"/>
                        </a:solidFill>
                        <a:effectLst/>
                        <a:uLnTx/>
                        <a:uFillTx/>
                        <a:latin typeface="Arial"/>
                        <a:ea typeface="宋体"/>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smtClean="0">
                          <a:ln>
                            <a:noFill/>
                          </a:ln>
                          <a:solidFill>
                            <a:srgbClr val="000000"/>
                          </a:solidFill>
                          <a:effectLst/>
                          <a:uLnTx/>
                          <a:uFillTx/>
                          <a:latin typeface="Arial"/>
                          <a:ea typeface="宋体"/>
                          <a:cs typeface="+mn-cs"/>
                        </a:rPr>
                        <a:t>0</a:t>
                      </a:r>
                      <a:endParaRPr kumimoji="0" lang="zh-CN" altLang="en-US" sz="1800" b="0" i="0" u="none" strike="noStrike" kern="1200" cap="none" spc="0" normalizeH="0" baseline="0" noProof="0" dirty="0">
                        <a:ln>
                          <a:noFill/>
                        </a:ln>
                        <a:solidFill>
                          <a:srgbClr val="000000"/>
                        </a:solidFill>
                        <a:effectLst/>
                        <a:uLnTx/>
                        <a:uFillTx/>
                        <a:latin typeface="Arial"/>
                        <a:ea typeface="宋体"/>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smtClean="0">
                          <a:ln>
                            <a:noFill/>
                          </a:ln>
                          <a:solidFill>
                            <a:srgbClr val="000000"/>
                          </a:solidFill>
                          <a:effectLst/>
                          <a:uLnTx/>
                          <a:uFillTx/>
                          <a:latin typeface="Arial"/>
                          <a:ea typeface="宋体"/>
                          <a:cs typeface="+mn-cs"/>
                        </a:rPr>
                        <a:t>0</a:t>
                      </a:r>
                      <a:endParaRPr kumimoji="0" lang="zh-CN" altLang="en-US" sz="1800" b="0" i="0" u="none" strike="noStrike" kern="1200" cap="none" spc="0" normalizeH="0" baseline="0" noProof="0" dirty="0">
                        <a:ln>
                          <a:noFill/>
                        </a:ln>
                        <a:solidFill>
                          <a:srgbClr val="000000"/>
                        </a:solidFill>
                        <a:effectLst/>
                        <a:uLnTx/>
                        <a:uFillTx/>
                        <a:latin typeface="Arial"/>
                        <a:ea typeface="宋体"/>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smtClean="0">
                          <a:ln>
                            <a:noFill/>
                          </a:ln>
                          <a:solidFill>
                            <a:srgbClr val="000000"/>
                          </a:solidFill>
                          <a:effectLst/>
                          <a:uLnTx/>
                          <a:uFillTx/>
                          <a:latin typeface="Arial"/>
                          <a:ea typeface="宋体"/>
                          <a:cs typeface="+mn-cs"/>
                        </a:rPr>
                        <a:t>0</a:t>
                      </a:r>
                      <a:endParaRPr kumimoji="0" lang="zh-CN" altLang="en-US" sz="1800" b="0" i="0" u="none" strike="noStrike" kern="1200" cap="none" spc="0" normalizeH="0" baseline="0" noProof="0" dirty="0">
                        <a:ln>
                          <a:noFill/>
                        </a:ln>
                        <a:solidFill>
                          <a:srgbClr val="000000"/>
                        </a:solidFill>
                        <a:effectLst/>
                        <a:uLnTx/>
                        <a:uFillTx/>
                        <a:latin typeface="Arial"/>
                        <a:ea typeface="宋体"/>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smtClean="0">
                          <a:ln>
                            <a:noFill/>
                          </a:ln>
                          <a:solidFill>
                            <a:srgbClr val="000000"/>
                          </a:solidFill>
                          <a:effectLst/>
                          <a:uLnTx/>
                          <a:uFillTx/>
                          <a:latin typeface="Arial"/>
                          <a:ea typeface="宋体"/>
                          <a:cs typeface="+mn-cs"/>
                        </a:rPr>
                        <a:t>0</a:t>
                      </a:r>
                      <a:endParaRPr kumimoji="0" lang="zh-CN" altLang="en-US" sz="1800" b="0" i="0" u="none" strike="noStrike" kern="1200" cap="none" spc="0" normalizeH="0" baseline="0" noProof="0" dirty="0">
                        <a:ln>
                          <a:noFill/>
                        </a:ln>
                        <a:solidFill>
                          <a:srgbClr val="000000"/>
                        </a:solidFill>
                        <a:effectLst/>
                        <a:uLnTx/>
                        <a:uFillTx/>
                        <a:latin typeface="Arial"/>
                        <a:ea typeface="宋体"/>
                        <a:cs typeface="+mn-cs"/>
                      </a:endParaRPr>
                    </a:p>
                  </a:txBody>
                  <a:tcPr anchor="ctr"/>
                </a:tc>
                <a:extLst>
                  <a:ext uri="{0D108BD9-81ED-4DB2-BD59-A6C34878D82A}">
                    <a16:rowId xmlns:a16="http://schemas.microsoft.com/office/drawing/2014/main" val="75161723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smtClean="0">
                          <a:ln>
                            <a:noFill/>
                          </a:ln>
                          <a:solidFill>
                            <a:srgbClr val="000000"/>
                          </a:solidFill>
                          <a:effectLst/>
                          <a:uLnTx/>
                          <a:uFillTx/>
                          <a:latin typeface="Arial"/>
                          <a:ea typeface="宋体"/>
                          <a:cs typeface="+mn-cs"/>
                        </a:rPr>
                        <a:t>0</a:t>
                      </a:r>
                      <a:endParaRPr kumimoji="0" lang="zh-CN" altLang="en-US" sz="1800" b="0" i="0" u="none" strike="noStrike" kern="1200" cap="none" spc="0" normalizeH="0" baseline="0" noProof="0" dirty="0">
                        <a:ln>
                          <a:noFill/>
                        </a:ln>
                        <a:solidFill>
                          <a:srgbClr val="000000"/>
                        </a:solidFill>
                        <a:effectLst/>
                        <a:uLnTx/>
                        <a:uFillTx/>
                        <a:latin typeface="Arial"/>
                        <a:ea typeface="宋体"/>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smtClean="0">
                          <a:ln>
                            <a:noFill/>
                          </a:ln>
                          <a:solidFill>
                            <a:srgbClr val="000000"/>
                          </a:solidFill>
                          <a:effectLst/>
                          <a:uLnTx/>
                          <a:uFillTx/>
                          <a:latin typeface="Arial"/>
                          <a:ea typeface="宋体"/>
                          <a:cs typeface="+mn-cs"/>
                        </a:rPr>
                        <a:t>0</a:t>
                      </a:r>
                      <a:endParaRPr kumimoji="0" lang="zh-CN" altLang="en-US" sz="1800" b="0" i="0" u="none" strike="noStrike" kern="1200" cap="none" spc="0" normalizeH="0" baseline="0" noProof="0" dirty="0">
                        <a:ln>
                          <a:noFill/>
                        </a:ln>
                        <a:solidFill>
                          <a:srgbClr val="000000"/>
                        </a:solidFill>
                        <a:effectLst/>
                        <a:uLnTx/>
                        <a:uFillTx/>
                        <a:latin typeface="Arial"/>
                        <a:ea typeface="宋体"/>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smtClean="0">
                          <a:ln>
                            <a:noFill/>
                          </a:ln>
                          <a:solidFill>
                            <a:srgbClr val="000000"/>
                          </a:solidFill>
                          <a:effectLst/>
                          <a:uLnTx/>
                          <a:uFillTx/>
                          <a:latin typeface="Arial"/>
                          <a:ea typeface="宋体"/>
                          <a:cs typeface="+mn-cs"/>
                        </a:rPr>
                        <a:t>0</a:t>
                      </a:r>
                      <a:endParaRPr kumimoji="0" lang="zh-CN" altLang="en-US" sz="1800" b="0" i="0" u="none" strike="noStrike" kern="1200" cap="none" spc="0" normalizeH="0" baseline="0" noProof="0" dirty="0">
                        <a:ln>
                          <a:noFill/>
                        </a:ln>
                        <a:solidFill>
                          <a:srgbClr val="000000"/>
                        </a:solidFill>
                        <a:effectLst/>
                        <a:uLnTx/>
                        <a:uFillTx/>
                        <a:latin typeface="Arial"/>
                        <a:ea typeface="宋体"/>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smtClean="0">
                          <a:ln>
                            <a:noFill/>
                          </a:ln>
                          <a:solidFill>
                            <a:srgbClr val="000000"/>
                          </a:solidFill>
                          <a:effectLst/>
                          <a:uLnTx/>
                          <a:uFillTx/>
                          <a:latin typeface="Arial"/>
                          <a:ea typeface="宋体"/>
                          <a:cs typeface="+mn-cs"/>
                        </a:rPr>
                        <a:t>0</a:t>
                      </a:r>
                      <a:endParaRPr kumimoji="0" lang="zh-CN" altLang="en-US" sz="1800" b="0" i="0" u="none" strike="noStrike" kern="1200" cap="none" spc="0" normalizeH="0" baseline="0" noProof="0" dirty="0">
                        <a:ln>
                          <a:noFill/>
                        </a:ln>
                        <a:solidFill>
                          <a:srgbClr val="000000"/>
                        </a:solidFill>
                        <a:effectLst/>
                        <a:uLnTx/>
                        <a:uFillTx/>
                        <a:latin typeface="Arial"/>
                        <a:ea typeface="宋体"/>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smtClean="0">
                          <a:ln>
                            <a:noFill/>
                          </a:ln>
                          <a:solidFill>
                            <a:srgbClr val="000000"/>
                          </a:solidFill>
                          <a:effectLst/>
                          <a:uLnTx/>
                          <a:uFillTx/>
                          <a:latin typeface="Arial"/>
                          <a:ea typeface="宋体"/>
                          <a:cs typeface="+mn-cs"/>
                        </a:rPr>
                        <a:t>0</a:t>
                      </a:r>
                      <a:endParaRPr kumimoji="0" lang="zh-CN" altLang="en-US" sz="1800" b="0" i="0" u="none" strike="noStrike" kern="1200" cap="none" spc="0" normalizeH="0" baseline="0" noProof="0" dirty="0">
                        <a:ln>
                          <a:noFill/>
                        </a:ln>
                        <a:solidFill>
                          <a:srgbClr val="000000"/>
                        </a:solidFill>
                        <a:effectLst/>
                        <a:uLnTx/>
                        <a:uFillTx/>
                        <a:latin typeface="Arial"/>
                        <a:ea typeface="宋体"/>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smtClean="0">
                          <a:ln>
                            <a:noFill/>
                          </a:ln>
                          <a:solidFill>
                            <a:srgbClr val="000000"/>
                          </a:solidFill>
                          <a:effectLst/>
                          <a:uLnTx/>
                          <a:uFillTx/>
                          <a:latin typeface="Arial"/>
                          <a:ea typeface="宋体"/>
                          <a:cs typeface="+mn-cs"/>
                        </a:rPr>
                        <a:t>0</a:t>
                      </a:r>
                      <a:endParaRPr kumimoji="0" lang="zh-CN" altLang="en-US" sz="1800" b="0" i="0" u="none" strike="noStrike" kern="1200" cap="none" spc="0" normalizeH="0" baseline="0" noProof="0" dirty="0">
                        <a:ln>
                          <a:noFill/>
                        </a:ln>
                        <a:solidFill>
                          <a:srgbClr val="000000"/>
                        </a:solidFill>
                        <a:effectLst/>
                        <a:uLnTx/>
                        <a:uFillTx/>
                        <a:latin typeface="Arial"/>
                        <a:ea typeface="宋体"/>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smtClean="0">
                          <a:ln>
                            <a:noFill/>
                          </a:ln>
                          <a:solidFill>
                            <a:srgbClr val="000000"/>
                          </a:solidFill>
                          <a:effectLst/>
                          <a:uLnTx/>
                          <a:uFillTx/>
                          <a:latin typeface="Arial"/>
                          <a:ea typeface="宋体"/>
                          <a:cs typeface="+mn-cs"/>
                        </a:rPr>
                        <a:t>0</a:t>
                      </a:r>
                      <a:endParaRPr kumimoji="0" lang="zh-CN" altLang="en-US" sz="1800" b="0" i="0" u="none" strike="noStrike" kern="1200" cap="none" spc="0" normalizeH="0" baseline="0" noProof="0" dirty="0">
                        <a:ln>
                          <a:noFill/>
                        </a:ln>
                        <a:solidFill>
                          <a:srgbClr val="000000"/>
                        </a:solidFill>
                        <a:effectLst/>
                        <a:uLnTx/>
                        <a:uFillTx/>
                        <a:latin typeface="Arial"/>
                        <a:ea typeface="宋体"/>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smtClean="0">
                          <a:ln>
                            <a:noFill/>
                          </a:ln>
                          <a:solidFill>
                            <a:srgbClr val="000000"/>
                          </a:solidFill>
                          <a:effectLst/>
                          <a:uLnTx/>
                          <a:uFillTx/>
                          <a:latin typeface="Arial"/>
                          <a:ea typeface="宋体"/>
                          <a:cs typeface="+mn-cs"/>
                        </a:rPr>
                        <a:t>0</a:t>
                      </a:r>
                      <a:endParaRPr kumimoji="0" lang="zh-CN" altLang="en-US" sz="1800" b="0" i="0" u="none" strike="noStrike" kern="1200" cap="none" spc="0" normalizeH="0" baseline="0" noProof="0" dirty="0">
                        <a:ln>
                          <a:noFill/>
                        </a:ln>
                        <a:solidFill>
                          <a:srgbClr val="000000"/>
                        </a:solidFill>
                        <a:effectLst/>
                        <a:uLnTx/>
                        <a:uFillTx/>
                        <a:latin typeface="Arial"/>
                        <a:ea typeface="宋体"/>
                        <a:cs typeface="+mn-cs"/>
                      </a:endParaRPr>
                    </a:p>
                  </a:txBody>
                  <a:tcPr anchor="ctr"/>
                </a:tc>
                <a:extLst>
                  <a:ext uri="{0D108BD9-81ED-4DB2-BD59-A6C34878D82A}">
                    <a16:rowId xmlns:a16="http://schemas.microsoft.com/office/drawing/2014/main" val="123280036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smtClean="0">
                          <a:ln>
                            <a:noFill/>
                          </a:ln>
                          <a:solidFill>
                            <a:srgbClr val="000000"/>
                          </a:solidFill>
                          <a:effectLst/>
                          <a:uLnTx/>
                          <a:uFillTx/>
                          <a:latin typeface="Arial"/>
                          <a:ea typeface="宋体"/>
                          <a:cs typeface="+mn-cs"/>
                        </a:rPr>
                        <a:t>0</a:t>
                      </a:r>
                      <a:endParaRPr kumimoji="0" lang="zh-CN" altLang="en-US" sz="1800" b="0" i="0" u="none" strike="noStrike" kern="1200" cap="none" spc="0" normalizeH="0" baseline="0" noProof="0" dirty="0">
                        <a:ln>
                          <a:noFill/>
                        </a:ln>
                        <a:solidFill>
                          <a:srgbClr val="000000"/>
                        </a:solidFill>
                        <a:effectLst/>
                        <a:uLnTx/>
                        <a:uFillTx/>
                        <a:latin typeface="Arial"/>
                        <a:ea typeface="宋体"/>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smtClean="0">
                          <a:ln>
                            <a:noFill/>
                          </a:ln>
                          <a:solidFill>
                            <a:srgbClr val="000000"/>
                          </a:solidFill>
                          <a:effectLst/>
                          <a:uLnTx/>
                          <a:uFillTx/>
                          <a:latin typeface="Arial"/>
                          <a:ea typeface="宋体"/>
                          <a:cs typeface="+mn-cs"/>
                        </a:rPr>
                        <a:t>0</a:t>
                      </a:r>
                      <a:endParaRPr kumimoji="0" lang="zh-CN" altLang="en-US" sz="1800" b="0" i="0" u="none" strike="noStrike" kern="1200" cap="none" spc="0" normalizeH="0" baseline="0" noProof="0" dirty="0">
                        <a:ln>
                          <a:noFill/>
                        </a:ln>
                        <a:solidFill>
                          <a:srgbClr val="000000"/>
                        </a:solidFill>
                        <a:effectLst/>
                        <a:uLnTx/>
                        <a:uFillTx/>
                        <a:latin typeface="Arial"/>
                        <a:ea typeface="宋体"/>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smtClean="0">
                          <a:ln>
                            <a:noFill/>
                          </a:ln>
                          <a:solidFill>
                            <a:srgbClr val="000000"/>
                          </a:solidFill>
                          <a:effectLst/>
                          <a:uLnTx/>
                          <a:uFillTx/>
                          <a:latin typeface="Arial"/>
                          <a:ea typeface="宋体"/>
                          <a:cs typeface="+mn-cs"/>
                        </a:rPr>
                        <a:t>0</a:t>
                      </a:r>
                      <a:endParaRPr kumimoji="0" lang="zh-CN" altLang="en-US" sz="1800" b="0" i="0" u="none" strike="noStrike" kern="1200" cap="none" spc="0" normalizeH="0" baseline="0" noProof="0" dirty="0">
                        <a:ln>
                          <a:noFill/>
                        </a:ln>
                        <a:solidFill>
                          <a:srgbClr val="000000"/>
                        </a:solidFill>
                        <a:effectLst/>
                        <a:uLnTx/>
                        <a:uFillTx/>
                        <a:latin typeface="Arial"/>
                        <a:ea typeface="宋体"/>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smtClean="0">
                          <a:ln>
                            <a:noFill/>
                          </a:ln>
                          <a:solidFill>
                            <a:srgbClr val="000000"/>
                          </a:solidFill>
                          <a:effectLst/>
                          <a:uLnTx/>
                          <a:uFillTx/>
                          <a:latin typeface="Arial"/>
                          <a:ea typeface="宋体"/>
                          <a:cs typeface="+mn-cs"/>
                        </a:rPr>
                        <a:t>0</a:t>
                      </a:r>
                      <a:endParaRPr kumimoji="0" lang="zh-CN" altLang="en-US" sz="1800" b="0" i="0" u="none" strike="noStrike" kern="1200" cap="none" spc="0" normalizeH="0" baseline="0" noProof="0" dirty="0">
                        <a:ln>
                          <a:noFill/>
                        </a:ln>
                        <a:solidFill>
                          <a:srgbClr val="000000"/>
                        </a:solidFill>
                        <a:effectLst/>
                        <a:uLnTx/>
                        <a:uFillTx/>
                        <a:latin typeface="Arial"/>
                        <a:ea typeface="宋体"/>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smtClean="0">
                          <a:ln>
                            <a:noFill/>
                          </a:ln>
                          <a:solidFill>
                            <a:srgbClr val="000000"/>
                          </a:solidFill>
                          <a:effectLst/>
                          <a:uLnTx/>
                          <a:uFillTx/>
                          <a:latin typeface="Arial"/>
                          <a:ea typeface="宋体"/>
                          <a:cs typeface="+mn-cs"/>
                        </a:rPr>
                        <a:t>0</a:t>
                      </a:r>
                      <a:endParaRPr kumimoji="0" lang="zh-CN" altLang="en-US" sz="1800" b="0" i="0" u="none" strike="noStrike" kern="1200" cap="none" spc="0" normalizeH="0" baseline="0" noProof="0" dirty="0">
                        <a:ln>
                          <a:noFill/>
                        </a:ln>
                        <a:solidFill>
                          <a:srgbClr val="000000"/>
                        </a:solidFill>
                        <a:effectLst/>
                        <a:uLnTx/>
                        <a:uFillTx/>
                        <a:latin typeface="Arial"/>
                        <a:ea typeface="宋体"/>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smtClean="0">
                          <a:ln>
                            <a:noFill/>
                          </a:ln>
                          <a:solidFill>
                            <a:srgbClr val="000000"/>
                          </a:solidFill>
                          <a:effectLst/>
                          <a:uLnTx/>
                          <a:uFillTx/>
                          <a:latin typeface="Arial"/>
                          <a:ea typeface="宋体"/>
                          <a:cs typeface="+mn-cs"/>
                        </a:rPr>
                        <a:t>0</a:t>
                      </a:r>
                      <a:endParaRPr kumimoji="0" lang="zh-CN" altLang="en-US" sz="1800" b="0" i="0" u="none" strike="noStrike" kern="1200" cap="none" spc="0" normalizeH="0" baseline="0" noProof="0" dirty="0">
                        <a:ln>
                          <a:noFill/>
                        </a:ln>
                        <a:solidFill>
                          <a:srgbClr val="000000"/>
                        </a:solidFill>
                        <a:effectLst/>
                        <a:uLnTx/>
                        <a:uFillTx/>
                        <a:latin typeface="Arial"/>
                        <a:ea typeface="宋体"/>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smtClean="0">
                          <a:ln>
                            <a:noFill/>
                          </a:ln>
                          <a:solidFill>
                            <a:srgbClr val="000000"/>
                          </a:solidFill>
                          <a:effectLst/>
                          <a:uLnTx/>
                          <a:uFillTx/>
                          <a:latin typeface="Arial"/>
                          <a:ea typeface="宋体"/>
                          <a:cs typeface="+mn-cs"/>
                        </a:rPr>
                        <a:t>0</a:t>
                      </a:r>
                      <a:endParaRPr kumimoji="0" lang="zh-CN" altLang="en-US" sz="1800" b="0" i="0" u="none" strike="noStrike" kern="1200" cap="none" spc="0" normalizeH="0" baseline="0" noProof="0" dirty="0">
                        <a:ln>
                          <a:noFill/>
                        </a:ln>
                        <a:solidFill>
                          <a:srgbClr val="000000"/>
                        </a:solidFill>
                        <a:effectLst/>
                        <a:uLnTx/>
                        <a:uFillTx/>
                        <a:latin typeface="Arial"/>
                        <a:ea typeface="宋体"/>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smtClean="0">
                          <a:ln>
                            <a:noFill/>
                          </a:ln>
                          <a:solidFill>
                            <a:srgbClr val="000000"/>
                          </a:solidFill>
                          <a:effectLst/>
                          <a:uLnTx/>
                          <a:uFillTx/>
                          <a:latin typeface="Arial"/>
                          <a:ea typeface="宋体"/>
                          <a:cs typeface="+mn-cs"/>
                        </a:rPr>
                        <a:t>0</a:t>
                      </a:r>
                      <a:endParaRPr kumimoji="0" lang="zh-CN" altLang="en-US" sz="1800" b="0" i="0" u="none" strike="noStrike" kern="1200" cap="none" spc="0" normalizeH="0" baseline="0" noProof="0" dirty="0">
                        <a:ln>
                          <a:noFill/>
                        </a:ln>
                        <a:solidFill>
                          <a:srgbClr val="000000"/>
                        </a:solidFill>
                        <a:effectLst/>
                        <a:uLnTx/>
                        <a:uFillTx/>
                        <a:latin typeface="Arial"/>
                        <a:ea typeface="宋体"/>
                        <a:cs typeface="+mn-cs"/>
                      </a:endParaRPr>
                    </a:p>
                  </a:txBody>
                  <a:tcPr anchor="ctr"/>
                </a:tc>
                <a:extLst>
                  <a:ext uri="{0D108BD9-81ED-4DB2-BD59-A6C34878D82A}">
                    <a16:rowId xmlns:a16="http://schemas.microsoft.com/office/drawing/2014/main" val="269094184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smtClean="0">
                          <a:ln>
                            <a:noFill/>
                          </a:ln>
                          <a:solidFill>
                            <a:srgbClr val="000000"/>
                          </a:solidFill>
                          <a:effectLst/>
                          <a:uLnTx/>
                          <a:uFillTx/>
                          <a:latin typeface="Arial"/>
                          <a:ea typeface="宋体"/>
                          <a:cs typeface="+mn-cs"/>
                        </a:rPr>
                        <a:t>0</a:t>
                      </a:r>
                      <a:endParaRPr kumimoji="0" lang="zh-CN" altLang="en-US" sz="1800" b="0" i="0" u="none" strike="noStrike" kern="1200" cap="none" spc="0" normalizeH="0" baseline="0" noProof="0" dirty="0">
                        <a:ln>
                          <a:noFill/>
                        </a:ln>
                        <a:solidFill>
                          <a:srgbClr val="000000"/>
                        </a:solidFill>
                        <a:effectLst/>
                        <a:uLnTx/>
                        <a:uFillTx/>
                        <a:latin typeface="Arial"/>
                        <a:ea typeface="宋体"/>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smtClean="0">
                          <a:ln>
                            <a:noFill/>
                          </a:ln>
                          <a:solidFill>
                            <a:srgbClr val="000000"/>
                          </a:solidFill>
                          <a:effectLst/>
                          <a:uLnTx/>
                          <a:uFillTx/>
                          <a:latin typeface="Arial"/>
                          <a:ea typeface="宋体"/>
                          <a:cs typeface="+mn-cs"/>
                        </a:rPr>
                        <a:t>0</a:t>
                      </a:r>
                      <a:endParaRPr kumimoji="0" lang="zh-CN" altLang="en-US" sz="1800" b="0" i="0" u="none" strike="noStrike" kern="1200" cap="none" spc="0" normalizeH="0" baseline="0" noProof="0" dirty="0">
                        <a:ln>
                          <a:noFill/>
                        </a:ln>
                        <a:solidFill>
                          <a:srgbClr val="000000"/>
                        </a:solidFill>
                        <a:effectLst/>
                        <a:uLnTx/>
                        <a:uFillTx/>
                        <a:latin typeface="Arial"/>
                        <a:ea typeface="宋体"/>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smtClean="0">
                          <a:ln>
                            <a:noFill/>
                          </a:ln>
                          <a:solidFill>
                            <a:srgbClr val="000000"/>
                          </a:solidFill>
                          <a:effectLst/>
                          <a:uLnTx/>
                          <a:uFillTx/>
                          <a:latin typeface="Arial"/>
                          <a:ea typeface="宋体"/>
                          <a:cs typeface="+mn-cs"/>
                        </a:rPr>
                        <a:t>0</a:t>
                      </a:r>
                      <a:endParaRPr kumimoji="0" lang="zh-CN" altLang="en-US" sz="1800" b="0" i="0" u="none" strike="noStrike" kern="1200" cap="none" spc="0" normalizeH="0" baseline="0" noProof="0" dirty="0">
                        <a:ln>
                          <a:noFill/>
                        </a:ln>
                        <a:solidFill>
                          <a:srgbClr val="000000"/>
                        </a:solidFill>
                        <a:effectLst/>
                        <a:uLnTx/>
                        <a:uFillTx/>
                        <a:latin typeface="Arial"/>
                        <a:ea typeface="宋体"/>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smtClean="0">
                          <a:ln>
                            <a:noFill/>
                          </a:ln>
                          <a:solidFill>
                            <a:srgbClr val="000000"/>
                          </a:solidFill>
                          <a:effectLst/>
                          <a:uLnTx/>
                          <a:uFillTx/>
                          <a:latin typeface="Arial"/>
                          <a:ea typeface="宋体"/>
                          <a:cs typeface="+mn-cs"/>
                        </a:rPr>
                        <a:t>0</a:t>
                      </a:r>
                      <a:endParaRPr kumimoji="0" lang="zh-CN" altLang="en-US" sz="1800" b="0" i="0" u="none" strike="noStrike" kern="1200" cap="none" spc="0" normalizeH="0" baseline="0" noProof="0" dirty="0">
                        <a:ln>
                          <a:noFill/>
                        </a:ln>
                        <a:solidFill>
                          <a:srgbClr val="000000"/>
                        </a:solidFill>
                        <a:effectLst/>
                        <a:uLnTx/>
                        <a:uFillTx/>
                        <a:latin typeface="Arial"/>
                        <a:ea typeface="宋体"/>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smtClean="0">
                          <a:ln>
                            <a:noFill/>
                          </a:ln>
                          <a:solidFill>
                            <a:srgbClr val="000000"/>
                          </a:solidFill>
                          <a:effectLst/>
                          <a:uLnTx/>
                          <a:uFillTx/>
                          <a:latin typeface="Arial"/>
                          <a:ea typeface="宋体"/>
                          <a:cs typeface="+mn-cs"/>
                        </a:rPr>
                        <a:t>0</a:t>
                      </a:r>
                      <a:endParaRPr kumimoji="0" lang="zh-CN" altLang="en-US" sz="1800" b="0" i="0" u="none" strike="noStrike" kern="1200" cap="none" spc="0" normalizeH="0" baseline="0" noProof="0" dirty="0">
                        <a:ln>
                          <a:noFill/>
                        </a:ln>
                        <a:solidFill>
                          <a:srgbClr val="000000"/>
                        </a:solidFill>
                        <a:effectLst/>
                        <a:uLnTx/>
                        <a:uFillTx/>
                        <a:latin typeface="Arial"/>
                        <a:ea typeface="宋体"/>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smtClean="0">
                          <a:ln>
                            <a:noFill/>
                          </a:ln>
                          <a:solidFill>
                            <a:srgbClr val="000000"/>
                          </a:solidFill>
                          <a:effectLst/>
                          <a:uLnTx/>
                          <a:uFillTx/>
                          <a:latin typeface="Arial"/>
                          <a:ea typeface="宋体"/>
                          <a:cs typeface="+mn-cs"/>
                        </a:rPr>
                        <a:t>0</a:t>
                      </a:r>
                      <a:endParaRPr kumimoji="0" lang="zh-CN" altLang="en-US" sz="1800" b="0" i="0" u="none" strike="noStrike" kern="1200" cap="none" spc="0" normalizeH="0" baseline="0" noProof="0" dirty="0">
                        <a:ln>
                          <a:noFill/>
                        </a:ln>
                        <a:solidFill>
                          <a:srgbClr val="000000"/>
                        </a:solidFill>
                        <a:effectLst/>
                        <a:uLnTx/>
                        <a:uFillTx/>
                        <a:latin typeface="Arial"/>
                        <a:ea typeface="宋体"/>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smtClean="0">
                          <a:ln>
                            <a:noFill/>
                          </a:ln>
                          <a:solidFill>
                            <a:srgbClr val="000000"/>
                          </a:solidFill>
                          <a:effectLst/>
                          <a:uLnTx/>
                          <a:uFillTx/>
                          <a:latin typeface="Arial"/>
                          <a:ea typeface="宋体"/>
                          <a:cs typeface="+mn-cs"/>
                        </a:rPr>
                        <a:t>0</a:t>
                      </a:r>
                      <a:endParaRPr kumimoji="0" lang="zh-CN" altLang="en-US" sz="1800" b="0" i="0" u="none" strike="noStrike" kern="1200" cap="none" spc="0" normalizeH="0" baseline="0" noProof="0" dirty="0">
                        <a:ln>
                          <a:noFill/>
                        </a:ln>
                        <a:solidFill>
                          <a:srgbClr val="000000"/>
                        </a:solidFill>
                        <a:effectLst/>
                        <a:uLnTx/>
                        <a:uFillTx/>
                        <a:latin typeface="Arial"/>
                        <a:ea typeface="宋体"/>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smtClean="0">
                          <a:ln>
                            <a:noFill/>
                          </a:ln>
                          <a:solidFill>
                            <a:srgbClr val="000000"/>
                          </a:solidFill>
                          <a:effectLst/>
                          <a:uLnTx/>
                          <a:uFillTx/>
                          <a:latin typeface="Arial"/>
                          <a:ea typeface="宋体"/>
                          <a:cs typeface="+mn-cs"/>
                        </a:rPr>
                        <a:t>0</a:t>
                      </a:r>
                      <a:endParaRPr kumimoji="0" lang="zh-CN" altLang="en-US" sz="1800" b="0" i="0" u="none" strike="noStrike" kern="1200" cap="none" spc="0" normalizeH="0" baseline="0" noProof="0" dirty="0">
                        <a:ln>
                          <a:noFill/>
                        </a:ln>
                        <a:solidFill>
                          <a:srgbClr val="000000"/>
                        </a:solidFill>
                        <a:effectLst/>
                        <a:uLnTx/>
                        <a:uFillTx/>
                        <a:latin typeface="Arial"/>
                        <a:ea typeface="宋体"/>
                        <a:cs typeface="+mn-cs"/>
                      </a:endParaRPr>
                    </a:p>
                  </a:txBody>
                  <a:tcPr anchor="ctr"/>
                </a:tc>
                <a:extLst>
                  <a:ext uri="{0D108BD9-81ED-4DB2-BD59-A6C34878D82A}">
                    <a16:rowId xmlns:a16="http://schemas.microsoft.com/office/drawing/2014/main" val="192590961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smtClean="0">
                          <a:ln>
                            <a:noFill/>
                          </a:ln>
                          <a:solidFill>
                            <a:srgbClr val="000000"/>
                          </a:solidFill>
                          <a:effectLst/>
                          <a:uLnTx/>
                          <a:uFillTx/>
                          <a:latin typeface="Arial"/>
                          <a:ea typeface="宋体"/>
                          <a:cs typeface="+mn-cs"/>
                        </a:rPr>
                        <a:t>0</a:t>
                      </a:r>
                      <a:endParaRPr kumimoji="0" lang="zh-CN" altLang="en-US" sz="1800" b="0" i="0" u="none" strike="noStrike" kern="1200" cap="none" spc="0" normalizeH="0" baseline="0" noProof="0" dirty="0">
                        <a:ln>
                          <a:noFill/>
                        </a:ln>
                        <a:solidFill>
                          <a:srgbClr val="000000"/>
                        </a:solidFill>
                        <a:effectLst/>
                        <a:uLnTx/>
                        <a:uFillTx/>
                        <a:latin typeface="Arial"/>
                        <a:ea typeface="宋体"/>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smtClean="0">
                          <a:ln>
                            <a:noFill/>
                          </a:ln>
                          <a:solidFill>
                            <a:srgbClr val="000000"/>
                          </a:solidFill>
                          <a:effectLst/>
                          <a:uLnTx/>
                          <a:uFillTx/>
                          <a:latin typeface="Arial"/>
                          <a:ea typeface="宋体"/>
                          <a:cs typeface="+mn-cs"/>
                        </a:rPr>
                        <a:t>0</a:t>
                      </a:r>
                      <a:endParaRPr kumimoji="0" lang="zh-CN" altLang="en-US" sz="1800" b="0" i="0" u="none" strike="noStrike" kern="1200" cap="none" spc="0" normalizeH="0" baseline="0" noProof="0" dirty="0">
                        <a:ln>
                          <a:noFill/>
                        </a:ln>
                        <a:solidFill>
                          <a:srgbClr val="000000"/>
                        </a:solidFill>
                        <a:effectLst/>
                        <a:uLnTx/>
                        <a:uFillTx/>
                        <a:latin typeface="Arial"/>
                        <a:ea typeface="宋体"/>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smtClean="0">
                          <a:ln>
                            <a:noFill/>
                          </a:ln>
                          <a:solidFill>
                            <a:srgbClr val="000000"/>
                          </a:solidFill>
                          <a:effectLst/>
                          <a:uLnTx/>
                          <a:uFillTx/>
                          <a:latin typeface="Arial"/>
                          <a:ea typeface="宋体"/>
                          <a:cs typeface="+mn-cs"/>
                        </a:rPr>
                        <a:t>0</a:t>
                      </a:r>
                      <a:endParaRPr kumimoji="0" lang="zh-CN" altLang="en-US" sz="1800" b="0" i="0" u="none" strike="noStrike" kern="1200" cap="none" spc="0" normalizeH="0" baseline="0" noProof="0" dirty="0">
                        <a:ln>
                          <a:noFill/>
                        </a:ln>
                        <a:solidFill>
                          <a:srgbClr val="000000"/>
                        </a:solidFill>
                        <a:effectLst/>
                        <a:uLnTx/>
                        <a:uFillTx/>
                        <a:latin typeface="Arial"/>
                        <a:ea typeface="宋体"/>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smtClean="0">
                          <a:ln>
                            <a:noFill/>
                          </a:ln>
                          <a:solidFill>
                            <a:srgbClr val="000000"/>
                          </a:solidFill>
                          <a:effectLst/>
                          <a:uLnTx/>
                          <a:uFillTx/>
                          <a:latin typeface="Arial"/>
                          <a:ea typeface="宋体"/>
                          <a:cs typeface="+mn-cs"/>
                        </a:rPr>
                        <a:t>0</a:t>
                      </a:r>
                      <a:endParaRPr kumimoji="0" lang="zh-CN" altLang="en-US" sz="1800" b="0" i="0" u="none" strike="noStrike" kern="1200" cap="none" spc="0" normalizeH="0" baseline="0" noProof="0" dirty="0">
                        <a:ln>
                          <a:noFill/>
                        </a:ln>
                        <a:solidFill>
                          <a:srgbClr val="000000"/>
                        </a:solidFill>
                        <a:effectLst/>
                        <a:uLnTx/>
                        <a:uFillTx/>
                        <a:latin typeface="Arial"/>
                        <a:ea typeface="宋体"/>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smtClean="0">
                          <a:ln>
                            <a:noFill/>
                          </a:ln>
                          <a:solidFill>
                            <a:srgbClr val="000000"/>
                          </a:solidFill>
                          <a:effectLst/>
                          <a:uLnTx/>
                          <a:uFillTx/>
                          <a:latin typeface="Arial"/>
                          <a:ea typeface="宋体"/>
                          <a:cs typeface="+mn-cs"/>
                        </a:rPr>
                        <a:t>0</a:t>
                      </a:r>
                      <a:endParaRPr kumimoji="0" lang="zh-CN" altLang="en-US" sz="1800" b="0" i="0" u="none" strike="noStrike" kern="1200" cap="none" spc="0" normalizeH="0" baseline="0" noProof="0" dirty="0">
                        <a:ln>
                          <a:noFill/>
                        </a:ln>
                        <a:solidFill>
                          <a:srgbClr val="000000"/>
                        </a:solidFill>
                        <a:effectLst/>
                        <a:uLnTx/>
                        <a:uFillTx/>
                        <a:latin typeface="Arial"/>
                        <a:ea typeface="宋体"/>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smtClean="0">
                          <a:ln>
                            <a:noFill/>
                          </a:ln>
                          <a:solidFill>
                            <a:srgbClr val="000000"/>
                          </a:solidFill>
                          <a:effectLst/>
                          <a:uLnTx/>
                          <a:uFillTx/>
                          <a:latin typeface="Arial"/>
                          <a:ea typeface="宋体"/>
                          <a:cs typeface="+mn-cs"/>
                        </a:rPr>
                        <a:t>0</a:t>
                      </a:r>
                      <a:endParaRPr kumimoji="0" lang="zh-CN" altLang="en-US" sz="1800" b="0" i="0" u="none" strike="noStrike" kern="1200" cap="none" spc="0" normalizeH="0" baseline="0" noProof="0" dirty="0">
                        <a:ln>
                          <a:noFill/>
                        </a:ln>
                        <a:solidFill>
                          <a:srgbClr val="000000"/>
                        </a:solidFill>
                        <a:effectLst/>
                        <a:uLnTx/>
                        <a:uFillTx/>
                        <a:latin typeface="Arial"/>
                        <a:ea typeface="宋体"/>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smtClean="0">
                          <a:ln>
                            <a:noFill/>
                          </a:ln>
                          <a:solidFill>
                            <a:srgbClr val="000000"/>
                          </a:solidFill>
                          <a:effectLst/>
                          <a:uLnTx/>
                          <a:uFillTx/>
                          <a:latin typeface="Arial"/>
                          <a:ea typeface="宋体"/>
                          <a:cs typeface="+mn-cs"/>
                        </a:rPr>
                        <a:t>0</a:t>
                      </a:r>
                      <a:endParaRPr kumimoji="0" lang="zh-CN" altLang="en-US" sz="1800" b="0" i="0" u="none" strike="noStrike" kern="1200" cap="none" spc="0" normalizeH="0" baseline="0" noProof="0" dirty="0">
                        <a:ln>
                          <a:noFill/>
                        </a:ln>
                        <a:solidFill>
                          <a:srgbClr val="000000"/>
                        </a:solidFill>
                        <a:effectLst/>
                        <a:uLnTx/>
                        <a:uFillTx/>
                        <a:latin typeface="Arial"/>
                        <a:ea typeface="宋体"/>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smtClean="0">
                          <a:ln>
                            <a:noFill/>
                          </a:ln>
                          <a:solidFill>
                            <a:srgbClr val="000000"/>
                          </a:solidFill>
                          <a:effectLst/>
                          <a:uLnTx/>
                          <a:uFillTx/>
                          <a:latin typeface="Arial"/>
                          <a:ea typeface="宋体"/>
                          <a:cs typeface="+mn-cs"/>
                        </a:rPr>
                        <a:t>0</a:t>
                      </a:r>
                      <a:endParaRPr kumimoji="0" lang="zh-CN" altLang="en-US" sz="1800" b="0" i="0" u="none" strike="noStrike" kern="1200" cap="none" spc="0" normalizeH="0" baseline="0" noProof="0" dirty="0">
                        <a:ln>
                          <a:noFill/>
                        </a:ln>
                        <a:solidFill>
                          <a:srgbClr val="000000"/>
                        </a:solidFill>
                        <a:effectLst/>
                        <a:uLnTx/>
                        <a:uFillTx/>
                        <a:latin typeface="Arial"/>
                        <a:ea typeface="宋体"/>
                        <a:cs typeface="+mn-cs"/>
                      </a:endParaRPr>
                    </a:p>
                  </a:txBody>
                  <a:tcPr anchor="ctr"/>
                </a:tc>
                <a:extLst>
                  <a:ext uri="{0D108BD9-81ED-4DB2-BD59-A6C34878D82A}">
                    <a16:rowId xmlns:a16="http://schemas.microsoft.com/office/drawing/2014/main" val="1227579319"/>
                  </a:ext>
                </a:extLst>
              </a:tr>
            </a:tbl>
          </a:graphicData>
        </a:graphic>
      </p:graphicFrame>
      <p:grpSp>
        <p:nvGrpSpPr>
          <p:cNvPr id="7" name="组合 6"/>
          <p:cNvGrpSpPr/>
          <p:nvPr/>
        </p:nvGrpSpPr>
        <p:grpSpPr>
          <a:xfrm>
            <a:off x="1128613" y="3434558"/>
            <a:ext cx="3179155" cy="2966720"/>
            <a:chOff x="1487648" y="3270895"/>
            <a:chExt cx="3179155" cy="2966720"/>
          </a:xfrm>
        </p:grpSpPr>
        <p:sp>
          <p:nvSpPr>
            <p:cNvPr id="6" name="Rectangle 6"/>
            <p:cNvSpPr>
              <a:spLocks noChangeArrowheads="1"/>
            </p:cNvSpPr>
            <p:nvPr/>
          </p:nvSpPr>
          <p:spPr bwMode="auto">
            <a:xfrm>
              <a:off x="1487648" y="3270895"/>
              <a:ext cx="3179155" cy="296672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 name="椭圆 2"/>
            <p:cNvSpPr/>
            <p:nvPr/>
          </p:nvSpPr>
          <p:spPr>
            <a:xfrm>
              <a:off x="2483768" y="3789040"/>
              <a:ext cx="144016" cy="144016"/>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41090658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zh-CN" altLang="en-US" smtClean="0"/>
              <a:t>矢量－栅格转换算法</a:t>
            </a:r>
          </a:p>
        </p:txBody>
      </p:sp>
      <p:sp>
        <p:nvSpPr>
          <p:cNvPr id="57347" name="Rectangle 3"/>
          <p:cNvSpPr>
            <a:spLocks noGrp="1" noChangeArrowheads="1"/>
          </p:cNvSpPr>
          <p:nvPr>
            <p:ph type="body" idx="1"/>
          </p:nvPr>
        </p:nvSpPr>
        <p:spPr/>
        <p:txBody>
          <a:bodyPr/>
          <a:lstStyle/>
          <a:p>
            <a:pPr eaLnBrk="1" hangingPunct="1">
              <a:lnSpc>
                <a:spcPct val="90000"/>
              </a:lnSpc>
            </a:pPr>
            <a:r>
              <a:rPr lang="zh-CN" altLang="en-US" dirty="0" smtClean="0"/>
              <a:t>线实体</a:t>
            </a:r>
          </a:p>
          <a:p>
            <a:pPr lvl="1" eaLnBrk="1" hangingPunct="1">
              <a:lnSpc>
                <a:spcPct val="90000"/>
              </a:lnSpc>
            </a:pPr>
            <a:r>
              <a:rPr lang="zh-CN" altLang="en-US" dirty="0" smtClean="0"/>
              <a:t>矢量转栅格</a:t>
            </a:r>
          </a:p>
          <a:p>
            <a:pPr lvl="2" eaLnBrk="1" hangingPunct="1">
              <a:lnSpc>
                <a:spcPct val="90000"/>
              </a:lnSpc>
            </a:pPr>
            <a:r>
              <a:rPr lang="zh-CN" altLang="en-US" dirty="0" smtClean="0"/>
              <a:t>把坐标序列中坐标对变为栅格行列坐标</a:t>
            </a:r>
          </a:p>
          <a:p>
            <a:pPr lvl="2" eaLnBrk="1" hangingPunct="1">
              <a:lnSpc>
                <a:spcPct val="90000"/>
              </a:lnSpc>
            </a:pPr>
            <a:r>
              <a:rPr lang="zh-CN" altLang="en-US" dirty="0" smtClean="0"/>
              <a:t>还需根据栅格精度要求，在坐标点之间插满一系列栅格点，这可以由两点式直线方程得到 </a:t>
            </a:r>
          </a:p>
          <a:p>
            <a:pPr lvl="1" eaLnBrk="1" hangingPunct="1">
              <a:lnSpc>
                <a:spcPct val="90000"/>
              </a:lnSpc>
            </a:pPr>
            <a:r>
              <a:rPr lang="zh-CN" altLang="en-US" dirty="0" smtClean="0"/>
              <a:t>栅格转矢量</a:t>
            </a:r>
          </a:p>
          <a:p>
            <a:pPr lvl="2" eaLnBrk="1" hangingPunct="1">
              <a:lnSpc>
                <a:spcPct val="90000"/>
              </a:lnSpc>
            </a:pPr>
            <a:r>
              <a:rPr lang="zh-CN" altLang="en-US" dirty="0" smtClean="0"/>
              <a:t>与栅格多边形边界转换为矢量结构相似 </a:t>
            </a:r>
          </a:p>
        </p:txBody>
      </p:sp>
      <p:graphicFrame>
        <p:nvGraphicFramePr>
          <p:cNvPr id="4" name="表格 3"/>
          <p:cNvGraphicFramePr>
            <a:graphicFrameLocks noGrp="1"/>
          </p:cNvGraphicFramePr>
          <p:nvPr>
            <p:extLst>
              <p:ext uri="{D42A27DB-BD31-4B8C-83A1-F6EECF244321}">
                <p14:modId xmlns:p14="http://schemas.microsoft.com/office/powerpoint/2010/main" val="3382125869"/>
              </p:ext>
            </p:extLst>
          </p:nvPr>
        </p:nvGraphicFramePr>
        <p:xfrm>
          <a:off x="5628192" y="4215528"/>
          <a:ext cx="2639880" cy="2453560"/>
        </p:xfrm>
        <a:graphic>
          <a:graphicData uri="http://schemas.openxmlformats.org/drawingml/2006/table">
            <a:tbl>
              <a:tblPr>
                <a:tableStyleId>{5940675A-B579-460E-94D1-54222C63F5DA}</a:tableStyleId>
              </a:tblPr>
              <a:tblGrid>
                <a:gridCol w="329985">
                  <a:extLst>
                    <a:ext uri="{9D8B030D-6E8A-4147-A177-3AD203B41FA5}">
                      <a16:colId xmlns:a16="http://schemas.microsoft.com/office/drawing/2014/main" val="128789565"/>
                    </a:ext>
                  </a:extLst>
                </a:gridCol>
                <a:gridCol w="329985">
                  <a:extLst>
                    <a:ext uri="{9D8B030D-6E8A-4147-A177-3AD203B41FA5}">
                      <a16:colId xmlns:a16="http://schemas.microsoft.com/office/drawing/2014/main" val="1043877190"/>
                    </a:ext>
                  </a:extLst>
                </a:gridCol>
                <a:gridCol w="329985">
                  <a:extLst>
                    <a:ext uri="{9D8B030D-6E8A-4147-A177-3AD203B41FA5}">
                      <a16:colId xmlns:a16="http://schemas.microsoft.com/office/drawing/2014/main" val="3199667366"/>
                    </a:ext>
                  </a:extLst>
                </a:gridCol>
                <a:gridCol w="329985">
                  <a:extLst>
                    <a:ext uri="{9D8B030D-6E8A-4147-A177-3AD203B41FA5}">
                      <a16:colId xmlns:a16="http://schemas.microsoft.com/office/drawing/2014/main" val="1451591751"/>
                    </a:ext>
                  </a:extLst>
                </a:gridCol>
                <a:gridCol w="329985">
                  <a:extLst>
                    <a:ext uri="{9D8B030D-6E8A-4147-A177-3AD203B41FA5}">
                      <a16:colId xmlns:a16="http://schemas.microsoft.com/office/drawing/2014/main" val="1509754821"/>
                    </a:ext>
                  </a:extLst>
                </a:gridCol>
                <a:gridCol w="329985">
                  <a:extLst>
                    <a:ext uri="{9D8B030D-6E8A-4147-A177-3AD203B41FA5}">
                      <a16:colId xmlns:a16="http://schemas.microsoft.com/office/drawing/2014/main" val="1986447247"/>
                    </a:ext>
                  </a:extLst>
                </a:gridCol>
                <a:gridCol w="329985">
                  <a:extLst>
                    <a:ext uri="{9D8B030D-6E8A-4147-A177-3AD203B41FA5}">
                      <a16:colId xmlns:a16="http://schemas.microsoft.com/office/drawing/2014/main" val="3420767380"/>
                    </a:ext>
                  </a:extLst>
                </a:gridCol>
                <a:gridCol w="329985">
                  <a:extLst>
                    <a:ext uri="{9D8B030D-6E8A-4147-A177-3AD203B41FA5}">
                      <a16:colId xmlns:a16="http://schemas.microsoft.com/office/drawing/2014/main" val="3301307369"/>
                    </a:ext>
                  </a:extLst>
                </a:gridCol>
              </a:tblGrid>
              <a:tr h="30669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smtClean="0">
                          <a:ln>
                            <a:noFill/>
                          </a:ln>
                          <a:solidFill>
                            <a:srgbClr val="000000"/>
                          </a:solidFill>
                          <a:effectLst/>
                          <a:uLnTx/>
                          <a:uFillTx/>
                          <a:latin typeface="Arial"/>
                          <a:ea typeface="宋体"/>
                          <a:cs typeface="+mn-cs"/>
                        </a:rPr>
                        <a:t>0</a:t>
                      </a:r>
                      <a:endParaRPr kumimoji="0" lang="zh-CN" altLang="en-US" sz="1500" b="0" i="0" u="none" strike="noStrike" kern="1200" cap="none" spc="0" normalizeH="0" baseline="0" noProof="0" dirty="0">
                        <a:ln>
                          <a:noFill/>
                        </a:ln>
                        <a:solidFill>
                          <a:srgbClr val="000000"/>
                        </a:solidFill>
                        <a:effectLst/>
                        <a:uLnTx/>
                        <a:uFillTx/>
                        <a:latin typeface="Arial"/>
                        <a:ea typeface="宋体"/>
                        <a:cs typeface="+mn-cs"/>
                      </a:endParaRPr>
                    </a:p>
                  </a:txBody>
                  <a:tcPr marL="75623" marR="75623" marT="37812" marB="37812"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smtClean="0">
                          <a:ln>
                            <a:noFill/>
                          </a:ln>
                          <a:solidFill>
                            <a:srgbClr val="000000"/>
                          </a:solidFill>
                          <a:effectLst/>
                          <a:uLnTx/>
                          <a:uFillTx/>
                          <a:latin typeface="Arial"/>
                          <a:ea typeface="宋体"/>
                          <a:cs typeface="+mn-cs"/>
                        </a:rPr>
                        <a:t>0</a:t>
                      </a:r>
                      <a:endParaRPr kumimoji="0" lang="zh-CN" altLang="en-US" sz="1500" b="0" i="0" u="none" strike="noStrike" kern="1200" cap="none" spc="0" normalizeH="0" baseline="0" noProof="0" dirty="0">
                        <a:ln>
                          <a:noFill/>
                        </a:ln>
                        <a:solidFill>
                          <a:srgbClr val="000000"/>
                        </a:solidFill>
                        <a:effectLst/>
                        <a:uLnTx/>
                        <a:uFillTx/>
                        <a:latin typeface="Arial"/>
                        <a:ea typeface="宋体"/>
                        <a:cs typeface="+mn-cs"/>
                      </a:endParaRPr>
                    </a:p>
                  </a:txBody>
                  <a:tcPr marL="75623" marR="75623" marT="37812" marB="37812"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smtClean="0">
                          <a:ln>
                            <a:noFill/>
                          </a:ln>
                          <a:solidFill>
                            <a:srgbClr val="000000"/>
                          </a:solidFill>
                          <a:effectLst/>
                          <a:uLnTx/>
                          <a:uFillTx/>
                          <a:latin typeface="Arial"/>
                          <a:ea typeface="宋体"/>
                          <a:cs typeface="+mn-cs"/>
                        </a:rPr>
                        <a:t>1</a:t>
                      </a:r>
                      <a:endParaRPr kumimoji="0" lang="zh-CN" altLang="en-US" sz="1500" b="0" i="0" u="none" strike="noStrike" kern="1200" cap="none" spc="0" normalizeH="0" baseline="0" noProof="0" dirty="0">
                        <a:ln>
                          <a:noFill/>
                        </a:ln>
                        <a:solidFill>
                          <a:srgbClr val="000000"/>
                        </a:solidFill>
                        <a:effectLst/>
                        <a:uLnTx/>
                        <a:uFillTx/>
                        <a:latin typeface="Arial"/>
                        <a:ea typeface="宋体"/>
                        <a:cs typeface="+mn-cs"/>
                      </a:endParaRPr>
                    </a:p>
                  </a:txBody>
                  <a:tcPr marL="75623" marR="75623" marT="37812" marB="37812"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smtClean="0">
                          <a:ln>
                            <a:noFill/>
                          </a:ln>
                          <a:solidFill>
                            <a:srgbClr val="000000"/>
                          </a:solidFill>
                          <a:effectLst/>
                          <a:uLnTx/>
                          <a:uFillTx/>
                          <a:latin typeface="Arial"/>
                          <a:ea typeface="宋体"/>
                          <a:cs typeface="+mn-cs"/>
                        </a:rPr>
                        <a:t>1</a:t>
                      </a:r>
                      <a:endParaRPr kumimoji="0" lang="zh-CN" altLang="en-US" sz="1500" b="0" i="0" u="none" strike="noStrike" kern="1200" cap="none" spc="0" normalizeH="0" baseline="0" noProof="0" dirty="0">
                        <a:ln>
                          <a:noFill/>
                        </a:ln>
                        <a:solidFill>
                          <a:srgbClr val="000000"/>
                        </a:solidFill>
                        <a:effectLst/>
                        <a:uLnTx/>
                        <a:uFillTx/>
                        <a:latin typeface="Arial"/>
                        <a:ea typeface="宋体"/>
                        <a:cs typeface="+mn-cs"/>
                      </a:endParaRPr>
                    </a:p>
                  </a:txBody>
                  <a:tcPr marL="75623" marR="75623" marT="37812" marB="37812" anchor="ctr">
                    <a:solidFill>
                      <a:srgbClr val="FFC0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smtClean="0">
                          <a:ln>
                            <a:noFill/>
                          </a:ln>
                          <a:solidFill>
                            <a:srgbClr val="000000"/>
                          </a:solidFill>
                          <a:effectLst/>
                          <a:uLnTx/>
                          <a:uFillTx/>
                          <a:latin typeface="Arial"/>
                          <a:ea typeface="宋体"/>
                          <a:cs typeface="+mn-cs"/>
                        </a:rPr>
                        <a:t>0</a:t>
                      </a:r>
                      <a:endParaRPr kumimoji="0" lang="zh-CN" altLang="en-US" sz="1500" b="0" i="0" u="none" strike="noStrike" kern="1200" cap="none" spc="0" normalizeH="0" baseline="0" noProof="0" dirty="0">
                        <a:ln>
                          <a:noFill/>
                        </a:ln>
                        <a:solidFill>
                          <a:srgbClr val="000000"/>
                        </a:solidFill>
                        <a:effectLst/>
                        <a:uLnTx/>
                        <a:uFillTx/>
                        <a:latin typeface="Arial"/>
                        <a:ea typeface="宋体"/>
                        <a:cs typeface="+mn-cs"/>
                      </a:endParaRPr>
                    </a:p>
                  </a:txBody>
                  <a:tcPr marL="75623" marR="75623" marT="37812" marB="37812"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smtClean="0">
                          <a:ln>
                            <a:noFill/>
                          </a:ln>
                          <a:solidFill>
                            <a:srgbClr val="000000"/>
                          </a:solidFill>
                          <a:effectLst/>
                          <a:uLnTx/>
                          <a:uFillTx/>
                          <a:latin typeface="Arial"/>
                          <a:ea typeface="宋体"/>
                          <a:cs typeface="+mn-cs"/>
                        </a:rPr>
                        <a:t>0</a:t>
                      </a:r>
                      <a:endParaRPr kumimoji="0" lang="zh-CN" altLang="en-US" sz="1500" b="0" i="0" u="none" strike="noStrike" kern="1200" cap="none" spc="0" normalizeH="0" baseline="0" noProof="0" dirty="0">
                        <a:ln>
                          <a:noFill/>
                        </a:ln>
                        <a:solidFill>
                          <a:srgbClr val="000000"/>
                        </a:solidFill>
                        <a:effectLst/>
                        <a:uLnTx/>
                        <a:uFillTx/>
                        <a:latin typeface="Arial"/>
                        <a:ea typeface="宋体"/>
                        <a:cs typeface="+mn-cs"/>
                      </a:endParaRPr>
                    </a:p>
                  </a:txBody>
                  <a:tcPr marL="75623" marR="75623" marT="37812" marB="37812"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smtClean="0">
                          <a:ln>
                            <a:noFill/>
                          </a:ln>
                          <a:solidFill>
                            <a:srgbClr val="000000"/>
                          </a:solidFill>
                          <a:effectLst/>
                          <a:uLnTx/>
                          <a:uFillTx/>
                          <a:latin typeface="Arial"/>
                          <a:ea typeface="宋体"/>
                          <a:cs typeface="+mn-cs"/>
                        </a:rPr>
                        <a:t>0</a:t>
                      </a:r>
                      <a:endParaRPr kumimoji="0" lang="zh-CN" altLang="en-US" sz="1500" b="0" i="0" u="none" strike="noStrike" kern="1200" cap="none" spc="0" normalizeH="0" baseline="0" noProof="0" dirty="0">
                        <a:ln>
                          <a:noFill/>
                        </a:ln>
                        <a:solidFill>
                          <a:srgbClr val="000000"/>
                        </a:solidFill>
                        <a:effectLst/>
                        <a:uLnTx/>
                        <a:uFillTx/>
                        <a:latin typeface="Arial"/>
                        <a:ea typeface="宋体"/>
                        <a:cs typeface="+mn-cs"/>
                      </a:endParaRPr>
                    </a:p>
                  </a:txBody>
                  <a:tcPr marL="75623" marR="75623" marT="37812" marB="37812"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smtClean="0">
                          <a:ln>
                            <a:noFill/>
                          </a:ln>
                          <a:solidFill>
                            <a:srgbClr val="000000"/>
                          </a:solidFill>
                          <a:effectLst/>
                          <a:uLnTx/>
                          <a:uFillTx/>
                          <a:latin typeface="Arial"/>
                          <a:ea typeface="宋体"/>
                          <a:cs typeface="+mn-cs"/>
                        </a:rPr>
                        <a:t>0</a:t>
                      </a:r>
                      <a:endParaRPr kumimoji="0" lang="zh-CN" altLang="en-US" sz="1500" b="0" i="0" u="none" strike="noStrike" kern="1200" cap="none" spc="0" normalizeH="0" baseline="0" noProof="0" dirty="0">
                        <a:ln>
                          <a:noFill/>
                        </a:ln>
                        <a:solidFill>
                          <a:srgbClr val="000000"/>
                        </a:solidFill>
                        <a:effectLst/>
                        <a:uLnTx/>
                        <a:uFillTx/>
                        <a:latin typeface="Arial"/>
                        <a:ea typeface="宋体"/>
                        <a:cs typeface="+mn-cs"/>
                      </a:endParaRPr>
                    </a:p>
                  </a:txBody>
                  <a:tcPr marL="75623" marR="75623" marT="37812" marB="37812" anchor="ctr"/>
                </a:tc>
                <a:extLst>
                  <a:ext uri="{0D108BD9-81ED-4DB2-BD59-A6C34878D82A}">
                    <a16:rowId xmlns:a16="http://schemas.microsoft.com/office/drawing/2014/main" val="1095093596"/>
                  </a:ext>
                </a:extLst>
              </a:tr>
              <a:tr h="30669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smtClean="0">
                          <a:ln>
                            <a:noFill/>
                          </a:ln>
                          <a:solidFill>
                            <a:srgbClr val="000000"/>
                          </a:solidFill>
                          <a:effectLst/>
                          <a:uLnTx/>
                          <a:uFillTx/>
                          <a:latin typeface="Arial"/>
                          <a:ea typeface="宋体"/>
                          <a:cs typeface="+mn-cs"/>
                        </a:rPr>
                        <a:t>0</a:t>
                      </a:r>
                      <a:endParaRPr kumimoji="0" lang="zh-CN" altLang="en-US" sz="1500" b="0" i="0" u="none" strike="noStrike" kern="1200" cap="none" spc="0" normalizeH="0" baseline="0" noProof="0" dirty="0">
                        <a:ln>
                          <a:noFill/>
                        </a:ln>
                        <a:solidFill>
                          <a:srgbClr val="000000"/>
                        </a:solidFill>
                        <a:effectLst/>
                        <a:uLnTx/>
                        <a:uFillTx/>
                        <a:latin typeface="Arial"/>
                        <a:ea typeface="宋体"/>
                        <a:cs typeface="+mn-cs"/>
                      </a:endParaRPr>
                    </a:p>
                  </a:txBody>
                  <a:tcPr marL="75623" marR="75623" marT="37812" marB="37812"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smtClean="0">
                          <a:ln>
                            <a:noFill/>
                          </a:ln>
                          <a:solidFill>
                            <a:srgbClr val="000000"/>
                          </a:solidFill>
                          <a:effectLst/>
                          <a:uLnTx/>
                          <a:uFillTx/>
                          <a:latin typeface="Arial"/>
                          <a:ea typeface="宋体"/>
                          <a:cs typeface="+mn-cs"/>
                        </a:rPr>
                        <a:t>0</a:t>
                      </a:r>
                      <a:endParaRPr kumimoji="0" lang="zh-CN" altLang="en-US" sz="1500" b="0" i="0" u="none" strike="noStrike" kern="1200" cap="none" spc="0" normalizeH="0" baseline="0" noProof="0" dirty="0">
                        <a:ln>
                          <a:noFill/>
                        </a:ln>
                        <a:solidFill>
                          <a:srgbClr val="000000"/>
                        </a:solidFill>
                        <a:effectLst/>
                        <a:uLnTx/>
                        <a:uFillTx/>
                        <a:latin typeface="Arial"/>
                        <a:ea typeface="宋体"/>
                        <a:cs typeface="+mn-cs"/>
                      </a:endParaRPr>
                    </a:p>
                  </a:txBody>
                  <a:tcPr marL="75623" marR="75623" marT="37812" marB="37812"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smtClean="0">
                          <a:ln>
                            <a:noFill/>
                          </a:ln>
                          <a:solidFill>
                            <a:srgbClr val="000000"/>
                          </a:solidFill>
                          <a:effectLst/>
                          <a:uLnTx/>
                          <a:uFillTx/>
                          <a:latin typeface="Arial"/>
                          <a:ea typeface="宋体"/>
                          <a:cs typeface="+mn-cs"/>
                        </a:rPr>
                        <a:t>0</a:t>
                      </a:r>
                      <a:endParaRPr kumimoji="0" lang="zh-CN" altLang="en-US" sz="1500" b="0" i="0" u="none" strike="noStrike" kern="1200" cap="none" spc="0" normalizeH="0" baseline="0" noProof="0" dirty="0">
                        <a:ln>
                          <a:noFill/>
                        </a:ln>
                        <a:solidFill>
                          <a:srgbClr val="000000"/>
                        </a:solidFill>
                        <a:effectLst/>
                        <a:uLnTx/>
                        <a:uFillTx/>
                        <a:latin typeface="Arial"/>
                        <a:ea typeface="宋体"/>
                        <a:cs typeface="+mn-cs"/>
                      </a:endParaRPr>
                    </a:p>
                  </a:txBody>
                  <a:tcPr marL="75623" marR="75623" marT="37812" marB="37812"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smtClean="0">
                          <a:ln>
                            <a:noFill/>
                          </a:ln>
                          <a:solidFill>
                            <a:srgbClr val="000000"/>
                          </a:solidFill>
                          <a:effectLst/>
                          <a:uLnTx/>
                          <a:uFillTx/>
                          <a:latin typeface="Arial"/>
                          <a:ea typeface="宋体"/>
                          <a:cs typeface="+mn-cs"/>
                        </a:rPr>
                        <a:t>1</a:t>
                      </a:r>
                      <a:endParaRPr kumimoji="0" lang="zh-CN" altLang="en-US" sz="1500" b="0" i="0" u="none" strike="noStrike" kern="1200" cap="none" spc="0" normalizeH="0" baseline="0" noProof="0" dirty="0">
                        <a:ln>
                          <a:noFill/>
                        </a:ln>
                        <a:solidFill>
                          <a:srgbClr val="000000"/>
                        </a:solidFill>
                        <a:effectLst/>
                        <a:uLnTx/>
                        <a:uFillTx/>
                        <a:latin typeface="Arial"/>
                        <a:ea typeface="宋体"/>
                        <a:cs typeface="+mn-cs"/>
                      </a:endParaRPr>
                    </a:p>
                  </a:txBody>
                  <a:tcPr marL="75623" marR="75623" marT="37812" marB="37812" anchor="ctr">
                    <a:solidFill>
                      <a:srgbClr val="FFC0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smtClean="0">
                          <a:ln>
                            <a:noFill/>
                          </a:ln>
                          <a:solidFill>
                            <a:srgbClr val="000000"/>
                          </a:solidFill>
                          <a:effectLst/>
                          <a:uLnTx/>
                          <a:uFillTx/>
                          <a:latin typeface="Arial"/>
                          <a:ea typeface="宋体"/>
                          <a:cs typeface="+mn-cs"/>
                        </a:rPr>
                        <a:t>0</a:t>
                      </a:r>
                      <a:endParaRPr kumimoji="0" lang="zh-CN" altLang="en-US" sz="1500" b="0" i="0" u="none" strike="noStrike" kern="1200" cap="none" spc="0" normalizeH="0" baseline="0" noProof="0" dirty="0">
                        <a:ln>
                          <a:noFill/>
                        </a:ln>
                        <a:solidFill>
                          <a:srgbClr val="000000"/>
                        </a:solidFill>
                        <a:effectLst/>
                        <a:uLnTx/>
                        <a:uFillTx/>
                        <a:latin typeface="Arial"/>
                        <a:ea typeface="宋体"/>
                        <a:cs typeface="+mn-cs"/>
                      </a:endParaRPr>
                    </a:p>
                  </a:txBody>
                  <a:tcPr marL="75623" marR="75623" marT="37812" marB="37812"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smtClean="0">
                          <a:ln>
                            <a:noFill/>
                          </a:ln>
                          <a:solidFill>
                            <a:srgbClr val="000000"/>
                          </a:solidFill>
                          <a:effectLst/>
                          <a:uLnTx/>
                          <a:uFillTx/>
                          <a:latin typeface="Arial"/>
                          <a:ea typeface="宋体"/>
                          <a:cs typeface="+mn-cs"/>
                        </a:rPr>
                        <a:t>0</a:t>
                      </a:r>
                      <a:endParaRPr kumimoji="0" lang="zh-CN" altLang="en-US" sz="1500" b="0" i="0" u="none" strike="noStrike" kern="1200" cap="none" spc="0" normalizeH="0" baseline="0" noProof="0" dirty="0">
                        <a:ln>
                          <a:noFill/>
                        </a:ln>
                        <a:solidFill>
                          <a:srgbClr val="000000"/>
                        </a:solidFill>
                        <a:effectLst/>
                        <a:uLnTx/>
                        <a:uFillTx/>
                        <a:latin typeface="Arial"/>
                        <a:ea typeface="宋体"/>
                        <a:cs typeface="+mn-cs"/>
                      </a:endParaRPr>
                    </a:p>
                  </a:txBody>
                  <a:tcPr marL="75623" marR="75623" marT="37812" marB="37812"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smtClean="0">
                          <a:ln>
                            <a:noFill/>
                          </a:ln>
                          <a:solidFill>
                            <a:srgbClr val="000000"/>
                          </a:solidFill>
                          <a:effectLst/>
                          <a:uLnTx/>
                          <a:uFillTx/>
                          <a:latin typeface="Arial"/>
                          <a:ea typeface="宋体"/>
                          <a:cs typeface="+mn-cs"/>
                        </a:rPr>
                        <a:t>0</a:t>
                      </a:r>
                      <a:endParaRPr kumimoji="0" lang="zh-CN" altLang="en-US" sz="1500" b="0" i="0" u="none" strike="noStrike" kern="1200" cap="none" spc="0" normalizeH="0" baseline="0" noProof="0" dirty="0">
                        <a:ln>
                          <a:noFill/>
                        </a:ln>
                        <a:solidFill>
                          <a:srgbClr val="000000"/>
                        </a:solidFill>
                        <a:effectLst/>
                        <a:uLnTx/>
                        <a:uFillTx/>
                        <a:latin typeface="Arial"/>
                        <a:ea typeface="宋体"/>
                        <a:cs typeface="+mn-cs"/>
                      </a:endParaRPr>
                    </a:p>
                  </a:txBody>
                  <a:tcPr marL="75623" marR="75623" marT="37812" marB="37812"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smtClean="0">
                          <a:ln>
                            <a:noFill/>
                          </a:ln>
                          <a:solidFill>
                            <a:srgbClr val="000000"/>
                          </a:solidFill>
                          <a:effectLst/>
                          <a:uLnTx/>
                          <a:uFillTx/>
                          <a:latin typeface="Arial"/>
                          <a:ea typeface="宋体"/>
                          <a:cs typeface="+mn-cs"/>
                        </a:rPr>
                        <a:t>0</a:t>
                      </a:r>
                      <a:endParaRPr kumimoji="0" lang="zh-CN" altLang="en-US" sz="1500" b="0" i="0" u="none" strike="noStrike" kern="1200" cap="none" spc="0" normalizeH="0" baseline="0" noProof="0" dirty="0">
                        <a:ln>
                          <a:noFill/>
                        </a:ln>
                        <a:solidFill>
                          <a:srgbClr val="000000"/>
                        </a:solidFill>
                        <a:effectLst/>
                        <a:uLnTx/>
                        <a:uFillTx/>
                        <a:latin typeface="Arial"/>
                        <a:ea typeface="宋体"/>
                        <a:cs typeface="+mn-cs"/>
                      </a:endParaRPr>
                    </a:p>
                  </a:txBody>
                  <a:tcPr marL="75623" marR="75623" marT="37812" marB="37812" anchor="ctr"/>
                </a:tc>
                <a:extLst>
                  <a:ext uri="{0D108BD9-81ED-4DB2-BD59-A6C34878D82A}">
                    <a16:rowId xmlns:a16="http://schemas.microsoft.com/office/drawing/2014/main" val="4241965560"/>
                  </a:ext>
                </a:extLst>
              </a:tr>
              <a:tr h="30669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smtClean="0">
                          <a:ln>
                            <a:noFill/>
                          </a:ln>
                          <a:solidFill>
                            <a:srgbClr val="000000"/>
                          </a:solidFill>
                          <a:effectLst/>
                          <a:uLnTx/>
                          <a:uFillTx/>
                          <a:latin typeface="Arial"/>
                          <a:ea typeface="宋体"/>
                          <a:cs typeface="+mn-cs"/>
                        </a:rPr>
                        <a:t>0</a:t>
                      </a:r>
                      <a:endParaRPr kumimoji="0" lang="zh-CN" altLang="en-US" sz="1500" b="0" i="0" u="none" strike="noStrike" kern="1200" cap="none" spc="0" normalizeH="0" baseline="0" noProof="0" dirty="0">
                        <a:ln>
                          <a:noFill/>
                        </a:ln>
                        <a:solidFill>
                          <a:srgbClr val="000000"/>
                        </a:solidFill>
                        <a:effectLst/>
                        <a:uLnTx/>
                        <a:uFillTx/>
                        <a:latin typeface="Arial"/>
                        <a:ea typeface="宋体"/>
                        <a:cs typeface="+mn-cs"/>
                      </a:endParaRPr>
                    </a:p>
                  </a:txBody>
                  <a:tcPr marL="75623" marR="75623" marT="37812" marB="37812"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smtClean="0">
                          <a:ln>
                            <a:noFill/>
                          </a:ln>
                          <a:solidFill>
                            <a:srgbClr val="000000"/>
                          </a:solidFill>
                          <a:effectLst/>
                          <a:uLnTx/>
                          <a:uFillTx/>
                          <a:latin typeface="Arial"/>
                          <a:ea typeface="宋体"/>
                          <a:cs typeface="+mn-cs"/>
                        </a:rPr>
                        <a:t>0</a:t>
                      </a:r>
                      <a:endParaRPr kumimoji="0" lang="zh-CN" altLang="en-US" sz="1500" b="0" i="0" u="none" strike="noStrike" kern="1200" cap="none" spc="0" normalizeH="0" baseline="0" noProof="0" dirty="0">
                        <a:ln>
                          <a:noFill/>
                        </a:ln>
                        <a:solidFill>
                          <a:srgbClr val="000000"/>
                        </a:solidFill>
                        <a:effectLst/>
                        <a:uLnTx/>
                        <a:uFillTx/>
                        <a:latin typeface="Arial"/>
                        <a:ea typeface="宋体"/>
                        <a:cs typeface="+mn-cs"/>
                      </a:endParaRPr>
                    </a:p>
                  </a:txBody>
                  <a:tcPr marL="75623" marR="75623" marT="37812" marB="37812"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smtClean="0">
                          <a:ln>
                            <a:noFill/>
                          </a:ln>
                          <a:solidFill>
                            <a:srgbClr val="000000"/>
                          </a:solidFill>
                          <a:effectLst/>
                          <a:uLnTx/>
                          <a:uFillTx/>
                          <a:latin typeface="Arial"/>
                          <a:ea typeface="宋体"/>
                          <a:cs typeface="+mn-cs"/>
                        </a:rPr>
                        <a:t>1</a:t>
                      </a:r>
                      <a:endParaRPr kumimoji="0" lang="zh-CN" altLang="en-US" sz="1500" b="0" i="0" u="none" strike="noStrike" kern="1200" cap="none" spc="0" normalizeH="0" baseline="0" noProof="0" dirty="0">
                        <a:ln>
                          <a:noFill/>
                        </a:ln>
                        <a:solidFill>
                          <a:srgbClr val="000000"/>
                        </a:solidFill>
                        <a:effectLst/>
                        <a:uLnTx/>
                        <a:uFillTx/>
                        <a:latin typeface="Arial"/>
                        <a:ea typeface="宋体"/>
                        <a:cs typeface="+mn-cs"/>
                      </a:endParaRPr>
                    </a:p>
                  </a:txBody>
                  <a:tcPr marL="75623" marR="75623" marT="37812" marB="37812" anchor="ctr">
                    <a:solidFill>
                      <a:srgbClr val="FFC0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smtClean="0">
                          <a:ln>
                            <a:noFill/>
                          </a:ln>
                          <a:solidFill>
                            <a:srgbClr val="000000"/>
                          </a:solidFill>
                          <a:effectLst/>
                          <a:uLnTx/>
                          <a:uFillTx/>
                          <a:latin typeface="Arial"/>
                          <a:ea typeface="宋体"/>
                          <a:cs typeface="+mn-cs"/>
                        </a:rPr>
                        <a:t>1</a:t>
                      </a:r>
                      <a:endParaRPr kumimoji="0" lang="zh-CN" altLang="en-US" sz="1500" b="0" i="0" u="none" strike="noStrike" kern="1200" cap="none" spc="0" normalizeH="0" baseline="0" noProof="0" dirty="0">
                        <a:ln>
                          <a:noFill/>
                        </a:ln>
                        <a:solidFill>
                          <a:srgbClr val="000000"/>
                        </a:solidFill>
                        <a:effectLst/>
                        <a:uLnTx/>
                        <a:uFillTx/>
                        <a:latin typeface="Arial"/>
                        <a:ea typeface="宋体"/>
                        <a:cs typeface="+mn-cs"/>
                      </a:endParaRPr>
                    </a:p>
                  </a:txBody>
                  <a:tcPr marL="75623" marR="75623" marT="37812" marB="37812"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smtClean="0">
                          <a:ln>
                            <a:noFill/>
                          </a:ln>
                          <a:solidFill>
                            <a:srgbClr val="000000"/>
                          </a:solidFill>
                          <a:effectLst/>
                          <a:uLnTx/>
                          <a:uFillTx/>
                          <a:latin typeface="Arial"/>
                          <a:ea typeface="宋体"/>
                          <a:cs typeface="+mn-cs"/>
                        </a:rPr>
                        <a:t>0</a:t>
                      </a:r>
                      <a:endParaRPr kumimoji="0" lang="zh-CN" altLang="en-US" sz="1500" b="0" i="0" u="none" strike="noStrike" kern="1200" cap="none" spc="0" normalizeH="0" baseline="0" noProof="0" dirty="0">
                        <a:ln>
                          <a:noFill/>
                        </a:ln>
                        <a:solidFill>
                          <a:srgbClr val="000000"/>
                        </a:solidFill>
                        <a:effectLst/>
                        <a:uLnTx/>
                        <a:uFillTx/>
                        <a:latin typeface="Arial"/>
                        <a:ea typeface="宋体"/>
                        <a:cs typeface="+mn-cs"/>
                      </a:endParaRPr>
                    </a:p>
                  </a:txBody>
                  <a:tcPr marL="75623" marR="75623" marT="37812" marB="37812"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smtClean="0">
                          <a:ln>
                            <a:noFill/>
                          </a:ln>
                          <a:solidFill>
                            <a:srgbClr val="000000"/>
                          </a:solidFill>
                          <a:effectLst/>
                          <a:uLnTx/>
                          <a:uFillTx/>
                          <a:latin typeface="Arial"/>
                          <a:ea typeface="宋体"/>
                          <a:cs typeface="+mn-cs"/>
                        </a:rPr>
                        <a:t>0</a:t>
                      </a:r>
                      <a:endParaRPr kumimoji="0" lang="zh-CN" altLang="en-US" sz="1500" b="0" i="0" u="none" strike="noStrike" kern="1200" cap="none" spc="0" normalizeH="0" baseline="0" noProof="0" dirty="0">
                        <a:ln>
                          <a:noFill/>
                        </a:ln>
                        <a:solidFill>
                          <a:srgbClr val="000000"/>
                        </a:solidFill>
                        <a:effectLst/>
                        <a:uLnTx/>
                        <a:uFillTx/>
                        <a:latin typeface="Arial"/>
                        <a:ea typeface="宋体"/>
                        <a:cs typeface="+mn-cs"/>
                      </a:endParaRPr>
                    </a:p>
                  </a:txBody>
                  <a:tcPr marL="75623" marR="75623" marT="37812" marB="37812"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smtClean="0">
                          <a:ln>
                            <a:noFill/>
                          </a:ln>
                          <a:solidFill>
                            <a:srgbClr val="000000"/>
                          </a:solidFill>
                          <a:effectLst/>
                          <a:uLnTx/>
                          <a:uFillTx/>
                          <a:latin typeface="Arial"/>
                          <a:ea typeface="宋体"/>
                          <a:cs typeface="+mn-cs"/>
                        </a:rPr>
                        <a:t>0</a:t>
                      </a:r>
                      <a:endParaRPr kumimoji="0" lang="zh-CN" altLang="en-US" sz="1500" b="0" i="0" u="none" strike="noStrike" kern="1200" cap="none" spc="0" normalizeH="0" baseline="0" noProof="0" dirty="0">
                        <a:ln>
                          <a:noFill/>
                        </a:ln>
                        <a:solidFill>
                          <a:srgbClr val="000000"/>
                        </a:solidFill>
                        <a:effectLst/>
                        <a:uLnTx/>
                        <a:uFillTx/>
                        <a:latin typeface="Arial"/>
                        <a:ea typeface="宋体"/>
                        <a:cs typeface="+mn-cs"/>
                      </a:endParaRPr>
                    </a:p>
                  </a:txBody>
                  <a:tcPr marL="75623" marR="75623" marT="37812" marB="37812"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smtClean="0">
                          <a:ln>
                            <a:noFill/>
                          </a:ln>
                          <a:solidFill>
                            <a:srgbClr val="000000"/>
                          </a:solidFill>
                          <a:effectLst/>
                          <a:uLnTx/>
                          <a:uFillTx/>
                          <a:latin typeface="Arial"/>
                          <a:ea typeface="宋体"/>
                          <a:cs typeface="+mn-cs"/>
                        </a:rPr>
                        <a:t>0</a:t>
                      </a:r>
                      <a:endParaRPr kumimoji="0" lang="zh-CN" altLang="en-US" sz="1500" b="0" i="0" u="none" strike="noStrike" kern="1200" cap="none" spc="0" normalizeH="0" baseline="0" noProof="0" dirty="0">
                        <a:ln>
                          <a:noFill/>
                        </a:ln>
                        <a:solidFill>
                          <a:srgbClr val="000000"/>
                        </a:solidFill>
                        <a:effectLst/>
                        <a:uLnTx/>
                        <a:uFillTx/>
                        <a:latin typeface="Arial"/>
                        <a:ea typeface="宋体"/>
                        <a:cs typeface="+mn-cs"/>
                      </a:endParaRPr>
                    </a:p>
                  </a:txBody>
                  <a:tcPr marL="75623" marR="75623" marT="37812" marB="37812" anchor="ctr"/>
                </a:tc>
                <a:extLst>
                  <a:ext uri="{0D108BD9-81ED-4DB2-BD59-A6C34878D82A}">
                    <a16:rowId xmlns:a16="http://schemas.microsoft.com/office/drawing/2014/main" val="4041061573"/>
                  </a:ext>
                </a:extLst>
              </a:tr>
              <a:tr h="30669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smtClean="0">
                          <a:ln>
                            <a:noFill/>
                          </a:ln>
                          <a:solidFill>
                            <a:srgbClr val="000000"/>
                          </a:solidFill>
                          <a:effectLst/>
                          <a:uLnTx/>
                          <a:uFillTx/>
                          <a:latin typeface="Arial"/>
                          <a:ea typeface="宋体"/>
                          <a:cs typeface="+mn-cs"/>
                        </a:rPr>
                        <a:t>0</a:t>
                      </a:r>
                      <a:endParaRPr kumimoji="0" lang="zh-CN" altLang="en-US" sz="1500" b="0" i="0" u="none" strike="noStrike" kern="1200" cap="none" spc="0" normalizeH="0" baseline="0" noProof="0" dirty="0">
                        <a:ln>
                          <a:noFill/>
                        </a:ln>
                        <a:solidFill>
                          <a:srgbClr val="000000"/>
                        </a:solidFill>
                        <a:effectLst/>
                        <a:uLnTx/>
                        <a:uFillTx/>
                        <a:latin typeface="Arial"/>
                        <a:ea typeface="宋体"/>
                        <a:cs typeface="+mn-cs"/>
                      </a:endParaRPr>
                    </a:p>
                  </a:txBody>
                  <a:tcPr marL="75623" marR="75623" marT="37812" marB="37812"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smtClean="0">
                          <a:ln>
                            <a:noFill/>
                          </a:ln>
                          <a:solidFill>
                            <a:srgbClr val="000000"/>
                          </a:solidFill>
                          <a:effectLst/>
                          <a:uLnTx/>
                          <a:uFillTx/>
                          <a:latin typeface="Arial"/>
                          <a:ea typeface="宋体"/>
                          <a:cs typeface="+mn-cs"/>
                        </a:rPr>
                        <a:t>0</a:t>
                      </a:r>
                      <a:endParaRPr kumimoji="0" lang="zh-CN" altLang="en-US" sz="1500" b="0" i="0" u="none" strike="noStrike" kern="1200" cap="none" spc="0" normalizeH="0" baseline="0" noProof="0" dirty="0">
                        <a:ln>
                          <a:noFill/>
                        </a:ln>
                        <a:solidFill>
                          <a:srgbClr val="000000"/>
                        </a:solidFill>
                        <a:effectLst/>
                        <a:uLnTx/>
                        <a:uFillTx/>
                        <a:latin typeface="Arial"/>
                        <a:ea typeface="宋体"/>
                        <a:cs typeface="+mn-cs"/>
                      </a:endParaRPr>
                    </a:p>
                  </a:txBody>
                  <a:tcPr marL="75623" marR="75623" marT="37812" marB="37812"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smtClean="0">
                          <a:ln>
                            <a:noFill/>
                          </a:ln>
                          <a:solidFill>
                            <a:srgbClr val="000000"/>
                          </a:solidFill>
                          <a:effectLst/>
                          <a:uLnTx/>
                          <a:uFillTx/>
                          <a:latin typeface="Arial"/>
                          <a:ea typeface="宋体"/>
                          <a:cs typeface="+mn-cs"/>
                        </a:rPr>
                        <a:t>1</a:t>
                      </a:r>
                      <a:endParaRPr kumimoji="0" lang="zh-CN" altLang="en-US" sz="1500" b="0" i="0" u="none" strike="noStrike" kern="1200" cap="none" spc="0" normalizeH="0" baseline="0" noProof="0" dirty="0">
                        <a:ln>
                          <a:noFill/>
                        </a:ln>
                        <a:solidFill>
                          <a:srgbClr val="000000"/>
                        </a:solidFill>
                        <a:effectLst/>
                        <a:uLnTx/>
                        <a:uFillTx/>
                        <a:latin typeface="Arial"/>
                        <a:ea typeface="宋体"/>
                        <a:cs typeface="+mn-cs"/>
                      </a:endParaRPr>
                    </a:p>
                  </a:txBody>
                  <a:tcPr marL="75623" marR="75623" marT="37812" marB="37812" anchor="ctr">
                    <a:solidFill>
                      <a:srgbClr val="FFC0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smtClean="0">
                          <a:ln>
                            <a:noFill/>
                          </a:ln>
                          <a:solidFill>
                            <a:srgbClr val="000000"/>
                          </a:solidFill>
                          <a:effectLst/>
                          <a:uLnTx/>
                          <a:uFillTx/>
                          <a:latin typeface="Arial"/>
                          <a:ea typeface="宋体"/>
                          <a:cs typeface="+mn-cs"/>
                        </a:rPr>
                        <a:t>0</a:t>
                      </a:r>
                      <a:endParaRPr kumimoji="0" lang="zh-CN" altLang="en-US" sz="1500" b="0" i="0" u="none" strike="noStrike" kern="1200" cap="none" spc="0" normalizeH="0" baseline="0" noProof="0" dirty="0">
                        <a:ln>
                          <a:noFill/>
                        </a:ln>
                        <a:solidFill>
                          <a:srgbClr val="000000"/>
                        </a:solidFill>
                        <a:effectLst/>
                        <a:uLnTx/>
                        <a:uFillTx/>
                        <a:latin typeface="Arial"/>
                        <a:ea typeface="宋体"/>
                        <a:cs typeface="+mn-cs"/>
                      </a:endParaRPr>
                    </a:p>
                  </a:txBody>
                  <a:tcPr marL="75623" marR="75623" marT="37812" marB="37812"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smtClean="0">
                          <a:ln>
                            <a:noFill/>
                          </a:ln>
                          <a:solidFill>
                            <a:srgbClr val="000000"/>
                          </a:solidFill>
                          <a:effectLst/>
                          <a:uLnTx/>
                          <a:uFillTx/>
                          <a:latin typeface="Arial"/>
                          <a:ea typeface="宋体"/>
                          <a:cs typeface="+mn-cs"/>
                        </a:rPr>
                        <a:t>0</a:t>
                      </a:r>
                      <a:endParaRPr kumimoji="0" lang="zh-CN" altLang="en-US" sz="1500" b="0" i="0" u="none" strike="noStrike" kern="1200" cap="none" spc="0" normalizeH="0" baseline="0" noProof="0" dirty="0">
                        <a:ln>
                          <a:noFill/>
                        </a:ln>
                        <a:solidFill>
                          <a:srgbClr val="000000"/>
                        </a:solidFill>
                        <a:effectLst/>
                        <a:uLnTx/>
                        <a:uFillTx/>
                        <a:latin typeface="Arial"/>
                        <a:ea typeface="宋体"/>
                        <a:cs typeface="+mn-cs"/>
                      </a:endParaRPr>
                    </a:p>
                  </a:txBody>
                  <a:tcPr marL="75623" marR="75623" marT="37812" marB="37812"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smtClean="0">
                          <a:ln>
                            <a:noFill/>
                          </a:ln>
                          <a:solidFill>
                            <a:srgbClr val="000000"/>
                          </a:solidFill>
                          <a:effectLst/>
                          <a:uLnTx/>
                          <a:uFillTx/>
                          <a:latin typeface="Arial"/>
                          <a:ea typeface="宋体"/>
                          <a:cs typeface="+mn-cs"/>
                        </a:rPr>
                        <a:t>0</a:t>
                      </a:r>
                      <a:endParaRPr kumimoji="0" lang="zh-CN" altLang="en-US" sz="1500" b="0" i="0" u="none" strike="noStrike" kern="1200" cap="none" spc="0" normalizeH="0" baseline="0" noProof="0" dirty="0">
                        <a:ln>
                          <a:noFill/>
                        </a:ln>
                        <a:solidFill>
                          <a:srgbClr val="000000"/>
                        </a:solidFill>
                        <a:effectLst/>
                        <a:uLnTx/>
                        <a:uFillTx/>
                        <a:latin typeface="Arial"/>
                        <a:ea typeface="宋体"/>
                        <a:cs typeface="+mn-cs"/>
                      </a:endParaRPr>
                    </a:p>
                  </a:txBody>
                  <a:tcPr marL="75623" marR="75623" marT="37812" marB="37812"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smtClean="0">
                          <a:ln>
                            <a:noFill/>
                          </a:ln>
                          <a:solidFill>
                            <a:srgbClr val="000000"/>
                          </a:solidFill>
                          <a:effectLst/>
                          <a:uLnTx/>
                          <a:uFillTx/>
                          <a:latin typeface="Arial"/>
                          <a:ea typeface="宋体"/>
                          <a:cs typeface="+mn-cs"/>
                        </a:rPr>
                        <a:t>0</a:t>
                      </a:r>
                      <a:endParaRPr kumimoji="0" lang="zh-CN" altLang="en-US" sz="1500" b="0" i="0" u="none" strike="noStrike" kern="1200" cap="none" spc="0" normalizeH="0" baseline="0" noProof="0" dirty="0">
                        <a:ln>
                          <a:noFill/>
                        </a:ln>
                        <a:solidFill>
                          <a:srgbClr val="000000"/>
                        </a:solidFill>
                        <a:effectLst/>
                        <a:uLnTx/>
                        <a:uFillTx/>
                        <a:latin typeface="Arial"/>
                        <a:ea typeface="宋体"/>
                        <a:cs typeface="+mn-cs"/>
                      </a:endParaRPr>
                    </a:p>
                  </a:txBody>
                  <a:tcPr marL="75623" marR="75623" marT="37812" marB="37812"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smtClean="0">
                          <a:ln>
                            <a:noFill/>
                          </a:ln>
                          <a:solidFill>
                            <a:srgbClr val="000000"/>
                          </a:solidFill>
                          <a:effectLst/>
                          <a:uLnTx/>
                          <a:uFillTx/>
                          <a:latin typeface="Arial"/>
                          <a:ea typeface="宋体"/>
                          <a:cs typeface="+mn-cs"/>
                        </a:rPr>
                        <a:t>0</a:t>
                      </a:r>
                      <a:endParaRPr kumimoji="0" lang="zh-CN" altLang="en-US" sz="1500" b="0" i="0" u="none" strike="noStrike" kern="1200" cap="none" spc="0" normalizeH="0" baseline="0" noProof="0" dirty="0">
                        <a:ln>
                          <a:noFill/>
                        </a:ln>
                        <a:solidFill>
                          <a:srgbClr val="000000"/>
                        </a:solidFill>
                        <a:effectLst/>
                        <a:uLnTx/>
                        <a:uFillTx/>
                        <a:latin typeface="Arial"/>
                        <a:ea typeface="宋体"/>
                        <a:cs typeface="+mn-cs"/>
                      </a:endParaRPr>
                    </a:p>
                  </a:txBody>
                  <a:tcPr marL="75623" marR="75623" marT="37812" marB="37812" anchor="ctr"/>
                </a:tc>
                <a:extLst>
                  <a:ext uri="{0D108BD9-81ED-4DB2-BD59-A6C34878D82A}">
                    <a16:rowId xmlns:a16="http://schemas.microsoft.com/office/drawing/2014/main" val="751617232"/>
                  </a:ext>
                </a:extLst>
              </a:tr>
              <a:tr h="30669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smtClean="0">
                          <a:ln>
                            <a:noFill/>
                          </a:ln>
                          <a:solidFill>
                            <a:srgbClr val="000000"/>
                          </a:solidFill>
                          <a:effectLst/>
                          <a:uLnTx/>
                          <a:uFillTx/>
                          <a:latin typeface="Arial"/>
                          <a:ea typeface="宋体"/>
                          <a:cs typeface="+mn-cs"/>
                        </a:rPr>
                        <a:t>0</a:t>
                      </a:r>
                      <a:endParaRPr kumimoji="0" lang="zh-CN" altLang="en-US" sz="1500" b="0" i="0" u="none" strike="noStrike" kern="1200" cap="none" spc="0" normalizeH="0" baseline="0" noProof="0" dirty="0">
                        <a:ln>
                          <a:noFill/>
                        </a:ln>
                        <a:solidFill>
                          <a:srgbClr val="000000"/>
                        </a:solidFill>
                        <a:effectLst/>
                        <a:uLnTx/>
                        <a:uFillTx/>
                        <a:latin typeface="Arial"/>
                        <a:ea typeface="宋体"/>
                        <a:cs typeface="+mn-cs"/>
                      </a:endParaRPr>
                    </a:p>
                  </a:txBody>
                  <a:tcPr marL="75623" marR="75623" marT="37812" marB="37812"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smtClean="0">
                          <a:ln>
                            <a:noFill/>
                          </a:ln>
                          <a:solidFill>
                            <a:srgbClr val="000000"/>
                          </a:solidFill>
                          <a:effectLst/>
                          <a:uLnTx/>
                          <a:uFillTx/>
                          <a:latin typeface="Arial"/>
                          <a:ea typeface="宋体"/>
                          <a:cs typeface="+mn-cs"/>
                        </a:rPr>
                        <a:t>1</a:t>
                      </a:r>
                      <a:endParaRPr kumimoji="0" lang="zh-CN" altLang="en-US" sz="1500" b="0" i="0" u="none" strike="noStrike" kern="1200" cap="none" spc="0" normalizeH="0" baseline="0" noProof="0" dirty="0">
                        <a:ln>
                          <a:noFill/>
                        </a:ln>
                        <a:solidFill>
                          <a:srgbClr val="000000"/>
                        </a:solidFill>
                        <a:effectLst/>
                        <a:uLnTx/>
                        <a:uFillTx/>
                        <a:latin typeface="Arial"/>
                        <a:ea typeface="宋体"/>
                        <a:cs typeface="+mn-cs"/>
                      </a:endParaRPr>
                    </a:p>
                  </a:txBody>
                  <a:tcPr marL="75623" marR="75623" marT="37812" marB="37812" anchor="ctr">
                    <a:solidFill>
                      <a:srgbClr val="FFC0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smtClean="0">
                          <a:ln>
                            <a:noFill/>
                          </a:ln>
                          <a:solidFill>
                            <a:srgbClr val="000000"/>
                          </a:solidFill>
                          <a:effectLst/>
                          <a:uLnTx/>
                          <a:uFillTx/>
                          <a:latin typeface="Arial"/>
                          <a:ea typeface="宋体"/>
                          <a:cs typeface="+mn-cs"/>
                        </a:rPr>
                        <a:t>0</a:t>
                      </a:r>
                      <a:endParaRPr kumimoji="0" lang="zh-CN" altLang="en-US" sz="1500" b="0" i="0" u="none" strike="noStrike" kern="1200" cap="none" spc="0" normalizeH="0" baseline="0" noProof="0" dirty="0">
                        <a:ln>
                          <a:noFill/>
                        </a:ln>
                        <a:solidFill>
                          <a:srgbClr val="000000"/>
                        </a:solidFill>
                        <a:effectLst/>
                        <a:uLnTx/>
                        <a:uFillTx/>
                        <a:latin typeface="Arial"/>
                        <a:ea typeface="宋体"/>
                        <a:cs typeface="+mn-cs"/>
                      </a:endParaRPr>
                    </a:p>
                  </a:txBody>
                  <a:tcPr marL="75623" marR="75623" marT="37812" marB="37812"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smtClean="0">
                          <a:ln>
                            <a:noFill/>
                          </a:ln>
                          <a:solidFill>
                            <a:srgbClr val="000000"/>
                          </a:solidFill>
                          <a:effectLst/>
                          <a:uLnTx/>
                          <a:uFillTx/>
                          <a:latin typeface="Arial"/>
                          <a:ea typeface="宋体"/>
                          <a:cs typeface="+mn-cs"/>
                        </a:rPr>
                        <a:t>0</a:t>
                      </a:r>
                      <a:endParaRPr kumimoji="0" lang="zh-CN" altLang="en-US" sz="1500" b="0" i="0" u="none" strike="noStrike" kern="1200" cap="none" spc="0" normalizeH="0" baseline="0" noProof="0" dirty="0">
                        <a:ln>
                          <a:noFill/>
                        </a:ln>
                        <a:solidFill>
                          <a:srgbClr val="000000"/>
                        </a:solidFill>
                        <a:effectLst/>
                        <a:uLnTx/>
                        <a:uFillTx/>
                        <a:latin typeface="Arial"/>
                        <a:ea typeface="宋体"/>
                        <a:cs typeface="+mn-cs"/>
                      </a:endParaRPr>
                    </a:p>
                  </a:txBody>
                  <a:tcPr marL="75623" marR="75623" marT="37812" marB="37812"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smtClean="0">
                          <a:ln>
                            <a:noFill/>
                          </a:ln>
                          <a:solidFill>
                            <a:srgbClr val="000000"/>
                          </a:solidFill>
                          <a:effectLst/>
                          <a:uLnTx/>
                          <a:uFillTx/>
                          <a:latin typeface="Arial"/>
                          <a:ea typeface="宋体"/>
                          <a:cs typeface="+mn-cs"/>
                        </a:rPr>
                        <a:t>0</a:t>
                      </a:r>
                      <a:endParaRPr kumimoji="0" lang="zh-CN" altLang="en-US" sz="1500" b="0" i="0" u="none" strike="noStrike" kern="1200" cap="none" spc="0" normalizeH="0" baseline="0" noProof="0" dirty="0">
                        <a:ln>
                          <a:noFill/>
                        </a:ln>
                        <a:solidFill>
                          <a:srgbClr val="000000"/>
                        </a:solidFill>
                        <a:effectLst/>
                        <a:uLnTx/>
                        <a:uFillTx/>
                        <a:latin typeface="Arial"/>
                        <a:ea typeface="宋体"/>
                        <a:cs typeface="+mn-cs"/>
                      </a:endParaRPr>
                    </a:p>
                  </a:txBody>
                  <a:tcPr marL="75623" marR="75623" marT="37812" marB="37812"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smtClean="0">
                          <a:ln>
                            <a:noFill/>
                          </a:ln>
                          <a:solidFill>
                            <a:srgbClr val="000000"/>
                          </a:solidFill>
                          <a:effectLst/>
                          <a:uLnTx/>
                          <a:uFillTx/>
                          <a:latin typeface="Arial"/>
                          <a:ea typeface="宋体"/>
                          <a:cs typeface="+mn-cs"/>
                        </a:rPr>
                        <a:t>0</a:t>
                      </a:r>
                      <a:endParaRPr kumimoji="0" lang="zh-CN" altLang="en-US" sz="1500" b="0" i="0" u="none" strike="noStrike" kern="1200" cap="none" spc="0" normalizeH="0" baseline="0" noProof="0" dirty="0">
                        <a:ln>
                          <a:noFill/>
                        </a:ln>
                        <a:solidFill>
                          <a:srgbClr val="000000"/>
                        </a:solidFill>
                        <a:effectLst/>
                        <a:uLnTx/>
                        <a:uFillTx/>
                        <a:latin typeface="Arial"/>
                        <a:ea typeface="宋体"/>
                        <a:cs typeface="+mn-cs"/>
                      </a:endParaRPr>
                    </a:p>
                  </a:txBody>
                  <a:tcPr marL="75623" marR="75623" marT="37812" marB="37812"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smtClean="0">
                          <a:ln>
                            <a:noFill/>
                          </a:ln>
                          <a:solidFill>
                            <a:srgbClr val="000000"/>
                          </a:solidFill>
                          <a:effectLst/>
                          <a:uLnTx/>
                          <a:uFillTx/>
                          <a:latin typeface="Arial"/>
                          <a:ea typeface="宋体"/>
                          <a:cs typeface="+mn-cs"/>
                        </a:rPr>
                        <a:t>0</a:t>
                      </a:r>
                      <a:endParaRPr kumimoji="0" lang="zh-CN" altLang="en-US" sz="1500" b="0" i="0" u="none" strike="noStrike" kern="1200" cap="none" spc="0" normalizeH="0" baseline="0" noProof="0" dirty="0">
                        <a:ln>
                          <a:noFill/>
                        </a:ln>
                        <a:solidFill>
                          <a:srgbClr val="000000"/>
                        </a:solidFill>
                        <a:effectLst/>
                        <a:uLnTx/>
                        <a:uFillTx/>
                        <a:latin typeface="Arial"/>
                        <a:ea typeface="宋体"/>
                        <a:cs typeface="+mn-cs"/>
                      </a:endParaRPr>
                    </a:p>
                  </a:txBody>
                  <a:tcPr marL="75623" marR="75623" marT="37812" marB="37812"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smtClean="0">
                          <a:ln>
                            <a:noFill/>
                          </a:ln>
                          <a:solidFill>
                            <a:srgbClr val="000000"/>
                          </a:solidFill>
                          <a:effectLst/>
                          <a:uLnTx/>
                          <a:uFillTx/>
                          <a:latin typeface="Arial"/>
                          <a:ea typeface="宋体"/>
                          <a:cs typeface="+mn-cs"/>
                        </a:rPr>
                        <a:t>0</a:t>
                      </a:r>
                      <a:endParaRPr kumimoji="0" lang="zh-CN" altLang="en-US" sz="1500" b="0" i="0" u="none" strike="noStrike" kern="1200" cap="none" spc="0" normalizeH="0" baseline="0" noProof="0" dirty="0">
                        <a:ln>
                          <a:noFill/>
                        </a:ln>
                        <a:solidFill>
                          <a:srgbClr val="000000"/>
                        </a:solidFill>
                        <a:effectLst/>
                        <a:uLnTx/>
                        <a:uFillTx/>
                        <a:latin typeface="Arial"/>
                        <a:ea typeface="宋体"/>
                        <a:cs typeface="+mn-cs"/>
                      </a:endParaRPr>
                    </a:p>
                  </a:txBody>
                  <a:tcPr marL="75623" marR="75623" marT="37812" marB="37812" anchor="ctr"/>
                </a:tc>
                <a:extLst>
                  <a:ext uri="{0D108BD9-81ED-4DB2-BD59-A6C34878D82A}">
                    <a16:rowId xmlns:a16="http://schemas.microsoft.com/office/drawing/2014/main" val="1232800364"/>
                  </a:ext>
                </a:extLst>
              </a:tr>
              <a:tr h="30669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smtClean="0">
                          <a:ln>
                            <a:noFill/>
                          </a:ln>
                          <a:solidFill>
                            <a:srgbClr val="000000"/>
                          </a:solidFill>
                          <a:effectLst/>
                          <a:uLnTx/>
                          <a:uFillTx/>
                          <a:latin typeface="Arial"/>
                          <a:ea typeface="宋体"/>
                          <a:cs typeface="+mn-cs"/>
                        </a:rPr>
                        <a:t>0</a:t>
                      </a:r>
                      <a:endParaRPr kumimoji="0" lang="zh-CN" altLang="en-US" sz="1500" b="0" i="0" u="none" strike="noStrike" kern="1200" cap="none" spc="0" normalizeH="0" baseline="0" noProof="0" dirty="0">
                        <a:ln>
                          <a:noFill/>
                        </a:ln>
                        <a:solidFill>
                          <a:srgbClr val="000000"/>
                        </a:solidFill>
                        <a:effectLst/>
                        <a:uLnTx/>
                        <a:uFillTx/>
                        <a:latin typeface="Arial"/>
                        <a:ea typeface="宋体"/>
                        <a:cs typeface="+mn-cs"/>
                      </a:endParaRPr>
                    </a:p>
                  </a:txBody>
                  <a:tcPr marL="75623" marR="75623" marT="37812" marB="37812"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smtClean="0">
                          <a:ln>
                            <a:noFill/>
                          </a:ln>
                          <a:solidFill>
                            <a:srgbClr val="000000"/>
                          </a:solidFill>
                          <a:effectLst/>
                          <a:uLnTx/>
                          <a:uFillTx/>
                          <a:latin typeface="Arial"/>
                          <a:ea typeface="宋体"/>
                          <a:cs typeface="+mn-cs"/>
                        </a:rPr>
                        <a:t>1</a:t>
                      </a:r>
                      <a:endParaRPr kumimoji="0" lang="zh-CN" altLang="en-US" sz="1500" b="0" i="0" u="none" strike="noStrike" kern="1200" cap="none" spc="0" normalizeH="0" baseline="0" noProof="0" dirty="0">
                        <a:ln>
                          <a:noFill/>
                        </a:ln>
                        <a:solidFill>
                          <a:srgbClr val="000000"/>
                        </a:solidFill>
                        <a:effectLst/>
                        <a:uLnTx/>
                        <a:uFillTx/>
                        <a:latin typeface="Arial"/>
                        <a:ea typeface="宋体"/>
                        <a:cs typeface="+mn-cs"/>
                      </a:endParaRPr>
                    </a:p>
                  </a:txBody>
                  <a:tcPr marL="75623" marR="75623" marT="37812" marB="37812" anchor="ctr">
                    <a:solidFill>
                      <a:srgbClr val="FFC0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smtClean="0">
                          <a:ln>
                            <a:noFill/>
                          </a:ln>
                          <a:solidFill>
                            <a:srgbClr val="000000"/>
                          </a:solidFill>
                          <a:effectLst/>
                          <a:uLnTx/>
                          <a:uFillTx/>
                          <a:latin typeface="Arial"/>
                          <a:ea typeface="宋体"/>
                          <a:cs typeface="+mn-cs"/>
                        </a:rPr>
                        <a:t>0</a:t>
                      </a:r>
                      <a:endParaRPr kumimoji="0" lang="zh-CN" altLang="en-US" sz="1500" b="0" i="0" u="none" strike="noStrike" kern="1200" cap="none" spc="0" normalizeH="0" baseline="0" noProof="0" dirty="0">
                        <a:ln>
                          <a:noFill/>
                        </a:ln>
                        <a:solidFill>
                          <a:srgbClr val="000000"/>
                        </a:solidFill>
                        <a:effectLst/>
                        <a:uLnTx/>
                        <a:uFillTx/>
                        <a:latin typeface="Arial"/>
                        <a:ea typeface="宋体"/>
                        <a:cs typeface="+mn-cs"/>
                      </a:endParaRPr>
                    </a:p>
                  </a:txBody>
                  <a:tcPr marL="75623" marR="75623" marT="37812" marB="37812"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smtClean="0">
                          <a:ln>
                            <a:noFill/>
                          </a:ln>
                          <a:solidFill>
                            <a:srgbClr val="000000"/>
                          </a:solidFill>
                          <a:effectLst/>
                          <a:uLnTx/>
                          <a:uFillTx/>
                          <a:latin typeface="Arial"/>
                          <a:ea typeface="宋体"/>
                          <a:cs typeface="+mn-cs"/>
                        </a:rPr>
                        <a:t>0</a:t>
                      </a:r>
                      <a:endParaRPr kumimoji="0" lang="zh-CN" altLang="en-US" sz="1500" b="0" i="0" u="none" strike="noStrike" kern="1200" cap="none" spc="0" normalizeH="0" baseline="0" noProof="0" dirty="0">
                        <a:ln>
                          <a:noFill/>
                        </a:ln>
                        <a:solidFill>
                          <a:srgbClr val="000000"/>
                        </a:solidFill>
                        <a:effectLst/>
                        <a:uLnTx/>
                        <a:uFillTx/>
                        <a:latin typeface="Arial"/>
                        <a:ea typeface="宋体"/>
                        <a:cs typeface="+mn-cs"/>
                      </a:endParaRPr>
                    </a:p>
                  </a:txBody>
                  <a:tcPr marL="75623" marR="75623" marT="37812" marB="37812"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smtClean="0">
                          <a:ln>
                            <a:noFill/>
                          </a:ln>
                          <a:solidFill>
                            <a:srgbClr val="000000"/>
                          </a:solidFill>
                          <a:effectLst/>
                          <a:uLnTx/>
                          <a:uFillTx/>
                          <a:latin typeface="Arial"/>
                          <a:ea typeface="宋体"/>
                          <a:cs typeface="+mn-cs"/>
                        </a:rPr>
                        <a:t>2</a:t>
                      </a:r>
                      <a:endParaRPr kumimoji="0" lang="zh-CN" altLang="en-US" sz="1500" b="0" i="0" u="none" strike="noStrike" kern="1200" cap="none" spc="0" normalizeH="0" baseline="0" noProof="0" dirty="0">
                        <a:ln>
                          <a:noFill/>
                        </a:ln>
                        <a:solidFill>
                          <a:srgbClr val="000000"/>
                        </a:solidFill>
                        <a:effectLst/>
                        <a:uLnTx/>
                        <a:uFillTx/>
                        <a:latin typeface="Arial"/>
                        <a:ea typeface="宋体"/>
                        <a:cs typeface="+mn-cs"/>
                      </a:endParaRPr>
                    </a:p>
                  </a:txBody>
                  <a:tcPr marL="75623" marR="75623" marT="37812" marB="37812" anchor="ct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smtClean="0">
                          <a:ln>
                            <a:noFill/>
                          </a:ln>
                          <a:solidFill>
                            <a:srgbClr val="000000"/>
                          </a:solidFill>
                          <a:effectLst/>
                          <a:uLnTx/>
                          <a:uFillTx/>
                          <a:latin typeface="Arial"/>
                          <a:ea typeface="宋体"/>
                          <a:cs typeface="+mn-cs"/>
                        </a:rPr>
                        <a:t>2</a:t>
                      </a:r>
                      <a:endParaRPr kumimoji="0" lang="zh-CN" altLang="en-US" sz="1500" b="0" i="0" u="none" strike="noStrike" kern="1200" cap="none" spc="0" normalizeH="0" baseline="0" noProof="0" dirty="0">
                        <a:ln>
                          <a:noFill/>
                        </a:ln>
                        <a:solidFill>
                          <a:srgbClr val="000000"/>
                        </a:solidFill>
                        <a:effectLst/>
                        <a:uLnTx/>
                        <a:uFillTx/>
                        <a:latin typeface="Arial"/>
                        <a:ea typeface="宋体"/>
                        <a:cs typeface="+mn-cs"/>
                      </a:endParaRPr>
                    </a:p>
                  </a:txBody>
                  <a:tcPr marL="75623" marR="75623" marT="37812" marB="37812" anchor="ct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smtClean="0">
                          <a:ln>
                            <a:noFill/>
                          </a:ln>
                          <a:solidFill>
                            <a:srgbClr val="000000"/>
                          </a:solidFill>
                          <a:effectLst/>
                          <a:uLnTx/>
                          <a:uFillTx/>
                          <a:latin typeface="Arial"/>
                          <a:ea typeface="宋体"/>
                          <a:cs typeface="+mn-cs"/>
                        </a:rPr>
                        <a:t>2</a:t>
                      </a:r>
                      <a:endParaRPr kumimoji="0" lang="zh-CN" altLang="en-US" sz="1500" b="0" i="0" u="none" strike="noStrike" kern="1200" cap="none" spc="0" normalizeH="0" baseline="0" noProof="0" dirty="0">
                        <a:ln>
                          <a:noFill/>
                        </a:ln>
                        <a:solidFill>
                          <a:srgbClr val="000000"/>
                        </a:solidFill>
                        <a:effectLst/>
                        <a:uLnTx/>
                        <a:uFillTx/>
                        <a:latin typeface="Arial"/>
                        <a:ea typeface="宋体"/>
                        <a:cs typeface="+mn-cs"/>
                      </a:endParaRPr>
                    </a:p>
                  </a:txBody>
                  <a:tcPr marL="75623" marR="75623" marT="37812" marB="37812" anchor="ct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smtClean="0">
                          <a:ln>
                            <a:noFill/>
                          </a:ln>
                          <a:solidFill>
                            <a:srgbClr val="000000"/>
                          </a:solidFill>
                          <a:effectLst/>
                          <a:uLnTx/>
                          <a:uFillTx/>
                          <a:latin typeface="Arial"/>
                          <a:ea typeface="宋体"/>
                          <a:cs typeface="+mn-cs"/>
                        </a:rPr>
                        <a:t>2</a:t>
                      </a:r>
                      <a:endParaRPr kumimoji="0" lang="zh-CN" altLang="en-US" sz="1500" b="0" i="0" u="none" strike="noStrike" kern="1200" cap="none" spc="0" normalizeH="0" baseline="0" noProof="0" dirty="0">
                        <a:ln>
                          <a:noFill/>
                        </a:ln>
                        <a:solidFill>
                          <a:srgbClr val="000000"/>
                        </a:solidFill>
                        <a:effectLst/>
                        <a:uLnTx/>
                        <a:uFillTx/>
                        <a:latin typeface="Arial"/>
                        <a:ea typeface="宋体"/>
                        <a:cs typeface="+mn-cs"/>
                      </a:endParaRPr>
                    </a:p>
                  </a:txBody>
                  <a:tcPr marL="75623" marR="75623" marT="37812" marB="37812" anchor="ctr">
                    <a:solidFill>
                      <a:srgbClr val="92D050"/>
                    </a:solidFill>
                  </a:tcPr>
                </a:tc>
                <a:extLst>
                  <a:ext uri="{0D108BD9-81ED-4DB2-BD59-A6C34878D82A}">
                    <a16:rowId xmlns:a16="http://schemas.microsoft.com/office/drawing/2014/main" val="2690941843"/>
                  </a:ext>
                </a:extLst>
              </a:tr>
              <a:tr h="30669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smtClean="0">
                          <a:ln>
                            <a:noFill/>
                          </a:ln>
                          <a:solidFill>
                            <a:srgbClr val="000000"/>
                          </a:solidFill>
                          <a:effectLst/>
                          <a:uLnTx/>
                          <a:uFillTx/>
                          <a:latin typeface="Arial"/>
                          <a:ea typeface="宋体"/>
                          <a:cs typeface="+mn-cs"/>
                        </a:rPr>
                        <a:t>0</a:t>
                      </a:r>
                      <a:endParaRPr kumimoji="0" lang="zh-CN" altLang="en-US" sz="1500" b="0" i="0" u="none" strike="noStrike" kern="1200" cap="none" spc="0" normalizeH="0" baseline="0" noProof="0" dirty="0">
                        <a:ln>
                          <a:noFill/>
                        </a:ln>
                        <a:solidFill>
                          <a:srgbClr val="000000"/>
                        </a:solidFill>
                        <a:effectLst/>
                        <a:uLnTx/>
                        <a:uFillTx/>
                        <a:latin typeface="Arial"/>
                        <a:ea typeface="宋体"/>
                        <a:cs typeface="+mn-cs"/>
                      </a:endParaRPr>
                    </a:p>
                  </a:txBody>
                  <a:tcPr marL="75623" marR="75623" marT="37812" marB="37812"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smtClean="0">
                          <a:ln>
                            <a:noFill/>
                          </a:ln>
                          <a:solidFill>
                            <a:srgbClr val="000000"/>
                          </a:solidFill>
                          <a:effectLst/>
                          <a:uLnTx/>
                          <a:uFillTx/>
                          <a:latin typeface="Arial"/>
                          <a:ea typeface="宋体"/>
                          <a:cs typeface="+mn-cs"/>
                        </a:rPr>
                        <a:t>0</a:t>
                      </a:r>
                      <a:endParaRPr kumimoji="0" lang="zh-CN" altLang="en-US" sz="1500" b="0" i="0" u="none" strike="noStrike" kern="1200" cap="none" spc="0" normalizeH="0" baseline="0" noProof="0" dirty="0">
                        <a:ln>
                          <a:noFill/>
                        </a:ln>
                        <a:solidFill>
                          <a:srgbClr val="000000"/>
                        </a:solidFill>
                        <a:effectLst/>
                        <a:uLnTx/>
                        <a:uFillTx/>
                        <a:latin typeface="Arial"/>
                        <a:ea typeface="宋体"/>
                        <a:cs typeface="+mn-cs"/>
                      </a:endParaRPr>
                    </a:p>
                  </a:txBody>
                  <a:tcPr marL="75623" marR="75623" marT="37812" marB="37812"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smtClean="0">
                          <a:ln>
                            <a:noFill/>
                          </a:ln>
                          <a:solidFill>
                            <a:srgbClr val="000000"/>
                          </a:solidFill>
                          <a:effectLst/>
                          <a:uLnTx/>
                          <a:uFillTx/>
                          <a:latin typeface="Arial"/>
                          <a:ea typeface="宋体"/>
                          <a:cs typeface="+mn-cs"/>
                        </a:rPr>
                        <a:t>2</a:t>
                      </a:r>
                      <a:endParaRPr kumimoji="0" lang="zh-CN" altLang="en-US" sz="1500" b="0" i="0" u="none" strike="noStrike" kern="1200" cap="none" spc="0" normalizeH="0" baseline="0" noProof="0" dirty="0">
                        <a:ln>
                          <a:noFill/>
                        </a:ln>
                        <a:solidFill>
                          <a:srgbClr val="000000"/>
                        </a:solidFill>
                        <a:effectLst/>
                        <a:uLnTx/>
                        <a:uFillTx/>
                        <a:latin typeface="Arial"/>
                        <a:ea typeface="宋体"/>
                        <a:cs typeface="+mn-cs"/>
                      </a:endParaRPr>
                    </a:p>
                  </a:txBody>
                  <a:tcPr marL="75623" marR="75623" marT="37812" marB="37812" anchor="ct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smtClean="0">
                          <a:ln>
                            <a:noFill/>
                          </a:ln>
                          <a:solidFill>
                            <a:srgbClr val="000000"/>
                          </a:solidFill>
                          <a:effectLst/>
                          <a:uLnTx/>
                          <a:uFillTx/>
                          <a:latin typeface="Arial"/>
                          <a:ea typeface="宋体"/>
                          <a:cs typeface="+mn-cs"/>
                        </a:rPr>
                        <a:t>2</a:t>
                      </a:r>
                      <a:endParaRPr kumimoji="0" lang="zh-CN" altLang="en-US" sz="1500" b="0" i="0" u="none" strike="noStrike" kern="1200" cap="none" spc="0" normalizeH="0" baseline="0" noProof="0" dirty="0">
                        <a:ln>
                          <a:noFill/>
                        </a:ln>
                        <a:solidFill>
                          <a:srgbClr val="000000"/>
                        </a:solidFill>
                        <a:effectLst/>
                        <a:uLnTx/>
                        <a:uFillTx/>
                        <a:latin typeface="Arial"/>
                        <a:ea typeface="宋体"/>
                        <a:cs typeface="+mn-cs"/>
                      </a:endParaRPr>
                    </a:p>
                  </a:txBody>
                  <a:tcPr marL="75623" marR="75623" marT="37812" marB="37812" anchor="ct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smtClean="0">
                          <a:ln>
                            <a:noFill/>
                          </a:ln>
                          <a:solidFill>
                            <a:srgbClr val="000000"/>
                          </a:solidFill>
                          <a:effectLst/>
                          <a:uLnTx/>
                          <a:uFillTx/>
                          <a:latin typeface="Arial"/>
                          <a:ea typeface="宋体"/>
                          <a:cs typeface="+mn-cs"/>
                        </a:rPr>
                        <a:t>0</a:t>
                      </a:r>
                      <a:endParaRPr kumimoji="0" lang="zh-CN" altLang="en-US" sz="1500" b="0" i="0" u="none" strike="noStrike" kern="1200" cap="none" spc="0" normalizeH="0" baseline="0" noProof="0" dirty="0">
                        <a:ln>
                          <a:noFill/>
                        </a:ln>
                        <a:solidFill>
                          <a:srgbClr val="000000"/>
                        </a:solidFill>
                        <a:effectLst/>
                        <a:uLnTx/>
                        <a:uFillTx/>
                        <a:latin typeface="Arial"/>
                        <a:ea typeface="宋体"/>
                        <a:cs typeface="+mn-cs"/>
                      </a:endParaRPr>
                    </a:p>
                  </a:txBody>
                  <a:tcPr marL="75623" marR="75623" marT="37812" marB="37812"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smtClean="0">
                          <a:ln>
                            <a:noFill/>
                          </a:ln>
                          <a:solidFill>
                            <a:srgbClr val="000000"/>
                          </a:solidFill>
                          <a:effectLst/>
                          <a:uLnTx/>
                          <a:uFillTx/>
                          <a:latin typeface="Arial"/>
                          <a:ea typeface="宋体"/>
                          <a:cs typeface="+mn-cs"/>
                        </a:rPr>
                        <a:t>0</a:t>
                      </a:r>
                      <a:endParaRPr kumimoji="0" lang="zh-CN" altLang="en-US" sz="1500" b="0" i="0" u="none" strike="noStrike" kern="1200" cap="none" spc="0" normalizeH="0" baseline="0" noProof="0" dirty="0">
                        <a:ln>
                          <a:noFill/>
                        </a:ln>
                        <a:solidFill>
                          <a:srgbClr val="000000"/>
                        </a:solidFill>
                        <a:effectLst/>
                        <a:uLnTx/>
                        <a:uFillTx/>
                        <a:latin typeface="Arial"/>
                        <a:ea typeface="宋体"/>
                        <a:cs typeface="+mn-cs"/>
                      </a:endParaRPr>
                    </a:p>
                  </a:txBody>
                  <a:tcPr marL="75623" marR="75623" marT="37812" marB="37812"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smtClean="0">
                          <a:ln>
                            <a:noFill/>
                          </a:ln>
                          <a:solidFill>
                            <a:srgbClr val="000000"/>
                          </a:solidFill>
                          <a:effectLst/>
                          <a:uLnTx/>
                          <a:uFillTx/>
                          <a:latin typeface="Arial"/>
                          <a:ea typeface="宋体"/>
                          <a:cs typeface="+mn-cs"/>
                        </a:rPr>
                        <a:t>0</a:t>
                      </a:r>
                      <a:endParaRPr kumimoji="0" lang="zh-CN" altLang="en-US" sz="1500" b="0" i="0" u="none" strike="noStrike" kern="1200" cap="none" spc="0" normalizeH="0" baseline="0" noProof="0" dirty="0">
                        <a:ln>
                          <a:noFill/>
                        </a:ln>
                        <a:solidFill>
                          <a:srgbClr val="000000"/>
                        </a:solidFill>
                        <a:effectLst/>
                        <a:uLnTx/>
                        <a:uFillTx/>
                        <a:latin typeface="Arial"/>
                        <a:ea typeface="宋体"/>
                        <a:cs typeface="+mn-cs"/>
                      </a:endParaRPr>
                    </a:p>
                  </a:txBody>
                  <a:tcPr marL="75623" marR="75623" marT="37812" marB="37812"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smtClean="0">
                          <a:ln>
                            <a:noFill/>
                          </a:ln>
                          <a:solidFill>
                            <a:srgbClr val="000000"/>
                          </a:solidFill>
                          <a:effectLst/>
                          <a:uLnTx/>
                          <a:uFillTx/>
                          <a:latin typeface="Arial"/>
                          <a:ea typeface="宋体"/>
                          <a:cs typeface="+mn-cs"/>
                        </a:rPr>
                        <a:t>0</a:t>
                      </a:r>
                      <a:endParaRPr kumimoji="0" lang="zh-CN" altLang="en-US" sz="1500" b="0" i="0" u="none" strike="noStrike" kern="1200" cap="none" spc="0" normalizeH="0" baseline="0" noProof="0" dirty="0">
                        <a:ln>
                          <a:noFill/>
                        </a:ln>
                        <a:solidFill>
                          <a:srgbClr val="000000"/>
                        </a:solidFill>
                        <a:effectLst/>
                        <a:uLnTx/>
                        <a:uFillTx/>
                        <a:latin typeface="Arial"/>
                        <a:ea typeface="宋体"/>
                        <a:cs typeface="+mn-cs"/>
                      </a:endParaRPr>
                    </a:p>
                  </a:txBody>
                  <a:tcPr marL="75623" marR="75623" marT="37812" marB="37812" anchor="ctr"/>
                </a:tc>
                <a:extLst>
                  <a:ext uri="{0D108BD9-81ED-4DB2-BD59-A6C34878D82A}">
                    <a16:rowId xmlns:a16="http://schemas.microsoft.com/office/drawing/2014/main" val="1925909614"/>
                  </a:ext>
                </a:extLst>
              </a:tr>
              <a:tr h="30669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smtClean="0">
                          <a:ln>
                            <a:noFill/>
                          </a:ln>
                          <a:solidFill>
                            <a:srgbClr val="000000"/>
                          </a:solidFill>
                          <a:effectLst/>
                          <a:uLnTx/>
                          <a:uFillTx/>
                          <a:latin typeface="Arial"/>
                          <a:ea typeface="宋体"/>
                          <a:cs typeface="+mn-cs"/>
                        </a:rPr>
                        <a:t>0</a:t>
                      </a:r>
                      <a:endParaRPr kumimoji="0" lang="zh-CN" altLang="en-US" sz="1500" b="0" i="0" u="none" strike="noStrike" kern="1200" cap="none" spc="0" normalizeH="0" baseline="0" noProof="0" dirty="0">
                        <a:ln>
                          <a:noFill/>
                        </a:ln>
                        <a:solidFill>
                          <a:srgbClr val="000000"/>
                        </a:solidFill>
                        <a:effectLst/>
                        <a:uLnTx/>
                        <a:uFillTx/>
                        <a:latin typeface="Arial"/>
                        <a:ea typeface="宋体"/>
                        <a:cs typeface="+mn-cs"/>
                      </a:endParaRPr>
                    </a:p>
                  </a:txBody>
                  <a:tcPr marL="75623" marR="75623" marT="37812" marB="37812"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smtClean="0">
                          <a:ln>
                            <a:noFill/>
                          </a:ln>
                          <a:solidFill>
                            <a:srgbClr val="000000"/>
                          </a:solidFill>
                          <a:effectLst/>
                          <a:uLnTx/>
                          <a:uFillTx/>
                          <a:latin typeface="Arial"/>
                          <a:ea typeface="宋体"/>
                          <a:cs typeface="+mn-cs"/>
                        </a:rPr>
                        <a:t>0</a:t>
                      </a:r>
                      <a:endParaRPr kumimoji="0" lang="zh-CN" altLang="en-US" sz="1500" b="0" i="0" u="none" strike="noStrike" kern="1200" cap="none" spc="0" normalizeH="0" baseline="0" noProof="0" dirty="0">
                        <a:ln>
                          <a:noFill/>
                        </a:ln>
                        <a:solidFill>
                          <a:srgbClr val="000000"/>
                        </a:solidFill>
                        <a:effectLst/>
                        <a:uLnTx/>
                        <a:uFillTx/>
                        <a:latin typeface="Arial"/>
                        <a:ea typeface="宋体"/>
                        <a:cs typeface="+mn-cs"/>
                      </a:endParaRPr>
                    </a:p>
                  </a:txBody>
                  <a:tcPr marL="75623" marR="75623" marT="37812" marB="37812"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smtClean="0">
                          <a:ln>
                            <a:noFill/>
                          </a:ln>
                          <a:solidFill>
                            <a:srgbClr val="000000"/>
                          </a:solidFill>
                          <a:effectLst/>
                          <a:uLnTx/>
                          <a:uFillTx/>
                          <a:latin typeface="Arial"/>
                          <a:ea typeface="宋体"/>
                          <a:cs typeface="+mn-cs"/>
                        </a:rPr>
                        <a:t>0</a:t>
                      </a:r>
                      <a:endParaRPr kumimoji="0" lang="zh-CN" altLang="en-US" sz="1500" b="0" i="0" u="none" strike="noStrike" kern="1200" cap="none" spc="0" normalizeH="0" baseline="0" noProof="0" dirty="0">
                        <a:ln>
                          <a:noFill/>
                        </a:ln>
                        <a:solidFill>
                          <a:srgbClr val="000000"/>
                        </a:solidFill>
                        <a:effectLst/>
                        <a:uLnTx/>
                        <a:uFillTx/>
                        <a:latin typeface="Arial"/>
                        <a:ea typeface="宋体"/>
                        <a:cs typeface="+mn-cs"/>
                      </a:endParaRPr>
                    </a:p>
                  </a:txBody>
                  <a:tcPr marL="75623" marR="75623" marT="37812" marB="37812"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smtClean="0">
                          <a:ln>
                            <a:noFill/>
                          </a:ln>
                          <a:solidFill>
                            <a:srgbClr val="000000"/>
                          </a:solidFill>
                          <a:effectLst/>
                          <a:uLnTx/>
                          <a:uFillTx/>
                          <a:latin typeface="Arial"/>
                          <a:ea typeface="宋体"/>
                          <a:cs typeface="+mn-cs"/>
                        </a:rPr>
                        <a:t>0</a:t>
                      </a:r>
                      <a:endParaRPr kumimoji="0" lang="zh-CN" altLang="en-US" sz="1500" b="0" i="0" u="none" strike="noStrike" kern="1200" cap="none" spc="0" normalizeH="0" baseline="0" noProof="0" dirty="0">
                        <a:ln>
                          <a:noFill/>
                        </a:ln>
                        <a:solidFill>
                          <a:srgbClr val="000000"/>
                        </a:solidFill>
                        <a:effectLst/>
                        <a:uLnTx/>
                        <a:uFillTx/>
                        <a:latin typeface="Arial"/>
                        <a:ea typeface="宋体"/>
                        <a:cs typeface="+mn-cs"/>
                      </a:endParaRPr>
                    </a:p>
                  </a:txBody>
                  <a:tcPr marL="75623" marR="75623" marT="37812" marB="37812"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smtClean="0">
                          <a:ln>
                            <a:noFill/>
                          </a:ln>
                          <a:solidFill>
                            <a:srgbClr val="000000"/>
                          </a:solidFill>
                          <a:effectLst/>
                          <a:uLnTx/>
                          <a:uFillTx/>
                          <a:latin typeface="Arial"/>
                          <a:ea typeface="宋体"/>
                          <a:cs typeface="+mn-cs"/>
                        </a:rPr>
                        <a:t>0</a:t>
                      </a:r>
                      <a:endParaRPr kumimoji="0" lang="zh-CN" altLang="en-US" sz="1500" b="0" i="0" u="none" strike="noStrike" kern="1200" cap="none" spc="0" normalizeH="0" baseline="0" noProof="0" dirty="0">
                        <a:ln>
                          <a:noFill/>
                        </a:ln>
                        <a:solidFill>
                          <a:srgbClr val="000000"/>
                        </a:solidFill>
                        <a:effectLst/>
                        <a:uLnTx/>
                        <a:uFillTx/>
                        <a:latin typeface="Arial"/>
                        <a:ea typeface="宋体"/>
                        <a:cs typeface="+mn-cs"/>
                      </a:endParaRPr>
                    </a:p>
                  </a:txBody>
                  <a:tcPr marL="75623" marR="75623" marT="37812" marB="37812"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smtClean="0">
                          <a:ln>
                            <a:noFill/>
                          </a:ln>
                          <a:solidFill>
                            <a:srgbClr val="000000"/>
                          </a:solidFill>
                          <a:effectLst/>
                          <a:uLnTx/>
                          <a:uFillTx/>
                          <a:latin typeface="Arial"/>
                          <a:ea typeface="宋体"/>
                          <a:cs typeface="+mn-cs"/>
                        </a:rPr>
                        <a:t>0</a:t>
                      </a:r>
                      <a:endParaRPr kumimoji="0" lang="zh-CN" altLang="en-US" sz="1500" b="0" i="0" u="none" strike="noStrike" kern="1200" cap="none" spc="0" normalizeH="0" baseline="0" noProof="0" dirty="0">
                        <a:ln>
                          <a:noFill/>
                        </a:ln>
                        <a:solidFill>
                          <a:srgbClr val="000000"/>
                        </a:solidFill>
                        <a:effectLst/>
                        <a:uLnTx/>
                        <a:uFillTx/>
                        <a:latin typeface="Arial"/>
                        <a:ea typeface="宋体"/>
                        <a:cs typeface="+mn-cs"/>
                      </a:endParaRPr>
                    </a:p>
                  </a:txBody>
                  <a:tcPr marL="75623" marR="75623" marT="37812" marB="37812"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smtClean="0">
                          <a:ln>
                            <a:noFill/>
                          </a:ln>
                          <a:solidFill>
                            <a:srgbClr val="000000"/>
                          </a:solidFill>
                          <a:effectLst/>
                          <a:uLnTx/>
                          <a:uFillTx/>
                          <a:latin typeface="Arial"/>
                          <a:ea typeface="宋体"/>
                          <a:cs typeface="+mn-cs"/>
                        </a:rPr>
                        <a:t>0</a:t>
                      </a:r>
                      <a:endParaRPr kumimoji="0" lang="zh-CN" altLang="en-US" sz="1500" b="0" i="0" u="none" strike="noStrike" kern="1200" cap="none" spc="0" normalizeH="0" baseline="0" noProof="0" dirty="0">
                        <a:ln>
                          <a:noFill/>
                        </a:ln>
                        <a:solidFill>
                          <a:srgbClr val="000000"/>
                        </a:solidFill>
                        <a:effectLst/>
                        <a:uLnTx/>
                        <a:uFillTx/>
                        <a:latin typeface="Arial"/>
                        <a:ea typeface="宋体"/>
                        <a:cs typeface="+mn-cs"/>
                      </a:endParaRPr>
                    </a:p>
                  </a:txBody>
                  <a:tcPr marL="75623" marR="75623" marT="37812" marB="37812"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smtClean="0">
                          <a:ln>
                            <a:noFill/>
                          </a:ln>
                          <a:solidFill>
                            <a:srgbClr val="000000"/>
                          </a:solidFill>
                          <a:effectLst/>
                          <a:uLnTx/>
                          <a:uFillTx/>
                          <a:latin typeface="Arial"/>
                          <a:ea typeface="宋体"/>
                          <a:cs typeface="+mn-cs"/>
                        </a:rPr>
                        <a:t>0</a:t>
                      </a:r>
                      <a:endParaRPr kumimoji="0" lang="zh-CN" altLang="en-US" sz="1500" b="0" i="0" u="none" strike="noStrike" kern="1200" cap="none" spc="0" normalizeH="0" baseline="0" noProof="0" dirty="0">
                        <a:ln>
                          <a:noFill/>
                        </a:ln>
                        <a:solidFill>
                          <a:srgbClr val="000000"/>
                        </a:solidFill>
                        <a:effectLst/>
                        <a:uLnTx/>
                        <a:uFillTx/>
                        <a:latin typeface="Arial"/>
                        <a:ea typeface="宋体"/>
                        <a:cs typeface="+mn-cs"/>
                      </a:endParaRPr>
                    </a:p>
                  </a:txBody>
                  <a:tcPr marL="75623" marR="75623" marT="37812" marB="37812" anchor="ctr"/>
                </a:tc>
                <a:extLst>
                  <a:ext uri="{0D108BD9-81ED-4DB2-BD59-A6C34878D82A}">
                    <a16:rowId xmlns:a16="http://schemas.microsoft.com/office/drawing/2014/main" val="1227579319"/>
                  </a:ext>
                </a:extLst>
              </a:tr>
            </a:tbl>
          </a:graphicData>
        </a:graphic>
      </p:graphicFrame>
      <p:cxnSp>
        <p:nvCxnSpPr>
          <p:cNvPr id="15" name="直接连接符 14"/>
          <p:cNvCxnSpPr/>
          <p:nvPr/>
        </p:nvCxnSpPr>
        <p:spPr>
          <a:xfrm flipV="1">
            <a:off x="6006138" y="4373441"/>
            <a:ext cx="870118" cy="1498273"/>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6438186" y="5871714"/>
            <a:ext cx="1584176" cy="288032"/>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grpSp>
        <p:nvGrpSpPr>
          <p:cNvPr id="17" name="组合 16"/>
          <p:cNvGrpSpPr/>
          <p:nvPr/>
        </p:nvGrpSpPr>
        <p:grpSpPr>
          <a:xfrm>
            <a:off x="1678520" y="4221088"/>
            <a:ext cx="2629248" cy="2453558"/>
            <a:chOff x="1678520" y="4221088"/>
            <a:chExt cx="2629248" cy="2453558"/>
          </a:xfrm>
        </p:grpSpPr>
        <p:sp>
          <p:nvSpPr>
            <p:cNvPr id="6" name="Rectangle 6"/>
            <p:cNvSpPr>
              <a:spLocks noChangeArrowheads="1"/>
            </p:cNvSpPr>
            <p:nvPr/>
          </p:nvSpPr>
          <p:spPr bwMode="auto">
            <a:xfrm>
              <a:off x="1678520" y="4221088"/>
              <a:ext cx="2629248" cy="245355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cxnSp>
          <p:nvCxnSpPr>
            <p:cNvPr id="9" name="直接连接符 8"/>
            <p:cNvCxnSpPr/>
            <p:nvPr/>
          </p:nvCxnSpPr>
          <p:spPr>
            <a:xfrm flipV="1">
              <a:off x="2483768" y="5877272"/>
              <a:ext cx="1584176" cy="288032"/>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2058858" y="4381778"/>
              <a:ext cx="870118" cy="1498273"/>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0412181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zh-CN" altLang="en-US" smtClean="0"/>
              <a:t>多边形矢量转栅格</a:t>
            </a:r>
          </a:p>
        </p:txBody>
      </p:sp>
      <p:sp>
        <p:nvSpPr>
          <p:cNvPr id="58371" name="Rectangle 3"/>
          <p:cNvSpPr>
            <a:spLocks noGrp="1" noChangeArrowheads="1"/>
          </p:cNvSpPr>
          <p:nvPr>
            <p:ph type="body" idx="1"/>
          </p:nvPr>
        </p:nvSpPr>
        <p:spPr/>
        <p:txBody>
          <a:bodyPr/>
          <a:lstStyle/>
          <a:p>
            <a:pPr eaLnBrk="1" hangingPunct="1"/>
            <a:r>
              <a:rPr lang="zh-CN" altLang="en-US" dirty="0" smtClean="0"/>
              <a:t>多边形的矢量格式向栅格格式转换又称为多边形填充</a:t>
            </a:r>
          </a:p>
          <a:p>
            <a:pPr eaLnBrk="1" hangingPunct="1"/>
            <a:r>
              <a:rPr lang="zh-CN" altLang="en-US" dirty="0" smtClean="0"/>
              <a:t>在矢量表示的多边形边界内部的所有栅格点上赋以相应的多边形编码 </a:t>
            </a:r>
          </a:p>
          <a:p>
            <a:pPr lvl="1" eaLnBrk="1" hangingPunct="1"/>
            <a:r>
              <a:rPr lang="zh-CN" altLang="en-US" dirty="0" smtClean="0"/>
              <a:t>内部点扩散算法</a:t>
            </a:r>
          </a:p>
          <a:p>
            <a:pPr lvl="1" eaLnBrk="1" hangingPunct="1"/>
            <a:r>
              <a:rPr lang="zh-CN" altLang="en-US" dirty="0" smtClean="0"/>
              <a:t>复数积分算法</a:t>
            </a:r>
          </a:p>
          <a:p>
            <a:pPr lvl="1" eaLnBrk="1" hangingPunct="1"/>
            <a:r>
              <a:rPr lang="zh-CN" altLang="en-US" dirty="0" smtClean="0"/>
              <a:t>射线算法和扫描算法</a:t>
            </a:r>
          </a:p>
          <a:p>
            <a:pPr lvl="1" eaLnBrk="1" hangingPunct="1"/>
            <a:r>
              <a:rPr lang="zh-CN" altLang="en-US" dirty="0" smtClean="0"/>
              <a:t>边界代数算法</a:t>
            </a:r>
          </a:p>
        </p:txBody>
      </p:sp>
      <p:pic>
        <p:nvPicPr>
          <p:cNvPr id="4" name="Picture 4" descr="gri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6056" y="3501008"/>
            <a:ext cx="3096344" cy="3092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组合 7"/>
          <p:cNvGrpSpPr/>
          <p:nvPr/>
        </p:nvGrpSpPr>
        <p:grpSpPr>
          <a:xfrm>
            <a:off x="5078610" y="3500846"/>
            <a:ext cx="3087380" cy="3090785"/>
            <a:chOff x="5078610" y="3500846"/>
            <a:chExt cx="3087380" cy="3090785"/>
          </a:xfrm>
        </p:grpSpPr>
        <p:sp>
          <p:nvSpPr>
            <p:cNvPr id="2" name="任意多边形 1"/>
            <p:cNvSpPr/>
            <p:nvPr/>
          </p:nvSpPr>
          <p:spPr>
            <a:xfrm>
              <a:off x="5078610" y="3500846"/>
              <a:ext cx="1291592" cy="1551641"/>
            </a:xfrm>
            <a:custGeom>
              <a:avLst/>
              <a:gdLst>
                <a:gd name="connsiteX0" fmla="*/ 1227909 w 1280160"/>
                <a:gd name="connsiteY0" fmla="*/ 0 h 1567543"/>
                <a:gd name="connsiteX1" fmla="*/ 0 w 1280160"/>
                <a:gd name="connsiteY1" fmla="*/ 0 h 1567543"/>
                <a:gd name="connsiteX2" fmla="*/ 0 w 1280160"/>
                <a:gd name="connsiteY2" fmla="*/ 1567543 h 1567543"/>
                <a:gd name="connsiteX3" fmla="*/ 1280160 w 1280160"/>
                <a:gd name="connsiteY3" fmla="*/ 535577 h 1567543"/>
                <a:gd name="connsiteX4" fmla="*/ 1227909 w 1280160"/>
                <a:gd name="connsiteY4" fmla="*/ 0 h 1567543"/>
                <a:gd name="connsiteX0" fmla="*/ 1243812 w 1296063"/>
                <a:gd name="connsiteY0" fmla="*/ 0 h 1583446"/>
                <a:gd name="connsiteX1" fmla="*/ 15903 w 1296063"/>
                <a:gd name="connsiteY1" fmla="*/ 0 h 1583446"/>
                <a:gd name="connsiteX2" fmla="*/ 0 w 1296063"/>
                <a:gd name="connsiteY2" fmla="*/ 1583446 h 1583446"/>
                <a:gd name="connsiteX3" fmla="*/ 1296063 w 1296063"/>
                <a:gd name="connsiteY3" fmla="*/ 535577 h 1583446"/>
                <a:gd name="connsiteX4" fmla="*/ 1243812 w 1296063"/>
                <a:gd name="connsiteY4" fmla="*/ 0 h 1583446"/>
                <a:gd name="connsiteX0" fmla="*/ 1243812 w 1296063"/>
                <a:gd name="connsiteY0" fmla="*/ 0 h 1551641"/>
                <a:gd name="connsiteX1" fmla="*/ 15903 w 1296063"/>
                <a:gd name="connsiteY1" fmla="*/ 0 h 1551641"/>
                <a:gd name="connsiteX2" fmla="*/ 0 w 1296063"/>
                <a:gd name="connsiteY2" fmla="*/ 1551641 h 1551641"/>
                <a:gd name="connsiteX3" fmla="*/ 1296063 w 1296063"/>
                <a:gd name="connsiteY3" fmla="*/ 535577 h 1551641"/>
                <a:gd name="connsiteX4" fmla="*/ 1243812 w 1296063"/>
                <a:gd name="connsiteY4" fmla="*/ 0 h 1551641"/>
                <a:gd name="connsiteX0" fmla="*/ 1283568 w 1296063"/>
                <a:gd name="connsiteY0" fmla="*/ 0 h 1559593"/>
                <a:gd name="connsiteX1" fmla="*/ 15903 w 1296063"/>
                <a:gd name="connsiteY1" fmla="*/ 7952 h 1559593"/>
                <a:gd name="connsiteX2" fmla="*/ 0 w 1296063"/>
                <a:gd name="connsiteY2" fmla="*/ 1559593 h 1559593"/>
                <a:gd name="connsiteX3" fmla="*/ 1296063 w 1296063"/>
                <a:gd name="connsiteY3" fmla="*/ 543529 h 1559593"/>
                <a:gd name="connsiteX4" fmla="*/ 1283568 w 1296063"/>
                <a:gd name="connsiteY4" fmla="*/ 0 h 1559593"/>
                <a:gd name="connsiteX0" fmla="*/ 1283568 w 1296063"/>
                <a:gd name="connsiteY0" fmla="*/ 0 h 1559593"/>
                <a:gd name="connsiteX1" fmla="*/ 1 w 1296063"/>
                <a:gd name="connsiteY1" fmla="*/ 7952 h 1559593"/>
                <a:gd name="connsiteX2" fmla="*/ 0 w 1296063"/>
                <a:gd name="connsiteY2" fmla="*/ 1559593 h 1559593"/>
                <a:gd name="connsiteX3" fmla="*/ 1296063 w 1296063"/>
                <a:gd name="connsiteY3" fmla="*/ 543529 h 1559593"/>
                <a:gd name="connsiteX4" fmla="*/ 1283568 w 1296063"/>
                <a:gd name="connsiteY4" fmla="*/ 0 h 1559593"/>
                <a:gd name="connsiteX0" fmla="*/ 1291519 w 1296063"/>
                <a:gd name="connsiteY0" fmla="*/ 7951 h 1551641"/>
                <a:gd name="connsiteX1" fmla="*/ 1 w 1296063"/>
                <a:gd name="connsiteY1" fmla="*/ 0 h 1551641"/>
                <a:gd name="connsiteX2" fmla="*/ 0 w 1296063"/>
                <a:gd name="connsiteY2" fmla="*/ 1551641 h 1551641"/>
                <a:gd name="connsiteX3" fmla="*/ 1296063 w 1296063"/>
                <a:gd name="connsiteY3" fmla="*/ 535577 h 1551641"/>
                <a:gd name="connsiteX4" fmla="*/ 1291519 w 1296063"/>
                <a:gd name="connsiteY4" fmla="*/ 7951 h 1551641"/>
                <a:gd name="connsiteX0" fmla="*/ 1291519 w 1291592"/>
                <a:gd name="connsiteY0" fmla="*/ 7951 h 1551641"/>
                <a:gd name="connsiteX1" fmla="*/ 1 w 1291592"/>
                <a:gd name="connsiteY1" fmla="*/ 0 h 1551641"/>
                <a:gd name="connsiteX2" fmla="*/ 0 w 1291592"/>
                <a:gd name="connsiteY2" fmla="*/ 1551641 h 1551641"/>
                <a:gd name="connsiteX3" fmla="*/ 1272209 w 1291592"/>
                <a:gd name="connsiteY3" fmla="*/ 790019 h 1551641"/>
                <a:gd name="connsiteX4" fmla="*/ 1291519 w 1291592"/>
                <a:gd name="connsiteY4" fmla="*/ 7951 h 15516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1592" h="1551641">
                  <a:moveTo>
                    <a:pt x="1291519" y="7951"/>
                  </a:moveTo>
                  <a:lnTo>
                    <a:pt x="1" y="0"/>
                  </a:lnTo>
                  <a:cubicBezTo>
                    <a:pt x="1" y="517214"/>
                    <a:pt x="0" y="1034427"/>
                    <a:pt x="0" y="1551641"/>
                  </a:cubicBezTo>
                  <a:lnTo>
                    <a:pt x="1272209" y="790019"/>
                  </a:lnTo>
                  <a:cubicBezTo>
                    <a:pt x="1270694" y="614144"/>
                    <a:pt x="1293034" y="183826"/>
                    <a:pt x="1291519" y="7951"/>
                  </a:cubicBezTo>
                  <a:close/>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a:off x="6361043" y="3506525"/>
              <a:ext cx="1804947" cy="3085106"/>
            </a:xfrm>
            <a:custGeom>
              <a:avLst/>
              <a:gdLst>
                <a:gd name="connsiteX0" fmla="*/ 0 w 1796995"/>
                <a:gd name="connsiteY0" fmla="*/ 0 h 3101008"/>
                <a:gd name="connsiteX1" fmla="*/ 1781092 w 1796995"/>
                <a:gd name="connsiteY1" fmla="*/ 15902 h 3101008"/>
                <a:gd name="connsiteX2" fmla="*/ 1796995 w 1796995"/>
                <a:gd name="connsiteY2" fmla="*/ 3101008 h 3101008"/>
                <a:gd name="connsiteX3" fmla="*/ 1017767 w 1796995"/>
                <a:gd name="connsiteY3" fmla="*/ 3093057 h 3101008"/>
                <a:gd name="connsiteX4" fmla="*/ 1025718 w 1796995"/>
                <a:gd name="connsiteY4" fmla="*/ 2608027 h 3101008"/>
                <a:gd name="connsiteX5" fmla="*/ 1057523 w 1796995"/>
                <a:gd name="connsiteY5" fmla="*/ 1558455 h 3101008"/>
                <a:gd name="connsiteX6" fmla="*/ 15902 w 1796995"/>
                <a:gd name="connsiteY6" fmla="*/ 787179 h 3101008"/>
                <a:gd name="connsiteX7" fmla="*/ 0 w 1796995"/>
                <a:gd name="connsiteY7" fmla="*/ 0 h 3101008"/>
                <a:gd name="connsiteX0" fmla="*/ 0 w 1796995"/>
                <a:gd name="connsiteY0" fmla="*/ 0 h 3101008"/>
                <a:gd name="connsiteX1" fmla="*/ 1781092 w 1796995"/>
                <a:gd name="connsiteY1" fmla="*/ 15902 h 3101008"/>
                <a:gd name="connsiteX2" fmla="*/ 1796995 w 1796995"/>
                <a:gd name="connsiteY2" fmla="*/ 3101008 h 3101008"/>
                <a:gd name="connsiteX3" fmla="*/ 1017767 w 1796995"/>
                <a:gd name="connsiteY3" fmla="*/ 3093057 h 3101008"/>
                <a:gd name="connsiteX4" fmla="*/ 1025718 w 1796995"/>
                <a:gd name="connsiteY4" fmla="*/ 2608027 h 3101008"/>
                <a:gd name="connsiteX5" fmla="*/ 1264257 w 1796995"/>
                <a:gd name="connsiteY5" fmla="*/ 2608028 h 3101008"/>
                <a:gd name="connsiteX6" fmla="*/ 15902 w 1796995"/>
                <a:gd name="connsiteY6" fmla="*/ 787179 h 3101008"/>
                <a:gd name="connsiteX7" fmla="*/ 0 w 1796995"/>
                <a:gd name="connsiteY7" fmla="*/ 0 h 3101008"/>
                <a:gd name="connsiteX0" fmla="*/ 0 w 1796995"/>
                <a:gd name="connsiteY0" fmla="*/ 0 h 3101008"/>
                <a:gd name="connsiteX1" fmla="*/ 1781092 w 1796995"/>
                <a:gd name="connsiteY1" fmla="*/ 15902 h 3101008"/>
                <a:gd name="connsiteX2" fmla="*/ 1796995 w 1796995"/>
                <a:gd name="connsiteY2" fmla="*/ 3101008 h 3101008"/>
                <a:gd name="connsiteX3" fmla="*/ 1017767 w 1796995"/>
                <a:gd name="connsiteY3" fmla="*/ 3093057 h 3101008"/>
                <a:gd name="connsiteX4" fmla="*/ 1017766 w 1796995"/>
                <a:gd name="connsiteY4" fmla="*/ 2560319 h 3101008"/>
                <a:gd name="connsiteX5" fmla="*/ 1264257 w 1796995"/>
                <a:gd name="connsiteY5" fmla="*/ 2608028 h 3101008"/>
                <a:gd name="connsiteX6" fmla="*/ 15902 w 1796995"/>
                <a:gd name="connsiteY6" fmla="*/ 787179 h 3101008"/>
                <a:gd name="connsiteX7" fmla="*/ 0 w 1796995"/>
                <a:gd name="connsiteY7" fmla="*/ 0 h 3101008"/>
                <a:gd name="connsiteX0" fmla="*/ 0 w 1796995"/>
                <a:gd name="connsiteY0" fmla="*/ 0 h 3101008"/>
                <a:gd name="connsiteX1" fmla="*/ 1781092 w 1796995"/>
                <a:gd name="connsiteY1" fmla="*/ 15902 h 3101008"/>
                <a:gd name="connsiteX2" fmla="*/ 1796995 w 1796995"/>
                <a:gd name="connsiteY2" fmla="*/ 3101008 h 3101008"/>
                <a:gd name="connsiteX3" fmla="*/ 1017767 w 1796995"/>
                <a:gd name="connsiteY3" fmla="*/ 3093057 h 3101008"/>
                <a:gd name="connsiteX4" fmla="*/ 1017766 w 1796995"/>
                <a:gd name="connsiteY4" fmla="*/ 2560319 h 3101008"/>
                <a:gd name="connsiteX5" fmla="*/ 1264257 w 1796995"/>
                <a:gd name="connsiteY5" fmla="*/ 2608028 h 3101008"/>
                <a:gd name="connsiteX6" fmla="*/ 954156 w 1796995"/>
                <a:gd name="connsiteY6" fmla="*/ 2146852 h 3101008"/>
                <a:gd name="connsiteX7" fmla="*/ 15902 w 1796995"/>
                <a:gd name="connsiteY7" fmla="*/ 787179 h 3101008"/>
                <a:gd name="connsiteX8" fmla="*/ 0 w 1796995"/>
                <a:gd name="connsiteY8" fmla="*/ 0 h 3101008"/>
                <a:gd name="connsiteX0" fmla="*/ 0 w 1796995"/>
                <a:gd name="connsiteY0" fmla="*/ 0 h 3101008"/>
                <a:gd name="connsiteX1" fmla="*/ 1781092 w 1796995"/>
                <a:gd name="connsiteY1" fmla="*/ 15902 h 3101008"/>
                <a:gd name="connsiteX2" fmla="*/ 1796995 w 1796995"/>
                <a:gd name="connsiteY2" fmla="*/ 3101008 h 3101008"/>
                <a:gd name="connsiteX3" fmla="*/ 1017767 w 1796995"/>
                <a:gd name="connsiteY3" fmla="*/ 3093057 h 3101008"/>
                <a:gd name="connsiteX4" fmla="*/ 1017766 w 1796995"/>
                <a:gd name="connsiteY4" fmla="*/ 2560319 h 3101008"/>
                <a:gd name="connsiteX5" fmla="*/ 1264257 w 1796995"/>
                <a:gd name="connsiteY5" fmla="*/ 2608028 h 3101008"/>
                <a:gd name="connsiteX6" fmla="*/ 1272208 w 1796995"/>
                <a:gd name="connsiteY6" fmla="*/ 1820849 h 3101008"/>
                <a:gd name="connsiteX7" fmla="*/ 15902 w 1796995"/>
                <a:gd name="connsiteY7" fmla="*/ 787179 h 3101008"/>
                <a:gd name="connsiteX8" fmla="*/ 0 w 1796995"/>
                <a:gd name="connsiteY8" fmla="*/ 0 h 3101008"/>
                <a:gd name="connsiteX0" fmla="*/ 0 w 1796995"/>
                <a:gd name="connsiteY0" fmla="*/ 0 h 3101008"/>
                <a:gd name="connsiteX1" fmla="*/ 1781092 w 1796995"/>
                <a:gd name="connsiteY1" fmla="*/ 15902 h 3101008"/>
                <a:gd name="connsiteX2" fmla="*/ 1796995 w 1796995"/>
                <a:gd name="connsiteY2" fmla="*/ 3101008 h 3101008"/>
                <a:gd name="connsiteX3" fmla="*/ 1017767 w 1796995"/>
                <a:gd name="connsiteY3" fmla="*/ 3093057 h 3101008"/>
                <a:gd name="connsiteX4" fmla="*/ 1017766 w 1796995"/>
                <a:gd name="connsiteY4" fmla="*/ 2560319 h 3101008"/>
                <a:gd name="connsiteX5" fmla="*/ 1288111 w 1796995"/>
                <a:gd name="connsiteY5" fmla="*/ 2560321 h 3101008"/>
                <a:gd name="connsiteX6" fmla="*/ 1272208 w 1796995"/>
                <a:gd name="connsiteY6" fmla="*/ 1820849 h 3101008"/>
                <a:gd name="connsiteX7" fmla="*/ 15902 w 1796995"/>
                <a:gd name="connsiteY7" fmla="*/ 787179 h 3101008"/>
                <a:gd name="connsiteX8" fmla="*/ 0 w 1796995"/>
                <a:gd name="connsiteY8" fmla="*/ 0 h 3101008"/>
                <a:gd name="connsiteX0" fmla="*/ 0 w 1796995"/>
                <a:gd name="connsiteY0" fmla="*/ 0 h 3101008"/>
                <a:gd name="connsiteX1" fmla="*/ 1781092 w 1796995"/>
                <a:gd name="connsiteY1" fmla="*/ 15902 h 3101008"/>
                <a:gd name="connsiteX2" fmla="*/ 1796995 w 1796995"/>
                <a:gd name="connsiteY2" fmla="*/ 3101008 h 3101008"/>
                <a:gd name="connsiteX3" fmla="*/ 1017767 w 1796995"/>
                <a:gd name="connsiteY3" fmla="*/ 3093057 h 3101008"/>
                <a:gd name="connsiteX4" fmla="*/ 1025718 w 1796995"/>
                <a:gd name="connsiteY4" fmla="*/ 2584173 h 3101008"/>
                <a:gd name="connsiteX5" fmla="*/ 1288111 w 1796995"/>
                <a:gd name="connsiteY5" fmla="*/ 2560321 h 3101008"/>
                <a:gd name="connsiteX6" fmla="*/ 1272208 w 1796995"/>
                <a:gd name="connsiteY6" fmla="*/ 1820849 h 3101008"/>
                <a:gd name="connsiteX7" fmla="*/ 15902 w 1796995"/>
                <a:gd name="connsiteY7" fmla="*/ 787179 h 3101008"/>
                <a:gd name="connsiteX8" fmla="*/ 0 w 1796995"/>
                <a:gd name="connsiteY8" fmla="*/ 0 h 3101008"/>
                <a:gd name="connsiteX0" fmla="*/ 0 w 1796995"/>
                <a:gd name="connsiteY0" fmla="*/ 0 h 3101008"/>
                <a:gd name="connsiteX1" fmla="*/ 1781092 w 1796995"/>
                <a:gd name="connsiteY1" fmla="*/ 15902 h 3101008"/>
                <a:gd name="connsiteX2" fmla="*/ 1796995 w 1796995"/>
                <a:gd name="connsiteY2" fmla="*/ 3101008 h 3101008"/>
                <a:gd name="connsiteX3" fmla="*/ 1017767 w 1796995"/>
                <a:gd name="connsiteY3" fmla="*/ 3093057 h 3101008"/>
                <a:gd name="connsiteX4" fmla="*/ 1025718 w 1796995"/>
                <a:gd name="connsiteY4" fmla="*/ 2584173 h 3101008"/>
                <a:gd name="connsiteX5" fmla="*/ 1288111 w 1796995"/>
                <a:gd name="connsiteY5" fmla="*/ 2568272 h 3101008"/>
                <a:gd name="connsiteX6" fmla="*/ 1272208 w 1796995"/>
                <a:gd name="connsiteY6" fmla="*/ 1820849 h 3101008"/>
                <a:gd name="connsiteX7" fmla="*/ 15902 w 1796995"/>
                <a:gd name="connsiteY7" fmla="*/ 787179 h 3101008"/>
                <a:gd name="connsiteX8" fmla="*/ 0 w 1796995"/>
                <a:gd name="connsiteY8" fmla="*/ 0 h 3101008"/>
                <a:gd name="connsiteX0" fmla="*/ 7952 w 1804947"/>
                <a:gd name="connsiteY0" fmla="*/ 0 h 3101008"/>
                <a:gd name="connsiteX1" fmla="*/ 1789044 w 1804947"/>
                <a:gd name="connsiteY1" fmla="*/ 15902 h 3101008"/>
                <a:gd name="connsiteX2" fmla="*/ 1804947 w 1804947"/>
                <a:gd name="connsiteY2" fmla="*/ 3101008 h 3101008"/>
                <a:gd name="connsiteX3" fmla="*/ 1025719 w 1804947"/>
                <a:gd name="connsiteY3" fmla="*/ 3093057 h 3101008"/>
                <a:gd name="connsiteX4" fmla="*/ 1033670 w 1804947"/>
                <a:gd name="connsiteY4" fmla="*/ 2584173 h 3101008"/>
                <a:gd name="connsiteX5" fmla="*/ 1296063 w 1804947"/>
                <a:gd name="connsiteY5" fmla="*/ 2568272 h 3101008"/>
                <a:gd name="connsiteX6" fmla="*/ 1280160 w 1804947"/>
                <a:gd name="connsiteY6" fmla="*/ 1820849 h 3101008"/>
                <a:gd name="connsiteX7" fmla="*/ 0 w 1804947"/>
                <a:gd name="connsiteY7" fmla="*/ 787179 h 3101008"/>
                <a:gd name="connsiteX8" fmla="*/ 7952 w 1804947"/>
                <a:gd name="connsiteY8" fmla="*/ 0 h 3101008"/>
                <a:gd name="connsiteX0" fmla="*/ 7952 w 1804947"/>
                <a:gd name="connsiteY0" fmla="*/ 0 h 3101008"/>
                <a:gd name="connsiteX1" fmla="*/ 1789044 w 1804947"/>
                <a:gd name="connsiteY1" fmla="*/ 15902 h 3101008"/>
                <a:gd name="connsiteX2" fmla="*/ 1804947 w 1804947"/>
                <a:gd name="connsiteY2" fmla="*/ 3101008 h 3101008"/>
                <a:gd name="connsiteX3" fmla="*/ 1025719 w 1804947"/>
                <a:gd name="connsiteY3" fmla="*/ 3093057 h 3101008"/>
                <a:gd name="connsiteX4" fmla="*/ 1033670 w 1804947"/>
                <a:gd name="connsiteY4" fmla="*/ 2568271 h 3101008"/>
                <a:gd name="connsiteX5" fmla="*/ 1296063 w 1804947"/>
                <a:gd name="connsiteY5" fmla="*/ 2568272 h 3101008"/>
                <a:gd name="connsiteX6" fmla="*/ 1280160 w 1804947"/>
                <a:gd name="connsiteY6" fmla="*/ 1820849 h 3101008"/>
                <a:gd name="connsiteX7" fmla="*/ 0 w 1804947"/>
                <a:gd name="connsiteY7" fmla="*/ 787179 h 3101008"/>
                <a:gd name="connsiteX8" fmla="*/ 7952 w 1804947"/>
                <a:gd name="connsiteY8" fmla="*/ 0 h 3101008"/>
                <a:gd name="connsiteX0" fmla="*/ 7952 w 1804947"/>
                <a:gd name="connsiteY0" fmla="*/ 0 h 3101008"/>
                <a:gd name="connsiteX1" fmla="*/ 1789044 w 1804947"/>
                <a:gd name="connsiteY1" fmla="*/ 15902 h 3101008"/>
                <a:gd name="connsiteX2" fmla="*/ 1804947 w 1804947"/>
                <a:gd name="connsiteY2" fmla="*/ 3101008 h 3101008"/>
                <a:gd name="connsiteX3" fmla="*/ 1025719 w 1804947"/>
                <a:gd name="connsiteY3" fmla="*/ 3093057 h 3101008"/>
                <a:gd name="connsiteX4" fmla="*/ 1033670 w 1804947"/>
                <a:gd name="connsiteY4" fmla="*/ 2568271 h 3101008"/>
                <a:gd name="connsiteX5" fmla="*/ 1288112 w 1804947"/>
                <a:gd name="connsiteY5" fmla="*/ 2584175 h 3101008"/>
                <a:gd name="connsiteX6" fmla="*/ 1280160 w 1804947"/>
                <a:gd name="connsiteY6" fmla="*/ 1820849 h 3101008"/>
                <a:gd name="connsiteX7" fmla="*/ 0 w 1804947"/>
                <a:gd name="connsiteY7" fmla="*/ 787179 h 3101008"/>
                <a:gd name="connsiteX8" fmla="*/ 7952 w 1804947"/>
                <a:gd name="connsiteY8" fmla="*/ 0 h 3101008"/>
                <a:gd name="connsiteX0" fmla="*/ 7952 w 1804947"/>
                <a:gd name="connsiteY0" fmla="*/ 7952 h 3085106"/>
                <a:gd name="connsiteX1" fmla="*/ 1789044 w 1804947"/>
                <a:gd name="connsiteY1" fmla="*/ 0 h 3085106"/>
                <a:gd name="connsiteX2" fmla="*/ 1804947 w 1804947"/>
                <a:gd name="connsiteY2" fmla="*/ 3085106 h 3085106"/>
                <a:gd name="connsiteX3" fmla="*/ 1025719 w 1804947"/>
                <a:gd name="connsiteY3" fmla="*/ 3077155 h 3085106"/>
                <a:gd name="connsiteX4" fmla="*/ 1033670 w 1804947"/>
                <a:gd name="connsiteY4" fmla="*/ 2552369 h 3085106"/>
                <a:gd name="connsiteX5" fmla="*/ 1288112 w 1804947"/>
                <a:gd name="connsiteY5" fmla="*/ 2568273 h 3085106"/>
                <a:gd name="connsiteX6" fmla="*/ 1280160 w 1804947"/>
                <a:gd name="connsiteY6" fmla="*/ 1804947 h 3085106"/>
                <a:gd name="connsiteX7" fmla="*/ 0 w 1804947"/>
                <a:gd name="connsiteY7" fmla="*/ 771277 h 3085106"/>
                <a:gd name="connsiteX8" fmla="*/ 7952 w 1804947"/>
                <a:gd name="connsiteY8" fmla="*/ 7952 h 3085106"/>
                <a:gd name="connsiteX0" fmla="*/ 7952 w 1804947"/>
                <a:gd name="connsiteY0" fmla="*/ 7952 h 3085106"/>
                <a:gd name="connsiteX1" fmla="*/ 1789044 w 1804947"/>
                <a:gd name="connsiteY1" fmla="*/ 0 h 3085106"/>
                <a:gd name="connsiteX2" fmla="*/ 1804947 w 1804947"/>
                <a:gd name="connsiteY2" fmla="*/ 3085106 h 3085106"/>
                <a:gd name="connsiteX3" fmla="*/ 1025719 w 1804947"/>
                <a:gd name="connsiteY3" fmla="*/ 3077155 h 3085106"/>
                <a:gd name="connsiteX4" fmla="*/ 1288112 w 1804947"/>
                <a:gd name="connsiteY4" fmla="*/ 2568273 h 3085106"/>
                <a:gd name="connsiteX5" fmla="*/ 1280160 w 1804947"/>
                <a:gd name="connsiteY5" fmla="*/ 1804947 h 3085106"/>
                <a:gd name="connsiteX6" fmla="*/ 0 w 1804947"/>
                <a:gd name="connsiteY6" fmla="*/ 771277 h 3085106"/>
                <a:gd name="connsiteX7" fmla="*/ 7952 w 1804947"/>
                <a:gd name="connsiteY7" fmla="*/ 7952 h 3085106"/>
                <a:gd name="connsiteX0" fmla="*/ 7952 w 1804947"/>
                <a:gd name="connsiteY0" fmla="*/ 7952 h 3085106"/>
                <a:gd name="connsiteX1" fmla="*/ 1789044 w 1804947"/>
                <a:gd name="connsiteY1" fmla="*/ 0 h 3085106"/>
                <a:gd name="connsiteX2" fmla="*/ 1804947 w 1804947"/>
                <a:gd name="connsiteY2" fmla="*/ 3085106 h 3085106"/>
                <a:gd name="connsiteX3" fmla="*/ 1033670 w 1804947"/>
                <a:gd name="connsiteY3" fmla="*/ 3085106 h 3085106"/>
                <a:gd name="connsiteX4" fmla="*/ 1288112 w 1804947"/>
                <a:gd name="connsiteY4" fmla="*/ 2568273 h 3085106"/>
                <a:gd name="connsiteX5" fmla="*/ 1280160 w 1804947"/>
                <a:gd name="connsiteY5" fmla="*/ 1804947 h 3085106"/>
                <a:gd name="connsiteX6" fmla="*/ 0 w 1804947"/>
                <a:gd name="connsiteY6" fmla="*/ 771277 h 3085106"/>
                <a:gd name="connsiteX7" fmla="*/ 7952 w 1804947"/>
                <a:gd name="connsiteY7" fmla="*/ 7952 h 3085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04947" h="3085106">
                  <a:moveTo>
                    <a:pt x="7952" y="7952"/>
                  </a:moveTo>
                  <a:lnTo>
                    <a:pt x="1789044" y="0"/>
                  </a:lnTo>
                  <a:lnTo>
                    <a:pt x="1804947" y="3085106"/>
                  </a:lnTo>
                  <a:lnTo>
                    <a:pt x="1033670" y="3085106"/>
                  </a:lnTo>
                  <a:cubicBezTo>
                    <a:pt x="947531" y="2998967"/>
                    <a:pt x="1245705" y="2780308"/>
                    <a:pt x="1288112" y="2568273"/>
                  </a:cubicBezTo>
                  <a:cubicBezTo>
                    <a:pt x="1290762" y="2305880"/>
                    <a:pt x="1277510" y="2067340"/>
                    <a:pt x="1280160" y="1804947"/>
                  </a:cubicBezTo>
                  <a:lnTo>
                    <a:pt x="0" y="771277"/>
                  </a:lnTo>
                  <a:cubicBezTo>
                    <a:pt x="2651" y="508884"/>
                    <a:pt x="5301" y="270345"/>
                    <a:pt x="7952" y="7952"/>
                  </a:cubicBezTo>
                  <a:close/>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a:off x="5080883" y="4293704"/>
              <a:ext cx="2560320" cy="2289976"/>
            </a:xfrm>
            <a:custGeom>
              <a:avLst/>
              <a:gdLst>
                <a:gd name="connsiteX0" fmla="*/ 0 w 2576222"/>
                <a:gd name="connsiteY0" fmla="*/ 763326 h 2289976"/>
                <a:gd name="connsiteX1" fmla="*/ 15902 w 2576222"/>
                <a:gd name="connsiteY1" fmla="*/ 2289976 h 2289976"/>
                <a:gd name="connsiteX2" fmla="*/ 2313829 w 2576222"/>
                <a:gd name="connsiteY2" fmla="*/ 2289976 h 2289976"/>
                <a:gd name="connsiteX3" fmla="*/ 2560320 w 2576222"/>
                <a:gd name="connsiteY3" fmla="*/ 1796995 h 2289976"/>
                <a:gd name="connsiteX4" fmla="*/ 2576222 w 2576222"/>
                <a:gd name="connsiteY4" fmla="*/ 1009816 h 2289976"/>
                <a:gd name="connsiteX5" fmla="*/ 1304014 w 2576222"/>
                <a:gd name="connsiteY5" fmla="*/ 0 h 2289976"/>
                <a:gd name="connsiteX6" fmla="*/ 0 w 2576222"/>
                <a:gd name="connsiteY6" fmla="*/ 763326 h 2289976"/>
                <a:gd name="connsiteX0" fmla="*/ 0 w 2560320"/>
                <a:gd name="connsiteY0" fmla="*/ 763326 h 2289976"/>
                <a:gd name="connsiteX1" fmla="*/ 0 w 2560320"/>
                <a:gd name="connsiteY1" fmla="*/ 2289976 h 2289976"/>
                <a:gd name="connsiteX2" fmla="*/ 2297927 w 2560320"/>
                <a:gd name="connsiteY2" fmla="*/ 2289976 h 2289976"/>
                <a:gd name="connsiteX3" fmla="*/ 2544418 w 2560320"/>
                <a:gd name="connsiteY3" fmla="*/ 1796995 h 2289976"/>
                <a:gd name="connsiteX4" fmla="*/ 2560320 w 2560320"/>
                <a:gd name="connsiteY4" fmla="*/ 1009816 h 2289976"/>
                <a:gd name="connsiteX5" fmla="*/ 1288112 w 2560320"/>
                <a:gd name="connsiteY5" fmla="*/ 0 h 2289976"/>
                <a:gd name="connsiteX6" fmla="*/ 0 w 2560320"/>
                <a:gd name="connsiteY6" fmla="*/ 763326 h 2289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60320" h="2289976">
                  <a:moveTo>
                    <a:pt x="0" y="763326"/>
                  </a:moveTo>
                  <a:lnTo>
                    <a:pt x="0" y="2289976"/>
                  </a:lnTo>
                  <a:lnTo>
                    <a:pt x="2297927" y="2289976"/>
                  </a:lnTo>
                  <a:lnTo>
                    <a:pt x="2544418" y="1796995"/>
                  </a:lnTo>
                  <a:lnTo>
                    <a:pt x="2560320" y="1009816"/>
                  </a:lnTo>
                  <a:lnTo>
                    <a:pt x="1288112" y="0"/>
                  </a:lnTo>
                  <a:lnTo>
                    <a:pt x="0" y="763326"/>
                  </a:lnTo>
                  <a:close/>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zh-CN" altLang="en-US" smtClean="0"/>
              <a:t>内部点扩散算法</a:t>
            </a:r>
          </a:p>
        </p:txBody>
      </p:sp>
      <p:sp>
        <p:nvSpPr>
          <p:cNvPr id="59395" name="Rectangle 3"/>
          <p:cNvSpPr>
            <a:spLocks noGrp="1" noChangeArrowheads="1"/>
          </p:cNvSpPr>
          <p:nvPr>
            <p:ph type="body" idx="1"/>
          </p:nvPr>
        </p:nvSpPr>
        <p:spPr/>
        <p:txBody>
          <a:bodyPr/>
          <a:lstStyle/>
          <a:p>
            <a:pPr eaLnBrk="1" hangingPunct="1"/>
            <a:r>
              <a:rPr lang="zh-CN" altLang="en-US" sz="2600" smtClean="0"/>
              <a:t>算法</a:t>
            </a:r>
          </a:p>
          <a:p>
            <a:pPr lvl="1" eaLnBrk="1" hangingPunct="1"/>
            <a:r>
              <a:rPr lang="zh-CN" altLang="en-US" sz="2200" smtClean="0"/>
              <a:t>由每个多边形一个内部点（种子点）开始，向其八个方向的邻点扩散</a:t>
            </a:r>
          </a:p>
          <a:p>
            <a:pPr lvl="1" eaLnBrk="1" hangingPunct="1"/>
            <a:r>
              <a:rPr lang="zh-CN" altLang="en-US" sz="2200" smtClean="0"/>
              <a:t>判断各个新加入点是否在多边形边界上</a:t>
            </a:r>
          </a:p>
          <a:p>
            <a:pPr lvl="2" eaLnBrk="1" hangingPunct="1"/>
            <a:r>
              <a:rPr lang="zh-CN" altLang="en-US" sz="2100" smtClean="0"/>
              <a:t>如果是边界上，则该新加入点不作为种子点</a:t>
            </a:r>
          </a:p>
          <a:p>
            <a:pPr lvl="2" eaLnBrk="1" hangingPunct="1"/>
            <a:r>
              <a:rPr lang="zh-CN" altLang="en-US" sz="2100" smtClean="0"/>
              <a:t>否则把非边界点的邻点作为新的种子点与原有种子点一起进行新的扩散运算，并将该种子点赋以该多边形的编号</a:t>
            </a:r>
          </a:p>
          <a:p>
            <a:pPr lvl="1" eaLnBrk="1" hangingPunct="1"/>
            <a:r>
              <a:rPr lang="zh-CN" altLang="en-US" sz="2200" smtClean="0"/>
              <a:t>重复上述过程直到所有种子点填满该多边形并遇到边界停止为止</a:t>
            </a:r>
          </a:p>
          <a:p>
            <a:pPr eaLnBrk="1" hangingPunct="1"/>
            <a:r>
              <a:rPr lang="zh-CN" altLang="en-US" sz="2600" smtClean="0"/>
              <a:t>特点</a:t>
            </a:r>
          </a:p>
          <a:p>
            <a:pPr lvl="1" eaLnBrk="1" hangingPunct="1"/>
            <a:r>
              <a:rPr lang="zh-CN" altLang="en-US" sz="2200" smtClean="0"/>
              <a:t>扩散算法程序设计比较复杂</a:t>
            </a:r>
          </a:p>
          <a:p>
            <a:pPr lvl="1" eaLnBrk="1" hangingPunct="1"/>
            <a:r>
              <a:rPr lang="zh-CN" altLang="en-US" sz="2200" smtClean="0"/>
              <a:t>在一定的栅格精度上，如果复杂图形的同一多边形的两条边界落在同一个或相邻的两个栅格内，会造成多边形不连通，这样一个种子点不能完成整个多边形的填充。 </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zh-CN" altLang="en-US" smtClean="0"/>
              <a:t>复数积分算法</a:t>
            </a:r>
          </a:p>
        </p:txBody>
      </p:sp>
      <p:sp>
        <p:nvSpPr>
          <p:cNvPr id="60419" name="Rectangle 3"/>
          <p:cNvSpPr>
            <a:spLocks noGrp="1" noChangeArrowheads="1"/>
          </p:cNvSpPr>
          <p:nvPr>
            <p:ph type="body" idx="1"/>
          </p:nvPr>
        </p:nvSpPr>
        <p:spPr/>
        <p:txBody>
          <a:bodyPr/>
          <a:lstStyle/>
          <a:p>
            <a:pPr eaLnBrk="1" hangingPunct="1"/>
            <a:r>
              <a:rPr lang="zh-CN" altLang="en-US" dirty="0" smtClean="0"/>
              <a:t>对全部栅格阵列逐个栅格单元地判断该栅格归属的多边形编码</a:t>
            </a:r>
          </a:p>
          <a:p>
            <a:pPr eaLnBrk="1" hangingPunct="1"/>
            <a:r>
              <a:rPr lang="zh-CN" altLang="en-US" dirty="0" smtClean="0"/>
              <a:t>判别方法是由待判点对每个多边形的封闭边界计算复数积分</a:t>
            </a:r>
          </a:p>
          <a:p>
            <a:pPr lvl="1" eaLnBrk="1" hangingPunct="1"/>
            <a:r>
              <a:rPr lang="zh-CN" altLang="en-US" dirty="0" smtClean="0"/>
              <a:t>对某个多边形，如果积分值为</a:t>
            </a:r>
            <a:r>
              <a:rPr lang="en-US" altLang="zh-CN" dirty="0" smtClean="0">
                <a:latin typeface="Times New Roman" panose="02020603050405020304" pitchFamily="18" charset="0"/>
                <a:cs typeface="Times New Roman" panose="02020603050405020304" pitchFamily="18" charset="0"/>
              </a:rPr>
              <a:t>2</a:t>
            </a:r>
            <a:r>
              <a:rPr lang="en-US" altLang="zh-CN" dirty="0" smtClean="0">
                <a:latin typeface="Times New Roman" panose="02020603050405020304" pitchFamily="18" charset="0"/>
                <a:cs typeface="Times New Roman" panose="02020603050405020304" pitchFamily="18" charset="0"/>
                <a:sym typeface="Symbol" panose="05050102010706020507" pitchFamily="18" charset="2"/>
              </a:rPr>
              <a:t>i</a:t>
            </a:r>
            <a:r>
              <a:rPr lang="zh-CN" altLang="en-US" dirty="0" smtClean="0"/>
              <a:t>，则该待判点属于此多边形，赋以多边形编号</a:t>
            </a:r>
          </a:p>
          <a:p>
            <a:pPr lvl="1" eaLnBrk="1" hangingPunct="1"/>
            <a:r>
              <a:rPr lang="zh-CN" altLang="en-US" dirty="0" smtClean="0"/>
              <a:t>否则在此多边形外部，不属于该多边形。</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CN" altLang="en-US" smtClean="0"/>
              <a:t>分辩率</a:t>
            </a:r>
          </a:p>
        </p:txBody>
      </p:sp>
      <p:sp>
        <p:nvSpPr>
          <p:cNvPr id="8195" name="Rectangle 3"/>
          <p:cNvSpPr>
            <a:spLocks noGrp="1" noChangeArrowheads="1"/>
          </p:cNvSpPr>
          <p:nvPr>
            <p:ph type="body" idx="1"/>
          </p:nvPr>
        </p:nvSpPr>
        <p:spPr/>
        <p:txBody>
          <a:bodyPr/>
          <a:lstStyle/>
          <a:p>
            <a:pPr eaLnBrk="1" hangingPunct="1"/>
            <a:r>
              <a:rPr lang="zh-CN" altLang="en-US" smtClean="0"/>
              <a:t>一个像素代表的实际地理范围大小</a:t>
            </a:r>
          </a:p>
          <a:p>
            <a:pPr lvl="1" eaLnBrk="1" hangingPunct="1"/>
            <a:r>
              <a:rPr lang="en-US" altLang="zh-CN" smtClean="0"/>
              <a:t>x</a:t>
            </a:r>
            <a:r>
              <a:rPr lang="zh-CN" altLang="en-US" smtClean="0"/>
              <a:t>方向分辩率</a:t>
            </a:r>
          </a:p>
          <a:p>
            <a:pPr lvl="1" eaLnBrk="1" hangingPunct="1"/>
            <a:r>
              <a:rPr lang="en-US" altLang="zh-CN" smtClean="0"/>
              <a:t>y</a:t>
            </a:r>
            <a:r>
              <a:rPr lang="zh-CN" altLang="en-US" smtClean="0"/>
              <a:t>方向分辩率</a:t>
            </a:r>
          </a:p>
        </p:txBody>
      </p:sp>
      <p:grpSp>
        <p:nvGrpSpPr>
          <p:cNvPr id="8196" name="Group 24"/>
          <p:cNvGrpSpPr>
            <a:grpSpLocks/>
          </p:cNvGrpSpPr>
          <p:nvPr/>
        </p:nvGrpSpPr>
        <p:grpSpPr bwMode="auto">
          <a:xfrm>
            <a:off x="1908175" y="2924175"/>
            <a:ext cx="6408738" cy="3524250"/>
            <a:chOff x="1338" y="1709"/>
            <a:chExt cx="4037" cy="2220"/>
          </a:xfrm>
        </p:grpSpPr>
        <p:pic>
          <p:nvPicPr>
            <p:cNvPr id="8197" name="Picture 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5" y="1709"/>
              <a:ext cx="1950" cy="2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8" name="Text Box 6"/>
            <p:cNvSpPr txBox="1">
              <a:spLocks noChangeArrowheads="1"/>
            </p:cNvSpPr>
            <p:nvPr/>
          </p:nvSpPr>
          <p:spPr bwMode="auto">
            <a:xfrm>
              <a:off x="1383" y="3653"/>
              <a:ext cx="83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800" b="1"/>
                <a:t>真实世界</a:t>
              </a:r>
            </a:p>
          </p:txBody>
        </p:sp>
        <p:sp>
          <p:nvSpPr>
            <p:cNvPr id="8199" name="Text Box 8"/>
            <p:cNvSpPr txBox="1">
              <a:spLocks noChangeArrowheads="1"/>
            </p:cNvSpPr>
            <p:nvPr/>
          </p:nvSpPr>
          <p:spPr bwMode="auto">
            <a:xfrm>
              <a:off x="1338" y="2205"/>
              <a:ext cx="8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800" b="1"/>
                <a:t>栅格数据</a:t>
              </a:r>
            </a:p>
          </p:txBody>
        </p:sp>
        <p:sp>
          <p:nvSpPr>
            <p:cNvPr id="8200" name="Freeform 9"/>
            <p:cNvSpPr>
              <a:spLocks/>
            </p:cNvSpPr>
            <p:nvPr/>
          </p:nvSpPr>
          <p:spPr bwMode="auto">
            <a:xfrm>
              <a:off x="2719" y="3046"/>
              <a:ext cx="2073" cy="661"/>
            </a:xfrm>
            <a:custGeom>
              <a:avLst/>
              <a:gdLst>
                <a:gd name="T0" fmla="*/ 0 w 2268"/>
                <a:gd name="T1" fmla="*/ 0 h 1951"/>
                <a:gd name="T2" fmla="*/ 0 w 2268"/>
                <a:gd name="T3" fmla="*/ 0 h 1951"/>
                <a:gd name="T4" fmla="*/ 450 w 2268"/>
                <a:gd name="T5" fmla="*/ 0 h 1951"/>
                <a:gd name="T6" fmla="*/ 450 w 2268"/>
                <a:gd name="T7" fmla="*/ 0 h 1951"/>
                <a:gd name="T8" fmla="*/ 0 60000 65536"/>
                <a:gd name="T9" fmla="*/ 0 60000 65536"/>
                <a:gd name="T10" fmla="*/ 0 60000 65536"/>
                <a:gd name="T11" fmla="*/ 0 60000 65536"/>
                <a:gd name="T12" fmla="*/ 0 w 2268"/>
                <a:gd name="T13" fmla="*/ 0 h 1951"/>
                <a:gd name="T14" fmla="*/ 2268 w 2268"/>
                <a:gd name="T15" fmla="*/ 1951 h 1951"/>
              </a:gdLst>
              <a:ahLst/>
              <a:cxnLst>
                <a:cxn ang="T8">
                  <a:pos x="T0" y="T1"/>
                </a:cxn>
                <a:cxn ang="T9">
                  <a:pos x="T2" y="T3"/>
                </a:cxn>
                <a:cxn ang="T10">
                  <a:pos x="T4" y="T5"/>
                </a:cxn>
                <a:cxn ang="T11">
                  <a:pos x="T6" y="T7"/>
                </a:cxn>
              </a:cxnLst>
              <a:rect l="T12" t="T13" r="T14" b="T15"/>
              <a:pathLst>
                <a:path w="2268" h="1951">
                  <a:moveTo>
                    <a:pt x="0" y="1769"/>
                  </a:moveTo>
                  <a:lnTo>
                    <a:pt x="0" y="1951"/>
                  </a:lnTo>
                  <a:lnTo>
                    <a:pt x="2268" y="1951"/>
                  </a:lnTo>
                  <a:lnTo>
                    <a:pt x="2268" y="0"/>
                  </a:lnTo>
                </a:path>
              </a:pathLst>
            </a:custGeom>
            <a:noFill/>
            <a:ln w="28575">
              <a:solidFill>
                <a:schemeClr val="hlink"/>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01" name="AutoShape 10"/>
            <p:cNvSpPr>
              <a:spLocks noChangeArrowheads="1"/>
            </p:cNvSpPr>
            <p:nvPr/>
          </p:nvSpPr>
          <p:spPr bwMode="auto">
            <a:xfrm>
              <a:off x="2683" y="2133"/>
              <a:ext cx="72" cy="1448"/>
            </a:xfrm>
            <a:prstGeom prst="cube">
              <a:avLst>
                <a:gd name="adj" fmla="val 25000"/>
              </a:avLst>
            </a:prstGeom>
            <a:solidFill>
              <a:schemeClr val="folHlink">
                <a:alpha val="7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202" name="Text Box 11"/>
            <p:cNvSpPr txBox="1">
              <a:spLocks noChangeArrowheads="1"/>
            </p:cNvSpPr>
            <p:nvPr/>
          </p:nvSpPr>
          <p:spPr bwMode="auto">
            <a:xfrm>
              <a:off x="3923" y="2574"/>
              <a:ext cx="1452" cy="447"/>
            </a:xfrm>
            <a:prstGeom prst="rect">
              <a:avLst/>
            </a:prstGeom>
            <a:solidFill>
              <a:schemeClr val="folHlink">
                <a:alpha val="50980"/>
              </a:schemeClr>
            </a:solidFill>
            <a:ln w="6350">
              <a:solidFill>
                <a:schemeClr val="folHlink"/>
              </a:solidFill>
              <a:miter lim="800000"/>
              <a:headEnd/>
              <a:tailEnd/>
            </a:ln>
          </p:spPr>
          <p:txBody>
            <a:bodyPr>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600" b="1">
                  <a:solidFill>
                    <a:schemeClr val="tx2"/>
                  </a:solidFill>
                </a:rPr>
                <a:t>1 pixel  = 10mX10m </a:t>
              </a:r>
            </a:p>
            <a:p>
              <a:pPr algn="ctr" eaLnBrk="1" hangingPunct="1">
                <a:spcBef>
                  <a:spcPct val="50000"/>
                </a:spcBef>
                <a:buClrTx/>
                <a:buSzTx/>
                <a:buFontTx/>
                <a:buNone/>
              </a:pPr>
              <a:r>
                <a:rPr lang="zh-CN" altLang="en-US" sz="1600" b="1">
                  <a:solidFill>
                    <a:schemeClr val="tx2"/>
                  </a:solidFill>
                </a:rPr>
                <a:t>分辨率 </a:t>
              </a:r>
              <a:r>
                <a:rPr lang="en-US" altLang="zh-CN" sz="1600" b="1">
                  <a:solidFill>
                    <a:schemeClr val="tx2"/>
                  </a:solidFill>
                </a:rPr>
                <a:t>= 10m</a:t>
              </a:r>
            </a:p>
          </p:txBody>
        </p:sp>
        <p:sp>
          <p:nvSpPr>
            <p:cNvPr id="8203" name="Freeform 12"/>
            <p:cNvSpPr>
              <a:spLocks/>
            </p:cNvSpPr>
            <p:nvPr/>
          </p:nvSpPr>
          <p:spPr bwMode="auto">
            <a:xfrm>
              <a:off x="2719" y="1976"/>
              <a:ext cx="2073" cy="503"/>
            </a:xfrm>
            <a:custGeom>
              <a:avLst/>
              <a:gdLst>
                <a:gd name="T0" fmla="*/ 0 w 2585"/>
                <a:gd name="T1" fmla="*/ 1 h 726"/>
                <a:gd name="T2" fmla="*/ 0 w 2585"/>
                <a:gd name="T3" fmla="*/ 0 h 726"/>
                <a:gd name="T4" fmla="*/ 47 w 2585"/>
                <a:gd name="T5" fmla="*/ 0 h 726"/>
                <a:gd name="T6" fmla="*/ 49 w 2585"/>
                <a:gd name="T7" fmla="*/ 0 h 726"/>
                <a:gd name="T8" fmla="*/ 49 w 2585"/>
                <a:gd name="T9" fmla="*/ 1 h 726"/>
                <a:gd name="T10" fmla="*/ 0 60000 65536"/>
                <a:gd name="T11" fmla="*/ 0 60000 65536"/>
                <a:gd name="T12" fmla="*/ 0 60000 65536"/>
                <a:gd name="T13" fmla="*/ 0 60000 65536"/>
                <a:gd name="T14" fmla="*/ 0 60000 65536"/>
                <a:gd name="T15" fmla="*/ 0 w 2585"/>
                <a:gd name="T16" fmla="*/ 0 h 726"/>
                <a:gd name="T17" fmla="*/ 2585 w 2585"/>
                <a:gd name="T18" fmla="*/ 726 h 726"/>
              </a:gdLst>
              <a:ahLst/>
              <a:cxnLst>
                <a:cxn ang="T10">
                  <a:pos x="T0" y="T1"/>
                </a:cxn>
                <a:cxn ang="T11">
                  <a:pos x="T2" y="T3"/>
                </a:cxn>
                <a:cxn ang="T12">
                  <a:pos x="T4" y="T5"/>
                </a:cxn>
                <a:cxn ang="T13">
                  <a:pos x="T6" y="T7"/>
                </a:cxn>
                <a:cxn ang="T14">
                  <a:pos x="T8" y="T9"/>
                </a:cxn>
              </a:cxnLst>
              <a:rect l="T15" t="T16" r="T17" b="T18"/>
              <a:pathLst>
                <a:path w="2585" h="726">
                  <a:moveTo>
                    <a:pt x="0" y="227"/>
                  </a:moveTo>
                  <a:lnTo>
                    <a:pt x="0" y="0"/>
                  </a:lnTo>
                  <a:lnTo>
                    <a:pt x="2495" y="0"/>
                  </a:lnTo>
                  <a:lnTo>
                    <a:pt x="2585" y="0"/>
                  </a:lnTo>
                  <a:lnTo>
                    <a:pt x="2585" y="726"/>
                  </a:lnTo>
                </a:path>
              </a:pathLst>
            </a:custGeom>
            <a:noFill/>
            <a:ln w="28575">
              <a:solidFill>
                <a:schemeClr val="hlink"/>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8204" name="Group 13"/>
            <p:cNvGrpSpPr>
              <a:grpSpLocks/>
            </p:cNvGrpSpPr>
            <p:nvPr/>
          </p:nvGrpSpPr>
          <p:grpSpPr bwMode="auto">
            <a:xfrm>
              <a:off x="3483" y="3392"/>
              <a:ext cx="364" cy="315"/>
              <a:chOff x="3198" y="3566"/>
              <a:chExt cx="453" cy="454"/>
            </a:xfrm>
          </p:grpSpPr>
          <p:sp>
            <p:nvSpPr>
              <p:cNvPr id="8209" name="Freeform 14"/>
              <p:cNvSpPr>
                <a:spLocks/>
              </p:cNvSpPr>
              <p:nvPr/>
            </p:nvSpPr>
            <p:spPr bwMode="auto">
              <a:xfrm>
                <a:off x="3243" y="3657"/>
                <a:ext cx="408" cy="53"/>
              </a:xfrm>
              <a:custGeom>
                <a:avLst/>
                <a:gdLst>
                  <a:gd name="T0" fmla="*/ 0 w 408"/>
                  <a:gd name="T1" fmla="*/ 8 h 53"/>
                  <a:gd name="T2" fmla="*/ 181 w 408"/>
                  <a:gd name="T3" fmla="*/ 8 h 53"/>
                  <a:gd name="T4" fmla="*/ 408 w 408"/>
                  <a:gd name="T5" fmla="*/ 53 h 53"/>
                  <a:gd name="T6" fmla="*/ 0 60000 65536"/>
                  <a:gd name="T7" fmla="*/ 0 60000 65536"/>
                  <a:gd name="T8" fmla="*/ 0 60000 65536"/>
                  <a:gd name="T9" fmla="*/ 0 w 408"/>
                  <a:gd name="T10" fmla="*/ 0 h 53"/>
                  <a:gd name="T11" fmla="*/ 408 w 408"/>
                  <a:gd name="T12" fmla="*/ 53 h 53"/>
                </a:gdLst>
                <a:ahLst/>
                <a:cxnLst>
                  <a:cxn ang="T6">
                    <a:pos x="T0" y="T1"/>
                  </a:cxn>
                  <a:cxn ang="T7">
                    <a:pos x="T2" y="T3"/>
                  </a:cxn>
                  <a:cxn ang="T8">
                    <a:pos x="T4" y="T5"/>
                  </a:cxn>
                </a:cxnLst>
                <a:rect l="T9" t="T10" r="T11" b="T12"/>
                <a:pathLst>
                  <a:path w="408" h="53">
                    <a:moveTo>
                      <a:pt x="0" y="8"/>
                    </a:moveTo>
                    <a:cubicBezTo>
                      <a:pt x="56" y="4"/>
                      <a:pt x="113" y="0"/>
                      <a:pt x="181" y="8"/>
                    </a:cubicBezTo>
                    <a:cubicBezTo>
                      <a:pt x="249" y="16"/>
                      <a:pt x="328" y="34"/>
                      <a:pt x="408" y="53"/>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10" name="Freeform 15"/>
              <p:cNvSpPr>
                <a:spLocks/>
              </p:cNvSpPr>
              <p:nvPr/>
            </p:nvSpPr>
            <p:spPr bwMode="auto">
              <a:xfrm>
                <a:off x="3198" y="3884"/>
                <a:ext cx="408" cy="53"/>
              </a:xfrm>
              <a:custGeom>
                <a:avLst/>
                <a:gdLst>
                  <a:gd name="T0" fmla="*/ 0 w 408"/>
                  <a:gd name="T1" fmla="*/ 8 h 53"/>
                  <a:gd name="T2" fmla="*/ 181 w 408"/>
                  <a:gd name="T3" fmla="*/ 8 h 53"/>
                  <a:gd name="T4" fmla="*/ 408 w 408"/>
                  <a:gd name="T5" fmla="*/ 53 h 53"/>
                  <a:gd name="T6" fmla="*/ 0 60000 65536"/>
                  <a:gd name="T7" fmla="*/ 0 60000 65536"/>
                  <a:gd name="T8" fmla="*/ 0 60000 65536"/>
                  <a:gd name="T9" fmla="*/ 0 w 408"/>
                  <a:gd name="T10" fmla="*/ 0 h 53"/>
                  <a:gd name="T11" fmla="*/ 408 w 408"/>
                  <a:gd name="T12" fmla="*/ 53 h 53"/>
                </a:gdLst>
                <a:ahLst/>
                <a:cxnLst>
                  <a:cxn ang="T6">
                    <a:pos x="T0" y="T1"/>
                  </a:cxn>
                  <a:cxn ang="T7">
                    <a:pos x="T2" y="T3"/>
                  </a:cxn>
                  <a:cxn ang="T8">
                    <a:pos x="T4" y="T5"/>
                  </a:cxn>
                </a:cxnLst>
                <a:rect l="T9" t="T10" r="T11" b="T12"/>
                <a:pathLst>
                  <a:path w="408" h="53">
                    <a:moveTo>
                      <a:pt x="0" y="8"/>
                    </a:moveTo>
                    <a:cubicBezTo>
                      <a:pt x="56" y="4"/>
                      <a:pt x="113" y="0"/>
                      <a:pt x="181" y="8"/>
                    </a:cubicBezTo>
                    <a:cubicBezTo>
                      <a:pt x="249" y="16"/>
                      <a:pt x="328" y="34"/>
                      <a:pt x="408" y="53"/>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11" name="Freeform 16"/>
              <p:cNvSpPr>
                <a:spLocks/>
              </p:cNvSpPr>
              <p:nvPr/>
            </p:nvSpPr>
            <p:spPr bwMode="auto">
              <a:xfrm rot="-5527266">
                <a:off x="3383" y="3789"/>
                <a:ext cx="408" cy="53"/>
              </a:xfrm>
              <a:custGeom>
                <a:avLst/>
                <a:gdLst>
                  <a:gd name="T0" fmla="*/ 0 w 408"/>
                  <a:gd name="T1" fmla="*/ 8 h 53"/>
                  <a:gd name="T2" fmla="*/ 181 w 408"/>
                  <a:gd name="T3" fmla="*/ 8 h 53"/>
                  <a:gd name="T4" fmla="*/ 408 w 408"/>
                  <a:gd name="T5" fmla="*/ 53 h 53"/>
                  <a:gd name="T6" fmla="*/ 0 60000 65536"/>
                  <a:gd name="T7" fmla="*/ 0 60000 65536"/>
                  <a:gd name="T8" fmla="*/ 0 60000 65536"/>
                  <a:gd name="T9" fmla="*/ 0 w 408"/>
                  <a:gd name="T10" fmla="*/ 0 h 53"/>
                  <a:gd name="T11" fmla="*/ 408 w 408"/>
                  <a:gd name="T12" fmla="*/ 53 h 53"/>
                </a:gdLst>
                <a:ahLst/>
                <a:cxnLst>
                  <a:cxn ang="T6">
                    <a:pos x="T0" y="T1"/>
                  </a:cxn>
                  <a:cxn ang="T7">
                    <a:pos x="T2" y="T3"/>
                  </a:cxn>
                  <a:cxn ang="T8">
                    <a:pos x="T4" y="T5"/>
                  </a:cxn>
                </a:cxnLst>
                <a:rect l="T9" t="T10" r="T11" b="T12"/>
                <a:pathLst>
                  <a:path w="408" h="53">
                    <a:moveTo>
                      <a:pt x="0" y="8"/>
                    </a:moveTo>
                    <a:cubicBezTo>
                      <a:pt x="56" y="4"/>
                      <a:pt x="113" y="0"/>
                      <a:pt x="181" y="8"/>
                    </a:cubicBezTo>
                    <a:cubicBezTo>
                      <a:pt x="249" y="16"/>
                      <a:pt x="328" y="34"/>
                      <a:pt x="408" y="53"/>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12" name="Freeform 17"/>
              <p:cNvSpPr>
                <a:spLocks/>
              </p:cNvSpPr>
              <p:nvPr/>
            </p:nvSpPr>
            <p:spPr bwMode="auto">
              <a:xfrm rot="-5527266">
                <a:off x="3111" y="3743"/>
                <a:ext cx="408" cy="53"/>
              </a:xfrm>
              <a:custGeom>
                <a:avLst/>
                <a:gdLst>
                  <a:gd name="T0" fmla="*/ 0 w 408"/>
                  <a:gd name="T1" fmla="*/ 8 h 53"/>
                  <a:gd name="T2" fmla="*/ 181 w 408"/>
                  <a:gd name="T3" fmla="*/ 8 h 53"/>
                  <a:gd name="T4" fmla="*/ 408 w 408"/>
                  <a:gd name="T5" fmla="*/ 53 h 53"/>
                  <a:gd name="T6" fmla="*/ 0 60000 65536"/>
                  <a:gd name="T7" fmla="*/ 0 60000 65536"/>
                  <a:gd name="T8" fmla="*/ 0 60000 65536"/>
                  <a:gd name="T9" fmla="*/ 0 w 408"/>
                  <a:gd name="T10" fmla="*/ 0 h 53"/>
                  <a:gd name="T11" fmla="*/ 408 w 408"/>
                  <a:gd name="T12" fmla="*/ 53 h 53"/>
                </a:gdLst>
                <a:ahLst/>
                <a:cxnLst>
                  <a:cxn ang="T6">
                    <a:pos x="T0" y="T1"/>
                  </a:cxn>
                  <a:cxn ang="T7">
                    <a:pos x="T2" y="T3"/>
                  </a:cxn>
                  <a:cxn ang="T8">
                    <a:pos x="T4" y="T5"/>
                  </a:cxn>
                </a:cxnLst>
                <a:rect l="T9" t="T10" r="T11" b="T12"/>
                <a:pathLst>
                  <a:path w="408" h="53">
                    <a:moveTo>
                      <a:pt x="0" y="8"/>
                    </a:moveTo>
                    <a:cubicBezTo>
                      <a:pt x="56" y="4"/>
                      <a:pt x="113" y="0"/>
                      <a:pt x="181" y="8"/>
                    </a:cubicBezTo>
                    <a:cubicBezTo>
                      <a:pt x="249" y="16"/>
                      <a:pt x="328" y="34"/>
                      <a:pt x="408" y="53"/>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8205" name="Text Box 18"/>
            <p:cNvSpPr txBox="1">
              <a:spLocks noChangeArrowheads="1"/>
            </p:cNvSpPr>
            <p:nvPr/>
          </p:nvSpPr>
          <p:spPr bwMode="auto">
            <a:xfrm>
              <a:off x="3738" y="3476"/>
              <a:ext cx="36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200" b="1"/>
                <a:t>10M</a:t>
              </a:r>
            </a:p>
          </p:txBody>
        </p:sp>
        <p:sp>
          <p:nvSpPr>
            <p:cNvPr id="8206" name="Text Box 19"/>
            <p:cNvSpPr txBox="1">
              <a:spLocks noChangeArrowheads="1"/>
            </p:cNvSpPr>
            <p:nvPr/>
          </p:nvSpPr>
          <p:spPr bwMode="auto">
            <a:xfrm>
              <a:off x="3555" y="3294"/>
              <a:ext cx="36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200" b="1"/>
                <a:t>10M</a:t>
              </a:r>
            </a:p>
          </p:txBody>
        </p:sp>
        <p:sp>
          <p:nvSpPr>
            <p:cNvPr id="8207" name="Rectangle 20"/>
            <p:cNvSpPr>
              <a:spLocks noChangeArrowheads="1"/>
            </p:cNvSpPr>
            <p:nvPr/>
          </p:nvSpPr>
          <p:spPr bwMode="auto">
            <a:xfrm>
              <a:off x="3628" y="1787"/>
              <a:ext cx="145" cy="126"/>
            </a:xfrm>
            <a:prstGeom prst="rect">
              <a:avLst/>
            </a:prstGeom>
            <a:solidFill>
              <a:srgbClr val="FFCC66"/>
            </a:solidFill>
            <a:ln w="9525">
              <a:solidFill>
                <a:srgbClr val="FFCC66"/>
              </a:solidFill>
              <a:miter lim="800000"/>
              <a:headEnd/>
              <a:tailEnd/>
            </a:ln>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208" name="Text Box 21"/>
            <p:cNvSpPr txBox="1">
              <a:spLocks noChangeArrowheads="1"/>
            </p:cNvSpPr>
            <p:nvPr/>
          </p:nvSpPr>
          <p:spPr bwMode="auto">
            <a:xfrm>
              <a:off x="3810" y="1787"/>
              <a:ext cx="47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200" b="1"/>
                <a:t>1 Pixel</a:t>
              </a:r>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zh-CN" altLang="en-US" smtClean="0"/>
              <a:t>射线算法和扫描算法</a:t>
            </a:r>
          </a:p>
        </p:txBody>
      </p:sp>
      <p:sp>
        <p:nvSpPr>
          <p:cNvPr id="61443" name="Rectangle 3"/>
          <p:cNvSpPr>
            <a:spLocks noGrp="1" noChangeArrowheads="1"/>
          </p:cNvSpPr>
          <p:nvPr>
            <p:ph type="body" idx="1"/>
          </p:nvPr>
        </p:nvSpPr>
        <p:spPr/>
        <p:txBody>
          <a:bodyPr/>
          <a:lstStyle/>
          <a:p>
            <a:pPr eaLnBrk="1" hangingPunct="1"/>
            <a:r>
              <a:rPr lang="zh-CN" altLang="en-US" sz="2200" dirty="0" smtClean="0"/>
              <a:t>可逐点判断数据栅格点在某多边形之外或在多边形内</a:t>
            </a:r>
          </a:p>
          <a:p>
            <a:pPr lvl="1" eaLnBrk="1" hangingPunct="1"/>
            <a:r>
              <a:rPr lang="zh-CN" altLang="en-US" sz="2000" dirty="0" smtClean="0"/>
              <a:t>由待判点向图外某点引射线，判断该射线与某多边形所有边界相交的总次数</a:t>
            </a:r>
          </a:p>
          <a:p>
            <a:pPr lvl="1" eaLnBrk="1" hangingPunct="1"/>
            <a:r>
              <a:rPr lang="zh-CN" altLang="en-US" sz="2000" dirty="0" smtClean="0"/>
              <a:t>如相交偶数次，则待判点在该多边形外部</a:t>
            </a:r>
          </a:p>
          <a:p>
            <a:pPr lvl="1" eaLnBrk="1" hangingPunct="1"/>
            <a:r>
              <a:rPr lang="zh-CN" altLang="en-US" sz="2000" dirty="0" smtClean="0"/>
              <a:t>如为奇数次，则待判点在该多边形内部</a:t>
            </a:r>
          </a:p>
          <a:p>
            <a:pPr eaLnBrk="1" hangingPunct="1"/>
            <a:r>
              <a:rPr lang="zh-CN" altLang="en-US" sz="2200" dirty="0" smtClean="0"/>
              <a:t>采用射线算法，要注意的是</a:t>
            </a:r>
          </a:p>
          <a:p>
            <a:pPr lvl="1" eaLnBrk="1" hangingPunct="1"/>
            <a:r>
              <a:rPr lang="zh-CN" altLang="en-US" sz="2000" dirty="0" smtClean="0"/>
              <a:t>射线与多边形边界相交的一些特殊情况会影响交点的个数，必须排除</a:t>
            </a:r>
          </a:p>
          <a:p>
            <a:pPr eaLnBrk="1" hangingPunct="1"/>
            <a:r>
              <a:rPr lang="zh-CN" altLang="en-US" sz="2200" dirty="0" smtClean="0"/>
              <a:t>扫描算法是射线算法的改进</a:t>
            </a:r>
          </a:p>
          <a:p>
            <a:pPr lvl="1" eaLnBrk="1" hangingPunct="1"/>
            <a:r>
              <a:rPr lang="zh-CN" altLang="en-US" sz="2000" dirty="0" smtClean="0"/>
              <a:t>将射线改为沿栅格阵列列或行方向扫描线，判断与射线算法相似</a:t>
            </a:r>
          </a:p>
          <a:p>
            <a:pPr lvl="1" eaLnBrk="1" hangingPunct="1"/>
            <a:r>
              <a:rPr lang="zh-CN" altLang="en-US" sz="2000" dirty="0" smtClean="0"/>
              <a:t>扫描算法省去了计算射线与多边形边界交点的大量运算，大大提高了效率。 </a:t>
            </a:r>
          </a:p>
        </p:txBody>
      </p:sp>
      <p:pic>
        <p:nvPicPr>
          <p:cNvPr id="61444" name="Picture 4"/>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011863" y="2060575"/>
            <a:ext cx="2808287"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5" name="Picture 6"/>
          <p:cNvPicPr>
            <a:picLocks noChangeAspect="1" noChangeArrowheads="1"/>
          </p:cNvPicPr>
          <p:nvPr/>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647700" y="5141913"/>
            <a:ext cx="8027988"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zh-CN" altLang="en-US" smtClean="0"/>
              <a:t>边界代数法（</a:t>
            </a:r>
            <a:r>
              <a:rPr lang="en-US" altLang="zh-CN" smtClean="0"/>
              <a:t>1</a:t>
            </a:r>
            <a:r>
              <a:rPr lang="zh-CN" altLang="en-US" smtClean="0"/>
              <a:t>）</a:t>
            </a:r>
          </a:p>
        </p:txBody>
      </p:sp>
      <p:sp>
        <p:nvSpPr>
          <p:cNvPr id="62467" name="Rectangle 3"/>
          <p:cNvSpPr>
            <a:spLocks noGrp="1" noChangeArrowheads="1"/>
          </p:cNvSpPr>
          <p:nvPr>
            <p:ph type="body" idx="1"/>
          </p:nvPr>
        </p:nvSpPr>
        <p:spPr/>
        <p:txBody>
          <a:bodyPr/>
          <a:lstStyle/>
          <a:p>
            <a:pPr eaLnBrk="1" hangingPunct="1"/>
            <a:r>
              <a:rPr lang="zh-CN" altLang="en-US" sz="2600" smtClean="0"/>
              <a:t>适合于记录拓扑关系的多边形矢量数据转换为栅格结构</a:t>
            </a:r>
          </a:p>
          <a:p>
            <a:pPr eaLnBrk="1" hangingPunct="1"/>
            <a:r>
              <a:rPr lang="zh-CN" altLang="en-US" sz="2600" smtClean="0"/>
              <a:t>单个多边形的转换</a:t>
            </a:r>
          </a:p>
          <a:p>
            <a:pPr lvl="1" eaLnBrk="1" hangingPunct="1"/>
            <a:r>
              <a:rPr lang="zh-CN" altLang="en-US" sz="2200" smtClean="0"/>
              <a:t>多边形编号为</a:t>
            </a:r>
            <a:r>
              <a:rPr lang="en-US" altLang="zh-CN" sz="2200" smtClean="0"/>
              <a:t>a</a:t>
            </a:r>
            <a:r>
              <a:rPr lang="zh-CN" altLang="en-US" sz="2200" smtClean="0"/>
              <a:t>，初始化的栅格阵列各栅格值为零</a:t>
            </a:r>
          </a:p>
          <a:p>
            <a:pPr lvl="1" eaLnBrk="1" hangingPunct="1"/>
            <a:r>
              <a:rPr lang="zh-CN" altLang="en-US" sz="2200" smtClean="0"/>
              <a:t>以栅格行列为参考坐标轴，由多边形边界上某点开始顺时针搜索边界线</a:t>
            </a:r>
          </a:p>
          <a:p>
            <a:pPr lvl="2" eaLnBrk="1" hangingPunct="1"/>
            <a:r>
              <a:rPr lang="zh-CN" altLang="en-US" sz="2100" smtClean="0"/>
              <a:t>当边界上行时，位于该边界左侧所有栅格减去</a:t>
            </a:r>
            <a:r>
              <a:rPr lang="en-US" altLang="zh-CN" sz="2100" smtClean="0"/>
              <a:t>a</a:t>
            </a:r>
          </a:p>
          <a:p>
            <a:pPr lvl="2" eaLnBrk="1" hangingPunct="1"/>
            <a:r>
              <a:rPr lang="zh-CN" altLang="en-US" sz="2100" smtClean="0"/>
              <a:t>当边界下行时，该边界左边所有栅格点加上</a:t>
            </a:r>
            <a:r>
              <a:rPr lang="en-US" altLang="zh-CN" sz="2100" smtClean="0"/>
              <a:t>a</a:t>
            </a:r>
          </a:p>
          <a:p>
            <a:pPr lvl="1" eaLnBrk="1" hangingPunct="1"/>
            <a:r>
              <a:rPr lang="zh-CN" altLang="en-US" sz="2200" smtClean="0"/>
              <a:t>边界搜索完毕则完成了多边形的转换。 </a:t>
            </a:r>
          </a:p>
        </p:txBody>
      </p:sp>
      <p:pic>
        <p:nvPicPr>
          <p:cNvPr id="624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4438" y="4724400"/>
            <a:ext cx="5773737" cy="18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zh-CN" altLang="en-US" smtClean="0"/>
              <a:t>边界代数法（</a:t>
            </a:r>
            <a:r>
              <a:rPr lang="en-US" altLang="zh-CN" smtClean="0"/>
              <a:t>2</a:t>
            </a:r>
            <a:r>
              <a:rPr lang="zh-CN" altLang="en-US" smtClean="0"/>
              <a:t>）</a:t>
            </a:r>
          </a:p>
        </p:txBody>
      </p:sp>
      <p:sp>
        <p:nvSpPr>
          <p:cNvPr id="63491" name="Rectangle 3"/>
          <p:cNvSpPr>
            <a:spLocks noGrp="1" noChangeArrowheads="1"/>
          </p:cNvSpPr>
          <p:nvPr>
            <p:ph type="body" sz="half" idx="1"/>
          </p:nvPr>
        </p:nvSpPr>
        <p:spPr/>
        <p:txBody>
          <a:bodyPr/>
          <a:lstStyle/>
          <a:p>
            <a:pPr eaLnBrk="1" hangingPunct="1"/>
            <a:r>
              <a:rPr lang="zh-CN" altLang="en-US" sz="2200" smtClean="0"/>
              <a:t>把不属于任何多边形的区域（包含无穷远点的区域）看成编号为</a:t>
            </a:r>
            <a:r>
              <a:rPr lang="en-US" altLang="zh-CN" sz="2200" smtClean="0"/>
              <a:t>0</a:t>
            </a:r>
            <a:r>
              <a:rPr lang="zh-CN" altLang="en-US" sz="2200" smtClean="0"/>
              <a:t>的特殊的多边形区域 </a:t>
            </a:r>
          </a:p>
          <a:p>
            <a:pPr eaLnBrk="1" hangingPunct="1"/>
            <a:r>
              <a:rPr lang="zh-CN" altLang="en-US" sz="2200" smtClean="0"/>
              <a:t>每一条边界弧段都与两个不同编号的多边形相邻，按弧段的前进方向称为左、右多边形</a:t>
            </a:r>
          </a:p>
          <a:p>
            <a:pPr eaLnBrk="1" hangingPunct="1"/>
            <a:r>
              <a:rPr lang="zh-CN" altLang="en-US" sz="2200" smtClean="0"/>
              <a:t>算法</a:t>
            </a:r>
          </a:p>
          <a:p>
            <a:pPr lvl="1" eaLnBrk="1" hangingPunct="1"/>
            <a:r>
              <a:rPr lang="zh-CN" altLang="en-US" sz="2000" smtClean="0"/>
              <a:t>当边界弧段上行时，该弧段与左图框之间栅格增加一个值</a:t>
            </a:r>
          </a:p>
          <a:p>
            <a:pPr lvl="2" eaLnBrk="1" hangingPunct="1"/>
            <a:r>
              <a:rPr lang="zh-CN" altLang="en-US" sz="1900" smtClean="0"/>
              <a:t>左多边形编号－右多边形编号</a:t>
            </a:r>
          </a:p>
          <a:p>
            <a:pPr lvl="1" eaLnBrk="1" hangingPunct="1"/>
            <a:r>
              <a:rPr lang="zh-CN" altLang="en-US" sz="2000" smtClean="0"/>
              <a:t>当边界弧段下行时，该弧段与左图框之间栅格增加一个值</a:t>
            </a:r>
          </a:p>
          <a:p>
            <a:pPr lvl="2" eaLnBrk="1" hangingPunct="1"/>
            <a:r>
              <a:rPr lang="zh-CN" altLang="en-US" sz="1900" smtClean="0"/>
              <a:t>右多边形编号－左多边形编号</a:t>
            </a:r>
          </a:p>
        </p:txBody>
      </p:sp>
      <p:sp>
        <p:nvSpPr>
          <p:cNvPr id="63492" name="Rectangle 5"/>
          <p:cNvSpPr>
            <a:spLocks noGrp="1" noChangeArrowheads="1"/>
          </p:cNvSpPr>
          <p:nvPr>
            <p:ph type="body" sz="half" idx="2"/>
          </p:nvPr>
        </p:nvSpPr>
        <p:spPr/>
        <p:txBody>
          <a:bodyPr/>
          <a:lstStyle/>
          <a:p>
            <a:pPr eaLnBrk="1" hangingPunct="1"/>
            <a:endParaRPr lang="zh-CN" altLang="zh-CN" sz="2600" smtClean="0"/>
          </a:p>
        </p:txBody>
      </p:sp>
      <p:pic>
        <p:nvPicPr>
          <p:cNvPr id="6349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15888"/>
            <a:ext cx="4448175" cy="648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zh-CN" altLang="en-US" smtClean="0"/>
              <a:t>多边形栅格转矢量</a:t>
            </a:r>
          </a:p>
        </p:txBody>
      </p:sp>
      <p:sp>
        <p:nvSpPr>
          <p:cNvPr id="64515" name="Rectangle 3"/>
          <p:cNvSpPr>
            <a:spLocks noGrp="1" noChangeArrowheads="1"/>
          </p:cNvSpPr>
          <p:nvPr>
            <p:ph type="body" idx="1"/>
          </p:nvPr>
        </p:nvSpPr>
        <p:spPr/>
        <p:txBody>
          <a:bodyPr/>
          <a:lstStyle/>
          <a:p>
            <a:pPr eaLnBrk="1" hangingPunct="1"/>
            <a:r>
              <a:rPr lang="zh-CN" altLang="en-US" sz="2600" smtClean="0"/>
              <a:t>提取以相同的编号的栅格集合表示的多边形区域的边界和边界的拓扑关系，并表示由多个小直线段组成的矢量格式边界线的过程 </a:t>
            </a:r>
          </a:p>
          <a:p>
            <a:pPr lvl="1" eaLnBrk="1" hangingPunct="1"/>
            <a:r>
              <a:rPr lang="zh-CN" altLang="en-US" sz="2200" smtClean="0"/>
              <a:t>多边形边界提取：将栅格图像二值化或以特殊值标识边界点</a:t>
            </a:r>
          </a:p>
          <a:p>
            <a:pPr lvl="1" eaLnBrk="1" hangingPunct="1"/>
            <a:r>
              <a:rPr lang="zh-CN" altLang="en-US" sz="2200" smtClean="0"/>
              <a:t>边界线追踪：对每个边界弧段由一个结点向另一个结点搜索，通常对每个已知边界点需沿除了进入方向的其他</a:t>
            </a:r>
            <a:r>
              <a:rPr lang="en-US" altLang="zh-CN" sz="2200" smtClean="0"/>
              <a:t>7</a:t>
            </a:r>
            <a:r>
              <a:rPr lang="zh-CN" altLang="en-US" sz="2200" smtClean="0"/>
              <a:t>个方向搜索下一个边界点，直到连成边界弧段</a:t>
            </a:r>
          </a:p>
          <a:p>
            <a:pPr lvl="1" eaLnBrk="1" hangingPunct="1"/>
            <a:r>
              <a:rPr lang="zh-CN" altLang="en-US" sz="2200" smtClean="0"/>
              <a:t>拓扑关系生成：对于矢量表示的边界弧段数据，判断其与原图上各多边形的空间关系，以形成完整的拓扑结构并建立与属性数据的联系</a:t>
            </a:r>
          </a:p>
          <a:p>
            <a:pPr lvl="1" eaLnBrk="1" hangingPunct="1"/>
            <a:r>
              <a:rPr lang="zh-CN" altLang="en-US" sz="2200" smtClean="0"/>
              <a:t>去除多余点及曲线圆滑</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zh-CN" altLang="en-US" smtClean="0"/>
              <a:t>双边界搜索算法（</a:t>
            </a:r>
            <a:r>
              <a:rPr lang="en-US" altLang="zh-CN" smtClean="0"/>
              <a:t>1</a:t>
            </a:r>
            <a:r>
              <a:rPr lang="zh-CN" altLang="en-US" smtClean="0"/>
              <a:t>）</a:t>
            </a:r>
            <a:r>
              <a:rPr lang="zh-CN" altLang="en-US" sz="3100" smtClean="0"/>
              <a:t> </a:t>
            </a:r>
          </a:p>
        </p:txBody>
      </p:sp>
      <p:sp>
        <p:nvSpPr>
          <p:cNvPr id="65539" name="Rectangle 3"/>
          <p:cNvSpPr>
            <a:spLocks noGrp="1" noChangeArrowheads="1"/>
          </p:cNvSpPr>
          <p:nvPr>
            <p:ph type="body" idx="1"/>
          </p:nvPr>
        </p:nvSpPr>
        <p:spPr/>
        <p:txBody>
          <a:bodyPr/>
          <a:lstStyle/>
          <a:p>
            <a:pPr eaLnBrk="1" hangingPunct="1"/>
            <a:r>
              <a:rPr lang="zh-CN" altLang="en-US" sz="2800" smtClean="0"/>
              <a:t>算法概述</a:t>
            </a:r>
            <a:endParaRPr lang="en-US" altLang="zh-CN" sz="2800" smtClean="0"/>
          </a:p>
          <a:p>
            <a:pPr lvl="1" eaLnBrk="1" hangingPunct="1"/>
            <a:r>
              <a:rPr lang="zh-CN" altLang="en-US" sz="2400" smtClean="0"/>
              <a:t>通过边界提取，将左右多边形信息保存在边界点上，每条边界弧段分别记录该边界弧段的左右多边形编号</a:t>
            </a:r>
          </a:p>
          <a:p>
            <a:pPr lvl="1" eaLnBrk="1" hangingPunct="1"/>
            <a:r>
              <a:rPr lang="zh-CN" altLang="en-US" sz="2400" smtClean="0"/>
              <a:t>边界线搜索采用</a:t>
            </a:r>
            <a:r>
              <a:rPr lang="en-US" altLang="zh-CN" sz="2400" smtClean="0"/>
              <a:t>2*2</a:t>
            </a:r>
            <a:r>
              <a:rPr lang="zh-CN" altLang="en-US" sz="2400" smtClean="0"/>
              <a:t>栅格窗口，在每个窗口内的四个栅格数据的模式，可以唯一地确定下一个窗口的搜索方向和该弧段的拓扑关系，极大地加快了搜索速度，拓扑关系也很容易建立 </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zh-CN" altLang="en-US" smtClean="0"/>
              <a:t>双边界搜索算法（</a:t>
            </a:r>
            <a:r>
              <a:rPr lang="en-US" altLang="zh-CN" smtClean="0"/>
              <a:t>2</a:t>
            </a:r>
            <a:r>
              <a:rPr lang="zh-CN" altLang="en-US" smtClean="0"/>
              <a:t>）</a:t>
            </a:r>
          </a:p>
        </p:txBody>
      </p:sp>
      <p:sp>
        <p:nvSpPr>
          <p:cNvPr id="66563" name="Rectangle 3"/>
          <p:cNvSpPr>
            <a:spLocks noGrp="1" noChangeArrowheads="1"/>
          </p:cNvSpPr>
          <p:nvPr>
            <p:ph type="body" idx="1"/>
          </p:nvPr>
        </p:nvSpPr>
        <p:spPr/>
        <p:txBody>
          <a:bodyPr/>
          <a:lstStyle/>
          <a:p>
            <a:pPr eaLnBrk="1" hangingPunct="1"/>
            <a:r>
              <a:rPr lang="zh-CN" altLang="en-US" sz="2400" smtClean="0"/>
              <a:t>边界点和结点提取 </a:t>
            </a:r>
          </a:p>
          <a:p>
            <a:pPr lvl="1" eaLnBrk="1" hangingPunct="1"/>
            <a:r>
              <a:rPr lang="zh-CN" altLang="en-US" sz="2000" smtClean="0"/>
              <a:t>采用</a:t>
            </a:r>
            <a:r>
              <a:rPr lang="en-US" altLang="zh-CN" sz="2000" smtClean="0"/>
              <a:t>2*2</a:t>
            </a:r>
            <a:r>
              <a:rPr lang="zh-CN" altLang="en-US" sz="2000" smtClean="0"/>
              <a:t>栅格阵列作为窗口顺序沿行、列方向对栅格图像全图扫描</a:t>
            </a:r>
          </a:p>
          <a:p>
            <a:pPr lvl="1" eaLnBrk="1" hangingPunct="1"/>
            <a:r>
              <a:rPr lang="zh-CN" altLang="en-US" sz="2000" smtClean="0"/>
              <a:t>如果窗口内四个栅格有且仅有两个不同的编号，则该四个栅格标识为边界点</a:t>
            </a:r>
          </a:p>
          <a:p>
            <a:pPr lvl="1" eaLnBrk="1" hangingPunct="1"/>
            <a:r>
              <a:rPr lang="zh-CN" altLang="en-US" sz="2000" smtClean="0"/>
              <a:t>如果窗口内四个栅格有三个以上不同编号，则标识为结点 </a:t>
            </a:r>
            <a:endParaRPr lang="en-US" altLang="zh-CN" sz="2000" smtClean="0"/>
          </a:p>
          <a:p>
            <a:pPr eaLnBrk="1" hangingPunct="1"/>
            <a:r>
              <a:rPr lang="zh-CN" altLang="en-US" sz="2400" smtClean="0"/>
              <a:t>边界点与结点的结构</a:t>
            </a:r>
          </a:p>
          <a:p>
            <a:pPr lvl="1" eaLnBrk="1" hangingPunct="1"/>
            <a:r>
              <a:rPr lang="zh-CN" altLang="en-US" sz="2000" smtClean="0"/>
              <a:t>结点的</a:t>
            </a:r>
            <a:r>
              <a:rPr lang="en-US" altLang="zh-CN" sz="2000" smtClean="0"/>
              <a:t>8</a:t>
            </a:r>
            <a:r>
              <a:rPr lang="zh-CN" altLang="en-US" sz="2000" smtClean="0"/>
              <a:t>种情况				边界点的</a:t>
            </a:r>
            <a:r>
              <a:rPr lang="en-US" altLang="zh-CN" sz="2000" smtClean="0"/>
              <a:t>6</a:t>
            </a:r>
            <a:r>
              <a:rPr lang="zh-CN" altLang="en-US" sz="2000" smtClean="0"/>
              <a:t>种情况</a:t>
            </a:r>
          </a:p>
          <a:p>
            <a:pPr eaLnBrk="1" hangingPunct="1"/>
            <a:endParaRPr lang="zh-CN" altLang="en-US" sz="2400" smtClean="0"/>
          </a:p>
        </p:txBody>
      </p:sp>
      <p:pic>
        <p:nvPicPr>
          <p:cNvPr id="665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4076700"/>
            <a:ext cx="3887787" cy="234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6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4525" y="4148138"/>
            <a:ext cx="2881313" cy="234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p:cNvPicPr>
            <a:picLocks noChangeAspect="1"/>
          </p:cNvPicPr>
          <p:nvPr/>
        </p:nvPicPr>
        <p:blipFill>
          <a:blip r:embed="rId4"/>
          <a:stretch>
            <a:fillRect/>
          </a:stretch>
        </p:blipFill>
        <p:spPr>
          <a:xfrm>
            <a:off x="7020272" y="0"/>
            <a:ext cx="2123728" cy="1769773"/>
          </a:xfrm>
          <a:prstGeom prst="rect">
            <a:avLst/>
          </a:prstGeom>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zh-CN" altLang="en-US" smtClean="0"/>
              <a:t>双边界搜索算法（</a:t>
            </a:r>
            <a:r>
              <a:rPr lang="en-US" altLang="zh-CN" smtClean="0"/>
              <a:t>3</a:t>
            </a:r>
            <a:r>
              <a:rPr lang="zh-CN" altLang="en-US" smtClean="0"/>
              <a:t>）</a:t>
            </a:r>
          </a:p>
        </p:txBody>
      </p:sp>
      <p:sp>
        <p:nvSpPr>
          <p:cNvPr id="67587" name="Rectangle 3"/>
          <p:cNvSpPr>
            <a:spLocks noGrp="1" noChangeArrowheads="1"/>
          </p:cNvSpPr>
          <p:nvPr>
            <p:ph type="body" idx="1"/>
          </p:nvPr>
        </p:nvSpPr>
        <p:spPr/>
        <p:txBody>
          <a:bodyPr/>
          <a:lstStyle/>
          <a:p>
            <a:pPr eaLnBrk="1" hangingPunct="1"/>
            <a:r>
              <a:rPr lang="zh-CN" altLang="en-US" sz="2400" smtClean="0"/>
              <a:t>边界线搜索与左右多边形信息记录</a:t>
            </a:r>
          </a:p>
          <a:p>
            <a:pPr lvl="1" eaLnBrk="1" hangingPunct="1"/>
            <a:r>
              <a:rPr lang="zh-CN" altLang="en-US" sz="2000" smtClean="0"/>
              <a:t>边界线搜索是逐个弧段进行，对每个弧段由一组已标识的四个结点开始 </a:t>
            </a:r>
          </a:p>
          <a:p>
            <a:pPr lvl="1" eaLnBrk="1" hangingPunct="1"/>
            <a:r>
              <a:rPr lang="zh-CN" altLang="en-US" sz="2000" smtClean="0"/>
              <a:t>首先记录开始边界点的两个多边形编号，作为该弧段的左右多边形</a:t>
            </a:r>
          </a:p>
          <a:p>
            <a:pPr lvl="1" eaLnBrk="1" hangingPunct="1"/>
            <a:r>
              <a:rPr lang="zh-CN" altLang="en-US" sz="2000" smtClean="0"/>
              <a:t>下一点组的搜索方向由进入当前点的搜索方向和该点组的可能走向决定</a:t>
            </a:r>
          </a:p>
          <a:p>
            <a:pPr lvl="1" eaLnBrk="1" hangingPunct="1"/>
            <a:r>
              <a:rPr lang="zh-CN" altLang="en-US" sz="2000" smtClean="0"/>
              <a:t>每个边界点组只能有两个走向，一个是前点组进入的方向，另一个则可确定为将要搜索后续点组的方向</a:t>
            </a:r>
            <a:endParaRPr lang="en-US" altLang="zh-CN" sz="2000" smtClean="0"/>
          </a:p>
          <a:p>
            <a:pPr eaLnBrk="1" hangingPunct="1"/>
            <a:r>
              <a:rPr lang="zh-CN" altLang="en-US" sz="2400" smtClean="0"/>
              <a:t>走向的确定</a:t>
            </a:r>
          </a:p>
          <a:p>
            <a:pPr lvl="1" eaLnBrk="1" hangingPunct="1"/>
            <a:r>
              <a:rPr lang="zh-CN" altLang="en-US" sz="2000" smtClean="0"/>
              <a:t>例如下图所示边界点组只可能有两个方向，即右方和下方</a:t>
            </a:r>
          </a:p>
          <a:p>
            <a:pPr lvl="1" eaLnBrk="1" hangingPunct="1"/>
            <a:r>
              <a:rPr lang="zh-CN" altLang="en-US" sz="2000" smtClean="0"/>
              <a:t>如果该边界点组由其下方的点组被搜索到，则其后续点组一定在其右方</a:t>
            </a:r>
          </a:p>
          <a:p>
            <a:pPr lvl="1" eaLnBrk="1" hangingPunct="1"/>
            <a:r>
              <a:rPr lang="zh-CN" altLang="en-US" sz="2000" smtClean="0"/>
              <a:t>反之，如果该点在其右方的点组之后被搜索到（即该弧段的左右多边形编号分别为</a:t>
            </a:r>
            <a:r>
              <a:rPr lang="en-US" altLang="zh-CN" sz="2000" smtClean="0"/>
              <a:t>b</a:t>
            </a:r>
            <a:r>
              <a:rPr lang="zh-CN" altLang="en-US" sz="2000" smtClean="0"/>
              <a:t>和</a:t>
            </a:r>
            <a:r>
              <a:rPr lang="en-US" altLang="zh-CN" sz="2000" smtClean="0"/>
              <a:t>a</a:t>
            </a:r>
            <a:r>
              <a:rPr lang="zh-CN" altLang="en-US" sz="2000" smtClean="0"/>
              <a:t>），对其后续点组的搜索应确定为下方</a:t>
            </a:r>
          </a:p>
          <a:p>
            <a:pPr lvl="1" eaLnBrk="1" hangingPunct="1"/>
            <a:r>
              <a:rPr lang="zh-CN" altLang="en-US" sz="2000" smtClean="0"/>
              <a:t>其他情况依此类推 </a:t>
            </a:r>
            <a:r>
              <a:rPr lang="zh-CN" altLang="en-US" sz="2400" smtClean="0"/>
              <a:t> </a:t>
            </a:r>
          </a:p>
        </p:txBody>
      </p:sp>
      <p:grpSp>
        <p:nvGrpSpPr>
          <p:cNvPr id="67588" name="Group 10"/>
          <p:cNvGrpSpPr>
            <a:grpSpLocks/>
          </p:cNvGrpSpPr>
          <p:nvPr/>
        </p:nvGrpSpPr>
        <p:grpSpPr bwMode="auto">
          <a:xfrm>
            <a:off x="4716463" y="5400675"/>
            <a:ext cx="1584325" cy="1368425"/>
            <a:chOff x="4377" y="935"/>
            <a:chExt cx="998" cy="862"/>
          </a:xfrm>
        </p:grpSpPr>
        <p:pic>
          <p:nvPicPr>
            <p:cNvPr id="6759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7" y="935"/>
              <a:ext cx="998" cy="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94" name="Line 5"/>
            <p:cNvSpPr>
              <a:spLocks noChangeShapeType="1"/>
            </p:cNvSpPr>
            <p:nvPr/>
          </p:nvSpPr>
          <p:spPr bwMode="auto">
            <a:xfrm>
              <a:off x="4967" y="1344"/>
              <a:ext cx="0" cy="453"/>
            </a:xfrm>
            <a:prstGeom prst="line">
              <a:avLst/>
            </a:prstGeom>
            <a:noFill/>
            <a:ln w="38100">
              <a:solidFill>
                <a:srgbClr val="0033CC"/>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7595" name="Line 6"/>
            <p:cNvSpPr>
              <a:spLocks noChangeShapeType="1"/>
            </p:cNvSpPr>
            <p:nvPr/>
          </p:nvSpPr>
          <p:spPr bwMode="auto">
            <a:xfrm>
              <a:off x="5012" y="1344"/>
              <a:ext cx="362" cy="0"/>
            </a:xfrm>
            <a:prstGeom prst="line">
              <a:avLst/>
            </a:prstGeom>
            <a:noFill/>
            <a:ln w="38100">
              <a:solidFill>
                <a:srgbClr val="CC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67589" name="Group 11"/>
          <p:cNvGrpSpPr>
            <a:grpSpLocks/>
          </p:cNvGrpSpPr>
          <p:nvPr/>
        </p:nvGrpSpPr>
        <p:grpSpPr bwMode="auto">
          <a:xfrm>
            <a:off x="7380288" y="5329238"/>
            <a:ext cx="1584325" cy="1368425"/>
            <a:chOff x="4377" y="2160"/>
            <a:chExt cx="998" cy="862"/>
          </a:xfrm>
        </p:grpSpPr>
        <p:pic>
          <p:nvPicPr>
            <p:cNvPr id="6759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7" y="2160"/>
              <a:ext cx="998" cy="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91" name="Line 8"/>
            <p:cNvSpPr>
              <a:spLocks noChangeShapeType="1"/>
            </p:cNvSpPr>
            <p:nvPr/>
          </p:nvSpPr>
          <p:spPr bwMode="auto">
            <a:xfrm>
              <a:off x="4967" y="2569"/>
              <a:ext cx="0" cy="453"/>
            </a:xfrm>
            <a:prstGeom prst="line">
              <a:avLst/>
            </a:prstGeom>
            <a:noFill/>
            <a:ln w="38100">
              <a:solidFill>
                <a:srgbClr val="CC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7592" name="Line 9"/>
            <p:cNvSpPr>
              <a:spLocks noChangeShapeType="1"/>
            </p:cNvSpPr>
            <p:nvPr/>
          </p:nvSpPr>
          <p:spPr bwMode="auto">
            <a:xfrm>
              <a:off x="5012" y="2569"/>
              <a:ext cx="362" cy="0"/>
            </a:xfrm>
            <a:prstGeom prst="line">
              <a:avLst/>
            </a:prstGeom>
            <a:noFill/>
            <a:ln w="38100">
              <a:solidFill>
                <a:srgbClr val="0033CC"/>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zh-CN" altLang="en-US" smtClean="0"/>
              <a:t>双边界搜索算法（</a:t>
            </a:r>
            <a:r>
              <a:rPr lang="en-US" altLang="zh-CN" smtClean="0"/>
              <a:t>4</a:t>
            </a:r>
            <a:r>
              <a:rPr lang="zh-CN" altLang="en-US" smtClean="0"/>
              <a:t>）</a:t>
            </a:r>
          </a:p>
        </p:txBody>
      </p:sp>
      <p:sp>
        <p:nvSpPr>
          <p:cNvPr id="68611" name="Rectangle 3"/>
          <p:cNvSpPr>
            <a:spLocks noGrp="1" noChangeArrowheads="1"/>
          </p:cNvSpPr>
          <p:nvPr>
            <p:ph type="body" idx="1"/>
          </p:nvPr>
        </p:nvSpPr>
        <p:spPr/>
        <p:txBody>
          <a:bodyPr/>
          <a:lstStyle/>
          <a:p>
            <a:pPr eaLnBrk="1" hangingPunct="1"/>
            <a:r>
              <a:rPr lang="zh-CN" altLang="en-US" sz="2800" smtClean="0"/>
              <a:t>多余点去除</a:t>
            </a:r>
          </a:p>
          <a:p>
            <a:pPr lvl="1" eaLnBrk="1" hangingPunct="1"/>
            <a:r>
              <a:rPr lang="zh-CN" altLang="en-US" sz="2400" smtClean="0"/>
              <a:t>如果连续的三个点在一定程度上在一条直线上，则去除中间点</a:t>
            </a:r>
            <a:endParaRPr lang="en-US" altLang="zh-CN" sz="2400" smtClean="0"/>
          </a:p>
          <a:p>
            <a:pPr lvl="1" eaLnBrk="1" hangingPunct="1"/>
            <a:endParaRPr lang="en-US" altLang="zh-CN" sz="2400" smtClean="0"/>
          </a:p>
          <a:p>
            <a:pPr lvl="1" eaLnBrk="1" hangingPunct="1"/>
            <a:endParaRPr lang="en-US" altLang="zh-CN" sz="2400" smtClean="0"/>
          </a:p>
          <a:p>
            <a:pPr lvl="1" eaLnBrk="1" hangingPunct="1"/>
            <a:endParaRPr lang="en-US" altLang="zh-CN" sz="2400" smtClean="0"/>
          </a:p>
          <a:p>
            <a:pPr lvl="1" eaLnBrk="1" hangingPunct="1"/>
            <a:endParaRPr lang="en-US" altLang="zh-CN" sz="2400" smtClean="0"/>
          </a:p>
          <a:p>
            <a:pPr eaLnBrk="1" hangingPunct="1"/>
            <a:r>
              <a:rPr lang="zh-CN" altLang="en-US" sz="2800" smtClean="0"/>
              <a:t>双边界搜索算法的特点</a:t>
            </a:r>
          </a:p>
          <a:p>
            <a:pPr lvl="1" eaLnBrk="1" hangingPunct="1"/>
            <a:r>
              <a:rPr lang="zh-CN" altLang="en-US" sz="2400" smtClean="0"/>
              <a:t>双边界结构可以唯一地确定搜索方向，从而大大地减少搜索时间</a:t>
            </a:r>
          </a:p>
          <a:p>
            <a:pPr lvl="1" eaLnBrk="1" hangingPunct="1"/>
            <a:r>
              <a:rPr lang="zh-CN" altLang="en-US" sz="2400" smtClean="0"/>
              <a:t>形成的矢量结构带有左右多边形编号信息，容易建立拓扑结构和与属性数据的联系，提高转换的效率</a:t>
            </a:r>
          </a:p>
        </p:txBody>
      </p:sp>
      <p:grpSp>
        <p:nvGrpSpPr>
          <p:cNvPr id="68612" name="组合 12"/>
          <p:cNvGrpSpPr>
            <a:grpSpLocks/>
          </p:cNvGrpSpPr>
          <p:nvPr/>
        </p:nvGrpSpPr>
        <p:grpSpPr bwMode="auto">
          <a:xfrm>
            <a:off x="2627313" y="2852738"/>
            <a:ext cx="3673475" cy="576262"/>
            <a:chOff x="1763688" y="3212976"/>
            <a:chExt cx="3672408" cy="576064"/>
          </a:xfrm>
        </p:grpSpPr>
        <p:cxnSp>
          <p:nvCxnSpPr>
            <p:cNvPr id="10" name="直接连接符 9"/>
            <p:cNvCxnSpPr/>
            <p:nvPr/>
          </p:nvCxnSpPr>
          <p:spPr>
            <a:xfrm flipV="1">
              <a:off x="1763688" y="3644628"/>
              <a:ext cx="3672408" cy="144412"/>
            </a:xfrm>
            <a:prstGeom prst="line">
              <a:avLst/>
            </a:prstGeom>
            <a:ln w="28575">
              <a:solidFill>
                <a:srgbClr val="FF0000"/>
              </a:solidFill>
              <a:prstDash val="dash"/>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3060298" y="3212976"/>
              <a:ext cx="2375798" cy="431652"/>
            </a:xfrm>
            <a:prstGeom prst="line">
              <a:avLst/>
            </a:prstGeom>
            <a:ln w="28575">
              <a:solidFill>
                <a:schemeClr val="tx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060298" y="3212976"/>
              <a:ext cx="0" cy="504652"/>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V="1">
              <a:off x="1763688" y="3212976"/>
              <a:ext cx="1296610" cy="576064"/>
            </a:xfrm>
            <a:prstGeom prst="line">
              <a:avLst/>
            </a:prstGeom>
            <a:ln w="28575">
              <a:solidFill>
                <a:schemeClr val="tx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zh-CN" altLang="en-US" smtClean="0"/>
              <a:t>基于要素的空间关系</a:t>
            </a:r>
          </a:p>
        </p:txBody>
      </p:sp>
      <p:sp>
        <p:nvSpPr>
          <p:cNvPr id="69635" name="Rectangle 3"/>
          <p:cNvSpPr>
            <a:spLocks noGrp="1" noChangeArrowheads="1"/>
          </p:cNvSpPr>
          <p:nvPr>
            <p:ph type="body" idx="1"/>
          </p:nvPr>
        </p:nvSpPr>
        <p:spPr/>
        <p:txBody>
          <a:bodyPr/>
          <a:lstStyle/>
          <a:p>
            <a:pPr eaLnBrk="1" hangingPunct="1"/>
            <a:r>
              <a:rPr lang="zh-CN" altLang="en-US" smtClean="0"/>
              <a:t>空间关系</a:t>
            </a:r>
          </a:p>
          <a:p>
            <a:pPr lvl="1" eaLnBrk="1" hangingPunct="1"/>
            <a:r>
              <a:rPr lang="zh-CN" altLang="en-US" smtClean="0"/>
              <a:t>指空间实体之间存在的与空间特性有关的关系 </a:t>
            </a:r>
          </a:p>
          <a:p>
            <a:pPr lvl="2" eaLnBrk="1" hangingPunct="1"/>
            <a:r>
              <a:rPr lang="zh-CN" altLang="en-US" smtClean="0"/>
              <a:t>度量关系</a:t>
            </a:r>
          </a:p>
          <a:p>
            <a:pPr lvl="2" eaLnBrk="1" hangingPunct="1"/>
            <a:r>
              <a:rPr lang="zh-CN" altLang="en-US" smtClean="0"/>
              <a:t>方向关系</a:t>
            </a:r>
          </a:p>
          <a:p>
            <a:pPr lvl="2" eaLnBrk="1" hangingPunct="1"/>
            <a:r>
              <a:rPr lang="zh-CN" altLang="en-US" smtClean="0"/>
              <a:t>拓扑关系</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zh-CN" altLang="en-US" smtClean="0"/>
              <a:t>拓扑关系</a:t>
            </a:r>
          </a:p>
        </p:txBody>
      </p:sp>
      <p:sp>
        <p:nvSpPr>
          <p:cNvPr id="70659" name="Rectangle 3"/>
          <p:cNvSpPr>
            <a:spLocks noGrp="1" noChangeArrowheads="1"/>
          </p:cNvSpPr>
          <p:nvPr>
            <p:ph type="body" idx="1"/>
          </p:nvPr>
        </p:nvSpPr>
        <p:spPr/>
        <p:txBody>
          <a:bodyPr/>
          <a:lstStyle/>
          <a:p>
            <a:pPr eaLnBrk="1" hangingPunct="1"/>
            <a:r>
              <a:rPr lang="zh-CN" altLang="en-US" smtClean="0"/>
              <a:t>拓扑属性</a:t>
            </a:r>
          </a:p>
          <a:p>
            <a:pPr lvl="1" eaLnBrk="1" hangingPunct="1"/>
            <a:r>
              <a:rPr lang="zh-CN" altLang="en-US" smtClean="0"/>
              <a:t>拓扑变换下能够保持不变的几何属性</a:t>
            </a:r>
          </a:p>
          <a:p>
            <a:pPr lvl="2" eaLnBrk="1" hangingPunct="1"/>
            <a:r>
              <a:rPr lang="zh-CN" altLang="en-US" smtClean="0"/>
              <a:t>一个弧段是一个简单弧段（弧段自身不相交）</a:t>
            </a:r>
          </a:p>
          <a:p>
            <a:pPr lvl="2" eaLnBrk="1" hangingPunct="1"/>
            <a:r>
              <a:rPr lang="zh-CN" altLang="en-US" smtClean="0"/>
              <a:t>一个点在一个区域的边界上</a:t>
            </a:r>
          </a:p>
          <a:p>
            <a:pPr lvl="2" eaLnBrk="1" hangingPunct="1"/>
            <a:r>
              <a:rPr lang="zh-CN" altLang="en-US" smtClean="0"/>
              <a:t>一个点在一个区域的内部</a:t>
            </a:r>
          </a:p>
          <a:p>
            <a:pPr lvl="2" eaLnBrk="1" hangingPunct="1"/>
            <a:r>
              <a:rPr lang="zh-CN" altLang="en-US" smtClean="0"/>
              <a:t>一个点在一个区域的外部</a:t>
            </a:r>
          </a:p>
          <a:p>
            <a:pPr lvl="2" eaLnBrk="1" hangingPunct="1"/>
            <a:r>
              <a:rPr lang="zh-CN" altLang="en-US" smtClean="0"/>
              <a:t>一个点在一个环的内部</a:t>
            </a:r>
          </a:p>
          <a:p>
            <a:pPr lvl="2" eaLnBrk="1" hangingPunct="1"/>
            <a:r>
              <a:rPr lang="zh-CN" altLang="en-US" smtClean="0"/>
              <a:t>一个面是一个简单面（面上没有“洞”）</a:t>
            </a:r>
          </a:p>
          <a:p>
            <a:pPr eaLnBrk="1" hangingPunct="1"/>
            <a:r>
              <a:rPr lang="zh-CN" altLang="en-US" smtClean="0"/>
              <a:t>拓扑关系</a:t>
            </a:r>
          </a:p>
          <a:p>
            <a:pPr lvl="1" eaLnBrk="1" hangingPunct="1"/>
            <a:r>
              <a:rPr lang="zh-CN" altLang="en-US" smtClean="0"/>
              <a:t>描述了两个对象之间的拓扑属性的关系</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zh-CN" altLang="en-US" smtClean="0"/>
              <a:t>栅格数据的定位</a:t>
            </a:r>
          </a:p>
        </p:txBody>
      </p:sp>
      <p:sp>
        <p:nvSpPr>
          <p:cNvPr id="9219" name="Rectangle 3"/>
          <p:cNvSpPr>
            <a:spLocks noGrp="1" noChangeArrowheads="1"/>
          </p:cNvSpPr>
          <p:nvPr>
            <p:ph type="body" idx="1"/>
          </p:nvPr>
        </p:nvSpPr>
        <p:spPr/>
        <p:txBody>
          <a:bodyPr/>
          <a:lstStyle/>
          <a:p>
            <a:pPr eaLnBrk="1" hangingPunct="1"/>
            <a:r>
              <a:rPr lang="zh-CN" altLang="en-US" smtClean="0"/>
              <a:t>位置由栅格行、列号定义</a:t>
            </a:r>
          </a:p>
          <a:p>
            <a:pPr eaLnBrk="1" hangingPunct="1"/>
            <a:r>
              <a:rPr lang="zh-CN" altLang="en-US" smtClean="0"/>
              <a:t>绝对定位</a:t>
            </a:r>
          </a:p>
          <a:p>
            <a:pPr lvl="1" eaLnBrk="1" hangingPunct="1"/>
            <a:r>
              <a:rPr lang="zh-CN" altLang="en-US" smtClean="0"/>
              <a:t>基准点</a:t>
            </a:r>
          </a:p>
          <a:p>
            <a:pPr lvl="2" eaLnBrk="1" hangingPunct="1"/>
            <a:r>
              <a:rPr lang="zh-CN" altLang="en-US" smtClean="0"/>
              <a:t>左下点</a:t>
            </a:r>
          </a:p>
          <a:p>
            <a:pPr lvl="2" eaLnBrk="1" hangingPunct="1"/>
            <a:r>
              <a:rPr lang="zh-CN" altLang="en-US" smtClean="0"/>
              <a:t>左上点</a:t>
            </a:r>
          </a:p>
          <a:p>
            <a:pPr lvl="1" eaLnBrk="1" hangingPunct="1"/>
            <a:r>
              <a:rPr lang="zh-CN" altLang="en-US" smtClean="0"/>
              <a:t>行号、列号</a:t>
            </a:r>
          </a:p>
          <a:p>
            <a:pPr lvl="1" eaLnBrk="1" hangingPunct="1"/>
            <a:r>
              <a:rPr lang="zh-CN" altLang="en-US" smtClean="0"/>
              <a:t>分辩率</a:t>
            </a:r>
          </a:p>
        </p:txBody>
      </p:sp>
      <p:sp>
        <p:nvSpPr>
          <p:cNvPr id="9220" name="Text Box 15"/>
          <p:cNvSpPr txBox="1">
            <a:spLocks noChangeArrowheads="1"/>
          </p:cNvSpPr>
          <p:nvPr/>
        </p:nvSpPr>
        <p:spPr bwMode="auto">
          <a:xfrm>
            <a:off x="4884738" y="5846763"/>
            <a:ext cx="330968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i="1" dirty="0" smtClean="0">
                <a:latin typeface="Times New Roman" panose="02020603050405020304" pitchFamily="18" charset="0"/>
              </a:rPr>
              <a:t>x </a:t>
            </a:r>
            <a:r>
              <a:rPr lang="en-US" altLang="zh-CN" sz="2400" i="1" dirty="0">
                <a:latin typeface="Times New Roman" panose="02020603050405020304" pitchFamily="18" charset="0"/>
              </a:rPr>
              <a:t>= x0 + col * resolution</a:t>
            </a:r>
          </a:p>
          <a:p>
            <a:pPr eaLnBrk="1" hangingPunct="1">
              <a:spcBef>
                <a:spcPct val="0"/>
              </a:spcBef>
              <a:buClrTx/>
              <a:buSzTx/>
              <a:buFontTx/>
              <a:buNone/>
            </a:pPr>
            <a:r>
              <a:rPr lang="en-US" altLang="zh-CN" sz="2400" i="1" dirty="0" smtClean="0">
                <a:latin typeface="Times New Roman" panose="02020603050405020304" pitchFamily="18" charset="0"/>
              </a:rPr>
              <a:t>y </a:t>
            </a:r>
            <a:r>
              <a:rPr lang="en-US" altLang="zh-CN" sz="2400" i="1" dirty="0">
                <a:latin typeface="Times New Roman" panose="02020603050405020304" pitchFamily="18" charset="0"/>
              </a:rPr>
              <a:t>= y0 - row * resolution</a:t>
            </a:r>
          </a:p>
        </p:txBody>
      </p:sp>
      <p:grpSp>
        <p:nvGrpSpPr>
          <p:cNvPr id="9221" name="Group 26"/>
          <p:cNvGrpSpPr>
            <a:grpSpLocks/>
          </p:cNvGrpSpPr>
          <p:nvPr/>
        </p:nvGrpSpPr>
        <p:grpSpPr bwMode="auto">
          <a:xfrm>
            <a:off x="3913188" y="1916113"/>
            <a:ext cx="4997450" cy="3889375"/>
            <a:chOff x="2465" y="1207"/>
            <a:chExt cx="3148" cy="2450"/>
          </a:xfrm>
        </p:grpSpPr>
        <p:pic>
          <p:nvPicPr>
            <p:cNvPr id="9222" name="Picture 4" descr="gri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1" y="1661"/>
              <a:ext cx="1628" cy="1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3" name="Rectangle 5"/>
            <p:cNvSpPr>
              <a:spLocks noChangeArrowheads="1"/>
            </p:cNvSpPr>
            <p:nvPr/>
          </p:nvSpPr>
          <p:spPr bwMode="auto">
            <a:xfrm>
              <a:off x="3742" y="2478"/>
              <a:ext cx="136" cy="136"/>
            </a:xfrm>
            <a:prstGeom prst="rect">
              <a:avLst/>
            </a:prstGeom>
            <a:solidFill>
              <a:srgbClr val="CC3300"/>
            </a:solidFill>
            <a:ln w="9525">
              <a:solidFill>
                <a:schemeClr val="tx1"/>
              </a:solidFill>
              <a:miter lim="800000"/>
              <a:headEnd/>
              <a:tailEnd/>
            </a:ln>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9224" name="Rectangle 6"/>
            <p:cNvSpPr>
              <a:spLocks noChangeArrowheads="1"/>
            </p:cNvSpPr>
            <p:nvPr/>
          </p:nvSpPr>
          <p:spPr bwMode="auto">
            <a:xfrm>
              <a:off x="3061" y="1661"/>
              <a:ext cx="136" cy="136"/>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9225" name="Text Box 7"/>
            <p:cNvSpPr txBox="1">
              <a:spLocks noChangeArrowheads="1"/>
            </p:cNvSpPr>
            <p:nvPr/>
          </p:nvSpPr>
          <p:spPr bwMode="auto">
            <a:xfrm>
              <a:off x="2465" y="1884"/>
              <a:ext cx="56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dirty="0">
                  <a:latin typeface="Times New Roman" panose="02020603050405020304" pitchFamily="18" charset="0"/>
                  <a:cs typeface="Times New Roman" panose="02020603050405020304" pitchFamily="18" charset="0"/>
                </a:rPr>
                <a:t>(</a:t>
              </a:r>
              <a:r>
                <a:rPr lang="en-US" altLang="zh-CN" sz="1800" i="1" dirty="0">
                  <a:latin typeface="Times New Roman" panose="02020603050405020304" pitchFamily="18" charset="0"/>
                  <a:cs typeface="Times New Roman" panose="02020603050405020304" pitchFamily="18" charset="0"/>
                </a:rPr>
                <a:t>x0, y0</a:t>
              </a:r>
              <a:r>
                <a:rPr lang="en-US" altLang="zh-CN" sz="1800" dirty="0">
                  <a:latin typeface="Times New Roman" panose="02020603050405020304" pitchFamily="18" charset="0"/>
                  <a:cs typeface="Times New Roman" panose="02020603050405020304" pitchFamily="18" charset="0"/>
                </a:rPr>
                <a:t>)</a:t>
              </a:r>
            </a:p>
          </p:txBody>
        </p:sp>
        <p:sp>
          <p:nvSpPr>
            <p:cNvPr id="9226" name="Line 8"/>
            <p:cNvSpPr>
              <a:spLocks noChangeShapeType="1"/>
            </p:cNvSpPr>
            <p:nvPr/>
          </p:nvSpPr>
          <p:spPr bwMode="auto">
            <a:xfrm flipH="1">
              <a:off x="2789" y="1706"/>
              <a:ext cx="318" cy="18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27" name="Line 9"/>
            <p:cNvSpPr>
              <a:spLocks noChangeShapeType="1"/>
            </p:cNvSpPr>
            <p:nvPr/>
          </p:nvSpPr>
          <p:spPr bwMode="auto">
            <a:xfrm>
              <a:off x="3833" y="2568"/>
              <a:ext cx="1134" cy="22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28" name="Text Box 10"/>
            <p:cNvSpPr txBox="1">
              <a:spLocks noChangeArrowheads="1"/>
            </p:cNvSpPr>
            <p:nvPr/>
          </p:nvSpPr>
          <p:spPr bwMode="auto">
            <a:xfrm>
              <a:off x="4939" y="2700"/>
              <a:ext cx="67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dirty="0">
                  <a:latin typeface="Times New Roman" panose="02020603050405020304" pitchFamily="18" charset="0"/>
                  <a:cs typeface="Times New Roman" panose="02020603050405020304" pitchFamily="18" charset="0"/>
                </a:rPr>
                <a:t>(</a:t>
              </a:r>
              <a:r>
                <a:rPr lang="en-US" altLang="zh-CN" sz="1800" i="1" dirty="0">
                  <a:latin typeface="Times New Roman" panose="02020603050405020304" pitchFamily="18" charset="0"/>
                  <a:cs typeface="Times New Roman" panose="02020603050405020304" pitchFamily="18" charset="0"/>
                </a:rPr>
                <a:t>row, col</a:t>
              </a:r>
              <a:r>
                <a:rPr lang="en-US" altLang="zh-CN" sz="1800" dirty="0">
                  <a:latin typeface="Times New Roman" panose="02020603050405020304" pitchFamily="18" charset="0"/>
                  <a:cs typeface="Times New Roman" panose="02020603050405020304" pitchFamily="18" charset="0"/>
                </a:rPr>
                <a:t>)</a:t>
              </a:r>
            </a:p>
          </p:txBody>
        </p:sp>
        <p:sp>
          <p:nvSpPr>
            <p:cNvPr id="9229" name="Line 11"/>
            <p:cNvSpPr>
              <a:spLocks noChangeShapeType="1"/>
            </p:cNvSpPr>
            <p:nvPr/>
          </p:nvSpPr>
          <p:spPr bwMode="auto">
            <a:xfrm>
              <a:off x="3742" y="3294"/>
              <a:ext cx="0" cy="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0" name="Line 12"/>
            <p:cNvSpPr>
              <a:spLocks noChangeShapeType="1"/>
            </p:cNvSpPr>
            <p:nvPr/>
          </p:nvSpPr>
          <p:spPr bwMode="auto">
            <a:xfrm>
              <a:off x="3878" y="3294"/>
              <a:ext cx="0" cy="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1" name="Line 13"/>
            <p:cNvSpPr>
              <a:spLocks noChangeShapeType="1"/>
            </p:cNvSpPr>
            <p:nvPr/>
          </p:nvSpPr>
          <p:spPr bwMode="auto">
            <a:xfrm>
              <a:off x="3742" y="3339"/>
              <a:ext cx="136"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32" name="Text Box 14"/>
            <p:cNvSpPr txBox="1">
              <a:spLocks noChangeArrowheads="1"/>
            </p:cNvSpPr>
            <p:nvPr/>
          </p:nvSpPr>
          <p:spPr bwMode="auto">
            <a:xfrm>
              <a:off x="3515" y="3385"/>
              <a:ext cx="70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i="1" dirty="0">
                  <a:latin typeface="Times New Roman" panose="02020603050405020304" pitchFamily="18" charset="0"/>
                  <a:cs typeface="Times New Roman" panose="02020603050405020304" pitchFamily="18" charset="0"/>
                </a:rPr>
                <a:t>resolution</a:t>
              </a:r>
            </a:p>
          </p:txBody>
        </p:sp>
        <p:grpSp>
          <p:nvGrpSpPr>
            <p:cNvPr id="9233" name="Group 25"/>
            <p:cNvGrpSpPr>
              <a:grpSpLocks/>
            </p:cNvGrpSpPr>
            <p:nvPr/>
          </p:nvGrpSpPr>
          <p:grpSpPr bwMode="auto">
            <a:xfrm>
              <a:off x="2692" y="3104"/>
              <a:ext cx="687" cy="553"/>
              <a:chOff x="2381" y="3063"/>
              <a:chExt cx="687" cy="553"/>
            </a:xfrm>
          </p:grpSpPr>
          <p:sp>
            <p:nvSpPr>
              <p:cNvPr id="9239" name="Line 16"/>
              <p:cNvSpPr>
                <a:spLocks noChangeShapeType="1"/>
              </p:cNvSpPr>
              <p:nvPr/>
            </p:nvSpPr>
            <p:spPr bwMode="auto">
              <a:xfrm>
                <a:off x="2562" y="3475"/>
                <a:ext cx="363" cy="0"/>
              </a:xfrm>
              <a:prstGeom prst="line">
                <a:avLst/>
              </a:prstGeom>
              <a:noFill/>
              <a:ln w="19050">
                <a:solidFill>
                  <a:srgbClr val="0033CC"/>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40" name="Line 17"/>
              <p:cNvSpPr>
                <a:spLocks noChangeShapeType="1"/>
              </p:cNvSpPr>
              <p:nvPr/>
            </p:nvSpPr>
            <p:spPr bwMode="auto">
              <a:xfrm flipV="1">
                <a:off x="2562" y="3158"/>
                <a:ext cx="0" cy="317"/>
              </a:xfrm>
              <a:prstGeom prst="line">
                <a:avLst/>
              </a:prstGeom>
              <a:noFill/>
              <a:ln w="19050">
                <a:solidFill>
                  <a:srgbClr val="0033CC"/>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41" name="Text Box 18"/>
              <p:cNvSpPr txBox="1">
                <a:spLocks noChangeArrowheads="1"/>
              </p:cNvSpPr>
              <p:nvPr/>
            </p:nvSpPr>
            <p:spPr bwMode="auto">
              <a:xfrm>
                <a:off x="2880" y="3385"/>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a:solidFill>
                      <a:srgbClr val="0033CC"/>
                    </a:solidFill>
                  </a:rPr>
                  <a:t>x</a:t>
                </a:r>
              </a:p>
            </p:txBody>
          </p:sp>
          <p:sp>
            <p:nvSpPr>
              <p:cNvPr id="9242" name="Text Box 19"/>
              <p:cNvSpPr txBox="1">
                <a:spLocks noChangeArrowheads="1"/>
              </p:cNvSpPr>
              <p:nvPr/>
            </p:nvSpPr>
            <p:spPr bwMode="auto">
              <a:xfrm>
                <a:off x="2381" y="3063"/>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a:solidFill>
                      <a:srgbClr val="0033CC"/>
                    </a:solidFill>
                  </a:rPr>
                  <a:t>y</a:t>
                </a:r>
              </a:p>
            </p:txBody>
          </p:sp>
        </p:grpSp>
        <p:grpSp>
          <p:nvGrpSpPr>
            <p:cNvPr id="9234" name="Group 24"/>
            <p:cNvGrpSpPr>
              <a:grpSpLocks/>
            </p:cNvGrpSpPr>
            <p:nvPr/>
          </p:nvGrpSpPr>
          <p:grpSpPr bwMode="auto">
            <a:xfrm>
              <a:off x="2577" y="1207"/>
              <a:ext cx="1011" cy="458"/>
              <a:chOff x="2577" y="1207"/>
              <a:chExt cx="1011" cy="458"/>
            </a:xfrm>
          </p:grpSpPr>
          <p:sp>
            <p:nvSpPr>
              <p:cNvPr id="9235" name="Line 20"/>
              <p:cNvSpPr>
                <a:spLocks noChangeShapeType="1"/>
              </p:cNvSpPr>
              <p:nvPr/>
            </p:nvSpPr>
            <p:spPr bwMode="auto">
              <a:xfrm>
                <a:off x="2926" y="1298"/>
                <a:ext cx="408" cy="0"/>
              </a:xfrm>
              <a:prstGeom prst="line">
                <a:avLst/>
              </a:prstGeom>
              <a:noFill/>
              <a:ln w="19050">
                <a:solidFill>
                  <a:srgbClr val="0033CC"/>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36" name="Line 21"/>
              <p:cNvSpPr>
                <a:spLocks noChangeShapeType="1"/>
              </p:cNvSpPr>
              <p:nvPr/>
            </p:nvSpPr>
            <p:spPr bwMode="auto">
              <a:xfrm>
                <a:off x="2926" y="1298"/>
                <a:ext cx="0" cy="317"/>
              </a:xfrm>
              <a:prstGeom prst="line">
                <a:avLst/>
              </a:prstGeom>
              <a:noFill/>
              <a:ln w="19050">
                <a:solidFill>
                  <a:srgbClr val="0033CC"/>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37" name="Text Box 22"/>
              <p:cNvSpPr txBox="1">
                <a:spLocks noChangeArrowheads="1"/>
              </p:cNvSpPr>
              <p:nvPr/>
            </p:nvSpPr>
            <p:spPr bwMode="auto">
              <a:xfrm>
                <a:off x="3288" y="1207"/>
                <a:ext cx="30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a:solidFill>
                      <a:srgbClr val="0033CC"/>
                    </a:solidFill>
                  </a:rPr>
                  <a:t>col</a:t>
                </a:r>
              </a:p>
            </p:txBody>
          </p:sp>
          <p:sp>
            <p:nvSpPr>
              <p:cNvPr id="9238" name="Text Box 23"/>
              <p:cNvSpPr txBox="1">
                <a:spLocks noChangeArrowheads="1"/>
              </p:cNvSpPr>
              <p:nvPr/>
            </p:nvSpPr>
            <p:spPr bwMode="auto">
              <a:xfrm>
                <a:off x="2577" y="1434"/>
                <a:ext cx="3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a:solidFill>
                      <a:srgbClr val="0033CC"/>
                    </a:solidFill>
                  </a:rPr>
                  <a:t>row</a:t>
                </a:r>
              </a:p>
            </p:txBody>
          </p:sp>
        </p:grpSp>
      </p:gr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zh-CN" altLang="en-US" smtClean="0"/>
              <a:t>拓扑关系的表达</a:t>
            </a:r>
          </a:p>
        </p:txBody>
      </p:sp>
      <p:sp>
        <p:nvSpPr>
          <p:cNvPr id="71683" name="Rectangle 3"/>
          <p:cNvSpPr>
            <a:spLocks noGrp="1" noChangeArrowheads="1"/>
          </p:cNvSpPr>
          <p:nvPr>
            <p:ph type="body" idx="1"/>
          </p:nvPr>
        </p:nvSpPr>
        <p:spPr/>
        <p:txBody>
          <a:bodyPr/>
          <a:lstStyle/>
          <a:p>
            <a:pPr eaLnBrk="1" hangingPunct="1"/>
            <a:r>
              <a:rPr lang="zh-CN" altLang="en-US" smtClean="0"/>
              <a:t>地理要素之间的空间区位关系可抽象为点、线（或弧）、多边形（区域）之间的空间几何关系</a:t>
            </a:r>
          </a:p>
          <a:p>
            <a:pPr eaLnBrk="1" hangingPunct="1"/>
            <a:r>
              <a:rPr lang="en-US" altLang="zh-CN" smtClean="0"/>
              <a:t>9I</a:t>
            </a:r>
            <a:r>
              <a:rPr lang="zh-CN" altLang="en-US" smtClean="0"/>
              <a:t>模型与</a:t>
            </a:r>
            <a:r>
              <a:rPr lang="en-US" altLang="zh-CN" smtClean="0"/>
              <a:t>RCC</a:t>
            </a:r>
            <a:r>
              <a:rPr lang="zh-CN" altLang="en-US" smtClean="0"/>
              <a:t>模型</a:t>
            </a:r>
          </a:p>
        </p:txBody>
      </p:sp>
      <p:pic>
        <p:nvPicPr>
          <p:cNvPr id="71684" name="Picture 4" descr="空间关系图"/>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875" y="2852738"/>
            <a:ext cx="6048375" cy="3783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zh-CN" altLang="en-US" smtClean="0"/>
              <a:t>点集拓扑</a:t>
            </a:r>
          </a:p>
        </p:txBody>
      </p:sp>
      <p:sp>
        <p:nvSpPr>
          <p:cNvPr id="72707" name="Rectangle 3"/>
          <p:cNvSpPr>
            <a:spLocks noGrp="1" noChangeArrowheads="1"/>
          </p:cNvSpPr>
          <p:nvPr>
            <p:ph type="body" idx="1"/>
          </p:nvPr>
        </p:nvSpPr>
        <p:spPr/>
        <p:txBody>
          <a:bodyPr/>
          <a:lstStyle/>
          <a:p>
            <a:pPr eaLnBrk="1" hangingPunct="1"/>
            <a:r>
              <a:rPr lang="zh-CN" altLang="en-US" smtClean="0"/>
              <a:t>内部、外部、边界</a:t>
            </a:r>
          </a:p>
        </p:txBody>
      </p:sp>
      <p:grpSp>
        <p:nvGrpSpPr>
          <p:cNvPr id="72708" name="Group 22"/>
          <p:cNvGrpSpPr>
            <a:grpSpLocks/>
          </p:cNvGrpSpPr>
          <p:nvPr/>
        </p:nvGrpSpPr>
        <p:grpSpPr bwMode="auto">
          <a:xfrm>
            <a:off x="755650" y="1989138"/>
            <a:ext cx="7796213" cy="4484687"/>
            <a:chOff x="476" y="1253"/>
            <a:chExt cx="4911" cy="2825"/>
          </a:xfrm>
        </p:grpSpPr>
        <p:sp>
          <p:nvSpPr>
            <p:cNvPr id="72712" name="Rectangle 4"/>
            <p:cNvSpPr>
              <a:spLocks noChangeArrowheads="1"/>
            </p:cNvSpPr>
            <p:nvPr/>
          </p:nvSpPr>
          <p:spPr bwMode="auto">
            <a:xfrm>
              <a:off x="476" y="1253"/>
              <a:ext cx="4911" cy="2825"/>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2713" name="Oval 5"/>
            <p:cNvSpPr>
              <a:spLocks noChangeArrowheads="1"/>
            </p:cNvSpPr>
            <p:nvPr/>
          </p:nvSpPr>
          <p:spPr bwMode="auto">
            <a:xfrm>
              <a:off x="1476" y="1657"/>
              <a:ext cx="2911" cy="1896"/>
            </a:xfrm>
            <a:prstGeom prst="ellipse">
              <a:avLst/>
            </a:prstGeom>
            <a:solidFill>
              <a:srgbClr val="0099CC"/>
            </a:solidFill>
            <a:ln w="38100">
              <a:solidFill>
                <a:srgbClr val="FF0000"/>
              </a:solidFill>
              <a:round/>
              <a:headEnd/>
              <a:tailEnd/>
            </a:ln>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2714" name="Text Box 6"/>
            <p:cNvSpPr txBox="1">
              <a:spLocks noChangeArrowheads="1"/>
            </p:cNvSpPr>
            <p:nvPr/>
          </p:nvSpPr>
          <p:spPr bwMode="auto">
            <a:xfrm>
              <a:off x="3016" y="1888"/>
              <a:ext cx="38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3200"/>
                <a:t>A</a:t>
              </a:r>
              <a:r>
                <a:rPr lang="en-US" altLang="zh-CN" sz="3200" baseline="40000"/>
                <a:t>o</a:t>
              </a:r>
            </a:p>
          </p:txBody>
        </p:sp>
        <p:sp>
          <p:nvSpPr>
            <p:cNvPr id="72715" name="Line 8"/>
            <p:cNvSpPr>
              <a:spLocks noChangeShapeType="1"/>
            </p:cNvSpPr>
            <p:nvPr/>
          </p:nvSpPr>
          <p:spPr bwMode="auto">
            <a:xfrm flipH="1">
              <a:off x="3969" y="1899"/>
              <a:ext cx="392" cy="34"/>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2716" name="Text Box 9"/>
            <p:cNvSpPr txBox="1">
              <a:spLocks noChangeArrowheads="1"/>
            </p:cNvSpPr>
            <p:nvPr/>
          </p:nvSpPr>
          <p:spPr bwMode="auto">
            <a:xfrm>
              <a:off x="4387" y="1737"/>
              <a:ext cx="41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3200">
                  <a:sym typeface="Symbol" panose="05050102010706020507" pitchFamily="18" charset="2"/>
                </a:rPr>
                <a:t></a:t>
              </a:r>
              <a:r>
                <a:rPr lang="en-US" altLang="zh-CN" sz="3200"/>
                <a:t>A</a:t>
              </a:r>
              <a:endParaRPr lang="en-US" altLang="zh-CN" sz="3200" baseline="40000"/>
            </a:p>
          </p:txBody>
        </p:sp>
        <p:sp>
          <p:nvSpPr>
            <p:cNvPr id="72717" name="Oval 10"/>
            <p:cNvSpPr>
              <a:spLocks noChangeArrowheads="1"/>
            </p:cNvSpPr>
            <p:nvPr/>
          </p:nvSpPr>
          <p:spPr bwMode="auto">
            <a:xfrm>
              <a:off x="2022" y="2133"/>
              <a:ext cx="888" cy="573"/>
            </a:xfrm>
            <a:prstGeom prst="ellipse">
              <a:avLst/>
            </a:prstGeom>
            <a:solidFill>
              <a:srgbClr val="00FF00"/>
            </a:solidFill>
            <a:ln w="28575">
              <a:solidFill>
                <a:schemeClr val="tx1"/>
              </a:solidFill>
              <a:round/>
              <a:headEnd/>
              <a:tailEnd/>
            </a:ln>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2718" name="Text Box 11"/>
            <p:cNvSpPr txBox="1">
              <a:spLocks noChangeArrowheads="1"/>
            </p:cNvSpPr>
            <p:nvPr/>
          </p:nvSpPr>
          <p:spPr bwMode="auto">
            <a:xfrm>
              <a:off x="2245" y="2251"/>
              <a:ext cx="38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3200"/>
                <a:t>B</a:t>
              </a:r>
              <a:r>
                <a:rPr lang="en-US" altLang="zh-CN" sz="3200" baseline="40000"/>
                <a:t>o</a:t>
              </a:r>
            </a:p>
          </p:txBody>
        </p:sp>
        <p:sp>
          <p:nvSpPr>
            <p:cNvPr id="72719" name="Line 13"/>
            <p:cNvSpPr>
              <a:spLocks noChangeShapeType="1"/>
            </p:cNvSpPr>
            <p:nvPr/>
          </p:nvSpPr>
          <p:spPr bwMode="auto">
            <a:xfrm flipV="1">
              <a:off x="2245" y="2721"/>
              <a:ext cx="111" cy="25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2720" name="Text Box 14"/>
            <p:cNvSpPr txBox="1">
              <a:spLocks noChangeArrowheads="1"/>
            </p:cNvSpPr>
            <p:nvPr/>
          </p:nvSpPr>
          <p:spPr bwMode="auto">
            <a:xfrm>
              <a:off x="2154" y="2931"/>
              <a:ext cx="41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3200">
                  <a:sym typeface="Symbol" panose="05050102010706020507" pitchFamily="18" charset="2"/>
                </a:rPr>
                <a:t></a:t>
              </a:r>
              <a:r>
                <a:rPr lang="en-US" altLang="zh-CN" sz="3200"/>
                <a:t>B</a:t>
              </a:r>
              <a:endParaRPr lang="en-US" altLang="zh-CN" sz="3200" baseline="40000"/>
            </a:p>
          </p:txBody>
        </p:sp>
        <p:sp>
          <p:nvSpPr>
            <p:cNvPr id="72721" name="Text Box 15"/>
            <p:cNvSpPr txBox="1">
              <a:spLocks noChangeArrowheads="1"/>
            </p:cNvSpPr>
            <p:nvPr/>
          </p:nvSpPr>
          <p:spPr bwMode="auto">
            <a:xfrm>
              <a:off x="4214" y="3190"/>
              <a:ext cx="34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3200"/>
                <a:t>A</a:t>
              </a:r>
              <a:r>
                <a:rPr lang="en-US" altLang="zh-CN" sz="3200" baseline="40000"/>
                <a:t>-</a:t>
              </a:r>
            </a:p>
          </p:txBody>
        </p:sp>
        <p:sp>
          <p:nvSpPr>
            <p:cNvPr id="72722" name="Text Box 16"/>
            <p:cNvSpPr txBox="1">
              <a:spLocks noChangeArrowheads="1"/>
            </p:cNvSpPr>
            <p:nvPr/>
          </p:nvSpPr>
          <p:spPr bwMode="auto">
            <a:xfrm>
              <a:off x="2880" y="2610"/>
              <a:ext cx="34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3200"/>
                <a:t>B</a:t>
              </a:r>
              <a:r>
                <a:rPr lang="en-US" altLang="zh-CN" sz="3200" baseline="40000"/>
                <a:t>-</a:t>
              </a:r>
            </a:p>
          </p:txBody>
        </p:sp>
        <p:sp>
          <p:nvSpPr>
            <p:cNvPr id="72723" name="Text Box 17"/>
            <p:cNvSpPr txBox="1">
              <a:spLocks noChangeArrowheads="1"/>
            </p:cNvSpPr>
            <p:nvPr/>
          </p:nvSpPr>
          <p:spPr bwMode="auto">
            <a:xfrm>
              <a:off x="737" y="1414"/>
              <a:ext cx="3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3200"/>
                <a:t>U</a:t>
              </a:r>
              <a:endParaRPr lang="en-US" altLang="zh-CN" sz="3200" baseline="40000"/>
            </a:p>
          </p:txBody>
        </p:sp>
      </p:grpSp>
      <p:sp>
        <p:nvSpPr>
          <p:cNvPr id="72709" name="Text Box 19"/>
          <p:cNvSpPr txBox="1">
            <a:spLocks noChangeArrowheads="1"/>
          </p:cNvSpPr>
          <p:nvPr/>
        </p:nvSpPr>
        <p:spPr bwMode="auto">
          <a:xfrm>
            <a:off x="3924300" y="1268413"/>
            <a:ext cx="6032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3200"/>
              <a:t>A</a:t>
            </a:r>
            <a:r>
              <a:rPr lang="en-US" altLang="zh-CN" sz="3200" baseline="40000"/>
              <a:t>o</a:t>
            </a:r>
          </a:p>
        </p:txBody>
      </p:sp>
      <p:sp>
        <p:nvSpPr>
          <p:cNvPr id="72710" name="Text Box 20"/>
          <p:cNvSpPr txBox="1">
            <a:spLocks noChangeArrowheads="1"/>
          </p:cNvSpPr>
          <p:nvPr/>
        </p:nvSpPr>
        <p:spPr bwMode="auto">
          <a:xfrm>
            <a:off x="4716463" y="1268413"/>
            <a:ext cx="54451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3200"/>
              <a:t>A</a:t>
            </a:r>
            <a:r>
              <a:rPr lang="en-US" altLang="zh-CN" sz="3200" baseline="40000"/>
              <a:t>-</a:t>
            </a:r>
          </a:p>
        </p:txBody>
      </p:sp>
      <p:sp>
        <p:nvSpPr>
          <p:cNvPr id="72711" name="Text Box 21"/>
          <p:cNvSpPr txBox="1">
            <a:spLocks noChangeArrowheads="1"/>
          </p:cNvSpPr>
          <p:nvPr/>
        </p:nvSpPr>
        <p:spPr bwMode="auto">
          <a:xfrm>
            <a:off x="5435600" y="1268413"/>
            <a:ext cx="6572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3200">
                <a:sym typeface="Symbol" panose="05050102010706020507" pitchFamily="18" charset="2"/>
              </a:rPr>
              <a:t></a:t>
            </a:r>
            <a:r>
              <a:rPr lang="en-US" altLang="zh-CN" sz="3200"/>
              <a:t>A</a:t>
            </a:r>
            <a:endParaRPr lang="en-US" altLang="zh-CN" sz="3200" baseline="4000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en-US" altLang="zh-CN" smtClean="0"/>
              <a:t>9</a:t>
            </a:r>
            <a:r>
              <a:rPr lang="zh-CN" altLang="en-US" smtClean="0"/>
              <a:t>交模型</a:t>
            </a:r>
          </a:p>
        </p:txBody>
      </p:sp>
      <p:sp>
        <p:nvSpPr>
          <p:cNvPr id="73731" name="Rectangle 3"/>
          <p:cNvSpPr>
            <a:spLocks noGrp="1" noChangeArrowheads="1"/>
          </p:cNvSpPr>
          <p:nvPr>
            <p:ph type="body" idx="1"/>
          </p:nvPr>
        </p:nvSpPr>
        <p:spPr/>
        <p:txBody>
          <a:bodyPr/>
          <a:lstStyle/>
          <a:p>
            <a:pPr eaLnBrk="1" hangingPunct="1"/>
            <a:r>
              <a:rPr lang="en-US" altLang="zh-CN" sz="2600" smtClean="0"/>
              <a:t>Egenhofer</a:t>
            </a:r>
            <a:r>
              <a:rPr lang="zh-CN" altLang="en-US" sz="2600" smtClean="0"/>
              <a:t>等人构造了一个由简单几何实体的边界、内部和外部的点集组成的</a:t>
            </a:r>
            <a:r>
              <a:rPr lang="en-US" altLang="zh-CN" sz="2600" smtClean="0"/>
              <a:t>3×3</a:t>
            </a:r>
            <a:r>
              <a:rPr lang="zh-CN" altLang="en-US" sz="2600" smtClean="0"/>
              <a:t>的矩阵来描述空间拓扑关系，称为</a:t>
            </a:r>
            <a:r>
              <a:rPr lang="en-US" altLang="zh-CN" sz="2600" smtClean="0"/>
              <a:t>9</a:t>
            </a:r>
            <a:r>
              <a:rPr lang="zh-CN" altLang="en-US" sz="2600" smtClean="0"/>
              <a:t>交空间关系模型</a:t>
            </a:r>
            <a:r>
              <a:rPr lang="en-US" altLang="zh-CN" sz="2600" smtClean="0"/>
              <a:t>(9I Model)</a:t>
            </a:r>
            <a:r>
              <a:rPr lang="zh-CN" altLang="en-US" sz="2600" smtClean="0"/>
              <a:t>。该矩阵中的每一元素，都有“空”与“非空”两种取值。 </a:t>
            </a:r>
          </a:p>
          <a:p>
            <a:pPr eaLnBrk="1" hangingPunct="1"/>
            <a:r>
              <a:rPr lang="en-US" altLang="zh-CN" sz="2600" smtClean="0"/>
              <a:t>9I</a:t>
            </a:r>
            <a:r>
              <a:rPr lang="zh-CN" altLang="en-US" sz="2600" smtClean="0"/>
              <a:t>矩阵</a:t>
            </a:r>
          </a:p>
          <a:p>
            <a:pPr lvl="1" eaLnBrk="1" hangingPunct="1"/>
            <a:r>
              <a:rPr lang="zh-CN" altLang="en-US" sz="2200" smtClean="0"/>
              <a:t>在这个</a:t>
            </a:r>
            <a:r>
              <a:rPr lang="en-US" altLang="zh-CN" sz="2200" smtClean="0"/>
              <a:t>3*3</a:t>
            </a:r>
            <a:r>
              <a:rPr lang="zh-CN" altLang="en-US" sz="2200" smtClean="0"/>
              <a:t>矩阵中，每个元素根据其交集的空或非空</a:t>
            </a:r>
            <a:r>
              <a:rPr lang="en-US" altLang="zh-CN" sz="2200" smtClean="0"/>
              <a:t>(</a:t>
            </a:r>
            <a:r>
              <a:rPr lang="zh-CN" altLang="en-US" sz="2200" smtClean="0"/>
              <a:t>可以用</a:t>
            </a:r>
            <a:r>
              <a:rPr lang="en-US" altLang="zh-CN" sz="2200" smtClean="0"/>
              <a:t>1</a:t>
            </a:r>
            <a:r>
              <a:rPr lang="zh-CN" altLang="en-US" sz="2200" smtClean="0"/>
              <a:t>和</a:t>
            </a:r>
            <a:r>
              <a:rPr lang="en-US" altLang="zh-CN" sz="2200" smtClean="0"/>
              <a:t>0</a:t>
            </a:r>
            <a:r>
              <a:rPr lang="zh-CN" altLang="en-US" sz="2200" smtClean="0"/>
              <a:t>表示</a:t>
            </a:r>
            <a:r>
              <a:rPr lang="en-US" altLang="zh-CN" sz="2200" smtClean="0"/>
              <a:t>)</a:t>
            </a:r>
            <a:r>
              <a:rPr lang="zh-CN" altLang="en-US" sz="2200" smtClean="0"/>
              <a:t>加以确定</a:t>
            </a:r>
          </a:p>
          <a:p>
            <a:pPr lvl="1" eaLnBrk="1" hangingPunct="1"/>
            <a:r>
              <a:rPr lang="zh-CN" altLang="en-US" sz="2200" smtClean="0"/>
              <a:t>不同的空间关系形成不同矩阵，从而分辨出各种空间关系（理论上讲，可以有</a:t>
            </a:r>
            <a:r>
              <a:rPr lang="en-US" altLang="zh-CN" sz="2200" smtClean="0"/>
              <a:t>2</a:t>
            </a:r>
            <a:r>
              <a:rPr lang="en-US" altLang="zh-CN" sz="2200" baseline="30000" smtClean="0"/>
              <a:t>9</a:t>
            </a:r>
            <a:r>
              <a:rPr lang="en-US" altLang="zh-CN" sz="2200" smtClean="0"/>
              <a:t>=512</a:t>
            </a:r>
            <a:r>
              <a:rPr lang="zh-CN" altLang="en-US" sz="2200" smtClean="0"/>
              <a:t>种关系）</a:t>
            </a:r>
          </a:p>
        </p:txBody>
      </p:sp>
      <p:sp>
        <p:nvSpPr>
          <p:cNvPr id="73732" name="Rectangle 77"/>
          <p:cNvSpPr>
            <a:spLocks noChangeArrowheads="1"/>
          </p:cNvSpPr>
          <p:nvPr/>
        </p:nvSpPr>
        <p:spPr bwMode="auto">
          <a:xfrm>
            <a:off x="0" y="30622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73733" name="Object 76"/>
          <p:cNvGraphicFramePr>
            <a:graphicFrameLocks noChangeAspect="1"/>
          </p:cNvGraphicFramePr>
          <p:nvPr/>
        </p:nvGraphicFramePr>
        <p:xfrm>
          <a:off x="2484438" y="4941888"/>
          <a:ext cx="4608512" cy="1739900"/>
        </p:xfrm>
        <a:graphic>
          <a:graphicData uri="http://schemas.openxmlformats.org/presentationml/2006/ole">
            <mc:AlternateContent xmlns:mc="http://schemas.openxmlformats.org/markup-compatibility/2006">
              <mc:Choice xmlns:v="urn:schemas-microsoft-com:vml" Requires="v">
                <p:oleObj spid="_x0000_s73744" name="公式" r:id="rId3" imgW="1943100" imgH="736600" progId="Equation.3">
                  <p:embed/>
                </p:oleObj>
              </mc:Choice>
              <mc:Fallback>
                <p:oleObj name="公式" r:id="rId3" imgW="1943100" imgH="736600" progId="Equation.3">
                  <p:embed/>
                  <p:pic>
                    <p:nvPicPr>
                      <p:cNvPr id="0" name="Object 7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4438" y="4941888"/>
                        <a:ext cx="4608512"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altLang="zh-CN" smtClean="0"/>
              <a:t>9I</a:t>
            </a:r>
            <a:r>
              <a:rPr lang="zh-CN" altLang="en-US" smtClean="0"/>
              <a:t>矩阵示例（</a:t>
            </a:r>
            <a:r>
              <a:rPr lang="en-US" altLang="zh-CN" smtClean="0"/>
              <a:t>1</a:t>
            </a:r>
            <a:r>
              <a:rPr lang="zh-CN" altLang="en-US" smtClean="0"/>
              <a:t>）</a:t>
            </a:r>
          </a:p>
        </p:txBody>
      </p:sp>
      <p:sp>
        <p:nvSpPr>
          <p:cNvPr id="74755" name="Rectangle 3"/>
          <p:cNvSpPr>
            <a:spLocks noGrp="1" noChangeArrowheads="1"/>
          </p:cNvSpPr>
          <p:nvPr>
            <p:ph type="body" idx="1"/>
          </p:nvPr>
        </p:nvSpPr>
        <p:spPr/>
        <p:txBody>
          <a:bodyPr/>
          <a:lstStyle/>
          <a:p>
            <a:pPr eaLnBrk="1" hangingPunct="1"/>
            <a:r>
              <a:rPr lang="zh-CN" altLang="en-US" smtClean="0"/>
              <a:t>简单面－简单面</a:t>
            </a:r>
          </a:p>
        </p:txBody>
      </p:sp>
      <p:pic>
        <p:nvPicPr>
          <p:cNvPr id="7475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625" y="1785938"/>
            <a:ext cx="6048375" cy="500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orient="vert"/>
          </p:nvPr>
        </p:nvSpPr>
        <p:spPr>
          <a:xfrm>
            <a:off x="8101013" y="1268413"/>
            <a:ext cx="863600" cy="5400675"/>
          </a:xfrm>
        </p:spPr>
        <p:txBody>
          <a:bodyPr/>
          <a:lstStyle/>
          <a:p>
            <a:pPr eaLnBrk="1" hangingPunct="1"/>
            <a:r>
              <a:rPr lang="en-US" altLang="zh-CN" smtClean="0"/>
              <a:t>9I</a:t>
            </a:r>
            <a:r>
              <a:rPr lang="zh-CN" altLang="en-US" smtClean="0"/>
              <a:t>矩阵示例（</a:t>
            </a:r>
            <a:r>
              <a:rPr lang="en-US" altLang="zh-CN" smtClean="0"/>
              <a:t>2</a:t>
            </a:r>
            <a:r>
              <a:rPr lang="zh-CN" altLang="en-US" smtClean="0"/>
              <a:t>）</a:t>
            </a:r>
          </a:p>
        </p:txBody>
      </p:sp>
      <p:sp>
        <p:nvSpPr>
          <p:cNvPr id="75779" name="Rectangle 3"/>
          <p:cNvSpPr>
            <a:spLocks noGrp="1" noChangeArrowheads="1"/>
          </p:cNvSpPr>
          <p:nvPr>
            <p:ph type="body" orient="vert" idx="1"/>
          </p:nvPr>
        </p:nvSpPr>
        <p:spPr>
          <a:xfrm>
            <a:off x="179388" y="122238"/>
            <a:ext cx="7848600" cy="6546850"/>
          </a:xfrm>
        </p:spPr>
        <p:txBody>
          <a:bodyPr/>
          <a:lstStyle/>
          <a:p>
            <a:pPr eaLnBrk="1" hangingPunct="1"/>
            <a:r>
              <a:rPr lang="zh-CN" altLang="en-US" smtClean="0"/>
              <a:t>简单线</a:t>
            </a:r>
            <a:r>
              <a:rPr lang="en-US" altLang="zh-CN" smtClean="0"/>
              <a:t>—</a:t>
            </a:r>
            <a:r>
              <a:rPr lang="zh-CN" altLang="en-US" smtClean="0"/>
              <a:t>简单线</a:t>
            </a:r>
          </a:p>
        </p:txBody>
      </p:sp>
      <p:pic>
        <p:nvPicPr>
          <p:cNvPr id="7578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3138" y="44450"/>
            <a:ext cx="5543550" cy="662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orient="vert"/>
          </p:nvPr>
        </p:nvSpPr>
        <p:spPr>
          <a:xfrm>
            <a:off x="8101013" y="1268413"/>
            <a:ext cx="863600" cy="5400675"/>
          </a:xfrm>
        </p:spPr>
        <p:txBody>
          <a:bodyPr/>
          <a:lstStyle/>
          <a:p>
            <a:pPr eaLnBrk="1" hangingPunct="1"/>
            <a:r>
              <a:rPr lang="en-US" altLang="zh-CN" smtClean="0"/>
              <a:t>9I</a:t>
            </a:r>
            <a:r>
              <a:rPr lang="zh-CN" altLang="en-US" smtClean="0"/>
              <a:t>矩阵示例（</a:t>
            </a:r>
            <a:r>
              <a:rPr lang="en-US" altLang="zh-CN" smtClean="0"/>
              <a:t>3</a:t>
            </a:r>
            <a:r>
              <a:rPr lang="zh-CN" altLang="en-US" smtClean="0"/>
              <a:t>）</a:t>
            </a:r>
          </a:p>
        </p:txBody>
      </p:sp>
      <p:sp>
        <p:nvSpPr>
          <p:cNvPr id="76803" name="Rectangle 4"/>
          <p:cNvSpPr>
            <a:spLocks noGrp="1" noChangeArrowheads="1"/>
          </p:cNvSpPr>
          <p:nvPr>
            <p:ph type="body" orient="vert" idx="1"/>
          </p:nvPr>
        </p:nvSpPr>
        <p:spPr>
          <a:xfrm>
            <a:off x="179388" y="122238"/>
            <a:ext cx="7848600" cy="6546850"/>
          </a:xfrm>
        </p:spPr>
        <p:txBody>
          <a:bodyPr/>
          <a:lstStyle/>
          <a:p>
            <a:pPr eaLnBrk="1" hangingPunct="1"/>
            <a:r>
              <a:rPr lang="zh-CN" altLang="en-US" smtClean="0"/>
              <a:t>复杂线</a:t>
            </a:r>
            <a:r>
              <a:rPr lang="en-US" altLang="zh-CN" smtClean="0"/>
              <a:t>—</a:t>
            </a:r>
            <a:r>
              <a:rPr lang="zh-CN" altLang="en-US" smtClean="0"/>
              <a:t>复杂线</a:t>
            </a:r>
          </a:p>
        </p:txBody>
      </p:sp>
      <p:pic>
        <p:nvPicPr>
          <p:cNvPr id="7680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76200"/>
            <a:ext cx="5783263" cy="655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altLang="zh-CN" smtClean="0"/>
              <a:t>9I</a:t>
            </a:r>
            <a:r>
              <a:rPr lang="zh-CN" altLang="en-US" smtClean="0"/>
              <a:t>矩阵示例（</a:t>
            </a:r>
            <a:r>
              <a:rPr lang="en-US" altLang="zh-CN" smtClean="0"/>
              <a:t>4</a:t>
            </a:r>
            <a:r>
              <a:rPr lang="zh-CN" altLang="en-US" smtClean="0"/>
              <a:t>）</a:t>
            </a:r>
          </a:p>
        </p:txBody>
      </p:sp>
      <p:sp>
        <p:nvSpPr>
          <p:cNvPr id="77827" name="Rectangle 3"/>
          <p:cNvSpPr>
            <a:spLocks noGrp="1" noChangeArrowheads="1"/>
          </p:cNvSpPr>
          <p:nvPr>
            <p:ph type="body" idx="1"/>
          </p:nvPr>
        </p:nvSpPr>
        <p:spPr/>
        <p:txBody>
          <a:bodyPr/>
          <a:lstStyle/>
          <a:p>
            <a:pPr eaLnBrk="1" hangingPunct="1"/>
            <a:r>
              <a:rPr lang="zh-CN" altLang="en-US" smtClean="0"/>
              <a:t>线</a:t>
            </a:r>
            <a:r>
              <a:rPr lang="en-US" altLang="zh-CN" smtClean="0"/>
              <a:t>—</a:t>
            </a:r>
            <a:r>
              <a:rPr lang="zh-CN" altLang="en-US" smtClean="0"/>
              <a:t>面</a:t>
            </a:r>
          </a:p>
        </p:txBody>
      </p:sp>
      <p:pic>
        <p:nvPicPr>
          <p:cNvPr id="778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4663" y="466725"/>
            <a:ext cx="4713287" cy="624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en-US" altLang="zh-CN" smtClean="0"/>
              <a:t>9I</a:t>
            </a:r>
            <a:r>
              <a:rPr lang="zh-CN" altLang="en-US" smtClean="0"/>
              <a:t>模型的有缺点</a:t>
            </a:r>
          </a:p>
        </p:txBody>
      </p:sp>
      <p:sp>
        <p:nvSpPr>
          <p:cNvPr id="78851" name="Rectangle 3"/>
          <p:cNvSpPr>
            <a:spLocks noGrp="1" noChangeArrowheads="1"/>
          </p:cNvSpPr>
          <p:nvPr>
            <p:ph type="body" idx="1"/>
          </p:nvPr>
        </p:nvSpPr>
        <p:spPr/>
        <p:txBody>
          <a:bodyPr/>
          <a:lstStyle/>
          <a:p>
            <a:pPr eaLnBrk="1" hangingPunct="1"/>
            <a:r>
              <a:rPr lang="zh-CN" altLang="en-US" smtClean="0"/>
              <a:t>优点</a:t>
            </a:r>
          </a:p>
          <a:p>
            <a:pPr lvl="1" eaLnBrk="1" hangingPunct="1"/>
            <a:r>
              <a:rPr lang="zh-CN" altLang="en-US" smtClean="0"/>
              <a:t>简单模型</a:t>
            </a:r>
          </a:p>
          <a:p>
            <a:pPr lvl="1" eaLnBrk="1" hangingPunct="1"/>
            <a:r>
              <a:rPr lang="zh-CN" altLang="en-US" smtClean="0"/>
              <a:t>容易理解，容易实现</a:t>
            </a:r>
            <a:r>
              <a:rPr lang="en-US" altLang="zh-CN" smtClean="0"/>
              <a:t>——OGC</a:t>
            </a:r>
            <a:r>
              <a:rPr lang="zh-CN" altLang="en-US" smtClean="0"/>
              <a:t>的实现</a:t>
            </a:r>
          </a:p>
          <a:p>
            <a:pPr eaLnBrk="1" hangingPunct="1"/>
            <a:r>
              <a:rPr lang="zh-CN" altLang="en-US" smtClean="0"/>
              <a:t>缺点</a:t>
            </a:r>
          </a:p>
          <a:p>
            <a:pPr lvl="1" eaLnBrk="1" hangingPunct="1"/>
            <a:r>
              <a:rPr lang="zh-CN" altLang="en-US" smtClean="0"/>
              <a:t>不能区分概念上不同的情况</a:t>
            </a:r>
          </a:p>
          <a:p>
            <a:pPr eaLnBrk="1" hangingPunct="1"/>
            <a:r>
              <a:rPr lang="en-US" altLang="zh-CN" smtClean="0"/>
              <a:t>9I</a:t>
            </a:r>
            <a:r>
              <a:rPr lang="zh-CN" altLang="en-US" smtClean="0"/>
              <a:t>的扩展</a:t>
            </a:r>
          </a:p>
          <a:p>
            <a:pPr eaLnBrk="1" hangingPunct="1"/>
            <a:endParaRPr lang="en-US" altLang="zh-CN" smtClean="0"/>
          </a:p>
        </p:txBody>
      </p:sp>
      <p:grpSp>
        <p:nvGrpSpPr>
          <p:cNvPr id="78852" name="Group 4"/>
          <p:cNvGrpSpPr>
            <a:grpSpLocks/>
          </p:cNvGrpSpPr>
          <p:nvPr/>
        </p:nvGrpSpPr>
        <p:grpSpPr bwMode="auto">
          <a:xfrm>
            <a:off x="1528763" y="4805363"/>
            <a:ext cx="2133600" cy="838200"/>
            <a:chOff x="768" y="1824"/>
            <a:chExt cx="1344" cy="528"/>
          </a:xfrm>
        </p:grpSpPr>
        <p:sp>
          <p:nvSpPr>
            <p:cNvPr id="78866" name="Oval 5"/>
            <p:cNvSpPr>
              <a:spLocks noChangeArrowheads="1"/>
            </p:cNvSpPr>
            <p:nvPr/>
          </p:nvSpPr>
          <p:spPr bwMode="auto">
            <a:xfrm>
              <a:off x="768" y="1950"/>
              <a:ext cx="576" cy="354"/>
            </a:xfrm>
            <a:prstGeom prst="ellipse">
              <a:avLst/>
            </a:prstGeom>
            <a:solidFill>
              <a:srgbClr val="FF3399"/>
            </a:solidFill>
            <a:ln w="28575">
              <a:solidFill>
                <a:schemeClr val="tx1"/>
              </a:solidFill>
              <a:round/>
              <a:headEnd/>
              <a:tailEnd/>
            </a:ln>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8867" name="Oval 6"/>
            <p:cNvSpPr>
              <a:spLocks noChangeArrowheads="1"/>
            </p:cNvSpPr>
            <p:nvPr/>
          </p:nvSpPr>
          <p:spPr bwMode="auto">
            <a:xfrm>
              <a:off x="1200" y="1824"/>
              <a:ext cx="912" cy="528"/>
            </a:xfrm>
            <a:prstGeom prst="ellipse">
              <a:avLst/>
            </a:prstGeom>
            <a:solidFill>
              <a:srgbClr val="FF3399"/>
            </a:solidFill>
            <a:ln w="38100">
              <a:solidFill>
                <a:schemeClr val="tx1"/>
              </a:solidFill>
              <a:round/>
              <a:headEnd/>
              <a:tailEnd/>
            </a:ln>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8868" name="Text Box 7"/>
            <p:cNvSpPr txBox="1">
              <a:spLocks noChangeArrowheads="1"/>
            </p:cNvSpPr>
            <p:nvPr/>
          </p:nvSpPr>
          <p:spPr bwMode="auto">
            <a:xfrm>
              <a:off x="960" y="1968"/>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IE" altLang="zh-CN" sz="2400" i="1">
                  <a:latin typeface="Times New Roman" panose="02020603050405020304" pitchFamily="18" charset="0"/>
                </a:rPr>
                <a:t>A</a:t>
              </a:r>
              <a:endParaRPr lang="en-GB" altLang="zh-CN" sz="2400" i="1">
                <a:latin typeface="Times New Roman" panose="02020603050405020304" pitchFamily="18" charset="0"/>
              </a:endParaRPr>
            </a:p>
          </p:txBody>
        </p:sp>
        <p:sp>
          <p:nvSpPr>
            <p:cNvPr id="78869" name="Text Box 8"/>
            <p:cNvSpPr txBox="1">
              <a:spLocks noChangeArrowheads="1"/>
            </p:cNvSpPr>
            <p:nvPr/>
          </p:nvSpPr>
          <p:spPr bwMode="auto">
            <a:xfrm>
              <a:off x="1536" y="1968"/>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IE" altLang="zh-CN" sz="2400" i="1">
                  <a:latin typeface="Times New Roman" panose="02020603050405020304" pitchFamily="18" charset="0"/>
                </a:rPr>
                <a:t>B</a:t>
              </a:r>
              <a:endParaRPr lang="en-GB" altLang="zh-CN" sz="2400" i="1">
                <a:latin typeface="Times New Roman" panose="02020603050405020304" pitchFamily="18" charset="0"/>
              </a:endParaRPr>
            </a:p>
          </p:txBody>
        </p:sp>
        <p:sp>
          <p:nvSpPr>
            <p:cNvPr id="78870" name="Oval 9"/>
            <p:cNvSpPr>
              <a:spLocks noChangeArrowheads="1"/>
            </p:cNvSpPr>
            <p:nvPr/>
          </p:nvSpPr>
          <p:spPr bwMode="auto">
            <a:xfrm>
              <a:off x="768" y="1950"/>
              <a:ext cx="576" cy="354"/>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grpSp>
        <p:nvGrpSpPr>
          <p:cNvPr id="78853" name="Group 10"/>
          <p:cNvGrpSpPr>
            <a:grpSpLocks/>
          </p:cNvGrpSpPr>
          <p:nvPr/>
        </p:nvGrpSpPr>
        <p:grpSpPr bwMode="auto">
          <a:xfrm>
            <a:off x="4500563" y="4437063"/>
            <a:ext cx="1854200" cy="1282700"/>
            <a:chOff x="2640" y="1592"/>
            <a:chExt cx="1168" cy="808"/>
          </a:xfrm>
        </p:grpSpPr>
        <p:sp>
          <p:nvSpPr>
            <p:cNvPr id="78861" name="Oval 11"/>
            <p:cNvSpPr>
              <a:spLocks noChangeArrowheads="1"/>
            </p:cNvSpPr>
            <p:nvPr/>
          </p:nvSpPr>
          <p:spPr bwMode="auto">
            <a:xfrm>
              <a:off x="2640" y="1872"/>
              <a:ext cx="672" cy="528"/>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8862" name="Freeform 12"/>
            <p:cNvSpPr>
              <a:spLocks/>
            </p:cNvSpPr>
            <p:nvPr/>
          </p:nvSpPr>
          <p:spPr bwMode="auto">
            <a:xfrm>
              <a:off x="3024" y="1592"/>
              <a:ext cx="784" cy="760"/>
            </a:xfrm>
            <a:custGeom>
              <a:avLst/>
              <a:gdLst>
                <a:gd name="T0" fmla="*/ 344 w 784"/>
                <a:gd name="T1" fmla="*/ 40 h 760"/>
                <a:gd name="T2" fmla="*/ 8 w 784"/>
                <a:gd name="T3" fmla="*/ 376 h 760"/>
                <a:gd name="T4" fmla="*/ 296 w 784"/>
                <a:gd name="T5" fmla="*/ 424 h 760"/>
                <a:gd name="T6" fmla="*/ 584 w 784"/>
                <a:gd name="T7" fmla="*/ 520 h 760"/>
                <a:gd name="T8" fmla="*/ 152 w 784"/>
                <a:gd name="T9" fmla="*/ 616 h 760"/>
                <a:gd name="T10" fmla="*/ 296 w 784"/>
                <a:gd name="T11" fmla="*/ 760 h 760"/>
                <a:gd name="T12" fmla="*/ 776 w 784"/>
                <a:gd name="T13" fmla="*/ 616 h 760"/>
                <a:gd name="T14" fmla="*/ 344 w 784"/>
                <a:gd name="T15" fmla="*/ 40 h 760"/>
                <a:gd name="T16" fmla="*/ 0 60000 65536"/>
                <a:gd name="T17" fmla="*/ 0 60000 65536"/>
                <a:gd name="T18" fmla="*/ 0 60000 65536"/>
                <a:gd name="T19" fmla="*/ 0 60000 65536"/>
                <a:gd name="T20" fmla="*/ 0 60000 65536"/>
                <a:gd name="T21" fmla="*/ 0 60000 65536"/>
                <a:gd name="T22" fmla="*/ 0 60000 65536"/>
                <a:gd name="T23" fmla="*/ 0 60000 65536"/>
                <a:gd name="T24" fmla="*/ 0 w 784"/>
                <a:gd name="T25" fmla="*/ 0 h 760"/>
                <a:gd name="T26" fmla="*/ 784 w 784"/>
                <a:gd name="T27" fmla="*/ 760 h 76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84" h="760">
                  <a:moveTo>
                    <a:pt x="344" y="40"/>
                  </a:moveTo>
                  <a:cubicBezTo>
                    <a:pt x="216" y="0"/>
                    <a:pt x="16" y="312"/>
                    <a:pt x="8" y="376"/>
                  </a:cubicBezTo>
                  <a:cubicBezTo>
                    <a:pt x="0" y="440"/>
                    <a:pt x="200" y="400"/>
                    <a:pt x="296" y="424"/>
                  </a:cubicBezTo>
                  <a:cubicBezTo>
                    <a:pt x="392" y="448"/>
                    <a:pt x="608" y="488"/>
                    <a:pt x="584" y="520"/>
                  </a:cubicBezTo>
                  <a:cubicBezTo>
                    <a:pt x="560" y="552"/>
                    <a:pt x="200" y="576"/>
                    <a:pt x="152" y="616"/>
                  </a:cubicBezTo>
                  <a:cubicBezTo>
                    <a:pt x="104" y="656"/>
                    <a:pt x="192" y="760"/>
                    <a:pt x="296" y="760"/>
                  </a:cubicBezTo>
                  <a:cubicBezTo>
                    <a:pt x="400" y="760"/>
                    <a:pt x="768" y="736"/>
                    <a:pt x="776" y="616"/>
                  </a:cubicBezTo>
                  <a:cubicBezTo>
                    <a:pt x="784" y="496"/>
                    <a:pt x="472" y="80"/>
                    <a:pt x="344" y="40"/>
                  </a:cubicBezTo>
                  <a:close/>
                </a:path>
              </a:pathLst>
            </a:custGeom>
            <a:solidFill>
              <a:schemeClr val="accent1"/>
            </a:solidFill>
            <a:ln w="38100">
              <a:solidFill>
                <a:schemeClr val="tx1"/>
              </a:solidFill>
              <a:round/>
              <a:headEnd/>
              <a:tailEnd/>
            </a:ln>
          </p:spPr>
          <p:txBody>
            <a:bodyPr/>
            <a:lstStyle/>
            <a:p>
              <a:endParaRPr lang="zh-CN" altLang="en-US"/>
            </a:p>
          </p:txBody>
        </p:sp>
        <p:sp>
          <p:nvSpPr>
            <p:cNvPr id="78863" name="Oval 13"/>
            <p:cNvSpPr>
              <a:spLocks noChangeArrowheads="1"/>
            </p:cNvSpPr>
            <p:nvPr/>
          </p:nvSpPr>
          <p:spPr bwMode="auto">
            <a:xfrm>
              <a:off x="2640" y="1872"/>
              <a:ext cx="672" cy="528"/>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8864" name="Text Box 14"/>
            <p:cNvSpPr txBox="1">
              <a:spLocks noChangeArrowheads="1"/>
            </p:cNvSpPr>
            <p:nvPr/>
          </p:nvSpPr>
          <p:spPr bwMode="auto">
            <a:xfrm>
              <a:off x="2832" y="201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IE" altLang="zh-CN" sz="2400" i="1">
                  <a:latin typeface="Times New Roman" panose="02020603050405020304" pitchFamily="18" charset="0"/>
                </a:rPr>
                <a:t>A</a:t>
              </a:r>
              <a:endParaRPr lang="en-GB" altLang="zh-CN" sz="2400" i="1">
                <a:latin typeface="Times New Roman" panose="02020603050405020304" pitchFamily="18" charset="0"/>
              </a:endParaRPr>
            </a:p>
          </p:txBody>
        </p:sp>
        <p:sp>
          <p:nvSpPr>
            <p:cNvPr id="78865" name="Text Box 15"/>
            <p:cNvSpPr txBox="1">
              <a:spLocks noChangeArrowheads="1"/>
            </p:cNvSpPr>
            <p:nvPr/>
          </p:nvSpPr>
          <p:spPr bwMode="auto">
            <a:xfrm>
              <a:off x="3264" y="1728"/>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IE" altLang="zh-CN" sz="2400" i="1">
                  <a:latin typeface="Times New Roman" panose="02020603050405020304" pitchFamily="18" charset="0"/>
                </a:rPr>
                <a:t>B</a:t>
              </a:r>
              <a:endParaRPr lang="en-GB" altLang="zh-CN" sz="2400" i="1">
                <a:latin typeface="Times New Roman" panose="02020603050405020304" pitchFamily="18" charset="0"/>
              </a:endParaRPr>
            </a:p>
          </p:txBody>
        </p:sp>
      </p:grpSp>
      <p:grpSp>
        <p:nvGrpSpPr>
          <p:cNvPr id="78854" name="Group 16"/>
          <p:cNvGrpSpPr>
            <a:grpSpLocks/>
          </p:cNvGrpSpPr>
          <p:nvPr/>
        </p:nvGrpSpPr>
        <p:grpSpPr bwMode="auto">
          <a:xfrm>
            <a:off x="7091363" y="4424363"/>
            <a:ext cx="1524000" cy="1295400"/>
            <a:chOff x="4272" y="1584"/>
            <a:chExt cx="960" cy="816"/>
          </a:xfrm>
        </p:grpSpPr>
        <p:sp>
          <p:nvSpPr>
            <p:cNvPr id="78856" name="Oval 17"/>
            <p:cNvSpPr>
              <a:spLocks noChangeArrowheads="1"/>
            </p:cNvSpPr>
            <p:nvPr/>
          </p:nvSpPr>
          <p:spPr bwMode="auto">
            <a:xfrm>
              <a:off x="4272" y="1872"/>
              <a:ext cx="672" cy="528"/>
            </a:xfrm>
            <a:prstGeom prst="ellipse">
              <a:avLst/>
            </a:prstGeom>
            <a:solidFill>
              <a:srgbClr val="FF6600"/>
            </a:solidFill>
            <a:ln w="38100">
              <a:solidFill>
                <a:schemeClr val="tx1"/>
              </a:solidFill>
              <a:round/>
              <a:headEnd/>
              <a:tailEnd/>
            </a:ln>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8857" name="Freeform 18"/>
            <p:cNvSpPr>
              <a:spLocks/>
            </p:cNvSpPr>
            <p:nvPr/>
          </p:nvSpPr>
          <p:spPr bwMode="auto">
            <a:xfrm>
              <a:off x="4635" y="1584"/>
              <a:ext cx="597" cy="816"/>
            </a:xfrm>
            <a:custGeom>
              <a:avLst/>
              <a:gdLst>
                <a:gd name="T0" fmla="*/ 26 w 688"/>
                <a:gd name="T1" fmla="*/ 90 h 784"/>
                <a:gd name="T2" fmla="*/ 3 w 688"/>
                <a:gd name="T3" fmla="*/ 726 h 784"/>
                <a:gd name="T4" fmla="*/ 31 w 688"/>
                <a:gd name="T5" fmla="*/ 818 h 784"/>
                <a:gd name="T6" fmla="*/ 36 w 688"/>
                <a:gd name="T7" fmla="*/ 1092 h 784"/>
                <a:gd name="T8" fmla="*/ 26 w 688"/>
                <a:gd name="T9" fmla="*/ 1363 h 784"/>
                <a:gd name="T10" fmla="*/ 71 w 688"/>
                <a:gd name="T11" fmla="*/ 1275 h 784"/>
                <a:gd name="T12" fmla="*/ 26 w 688"/>
                <a:gd name="T13" fmla="*/ 90 h 784"/>
                <a:gd name="T14" fmla="*/ 0 60000 65536"/>
                <a:gd name="T15" fmla="*/ 0 60000 65536"/>
                <a:gd name="T16" fmla="*/ 0 60000 65536"/>
                <a:gd name="T17" fmla="*/ 0 60000 65536"/>
                <a:gd name="T18" fmla="*/ 0 60000 65536"/>
                <a:gd name="T19" fmla="*/ 0 60000 65536"/>
                <a:gd name="T20" fmla="*/ 0 60000 65536"/>
                <a:gd name="T21" fmla="*/ 0 w 688"/>
                <a:gd name="T22" fmla="*/ 0 h 784"/>
                <a:gd name="T23" fmla="*/ 688 w 688"/>
                <a:gd name="T24" fmla="*/ 784 h 7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88" h="784">
                  <a:moveTo>
                    <a:pt x="248" y="48"/>
                  </a:moveTo>
                  <a:cubicBezTo>
                    <a:pt x="136" y="0"/>
                    <a:pt x="0" y="320"/>
                    <a:pt x="8" y="384"/>
                  </a:cubicBezTo>
                  <a:cubicBezTo>
                    <a:pt x="16" y="448"/>
                    <a:pt x="240" y="400"/>
                    <a:pt x="296" y="432"/>
                  </a:cubicBezTo>
                  <a:cubicBezTo>
                    <a:pt x="352" y="464"/>
                    <a:pt x="352" y="528"/>
                    <a:pt x="344" y="576"/>
                  </a:cubicBezTo>
                  <a:cubicBezTo>
                    <a:pt x="336" y="624"/>
                    <a:pt x="192" y="704"/>
                    <a:pt x="248" y="720"/>
                  </a:cubicBezTo>
                  <a:cubicBezTo>
                    <a:pt x="304" y="736"/>
                    <a:pt x="672" y="784"/>
                    <a:pt x="680" y="672"/>
                  </a:cubicBezTo>
                  <a:cubicBezTo>
                    <a:pt x="688" y="560"/>
                    <a:pt x="360" y="96"/>
                    <a:pt x="248" y="48"/>
                  </a:cubicBezTo>
                  <a:close/>
                </a:path>
              </a:pathLst>
            </a:custGeom>
            <a:solidFill>
              <a:srgbClr val="FF6600"/>
            </a:solidFill>
            <a:ln w="38100">
              <a:solidFill>
                <a:schemeClr val="tx1"/>
              </a:solidFill>
              <a:round/>
              <a:headEnd/>
              <a:tailEnd/>
            </a:ln>
          </p:spPr>
          <p:txBody>
            <a:bodyPr/>
            <a:lstStyle/>
            <a:p>
              <a:endParaRPr lang="zh-CN" altLang="en-US"/>
            </a:p>
          </p:txBody>
        </p:sp>
        <p:sp>
          <p:nvSpPr>
            <p:cNvPr id="78858" name="Oval 19"/>
            <p:cNvSpPr>
              <a:spLocks noChangeArrowheads="1"/>
            </p:cNvSpPr>
            <p:nvPr/>
          </p:nvSpPr>
          <p:spPr bwMode="auto">
            <a:xfrm>
              <a:off x="4272" y="1872"/>
              <a:ext cx="672" cy="528"/>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8859" name="Text Box 20"/>
            <p:cNvSpPr txBox="1">
              <a:spLocks noChangeArrowheads="1"/>
            </p:cNvSpPr>
            <p:nvPr/>
          </p:nvSpPr>
          <p:spPr bwMode="auto">
            <a:xfrm>
              <a:off x="4416" y="1968"/>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IE" altLang="zh-CN" sz="2400" i="1">
                  <a:latin typeface="Times New Roman" panose="02020603050405020304" pitchFamily="18" charset="0"/>
                </a:rPr>
                <a:t>A</a:t>
              </a:r>
              <a:endParaRPr lang="en-GB" altLang="zh-CN" sz="2400" i="1">
                <a:latin typeface="Times New Roman" panose="02020603050405020304" pitchFamily="18" charset="0"/>
              </a:endParaRPr>
            </a:p>
          </p:txBody>
        </p:sp>
        <p:sp>
          <p:nvSpPr>
            <p:cNvPr id="78860" name="Text Box 21"/>
            <p:cNvSpPr txBox="1">
              <a:spLocks noChangeArrowheads="1"/>
            </p:cNvSpPr>
            <p:nvPr/>
          </p:nvSpPr>
          <p:spPr bwMode="auto">
            <a:xfrm>
              <a:off x="4752" y="1680"/>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IE" altLang="zh-CN" sz="2400" i="1">
                  <a:latin typeface="Times New Roman" panose="02020603050405020304" pitchFamily="18" charset="0"/>
                </a:rPr>
                <a:t>B</a:t>
              </a:r>
              <a:endParaRPr lang="en-GB" altLang="zh-CN" sz="2400" i="1">
                <a:latin typeface="Times New Roman" panose="02020603050405020304" pitchFamily="18" charset="0"/>
              </a:endParaRPr>
            </a:p>
          </p:txBody>
        </p:sp>
      </p:grpSp>
      <p:sp>
        <p:nvSpPr>
          <p:cNvPr id="78855" name="Text Box 22"/>
          <p:cNvSpPr txBox="1">
            <a:spLocks noChangeArrowheads="1"/>
          </p:cNvSpPr>
          <p:nvPr/>
        </p:nvSpPr>
        <p:spPr bwMode="auto">
          <a:xfrm>
            <a:off x="2366963" y="6176963"/>
            <a:ext cx="52990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000">
                <a:latin typeface="Tahoma" panose="020B0604030504040204" pitchFamily="34" charset="0"/>
              </a:rPr>
              <a:t>上述三个关系用</a:t>
            </a:r>
            <a:r>
              <a:rPr lang="en-US" altLang="zh-CN" sz="2000">
                <a:latin typeface="Tahoma" panose="020B0604030504040204" pitchFamily="34" charset="0"/>
              </a:rPr>
              <a:t>9-I</a:t>
            </a:r>
            <a:r>
              <a:rPr lang="zh-CN" altLang="en-US" sz="2000">
                <a:latin typeface="Tahoma" panose="020B0604030504040204" pitchFamily="34" charset="0"/>
              </a:rPr>
              <a:t>模型表达都是</a:t>
            </a:r>
            <a:r>
              <a:rPr lang="en-US" altLang="zh-CN" sz="2000">
                <a:latin typeface="Tahoma" panose="020B0604030504040204" pitchFamily="34" charset="0"/>
              </a:rPr>
              <a:t>{111111111}</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1"/>
          <p:cNvSpPr>
            <a:spLocks noGrp="1"/>
          </p:cNvSpPr>
          <p:nvPr>
            <p:ph type="title"/>
          </p:nvPr>
        </p:nvSpPr>
        <p:spPr/>
        <p:txBody>
          <a:bodyPr/>
          <a:lstStyle/>
          <a:p>
            <a:r>
              <a:rPr lang="zh-CN" altLang="en-US" smtClean="0"/>
              <a:t>基本的拓扑关系</a:t>
            </a:r>
          </a:p>
        </p:txBody>
      </p:sp>
      <p:sp>
        <p:nvSpPr>
          <p:cNvPr id="79875" name="内容占位符 2"/>
          <p:cNvSpPr>
            <a:spLocks noGrp="1"/>
          </p:cNvSpPr>
          <p:nvPr>
            <p:ph idx="1"/>
          </p:nvPr>
        </p:nvSpPr>
        <p:spPr/>
        <p:txBody>
          <a:bodyPr/>
          <a:lstStyle/>
          <a:p>
            <a:r>
              <a:rPr lang="zh-CN" altLang="en-US" smtClean="0"/>
              <a:t>空间关系谓词</a:t>
            </a:r>
            <a:endParaRPr lang="en-US" altLang="zh-CN" smtClean="0"/>
          </a:p>
          <a:p>
            <a:pPr lvl="1"/>
            <a:r>
              <a:rPr lang="en-US" altLang="zh-CN" smtClean="0"/>
              <a:t>disjoint</a:t>
            </a:r>
          </a:p>
          <a:p>
            <a:pPr lvl="1"/>
            <a:r>
              <a:rPr lang="en-US" altLang="zh-CN" smtClean="0"/>
              <a:t>touches</a:t>
            </a:r>
          </a:p>
          <a:p>
            <a:pPr lvl="1"/>
            <a:r>
              <a:rPr lang="en-US" altLang="zh-CN" smtClean="0"/>
              <a:t>crosses</a:t>
            </a:r>
          </a:p>
          <a:p>
            <a:pPr lvl="1"/>
            <a:r>
              <a:rPr lang="en-US" altLang="zh-CN" smtClean="0"/>
              <a:t>within</a:t>
            </a:r>
          </a:p>
          <a:p>
            <a:pPr lvl="1"/>
            <a:r>
              <a:rPr lang="en-US" altLang="zh-CN" smtClean="0"/>
              <a:t>overlaps</a:t>
            </a:r>
            <a:endParaRPr lang="zh-CN" altLang="en-US" smtClean="0"/>
          </a:p>
        </p:txBody>
      </p:sp>
      <p:pic>
        <p:nvPicPr>
          <p:cNvPr id="7987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2538" y="2000250"/>
            <a:ext cx="6213475"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zh-CN" altLang="en-US" smtClean="0"/>
              <a:t>方向关系</a:t>
            </a:r>
          </a:p>
        </p:txBody>
      </p:sp>
      <p:sp>
        <p:nvSpPr>
          <p:cNvPr id="80899" name="Rectangle 3"/>
          <p:cNvSpPr>
            <a:spLocks noGrp="1" noChangeArrowheads="1"/>
          </p:cNvSpPr>
          <p:nvPr>
            <p:ph type="body" idx="1"/>
          </p:nvPr>
        </p:nvSpPr>
        <p:spPr/>
        <p:txBody>
          <a:bodyPr/>
          <a:lstStyle/>
          <a:p>
            <a:pPr eaLnBrk="1" hangingPunct="1"/>
            <a:r>
              <a:rPr lang="zh-CN" altLang="en-US" sz="2600" smtClean="0"/>
              <a:t>空间方向关系又称为方位关系、延伸关系，它定义了空间对象之间的方位</a:t>
            </a:r>
          </a:p>
          <a:p>
            <a:pPr eaLnBrk="1" hangingPunct="1"/>
            <a:r>
              <a:rPr lang="zh-CN" altLang="en-US" sz="2600" smtClean="0"/>
              <a:t>主要描述为北、东、南、西</a:t>
            </a:r>
            <a:r>
              <a:rPr lang="en-US" altLang="zh-CN" sz="2600" smtClean="0"/>
              <a:t>4</a:t>
            </a:r>
            <a:r>
              <a:rPr lang="zh-CN" altLang="en-US" sz="2600" smtClean="0"/>
              <a:t>个主方向，以及进一步细分东北、东南、西南和西北方向等等。 </a:t>
            </a:r>
          </a:p>
          <a:p>
            <a:pPr eaLnBrk="1" hangingPunct="1"/>
            <a:r>
              <a:rPr lang="zh-CN" altLang="en-US" sz="2600" smtClean="0"/>
              <a:t>定量表达方式</a:t>
            </a:r>
          </a:p>
          <a:p>
            <a:pPr lvl="1" eaLnBrk="1" hangingPunct="1"/>
            <a:r>
              <a:rPr lang="zh-CN" altLang="en-US" sz="2200" smtClean="0"/>
              <a:t>东北</a:t>
            </a:r>
            <a:r>
              <a:rPr lang="en-US" altLang="zh-CN" sz="2200" smtClean="0"/>
              <a:t>35</a:t>
            </a:r>
            <a:r>
              <a:rPr lang="zh-CN" altLang="en-US" sz="2200" smtClean="0"/>
              <a:t>度</a:t>
            </a:r>
          </a:p>
          <a:p>
            <a:pPr eaLnBrk="1" hangingPunct="1"/>
            <a:r>
              <a:rPr lang="zh-CN" altLang="en-US" sz="2600" smtClean="0"/>
              <a:t>定性表达方式</a:t>
            </a:r>
          </a:p>
          <a:p>
            <a:pPr lvl="1" eaLnBrk="1" hangingPunct="1"/>
            <a:r>
              <a:rPr lang="zh-CN" altLang="en-US" sz="2200" smtClean="0"/>
              <a:t>东东北、东</a:t>
            </a:r>
          </a:p>
          <a:p>
            <a:pPr eaLnBrk="1" hangingPunct="1"/>
            <a:r>
              <a:rPr lang="zh-CN" altLang="en-US" sz="2600" smtClean="0"/>
              <a:t>三种参照方式</a:t>
            </a:r>
          </a:p>
          <a:p>
            <a:pPr lvl="1" eaLnBrk="1" hangingPunct="1"/>
            <a:r>
              <a:rPr lang="zh-CN" altLang="en-US" sz="2200" smtClean="0"/>
              <a:t>内部参照</a:t>
            </a:r>
          </a:p>
          <a:p>
            <a:pPr lvl="1" eaLnBrk="1" hangingPunct="1"/>
            <a:r>
              <a:rPr lang="zh-CN" altLang="en-US" sz="2200" smtClean="0"/>
              <a:t>直接参照</a:t>
            </a:r>
          </a:p>
          <a:p>
            <a:pPr lvl="1" eaLnBrk="1" hangingPunct="1"/>
            <a:r>
              <a:rPr lang="zh-CN" altLang="en-US" sz="2200" smtClean="0"/>
              <a:t>外部参照</a:t>
            </a:r>
          </a:p>
        </p:txBody>
      </p:sp>
      <p:grpSp>
        <p:nvGrpSpPr>
          <p:cNvPr id="80900" name="Group 22"/>
          <p:cNvGrpSpPr>
            <a:grpSpLocks/>
          </p:cNvGrpSpPr>
          <p:nvPr/>
        </p:nvGrpSpPr>
        <p:grpSpPr bwMode="auto">
          <a:xfrm>
            <a:off x="3635375" y="3429000"/>
            <a:ext cx="2009775" cy="1455738"/>
            <a:chOff x="3552" y="384"/>
            <a:chExt cx="1696" cy="1155"/>
          </a:xfrm>
        </p:grpSpPr>
        <p:sp>
          <p:nvSpPr>
            <p:cNvPr id="80916" name="Rectangle 23"/>
            <p:cNvSpPr>
              <a:spLocks noChangeArrowheads="1"/>
            </p:cNvSpPr>
            <p:nvPr/>
          </p:nvSpPr>
          <p:spPr bwMode="auto">
            <a:xfrm>
              <a:off x="3552" y="384"/>
              <a:ext cx="1392" cy="81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0917" name="Line 24"/>
            <p:cNvSpPr>
              <a:spLocks noChangeShapeType="1"/>
            </p:cNvSpPr>
            <p:nvPr/>
          </p:nvSpPr>
          <p:spPr bwMode="auto">
            <a:xfrm>
              <a:off x="3552" y="795"/>
              <a:ext cx="1392" cy="0"/>
            </a:xfrm>
            <a:prstGeom prst="line">
              <a:avLst/>
            </a:prstGeom>
            <a:noFill/>
            <a:ln w="9525">
              <a:solidFill>
                <a:schemeClr val="tx1"/>
              </a:solidFill>
              <a:round/>
              <a:headEnd type="stealth" w="lg" len="lg"/>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80918" name="Line 25"/>
            <p:cNvSpPr>
              <a:spLocks noChangeShapeType="1"/>
            </p:cNvSpPr>
            <p:nvPr/>
          </p:nvSpPr>
          <p:spPr bwMode="auto">
            <a:xfrm>
              <a:off x="4251" y="384"/>
              <a:ext cx="0" cy="816"/>
            </a:xfrm>
            <a:prstGeom prst="line">
              <a:avLst/>
            </a:prstGeom>
            <a:noFill/>
            <a:ln w="9525">
              <a:solidFill>
                <a:schemeClr val="tx1"/>
              </a:solidFill>
              <a:round/>
              <a:headEnd type="stealth" w="lg" len="lg"/>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80919" name="Text Box 26"/>
            <p:cNvSpPr txBox="1">
              <a:spLocks noChangeArrowheads="1"/>
            </p:cNvSpPr>
            <p:nvPr/>
          </p:nvSpPr>
          <p:spPr bwMode="auto">
            <a:xfrm>
              <a:off x="3770" y="1248"/>
              <a:ext cx="92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a:latin typeface="Tahoma" panose="020B0604030504040204" pitchFamily="34" charset="0"/>
                </a:rPr>
                <a:t>内部参照</a:t>
              </a:r>
            </a:p>
          </p:txBody>
        </p:sp>
        <p:sp>
          <p:nvSpPr>
            <p:cNvPr id="80920" name="Text Box 27"/>
            <p:cNvSpPr txBox="1">
              <a:spLocks noChangeArrowheads="1"/>
            </p:cNvSpPr>
            <p:nvPr/>
          </p:nvSpPr>
          <p:spPr bwMode="auto">
            <a:xfrm>
              <a:off x="4900" y="673"/>
              <a:ext cx="34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a:latin typeface="Tahoma" panose="020B0604030504040204" pitchFamily="34" charset="0"/>
                </a:rPr>
                <a:t>左</a:t>
              </a:r>
            </a:p>
          </p:txBody>
        </p:sp>
      </p:grpSp>
      <p:grpSp>
        <p:nvGrpSpPr>
          <p:cNvPr id="80901" name="Group 28"/>
          <p:cNvGrpSpPr>
            <a:grpSpLocks/>
          </p:cNvGrpSpPr>
          <p:nvPr/>
        </p:nvGrpSpPr>
        <p:grpSpPr bwMode="auto">
          <a:xfrm>
            <a:off x="6659563" y="3213100"/>
            <a:ext cx="2141537" cy="1409700"/>
            <a:chOff x="3552" y="1680"/>
            <a:chExt cx="1663" cy="1103"/>
          </a:xfrm>
        </p:grpSpPr>
        <p:sp>
          <p:nvSpPr>
            <p:cNvPr id="80907" name="Line 29"/>
            <p:cNvSpPr>
              <a:spLocks noChangeShapeType="1"/>
            </p:cNvSpPr>
            <p:nvPr/>
          </p:nvSpPr>
          <p:spPr bwMode="auto">
            <a:xfrm>
              <a:off x="3552" y="2091"/>
              <a:ext cx="1392" cy="0"/>
            </a:xfrm>
            <a:prstGeom prst="line">
              <a:avLst/>
            </a:prstGeom>
            <a:noFill/>
            <a:ln w="9525">
              <a:solidFill>
                <a:schemeClr val="tx1"/>
              </a:solidFill>
              <a:round/>
              <a:headEnd type="stealth" w="lg" len="lg"/>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80908" name="Line 30"/>
            <p:cNvSpPr>
              <a:spLocks noChangeShapeType="1"/>
            </p:cNvSpPr>
            <p:nvPr/>
          </p:nvSpPr>
          <p:spPr bwMode="auto">
            <a:xfrm>
              <a:off x="4251" y="1680"/>
              <a:ext cx="0" cy="816"/>
            </a:xfrm>
            <a:prstGeom prst="line">
              <a:avLst/>
            </a:prstGeom>
            <a:noFill/>
            <a:ln w="9525">
              <a:solidFill>
                <a:schemeClr val="tx1"/>
              </a:solidFill>
              <a:round/>
              <a:headEnd type="stealth" w="lg" len="lg"/>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80909" name="Text Box 31"/>
            <p:cNvSpPr txBox="1">
              <a:spLocks noChangeArrowheads="1"/>
            </p:cNvSpPr>
            <p:nvPr/>
          </p:nvSpPr>
          <p:spPr bwMode="auto">
            <a:xfrm>
              <a:off x="3808" y="2496"/>
              <a:ext cx="853"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a:latin typeface="Tahoma" panose="020B0604030504040204" pitchFamily="34" charset="0"/>
                </a:rPr>
                <a:t>直接参照</a:t>
              </a:r>
            </a:p>
          </p:txBody>
        </p:sp>
        <p:grpSp>
          <p:nvGrpSpPr>
            <p:cNvPr id="80910" name="Group 32"/>
            <p:cNvGrpSpPr>
              <a:grpSpLocks/>
            </p:cNvGrpSpPr>
            <p:nvPr/>
          </p:nvGrpSpPr>
          <p:grpSpPr bwMode="auto">
            <a:xfrm>
              <a:off x="4128" y="1950"/>
              <a:ext cx="240" cy="336"/>
              <a:chOff x="2832" y="3120"/>
              <a:chExt cx="240" cy="336"/>
            </a:xfrm>
          </p:grpSpPr>
          <p:sp>
            <p:nvSpPr>
              <p:cNvPr id="80912" name="Oval 33"/>
              <p:cNvSpPr>
                <a:spLocks noChangeArrowheads="1"/>
              </p:cNvSpPr>
              <p:nvPr/>
            </p:nvSpPr>
            <p:spPr bwMode="auto">
              <a:xfrm>
                <a:off x="2832" y="3120"/>
                <a:ext cx="240" cy="336"/>
              </a:xfrm>
              <a:prstGeom prst="ellipse">
                <a:avLst/>
              </a:prstGeom>
              <a:solidFill>
                <a:srgbClr val="C0C0C0"/>
              </a:solidFill>
              <a:ln w="9525" algn="ctr">
                <a:solidFill>
                  <a:schemeClr val="tx1"/>
                </a:solidFill>
                <a:round/>
                <a:headEnd/>
                <a:tailEnd/>
              </a:ln>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0913" name="Oval 34"/>
              <p:cNvSpPr>
                <a:spLocks noChangeArrowheads="1"/>
              </p:cNvSpPr>
              <p:nvPr/>
            </p:nvSpPr>
            <p:spPr bwMode="auto">
              <a:xfrm>
                <a:off x="2880" y="3216"/>
                <a:ext cx="48" cy="48"/>
              </a:xfrm>
              <a:prstGeom prst="ellipse">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0914" name="Oval 35"/>
              <p:cNvSpPr>
                <a:spLocks noChangeArrowheads="1"/>
              </p:cNvSpPr>
              <p:nvPr/>
            </p:nvSpPr>
            <p:spPr bwMode="auto">
              <a:xfrm>
                <a:off x="2976" y="3216"/>
                <a:ext cx="48" cy="48"/>
              </a:xfrm>
              <a:prstGeom prst="ellipse">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0915" name="Freeform 36"/>
              <p:cNvSpPr>
                <a:spLocks/>
              </p:cNvSpPr>
              <p:nvPr/>
            </p:nvSpPr>
            <p:spPr bwMode="auto">
              <a:xfrm>
                <a:off x="2897" y="3342"/>
                <a:ext cx="109" cy="34"/>
              </a:xfrm>
              <a:custGeom>
                <a:avLst/>
                <a:gdLst>
                  <a:gd name="T0" fmla="*/ 0 w 183"/>
                  <a:gd name="T1" fmla="*/ 1 h 56"/>
                  <a:gd name="T2" fmla="*/ 1 w 183"/>
                  <a:gd name="T3" fmla="*/ 1 h 56"/>
                  <a:gd name="T4" fmla="*/ 1 w 183"/>
                  <a:gd name="T5" fmla="*/ 0 h 56"/>
                  <a:gd name="T6" fmla="*/ 0 60000 65536"/>
                  <a:gd name="T7" fmla="*/ 0 60000 65536"/>
                  <a:gd name="T8" fmla="*/ 0 60000 65536"/>
                  <a:gd name="T9" fmla="*/ 0 w 183"/>
                  <a:gd name="T10" fmla="*/ 0 h 56"/>
                  <a:gd name="T11" fmla="*/ 183 w 183"/>
                  <a:gd name="T12" fmla="*/ 56 h 56"/>
                </a:gdLst>
                <a:ahLst/>
                <a:cxnLst>
                  <a:cxn ang="T6">
                    <a:pos x="T0" y="T1"/>
                  </a:cxn>
                  <a:cxn ang="T7">
                    <a:pos x="T2" y="T3"/>
                  </a:cxn>
                  <a:cxn ang="T8">
                    <a:pos x="T4" y="T5"/>
                  </a:cxn>
                </a:cxnLst>
                <a:rect l="T9" t="T10" r="T11" b="T12"/>
                <a:pathLst>
                  <a:path w="183" h="56">
                    <a:moveTo>
                      <a:pt x="0" y="3"/>
                    </a:moveTo>
                    <a:cubicBezTo>
                      <a:pt x="15" y="12"/>
                      <a:pt x="60" y="56"/>
                      <a:pt x="90" y="56"/>
                    </a:cubicBezTo>
                    <a:cubicBezTo>
                      <a:pt x="120" y="56"/>
                      <a:pt x="164" y="12"/>
                      <a:pt x="183"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80911" name="Text Box 37"/>
            <p:cNvSpPr txBox="1">
              <a:spLocks noChangeArrowheads="1"/>
            </p:cNvSpPr>
            <p:nvPr/>
          </p:nvSpPr>
          <p:spPr bwMode="auto">
            <a:xfrm>
              <a:off x="4894" y="1977"/>
              <a:ext cx="321"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a:latin typeface="Tahoma" panose="020B0604030504040204" pitchFamily="34" charset="0"/>
                </a:rPr>
                <a:t>左</a:t>
              </a:r>
            </a:p>
          </p:txBody>
        </p:sp>
      </p:grpSp>
      <p:grpSp>
        <p:nvGrpSpPr>
          <p:cNvPr id="80902" name="Group 38"/>
          <p:cNvGrpSpPr>
            <a:grpSpLocks/>
          </p:cNvGrpSpPr>
          <p:nvPr/>
        </p:nvGrpSpPr>
        <p:grpSpPr bwMode="auto">
          <a:xfrm>
            <a:off x="5219700" y="5157788"/>
            <a:ext cx="1943100" cy="1379537"/>
            <a:chOff x="3552" y="2793"/>
            <a:chExt cx="1681" cy="1111"/>
          </a:xfrm>
        </p:grpSpPr>
        <p:sp>
          <p:nvSpPr>
            <p:cNvPr id="80903" name="Line 39"/>
            <p:cNvSpPr>
              <a:spLocks noChangeShapeType="1"/>
            </p:cNvSpPr>
            <p:nvPr/>
          </p:nvSpPr>
          <p:spPr bwMode="auto">
            <a:xfrm>
              <a:off x="3552" y="3204"/>
              <a:ext cx="1392" cy="0"/>
            </a:xfrm>
            <a:prstGeom prst="line">
              <a:avLst/>
            </a:prstGeom>
            <a:noFill/>
            <a:ln w="9525">
              <a:solidFill>
                <a:schemeClr val="tx1"/>
              </a:solidFill>
              <a:round/>
              <a:headEnd type="stealth" w="lg" len="lg"/>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80904" name="Line 40"/>
            <p:cNvSpPr>
              <a:spLocks noChangeShapeType="1"/>
            </p:cNvSpPr>
            <p:nvPr/>
          </p:nvSpPr>
          <p:spPr bwMode="auto">
            <a:xfrm>
              <a:off x="4251" y="2793"/>
              <a:ext cx="0" cy="816"/>
            </a:xfrm>
            <a:prstGeom prst="line">
              <a:avLst/>
            </a:prstGeom>
            <a:noFill/>
            <a:ln w="9525">
              <a:solidFill>
                <a:schemeClr val="tx1"/>
              </a:solidFill>
              <a:round/>
              <a:headEnd type="stealth" w="lg" len="lg"/>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80905" name="Text Box 41"/>
            <p:cNvSpPr txBox="1">
              <a:spLocks noChangeArrowheads="1"/>
            </p:cNvSpPr>
            <p:nvPr/>
          </p:nvSpPr>
          <p:spPr bwMode="auto">
            <a:xfrm>
              <a:off x="3761" y="3609"/>
              <a:ext cx="950"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a:latin typeface="Tahoma" panose="020B0604030504040204" pitchFamily="34" charset="0"/>
                </a:rPr>
                <a:t>外部参照</a:t>
              </a:r>
            </a:p>
          </p:txBody>
        </p:sp>
        <p:sp>
          <p:nvSpPr>
            <p:cNvPr id="80906" name="Text Box 42"/>
            <p:cNvSpPr txBox="1">
              <a:spLocks noChangeArrowheads="1"/>
            </p:cNvSpPr>
            <p:nvPr/>
          </p:nvSpPr>
          <p:spPr bwMode="auto">
            <a:xfrm>
              <a:off x="4876" y="3090"/>
              <a:ext cx="357"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a:latin typeface="Tahoma" panose="020B0604030504040204" pitchFamily="34" charset="0"/>
                </a:rPr>
                <a:t>东</a:t>
              </a: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zh-CN" altLang="en-US" smtClean="0"/>
              <a:t>栅格数据的形状、尺寸及相关问题</a:t>
            </a:r>
          </a:p>
        </p:txBody>
      </p:sp>
      <p:sp>
        <p:nvSpPr>
          <p:cNvPr id="10243" name="Rectangle 3"/>
          <p:cNvSpPr>
            <a:spLocks noGrp="1" noChangeArrowheads="1"/>
          </p:cNvSpPr>
          <p:nvPr>
            <p:ph type="body" idx="1"/>
          </p:nvPr>
        </p:nvSpPr>
        <p:spPr/>
        <p:txBody>
          <a:bodyPr/>
          <a:lstStyle/>
          <a:p>
            <a:pPr eaLnBrk="1" hangingPunct="1">
              <a:lnSpc>
                <a:spcPct val="110000"/>
              </a:lnSpc>
            </a:pPr>
            <a:r>
              <a:rPr lang="zh-CN" altLang="en-US" sz="2200" smtClean="0"/>
              <a:t>栅格数据单元格经常是矩形（主要是正方形）的，但并不是必须如此。其单元格形状可以随应用的需要进行具体设定，比如三角形</a:t>
            </a:r>
          </a:p>
          <a:p>
            <a:pPr eaLnBrk="1" hangingPunct="1">
              <a:lnSpc>
                <a:spcPct val="110000"/>
              </a:lnSpc>
            </a:pPr>
            <a:r>
              <a:rPr lang="zh-CN" altLang="en-US" sz="2200" smtClean="0"/>
              <a:t>栅格数据的分辩率（比例尺）就是栅格单元大小与地表相应单元大小之比</a:t>
            </a:r>
          </a:p>
          <a:p>
            <a:pPr eaLnBrk="1" hangingPunct="1">
              <a:lnSpc>
                <a:spcPct val="110000"/>
              </a:lnSpc>
            </a:pPr>
            <a:r>
              <a:rPr lang="zh-CN" altLang="en-US" sz="2200" smtClean="0"/>
              <a:t>栅格单元尺寸越小，其分辨率越高，数据量也越大</a:t>
            </a:r>
          </a:p>
          <a:p>
            <a:pPr eaLnBrk="1" hangingPunct="1">
              <a:lnSpc>
                <a:spcPct val="110000"/>
              </a:lnSpc>
            </a:pPr>
            <a:r>
              <a:rPr lang="zh-CN" altLang="en-US" sz="2200" smtClean="0"/>
              <a:t>由于栅格结构对地表的离散，在计算面积、长度、距离、形状等空间指标时，若栅格尺寸较大，则造成较大的误差 </a:t>
            </a:r>
          </a:p>
          <a:p>
            <a:pPr eaLnBrk="1" hangingPunct="1">
              <a:lnSpc>
                <a:spcPct val="110000"/>
              </a:lnSpc>
            </a:pPr>
            <a:r>
              <a:rPr lang="zh-CN" altLang="en-US" sz="2200" smtClean="0"/>
              <a:t>由于栅格单元中存在多种地物，而数据中常常只记录一个属性值，这会导致属性误差。比如，遥感数据中的“混合像元”问题</a:t>
            </a:r>
          </a:p>
        </p:txBody>
      </p:sp>
      <p:pic>
        <p:nvPicPr>
          <p:cNvPr id="10244" name="Picture 4" descr="grid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8038" y="5070475"/>
            <a:ext cx="1619250" cy="161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5" name="Picture 5" descr="grid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9925" y="5053013"/>
            <a:ext cx="1619250" cy="161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6" name="Picture 6" descr="gri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4775" y="5068888"/>
            <a:ext cx="161925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zh-CN" altLang="en-US" smtClean="0"/>
              <a:t>主方向关系</a:t>
            </a:r>
          </a:p>
        </p:txBody>
      </p:sp>
      <p:sp>
        <p:nvSpPr>
          <p:cNvPr id="81923" name="Rectangle 3"/>
          <p:cNvSpPr>
            <a:spLocks noGrp="1" noChangeArrowheads="1"/>
          </p:cNvSpPr>
          <p:nvPr>
            <p:ph type="body" idx="1"/>
          </p:nvPr>
        </p:nvSpPr>
        <p:spPr/>
        <p:txBody>
          <a:bodyPr/>
          <a:lstStyle/>
          <a:p>
            <a:pPr eaLnBrk="1" hangingPunct="1"/>
            <a:r>
              <a:rPr lang="zh-CN" altLang="en-US" smtClean="0"/>
              <a:t>几种定义模型</a:t>
            </a:r>
          </a:p>
          <a:p>
            <a:pPr lvl="1" eaLnBrk="1" hangingPunct="1"/>
            <a:r>
              <a:rPr lang="zh-CN" altLang="en-US" smtClean="0"/>
              <a:t>锥形法</a:t>
            </a:r>
          </a:p>
          <a:p>
            <a:pPr lvl="1" eaLnBrk="1" hangingPunct="1"/>
            <a:r>
              <a:rPr lang="zh-CN" altLang="en-US" smtClean="0"/>
              <a:t>投影法</a:t>
            </a:r>
          </a:p>
          <a:p>
            <a:pPr lvl="1" eaLnBrk="1" hangingPunct="1"/>
            <a:r>
              <a:rPr lang="en-US" altLang="zh-CN" smtClean="0"/>
              <a:t>MBR</a:t>
            </a:r>
            <a:r>
              <a:rPr lang="zh-CN" altLang="en-US" smtClean="0"/>
              <a:t>法</a:t>
            </a:r>
          </a:p>
        </p:txBody>
      </p:sp>
      <p:pic>
        <p:nvPicPr>
          <p:cNvPr id="819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1008063"/>
            <a:ext cx="2514600" cy="173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2881313"/>
            <a:ext cx="2514600" cy="169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2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4724400"/>
            <a:ext cx="6553200" cy="177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27" name="Text Box 7"/>
          <p:cNvSpPr txBox="1">
            <a:spLocks noChangeArrowheads="1"/>
          </p:cNvSpPr>
          <p:nvPr/>
        </p:nvSpPr>
        <p:spPr bwMode="auto">
          <a:xfrm>
            <a:off x="7010400" y="1547813"/>
            <a:ext cx="1103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b="1">
                <a:latin typeface="Tahoma" panose="020B0604030504040204" pitchFamily="34" charset="0"/>
                <a:ea typeface="楷体_GB2312" pitchFamily="49" charset="-122"/>
              </a:rPr>
              <a:t>锥形法</a:t>
            </a:r>
          </a:p>
        </p:txBody>
      </p:sp>
      <p:sp>
        <p:nvSpPr>
          <p:cNvPr id="81928" name="Text Box 8"/>
          <p:cNvSpPr txBox="1">
            <a:spLocks noChangeArrowheads="1"/>
          </p:cNvSpPr>
          <p:nvPr/>
        </p:nvSpPr>
        <p:spPr bwMode="auto">
          <a:xfrm>
            <a:off x="7086600" y="3505200"/>
            <a:ext cx="1103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b="1">
                <a:latin typeface="Tahoma" panose="020B0604030504040204" pitchFamily="34" charset="0"/>
                <a:ea typeface="楷体_GB2312" pitchFamily="49" charset="-122"/>
              </a:rPr>
              <a:t>投影法</a:t>
            </a:r>
          </a:p>
        </p:txBody>
      </p:sp>
      <p:sp>
        <p:nvSpPr>
          <p:cNvPr id="81929" name="Text Box 9"/>
          <p:cNvSpPr txBox="1">
            <a:spLocks noChangeArrowheads="1"/>
          </p:cNvSpPr>
          <p:nvPr/>
        </p:nvSpPr>
        <p:spPr bwMode="auto">
          <a:xfrm>
            <a:off x="7162800" y="5410200"/>
            <a:ext cx="1192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1">
                <a:latin typeface="Tahoma" panose="020B0604030504040204" pitchFamily="34" charset="0"/>
                <a:ea typeface="楷体_GB2312" pitchFamily="49" charset="-122"/>
              </a:rPr>
              <a:t>MBR</a:t>
            </a:r>
            <a:r>
              <a:rPr lang="zh-CN" altLang="en-US" sz="2400" b="1">
                <a:latin typeface="Tahoma" panose="020B0604030504040204" pitchFamily="34" charset="0"/>
                <a:ea typeface="楷体_GB2312" pitchFamily="49" charset="-122"/>
              </a:rPr>
              <a:t>法</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zh-CN" altLang="en-US" smtClean="0"/>
              <a:t>度量关系</a:t>
            </a:r>
          </a:p>
        </p:txBody>
      </p:sp>
      <p:sp>
        <p:nvSpPr>
          <p:cNvPr id="82947" name="Rectangle 3"/>
          <p:cNvSpPr>
            <a:spLocks noGrp="1" noChangeArrowheads="1"/>
          </p:cNvSpPr>
          <p:nvPr>
            <p:ph type="body" idx="1"/>
          </p:nvPr>
        </p:nvSpPr>
        <p:spPr/>
        <p:txBody>
          <a:bodyPr/>
          <a:lstStyle/>
          <a:p>
            <a:pPr eaLnBrk="1" hangingPunct="1">
              <a:lnSpc>
                <a:spcPct val="90000"/>
              </a:lnSpc>
            </a:pPr>
            <a:r>
              <a:rPr lang="zh-CN" altLang="en-US" sz="2200" smtClean="0"/>
              <a:t>度量属性包括：</a:t>
            </a:r>
          </a:p>
          <a:p>
            <a:pPr lvl="1" eaLnBrk="1" hangingPunct="1">
              <a:lnSpc>
                <a:spcPct val="90000"/>
              </a:lnSpc>
            </a:pPr>
            <a:r>
              <a:rPr lang="zh-CN" altLang="en-US" sz="2000" smtClean="0"/>
              <a:t>一元度量属性</a:t>
            </a:r>
          </a:p>
          <a:p>
            <a:pPr lvl="2" eaLnBrk="1" hangingPunct="1">
              <a:lnSpc>
                <a:spcPct val="90000"/>
              </a:lnSpc>
            </a:pPr>
            <a:r>
              <a:rPr lang="zh-CN" altLang="en-US" sz="1900" smtClean="0"/>
              <a:t>面积、周长</a:t>
            </a:r>
            <a:r>
              <a:rPr lang="en-US" altLang="zh-CN" sz="1900" smtClean="0"/>
              <a:t>…</a:t>
            </a:r>
          </a:p>
          <a:p>
            <a:pPr lvl="1" eaLnBrk="1" hangingPunct="1">
              <a:lnSpc>
                <a:spcPct val="90000"/>
              </a:lnSpc>
            </a:pPr>
            <a:r>
              <a:rPr lang="zh-CN" altLang="en-US" sz="2000" smtClean="0"/>
              <a:t>二元度量属性</a:t>
            </a:r>
          </a:p>
          <a:p>
            <a:pPr lvl="2" eaLnBrk="1" hangingPunct="1">
              <a:lnSpc>
                <a:spcPct val="90000"/>
              </a:lnSpc>
            </a:pPr>
            <a:r>
              <a:rPr lang="zh-CN" altLang="en-US" sz="1900" smtClean="0"/>
              <a:t>距离</a:t>
            </a:r>
          </a:p>
          <a:p>
            <a:pPr eaLnBrk="1" hangingPunct="1">
              <a:lnSpc>
                <a:spcPct val="90000"/>
              </a:lnSpc>
            </a:pPr>
            <a:r>
              <a:rPr lang="zh-CN" altLang="en-US" sz="2200" smtClean="0"/>
              <a:t>距离可以表现为以下几种形式</a:t>
            </a:r>
            <a:endParaRPr lang="zh-CN" altLang="en-US" sz="2200" b="1" smtClean="0"/>
          </a:p>
          <a:p>
            <a:pPr lvl="1" eaLnBrk="1" hangingPunct="1">
              <a:lnSpc>
                <a:spcPct val="90000"/>
              </a:lnSpc>
            </a:pPr>
            <a:r>
              <a:rPr lang="zh-CN" altLang="en-US" sz="2000" smtClean="0"/>
              <a:t>大地测量距离</a:t>
            </a:r>
          </a:p>
          <a:p>
            <a:pPr lvl="2" eaLnBrk="1" hangingPunct="1">
              <a:lnSpc>
                <a:spcPct val="90000"/>
              </a:lnSpc>
            </a:pPr>
            <a:r>
              <a:rPr lang="zh-CN" altLang="en-US" sz="1900" smtClean="0"/>
              <a:t>沿着地球大圆经过两个城市中心的距离</a:t>
            </a:r>
          </a:p>
          <a:p>
            <a:pPr lvl="1" eaLnBrk="1" hangingPunct="1">
              <a:lnSpc>
                <a:spcPct val="90000"/>
              </a:lnSpc>
            </a:pPr>
            <a:r>
              <a:rPr lang="zh-CN" altLang="en-US" sz="2000" smtClean="0"/>
              <a:t>曼哈顿距离</a:t>
            </a:r>
          </a:p>
          <a:p>
            <a:pPr lvl="2" eaLnBrk="1" hangingPunct="1">
              <a:lnSpc>
                <a:spcPct val="90000"/>
              </a:lnSpc>
            </a:pPr>
            <a:r>
              <a:rPr lang="zh-CN" altLang="en-US" sz="1900" smtClean="0"/>
              <a:t>街区</a:t>
            </a:r>
          </a:p>
          <a:p>
            <a:pPr lvl="2" eaLnBrk="1" hangingPunct="1">
              <a:lnSpc>
                <a:spcPct val="90000"/>
              </a:lnSpc>
            </a:pPr>
            <a:r>
              <a:rPr lang="zh-CN" altLang="en-US" sz="1900" smtClean="0"/>
              <a:t>纬度差加上经度差</a:t>
            </a:r>
          </a:p>
          <a:p>
            <a:pPr lvl="1" eaLnBrk="1" hangingPunct="1">
              <a:lnSpc>
                <a:spcPct val="90000"/>
              </a:lnSpc>
            </a:pPr>
            <a:r>
              <a:rPr lang="zh-CN" altLang="en-US" sz="2000" smtClean="0"/>
              <a:t>旅行时间距离</a:t>
            </a:r>
          </a:p>
          <a:p>
            <a:pPr lvl="2" eaLnBrk="1" hangingPunct="1">
              <a:lnSpc>
                <a:spcPct val="90000"/>
              </a:lnSpc>
            </a:pPr>
            <a:r>
              <a:rPr lang="zh-CN" altLang="en-US" sz="1900" smtClean="0"/>
              <a:t>从一个城市到另一个城市的最短的时间可以用一系列指定的航线来表示（假设每个城市至少有一个飞机场）</a:t>
            </a:r>
          </a:p>
          <a:p>
            <a:pPr lvl="1" eaLnBrk="1" hangingPunct="1">
              <a:lnSpc>
                <a:spcPct val="90000"/>
              </a:lnSpc>
            </a:pPr>
            <a:r>
              <a:rPr lang="zh-CN" altLang="en-US" sz="2000" smtClean="0"/>
              <a:t>词典编纂距离</a:t>
            </a:r>
          </a:p>
          <a:p>
            <a:pPr lvl="2" eaLnBrk="1" hangingPunct="1">
              <a:lnSpc>
                <a:spcPct val="90000"/>
              </a:lnSpc>
            </a:pPr>
            <a:r>
              <a:rPr lang="zh-CN" altLang="en-US" sz="1900" smtClean="0"/>
              <a:t>在一个固定的地名册中一系列城市中它们位置之间的绝对差值</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zh-CN" altLang="en-US" sz="4300" smtClean="0"/>
              <a:t>决定栅格单元代码的方式</a:t>
            </a:r>
          </a:p>
        </p:txBody>
      </p:sp>
      <p:sp>
        <p:nvSpPr>
          <p:cNvPr id="349187" name="Rectangle 3"/>
          <p:cNvSpPr>
            <a:spLocks noGrp="1" noChangeArrowheads="1"/>
          </p:cNvSpPr>
          <p:nvPr>
            <p:ph type="body" idx="1"/>
          </p:nvPr>
        </p:nvSpPr>
        <p:spPr/>
        <p:txBody>
          <a:bodyPr/>
          <a:lstStyle/>
          <a:p>
            <a:pPr eaLnBrk="1" hangingPunct="1">
              <a:lnSpc>
                <a:spcPct val="80000"/>
              </a:lnSpc>
            </a:pPr>
            <a:r>
              <a:rPr lang="zh-CN" altLang="en-US" sz="2100" smtClean="0"/>
              <a:t>每一个单元可能对应多个地物种类或多个属性值</a:t>
            </a:r>
          </a:p>
          <a:p>
            <a:pPr eaLnBrk="1" hangingPunct="1">
              <a:lnSpc>
                <a:spcPct val="80000"/>
              </a:lnSpc>
            </a:pPr>
            <a:r>
              <a:rPr lang="zh-CN" altLang="en-US" sz="2100" smtClean="0"/>
              <a:t>原则：尽量保持地表的真实性，保证最大的信息容量 </a:t>
            </a:r>
          </a:p>
          <a:p>
            <a:pPr eaLnBrk="1" hangingPunct="1">
              <a:lnSpc>
                <a:spcPct val="80000"/>
              </a:lnSpc>
            </a:pPr>
            <a:r>
              <a:rPr lang="zh-CN" altLang="en-US" sz="2100" smtClean="0"/>
              <a:t>中心点法 </a:t>
            </a:r>
          </a:p>
          <a:p>
            <a:pPr lvl="1" eaLnBrk="1" hangingPunct="1">
              <a:lnSpc>
                <a:spcPct val="80000"/>
              </a:lnSpc>
            </a:pPr>
            <a:r>
              <a:rPr lang="zh-CN" altLang="en-US" sz="1900" smtClean="0"/>
              <a:t>用处于栅格中心处的地物类型或现象特性决定栅格代码 </a:t>
            </a:r>
          </a:p>
          <a:p>
            <a:pPr lvl="1" eaLnBrk="1" hangingPunct="1">
              <a:lnSpc>
                <a:spcPct val="80000"/>
              </a:lnSpc>
            </a:pPr>
            <a:r>
              <a:rPr lang="zh-CN" altLang="en-US" sz="1900" smtClean="0"/>
              <a:t>常用于具有连续分布特性的地理要素，如降雨量分布、人口密度图等</a:t>
            </a:r>
          </a:p>
          <a:p>
            <a:pPr eaLnBrk="1" hangingPunct="1">
              <a:lnSpc>
                <a:spcPct val="80000"/>
              </a:lnSpc>
            </a:pPr>
            <a:r>
              <a:rPr lang="zh-CN" altLang="en-US" sz="2100" smtClean="0"/>
              <a:t>面积占优法</a:t>
            </a:r>
          </a:p>
          <a:p>
            <a:pPr lvl="1" eaLnBrk="1" hangingPunct="1">
              <a:lnSpc>
                <a:spcPct val="80000"/>
              </a:lnSpc>
            </a:pPr>
            <a:r>
              <a:rPr lang="zh-CN" altLang="en-US" sz="1900" smtClean="0"/>
              <a:t>以占栅格区域面积比例最大的地物类型或现象特性决定栅格单元的代码 </a:t>
            </a:r>
          </a:p>
          <a:p>
            <a:pPr lvl="1" eaLnBrk="1" hangingPunct="1">
              <a:lnSpc>
                <a:spcPct val="80000"/>
              </a:lnSpc>
            </a:pPr>
            <a:r>
              <a:rPr lang="zh-CN" altLang="en-US" sz="1900" smtClean="0"/>
              <a:t>面积占优法常用于分类较细，地物类别斑块较小的情况 </a:t>
            </a:r>
          </a:p>
          <a:p>
            <a:pPr eaLnBrk="1" hangingPunct="1">
              <a:lnSpc>
                <a:spcPct val="80000"/>
              </a:lnSpc>
            </a:pPr>
            <a:r>
              <a:rPr lang="zh-CN" altLang="en-US" sz="2100" smtClean="0"/>
              <a:t>重要性法 </a:t>
            </a:r>
          </a:p>
          <a:p>
            <a:pPr lvl="1" eaLnBrk="1" hangingPunct="1">
              <a:lnSpc>
                <a:spcPct val="80000"/>
              </a:lnSpc>
            </a:pPr>
            <a:r>
              <a:rPr lang="zh-CN" altLang="en-US" sz="1900" smtClean="0"/>
              <a:t>根据栅格内不同地物的重要性，选取最重要的地物类型决定相应的栅格单元代码 </a:t>
            </a:r>
          </a:p>
          <a:p>
            <a:pPr lvl="1" eaLnBrk="1" hangingPunct="1">
              <a:lnSpc>
                <a:spcPct val="80000"/>
              </a:lnSpc>
            </a:pPr>
            <a:r>
              <a:rPr lang="zh-CN" altLang="en-US" sz="1900" smtClean="0"/>
              <a:t>重要性法常用于具有特殊意义而面积较小的地理要素，特别是点、线状地理要素，如城镇、交通枢纽、交通线、河流水系等，在栅格中代码应尽量表示这些重要地物 </a:t>
            </a:r>
          </a:p>
          <a:p>
            <a:pPr eaLnBrk="1" hangingPunct="1">
              <a:lnSpc>
                <a:spcPct val="80000"/>
              </a:lnSpc>
            </a:pPr>
            <a:r>
              <a:rPr lang="zh-CN" altLang="en-US" sz="2100" smtClean="0"/>
              <a:t>百分比法 </a:t>
            </a:r>
          </a:p>
          <a:p>
            <a:pPr lvl="1" eaLnBrk="1" hangingPunct="1">
              <a:lnSpc>
                <a:spcPct val="80000"/>
              </a:lnSpc>
            </a:pPr>
            <a:r>
              <a:rPr lang="zh-CN" altLang="en-US" sz="1900" smtClean="0"/>
              <a:t>根据栅格区域内各地理要素所占面积的百分比数确定栅格单元的代码 </a:t>
            </a:r>
          </a:p>
          <a:p>
            <a:pPr lvl="1" eaLnBrk="1" hangingPunct="1">
              <a:lnSpc>
                <a:spcPct val="80000"/>
              </a:lnSpc>
            </a:pPr>
            <a:r>
              <a:rPr lang="zh-CN" altLang="en-US" sz="1900" smtClean="0"/>
              <a:t>适用于地物面积具有重要意义的分类体系 </a:t>
            </a:r>
          </a:p>
          <a:p>
            <a:pPr eaLnBrk="1" hangingPunct="1">
              <a:lnSpc>
                <a:spcPct val="80000"/>
              </a:lnSpc>
            </a:pPr>
            <a:r>
              <a:rPr lang="zh-CN" altLang="en-US" sz="2100" smtClean="0"/>
              <a:t>其他方法 </a:t>
            </a:r>
          </a:p>
          <a:p>
            <a:pPr lvl="1" eaLnBrk="1" hangingPunct="1">
              <a:lnSpc>
                <a:spcPct val="80000"/>
              </a:lnSpc>
            </a:pPr>
            <a:r>
              <a:rPr lang="zh-CN" altLang="en-US" sz="1900" smtClean="0"/>
              <a:t>如插值方法（平均值就是其中之一），或使用特定的计算函数等</a:t>
            </a:r>
          </a:p>
        </p:txBody>
      </p:sp>
      <p:pic>
        <p:nvPicPr>
          <p:cNvPr id="1126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4688" y="476250"/>
            <a:ext cx="2011362" cy="199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49187">
                                            <p:txEl>
                                              <p:pRg st="2" end="2"/>
                                            </p:txEl>
                                          </p:spTgt>
                                        </p:tgtEl>
                                        <p:attrNameLst>
                                          <p:attrName>style.visibility</p:attrName>
                                        </p:attrNameLst>
                                      </p:cBhvr>
                                      <p:to>
                                        <p:strVal val="visible"/>
                                      </p:to>
                                    </p:set>
                                    <p:anim calcmode="lin" valueType="num">
                                      <p:cBhvr additive="base">
                                        <p:cTn id="7" dur="500" fill="hold"/>
                                        <p:tgtEl>
                                          <p:spTgt spid="34918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9187">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49187">
                                            <p:txEl>
                                              <p:pRg st="3" end="3"/>
                                            </p:txEl>
                                          </p:spTgt>
                                        </p:tgtEl>
                                        <p:attrNameLst>
                                          <p:attrName>style.visibility</p:attrName>
                                        </p:attrNameLst>
                                      </p:cBhvr>
                                      <p:to>
                                        <p:strVal val="visible"/>
                                      </p:to>
                                    </p:set>
                                    <p:anim calcmode="lin" valueType="num">
                                      <p:cBhvr additive="base">
                                        <p:cTn id="11" dur="500" fill="hold"/>
                                        <p:tgtEl>
                                          <p:spTgt spid="349187">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49187">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49187">
                                            <p:txEl>
                                              <p:pRg st="4" end="4"/>
                                            </p:txEl>
                                          </p:spTgt>
                                        </p:tgtEl>
                                        <p:attrNameLst>
                                          <p:attrName>style.visibility</p:attrName>
                                        </p:attrNameLst>
                                      </p:cBhvr>
                                      <p:to>
                                        <p:strVal val="visible"/>
                                      </p:to>
                                    </p:set>
                                    <p:anim calcmode="lin" valueType="num">
                                      <p:cBhvr additive="base">
                                        <p:cTn id="15" dur="500" fill="hold"/>
                                        <p:tgtEl>
                                          <p:spTgt spid="349187">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4918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349187">
                                            <p:txEl>
                                              <p:pRg st="5" end="5"/>
                                            </p:txEl>
                                          </p:spTgt>
                                        </p:tgtEl>
                                        <p:attrNameLst>
                                          <p:attrName>style.visibility</p:attrName>
                                        </p:attrNameLst>
                                      </p:cBhvr>
                                      <p:to>
                                        <p:strVal val="visible"/>
                                      </p:to>
                                    </p:set>
                                    <p:anim calcmode="lin" valueType="num">
                                      <p:cBhvr additive="base">
                                        <p:cTn id="21" dur="500" fill="hold"/>
                                        <p:tgtEl>
                                          <p:spTgt spid="349187">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49187">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49187">
                                            <p:txEl>
                                              <p:pRg st="6" end="6"/>
                                            </p:txEl>
                                          </p:spTgt>
                                        </p:tgtEl>
                                        <p:attrNameLst>
                                          <p:attrName>style.visibility</p:attrName>
                                        </p:attrNameLst>
                                      </p:cBhvr>
                                      <p:to>
                                        <p:strVal val="visible"/>
                                      </p:to>
                                    </p:set>
                                    <p:anim calcmode="lin" valueType="num">
                                      <p:cBhvr additive="base">
                                        <p:cTn id="25" dur="500" fill="hold"/>
                                        <p:tgtEl>
                                          <p:spTgt spid="349187">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49187">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49187">
                                            <p:txEl>
                                              <p:pRg st="7" end="7"/>
                                            </p:txEl>
                                          </p:spTgt>
                                        </p:tgtEl>
                                        <p:attrNameLst>
                                          <p:attrName>style.visibility</p:attrName>
                                        </p:attrNameLst>
                                      </p:cBhvr>
                                      <p:to>
                                        <p:strVal val="visible"/>
                                      </p:to>
                                    </p:set>
                                    <p:anim calcmode="lin" valueType="num">
                                      <p:cBhvr additive="base">
                                        <p:cTn id="29" dur="500" fill="hold"/>
                                        <p:tgtEl>
                                          <p:spTgt spid="349187">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4918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349187">
                                            <p:txEl>
                                              <p:pRg st="8" end="8"/>
                                            </p:txEl>
                                          </p:spTgt>
                                        </p:tgtEl>
                                        <p:attrNameLst>
                                          <p:attrName>style.visibility</p:attrName>
                                        </p:attrNameLst>
                                      </p:cBhvr>
                                      <p:to>
                                        <p:strVal val="visible"/>
                                      </p:to>
                                    </p:set>
                                    <p:anim calcmode="lin" valueType="num">
                                      <p:cBhvr additive="base">
                                        <p:cTn id="35" dur="500" fill="hold"/>
                                        <p:tgtEl>
                                          <p:spTgt spid="349187">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49187">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49187">
                                            <p:txEl>
                                              <p:pRg st="9" end="9"/>
                                            </p:txEl>
                                          </p:spTgt>
                                        </p:tgtEl>
                                        <p:attrNameLst>
                                          <p:attrName>style.visibility</p:attrName>
                                        </p:attrNameLst>
                                      </p:cBhvr>
                                      <p:to>
                                        <p:strVal val="visible"/>
                                      </p:to>
                                    </p:set>
                                    <p:anim calcmode="lin" valueType="num">
                                      <p:cBhvr additive="base">
                                        <p:cTn id="39" dur="500" fill="hold"/>
                                        <p:tgtEl>
                                          <p:spTgt spid="349187">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49187">
                                            <p:txEl>
                                              <p:pRg st="9" end="9"/>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49187">
                                            <p:txEl>
                                              <p:pRg st="10" end="10"/>
                                            </p:txEl>
                                          </p:spTgt>
                                        </p:tgtEl>
                                        <p:attrNameLst>
                                          <p:attrName>style.visibility</p:attrName>
                                        </p:attrNameLst>
                                      </p:cBhvr>
                                      <p:to>
                                        <p:strVal val="visible"/>
                                      </p:to>
                                    </p:set>
                                    <p:anim calcmode="lin" valueType="num">
                                      <p:cBhvr additive="base">
                                        <p:cTn id="43" dur="500" fill="hold"/>
                                        <p:tgtEl>
                                          <p:spTgt spid="349187">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49187">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349187">
                                            <p:txEl>
                                              <p:pRg st="11" end="11"/>
                                            </p:txEl>
                                          </p:spTgt>
                                        </p:tgtEl>
                                        <p:attrNameLst>
                                          <p:attrName>style.visibility</p:attrName>
                                        </p:attrNameLst>
                                      </p:cBhvr>
                                      <p:to>
                                        <p:strVal val="visible"/>
                                      </p:to>
                                    </p:set>
                                    <p:anim calcmode="lin" valueType="num">
                                      <p:cBhvr additive="base">
                                        <p:cTn id="49" dur="500" fill="hold"/>
                                        <p:tgtEl>
                                          <p:spTgt spid="349187">
                                            <p:txEl>
                                              <p:pRg st="11" end="1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49187">
                                            <p:txEl>
                                              <p:pRg st="11" end="11"/>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49187">
                                            <p:txEl>
                                              <p:pRg st="12" end="12"/>
                                            </p:txEl>
                                          </p:spTgt>
                                        </p:tgtEl>
                                        <p:attrNameLst>
                                          <p:attrName>style.visibility</p:attrName>
                                        </p:attrNameLst>
                                      </p:cBhvr>
                                      <p:to>
                                        <p:strVal val="visible"/>
                                      </p:to>
                                    </p:set>
                                    <p:anim calcmode="lin" valueType="num">
                                      <p:cBhvr additive="base">
                                        <p:cTn id="53" dur="500" fill="hold"/>
                                        <p:tgtEl>
                                          <p:spTgt spid="349187">
                                            <p:txEl>
                                              <p:pRg st="12" end="12"/>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49187">
                                            <p:txEl>
                                              <p:pRg st="12" end="12"/>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349187">
                                            <p:txEl>
                                              <p:pRg st="13" end="13"/>
                                            </p:txEl>
                                          </p:spTgt>
                                        </p:tgtEl>
                                        <p:attrNameLst>
                                          <p:attrName>style.visibility</p:attrName>
                                        </p:attrNameLst>
                                      </p:cBhvr>
                                      <p:to>
                                        <p:strVal val="visible"/>
                                      </p:to>
                                    </p:set>
                                    <p:anim calcmode="lin" valueType="num">
                                      <p:cBhvr additive="base">
                                        <p:cTn id="57" dur="500" fill="hold"/>
                                        <p:tgtEl>
                                          <p:spTgt spid="349187">
                                            <p:txEl>
                                              <p:pRg st="13" end="13"/>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49187">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4" fill="hold" nodeType="clickEffect">
                                  <p:stCondLst>
                                    <p:cond delay="0"/>
                                  </p:stCondLst>
                                  <p:childTnLst>
                                    <p:set>
                                      <p:cBhvr>
                                        <p:cTn id="62" dur="1" fill="hold">
                                          <p:stCondLst>
                                            <p:cond delay="0"/>
                                          </p:stCondLst>
                                        </p:cTn>
                                        <p:tgtEl>
                                          <p:spTgt spid="349187">
                                            <p:txEl>
                                              <p:pRg st="14" end="14"/>
                                            </p:txEl>
                                          </p:spTgt>
                                        </p:tgtEl>
                                        <p:attrNameLst>
                                          <p:attrName>style.visibility</p:attrName>
                                        </p:attrNameLst>
                                      </p:cBhvr>
                                      <p:to>
                                        <p:strVal val="visible"/>
                                      </p:to>
                                    </p:set>
                                    <p:anim calcmode="lin" valueType="num">
                                      <p:cBhvr additive="base">
                                        <p:cTn id="63" dur="500" fill="hold"/>
                                        <p:tgtEl>
                                          <p:spTgt spid="349187">
                                            <p:txEl>
                                              <p:pRg st="14" end="14"/>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49187">
                                            <p:txEl>
                                              <p:pRg st="14" end="14"/>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349187">
                                            <p:txEl>
                                              <p:pRg st="15" end="15"/>
                                            </p:txEl>
                                          </p:spTgt>
                                        </p:tgtEl>
                                        <p:attrNameLst>
                                          <p:attrName>style.visibility</p:attrName>
                                        </p:attrNameLst>
                                      </p:cBhvr>
                                      <p:to>
                                        <p:strVal val="visible"/>
                                      </p:to>
                                    </p:set>
                                    <p:anim calcmode="lin" valueType="num">
                                      <p:cBhvr additive="base">
                                        <p:cTn id="67" dur="500" fill="hold"/>
                                        <p:tgtEl>
                                          <p:spTgt spid="349187">
                                            <p:txEl>
                                              <p:pRg st="15" end="15"/>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49187">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Network">
  <a:themeElements>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1_Netwo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1_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1_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1_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1_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1_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1_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1_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1_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01 地理信息系统概论</Template>
  <TotalTime>5174</TotalTime>
  <Words>6067</Words>
  <Application>Microsoft Office PowerPoint</Application>
  <PresentationFormat>全屏显示(4:3)</PresentationFormat>
  <Paragraphs>880</Paragraphs>
  <Slides>81</Slides>
  <Notes>1</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4</vt:i4>
      </vt:variant>
      <vt:variant>
        <vt:lpstr>幻灯片标题</vt:lpstr>
      </vt:variant>
      <vt:variant>
        <vt:i4>81</vt:i4>
      </vt:variant>
    </vt:vector>
  </HeadingPairs>
  <TitlesOfParts>
    <vt:vector size="97" baseType="lpstr">
      <vt:lpstr>AvantGarde Bk BT</vt:lpstr>
      <vt:lpstr>华文行楷</vt:lpstr>
      <vt:lpstr>楷体_GB2312</vt:lpstr>
      <vt:lpstr>宋体</vt:lpstr>
      <vt:lpstr>Arial</vt:lpstr>
      <vt:lpstr>Arial Narrow</vt:lpstr>
      <vt:lpstr>Calibri</vt:lpstr>
      <vt:lpstr>Symbol</vt:lpstr>
      <vt:lpstr>Tahoma</vt:lpstr>
      <vt:lpstr>Times New Roman</vt:lpstr>
      <vt:lpstr>Wingdings</vt:lpstr>
      <vt:lpstr>1_Network</vt:lpstr>
      <vt:lpstr>Clip</vt:lpstr>
      <vt:lpstr>图片</vt:lpstr>
      <vt:lpstr>Picture</vt:lpstr>
      <vt:lpstr>公式</vt:lpstr>
      <vt:lpstr>空间数据结构</vt:lpstr>
      <vt:lpstr>空间数据结构</vt:lpstr>
      <vt:lpstr>栅格数据结构</vt:lpstr>
      <vt:lpstr>示例</vt:lpstr>
      <vt:lpstr>点、线、面地物的栅格结构</vt:lpstr>
      <vt:lpstr>分辩率</vt:lpstr>
      <vt:lpstr>栅格数据的定位</vt:lpstr>
      <vt:lpstr>栅格数据的形状、尺寸及相关问题</vt:lpstr>
      <vt:lpstr>决定栅格单元代码的方式</vt:lpstr>
      <vt:lpstr>栅格数据的特点</vt:lpstr>
      <vt:lpstr>栅格数据编码</vt:lpstr>
      <vt:lpstr>直接栅格编码</vt:lpstr>
      <vt:lpstr>按行编码的栅格数据结构的实现</vt:lpstr>
      <vt:lpstr>一些常用的栅格排列顺序</vt:lpstr>
      <vt:lpstr>栅格压缩编码方式</vt:lpstr>
      <vt:lpstr>链码</vt:lpstr>
      <vt:lpstr>游程长度编码</vt:lpstr>
      <vt:lpstr>游程长度编码示例</vt:lpstr>
      <vt:lpstr>块码</vt:lpstr>
      <vt:lpstr>四叉树编码</vt:lpstr>
      <vt:lpstr>四叉树的划分过程</vt:lpstr>
      <vt:lpstr>四叉树编码示例</vt:lpstr>
      <vt:lpstr>四叉树的编码方法</vt:lpstr>
      <vt:lpstr>四叉树编码的优缺点</vt:lpstr>
      <vt:lpstr>其他编码方式</vt:lpstr>
      <vt:lpstr>常见栅格压缩编码方法总结</vt:lpstr>
      <vt:lpstr>压缩编码的相关问题</vt:lpstr>
      <vt:lpstr>矢量数据结构</vt:lpstr>
      <vt:lpstr>矢量数据结构的类型</vt:lpstr>
      <vt:lpstr>矢量数据结构的特点</vt:lpstr>
      <vt:lpstr>点实体的矢量数据编码方法</vt:lpstr>
      <vt:lpstr>点实体编码的实现</vt:lpstr>
      <vt:lpstr>线实体</vt:lpstr>
      <vt:lpstr>线实体的编码的实现</vt:lpstr>
      <vt:lpstr>多边形实体</vt:lpstr>
      <vt:lpstr>多边形实体的编码方法</vt:lpstr>
      <vt:lpstr>坐标序列法</vt:lpstr>
      <vt:lpstr>坐标序列法的实现</vt:lpstr>
      <vt:lpstr>坐标序列法的优缺点</vt:lpstr>
      <vt:lpstr>树状索引编码法</vt:lpstr>
      <vt:lpstr>树状索引编码法示例</vt:lpstr>
      <vt:lpstr>树状索引编码法的结构</vt:lpstr>
      <vt:lpstr>树状索引编码法的优势和不足</vt:lpstr>
      <vt:lpstr>拓扑结构编码法</vt:lpstr>
      <vt:lpstr>拓扑结构</vt:lpstr>
      <vt:lpstr>双重独立地图编码</vt:lpstr>
      <vt:lpstr>多边形的拓扑结构</vt:lpstr>
      <vt:lpstr>多边形拓扑结构示例</vt:lpstr>
      <vt:lpstr>拓扑结构编码的特点</vt:lpstr>
      <vt:lpstr>矢量数据结构的简单几何对象模型</vt:lpstr>
      <vt:lpstr>矢量数据结构编码总结</vt:lpstr>
      <vt:lpstr>矢量－栅格数据结构的比较</vt:lpstr>
      <vt:lpstr>场与要素 —— 栅格与矢量</vt:lpstr>
      <vt:lpstr>矢量－栅格转换算法</vt:lpstr>
      <vt:lpstr>矢量－栅格转换算法</vt:lpstr>
      <vt:lpstr>矢量－栅格转换算法</vt:lpstr>
      <vt:lpstr>多边形矢量转栅格</vt:lpstr>
      <vt:lpstr>内部点扩散算法</vt:lpstr>
      <vt:lpstr>复数积分算法</vt:lpstr>
      <vt:lpstr>射线算法和扫描算法</vt:lpstr>
      <vt:lpstr>边界代数法（1）</vt:lpstr>
      <vt:lpstr>边界代数法（2）</vt:lpstr>
      <vt:lpstr>多边形栅格转矢量</vt:lpstr>
      <vt:lpstr>双边界搜索算法（1） </vt:lpstr>
      <vt:lpstr>双边界搜索算法（2）</vt:lpstr>
      <vt:lpstr>双边界搜索算法（3）</vt:lpstr>
      <vt:lpstr>双边界搜索算法（4）</vt:lpstr>
      <vt:lpstr>基于要素的空间关系</vt:lpstr>
      <vt:lpstr>拓扑关系</vt:lpstr>
      <vt:lpstr>拓扑关系的表达</vt:lpstr>
      <vt:lpstr>点集拓扑</vt:lpstr>
      <vt:lpstr>9交模型</vt:lpstr>
      <vt:lpstr>9I矩阵示例（1）</vt:lpstr>
      <vt:lpstr>9I矩阵示例（2）</vt:lpstr>
      <vt:lpstr>9I矩阵示例（3）</vt:lpstr>
      <vt:lpstr>9I矩阵示例（4）</vt:lpstr>
      <vt:lpstr>9I模型的有缺点</vt:lpstr>
      <vt:lpstr>基本的拓扑关系</vt:lpstr>
      <vt:lpstr>方向关系</vt:lpstr>
      <vt:lpstr>主方向关系</vt:lpstr>
      <vt:lpstr>度量关系</vt:lpstr>
    </vt:vector>
  </TitlesOfParts>
  <Company>PKU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地理信息系统概论</dc:title>
  <dc:creator>GIS</dc:creator>
  <cp:lastModifiedBy>GaoYong</cp:lastModifiedBy>
  <cp:revision>173</cp:revision>
  <dcterms:created xsi:type="dcterms:W3CDTF">2006-09-14T00:39:54Z</dcterms:created>
  <dcterms:modified xsi:type="dcterms:W3CDTF">2017-07-19T06:28:49Z</dcterms:modified>
</cp:coreProperties>
</file>