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2"/>
  </p:notesMasterIdLst>
  <p:sldIdLst>
    <p:sldId id="287" r:id="rId2"/>
    <p:sldId id="288" r:id="rId3"/>
    <p:sldId id="289" r:id="rId4"/>
    <p:sldId id="290" r:id="rId5"/>
    <p:sldId id="291" r:id="rId6"/>
    <p:sldId id="292" r:id="rId7"/>
    <p:sldId id="273" r:id="rId8"/>
    <p:sldId id="293" r:id="rId9"/>
    <p:sldId id="272" r:id="rId10"/>
    <p:sldId id="294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B8"/>
    <a:srgbClr val="AACED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15"/>
  </p:normalViewPr>
  <p:slideViewPr>
    <p:cSldViewPr snapToGrid="0" snapToObjects="1">
      <p:cViewPr varScale="1">
        <p:scale>
          <a:sx n="80" d="100"/>
          <a:sy n="80" d="100"/>
        </p:scale>
        <p:origin x="17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64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3" r:id="rId8"/>
    <p:sldLayoutId id="2147483680" r:id="rId9"/>
    <p:sldLayoutId id="2147483681" r:id="rId10"/>
    <p:sldLayoutId id="2147483682" r:id="rId11"/>
    <p:sldLayoutId id="2147483684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97934" y="2645311"/>
            <a:ext cx="5477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Python</a:t>
            </a:r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大作业答辩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7743101" y="4984680"/>
            <a:ext cx="3294202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姓名：洪祎麟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班级：电信科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20-1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班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学号：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2020217793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6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0896" y="235290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57BFFCB1-FA43-4440-BF29-922AA51C42A2}"/>
              </a:ext>
            </a:extLst>
          </p:cNvPr>
          <p:cNvSpPr txBox="1"/>
          <p:nvPr/>
        </p:nvSpPr>
        <p:spPr>
          <a:xfrm>
            <a:off x="7743101" y="4984680"/>
            <a:ext cx="3294202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姓名：洪祎麟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班级：电信科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20-1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班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学号：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2020217793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分析的问题</a:t>
            </a:r>
          </a:p>
        </p:txBody>
      </p:sp>
      <p:sp>
        <p:nvSpPr>
          <p:cNvPr id="5" name="空心弧 4"/>
          <p:cNvSpPr/>
          <p:nvPr/>
        </p:nvSpPr>
        <p:spPr>
          <a:xfrm>
            <a:off x="-4094981" y="-217744"/>
            <a:ext cx="7293488" cy="7293488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642504" y="1136253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7" name="椭圆 6"/>
          <p:cNvSpPr/>
          <p:nvPr/>
        </p:nvSpPr>
        <p:spPr>
          <a:xfrm>
            <a:off x="2121500" y="1032052"/>
            <a:ext cx="1042009" cy="1042009"/>
          </a:xfrm>
          <a:prstGeom prst="ellips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3120430" y="2386881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椭圆 8"/>
          <p:cNvSpPr/>
          <p:nvPr/>
        </p:nvSpPr>
        <p:spPr>
          <a:xfrm>
            <a:off x="2599426" y="2282680"/>
            <a:ext cx="1042009" cy="1042009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3120430" y="3637509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椭圆 10"/>
          <p:cNvSpPr/>
          <p:nvPr/>
        </p:nvSpPr>
        <p:spPr>
          <a:xfrm>
            <a:off x="2599426" y="3533308"/>
            <a:ext cx="1042009" cy="1042009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2642504" y="4888138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3" name="椭圆 12"/>
          <p:cNvSpPr/>
          <p:nvPr/>
        </p:nvSpPr>
        <p:spPr>
          <a:xfrm>
            <a:off x="2121500" y="4783937"/>
            <a:ext cx="1042009" cy="1042009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421404" y="1444394"/>
            <a:ext cx="506403" cy="217324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20"/>
          <p:cNvGrpSpPr/>
          <p:nvPr/>
        </p:nvGrpSpPr>
        <p:grpSpPr>
          <a:xfrm>
            <a:off x="2478738" y="5051739"/>
            <a:ext cx="327531" cy="506403"/>
            <a:chOff x="6257925" y="-9525"/>
            <a:chExt cx="1514475" cy="2341563"/>
          </a:xfrm>
          <a:solidFill>
            <a:schemeClr val="accent5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22"/>
          <p:cNvGrpSpPr/>
          <p:nvPr/>
        </p:nvGrpSpPr>
        <p:grpSpPr>
          <a:xfrm>
            <a:off x="2919070" y="3897076"/>
            <a:ext cx="402376" cy="315858"/>
            <a:chOff x="3654425" y="5089525"/>
            <a:chExt cx="1860550" cy="1460500"/>
          </a:xfrm>
          <a:solidFill>
            <a:schemeClr val="accent4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3"/>
          <p:cNvGrpSpPr/>
          <p:nvPr/>
        </p:nvGrpSpPr>
        <p:grpSpPr>
          <a:xfrm>
            <a:off x="2936923" y="2620520"/>
            <a:ext cx="367014" cy="366328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283680" y="1379233"/>
            <a:ext cx="66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zh-CN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动画片在近年来的发展现状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660488" y="2605888"/>
            <a:ext cx="6799837" cy="40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根据动画片的评论，分析动画片讲述的主题及观看情况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706889" y="3840264"/>
            <a:ext cx="6080682" cy="40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根据一部看过的动画片，为用户推荐相似动画片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98507" y="5077439"/>
            <a:ext cx="6675006" cy="40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根据用户所输入的动画片，搜索出对应动画片的相关信息</a:t>
            </a:r>
          </a:p>
        </p:txBody>
      </p:sp>
    </p:spTree>
    <p:extLst>
      <p:ext uri="{BB962C8B-B14F-4D97-AF65-F5344CB8AC3E}">
        <p14:creationId xmlns:p14="http://schemas.microsoft.com/office/powerpoint/2010/main" val="58833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问题一：动画片在近年来的发展现状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2491" y="1686318"/>
            <a:ext cx="3173374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对于动画片数据的爬取，我选择国内最为权威的动画评分平台之一：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Bangumi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，通过爬取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Bangumi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动画排行榜的前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100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页，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2400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条数据来分析大体情况。</a:t>
            </a:r>
          </a:p>
        </p:txBody>
      </p:sp>
      <p:sp>
        <p:nvSpPr>
          <p:cNvPr id="6" name="矩形 5"/>
          <p:cNvSpPr/>
          <p:nvPr/>
        </p:nvSpPr>
        <p:spPr>
          <a:xfrm>
            <a:off x="2702490" y="1168401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爬取数据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3" y="1588361"/>
            <a:ext cx="3173374" cy="126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对于排行榜中的数据，我对部分导演为空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评分为空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日文名为空的情况进行清洗。在空值时，将评分以均分替代，将其他以空值替代，整理出前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100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页排行榜的数据，存入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AnimeRanking.xlsx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中。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354112" y="1112969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数据清洗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404" y="3607518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298651" y="4328635"/>
            <a:ext cx="3173374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针对清洗完毕的数据，可通过动画片集数分析剧场版和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TV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动画的比例，短篇和长篇的比例；也可以通过动画片的年代判断动画片在近年来的发展现状。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数据整理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026" y="3605349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3255" y="5053148"/>
            <a:ext cx="931334" cy="931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D</a:t>
            </a:r>
            <a:endParaRPr kumimoji="1" lang="zh-CN" altLang="en-US" sz="3600" b="1" dirty="0"/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根据整理出的数据，绘制出对应的饼图，条形图，折线图，最终可以发现这些年动画片的发展较为平稳，这几年的发展稳中有升。</a:t>
            </a: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可视化分析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7" y="4901367"/>
            <a:ext cx="3565339" cy="126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通过词云图可以清楚的看出，对于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《CLAS》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许多人的评论主要集中在“人生”，“剧情”，“催泪”，“亲情”，“神作”上，说明这部作品是一部催泪作品，部分剧情非常令人感动。是关于一位动画人物的亲情故事，刻画了人物完整的人生。</a:t>
            </a:r>
          </a:p>
        </p:txBody>
      </p:sp>
      <p:sp>
        <p:nvSpPr>
          <p:cNvPr id="6" name="矩形 5"/>
          <p:cNvSpPr/>
          <p:nvPr/>
        </p:nvSpPr>
        <p:spPr>
          <a:xfrm>
            <a:off x="2373256" y="4490974"/>
            <a:ext cx="3759362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微软雅黑" charset="0"/>
              </a:rPr>
              <a:t>《Clannad After Story》</a:t>
            </a: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评论区词云图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3435" b="3435"/>
          <a:stretch/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8259519" y="236936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5" y="917875"/>
            <a:ext cx="3565339" cy="126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对于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摇曳露营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》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，主要出现的词语有“露营”，“舒服”，“音乐”，“感觉”，“轻松”等，说明这部动画主要是一部悠闲的动画，因为和氛围非常令人舒服，让人感到放松，主要讲述的是主角们前去露营的故事。</a:t>
            </a:r>
          </a:p>
        </p:txBody>
      </p:sp>
      <p:sp>
        <p:nvSpPr>
          <p:cNvPr id="9" name="矩形 8"/>
          <p:cNvSpPr/>
          <p:nvPr/>
        </p:nvSpPr>
        <p:spPr>
          <a:xfrm>
            <a:off x="8424925" y="465443"/>
            <a:ext cx="2646878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微软雅黑" charset="0"/>
              </a:rPr>
              <a:t>《</a:t>
            </a: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摇曳露营</a:t>
            </a:r>
            <a:r>
              <a:rPr lang="en-US" altLang="zh-CN" sz="1600" b="1" dirty="0">
                <a:solidFill>
                  <a:schemeClr val="bg1"/>
                </a:solidFill>
                <a:ea typeface="微软雅黑" charset="0"/>
              </a:rPr>
              <a:t>》</a:t>
            </a: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评论区词云图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13520" b="13520"/>
          <a:stretch/>
        </p:blipFill>
        <p:spPr>
          <a:xfrm>
            <a:off x="6861686" y="2422903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文本占位符 12">
            <a:extLst>
              <a:ext uri="{FF2B5EF4-FFF2-40B4-BE49-F238E27FC236}">
                <a16:creationId xmlns:a16="http://schemas.microsoft.com/office/drawing/2014/main" id="{4FC79E66-69CF-470A-8D49-06F941E63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810" y="259431"/>
            <a:ext cx="9090994" cy="529569"/>
          </a:xfrm>
        </p:spPr>
        <p:txBody>
          <a:bodyPr/>
          <a:lstStyle/>
          <a:p>
            <a:r>
              <a:rPr lang="zh-CN" altLang="en-US" dirty="0"/>
              <a:t>问题二：分析动画片的主题及观看情况</a:t>
            </a:r>
          </a:p>
        </p:txBody>
      </p:sp>
    </p:spTree>
    <p:extLst>
      <p:ext uri="{BB962C8B-B14F-4D97-AF65-F5344CB8AC3E}">
        <p14:creationId xmlns:p14="http://schemas.microsoft.com/office/powerpoint/2010/main" val="84513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8"/>
          <p:cNvSpPr txBox="1"/>
          <p:nvPr/>
        </p:nvSpPr>
        <p:spPr>
          <a:xfrm>
            <a:off x="1531526" y="4609110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2" name="矩形 11"/>
          <p:cNvSpPr/>
          <p:nvPr/>
        </p:nvSpPr>
        <p:spPr>
          <a:xfrm flipV="1">
            <a:off x="4673596" y="1045026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77451" y="1774011"/>
            <a:ext cx="2608737" cy="77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ea typeface="微软雅黑" charset="0"/>
              </a:rPr>
              <a:t>《Clannad After Story》</a:t>
            </a: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的观看情况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44456" y="1045027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127487" y="1774011"/>
            <a:ext cx="2358302" cy="77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摇曳露营</a:t>
            </a:r>
            <a:r>
              <a:rPr lang="en-US" altLang="zh-CN" b="1" dirty="0">
                <a:solidFill>
                  <a:schemeClr val="bg1"/>
                </a:solidFill>
                <a:ea typeface="微软雅黑" charset="0"/>
              </a:rPr>
              <a:t>》</a:t>
            </a: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的观看情况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1" name="文本占位符 12">
            <a:extLst>
              <a:ext uri="{FF2B5EF4-FFF2-40B4-BE49-F238E27FC236}">
                <a16:creationId xmlns:a16="http://schemas.microsoft.com/office/drawing/2014/main" id="{7F707031-DFCF-4065-837B-D9ED61897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810" y="236936"/>
            <a:ext cx="9090994" cy="529569"/>
          </a:xfrm>
        </p:spPr>
        <p:txBody>
          <a:bodyPr/>
          <a:lstStyle/>
          <a:p>
            <a:r>
              <a:rPr lang="zh-CN" altLang="en-US" dirty="0"/>
              <a:t>问题二：分析动画片的主题及观看情况</a:t>
            </a:r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276A4DA6-28FD-418D-8881-6EDC66E171AF}"/>
              </a:ext>
            </a:extLst>
          </p:cNvPr>
          <p:cNvSpPr txBox="1"/>
          <p:nvPr/>
        </p:nvSpPr>
        <p:spPr>
          <a:xfrm>
            <a:off x="418631" y="1888739"/>
            <a:ext cx="3351381" cy="401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最后，我对两部动画在播出时间所发表的评论人数和平均分进行对比，生成图表。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根据生成的图表可以看出，动画在刚播出的一年观看的人数非常多，在后续会保持一个比较稳定的水平，评分也是如此。在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2020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年由于疫情原因，观看人数出现了一个小的波动，总体变化不大。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73558D-6DB0-4DCB-9582-DFE3F4C4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88" y="3751618"/>
            <a:ext cx="3433495" cy="171498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AC31660-2DC9-42D1-8ED4-E0D4356C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61" y="3751618"/>
            <a:ext cx="3542742" cy="1716293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492AD151-E056-4D91-8B7C-AEBC2E45BD58}"/>
              </a:ext>
            </a:extLst>
          </p:cNvPr>
          <p:cNvSpPr/>
          <p:nvPr/>
        </p:nvSpPr>
        <p:spPr>
          <a:xfrm>
            <a:off x="439732" y="1186267"/>
            <a:ext cx="3057247" cy="59651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800" b="1" dirty="0">
                <a:solidFill>
                  <a:schemeClr val="bg1"/>
                </a:solidFill>
                <a:ea typeface="微软雅黑" charset="0"/>
              </a:rPr>
              <a:t>动画片的观看情况</a:t>
            </a:r>
            <a:endParaRPr lang="en-US" altLang="zh-CN" sz="28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0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06340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45242" y="755034"/>
            <a:ext cx="2417185" cy="42056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sz="2133" b="1" dirty="0">
                <a:solidFill>
                  <a:schemeClr val="bg1"/>
                </a:solidFill>
                <a:latin typeface="Arial"/>
                <a:ea typeface="微软雅黑"/>
              </a:rPr>
              <a:t>动画片标签分析</a:t>
            </a:r>
          </a:p>
        </p:txBody>
      </p:sp>
      <p:sp>
        <p:nvSpPr>
          <p:cNvPr id="13" name="矩形 12"/>
          <p:cNvSpPr/>
          <p:nvPr/>
        </p:nvSpPr>
        <p:spPr>
          <a:xfrm>
            <a:off x="6607073" y="755034"/>
            <a:ext cx="4205471" cy="4205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defTabSz="609585"/>
            <a:r>
              <a:rPr lang="zh-CN" altLang="en-US" sz="2133" b="1" dirty="0">
                <a:solidFill>
                  <a:schemeClr val="bg1"/>
                </a:solidFill>
                <a:latin typeface="Arial"/>
                <a:ea typeface="微软雅黑"/>
              </a:rPr>
              <a:t>评论区用户最喜欢的动画片分析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4320199-3208-4216-9B1C-A292B04152FB}"/>
              </a:ext>
            </a:extLst>
          </p:cNvPr>
          <p:cNvGrpSpPr/>
          <p:nvPr/>
        </p:nvGrpSpPr>
        <p:grpSpPr>
          <a:xfrm>
            <a:off x="209626" y="1512149"/>
            <a:ext cx="2813328" cy="3705870"/>
            <a:chOff x="209626" y="1512149"/>
            <a:chExt cx="2813328" cy="3705870"/>
          </a:xfrm>
        </p:grpSpPr>
        <p:grpSp>
          <p:nvGrpSpPr>
            <p:cNvPr id="3" name="组 2"/>
            <p:cNvGrpSpPr/>
            <p:nvPr/>
          </p:nvGrpSpPr>
          <p:grpSpPr>
            <a:xfrm>
              <a:off x="1408826" y="3072932"/>
              <a:ext cx="429108" cy="429108"/>
              <a:chOff x="1770335" y="2906486"/>
              <a:chExt cx="733908" cy="73390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70335" y="2906486"/>
                <a:ext cx="733908" cy="733908"/>
              </a:xfrm>
              <a:prstGeom prst="ellipse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" name="L 形 4"/>
              <p:cNvSpPr/>
              <p:nvPr/>
            </p:nvSpPr>
            <p:spPr>
              <a:xfrm rot="18900000">
                <a:off x="1952213" y="3113908"/>
                <a:ext cx="370153" cy="219350"/>
              </a:xfrm>
              <a:prstGeom prst="corner">
                <a:avLst>
                  <a:gd name="adj1" fmla="val 21804"/>
                  <a:gd name="adj2" fmla="val 206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6A32A8D-1FED-4B92-8CD4-22ACDA392CF6}"/>
                </a:ext>
              </a:extLst>
            </p:cNvPr>
            <p:cNvGrpSpPr/>
            <p:nvPr/>
          </p:nvGrpSpPr>
          <p:grpSpPr>
            <a:xfrm>
              <a:off x="209626" y="1512149"/>
              <a:ext cx="2813328" cy="3705870"/>
              <a:chOff x="209626" y="1512149"/>
              <a:chExt cx="2813328" cy="3705870"/>
            </a:xfrm>
          </p:grpSpPr>
          <p:sp>
            <p:nvSpPr>
              <p:cNvPr id="6" name="文本框 8"/>
              <p:cNvSpPr txBox="1"/>
              <p:nvPr/>
            </p:nvSpPr>
            <p:spPr>
              <a:xfrm>
                <a:off x="467530" y="4312771"/>
                <a:ext cx="2555424" cy="905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在对应的动画片页面，用正则表达式提取出所需要查找的动画片标签。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67530" y="3716594"/>
                <a:ext cx="2555424" cy="416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ea typeface="微软雅黑" charset="0"/>
                  </a:rPr>
                  <a:t>爬取动画片标签</a:t>
                </a:r>
                <a:endParaRPr lang="en-US" altLang="zh-CN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144E9A0-E8FB-4D8B-9AFC-66B96C918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626" y="1512149"/>
                <a:ext cx="2552428" cy="1357574"/>
              </a:xfrm>
              <a:prstGeom prst="rect">
                <a:avLst/>
              </a:prstGeom>
            </p:spPr>
          </p:pic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B9CCF33-53FE-4BB9-B9E1-79934D3ADFD3}"/>
              </a:ext>
            </a:extLst>
          </p:cNvPr>
          <p:cNvGrpSpPr/>
          <p:nvPr/>
        </p:nvGrpSpPr>
        <p:grpSpPr>
          <a:xfrm>
            <a:off x="3186260" y="1512147"/>
            <a:ext cx="2724170" cy="4266025"/>
            <a:chOff x="3186260" y="1512147"/>
            <a:chExt cx="2724170" cy="4266025"/>
          </a:xfrm>
        </p:grpSpPr>
        <p:grpSp>
          <p:nvGrpSpPr>
            <p:cNvPr id="14" name="组 13"/>
            <p:cNvGrpSpPr/>
            <p:nvPr/>
          </p:nvGrpSpPr>
          <p:grpSpPr>
            <a:xfrm>
              <a:off x="4296302" y="3072932"/>
              <a:ext cx="429108" cy="429108"/>
              <a:chOff x="1770335" y="2906486"/>
              <a:chExt cx="733908" cy="73390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770335" y="2906486"/>
                <a:ext cx="733908" cy="733908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L 形 15"/>
              <p:cNvSpPr/>
              <p:nvPr/>
            </p:nvSpPr>
            <p:spPr>
              <a:xfrm rot="18900000">
                <a:off x="1952213" y="3113908"/>
                <a:ext cx="370153" cy="219350"/>
              </a:xfrm>
              <a:prstGeom prst="corner">
                <a:avLst>
                  <a:gd name="adj1" fmla="val 21804"/>
                  <a:gd name="adj2" fmla="val 206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8089D02-C50D-4818-8F32-E77EB7EC24E7}"/>
                </a:ext>
              </a:extLst>
            </p:cNvPr>
            <p:cNvGrpSpPr/>
            <p:nvPr/>
          </p:nvGrpSpPr>
          <p:grpSpPr>
            <a:xfrm>
              <a:off x="3186260" y="1512147"/>
              <a:ext cx="2724170" cy="4266025"/>
              <a:chOff x="3186260" y="1512147"/>
              <a:chExt cx="2724170" cy="4266025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D29F06C-DF52-4E03-88D6-A4E1CDFD1141}"/>
                  </a:ext>
                </a:extLst>
              </p:cNvPr>
              <p:cNvGrpSpPr/>
              <p:nvPr/>
            </p:nvGrpSpPr>
            <p:grpSpPr>
              <a:xfrm>
                <a:off x="3355006" y="3716594"/>
                <a:ext cx="2555424" cy="2061578"/>
                <a:chOff x="3355006" y="3716594"/>
                <a:chExt cx="2555424" cy="2061578"/>
              </a:xfrm>
            </p:grpSpPr>
            <p:sp>
              <p:nvSpPr>
                <p:cNvPr id="17" name="文本框 8"/>
                <p:cNvSpPr txBox="1"/>
                <p:nvPr/>
              </p:nvSpPr>
              <p:spPr>
                <a:xfrm>
                  <a:off x="3355006" y="4312771"/>
                  <a:ext cx="2555424" cy="1465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charset="0"/>
                      <a:ea typeface="微软雅黑" charset="0"/>
                    </a:rPr>
                    <a:t>进入具体标签所对应的动画片页面，爬取该标签所对应的动画片，按照排名排序后，记录在字典中，便于后续相似度推荐分析。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355006" y="3716594"/>
                  <a:ext cx="2555424" cy="4164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609585">
                    <a:lnSpc>
                      <a:spcPct val="130000"/>
                    </a:lnSpc>
                  </a:pPr>
                  <a:r>
                    <a:rPr lang="zh-CN" altLang="en-US" b="1" dirty="0">
                      <a:solidFill>
                        <a:schemeClr val="bg1"/>
                      </a:solidFill>
                      <a:ea typeface="微软雅黑" charset="0"/>
                    </a:rPr>
                    <a:t>爬取标签对应的动画片</a:t>
                  </a:r>
                  <a:endParaRPr lang="en-US" altLang="zh-CN" b="1" dirty="0">
                    <a:solidFill>
                      <a:schemeClr val="bg1"/>
                    </a:solidFill>
                    <a:ea typeface="微软雅黑" charset="0"/>
                  </a:endParaRPr>
                </a:p>
              </p:txBody>
            </p:sp>
          </p:grp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799F00DE-9DF4-462D-A0AB-A7D7B2830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260" y="1512147"/>
                <a:ext cx="2552428" cy="1357575"/>
              </a:xfrm>
              <a:prstGeom prst="rect">
                <a:avLst/>
              </a:prstGeom>
            </p:spPr>
          </p:pic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DBDF342-0C74-410C-9CFB-E065B4DD007F}"/>
              </a:ext>
            </a:extLst>
          </p:cNvPr>
          <p:cNvGrpSpPr/>
          <p:nvPr/>
        </p:nvGrpSpPr>
        <p:grpSpPr>
          <a:xfrm>
            <a:off x="6236267" y="1498021"/>
            <a:ext cx="2561639" cy="4280151"/>
            <a:chOff x="6236267" y="1498021"/>
            <a:chExt cx="2561639" cy="4280151"/>
          </a:xfrm>
        </p:grpSpPr>
        <p:grpSp>
          <p:nvGrpSpPr>
            <p:cNvPr id="22" name="组 21"/>
            <p:cNvGrpSpPr/>
            <p:nvPr/>
          </p:nvGrpSpPr>
          <p:grpSpPr>
            <a:xfrm>
              <a:off x="7183778" y="3072932"/>
              <a:ext cx="429108" cy="429108"/>
              <a:chOff x="1770335" y="2906486"/>
              <a:chExt cx="733908" cy="73390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770335" y="2906486"/>
                <a:ext cx="733908" cy="7339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" name="L 形 25"/>
              <p:cNvSpPr/>
              <p:nvPr/>
            </p:nvSpPr>
            <p:spPr>
              <a:xfrm rot="18900000">
                <a:off x="1952213" y="3113908"/>
                <a:ext cx="370153" cy="219350"/>
              </a:xfrm>
              <a:prstGeom prst="corner">
                <a:avLst>
                  <a:gd name="adj1" fmla="val 21804"/>
                  <a:gd name="adj2" fmla="val 206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EF2BAEE-E5C3-4B54-A4A7-D90A930F7A51}"/>
                </a:ext>
              </a:extLst>
            </p:cNvPr>
            <p:cNvGrpSpPr/>
            <p:nvPr/>
          </p:nvGrpSpPr>
          <p:grpSpPr>
            <a:xfrm>
              <a:off x="6236267" y="1498021"/>
              <a:ext cx="2561639" cy="4280151"/>
              <a:chOff x="6236267" y="1498021"/>
              <a:chExt cx="2561639" cy="4280151"/>
            </a:xfrm>
          </p:grpSpPr>
          <p:sp>
            <p:nvSpPr>
              <p:cNvPr id="23" name="文本框 8"/>
              <p:cNvSpPr txBox="1"/>
              <p:nvPr/>
            </p:nvSpPr>
            <p:spPr>
              <a:xfrm>
                <a:off x="6242482" y="4312771"/>
                <a:ext cx="2555424" cy="146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在动画的评论区中，可以通过正则表达式提取出每位用户的个人链接，进而通过用户的个人链接，获得每位评论用户的具体信息。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242482" y="3716594"/>
                <a:ext cx="2555424" cy="416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ea typeface="微软雅黑" charset="0"/>
                  </a:rPr>
                  <a:t>爬取评论区用户信息</a:t>
                </a:r>
                <a:endParaRPr lang="en-US" altLang="zh-CN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C3B76FA1-25BB-47C6-A6F2-72EE459E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6267" y="1498021"/>
                <a:ext cx="2552428" cy="1360357"/>
              </a:xfrm>
              <a:prstGeom prst="rect">
                <a:avLst/>
              </a:prstGeom>
            </p:spPr>
          </p:pic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ABED8B1-A61D-427B-9381-4251C8484D6B}"/>
              </a:ext>
            </a:extLst>
          </p:cNvPr>
          <p:cNvGrpSpPr/>
          <p:nvPr/>
        </p:nvGrpSpPr>
        <p:grpSpPr>
          <a:xfrm>
            <a:off x="9070912" y="1498021"/>
            <a:ext cx="2848081" cy="4830009"/>
            <a:chOff x="9070912" y="1498021"/>
            <a:chExt cx="2848081" cy="4830009"/>
          </a:xfrm>
        </p:grpSpPr>
        <p:grpSp>
          <p:nvGrpSpPr>
            <p:cNvPr id="28" name="组 27"/>
            <p:cNvGrpSpPr/>
            <p:nvPr/>
          </p:nvGrpSpPr>
          <p:grpSpPr>
            <a:xfrm>
              <a:off x="10071254" y="3072932"/>
              <a:ext cx="429108" cy="429108"/>
              <a:chOff x="1770335" y="2906486"/>
              <a:chExt cx="733908" cy="733908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70335" y="2906486"/>
                <a:ext cx="733908" cy="73390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8900000">
                <a:off x="1952213" y="3113908"/>
                <a:ext cx="370153" cy="219350"/>
              </a:xfrm>
              <a:prstGeom prst="corner">
                <a:avLst>
                  <a:gd name="adj1" fmla="val 21804"/>
                  <a:gd name="adj2" fmla="val 206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DE9FAA-20C2-45EB-ADBF-F624C10C21EF}"/>
                </a:ext>
              </a:extLst>
            </p:cNvPr>
            <p:cNvGrpSpPr/>
            <p:nvPr/>
          </p:nvGrpSpPr>
          <p:grpSpPr>
            <a:xfrm>
              <a:off x="9070912" y="1498021"/>
              <a:ext cx="2848081" cy="4830009"/>
              <a:chOff x="9114533" y="1512149"/>
              <a:chExt cx="2848081" cy="4830009"/>
            </a:xfrm>
          </p:grpSpPr>
          <p:sp>
            <p:nvSpPr>
              <p:cNvPr id="42" name="文本框 8">
                <a:extLst>
                  <a:ext uri="{FF2B5EF4-FFF2-40B4-BE49-F238E27FC236}">
                    <a16:creationId xmlns:a16="http://schemas.microsoft.com/office/drawing/2014/main" id="{ABE2DBEF-E658-427B-9A1C-94CAB9635608}"/>
                  </a:ext>
                </a:extLst>
              </p:cNvPr>
              <p:cNvSpPr txBox="1"/>
              <p:nvPr/>
            </p:nvSpPr>
            <p:spPr>
              <a:xfrm>
                <a:off x="9129958" y="4316603"/>
                <a:ext cx="2555424" cy="202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通过进入的个人链接，可以发现对应用户所有评价过的动画片。对动画片进行按排名排序，可以爬取出每位用户前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20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个喜欢看的动画片，将这一部分信息记录在字典中，以便于后续相速度推荐分析。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7213641-EDD0-494A-8012-9F249602530F}"/>
                  </a:ext>
                </a:extLst>
              </p:cNvPr>
              <p:cNvSpPr/>
              <p:nvPr/>
            </p:nvSpPr>
            <p:spPr>
              <a:xfrm>
                <a:off x="9129958" y="3720426"/>
                <a:ext cx="2832656" cy="416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ea typeface="微软雅黑" charset="0"/>
                  </a:rPr>
                  <a:t>爬取用户最喜欢的动画片</a:t>
                </a:r>
                <a:endParaRPr lang="en-US" altLang="zh-CN" b="1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DD8FBBED-EF20-41DF-86AC-E57B8461A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4533" y="1512149"/>
                <a:ext cx="2570850" cy="1357575"/>
              </a:xfrm>
              <a:prstGeom prst="rect">
                <a:avLst/>
              </a:prstGeom>
            </p:spPr>
          </p:pic>
        </p:grp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A0A386A4-DE4E-4367-B8B5-711DB62E8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51" y="117587"/>
            <a:ext cx="569415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0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8"/>
              <p:cNvSpPr txBox="1"/>
              <p:nvPr/>
            </p:nvSpPr>
            <p:spPr>
              <a:xfrm>
                <a:off x="1322427" y="4817742"/>
                <a:ext cx="9547147" cy="1800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对之前得到的两组数据进行进一步处理，即可做出动画片的推荐图表。首先，由于数据量过大，需要先对数据进行归一化处理，运用离差标准化获得一组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[0,1]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的数据。接着，将标签和用户喜爱按照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：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1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权重，使得两组数据归一化。对于部分动画由于存在续作，可以先通过动画片前几个字相同来判断是否是续作。由于部分续作不满足此情况，因此需要手动去除。清洗后形成最终的动画片推荐数据。将数据生成为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xlsx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文件，并用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pyecharts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生成可视化图。</a:t>
                </a:r>
                <a:endParaRPr lang="en-US" altLang="zh-CN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注：离差标准化：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zh-CN" alt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 可以使得数据分布在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[0,1]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内，便于对数据进行分析。</a:t>
                </a:r>
              </a:p>
            </p:txBody>
          </p:sp>
        </mc:Choice>
        <mc:Fallback xmlns="">
          <p:sp>
            <p:nvSpPr>
              <p:cNvPr id="2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27" y="4817742"/>
                <a:ext cx="9547147" cy="1800045"/>
              </a:xfrm>
              <a:prstGeom prst="rect">
                <a:avLst/>
              </a:prstGeom>
              <a:blipFill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823583" y="4274500"/>
            <a:ext cx="45448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动画片推荐图（以</a:t>
            </a:r>
            <a:r>
              <a:rPr lang="en-US" altLang="zh-CN" sz="2000" b="1" dirty="0">
                <a:solidFill>
                  <a:schemeClr val="bg1"/>
                </a:solidFill>
                <a:ea typeface="微软雅黑" charset="0"/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摇曳露营</a:t>
            </a:r>
            <a:r>
              <a:rPr lang="en-US" altLang="zh-CN" sz="2000" b="1" dirty="0">
                <a:solidFill>
                  <a:schemeClr val="bg1"/>
                </a:solidFill>
                <a:ea typeface="微软雅黑" charset="0"/>
              </a:rPr>
              <a:t>》</a:t>
            </a: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为例）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BEC60D-674A-493E-8651-C97304DDB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51" y="117587"/>
            <a:ext cx="5694158" cy="6462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DC9733-9CC8-4467-88CE-3854AFF6A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86" y="774267"/>
            <a:ext cx="9775597" cy="34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问题四：搜寻动画片信息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FA59F04-8E6B-447B-B8D3-90EE1B6C8466}"/>
              </a:ext>
            </a:extLst>
          </p:cNvPr>
          <p:cNvGrpSpPr/>
          <p:nvPr/>
        </p:nvGrpSpPr>
        <p:grpSpPr>
          <a:xfrm>
            <a:off x="1328056" y="3861473"/>
            <a:ext cx="2816448" cy="2234527"/>
            <a:chOff x="1328056" y="3861473"/>
            <a:chExt cx="2816448" cy="2234527"/>
          </a:xfrm>
        </p:grpSpPr>
        <p:sp>
          <p:nvSpPr>
            <p:cNvPr id="7" name="矩形 6"/>
            <p:cNvSpPr/>
            <p:nvPr/>
          </p:nvSpPr>
          <p:spPr>
            <a:xfrm>
              <a:off x="1328056" y="3861473"/>
              <a:ext cx="2816448" cy="2234527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AACED2"/>
                </a:solidFill>
              </a:endParaRPr>
            </a:p>
          </p:txBody>
        </p:sp>
        <p:sp>
          <p:nvSpPr>
            <p:cNvPr id="8" name="文本框 8"/>
            <p:cNvSpPr txBox="1"/>
            <p:nvPr/>
          </p:nvSpPr>
          <p:spPr>
            <a:xfrm>
              <a:off x="1531526" y="4609110"/>
              <a:ext cx="2358302" cy="118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在此界面中，用户可以输入想要查询的动画片，进入具体动画片的搜索。若输入为空将弹出特殊对话框。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531526" y="4058922"/>
              <a:ext cx="2358302" cy="41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用户输入界面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8563556-FAC8-418F-9B35-844B24830A11}"/>
              </a:ext>
            </a:extLst>
          </p:cNvPr>
          <p:cNvGrpSpPr/>
          <p:nvPr/>
        </p:nvGrpSpPr>
        <p:grpSpPr>
          <a:xfrm>
            <a:off x="4673598" y="1045027"/>
            <a:ext cx="2816448" cy="2234527"/>
            <a:chOff x="4673598" y="1045027"/>
            <a:chExt cx="2816448" cy="2234527"/>
          </a:xfrm>
        </p:grpSpPr>
        <p:sp>
          <p:nvSpPr>
            <p:cNvPr id="12" name="矩形 11"/>
            <p:cNvSpPr/>
            <p:nvPr/>
          </p:nvSpPr>
          <p:spPr>
            <a:xfrm flipV="1">
              <a:off x="4673598" y="1045027"/>
              <a:ext cx="2816448" cy="223452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8"/>
            <p:cNvSpPr txBox="1"/>
            <p:nvPr/>
          </p:nvSpPr>
          <p:spPr>
            <a:xfrm>
              <a:off x="4877068" y="1789443"/>
              <a:ext cx="2358302" cy="118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在此页面中，由于动画片续作的存在，所以搜索的结果可能不唯一，需要手动选择，确定需要查询的动画片信息。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877068" y="1239255"/>
              <a:ext cx="2358302" cy="41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动画片选择页面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71F9384-ABE5-476C-99B5-A3CA6FCAE7ED}"/>
              </a:ext>
            </a:extLst>
          </p:cNvPr>
          <p:cNvGrpSpPr/>
          <p:nvPr/>
        </p:nvGrpSpPr>
        <p:grpSpPr>
          <a:xfrm>
            <a:off x="8019141" y="3861472"/>
            <a:ext cx="2816448" cy="2234527"/>
            <a:chOff x="8019141" y="3861472"/>
            <a:chExt cx="2816448" cy="2234527"/>
          </a:xfrm>
        </p:grpSpPr>
        <p:sp>
          <p:nvSpPr>
            <p:cNvPr id="17" name="矩形 16"/>
            <p:cNvSpPr/>
            <p:nvPr/>
          </p:nvSpPr>
          <p:spPr>
            <a:xfrm>
              <a:off x="8019141" y="3861472"/>
              <a:ext cx="2816448" cy="2234527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8222611" y="4609109"/>
              <a:ext cx="235830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此界面可以进行动画片信息的展示。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222611" y="4058921"/>
              <a:ext cx="2358302" cy="416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信息展示页面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A87F891-A66D-4F65-91FF-18C66510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13" y="1063566"/>
            <a:ext cx="2837153" cy="22159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03C6C2-F551-419B-ACE4-404B871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96" y="3861474"/>
            <a:ext cx="2816446" cy="22018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F016B69-1F42-4BDA-B4CE-8C1618F51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142" y="1063567"/>
            <a:ext cx="2816446" cy="2215988"/>
          </a:xfrm>
          <a:prstGeom prst="rect">
            <a:avLst/>
          </a:prstGeom>
        </p:spPr>
      </p:pic>
      <p:grpSp>
        <p:nvGrpSpPr>
          <p:cNvPr id="26" name="组 5">
            <a:extLst>
              <a:ext uri="{FF2B5EF4-FFF2-40B4-BE49-F238E27FC236}">
                <a16:creationId xmlns:a16="http://schemas.microsoft.com/office/drawing/2014/main" id="{C9408DCF-58B1-4596-8A85-DA97ACA57958}"/>
              </a:ext>
            </a:extLst>
          </p:cNvPr>
          <p:cNvGrpSpPr/>
          <p:nvPr/>
        </p:nvGrpSpPr>
        <p:grpSpPr>
          <a:xfrm>
            <a:off x="5781851" y="3302976"/>
            <a:ext cx="548735" cy="535076"/>
            <a:chOff x="1770335" y="2906486"/>
            <a:chExt cx="733908" cy="73390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53EABE1-195D-4AF8-8D2B-C74A51243C5E}"/>
                </a:ext>
              </a:extLst>
            </p:cNvPr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L 形 27">
              <a:extLst>
                <a:ext uri="{FF2B5EF4-FFF2-40B4-BE49-F238E27FC236}">
                  <a16:creationId xmlns:a16="http://schemas.microsoft.com/office/drawing/2014/main" id="{ADE13170-2FA2-480D-870D-C08307F194CE}"/>
                </a:ext>
              </a:extLst>
            </p:cNvPr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3E78E01-2294-481C-B4AB-8DCE7176759A}"/>
              </a:ext>
            </a:extLst>
          </p:cNvPr>
          <p:cNvSpPr/>
          <p:nvPr/>
        </p:nvSpPr>
        <p:spPr>
          <a:xfrm>
            <a:off x="2461912" y="3305359"/>
            <a:ext cx="548735" cy="535076"/>
          </a:xfrm>
          <a:prstGeom prst="ellipse">
            <a:avLst/>
          </a:prstGeom>
          <a:solidFill>
            <a:srgbClr val="AACED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L 形 30">
            <a:extLst>
              <a:ext uri="{FF2B5EF4-FFF2-40B4-BE49-F238E27FC236}">
                <a16:creationId xmlns:a16="http://schemas.microsoft.com/office/drawing/2014/main" id="{A68BAA54-8623-478C-9AA8-95838B609A83}"/>
              </a:ext>
            </a:extLst>
          </p:cNvPr>
          <p:cNvSpPr/>
          <p:nvPr/>
        </p:nvSpPr>
        <p:spPr>
          <a:xfrm rot="18900000">
            <a:off x="2597900" y="3456586"/>
            <a:ext cx="276759" cy="159923"/>
          </a:xfrm>
          <a:prstGeom prst="corner">
            <a:avLst>
              <a:gd name="adj1" fmla="val 21804"/>
              <a:gd name="adj2" fmla="val 20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1725DAC-11E5-4015-82A7-BA3DCD2DE3A2}"/>
              </a:ext>
            </a:extLst>
          </p:cNvPr>
          <p:cNvSpPr/>
          <p:nvPr/>
        </p:nvSpPr>
        <p:spPr>
          <a:xfrm>
            <a:off x="9181353" y="3310908"/>
            <a:ext cx="548735" cy="535076"/>
          </a:xfrm>
          <a:prstGeom prst="ellipse">
            <a:avLst/>
          </a:prstGeom>
          <a:solidFill>
            <a:srgbClr val="009FB8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L 形 33">
            <a:extLst>
              <a:ext uri="{FF2B5EF4-FFF2-40B4-BE49-F238E27FC236}">
                <a16:creationId xmlns:a16="http://schemas.microsoft.com/office/drawing/2014/main" id="{0A849CD9-DD7C-402C-BFFD-8BE6D83AAC70}"/>
              </a:ext>
            </a:extLst>
          </p:cNvPr>
          <p:cNvSpPr/>
          <p:nvPr/>
        </p:nvSpPr>
        <p:spPr>
          <a:xfrm rot="18900000">
            <a:off x="9317341" y="3462135"/>
            <a:ext cx="276759" cy="159923"/>
          </a:xfrm>
          <a:prstGeom prst="corner">
            <a:avLst>
              <a:gd name="adj1" fmla="val 21804"/>
              <a:gd name="adj2" fmla="val 20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32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汇总：利用</a:t>
            </a:r>
            <a:r>
              <a:rPr kumimoji="1" lang="en-US" altLang="zh-CN" dirty="0"/>
              <a:t>PyQt5</a:t>
            </a:r>
            <a:r>
              <a:rPr kumimoji="1" lang="zh-CN" altLang="en-US" dirty="0"/>
              <a:t>打开每题结果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74531" y="2698401"/>
            <a:ext cx="4145411" cy="285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由于问题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利用了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GUI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界面进行用户交互，因此最后汇总时将四个问题都封装到了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GUI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中。通过点击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GUI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相应的按钮即可直接打开本地相应的可视化图表或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excel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文件。下面将对每一道题的可视化图表和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excel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进行具体展示。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DA8DED-E054-40E8-BCA9-C7CD1BA1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533" y="1827895"/>
            <a:ext cx="5616121" cy="37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1058</Words>
  <Application>Microsoft Office PowerPoint</Application>
  <PresentationFormat>宽屏</PresentationFormat>
  <Paragraphs>63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楷体</vt:lpstr>
      <vt:lpstr>微软雅黑</vt:lpstr>
      <vt:lpstr>微软雅黑</vt:lpstr>
      <vt:lpstr>Arial</vt:lpstr>
      <vt:lpstr>Calibri</vt:lpstr>
      <vt:lpstr>Cambria Math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小 洪</cp:lastModifiedBy>
  <cp:revision>164</cp:revision>
  <dcterms:created xsi:type="dcterms:W3CDTF">2015-08-18T02:51:41Z</dcterms:created>
  <dcterms:modified xsi:type="dcterms:W3CDTF">2021-06-23T11:45:08Z</dcterms:modified>
  <cp:category/>
</cp:coreProperties>
</file>