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3.xml" ContentType="application/vnd.openxmlformats-officedocument.presentationml.tags+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8"/>
  </p:notesMasterIdLst>
  <p:handoutMasterIdLst>
    <p:handoutMasterId r:id="rId39"/>
  </p:handoutMasterIdLst>
  <p:sldIdLst>
    <p:sldId id="317" r:id="rId2"/>
    <p:sldId id="264" r:id="rId3"/>
    <p:sldId id="364" r:id="rId4"/>
    <p:sldId id="324" r:id="rId5"/>
    <p:sldId id="358" r:id="rId6"/>
    <p:sldId id="341" r:id="rId7"/>
    <p:sldId id="287" r:id="rId8"/>
    <p:sldId id="342" r:id="rId9"/>
    <p:sldId id="343" r:id="rId10"/>
    <p:sldId id="309" r:id="rId11"/>
    <p:sldId id="344" r:id="rId12"/>
    <p:sldId id="321" r:id="rId13"/>
    <p:sldId id="322" r:id="rId14"/>
    <p:sldId id="323" r:id="rId15"/>
    <p:sldId id="320" r:id="rId16"/>
    <p:sldId id="318" r:id="rId17"/>
    <p:sldId id="340" r:id="rId18"/>
    <p:sldId id="330" r:id="rId19"/>
    <p:sldId id="328" r:id="rId20"/>
    <p:sldId id="326" r:id="rId21"/>
    <p:sldId id="259" r:id="rId22"/>
    <p:sldId id="331" r:id="rId23"/>
    <p:sldId id="361" r:id="rId24"/>
    <p:sldId id="362" r:id="rId25"/>
    <p:sldId id="363" r:id="rId26"/>
    <p:sldId id="335" r:id="rId27"/>
    <p:sldId id="336" r:id="rId28"/>
    <p:sldId id="332" r:id="rId29"/>
    <p:sldId id="333" r:id="rId30"/>
    <p:sldId id="334" r:id="rId31"/>
    <p:sldId id="299" r:id="rId32"/>
    <p:sldId id="338" r:id="rId33"/>
    <p:sldId id="339" r:id="rId34"/>
    <p:sldId id="337" r:id="rId35"/>
    <p:sldId id="360" r:id="rId36"/>
    <p:sldId id="302" r:id="rId37"/>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 " initials="" lastIdx="5"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9600"/>
    <a:srgbClr val="005DA2"/>
    <a:srgbClr val="3992DB"/>
    <a:srgbClr val="0F1836"/>
    <a:srgbClr val="FDFDFD"/>
    <a:srgbClr val="D9D9D9"/>
    <a:srgbClr val="DCDE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912" autoAdjust="0"/>
    <p:restoredTop sz="95405" autoAdjust="0"/>
  </p:normalViewPr>
  <p:slideViewPr>
    <p:cSldViewPr>
      <p:cViewPr varScale="1">
        <p:scale>
          <a:sx n="95" d="100"/>
          <a:sy n="95" d="100"/>
        </p:scale>
        <p:origin x="-816" y="-90"/>
      </p:cViewPr>
      <p:guideLst>
        <p:guide orient="horz" pos="1620"/>
        <p:guide pos="2880"/>
      </p:guideLst>
    </p:cSldViewPr>
  </p:slideViewPr>
  <p:outlineViewPr>
    <p:cViewPr>
      <p:scale>
        <a:sx n="33" d="100"/>
        <a:sy n="33" d="100"/>
      </p:scale>
      <p:origin x="0" y="2160"/>
    </p:cViewPr>
  </p:outlineViewPr>
  <p:notesTextViewPr>
    <p:cViewPr>
      <p:scale>
        <a:sx n="100" d="100"/>
        <a:sy n="100" d="100"/>
      </p:scale>
      <p:origin x="0" y="0"/>
    </p:cViewPr>
  </p:notesTextViewPr>
  <p:notesViewPr>
    <p:cSldViewPr>
      <p:cViewPr varScale="1">
        <p:scale>
          <a:sx n="86" d="100"/>
          <a:sy n="86" d="100"/>
        </p:scale>
        <p:origin x="-381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434B0313-5225-4535-90E4-F7AF5F3442A9}" type="doc">
      <dgm:prSet loTypeId="urn:microsoft.com/office/officeart/2005/8/layout/hierarchy4" loCatId="hierarchy" qsTypeId="urn:microsoft.com/office/officeart/2005/8/quickstyle/simple1#1" qsCatId="simple" csTypeId="urn:microsoft.com/office/officeart/2005/8/colors/accent1_2#1" csCatId="accent1" phldr="1"/>
      <dgm:spPr/>
      <dgm:t>
        <a:bodyPr/>
        <a:lstStyle/>
        <a:p>
          <a:endParaRPr lang="zh-CN" altLang="en-US"/>
        </a:p>
      </dgm:t>
    </dgm:pt>
    <dgm:pt modelId="{E8F2A538-085A-4E4B-B45D-A1EA6A80A53C}">
      <dgm:prSet phldrT="[文本]" custT="1"/>
      <dgm:spPr/>
      <dgm:t>
        <a:bodyPr/>
        <a:lstStyle/>
        <a:p>
          <a:r>
            <a:rPr lang="zh-CN" altLang="en-US" sz="2400" dirty="0">
              <a:latin typeface="微软雅黑" panose="020B0503020204020204" pitchFamily="34" charset="-122"/>
              <a:ea typeface="微软雅黑" panose="020B0503020204020204" pitchFamily="34" charset="-122"/>
            </a:rPr>
            <a:t>业务活动记录（</a:t>
          </a:r>
          <a:r>
            <a:rPr lang="en-US" altLang="zh-CN" sz="2400" dirty="0">
              <a:latin typeface="微软雅黑" panose="020B0503020204020204" pitchFamily="34" charset="-122"/>
              <a:ea typeface="微软雅黑" panose="020B0503020204020204" pitchFamily="34" charset="-122"/>
            </a:rPr>
            <a:t>171</a:t>
          </a:r>
          <a:r>
            <a:rPr lang="zh-CN" altLang="en-US" sz="2400" dirty="0">
              <a:latin typeface="微软雅黑" panose="020B0503020204020204" pitchFamily="34" charset="-122"/>
              <a:ea typeface="微软雅黑" panose="020B0503020204020204" pitchFamily="34" charset="-122"/>
            </a:rPr>
            <a:t>项）</a:t>
          </a:r>
        </a:p>
      </dgm:t>
    </dgm:pt>
    <dgm:pt modelId="{43372010-0C94-4ACA-8317-E2A842704DBA}" type="parTrans" cxnId="{A49A2DC2-FED9-4F75-90DD-631E6139E52E}">
      <dgm:prSet/>
      <dgm:spPr/>
      <dgm:t>
        <a:bodyPr/>
        <a:lstStyle/>
        <a:p>
          <a:endParaRPr lang="zh-CN" altLang="en-US"/>
        </a:p>
      </dgm:t>
    </dgm:pt>
    <dgm:pt modelId="{C0B07EC6-314E-40AF-892C-E0409B7CBAC2}" type="sibTrans" cxnId="{A49A2DC2-FED9-4F75-90DD-631E6139E52E}">
      <dgm:prSet/>
      <dgm:spPr/>
      <dgm:t>
        <a:bodyPr/>
        <a:lstStyle/>
        <a:p>
          <a:endParaRPr lang="zh-CN" altLang="en-US"/>
        </a:p>
      </dgm:t>
    </dgm:pt>
    <dgm:pt modelId="{8BFD2E61-EFBB-403C-8F50-E2D28F342101}">
      <dgm:prSet phldrT="[文本]" custT="1"/>
      <dgm:spPr/>
      <dgm:t>
        <a:bodyPr/>
        <a:lstStyle/>
        <a:p>
          <a:r>
            <a:rPr lang="zh-CN" altLang="en-US" sz="2000" dirty="0">
              <a:latin typeface="微软雅黑" panose="020B0503020204020204" pitchFamily="34" charset="-122"/>
              <a:ea typeface="微软雅黑" panose="020B0503020204020204" pitchFamily="34" charset="-122"/>
            </a:rPr>
            <a:t>医疗服务（</a:t>
          </a:r>
          <a:r>
            <a:rPr lang="en-US" altLang="zh-CN" sz="2000" dirty="0">
              <a:latin typeface="微软雅黑" panose="020B0503020204020204" pitchFamily="34" charset="-122"/>
              <a:ea typeface="微软雅黑" panose="020B0503020204020204" pitchFamily="34" charset="-122"/>
            </a:rPr>
            <a:t>130</a:t>
          </a:r>
          <a:r>
            <a:rPr lang="zh-CN" altLang="en-US" sz="2000" dirty="0">
              <a:latin typeface="微软雅黑" panose="020B0503020204020204" pitchFamily="34" charset="-122"/>
              <a:ea typeface="微软雅黑" panose="020B0503020204020204" pitchFamily="34" charset="-122"/>
            </a:rPr>
            <a:t>项）</a:t>
          </a:r>
        </a:p>
      </dgm:t>
    </dgm:pt>
    <dgm:pt modelId="{B304D844-6A8C-45CB-9772-F383D5AEC56A}" type="parTrans" cxnId="{021D93F3-8F5F-40A5-8C6D-9D15549F118A}">
      <dgm:prSet/>
      <dgm:spPr/>
      <dgm:t>
        <a:bodyPr/>
        <a:lstStyle/>
        <a:p>
          <a:endParaRPr lang="zh-CN" altLang="en-US"/>
        </a:p>
      </dgm:t>
    </dgm:pt>
    <dgm:pt modelId="{21484B5F-EBBD-4A5C-B15A-8B019B6646AA}" type="sibTrans" cxnId="{021D93F3-8F5F-40A5-8C6D-9D15549F118A}">
      <dgm:prSet/>
      <dgm:spPr/>
      <dgm:t>
        <a:bodyPr/>
        <a:lstStyle/>
        <a:p>
          <a:endParaRPr lang="zh-CN" altLang="en-US"/>
        </a:p>
      </dgm:t>
    </dgm:pt>
    <dgm:pt modelId="{3517AAD3-EA92-4048-982C-30F815FB8045}">
      <dgm:prSet phldrT="[文本]" custT="1"/>
      <dgm:spPr/>
      <dgm:t>
        <a:bodyPr/>
        <a:lstStyle/>
        <a:p>
          <a:r>
            <a:rPr lang="zh-CN" altLang="en-US" sz="1200" dirty="0">
              <a:latin typeface="微软雅黑" panose="020B0503020204020204" pitchFamily="34" charset="-122"/>
              <a:ea typeface="微软雅黑" panose="020B0503020204020204" pitchFamily="34" charset="-122"/>
            </a:rPr>
            <a:t>电子病历（</a:t>
          </a:r>
          <a:endParaRPr lang="en-US" altLang="zh-CN" sz="1200" dirty="0">
            <a:latin typeface="微软雅黑" panose="020B0503020204020204" pitchFamily="34" charset="-122"/>
            <a:ea typeface="微软雅黑" panose="020B0503020204020204" pitchFamily="34" charset="-122"/>
          </a:endParaRPr>
        </a:p>
        <a:p>
          <a:r>
            <a:rPr lang="en-US" altLang="zh-CN" sz="1200" dirty="0">
              <a:latin typeface="微软雅黑" panose="020B0503020204020204" pitchFamily="34" charset="-122"/>
              <a:ea typeface="微软雅黑" panose="020B0503020204020204" pitchFamily="34" charset="-122"/>
            </a:rPr>
            <a:t>63</a:t>
          </a:r>
          <a:r>
            <a:rPr lang="zh-CN" altLang="en-US" sz="1200" dirty="0">
              <a:latin typeface="微软雅黑" panose="020B0503020204020204" pitchFamily="34" charset="-122"/>
              <a:ea typeface="微软雅黑" panose="020B0503020204020204" pitchFamily="34" charset="-122"/>
            </a:rPr>
            <a:t>项）</a:t>
          </a:r>
        </a:p>
      </dgm:t>
    </dgm:pt>
    <dgm:pt modelId="{A7D6B05A-249F-4CC3-B0F6-EA7DD80EEE96}" type="parTrans" cxnId="{ABAB208D-AFE9-4EE7-B363-1DD3B7137A4A}">
      <dgm:prSet/>
      <dgm:spPr/>
      <dgm:t>
        <a:bodyPr/>
        <a:lstStyle/>
        <a:p>
          <a:endParaRPr lang="zh-CN" altLang="en-US"/>
        </a:p>
      </dgm:t>
    </dgm:pt>
    <dgm:pt modelId="{CCF2940A-1CC2-4134-978E-A6D550BE20EB}" type="sibTrans" cxnId="{ABAB208D-AFE9-4EE7-B363-1DD3B7137A4A}">
      <dgm:prSet/>
      <dgm:spPr/>
      <dgm:t>
        <a:bodyPr/>
        <a:lstStyle/>
        <a:p>
          <a:endParaRPr lang="zh-CN" altLang="en-US"/>
        </a:p>
      </dgm:t>
    </dgm:pt>
    <dgm:pt modelId="{5AF0AC62-4722-4D5A-A260-06A1D6156090}">
      <dgm:prSet phldrT="[文本]" custT="1"/>
      <dgm:spPr/>
      <dgm:t>
        <a:bodyPr/>
        <a:lstStyle/>
        <a:p>
          <a:r>
            <a:rPr lang="zh-CN" altLang="en-US" sz="1200" dirty="0">
              <a:latin typeface="微软雅黑" panose="020B0503020204020204" pitchFamily="34" charset="-122"/>
              <a:ea typeface="微软雅黑" panose="020B0503020204020204" pitchFamily="34" charset="-122"/>
            </a:rPr>
            <a:t>结算信息（</a:t>
          </a:r>
          <a:r>
            <a:rPr lang="en-US" altLang="zh-CN" sz="1200" dirty="0">
              <a:latin typeface="微软雅黑" panose="020B0503020204020204" pitchFamily="34" charset="-122"/>
              <a:ea typeface="微软雅黑" panose="020B0503020204020204" pitchFamily="34" charset="-122"/>
            </a:rPr>
            <a:t>28</a:t>
          </a:r>
          <a:r>
            <a:rPr lang="zh-CN" altLang="en-US" sz="1200" dirty="0">
              <a:latin typeface="微软雅黑" panose="020B0503020204020204" pitchFamily="34" charset="-122"/>
              <a:ea typeface="微软雅黑" panose="020B0503020204020204" pitchFamily="34" charset="-122"/>
            </a:rPr>
            <a:t>项）</a:t>
          </a:r>
        </a:p>
      </dgm:t>
    </dgm:pt>
    <dgm:pt modelId="{6E07124F-2CE3-4C7C-8A7D-4E131DD55EC2}" type="parTrans" cxnId="{7E067A2F-FDC3-43DF-A748-49194C7C1F9D}">
      <dgm:prSet/>
      <dgm:spPr/>
      <dgm:t>
        <a:bodyPr/>
        <a:lstStyle/>
        <a:p>
          <a:endParaRPr lang="zh-CN" altLang="en-US"/>
        </a:p>
      </dgm:t>
    </dgm:pt>
    <dgm:pt modelId="{944AB25C-3B29-416F-9257-1874760F3E18}" type="sibTrans" cxnId="{7E067A2F-FDC3-43DF-A748-49194C7C1F9D}">
      <dgm:prSet/>
      <dgm:spPr/>
      <dgm:t>
        <a:bodyPr/>
        <a:lstStyle/>
        <a:p>
          <a:endParaRPr lang="zh-CN" altLang="en-US"/>
        </a:p>
      </dgm:t>
    </dgm:pt>
    <dgm:pt modelId="{70A45ADB-8AA2-4EEF-823A-CD0EC704C641}">
      <dgm:prSet phldrT="[文本]" custT="1"/>
      <dgm:spPr/>
      <dgm:t>
        <a:bodyPr/>
        <a:lstStyle/>
        <a:p>
          <a:r>
            <a:rPr lang="zh-CN" altLang="en-US" sz="2000" dirty="0">
              <a:latin typeface="微软雅黑" panose="020B0503020204020204" pitchFamily="34" charset="-122"/>
              <a:ea typeface="微软雅黑" panose="020B0503020204020204" pitchFamily="34" charset="-122"/>
            </a:rPr>
            <a:t>公共卫生（</a:t>
          </a:r>
          <a:r>
            <a:rPr lang="en-US" altLang="zh-CN" sz="2000" dirty="0">
              <a:latin typeface="微软雅黑" panose="020B0503020204020204" pitchFamily="34" charset="-122"/>
              <a:ea typeface="微软雅黑" panose="020B0503020204020204" pitchFamily="34" charset="-122"/>
            </a:rPr>
            <a:t>41</a:t>
          </a:r>
          <a:r>
            <a:rPr lang="zh-CN" altLang="en-US" sz="2000" dirty="0">
              <a:latin typeface="微软雅黑" panose="020B0503020204020204" pitchFamily="34" charset="-122"/>
              <a:ea typeface="微软雅黑" panose="020B0503020204020204" pitchFamily="34" charset="-122"/>
            </a:rPr>
            <a:t>项）</a:t>
          </a:r>
        </a:p>
      </dgm:t>
    </dgm:pt>
    <dgm:pt modelId="{CF8B5BFD-715D-4A03-A7DB-707076C0A4FC}" type="parTrans" cxnId="{BEA0982A-8322-4966-9E57-769D05A30962}">
      <dgm:prSet/>
      <dgm:spPr/>
      <dgm:t>
        <a:bodyPr/>
        <a:lstStyle/>
        <a:p>
          <a:endParaRPr lang="zh-CN" altLang="en-US"/>
        </a:p>
      </dgm:t>
    </dgm:pt>
    <dgm:pt modelId="{1704FF3E-0C6F-4B36-B7B9-F8AD43D7D76A}" type="sibTrans" cxnId="{BEA0982A-8322-4966-9E57-769D05A30962}">
      <dgm:prSet/>
      <dgm:spPr/>
      <dgm:t>
        <a:bodyPr/>
        <a:lstStyle/>
        <a:p>
          <a:endParaRPr lang="zh-CN" altLang="en-US"/>
        </a:p>
      </dgm:t>
    </dgm:pt>
    <dgm:pt modelId="{BA7CF9BF-1239-4B63-9E35-9925D8D9192D}">
      <dgm:prSet phldrT="[文本]" custT="1"/>
      <dgm:spPr/>
      <dgm:t>
        <a:bodyPr/>
        <a:lstStyle/>
        <a:p>
          <a:r>
            <a:rPr lang="zh-CN" altLang="en-US" sz="1200" dirty="0">
              <a:latin typeface="微软雅黑" panose="020B0503020204020204" pitchFamily="34" charset="-122"/>
              <a:ea typeface="微软雅黑" panose="020B0503020204020204" pitchFamily="34" charset="-122"/>
            </a:rPr>
            <a:t>家庭档案（</a:t>
          </a:r>
          <a:r>
            <a:rPr lang="en-US" altLang="zh-CN" sz="1200" dirty="0">
              <a:latin typeface="微软雅黑" panose="020B0503020204020204" pitchFamily="34" charset="-122"/>
              <a:ea typeface="微软雅黑" panose="020B0503020204020204" pitchFamily="34" charset="-122"/>
            </a:rPr>
            <a:t>4</a:t>
          </a:r>
          <a:r>
            <a:rPr lang="zh-CN" altLang="en-US" sz="1200" dirty="0">
              <a:latin typeface="微软雅黑" panose="020B0503020204020204" pitchFamily="34" charset="-122"/>
              <a:ea typeface="微软雅黑" panose="020B0503020204020204" pitchFamily="34" charset="-122"/>
            </a:rPr>
            <a:t>项）</a:t>
          </a:r>
        </a:p>
      </dgm:t>
    </dgm:pt>
    <dgm:pt modelId="{D6545CD6-FA68-4068-912B-4392F9270B57}" type="parTrans" cxnId="{9272247D-3A75-4D17-A98B-052F001D875E}">
      <dgm:prSet/>
      <dgm:spPr/>
      <dgm:t>
        <a:bodyPr/>
        <a:lstStyle/>
        <a:p>
          <a:endParaRPr lang="zh-CN" altLang="en-US"/>
        </a:p>
      </dgm:t>
    </dgm:pt>
    <dgm:pt modelId="{C8C5D51E-6BC9-4E47-8426-97162A5284E6}" type="sibTrans" cxnId="{9272247D-3A75-4D17-A98B-052F001D875E}">
      <dgm:prSet/>
      <dgm:spPr/>
      <dgm:t>
        <a:bodyPr/>
        <a:lstStyle/>
        <a:p>
          <a:endParaRPr lang="zh-CN" altLang="en-US"/>
        </a:p>
      </dgm:t>
    </dgm:pt>
    <dgm:pt modelId="{73818C79-00BF-4859-8467-5F2A0AA5AAD5}">
      <dgm:prSet phldrT="[文本]" custT="1"/>
      <dgm:spPr/>
      <dgm:t>
        <a:bodyPr/>
        <a:lstStyle/>
        <a:p>
          <a:r>
            <a:rPr lang="zh-CN" altLang="en-US" sz="1200" dirty="0">
              <a:latin typeface="微软雅黑" panose="020B0503020204020204" pitchFamily="34" charset="-122"/>
              <a:ea typeface="微软雅黑" panose="020B0503020204020204" pitchFamily="34" charset="-122"/>
            </a:rPr>
            <a:t>资源保障（</a:t>
          </a:r>
          <a:r>
            <a:rPr lang="en-US" altLang="zh-CN" sz="1200" dirty="0">
              <a:latin typeface="微软雅黑" panose="020B0503020204020204" pitchFamily="34" charset="-122"/>
              <a:ea typeface="微软雅黑" panose="020B0503020204020204" pitchFamily="34" charset="-122"/>
            </a:rPr>
            <a:t>22</a:t>
          </a:r>
          <a:r>
            <a:rPr lang="zh-CN" altLang="en-US" sz="1200" dirty="0">
              <a:latin typeface="微软雅黑" panose="020B0503020204020204" pitchFamily="34" charset="-122"/>
              <a:ea typeface="微软雅黑" panose="020B0503020204020204" pitchFamily="34" charset="-122"/>
            </a:rPr>
            <a:t>项）</a:t>
          </a:r>
        </a:p>
      </dgm:t>
    </dgm:pt>
    <dgm:pt modelId="{1C32D56F-AD0D-453B-9997-DC375C24BBB2}" type="parTrans" cxnId="{982FD8A0-BEF0-4D44-AA68-4532CEB2D781}">
      <dgm:prSet/>
      <dgm:spPr/>
      <dgm:t>
        <a:bodyPr/>
        <a:lstStyle/>
        <a:p>
          <a:endParaRPr lang="zh-CN" altLang="en-US"/>
        </a:p>
      </dgm:t>
    </dgm:pt>
    <dgm:pt modelId="{88A776E5-3FE5-4F31-A5FA-1C6C47C1DF8C}" type="sibTrans" cxnId="{982FD8A0-BEF0-4D44-AA68-4532CEB2D781}">
      <dgm:prSet/>
      <dgm:spPr/>
      <dgm:t>
        <a:bodyPr/>
        <a:lstStyle/>
        <a:p>
          <a:endParaRPr lang="zh-CN" altLang="en-US"/>
        </a:p>
      </dgm:t>
    </dgm:pt>
    <dgm:pt modelId="{D5D8BC84-58A6-419A-B80F-F6FDB3008FF4}">
      <dgm:prSet phldrT="[文本]" custT="1"/>
      <dgm:spPr/>
      <dgm:t>
        <a:bodyPr/>
        <a:lstStyle/>
        <a:p>
          <a:r>
            <a:rPr lang="zh-CN" altLang="en-US" sz="1200" dirty="0">
              <a:latin typeface="微软雅黑" panose="020B0503020204020204" pitchFamily="34" charset="-122"/>
              <a:ea typeface="微软雅黑" panose="020B0503020204020204" pitchFamily="34" charset="-122"/>
            </a:rPr>
            <a:t>检查检验（</a:t>
          </a:r>
          <a:r>
            <a:rPr lang="en-US" altLang="zh-CN" sz="1200" dirty="0">
              <a:latin typeface="微软雅黑" panose="020B0503020204020204" pitchFamily="34" charset="-122"/>
              <a:ea typeface="微软雅黑" panose="020B0503020204020204" pitchFamily="34" charset="-122"/>
            </a:rPr>
            <a:t>4</a:t>
          </a:r>
          <a:r>
            <a:rPr lang="zh-CN" altLang="en-US" sz="1200" dirty="0">
              <a:latin typeface="微软雅黑" panose="020B0503020204020204" pitchFamily="34" charset="-122"/>
              <a:ea typeface="微软雅黑" panose="020B0503020204020204" pitchFamily="34" charset="-122"/>
            </a:rPr>
            <a:t>项）</a:t>
          </a:r>
        </a:p>
      </dgm:t>
    </dgm:pt>
    <dgm:pt modelId="{795EBD53-83EC-4684-8850-EF1D05C752ED}" type="parTrans" cxnId="{5DF0B04F-2541-4773-99A0-ADDA00E00DC7}">
      <dgm:prSet/>
      <dgm:spPr/>
      <dgm:t>
        <a:bodyPr/>
        <a:lstStyle/>
        <a:p>
          <a:endParaRPr lang="zh-CN" altLang="en-US"/>
        </a:p>
      </dgm:t>
    </dgm:pt>
    <dgm:pt modelId="{65A25658-597F-41F2-B919-D68CE19D03A6}" type="sibTrans" cxnId="{5DF0B04F-2541-4773-99A0-ADDA00E00DC7}">
      <dgm:prSet/>
      <dgm:spPr/>
      <dgm:t>
        <a:bodyPr/>
        <a:lstStyle/>
        <a:p>
          <a:endParaRPr lang="zh-CN" altLang="en-US"/>
        </a:p>
      </dgm:t>
    </dgm:pt>
    <dgm:pt modelId="{BEC67F55-C9CB-4BA2-9F24-48766D4C06F6}">
      <dgm:prSet phldrT="[文本]" custT="1"/>
      <dgm:spPr/>
      <dgm:t>
        <a:bodyPr/>
        <a:lstStyle/>
        <a:p>
          <a:r>
            <a:rPr lang="zh-CN" altLang="en-US" sz="1200" dirty="0">
              <a:latin typeface="微软雅黑" panose="020B0503020204020204" pitchFamily="34" charset="-122"/>
              <a:ea typeface="微软雅黑" panose="020B0503020204020204" pitchFamily="34" charset="-122"/>
            </a:rPr>
            <a:t>儿童保健（</a:t>
          </a:r>
          <a:r>
            <a:rPr lang="en-US" altLang="zh-CN" sz="1200" dirty="0">
              <a:latin typeface="微软雅黑" panose="020B0503020204020204" pitchFamily="34" charset="-122"/>
              <a:ea typeface="微软雅黑" panose="020B0503020204020204" pitchFamily="34" charset="-122"/>
            </a:rPr>
            <a:t>4</a:t>
          </a:r>
          <a:r>
            <a:rPr lang="zh-CN" altLang="en-US" sz="1200" dirty="0">
              <a:latin typeface="微软雅黑" panose="020B0503020204020204" pitchFamily="34" charset="-122"/>
              <a:ea typeface="微软雅黑" panose="020B0503020204020204" pitchFamily="34" charset="-122"/>
            </a:rPr>
            <a:t>项）</a:t>
          </a:r>
        </a:p>
      </dgm:t>
    </dgm:pt>
    <dgm:pt modelId="{A70A626C-939B-4670-9D1E-4E89D9BE8F64}" type="parTrans" cxnId="{8F014C97-2ED3-4706-B6B0-472607334A3B}">
      <dgm:prSet/>
      <dgm:spPr/>
      <dgm:t>
        <a:bodyPr/>
        <a:lstStyle/>
        <a:p>
          <a:endParaRPr lang="zh-CN" altLang="en-US"/>
        </a:p>
      </dgm:t>
    </dgm:pt>
    <dgm:pt modelId="{FC378054-83E6-4098-8CAA-DC011AE3E267}" type="sibTrans" cxnId="{8F014C97-2ED3-4706-B6B0-472607334A3B}">
      <dgm:prSet/>
      <dgm:spPr/>
      <dgm:t>
        <a:bodyPr/>
        <a:lstStyle/>
        <a:p>
          <a:endParaRPr lang="zh-CN" altLang="en-US"/>
        </a:p>
      </dgm:t>
    </dgm:pt>
    <dgm:pt modelId="{B855EAEE-E79A-4E91-A983-E91E477236AC}">
      <dgm:prSet phldrT="[文本]" custT="1"/>
      <dgm:spPr/>
      <dgm:t>
        <a:bodyPr/>
        <a:lstStyle/>
        <a:p>
          <a:r>
            <a:rPr lang="zh-CN" altLang="en-US" sz="1200" dirty="0">
              <a:latin typeface="微软雅黑" panose="020B0503020204020204" pitchFamily="34" charset="-122"/>
              <a:ea typeface="微软雅黑" panose="020B0503020204020204" pitchFamily="34" charset="-122"/>
            </a:rPr>
            <a:t>妇女保健（</a:t>
          </a:r>
          <a:r>
            <a:rPr lang="en-US" altLang="zh-CN" sz="1200" dirty="0">
              <a:latin typeface="微软雅黑" panose="020B0503020204020204" pitchFamily="34" charset="-122"/>
              <a:ea typeface="微软雅黑" panose="020B0503020204020204" pitchFamily="34" charset="-122"/>
            </a:rPr>
            <a:t>6</a:t>
          </a:r>
          <a:r>
            <a:rPr lang="zh-CN" altLang="en-US" sz="1200" dirty="0">
              <a:latin typeface="微软雅黑" panose="020B0503020204020204" pitchFamily="34" charset="-122"/>
              <a:ea typeface="微软雅黑" panose="020B0503020204020204" pitchFamily="34" charset="-122"/>
            </a:rPr>
            <a:t>项）</a:t>
          </a:r>
        </a:p>
      </dgm:t>
    </dgm:pt>
    <dgm:pt modelId="{1BE1237D-7CF3-4CCD-8E92-7BB05509A03D}" type="parTrans" cxnId="{88741202-23C7-48F9-A336-D1E04CB5E3DC}">
      <dgm:prSet/>
      <dgm:spPr/>
      <dgm:t>
        <a:bodyPr/>
        <a:lstStyle/>
        <a:p>
          <a:endParaRPr lang="zh-CN" altLang="en-US"/>
        </a:p>
      </dgm:t>
    </dgm:pt>
    <dgm:pt modelId="{C59ED10D-8C0F-441F-ADC4-C2B945BCAF59}" type="sibTrans" cxnId="{88741202-23C7-48F9-A336-D1E04CB5E3DC}">
      <dgm:prSet/>
      <dgm:spPr/>
      <dgm:t>
        <a:bodyPr/>
        <a:lstStyle/>
        <a:p>
          <a:endParaRPr lang="zh-CN" altLang="en-US"/>
        </a:p>
      </dgm:t>
    </dgm:pt>
    <dgm:pt modelId="{96429BEF-5A4E-4402-9D92-3D10408FE544}">
      <dgm:prSet phldrT="[文本]" custT="1"/>
      <dgm:spPr/>
      <dgm:t>
        <a:bodyPr/>
        <a:lstStyle/>
        <a:p>
          <a:r>
            <a:rPr lang="zh-CN" altLang="en-US" sz="1200" dirty="0">
              <a:latin typeface="微软雅黑" panose="020B0503020204020204" pitchFamily="34" charset="-122"/>
              <a:ea typeface="微软雅黑" panose="020B0503020204020204" pitchFamily="34" charset="-122"/>
            </a:rPr>
            <a:t>疾病控制（</a:t>
          </a:r>
          <a:r>
            <a:rPr lang="en-US" altLang="zh-CN" sz="1200" dirty="0">
              <a:latin typeface="微软雅黑" panose="020B0503020204020204" pitchFamily="34" charset="-122"/>
              <a:ea typeface="微软雅黑" panose="020B0503020204020204" pitchFamily="34" charset="-122"/>
            </a:rPr>
            <a:t>13</a:t>
          </a:r>
          <a:r>
            <a:rPr lang="zh-CN" altLang="en-US" sz="1200" dirty="0">
              <a:latin typeface="微软雅黑" panose="020B0503020204020204" pitchFamily="34" charset="-122"/>
              <a:ea typeface="微软雅黑" panose="020B0503020204020204" pitchFamily="34" charset="-122"/>
            </a:rPr>
            <a:t>项）</a:t>
          </a:r>
        </a:p>
      </dgm:t>
    </dgm:pt>
    <dgm:pt modelId="{ED6EEBA3-2609-4A93-8842-250FA8C928A2}" type="parTrans" cxnId="{BA6B7C98-38F1-45F7-8DDB-A74439473285}">
      <dgm:prSet/>
      <dgm:spPr/>
      <dgm:t>
        <a:bodyPr/>
        <a:lstStyle/>
        <a:p>
          <a:endParaRPr lang="zh-CN" altLang="en-US"/>
        </a:p>
      </dgm:t>
    </dgm:pt>
    <dgm:pt modelId="{41B87AE3-4F01-4015-96CB-537E2B54FF7C}" type="sibTrans" cxnId="{BA6B7C98-38F1-45F7-8DDB-A74439473285}">
      <dgm:prSet/>
      <dgm:spPr/>
      <dgm:t>
        <a:bodyPr/>
        <a:lstStyle/>
        <a:p>
          <a:endParaRPr lang="zh-CN" altLang="en-US"/>
        </a:p>
      </dgm:t>
    </dgm:pt>
    <dgm:pt modelId="{D160CE20-D874-4F96-BC1E-6276BF964D32}">
      <dgm:prSet phldrT="[文本]" custT="1"/>
      <dgm:spPr/>
      <dgm:t>
        <a:bodyPr/>
        <a:lstStyle/>
        <a:p>
          <a:r>
            <a:rPr lang="zh-CN" altLang="en-US" sz="1200" dirty="0">
              <a:latin typeface="微软雅黑" panose="020B0503020204020204" pitchFamily="34" charset="-122"/>
              <a:ea typeface="微软雅黑" panose="020B0503020204020204" pitchFamily="34" charset="-122"/>
            </a:rPr>
            <a:t>卫生管理（</a:t>
          </a:r>
          <a:r>
            <a:rPr lang="en-US" altLang="zh-CN" sz="1200" dirty="0">
              <a:latin typeface="微软雅黑" panose="020B0503020204020204" pitchFamily="34" charset="-122"/>
              <a:ea typeface="微软雅黑" panose="020B0503020204020204" pitchFamily="34" charset="-122"/>
            </a:rPr>
            <a:t>7</a:t>
          </a:r>
          <a:r>
            <a:rPr lang="zh-CN" altLang="en-US" sz="1200" dirty="0">
              <a:latin typeface="微软雅黑" panose="020B0503020204020204" pitchFamily="34" charset="-122"/>
              <a:ea typeface="微软雅黑" panose="020B0503020204020204" pitchFamily="34" charset="-122"/>
            </a:rPr>
            <a:t>项）</a:t>
          </a:r>
        </a:p>
      </dgm:t>
    </dgm:pt>
    <dgm:pt modelId="{9E3C881F-DB91-44BE-85A8-3DA3DE528EB3}" type="parTrans" cxnId="{D2DFB428-3F61-4711-9508-2F49EA77103B}">
      <dgm:prSet/>
      <dgm:spPr/>
      <dgm:t>
        <a:bodyPr/>
        <a:lstStyle/>
        <a:p>
          <a:endParaRPr lang="zh-CN" altLang="en-US"/>
        </a:p>
      </dgm:t>
    </dgm:pt>
    <dgm:pt modelId="{2AC65313-96FA-43F5-A050-41FB77FCEF5B}" type="sibTrans" cxnId="{D2DFB428-3F61-4711-9508-2F49EA77103B}">
      <dgm:prSet/>
      <dgm:spPr/>
      <dgm:t>
        <a:bodyPr/>
        <a:lstStyle/>
        <a:p>
          <a:endParaRPr lang="zh-CN" altLang="en-US"/>
        </a:p>
      </dgm:t>
    </dgm:pt>
    <dgm:pt modelId="{02AD2140-6A49-46A1-AE3F-18DA132E409B}">
      <dgm:prSet phldrT="[文本]" custT="1"/>
      <dgm:spPr/>
      <dgm:t>
        <a:bodyPr/>
        <a:lstStyle/>
        <a:p>
          <a:r>
            <a:rPr lang="zh-CN" altLang="en-US" sz="1200" dirty="0">
              <a:latin typeface="微软雅黑" panose="020B0503020204020204" pitchFamily="34" charset="-122"/>
              <a:ea typeface="微软雅黑" panose="020B0503020204020204" pitchFamily="34" charset="-122"/>
            </a:rPr>
            <a:t>疾病管理（</a:t>
          </a:r>
          <a:r>
            <a:rPr lang="en-US" altLang="zh-CN" sz="1200" dirty="0">
              <a:latin typeface="微软雅黑" panose="020B0503020204020204" pitchFamily="34" charset="-122"/>
              <a:ea typeface="微软雅黑" panose="020B0503020204020204" pitchFamily="34" charset="-122"/>
            </a:rPr>
            <a:t>7</a:t>
          </a:r>
          <a:r>
            <a:rPr lang="zh-CN" altLang="en-US" sz="1200" dirty="0">
              <a:latin typeface="微软雅黑" panose="020B0503020204020204" pitchFamily="34" charset="-122"/>
              <a:ea typeface="微软雅黑" panose="020B0503020204020204" pitchFamily="34" charset="-122"/>
            </a:rPr>
            <a:t>项）</a:t>
          </a:r>
        </a:p>
      </dgm:t>
    </dgm:pt>
    <dgm:pt modelId="{26335E38-9536-41A3-8A4F-658A9BA68B18}" type="parTrans" cxnId="{BC85E505-B899-4970-8564-25123B268AA4}">
      <dgm:prSet/>
      <dgm:spPr/>
      <dgm:t>
        <a:bodyPr/>
        <a:lstStyle/>
        <a:p>
          <a:endParaRPr lang="zh-CN" altLang="en-US"/>
        </a:p>
      </dgm:t>
    </dgm:pt>
    <dgm:pt modelId="{23341E91-942D-4E6F-B816-E32CD21AA2EC}" type="sibTrans" cxnId="{BC85E505-B899-4970-8564-25123B268AA4}">
      <dgm:prSet/>
      <dgm:spPr/>
      <dgm:t>
        <a:bodyPr/>
        <a:lstStyle/>
        <a:p>
          <a:endParaRPr lang="zh-CN" altLang="en-US"/>
        </a:p>
      </dgm:t>
    </dgm:pt>
    <dgm:pt modelId="{F1ABA82D-9DC6-4F6F-BF46-04C0ECC3698D}">
      <dgm:prSet phldrT="[文本]" custT="1"/>
      <dgm:spPr/>
      <dgm:t>
        <a:bodyPr/>
        <a:lstStyle/>
        <a:p>
          <a:r>
            <a:rPr lang="zh-CN" altLang="en-US" sz="1200" dirty="0">
              <a:latin typeface="微软雅黑" panose="020B0503020204020204" pitchFamily="34" charset="-122"/>
              <a:ea typeface="微软雅黑" panose="020B0503020204020204" pitchFamily="34" charset="-122"/>
            </a:rPr>
            <a:t>健康体检（</a:t>
          </a:r>
          <a:r>
            <a:rPr lang="en-US" altLang="zh-CN" sz="1200" dirty="0">
              <a:latin typeface="微软雅黑" panose="020B0503020204020204" pitchFamily="34" charset="-122"/>
              <a:ea typeface="微软雅黑" panose="020B0503020204020204" pitchFamily="34" charset="-122"/>
            </a:rPr>
            <a:t>3</a:t>
          </a:r>
          <a:r>
            <a:rPr lang="zh-CN" altLang="en-US" sz="1200" dirty="0">
              <a:latin typeface="微软雅黑" panose="020B0503020204020204" pitchFamily="34" charset="-122"/>
              <a:ea typeface="微软雅黑" panose="020B0503020204020204" pitchFamily="34" charset="-122"/>
            </a:rPr>
            <a:t>项）</a:t>
          </a:r>
        </a:p>
      </dgm:t>
    </dgm:pt>
    <dgm:pt modelId="{9A73AA15-F0A0-4CA1-B412-466CFD2DDF3C}" type="parTrans" cxnId="{08284B67-C3A5-458B-8F4C-9C1852CCD777}">
      <dgm:prSet/>
      <dgm:spPr/>
      <dgm:t>
        <a:bodyPr/>
        <a:lstStyle/>
        <a:p>
          <a:endParaRPr lang="zh-CN" altLang="en-US"/>
        </a:p>
      </dgm:t>
    </dgm:pt>
    <dgm:pt modelId="{76495CC9-E275-4F5A-BE80-438758356982}" type="sibTrans" cxnId="{08284B67-C3A5-458B-8F4C-9C1852CCD777}">
      <dgm:prSet/>
      <dgm:spPr/>
      <dgm:t>
        <a:bodyPr/>
        <a:lstStyle/>
        <a:p>
          <a:endParaRPr lang="zh-CN" altLang="en-US"/>
        </a:p>
      </dgm:t>
    </dgm:pt>
    <dgm:pt modelId="{2529BF8E-30F6-4CF8-B609-470DB89EA19E}">
      <dgm:prSet phldrT="[文本]" custT="1"/>
      <dgm:spPr/>
      <dgm:t>
        <a:bodyPr/>
        <a:lstStyle/>
        <a:p>
          <a:r>
            <a:rPr lang="zh-CN" altLang="en-US" sz="1200" dirty="0">
              <a:latin typeface="微软雅黑" panose="020B0503020204020204" pitchFamily="34" charset="-122"/>
              <a:ea typeface="微软雅黑" panose="020B0503020204020204" pitchFamily="34" charset="-122"/>
            </a:rPr>
            <a:t>医疗目录（</a:t>
          </a:r>
          <a:r>
            <a:rPr lang="en-US" altLang="zh-CN" sz="1200" dirty="0">
              <a:latin typeface="微软雅黑" panose="020B0503020204020204" pitchFamily="34" charset="-122"/>
              <a:ea typeface="微软雅黑" panose="020B0503020204020204" pitchFamily="34" charset="-122"/>
            </a:rPr>
            <a:t>8</a:t>
          </a:r>
          <a:r>
            <a:rPr lang="zh-CN" altLang="en-US" sz="1200" dirty="0">
              <a:latin typeface="微软雅黑" panose="020B0503020204020204" pitchFamily="34" charset="-122"/>
              <a:ea typeface="微软雅黑" panose="020B0503020204020204" pitchFamily="34" charset="-122"/>
            </a:rPr>
            <a:t>项）</a:t>
          </a:r>
        </a:p>
      </dgm:t>
    </dgm:pt>
    <dgm:pt modelId="{89CD0CEE-7990-4C88-A20B-2170928D8CC7}" type="parTrans" cxnId="{1074EB3B-A26A-456A-B1FC-3EA45EE80352}">
      <dgm:prSet/>
      <dgm:spPr/>
      <dgm:t>
        <a:bodyPr/>
        <a:lstStyle/>
        <a:p>
          <a:endParaRPr lang="zh-CN" altLang="en-US"/>
        </a:p>
      </dgm:t>
    </dgm:pt>
    <dgm:pt modelId="{C6166F6F-71B6-4A78-BFDC-AAF09783527E}" type="sibTrans" cxnId="{1074EB3B-A26A-456A-B1FC-3EA45EE80352}">
      <dgm:prSet/>
      <dgm:spPr/>
      <dgm:t>
        <a:bodyPr/>
        <a:lstStyle/>
        <a:p>
          <a:endParaRPr lang="zh-CN" altLang="en-US"/>
        </a:p>
      </dgm:t>
    </dgm:pt>
    <dgm:pt modelId="{636276CB-DE8C-4238-A35A-9FADEB2CB71D}">
      <dgm:prSet phldrT="[文本]" custT="1"/>
      <dgm:spPr/>
      <dgm:t>
        <a:bodyPr/>
        <a:lstStyle/>
        <a:p>
          <a:r>
            <a:rPr lang="zh-CN" altLang="en-US" sz="1200" dirty="0">
              <a:latin typeface="微软雅黑" panose="020B0503020204020204" pitchFamily="34" charset="-122"/>
              <a:ea typeface="微软雅黑" panose="020B0503020204020204" pitchFamily="34" charset="-122"/>
            </a:rPr>
            <a:t>中医（</a:t>
          </a:r>
          <a:r>
            <a:rPr lang="en-US" altLang="zh-CN" sz="1200" dirty="0">
              <a:latin typeface="微软雅黑" panose="020B0503020204020204" pitchFamily="34" charset="-122"/>
              <a:ea typeface="微软雅黑" panose="020B0503020204020204" pitchFamily="34" charset="-122"/>
            </a:rPr>
            <a:t>2</a:t>
          </a:r>
          <a:r>
            <a:rPr lang="zh-CN" altLang="en-US" sz="1200" dirty="0">
              <a:latin typeface="微软雅黑" panose="020B0503020204020204" pitchFamily="34" charset="-122"/>
              <a:ea typeface="微软雅黑" panose="020B0503020204020204" pitchFamily="34" charset="-122"/>
            </a:rPr>
            <a:t>项）</a:t>
          </a:r>
        </a:p>
      </dgm:t>
    </dgm:pt>
    <dgm:pt modelId="{5A17B8FD-62C3-434C-BE48-8EF17B54E349}" type="parTrans" cxnId="{17368E14-B851-426A-986D-46283BE9F01D}">
      <dgm:prSet/>
      <dgm:spPr/>
      <dgm:t>
        <a:bodyPr/>
        <a:lstStyle/>
        <a:p>
          <a:endParaRPr lang="zh-CN" altLang="en-US"/>
        </a:p>
      </dgm:t>
    </dgm:pt>
    <dgm:pt modelId="{4B1918F5-B2F0-484A-9F34-A7E7932679F3}" type="sibTrans" cxnId="{17368E14-B851-426A-986D-46283BE9F01D}">
      <dgm:prSet/>
      <dgm:spPr/>
      <dgm:t>
        <a:bodyPr/>
        <a:lstStyle/>
        <a:p>
          <a:endParaRPr lang="zh-CN" altLang="en-US"/>
        </a:p>
      </dgm:t>
    </dgm:pt>
    <dgm:pt modelId="{6DED5F34-239A-42B0-88B1-B6EB0BC1338F}" type="pres">
      <dgm:prSet presAssocID="{434B0313-5225-4535-90E4-F7AF5F3442A9}" presName="Name0" presStyleCnt="0">
        <dgm:presLayoutVars>
          <dgm:chPref val="1"/>
          <dgm:dir/>
          <dgm:animOne val="branch"/>
          <dgm:animLvl val="lvl"/>
          <dgm:resizeHandles/>
        </dgm:presLayoutVars>
      </dgm:prSet>
      <dgm:spPr/>
      <dgm:t>
        <a:bodyPr/>
        <a:lstStyle/>
        <a:p>
          <a:endParaRPr lang="zh-CN" altLang="en-US"/>
        </a:p>
      </dgm:t>
    </dgm:pt>
    <dgm:pt modelId="{CB0AA9F7-4320-4407-88A5-600C224C7BA7}" type="pres">
      <dgm:prSet presAssocID="{E8F2A538-085A-4E4B-B45D-A1EA6A80A53C}" presName="vertOne" presStyleCnt="0"/>
      <dgm:spPr/>
    </dgm:pt>
    <dgm:pt modelId="{6C59AAA8-F395-46BA-95D7-EBF1DB8B1700}" type="pres">
      <dgm:prSet presAssocID="{E8F2A538-085A-4E4B-B45D-A1EA6A80A53C}" presName="txOne" presStyleLbl="node0" presStyleIdx="0" presStyleCnt="1" custScaleY="36078" custLinFactNeighborX="62" custLinFactNeighborY="82494">
        <dgm:presLayoutVars>
          <dgm:chPref val="3"/>
        </dgm:presLayoutVars>
      </dgm:prSet>
      <dgm:spPr/>
      <dgm:t>
        <a:bodyPr/>
        <a:lstStyle/>
        <a:p>
          <a:endParaRPr lang="zh-CN" altLang="en-US"/>
        </a:p>
      </dgm:t>
    </dgm:pt>
    <dgm:pt modelId="{F844E6D1-FE73-4A07-8EC2-BC7DA9A73870}" type="pres">
      <dgm:prSet presAssocID="{E8F2A538-085A-4E4B-B45D-A1EA6A80A53C}" presName="parTransOne" presStyleCnt="0"/>
      <dgm:spPr/>
    </dgm:pt>
    <dgm:pt modelId="{47049B68-8C14-4CD3-8155-EAD2CB93D7D3}" type="pres">
      <dgm:prSet presAssocID="{E8F2A538-085A-4E4B-B45D-A1EA6A80A53C}" presName="horzOne" presStyleCnt="0"/>
      <dgm:spPr/>
    </dgm:pt>
    <dgm:pt modelId="{B905A9C7-7A24-4263-A4CC-2B90C1736C71}" type="pres">
      <dgm:prSet presAssocID="{8BFD2E61-EFBB-403C-8F50-E2D28F342101}" presName="vertTwo" presStyleCnt="0"/>
      <dgm:spPr/>
    </dgm:pt>
    <dgm:pt modelId="{B369A441-35AA-4602-9BAB-3D5D551B6E49}" type="pres">
      <dgm:prSet presAssocID="{8BFD2E61-EFBB-403C-8F50-E2D28F342101}" presName="txTwo" presStyleLbl="node2" presStyleIdx="0" presStyleCnt="2" custScaleY="36988" custLinFactNeighborX="1239" custLinFactNeighborY="-7668">
        <dgm:presLayoutVars>
          <dgm:chPref val="3"/>
        </dgm:presLayoutVars>
      </dgm:prSet>
      <dgm:spPr/>
      <dgm:t>
        <a:bodyPr/>
        <a:lstStyle/>
        <a:p>
          <a:endParaRPr lang="zh-CN" altLang="en-US"/>
        </a:p>
      </dgm:t>
    </dgm:pt>
    <dgm:pt modelId="{B8A953E8-EC9A-4A7E-A53D-CB836F039C0F}" type="pres">
      <dgm:prSet presAssocID="{8BFD2E61-EFBB-403C-8F50-E2D28F342101}" presName="parTransTwo" presStyleCnt="0"/>
      <dgm:spPr/>
    </dgm:pt>
    <dgm:pt modelId="{0F9E1220-001F-4152-83A5-C0006692E616}" type="pres">
      <dgm:prSet presAssocID="{8BFD2E61-EFBB-403C-8F50-E2D28F342101}" presName="horzTwo" presStyleCnt="0"/>
      <dgm:spPr/>
    </dgm:pt>
    <dgm:pt modelId="{FCA47AB6-08AC-4F03-83AD-B8877054DF5C}" type="pres">
      <dgm:prSet presAssocID="{3517AAD3-EA92-4048-982C-30F815FB8045}" presName="vertThree" presStyleCnt="0"/>
      <dgm:spPr/>
    </dgm:pt>
    <dgm:pt modelId="{54AED871-E1B2-467B-B64C-D1DD144CA158}" type="pres">
      <dgm:prSet presAssocID="{3517AAD3-EA92-4048-982C-30F815FB8045}" presName="txThree" presStyleLbl="node3" presStyleIdx="0" presStyleCnt="13" custScaleY="111778" custLinFactNeighborY="-5688">
        <dgm:presLayoutVars>
          <dgm:chPref val="3"/>
        </dgm:presLayoutVars>
      </dgm:prSet>
      <dgm:spPr/>
      <dgm:t>
        <a:bodyPr/>
        <a:lstStyle/>
        <a:p>
          <a:endParaRPr lang="zh-CN" altLang="en-US"/>
        </a:p>
      </dgm:t>
    </dgm:pt>
    <dgm:pt modelId="{7CD72315-5B32-4206-A8A0-B1E9AAF03D2C}" type="pres">
      <dgm:prSet presAssocID="{3517AAD3-EA92-4048-982C-30F815FB8045}" presName="horzThree" presStyleCnt="0"/>
      <dgm:spPr/>
    </dgm:pt>
    <dgm:pt modelId="{18C28F54-814F-4D10-B3E3-69AE7ECAB7BE}" type="pres">
      <dgm:prSet presAssocID="{CCF2940A-1CC2-4134-978E-A6D550BE20EB}" presName="sibSpaceThree" presStyleCnt="0"/>
      <dgm:spPr/>
    </dgm:pt>
    <dgm:pt modelId="{D01C6921-5187-4322-B681-72EE9469EA5C}" type="pres">
      <dgm:prSet presAssocID="{5AF0AC62-4722-4D5A-A260-06A1D6156090}" presName="vertThree" presStyleCnt="0"/>
      <dgm:spPr/>
    </dgm:pt>
    <dgm:pt modelId="{31A20487-CB7C-4421-A93B-5F2FB13F2EBB}" type="pres">
      <dgm:prSet presAssocID="{5AF0AC62-4722-4D5A-A260-06A1D6156090}" presName="txThree" presStyleLbl="node3" presStyleIdx="1" presStyleCnt="13" custScaleY="111778" custLinFactNeighborY="-5688">
        <dgm:presLayoutVars>
          <dgm:chPref val="3"/>
        </dgm:presLayoutVars>
      </dgm:prSet>
      <dgm:spPr/>
      <dgm:t>
        <a:bodyPr/>
        <a:lstStyle/>
        <a:p>
          <a:endParaRPr lang="zh-CN" altLang="en-US"/>
        </a:p>
      </dgm:t>
    </dgm:pt>
    <dgm:pt modelId="{1E2E2BB8-DAC6-4192-B039-DA86F6BB01C4}" type="pres">
      <dgm:prSet presAssocID="{5AF0AC62-4722-4D5A-A260-06A1D6156090}" presName="horzThree" presStyleCnt="0"/>
      <dgm:spPr/>
    </dgm:pt>
    <dgm:pt modelId="{50C7A0C0-6C3F-425E-B9A4-B2AF0F9C02B0}" type="pres">
      <dgm:prSet presAssocID="{944AB25C-3B29-416F-9257-1874760F3E18}" presName="sibSpaceThree" presStyleCnt="0"/>
      <dgm:spPr/>
    </dgm:pt>
    <dgm:pt modelId="{27913AB6-80F1-472F-9237-60853D6D82B0}" type="pres">
      <dgm:prSet presAssocID="{73818C79-00BF-4859-8467-5F2A0AA5AAD5}" presName="vertThree" presStyleCnt="0"/>
      <dgm:spPr/>
    </dgm:pt>
    <dgm:pt modelId="{3D7F85AD-1E5B-4F38-B579-AE0C9BA23EEC}" type="pres">
      <dgm:prSet presAssocID="{73818C79-00BF-4859-8467-5F2A0AA5AAD5}" presName="txThree" presStyleLbl="node3" presStyleIdx="2" presStyleCnt="13" custScaleY="111778" custLinFactNeighborY="-5688">
        <dgm:presLayoutVars>
          <dgm:chPref val="3"/>
        </dgm:presLayoutVars>
      </dgm:prSet>
      <dgm:spPr/>
      <dgm:t>
        <a:bodyPr/>
        <a:lstStyle/>
        <a:p>
          <a:endParaRPr lang="zh-CN" altLang="en-US"/>
        </a:p>
      </dgm:t>
    </dgm:pt>
    <dgm:pt modelId="{98E172BC-51B0-4241-86C3-FC9EDE89F1FD}" type="pres">
      <dgm:prSet presAssocID="{73818C79-00BF-4859-8467-5F2A0AA5AAD5}" presName="horzThree" presStyleCnt="0"/>
      <dgm:spPr/>
    </dgm:pt>
    <dgm:pt modelId="{8C942B13-2130-422D-ABB1-95914E2B86B1}" type="pres">
      <dgm:prSet presAssocID="{88A776E5-3FE5-4F31-A5FA-1C6C47C1DF8C}" presName="sibSpaceThree" presStyleCnt="0"/>
      <dgm:spPr/>
    </dgm:pt>
    <dgm:pt modelId="{44A18BE5-D97F-4C71-9B5F-C675AB663AD0}" type="pres">
      <dgm:prSet presAssocID="{D5D8BC84-58A6-419A-B80F-F6FDB3008FF4}" presName="vertThree" presStyleCnt="0"/>
      <dgm:spPr/>
    </dgm:pt>
    <dgm:pt modelId="{0CE87B6D-ED6D-4841-8193-A87168900FAB}" type="pres">
      <dgm:prSet presAssocID="{D5D8BC84-58A6-419A-B80F-F6FDB3008FF4}" presName="txThree" presStyleLbl="node3" presStyleIdx="3" presStyleCnt="13" custScaleY="111778" custLinFactNeighborY="-5688">
        <dgm:presLayoutVars>
          <dgm:chPref val="3"/>
        </dgm:presLayoutVars>
      </dgm:prSet>
      <dgm:spPr/>
      <dgm:t>
        <a:bodyPr/>
        <a:lstStyle/>
        <a:p>
          <a:endParaRPr lang="zh-CN" altLang="en-US"/>
        </a:p>
      </dgm:t>
    </dgm:pt>
    <dgm:pt modelId="{33F9255E-4A8B-45AE-A352-545C676CA7E7}" type="pres">
      <dgm:prSet presAssocID="{D5D8BC84-58A6-419A-B80F-F6FDB3008FF4}" presName="horzThree" presStyleCnt="0"/>
      <dgm:spPr/>
    </dgm:pt>
    <dgm:pt modelId="{E8ACE49E-B99C-4DFF-8F93-D9509B1884FD}" type="pres">
      <dgm:prSet presAssocID="{65A25658-597F-41F2-B919-D68CE19D03A6}" presName="sibSpaceThree" presStyleCnt="0"/>
      <dgm:spPr/>
    </dgm:pt>
    <dgm:pt modelId="{AE42B7A4-3540-4499-81FF-9F8F60F70E94}" type="pres">
      <dgm:prSet presAssocID="{2529BF8E-30F6-4CF8-B609-470DB89EA19E}" presName="vertThree" presStyleCnt="0"/>
      <dgm:spPr/>
    </dgm:pt>
    <dgm:pt modelId="{FF303D7D-104D-478F-8527-582012AE474D}" type="pres">
      <dgm:prSet presAssocID="{2529BF8E-30F6-4CF8-B609-470DB89EA19E}" presName="txThree" presStyleLbl="node3" presStyleIdx="4" presStyleCnt="13" custScaleY="111778" custLinFactNeighborY="-5688">
        <dgm:presLayoutVars>
          <dgm:chPref val="3"/>
        </dgm:presLayoutVars>
      </dgm:prSet>
      <dgm:spPr/>
      <dgm:t>
        <a:bodyPr/>
        <a:lstStyle/>
        <a:p>
          <a:endParaRPr lang="zh-CN" altLang="en-US"/>
        </a:p>
      </dgm:t>
    </dgm:pt>
    <dgm:pt modelId="{761457AD-FE49-4808-89A7-936428721513}" type="pres">
      <dgm:prSet presAssocID="{2529BF8E-30F6-4CF8-B609-470DB89EA19E}" presName="horzThree" presStyleCnt="0"/>
      <dgm:spPr/>
    </dgm:pt>
    <dgm:pt modelId="{0ACCE851-6704-458C-9E92-2D2E7D615921}" type="pres">
      <dgm:prSet presAssocID="{C6166F6F-71B6-4A78-BFDC-AAF09783527E}" presName="sibSpaceThree" presStyleCnt="0"/>
      <dgm:spPr/>
    </dgm:pt>
    <dgm:pt modelId="{852F032E-29FC-44DE-94C4-36F6D22BAF1D}" type="pres">
      <dgm:prSet presAssocID="{F1ABA82D-9DC6-4F6F-BF46-04C0ECC3698D}" presName="vertThree" presStyleCnt="0"/>
      <dgm:spPr/>
    </dgm:pt>
    <dgm:pt modelId="{62313A67-4B64-4103-8416-2636F2396CD2}" type="pres">
      <dgm:prSet presAssocID="{F1ABA82D-9DC6-4F6F-BF46-04C0ECC3698D}" presName="txThree" presStyleLbl="node3" presStyleIdx="5" presStyleCnt="13" custScaleY="111778" custLinFactNeighborY="-5688">
        <dgm:presLayoutVars>
          <dgm:chPref val="3"/>
        </dgm:presLayoutVars>
      </dgm:prSet>
      <dgm:spPr/>
      <dgm:t>
        <a:bodyPr/>
        <a:lstStyle/>
        <a:p>
          <a:endParaRPr lang="zh-CN" altLang="en-US"/>
        </a:p>
      </dgm:t>
    </dgm:pt>
    <dgm:pt modelId="{05464CE0-0143-42BF-9646-57F9C1407458}" type="pres">
      <dgm:prSet presAssocID="{F1ABA82D-9DC6-4F6F-BF46-04C0ECC3698D}" presName="horzThree" presStyleCnt="0"/>
      <dgm:spPr/>
    </dgm:pt>
    <dgm:pt modelId="{01F83B66-9D26-47A4-B9BB-D704313D72EC}" type="pres">
      <dgm:prSet presAssocID="{76495CC9-E275-4F5A-BE80-438758356982}" presName="sibSpaceThree" presStyleCnt="0"/>
      <dgm:spPr/>
    </dgm:pt>
    <dgm:pt modelId="{A6B50368-CCC8-40EB-A6EA-BC482BF59DCD}" type="pres">
      <dgm:prSet presAssocID="{636276CB-DE8C-4238-A35A-9FADEB2CB71D}" presName="vertThree" presStyleCnt="0"/>
      <dgm:spPr/>
    </dgm:pt>
    <dgm:pt modelId="{D2130BA0-93B3-4121-B1C2-33A3830FC3FF}" type="pres">
      <dgm:prSet presAssocID="{636276CB-DE8C-4238-A35A-9FADEB2CB71D}" presName="txThree" presStyleLbl="node3" presStyleIdx="6" presStyleCnt="13" custScaleY="111778" custLinFactNeighborY="-5688">
        <dgm:presLayoutVars>
          <dgm:chPref val="3"/>
        </dgm:presLayoutVars>
      </dgm:prSet>
      <dgm:spPr/>
      <dgm:t>
        <a:bodyPr/>
        <a:lstStyle/>
        <a:p>
          <a:endParaRPr lang="zh-CN" altLang="en-US"/>
        </a:p>
      </dgm:t>
    </dgm:pt>
    <dgm:pt modelId="{A7BD2277-349C-4226-9BC1-4B265DA7A7A9}" type="pres">
      <dgm:prSet presAssocID="{636276CB-DE8C-4238-A35A-9FADEB2CB71D}" presName="horzThree" presStyleCnt="0"/>
      <dgm:spPr/>
    </dgm:pt>
    <dgm:pt modelId="{4385C782-80D9-4E32-9939-20F928EF7F60}" type="pres">
      <dgm:prSet presAssocID="{21484B5F-EBBD-4A5C-B15A-8B019B6646AA}" presName="sibSpaceTwo" presStyleCnt="0"/>
      <dgm:spPr/>
    </dgm:pt>
    <dgm:pt modelId="{D2029AE0-341C-47DA-8695-5849423EEAF3}" type="pres">
      <dgm:prSet presAssocID="{70A45ADB-8AA2-4EEF-823A-CD0EC704C641}" presName="vertTwo" presStyleCnt="0"/>
      <dgm:spPr/>
    </dgm:pt>
    <dgm:pt modelId="{0DFB07D6-7499-4860-8B26-4D614D394520}" type="pres">
      <dgm:prSet presAssocID="{70A45ADB-8AA2-4EEF-823A-CD0EC704C641}" presName="txTwo" presStyleLbl="node2" presStyleIdx="1" presStyleCnt="2" custScaleY="36988" custLinFactNeighborX="350" custLinFactNeighborY="-7668">
        <dgm:presLayoutVars>
          <dgm:chPref val="3"/>
        </dgm:presLayoutVars>
      </dgm:prSet>
      <dgm:spPr/>
      <dgm:t>
        <a:bodyPr/>
        <a:lstStyle/>
        <a:p>
          <a:endParaRPr lang="zh-CN" altLang="en-US"/>
        </a:p>
      </dgm:t>
    </dgm:pt>
    <dgm:pt modelId="{1DC1F66D-97E3-410F-8891-181CF1372D6E}" type="pres">
      <dgm:prSet presAssocID="{70A45ADB-8AA2-4EEF-823A-CD0EC704C641}" presName="parTransTwo" presStyleCnt="0"/>
      <dgm:spPr/>
    </dgm:pt>
    <dgm:pt modelId="{C6C76B1B-176F-4BEA-B7B0-C105A1C0D4D5}" type="pres">
      <dgm:prSet presAssocID="{70A45ADB-8AA2-4EEF-823A-CD0EC704C641}" presName="horzTwo" presStyleCnt="0"/>
      <dgm:spPr/>
    </dgm:pt>
    <dgm:pt modelId="{6439EBC0-BC62-4580-95EC-48A11E08CE32}" type="pres">
      <dgm:prSet presAssocID="{BA7CF9BF-1239-4B63-9E35-9925D8D9192D}" presName="vertThree" presStyleCnt="0"/>
      <dgm:spPr/>
    </dgm:pt>
    <dgm:pt modelId="{CF7912B8-FA41-4337-AE44-5990C8AA0C26}" type="pres">
      <dgm:prSet presAssocID="{BA7CF9BF-1239-4B63-9E35-9925D8D9192D}" presName="txThree" presStyleLbl="node3" presStyleIdx="7" presStyleCnt="13" custScaleY="111778" custLinFactNeighborY="-5688">
        <dgm:presLayoutVars>
          <dgm:chPref val="3"/>
        </dgm:presLayoutVars>
      </dgm:prSet>
      <dgm:spPr/>
      <dgm:t>
        <a:bodyPr/>
        <a:lstStyle/>
        <a:p>
          <a:endParaRPr lang="zh-CN" altLang="en-US"/>
        </a:p>
      </dgm:t>
    </dgm:pt>
    <dgm:pt modelId="{14859841-0196-4827-80D1-47F61B9F2A00}" type="pres">
      <dgm:prSet presAssocID="{BA7CF9BF-1239-4B63-9E35-9925D8D9192D}" presName="horzThree" presStyleCnt="0"/>
      <dgm:spPr/>
    </dgm:pt>
    <dgm:pt modelId="{23F70415-9907-41A4-9D4F-33D18DB1E3F9}" type="pres">
      <dgm:prSet presAssocID="{C8C5D51E-6BC9-4E47-8426-97162A5284E6}" presName="sibSpaceThree" presStyleCnt="0"/>
      <dgm:spPr/>
    </dgm:pt>
    <dgm:pt modelId="{CB7F1AD0-1E0C-4BE9-9EC5-F79BE96A9D69}" type="pres">
      <dgm:prSet presAssocID="{BEC67F55-C9CB-4BA2-9F24-48766D4C06F6}" presName="vertThree" presStyleCnt="0"/>
      <dgm:spPr/>
    </dgm:pt>
    <dgm:pt modelId="{310CD5CD-8621-456D-A1E5-7E6DAD955D97}" type="pres">
      <dgm:prSet presAssocID="{BEC67F55-C9CB-4BA2-9F24-48766D4C06F6}" presName="txThree" presStyleLbl="node3" presStyleIdx="8" presStyleCnt="13" custScaleY="111778" custLinFactNeighborY="-5688">
        <dgm:presLayoutVars>
          <dgm:chPref val="3"/>
        </dgm:presLayoutVars>
      </dgm:prSet>
      <dgm:spPr/>
      <dgm:t>
        <a:bodyPr/>
        <a:lstStyle/>
        <a:p>
          <a:endParaRPr lang="zh-CN" altLang="en-US"/>
        </a:p>
      </dgm:t>
    </dgm:pt>
    <dgm:pt modelId="{674F44F8-5764-498B-8EDC-7D5EE8B1CFE6}" type="pres">
      <dgm:prSet presAssocID="{BEC67F55-C9CB-4BA2-9F24-48766D4C06F6}" presName="horzThree" presStyleCnt="0"/>
      <dgm:spPr/>
    </dgm:pt>
    <dgm:pt modelId="{FDE8953B-956C-47D6-BCCF-92C59B56CAA3}" type="pres">
      <dgm:prSet presAssocID="{FC378054-83E6-4098-8CAA-DC011AE3E267}" presName="sibSpaceThree" presStyleCnt="0"/>
      <dgm:spPr/>
    </dgm:pt>
    <dgm:pt modelId="{035D1500-6DC1-45BD-BC08-59AFB9F66430}" type="pres">
      <dgm:prSet presAssocID="{B855EAEE-E79A-4E91-A983-E91E477236AC}" presName="vertThree" presStyleCnt="0"/>
      <dgm:spPr/>
    </dgm:pt>
    <dgm:pt modelId="{899597DB-7519-47B9-8BD8-96C1BA710C75}" type="pres">
      <dgm:prSet presAssocID="{B855EAEE-E79A-4E91-A983-E91E477236AC}" presName="txThree" presStyleLbl="node3" presStyleIdx="9" presStyleCnt="13" custScaleY="111778" custLinFactNeighborY="-5688">
        <dgm:presLayoutVars>
          <dgm:chPref val="3"/>
        </dgm:presLayoutVars>
      </dgm:prSet>
      <dgm:spPr/>
      <dgm:t>
        <a:bodyPr/>
        <a:lstStyle/>
        <a:p>
          <a:endParaRPr lang="zh-CN" altLang="en-US"/>
        </a:p>
      </dgm:t>
    </dgm:pt>
    <dgm:pt modelId="{0E17B587-B725-4744-8FA3-BE63FBB1E18A}" type="pres">
      <dgm:prSet presAssocID="{B855EAEE-E79A-4E91-A983-E91E477236AC}" presName="horzThree" presStyleCnt="0"/>
      <dgm:spPr/>
    </dgm:pt>
    <dgm:pt modelId="{CF6D5F7E-C1E6-455A-B0C4-B76F7E5735B4}" type="pres">
      <dgm:prSet presAssocID="{C59ED10D-8C0F-441F-ADC4-C2B945BCAF59}" presName="sibSpaceThree" presStyleCnt="0"/>
      <dgm:spPr/>
    </dgm:pt>
    <dgm:pt modelId="{9A19F6C0-C9D4-4BED-B437-AA42595D9FE1}" type="pres">
      <dgm:prSet presAssocID="{96429BEF-5A4E-4402-9D92-3D10408FE544}" presName="vertThree" presStyleCnt="0"/>
      <dgm:spPr/>
    </dgm:pt>
    <dgm:pt modelId="{BEA9352F-CD98-418F-9FF8-80BE00C0324E}" type="pres">
      <dgm:prSet presAssocID="{96429BEF-5A4E-4402-9D92-3D10408FE544}" presName="txThree" presStyleLbl="node3" presStyleIdx="10" presStyleCnt="13" custScaleY="111778" custLinFactNeighborY="-5688">
        <dgm:presLayoutVars>
          <dgm:chPref val="3"/>
        </dgm:presLayoutVars>
      </dgm:prSet>
      <dgm:spPr/>
      <dgm:t>
        <a:bodyPr/>
        <a:lstStyle/>
        <a:p>
          <a:endParaRPr lang="zh-CN" altLang="en-US"/>
        </a:p>
      </dgm:t>
    </dgm:pt>
    <dgm:pt modelId="{66BBFDE6-20D6-42B3-BA92-857050F472AE}" type="pres">
      <dgm:prSet presAssocID="{96429BEF-5A4E-4402-9D92-3D10408FE544}" presName="horzThree" presStyleCnt="0"/>
      <dgm:spPr/>
    </dgm:pt>
    <dgm:pt modelId="{FA357F3B-0BAD-45DD-9A96-D0F68C63FEDA}" type="pres">
      <dgm:prSet presAssocID="{41B87AE3-4F01-4015-96CB-537E2B54FF7C}" presName="sibSpaceThree" presStyleCnt="0"/>
      <dgm:spPr/>
    </dgm:pt>
    <dgm:pt modelId="{5C5E1168-6394-4224-82F4-3815BC980707}" type="pres">
      <dgm:prSet presAssocID="{02AD2140-6A49-46A1-AE3F-18DA132E409B}" presName="vertThree" presStyleCnt="0"/>
      <dgm:spPr/>
    </dgm:pt>
    <dgm:pt modelId="{0C42B9D5-996F-409E-952E-05CD476DCAFD}" type="pres">
      <dgm:prSet presAssocID="{02AD2140-6A49-46A1-AE3F-18DA132E409B}" presName="txThree" presStyleLbl="node3" presStyleIdx="11" presStyleCnt="13" custScaleY="111778" custLinFactNeighborY="-5688">
        <dgm:presLayoutVars>
          <dgm:chPref val="3"/>
        </dgm:presLayoutVars>
      </dgm:prSet>
      <dgm:spPr/>
      <dgm:t>
        <a:bodyPr/>
        <a:lstStyle/>
        <a:p>
          <a:endParaRPr lang="zh-CN" altLang="en-US"/>
        </a:p>
      </dgm:t>
    </dgm:pt>
    <dgm:pt modelId="{396898EE-74EB-4720-BC5C-171481F3A73A}" type="pres">
      <dgm:prSet presAssocID="{02AD2140-6A49-46A1-AE3F-18DA132E409B}" presName="horzThree" presStyleCnt="0"/>
      <dgm:spPr/>
    </dgm:pt>
    <dgm:pt modelId="{07803E9B-4702-4D37-A840-17879F1A5E85}" type="pres">
      <dgm:prSet presAssocID="{23341E91-942D-4E6F-B816-E32CD21AA2EC}" presName="sibSpaceThree" presStyleCnt="0"/>
      <dgm:spPr/>
    </dgm:pt>
    <dgm:pt modelId="{2D9EF40C-14AC-43D9-8768-560C6FF0664F}" type="pres">
      <dgm:prSet presAssocID="{D160CE20-D874-4F96-BC1E-6276BF964D32}" presName="vertThree" presStyleCnt="0"/>
      <dgm:spPr/>
    </dgm:pt>
    <dgm:pt modelId="{DAAF86C3-2DAF-4D53-A103-4A3831F0ADD0}" type="pres">
      <dgm:prSet presAssocID="{D160CE20-D874-4F96-BC1E-6276BF964D32}" presName="txThree" presStyleLbl="node3" presStyleIdx="12" presStyleCnt="13" custScaleY="111778" custLinFactNeighborY="-5688">
        <dgm:presLayoutVars>
          <dgm:chPref val="3"/>
        </dgm:presLayoutVars>
      </dgm:prSet>
      <dgm:spPr/>
      <dgm:t>
        <a:bodyPr/>
        <a:lstStyle/>
        <a:p>
          <a:endParaRPr lang="zh-CN" altLang="en-US"/>
        </a:p>
      </dgm:t>
    </dgm:pt>
    <dgm:pt modelId="{3F3E60A6-932A-4E80-AAE5-F4822CCA6E36}" type="pres">
      <dgm:prSet presAssocID="{D160CE20-D874-4F96-BC1E-6276BF964D32}" presName="horzThree" presStyleCnt="0"/>
      <dgm:spPr/>
    </dgm:pt>
  </dgm:ptLst>
  <dgm:cxnLst>
    <dgm:cxn modelId="{B45E1D59-FDC7-4524-A864-2AD560D1CD63}" type="presOf" srcId="{5AF0AC62-4722-4D5A-A260-06A1D6156090}" destId="{31A20487-CB7C-4421-A93B-5F2FB13F2EBB}" srcOrd="0" destOrd="0" presId="urn:microsoft.com/office/officeart/2005/8/layout/hierarchy4"/>
    <dgm:cxn modelId="{021D93F3-8F5F-40A5-8C6D-9D15549F118A}" srcId="{E8F2A538-085A-4E4B-B45D-A1EA6A80A53C}" destId="{8BFD2E61-EFBB-403C-8F50-E2D28F342101}" srcOrd="0" destOrd="0" parTransId="{B304D844-6A8C-45CB-9772-F383D5AEC56A}" sibTransId="{21484B5F-EBBD-4A5C-B15A-8B019B6646AA}"/>
    <dgm:cxn modelId="{A49A2DC2-FED9-4F75-90DD-631E6139E52E}" srcId="{434B0313-5225-4535-90E4-F7AF5F3442A9}" destId="{E8F2A538-085A-4E4B-B45D-A1EA6A80A53C}" srcOrd="0" destOrd="0" parTransId="{43372010-0C94-4ACA-8317-E2A842704DBA}" sibTransId="{C0B07EC6-314E-40AF-892C-E0409B7CBAC2}"/>
    <dgm:cxn modelId="{ABAB208D-AFE9-4EE7-B363-1DD3B7137A4A}" srcId="{8BFD2E61-EFBB-403C-8F50-E2D28F342101}" destId="{3517AAD3-EA92-4048-982C-30F815FB8045}" srcOrd="0" destOrd="0" parTransId="{A7D6B05A-249F-4CC3-B0F6-EA7DD80EEE96}" sibTransId="{CCF2940A-1CC2-4134-978E-A6D550BE20EB}"/>
    <dgm:cxn modelId="{6BA1E06D-CA96-4391-9066-B8322DBD330E}" type="presOf" srcId="{F1ABA82D-9DC6-4F6F-BF46-04C0ECC3698D}" destId="{62313A67-4B64-4103-8416-2636F2396CD2}" srcOrd="0" destOrd="0" presId="urn:microsoft.com/office/officeart/2005/8/layout/hierarchy4"/>
    <dgm:cxn modelId="{7DB01222-2176-4C5E-AF17-3D578935AC3D}" type="presOf" srcId="{434B0313-5225-4535-90E4-F7AF5F3442A9}" destId="{6DED5F34-239A-42B0-88B1-B6EB0BC1338F}" srcOrd="0" destOrd="0" presId="urn:microsoft.com/office/officeart/2005/8/layout/hierarchy4"/>
    <dgm:cxn modelId="{D0C5FAB6-6280-42D8-93A4-8029CC2FC0A9}" type="presOf" srcId="{E8F2A538-085A-4E4B-B45D-A1EA6A80A53C}" destId="{6C59AAA8-F395-46BA-95D7-EBF1DB8B1700}" srcOrd="0" destOrd="0" presId="urn:microsoft.com/office/officeart/2005/8/layout/hierarchy4"/>
    <dgm:cxn modelId="{5DF0B04F-2541-4773-99A0-ADDA00E00DC7}" srcId="{8BFD2E61-EFBB-403C-8F50-E2D28F342101}" destId="{D5D8BC84-58A6-419A-B80F-F6FDB3008FF4}" srcOrd="3" destOrd="0" parTransId="{795EBD53-83EC-4684-8850-EF1D05C752ED}" sibTransId="{65A25658-597F-41F2-B919-D68CE19D03A6}"/>
    <dgm:cxn modelId="{A35286B6-6D3E-4FDF-B778-7EAEC7FDF598}" type="presOf" srcId="{3517AAD3-EA92-4048-982C-30F815FB8045}" destId="{54AED871-E1B2-467B-B64C-D1DD144CA158}" srcOrd="0" destOrd="0" presId="urn:microsoft.com/office/officeart/2005/8/layout/hierarchy4"/>
    <dgm:cxn modelId="{D2DFB428-3F61-4711-9508-2F49EA77103B}" srcId="{70A45ADB-8AA2-4EEF-823A-CD0EC704C641}" destId="{D160CE20-D874-4F96-BC1E-6276BF964D32}" srcOrd="5" destOrd="0" parTransId="{9E3C881F-DB91-44BE-85A8-3DA3DE528EB3}" sibTransId="{2AC65313-96FA-43F5-A050-41FB77FCEF5B}"/>
    <dgm:cxn modelId="{88741202-23C7-48F9-A336-D1E04CB5E3DC}" srcId="{70A45ADB-8AA2-4EEF-823A-CD0EC704C641}" destId="{B855EAEE-E79A-4E91-A983-E91E477236AC}" srcOrd="2" destOrd="0" parTransId="{1BE1237D-7CF3-4CCD-8E92-7BB05509A03D}" sibTransId="{C59ED10D-8C0F-441F-ADC4-C2B945BCAF59}"/>
    <dgm:cxn modelId="{BEA0982A-8322-4966-9E57-769D05A30962}" srcId="{E8F2A538-085A-4E4B-B45D-A1EA6A80A53C}" destId="{70A45ADB-8AA2-4EEF-823A-CD0EC704C641}" srcOrd="1" destOrd="0" parTransId="{CF8B5BFD-715D-4A03-A7DB-707076C0A4FC}" sibTransId="{1704FF3E-0C6F-4B36-B7B9-F8AD43D7D76A}"/>
    <dgm:cxn modelId="{20AC081D-F9B3-43CC-8516-1289B8F62BCB}" type="presOf" srcId="{96429BEF-5A4E-4402-9D92-3D10408FE544}" destId="{BEA9352F-CD98-418F-9FF8-80BE00C0324E}" srcOrd="0" destOrd="0" presId="urn:microsoft.com/office/officeart/2005/8/layout/hierarchy4"/>
    <dgm:cxn modelId="{CF360639-A907-4A1E-BA88-5FA0DAD3C69B}" type="presOf" srcId="{D5D8BC84-58A6-419A-B80F-F6FDB3008FF4}" destId="{0CE87B6D-ED6D-4841-8193-A87168900FAB}" srcOrd="0" destOrd="0" presId="urn:microsoft.com/office/officeart/2005/8/layout/hierarchy4"/>
    <dgm:cxn modelId="{DBF42320-FFBD-45C8-A86A-8C4215F7EDEA}" type="presOf" srcId="{D160CE20-D874-4F96-BC1E-6276BF964D32}" destId="{DAAF86C3-2DAF-4D53-A103-4A3831F0ADD0}" srcOrd="0" destOrd="0" presId="urn:microsoft.com/office/officeart/2005/8/layout/hierarchy4"/>
    <dgm:cxn modelId="{06F40033-E090-4A19-91B0-F686CED39B75}" type="presOf" srcId="{636276CB-DE8C-4238-A35A-9FADEB2CB71D}" destId="{D2130BA0-93B3-4121-B1C2-33A3830FC3FF}" srcOrd="0" destOrd="0" presId="urn:microsoft.com/office/officeart/2005/8/layout/hierarchy4"/>
    <dgm:cxn modelId="{BC85E505-B899-4970-8564-25123B268AA4}" srcId="{70A45ADB-8AA2-4EEF-823A-CD0EC704C641}" destId="{02AD2140-6A49-46A1-AE3F-18DA132E409B}" srcOrd="4" destOrd="0" parTransId="{26335E38-9536-41A3-8A4F-658A9BA68B18}" sibTransId="{23341E91-942D-4E6F-B816-E32CD21AA2EC}"/>
    <dgm:cxn modelId="{61476519-4F1F-4ECA-967F-18CA2E3FF734}" type="presOf" srcId="{73818C79-00BF-4859-8467-5F2A0AA5AAD5}" destId="{3D7F85AD-1E5B-4F38-B579-AE0C9BA23EEC}" srcOrd="0" destOrd="0" presId="urn:microsoft.com/office/officeart/2005/8/layout/hierarchy4"/>
    <dgm:cxn modelId="{17368E14-B851-426A-986D-46283BE9F01D}" srcId="{8BFD2E61-EFBB-403C-8F50-E2D28F342101}" destId="{636276CB-DE8C-4238-A35A-9FADEB2CB71D}" srcOrd="6" destOrd="0" parTransId="{5A17B8FD-62C3-434C-BE48-8EF17B54E349}" sibTransId="{4B1918F5-B2F0-484A-9F34-A7E7932679F3}"/>
    <dgm:cxn modelId="{A779742C-03FF-477E-9CB0-ABD61CAC1DAF}" type="presOf" srcId="{B855EAEE-E79A-4E91-A983-E91E477236AC}" destId="{899597DB-7519-47B9-8BD8-96C1BA710C75}" srcOrd="0" destOrd="0" presId="urn:microsoft.com/office/officeart/2005/8/layout/hierarchy4"/>
    <dgm:cxn modelId="{9272247D-3A75-4D17-A98B-052F001D875E}" srcId="{70A45ADB-8AA2-4EEF-823A-CD0EC704C641}" destId="{BA7CF9BF-1239-4B63-9E35-9925D8D9192D}" srcOrd="0" destOrd="0" parTransId="{D6545CD6-FA68-4068-912B-4392F9270B57}" sibTransId="{C8C5D51E-6BC9-4E47-8426-97162A5284E6}"/>
    <dgm:cxn modelId="{8F014C97-2ED3-4706-B6B0-472607334A3B}" srcId="{70A45ADB-8AA2-4EEF-823A-CD0EC704C641}" destId="{BEC67F55-C9CB-4BA2-9F24-48766D4C06F6}" srcOrd="1" destOrd="0" parTransId="{A70A626C-939B-4670-9D1E-4E89D9BE8F64}" sibTransId="{FC378054-83E6-4098-8CAA-DC011AE3E267}"/>
    <dgm:cxn modelId="{F7587F2A-E99D-4FF9-806E-7CF9A58C71E5}" type="presOf" srcId="{8BFD2E61-EFBB-403C-8F50-E2D28F342101}" destId="{B369A441-35AA-4602-9BAB-3D5D551B6E49}" srcOrd="0" destOrd="0" presId="urn:microsoft.com/office/officeart/2005/8/layout/hierarchy4"/>
    <dgm:cxn modelId="{982FD8A0-BEF0-4D44-AA68-4532CEB2D781}" srcId="{8BFD2E61-EFBB-403C-8F50-E2D28F342101}" destId="{73818C79-00BF-4859-8467-5F2A0AA5AAD5}" srcOrd="2" destOrd="0" parTransId="{1C32D56F-AD0D-453B-9997-DC375C24BBB2}" sibTransId="{88A776E5-3FE5-4F31-A5FA-1C6C47C1DF8C}"/>
    <dgm:cxn modelId="{DDAE98FF-C2F8-4B4E-8E40-AEA2214832C7}" type="presOf" srcId="{BEC67F55-C9CB-4BA2-9F24-48766D4C06F6}" destId="{310CD5CD-8621-456D-A1E5-7E6DAD955D97}" srcOrd="0" destOrd="0" presId="urn:microsoft.com/office/officeart/2005/8/layout/hierarchy4"/>
    <dgm:cxn modelId="{7E067A2F-FDC3-43DF-A748-49194C7C1F9D}" srcId="{8BFD2E61-EFBB-403C-8F50-E2D28F342101}" destId="{5AF0AC62-4722-4D5A-A260-06A1D6156090}" srcOrd="1" destOrd="0" parTransId="{6E07124F-2CE3-4C7C-8A7D-4E131DD55EC2}" sibTransId="{944AB25C-3B29-416F-9257-1874760F3E18}"/>
    <dgm:cxn modelId="{04A4837A-2E19-447F-8704-3C497FF3826E}" type="presOf" srcId="{02AD2140-6A49-46A1-AE3F-18DA132E409B}" destId="{0C42B9D5-996F-409E-952E-05CD476DCAFD}" srcOrd="0" destOrd="0" presId="urn:microsoft.com/office/officeart/2005/8/layout/hierarchy4"/>
    <dgm:cxn modelId="{1074EB3B-A26A-456A-B1FC-3EA45EE80352}" srcId="{8BFD2E61-EFBB-403C-8F50-E2D28F342101}" destId="{2529BF8E-30F6-4CF8-B609-470DB89EA19E}" srcOrd="4" destOrd="0" parTransId="{89CD0CEE-7990-4C88-A20B-2170928D8CC7}" sibTransId="{C6166F6F-71B6-4A78-BFDC-AAF09783527E}"/>
    <dgm:cxn modelId="{1CE8F870-5C46-4598-A16E-AED9D1A52C48}" type="presOf" srcId="{BA7CF9BF-1239-4B63-9E35-9925D8D9192D}" destId="{CF7912B8-FA41-4337-AE44-5990C8AA0C26}" srcOrd="0" destOrd="0" presId="urn:microsoft.com/office/officeart/2005/8/layout/hierarchy4"/>
    <dgm:cxn modelId="{08284B67-C3A5-458B-8F4C-9C1852CCD777}" srcId="{8BFD2E61-EFBB-403C-8F50-E2D28F342101}" destId="{F1ABA82D-9DC6-4F6F-BF46-04C0ECC3698D}" srcOrd="5" destOrd="0" parTransId="{9A73AA15-F0A0-4CA1-B412-466CFD2DDF3C}" sibTransId="{76495CC9-E275-4F5A-BE80-438758356982}"/>
    <dgm:cxn modelId="{018153AB-72CB-4859-8405-7E4E079D2A38}" type="presOf" srcId="{70A45ADB-8AA2-4EEF-823A-CD0EC704C641}" destId="{0DFB07D6-7499-4860-8B26-4D614D394520}" srcOrd="0" destOrd="0" presId="urn:microsoft.com/office/officeart/2005/8/layout/hierarchy4"/>
    <dgm:cxn modelId="{BA6B7C98-38F1-45F7-8DDB-A74439473285}" srcId="{70A45ADB-8AA2-4EEF-823A-CD0EC704C641}" destId="{96429BEF-5A4E-4402-9D92-3D10408FE544}" srcOrd="3" destOrd="0" parTransId="{ED6EEBA3-2609-4A93-8842-250FA8C928A2}" sibTransId="{41B87AE3-4F01-4015-96CB-537E2B54FF7C}"/>
    <dgm:cxn modelId="{4B3B5E55-F398-4772-BE8D-D9C072808911}" type="presOf" srcId="{2529BF8E-30F6-4CF8-B609-470DB89EA19E}" destId="{FF303D7D-104D-478F-8527-582012AE474D}" srcOrd="0" destOrd="0" presId="urn:microsoft.com/office/officeart/2005/8/layout/hierarchy4"/>
    <dgm:cxn modelId="{C9F3896F-5328-41F5-A6BE-3010998EDD19}" type="presParOf" srcId="{6DED5F34-239A-42B0-88B1-B6EB0BC1338F}" destId="{CB0AA9F7-4320-4407-88A5-600C224C7BA7}" srcOrd="0" destOrd="0" presId="urn:microsoft.com/office/officeart/2005/8/layout/hierarchy4"/>
    <dgm:cxn modelId="{1A1C4187-48BD-40C3-8665-35C63969B7B6}" type="presParOf" srcId="{CB0AA9F7-4320-4407-88A5-600C224C7BA7}" destId="{6C59AAA8-F395-46BA-95D7-EBF1DB8B1700}" srcOrd="0" destOrd="0" presId="urn:microsoft.com/office/officeart/2005/8/layout/hierarchy4"/>
    <dgm:cxn modelId="{03612D7E-A885-4191-8820-F86E58039857}" type="presParOf" srcId="{CB0AA9F7-4320-4407-88A5-600C224C7BA7}" destId="{F844E6D1-FE73-4A07-8EC2-BC7DA9A73870}" srcOrd="1" destOrd="0" presId="urn:microsoft.com/office/officeart/2005/8/layout/hierarchy4"/>
    <dgm:cxn modelId="{BFC7E20B-C610-4A82-A142-F90A75220FDD}" type="presParOf" srcId="{CB0AA9F7-4320-4407-88A5-600C224C7BA7}" destId="{47049B68-8C14-4CD3-8155-EAD2CB93D7D3}" srcOrd="2" destOrd="0" presId="urn:microsoft.com/office/officeart/2005/8/layout/hierarchy4"/>
    <dgm:cxn modelId="{A30193A7-CB63-4B0A-BB5F-FDB457871EAE}" type="presParOf" srcId="{47049B68-8C14-4CD3-8155-EAD2CB93D7D3}" destId="{B905A9C7-7A24-4263-A4CC-2B90C1736C71}" srcOrd="0" destOrd="0" presId="urn:microsoft.com/office/officeart/2005/8/layout/hierarchy4"/>
    <dgm:cxn modelId="{CD9D3A28-78DE-41D2-8119-C6E75DC5BDCD}" type="presParOf" srcId="{B905A9C7-7A24-4263-A4CC-2B90C1736C71}" destId="{B369A441-35AA-4602-9BAB-3D5D551B6E49}" srcOrd="0" destOrd="0" presId="urn:microsoft.com/office/officeart/2005/8/layout/hierarchy4"/>
    <dgm:cxn modelId="{EE83EB41-4180-40C1-BD14-56C7CC3D947F}" type="presParOf" srcId="{B905A9C7-7A24-4263-A4CC-2B90C1736C71}" destId="{B8A953E8-EC9A-4A7E-A53D-CB836F039C0F}" srcOrd="1" destOrd="0" presId="urn:microsoft.com/office/officeart/2005/8/layout/hierarchy4"/>
    <dgm:cxn modelId="{6D79C869-525A-4D85-81F7-3D5967320A52}" type="presParOf" srcId="{B905A9C7-7A24-4263-A4CC-2B90C1736C71}" destId="{0F9E1220-001F-4152-83A5-C0006692E616}" srcOrd="2" destOrd="0" presId="urn:microsoft.com/office/officeart/2005/8/layout/hierarchy4"/>
    <dgm:cxn modelId="{16EB8420-5CB2-426B-AC5D-5D6530A4316F}" type="presParOf" srcId="{0F9E1220-001F-4152-83A5-C0006692E616}" destId="{FCA47AB6-08AC-4F03-83AD-B8877054DF5C}" srcOrd="0" destOrd="0" presId="urn:microsoft.com/office/officeart/2005/8/layout/hierarchy4"/>
    <dgm:cxn modelId="{D4CE30F5-08F0-44FF-AEE3-68A633DB8987}" type="presParOf" srcId="{FCA47AB6-08AC-4F03-83AD-B8877054DF5C}" destId="{54AED871-E1B2-467B-B64C-D1DD144CA158}" srcOrd="0" destOrd="0" presId="urn:microsoft.com/office/officeart/2005/8/layout/hierarchy4"/>
    <dgm:cxn modelId="{45049554-B5E1-43C1-B7DC-08A73815875A}" type="presParOf" srcId="{FCA47AB6-08AC-4F03-83AD-B8877054DF5C}" destId="{7CD72315-5B32-4206-A8A0-B1E9AAF03D2C}" srcOrd="1" destOrd="0" presId="urn:microsoft.com/office/officeart/2005/8/layout/hierarchy4"/>
    <dgm:cxn modelId="{E2CCA25C-324C-4017-A01F-C80E0AB0F030}" type="presParOf" srcId="{0F9E1220-001F-4152-83A5-C0006692E616}" destId="{18C28F54-814F-4D10-B3E3-69AE7ECAB7BE}" srcOrd="1" destOrd="0" presId="urn:microsoft.com/office/officeart/2005/8/layout/hierarchy4"/>
    <dgm:cxn modelId="{2A4D8CA8-7EF3-49E2-AC85-8064CB384476}" type="presParOf" srcId="{0F9E1220-001F-4152-83A5-C0006692E616}" destId="{D01C6921-5187-4322-B681-72EE9469EA5C}" srcOrd="2" destOrd="0" presId="urn:microsoft.com/office/officeart/2005/8/layout/hierarchy4"/>
    <dgm:cxn modelId="{062740F7-3452-48BF-B9B6-53C533DD3F02}" type="presParOf" srcId="{D01C6921-5187-4322-B681-72EE9469EA5C}" destId="{31A20487-CB7C-4421-A93B-5F2FB13F2EBB}" srcOrd="0" destOrd="0" presId="urn:microsoft.com/office/officeart/2005/8/layout/hierarchy4"/>
    <dgm:cxn modelId="{764A3636-E03C-4938-A777-E758AD7B3E5C}" type="presParOf" srcId="{D01C6921-5187-4322-B681-72EE9469EA5C}" destId="{1E2E2BB8-DAC6-4192-B039-DA86F6BB01C4}" srcOrd="1" destOrd="0" presId="urn:microsoft.com/office/officeart/2005/8/layout/hierarchy4"/>
    <dgm:cxn modelId="{29673BBE-47D3-4359-BAB8-745D548963F8}" type="presParOf" srcId="{0F9E1220-001F-4152-83A5-C0006692E616}" destId="{50C7A0C0-6C3F-425E-B9A4-B2AF0F9C02B0}" srcOrd="3" destOrd="0" presId="urn:microsoft.com/office/officeart/2005/8/layout/hierarchy4"/>
    <dgm:cxn modelId="{34341FB8-CC1D-4765-B764-314CC64B8411}" type="presParOf" srcId="{0F9E1220-001F-4152-83A5-C0006692E616}" destId="{27913AB6-80F1-472F-9237-60853D6D82B0}" srcOrd="4" destOrd="0" presId="urn:microsoft.com/office/officeart/2005/8/layout/hierarchy4"/>
    <dgm:cxn modelId="{30BF3BC6-7AFB-463D-A7C2-21222E4DC38B}" type="presParOf" srcId="{27913AB6-80F1-472F-9237-60853D6D82B0}" destId="{3D7F85AD-1E5B-4F38-B579-AE0C9BA23EEC}" srcOrd="0" destOrd="0" presId="urn:microsoft.com/office/officeart/2005/8/layout/hierarchy4"/>
    <dgm:cxn modelId="{CCF70C0B-81C0-416F-9243-A0BEADE8A9E9}" type="presParOf" srcId="{27913AB6-80F1-472F-9237-60853D6D82B0}" destId="{98E172BC-51B0-4241-86C3-FC9EDE89F1FD}" srcOrd="1" destOrd="0" presId="urn:microsoft.com/office/officeart/2005/8/layout/hierarchy4"/>
    <dgm:cxn modelId="{EDB52ECB-266B-440E-AC3C-9377F5A39AC4}" type="presParOf" srcId="{0F9E1220-001F-4152-83A5-C0006692E616}" destId="{8C942B13-2130-422D-ABB1-95914E2B86B1}" srcOrd="5" destOrd="0" presId="urn:microsoft.com/office/officeart/2005/8/layout/hierarchy4"/>
    <dgm:cxn modelId="{16315307-6FAE-4AD5-B0E1-C0942D0033DD}" type="presParOf" srcId="{0F9E1220-001F-4152-83A5-C0006692E616}" destId="{44A18BE5-D97F-4C71-9B5F-C675AB663AD0}" srcOrd="6" destOrd="0" presId="urn:microsoft.com/office/officeart/2005/8/layout/hierarchy4"/>
    <dgm:cxn modelId="{01D93E14-2B10-4EEA-99FB-1CC4AC4AB6BF}" type="presParOf" srcId="{44A18BE5-D97F-4C71-9B5F-C675AB663AD0}" destId="{0CE87B6D-ED6D-4841-8193-A87168900FAB}" srcOrd="0" destOrd="0" presId="urn:microsoft.com/office/officeart/2005/8/layout/hierarchy4"/>
    <dgm:cxn modelId="{CBFC87F8-5ED1-4C95-B257-BC5ECDEF81BE}" type="presParOf" srcId="{44A18BE5-D97F-4C71-9B5F-C675AB663AD0}" destId="{33F9255E-4A8B-45AE-A352-545C676CA7E7}" srcOrd="1" destOrd="0" presId="urn:microsoft.com/office/officeart/2005/8/layout/hierarchy4"/>
    <dgm:cxn modelId="{E19255D4-E79C-4657-B0F8-2938B9E64921}" type="presParOf" srcId="{0F9E1220-001F-4152-83A5-C0006692E616}" destId="{E8ACE49E-B99C-4DFF-8F93-D9509B1884FD}" srcOrd="7" destOrd="0" presId="urn:microsoft.com/office/officeart/2005/8/layout/hierarchy4"/>
    <dgm:cxn modelId="{6E96A703-7007-438F-9D35-5C9D00FE08D8}" type="presParOf" srcId="{0F9E1220-001F-4152-83A5-C0006692E616}" destId="{AE42B7A4-3540-4499-81FF-9F8F60F70E94}" srcOrd="8" destOrd="0" presId="urn:microsoft.com/office/officeart/2005/8/layout/hierarchy4"/>
    <dgm:cxn modelId="{668BC3D6-ADE5-4DD4-B5A0-28C4D0E50D82}" type="presParOf" srcId="{AE42B7A4-3540-4499-81FF-9F8F60F70E94}" destId="{FF303D7D-104D-478F-8527-582012AE474D}" srcOrd="0" destOrd="0" presId="urn:microsoft.com/office/officeart/2005/8/layout/hierarchy4"/>
    <dgm:cxn modelId="{7D493A34-B506-4A19-8D06-9850AAB9606E}" type="presParOf" srcId="{AE42B7A4-3540-4499-81FF-9F8F60F70E94}" destId="{761457AD-FE49-4808-89A7-936428721513}" srcOrd="1" destOrd="0" presId="urn:microsoft.com/office/officeart/2005/8/layout/hierarchy4"/>
    <dgm:cxn modelId="{06FD5E5A-DBDC-4BD6-B07C-639BE19F5606}" type="presParOf" srcId="{0F9E1220-001F-4152-83A5-C0006692E616}" destId="{0ACCE851-6704-458C-9E92-2D2E7D615921}" srcOrd="9" destOrd="0" presId="urn:microsoft.com/office/officeart/2005/8/layout/hierarchy4"/>
    <dgm:cxn modelId="{07ADEDB4-DF70-443C-8E8A-2CB794683818}" type="presParOf" srcId="{0F9E1220-001F-4152-83A5-C0006692E616}" destId="{852F032E-29FC-44DE-94C4-36F6D22BAF1D}" srcOrd="10" destOrd="0" presId="urn:microsoft.com/office/officeart/2005/8/layout/hierarchy4"/>
    <dgm:cxn modelId="{F1EF6308-CAB7-4436-B790-CD5E3E55D0EA}" type="presParOf" srcId="{852F032E-29FC-44DE-94C4-36F6D22BAF1D}" destId="{62313A67-4B64-4103-8416-2636F2396CD2}" srcOrd="0" destOrd="0" presId="urn:microsoft.com/office/officeart/2005/8/layout/hierarchy4"/>
    <dgm:cxn modelId="{AB7015F5-17AC-43C1-A16C-AAA366B8FE24}" type="presParOf" srcId="{852F032E-29FC-44DE-94C4-36F6D22BAF1D}" destId="{05464CE0-0143-42BF-9646-57F9C1407458}" srcOrd="1" destOrd="0" presId="urn:microsoft.com/office/officeart/2005/8/layout/hierarchy4"/>
    <dgm:cxn modelId="{146213FB-3A0C-4EB0-A359-8375DB47D809}" type="presParOf" srcId="{0F9E1220-001F-4152-83A5-C0006692E616}" destId="{01F83B66-9D26-47A4-B9BB-D704313D72EC}" srcOrd="11" destOrd="0" presId="urn:microsoft.com/office/officeart/2005/8/layout/hierarchy4"/>
    <dgm:cxn modelId="{6C61B7A6-E926-4F26-A878-7529DB705C33}" type="presParOf" srcId="{0F9E1220-001F-4152-83A5-C0006692E616}" destId="{A6B50368-CCC8-40EB-A6EA-BC482BF59DCD}" srcOrd="12" destOrd="0" presId="urn:microsoft.com/office/officeart/2005/8/layout/hierarchy4"/>
    <dgm:cxn modelId="{D6F2CF85-0BD0-41CB-A264-99905795E8E4}" type="presParOf" srcId="{A6B50368-CCC8-40EB-A6EA-BC482BF59DCD}" destId="{D2130BA0-93B3-4121-B1C2-33A3830FC3FF}" srcOrd="0" destOrd="0" presId="urn:microsoft.com/office/officeart/2005/8/layout/hierarchy4"/>
    <dgm:cxn modelId="{E5FB3F58-B94E-468F-A685-A68A9139F225}" type="presParOf" srcId="{A6B50368-CCC8-40EB-A6EA-BC482BF59DCD}" destId="{A7BD2277-349C-4226-9BC1-4B265DA7A7A9}" srcOrd="1" destOrd="0" presId="urn:microsoft.com/office/officeart/2005/8/layout/hierarchy4"/>
    <dgm:cxn modelId="{C571C540-36D3-4B1C-B41D-ED02E64284F9}" type="presParOf" srcId="{47049B68-8C14-4CD3-8155-EAD2CB93D7D3}" destId="{4385C782-80D9-4E32-9939-20F928EF7F60}" srcOrd="1" destOrd="0" presId="urn:microsoft.com/office/officeart/2005/8/layout/hierarchy4"/>
    <dgm:cxn modelId="{FBB4CAAA-C221-45C5-9C09-E6D6835CEEFC}" type="presParOf" srcId="{47049B68-8C14-4CD3-8155-EAD2CB93D7D3}" destId="{D2029AE0-341C-47DA-8695-5849423EEAF3}" srcOrd="2" destOrd="0" presId="urn:microsoft.com/office/officeart/2005/8/layout/hierarchy4"/>
    <dgm:cxn modelId="{F2453B6D-0E53-4ADF-85FC-1D5A199C6973}" type="presParOf" srcId="{D2029AE0-341C-47DA-8695-5849423EEAF3}" destId="{0DFB07D6-7499-4860-8B26-4D614D394520}" srcOrd="0" destOrd="0" presId="urn:microsoft.com/office/officeart/2005/8/layout/hierarchy4"/>
    <dgm:cxn modelId="{B8937921-FC41-40A1-B4DB-E26E476B3E2D}" type="presParOf" srcId="{D2029AE0-341C-47DA-8695-5849423EEAF3}" destId="{1DC1F66D-97E3-410F-8891-181CF1372D6E}" srcOrd="1" destOrd="0" presId="urn:microsoft.com/office/officeart/2005/8/layout/hierarchy4"/>
    <dgm:cxn modelId="{D41137CF-642F-4456-B02A-5981F3375CA4}" type="presParOf" srcId="{D2029AE0-341C-47DA-8695-5849423EEAF3}" destId="{C6C76B1B-176F-4BEA-B7B0-C105A1C0D4D5}" srcOrd="2" destOrd="0" presId="urn:microsoft.com/office/officeart/2005/8/layout/hierarchy4"/>
    <dgm:cxn modelId="{7389B4CD-E7F7-43FE-AA06-10C8C07FA52D}" type="presParOf" srcId="{C6C76B1B-176F-4BEA-B7B0-C105A1C0D4D5}" destId="{6439EBC0-BC62-4580-95EC-48A11E08CE32}" srcOrd="0" destOrd="0" presId="urn:microsoft.com/office/officeart/2005/8/layout/hierarchy4"/>
    <dgm:cxn modelId="{2D5D891E-C81B-4592-8E36-D47EAA1786BC}" type="presParOf" srcId="{6439EBC0-BC62-4580-95EC-48A11E08CE32}" destId="{CF7912B8-FA41-4337-AE44-5990C8AA0C26}" srcOrd="0" destOrd="0" presId="urn:microsoft.com/office/officeart/2005/8/layout/hierarchy4"/>
    <dgm:cxn modelId="{BC2409E3-18F6-4980-9B2B-E8AA701CA3F1}" type="presParOf" srcId="{6439EBC0-BC62-4580-95EC-48A11E08CE32}" destId="{14859841-0196-4827-80D1-47F61B9F2A00}" srcOrd="1" destOrd="0" presId="urn:microsoft.com/office/officeart/2005/8/layout/hierarchy4"/>
    <dgm:cxn modelId="{42257E4C-94D6-4E8A-B22D-31529C83E0BF}" type="presParOf" srcId="{C6C76B1B-176F-4BEA-B7B0-C105A1C0D4D5}" destId="{23F70415-9907-41A4-9D4F-33D18DB1E3F9}" srcOrd="1" destOrd="0" presId="urn:microsoft.com/office/officeart/2005/8/layout/hierarchy4"/>
    <dgm:cxn modelId="{7F5BB57C-C510-48B7-A849-8AD4CD69FFD9}" type="presParOf" srcId="{C6C76B1B-176F-4BEA-B7B0-C105A1C0D4D5}" destId="{CB7F1AD0-1E0C-4BE9-9EC5-F79BE96A9D69}" srcOrd="2" destOrd="0" presId="urn:microsoft.com/office/officeart/2005/8/layout/hierarchy4"/>
    <dgm:cxn modelId="{BE8DC191-E0F3-47CE-93ED-7D3C92A4D9E1}" type="presParOf" srcId="{CB7F1AD0-1E0C-4BE9-9EC5-F79BE96A9D69}" destId="{310CD5CD-8621-456D-A1E5-7E6DAD955D97}" srcOrd="0" destOrd="0" presId="urn:microsoft.com/office/officeart/2005/8/layout/hierarchy4"/>
    <dgm:cxn modelId="{259A5D4F-7397-4D3C-A22B-756CA2D17000}" type="presParOf" srcId="{CB7F1AD0-1E0C-4BE9-9EC5-F79BE96A9D69}" destId="{674F44F8-5764-498B-8EDC-7D5EE8B1CFE6}" srcOrd="1" destOrd="0" presId="urn:microsoft.com/office/officeart/2005/8/layout/hierarchy4"/>
    <dgm:cxn modelId="{843746EB-8DD8-40DC-AB7C-E446C3709B7B}" type="presParOf" srcId="{C6C76B1B-176F-4BEA-B7B0-C105A1C0D4D5}" destId="{FDE8953B-956C-47D6-BCCF-92C59B56CAA3}" srcOrd="3" destOrd="0" presId="urn:microsoft.com/office/officeart/2005/8/layout/hierarchy4"/>
    <dgm:cxn modelId="{9FA8E0E5-C413-4540-AE4F-E2579920A4EF}" type="presParOf" srcId="{C6C76B1B-176F-4BEA-B7B0-C105A1C0D4D5}" destId="{035D1500-6DC1-45BD-BC08-59AFB9F66430}" srcOrd="4" destOrd="0" presId="urn:microsoft.com/office/officeart/2005/8/layout/hierarchy4"/>
    <dgm:cxn modelId="{4C804BE6-AF4C-4277-B950-9FD81E6BF9F9}" type="presParOf" srcId="{035D1500-6DC1-45BD-BC08-59AFB9F66430}" destId="{899597DB-7519-47B9-8BD8-96C1BA710C75}" srcOrd="0" destOrd="0" presId="urn:microsoft.com/office/officeart/2005/8/layout/hierarchy4"/>
    <dgm:cxn modelId="{6FA21F7A-DAB8-4E8A-B6D3-1FE2B8447964}" type="presParOf" srcId="{035D1500-6DC1-45BD-BC08-59AFB9F66430}" destId="{0E17B587-B725-4744-8FA3-BE63FBB1E18A}" srcOrd="1" destOrd="0" presId="urn:microsoft.com/office/officeart/2005/8/layout/hierarchy4"/>
    <dgm:cxn modelId="{15EE804B-E1AF-46D0-A3C0-1BF49AAD4489}" type="presParOf" srcId="{C6C76B1B-176F-4BEA-B7B0-C105A1C0D4D5}" destId="{CF6D5F7E-C1E6-455A-B0C4-B76F7E5735B4}" srcOrd="5" destOrd="0" presId="urn:microsoft.com/office/officeart/2005/8/layout/hierarchy4"/>
    <dgm:cxn modelId="{41B9126C-1579-40D5-890C-A6C758C1B453}" type="presParOf" srcId="{C6C76B1B-176F-4BEA-B7B0-C105A1C0D4D5}" destId="{9A19F6C0-C9D4-4BED-B437-AA42595D9FE1}" srcOrd="6" destOrd="0" presId="urn:microsoft.com/office/officeart/2005/8/layout/hierarchy4"/>
    <dgm:cxn modelId="{82F35707-6C7E-40C0-8CD9-E85029EF8F37}" type="presParOf" srcId="{9A19F6C0-C9D4-4BED-B437-AA42595D9FE1}" destId="{BEA9352F-CD98-418F-9FF8-80BE00C0324E}" srcOrd="0" destOrd="0" presId="urn:microsoft.com/office/officeart/2005/8/layout/hierarchy4"/>
    <dgm:cxn modelId="{392EF133-0149-4F3B-8EEA-11A8331996A3}" type="presParOf" srcId="{9A19F6C0-C9D4-4BED-B437-AA42595D9FE1}" destId="{66BBFDE6-20D6-42B3-BA92-857050F472AE}" srcOrd="1" destOrd="0" presId="urn:microsoft.com/office/officeart/2005/8/layout/hierarchy4"/>
    <dgm:cxn modelId="{F52A55C4-8A87-407E-8B80-E76823498DB8}" type="presParOf" srcId="{C6C76B1B-176F-4BEA-B7B0-C105A1C0D4D5}" destId="{FA357F3B-0BAD-45DD-9A96-D0F68C63FEDA}" srcOrd="7" destOrd="0" presId="urn:microsoft.com/office/officeart/2005/8/layout/hierarchy4"/>
    <dgm:cxn modelId="{B3724A71-BDB6-4E27-A486-90457B30F3B9}" type="presParOf" srcId="{C6C76B1B-176F-4BEA-B7B0-C105A1C0D4D5}" destId="{5C5E1168-6394-4224-82F4-3815BC980707}" srcOrd="8" destOrd="0" presId="urn:microsoft.com/office/officeart/2005/8/layout/hierarchy4"/>
    <dgm:cxn modelId="{D0A0518A-F06B-4BB7-9BA2-2E1E3D4D94A3}" type="presParOf" srcId="{5C5E1168-6394-4224-82F4-3815BC980707}" destId="{0C42B9D5-996F-409E-952E-05CD476DCAFD}" srcOrd="0" destOrd="0" presId="urn:microsoft.com/office/officeart/2005/8/layout/hierarchy4"/>
    <dgm:cxn modelId="{6567252D-B42C-46D5-9B1B-470182E4022B}" type="presParOf" srcId="{5C5E1168-6394-4224-82F4-3815BC980707}" destId="{396898EE-74EB-4720-BC5C-171481F3A73A}" srcOrd="1" destOrd="0" presId="urn:microsoft.com/office/officeart/2005/8/layout/hierarchy4"/>
    <dgm:cxn modelId="{9C85AE44-AD45-43EE-9D9D-3C1FAC8037D4}" type="presParOf" srcId="{C6C76B1B-176F-4BEA-B7B0-C105A1C0D4D5}" destId="{07803E9B-4702-4D37-A840-17879F1A5E85}" srcOrd="9" destOrd="0" presId="urn:microsoft.com/office/officeart/2005/8/layout/hierarchy4"/>
    <dgm:cxn modelId="{A12DAC8F-F3F5-4081-971D-8CCAB8478826}" type="presParOf" srcId="{C6C76B1B-176F-4BEA-B7B0-C105A1C0D4D5}" destId="{2D9EF40C-14AC-43D9-8768-560C6FF0664F}" srcOrd="10" destOrd="0" presId="urn:microsoft.com/office/officeart/2005/8/layout/hierarchy4"/>
    <dgm:cxn modelId="{6E47C192-A894-49ED-9532-D52CC802085A}" type="presParOf" srcId="{2D9EF40C-14AC-43D9-8768-560C6FF0664F}" destId="{DAAF86C3-2DAF-4D53-A103-4A3831F0ADD0}" srcOrd="0" destOrd="0" presId="urn:microsoft.com/office/officeart/2005/8/layout/hierarchy4"/>
    <dgm:cxn modelId="{6C0B2FED-BEF6-48E2-B45C-270650AB4663}" type="presParOf" srcId="{2D9EF40C-14AC-43D9-8768-560C6FF0664F}" destId="{3F3E60A6-932A-4E80-AAE5-F4822CCA6E36}"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59AAA8-F395-46BA-95D7-EBF1DB8B1700}">
      <dsp:nvSpPr>
        <dsp:cNvPr id="0" name=""/>
        <dsp:cNvSpPr/>
      </dsp:nvSpPr>
      <dsp:spPr>
        <a:xfrm>
          <a:off x="6909" y="126356"/>
          <a:ext cx="5479828" cy="6444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a:latin typeface="微软雅黑" panose="020B0503020204020204" pitchFamily="34" charset="-122"/>
              <a:ea typeface="微软雅黑" panose="020B0503020204020204" pitchFamily="34" charset="-122"/>
            </a:rPr>
            <a:t>业务活动记录（</a:t>
          </a:r>
          <a:r>
            <a:rPr lang="en-US" altLang="zh-CN" sz="2400" kern="1200" dirty="0">
              <a:latin typeface="微软雅黑" panose="020B0503020204020204" pitchFamily="34" charset="-122"/>
              <a:ea typeface="微软雅黑" panose="020B0503020204020204" pitchFamily="34" charset="-122"/>
            </a:rPr>
            <a:t>171</a:t>
          </a:r>
          <a:r>
            <a:rPr lang="zh-CN" altLang="en-US" sz="2400" kern="1200" dirty="0">
              <a:latin typeface="微软雅黑" panose="020B0503020204020204" pitchFamily="34" charset="-122"/>
              <a:ea typeface="微软雅黑" panose="020B0503020204020204" pitchFamily="34" charset="-122"/>
            </a:rPr>
            <a:t>项）</a:t>
          </a:r>
        </a:p>
      </dsp:txBody>
      <dsp:txXfrm>
        <a:off x="25785" y="145232"/>
        <a:ext cx="5442076" cy="606735"/>
      </dsp:txXfrm>
    </dsp:sp>
    <dsp:sp modelId="{B369A441-35AA-4602-9BAB-3D5D551B6E49}">
      <dsp:nvSpPr>
        <dsp:cNvPr id="0" name=""/>
        <dsp:cNvSpPr/>
      </dsp:nvSpPr>
      <dsp:spPr>
        <a:xfrm>
          <a:off x="45139" y="785810"/>
          <a:ext cx="2928056" cy="66074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a:latin typeface="微软雅黑" panose="020B0503020204020204" pitchFamily="34" charset="-122"/>
              <a:ea typeface="微软雅黑" panose="020B0503020204020204" pitchFamily="34" charset="-122"/>
            </a:rPr>
            <a:t>医疗服务（</a:t>
          </a:r>
          <a:r>
            <a:rPr lang="en-US" altLang="zh-CN" sz="2000" kern="1200" dirty="0">
              <a:latin typeface="微软雅黑" panose="020B0503020204020204" pitchFamily="34" charset="-122"/>
              <a:ea typeface="微软雅黑" panose="020B0503020204020204" pitchFamily="34" charset="-122"/>
            </a:rPr>
            <a:t>130</a:t>
          </a:r>
          <a:r>
            <a:rPr lang="zh-CN" altLang="en-US" sz="2000" kern="1200" dirty="0">
              <a:latin typeface="微软雅黑" panose="020B0503020204020204" pitchFamily="34" charset="-122"/>
              <a:ea typeface="微软雅黑" panose="020B0503020204020204" pitchFamily="34" charset="-122"/>
            </a:rPr>
            <a:t>项）</a:t>
          </a:r>
        </a:p>
      </dsp:txBody>
      <dsp:txXfrm>
        <a:off x="64492" y="805163"/>
        <a:ext cx="2889350" cy="622037"/>
      </dsp:txXfrm>
    </dsp:sp>
    <dsp:sp modelId="{54AED871-E1B2-467B-B64C-D1DD144CA158}">
      <dsp:nvSpPr>
        <dsp:cNvPr id="0" name=""/>
        <dsp:cNvSpPr/>
      </dsp:nvSpPr>
      <dsp:spPr>
        <a:xfrm>
          <a:off x="20505" y="1508742"/>
          <a:ext cx="400614" cy="199677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zh-CN" altLang="en-US" sz="1200" kern="1200" dirty="0">
              <a:latin typeface="微软雅黑" panose="020B0503020204020204" pitchFamily="34" charset="-122"/>
              <a:ea typeface="微软雅黑" panose="020B0503020204020204" pitchFamily="34" charset="-122"/>
            </a:rPr>
            <a:t>电子病历（</a:t>
          </a:r>
          <a:endParaRPr lang="en-US" altLang="zh-CN" sz="1200" kern="1200" dirty="0">
            <a:latin typeface="微软雅黑" panose="020B0503020204020204" pitchFamily="34" charset="-122"/>
            <a:ea typeface="微软雅黑" panose="020B0503020204020204" pitchFamily="34" charset="-122"/>
          </a:endParaRPr>
        </a:p>
        <a:p>
          <a:pPr lvl="0" algn="ctr" defTabSz="533400">
            <a:lnSpc>
              <a:spcPct val="90000"/>
            </a:lnSpc>
            <a:spcBef>
              <a:spcPct val="0"/>
            </a:spcBef>
            <a:spcAft>
              <a:spcPct val="35000"/>
            </a:spcAft>
          </a:pPr>
          <a:r>
            <a:rPr lang="en-US" altLang="zh-CN" sz="1200" kern="1200" dirty="0">
              <a:latin typeface="微软雅黑" panose="020B0503020204020204" pitchFamily="34" charset="-122"/>
              <a:ea typeface="微软雅黑" panose="020B0503020204020204" pitchFamily="34" charset="-122"/>
            </a:rPr>
            <a:t>63</a:t>
          </a:r>
          <a:r>
            <a:rPr lang="zh-CN" altLang="en-US" sz="1200" kern="1200" dirty="0">
              <a:latin typeface="微软雅黑" panose="020B0503020204020204" pitchFamily="34" charset="-122"/>
              <a:ea typeface="微软雅黑" panose="020B0503020204020204" pitchFamily="34" charset="-122"/>
            </a:rPr>
            <a:t>项）</a:t>
          </a:r>
        </a:p>
      </dsp:txBody>
      <dsp:txXfrm>
        <a:off x="32239" y="1520476"/>
        <a:ext cx="377146" cy="1973303"/>
      </dsp:txXfrm>
    </dsp:sp>
    <dsp:sp modelId="{31A20487-CB7C-4421-A93B-5F2FB13F2EBB}">
      <dsp:nvSpPr>
        <dsp:cNvPr id="0" name=""/>
        <dsp:cNvSpPr/>
      </dsp:nvSpPr>
      <dsp:spPr>
        <a:xfrm>
          <a:off x="437864" y="1508742"/>
          <a:ext cx="400614" cy="199677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zh-CN" altLang="en-US" sz="1200" kern="1200" dirty="0">
              <a:latin typeface="微软雅黑" panose="020B0503020204020204" pitchFamily="34" charset="-122"/>
              <a:ea typeface="微软雅黑" panose="020B0503020204020204" pitchFamily="34" charset="-122"/>
            </a:rPr>
            <a:t>结算信息（</a:t>
          </a:r>
          <a:r>
            <a:rPr lang="en-US" altLang="zh-CN" sz="1200" kern="1200" dirty="0">
              <a:latin typeface="微软雅黑" panose="020B0503020204020204" pitchFamily="34" charset="-122"/>
              <a:ea typeface="微软雅黑" panose="020B0503020204020204" pitchFamily="34" charset="-122"/>
            </a:rPr>
            <a:t>28</a:t>
          </a:r>
          <a:r>
            <a:rPr lang="zh-CN" altLang="en-US" sz="1200" kern="1200" dirty="0">
              <a:latin typeface="微软雅黑" panose="020B0503020204020204" pitchFamily="34" charset="-122"/>
              <a:ea typeface="微软雅黑" panose="020B0503020204020204" pitchFamily="34" charset="-122"/>
            </a:rPr>
            <a:t>项）</a:t>
          </a:r>
        </a:p>
      </dsp:txBody>
      <dsp:txXfrm>
        <a:off x="449598" y="1520476"/>
        <a:ext cx="377146" cy="1973303"/>
      </dsp:txXfrm>
    </dsp:sp>
    <dsp:sp modelId="{3D7F85AD-1E5B-4F38-B579-AE0C9BA23EEC}">
      <dsp:nvSpPr>
        <dsp:cNvPr id="0" name=""/>
        <dsp:cNvSpPr/>
      </dsp:nvSpPr>
      <dsp:spPr>
        <a:xfrm>
          <a:off x="855223" y="1508742"/>
          <a:ext cx="400614" cy="199677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zh-CN" altLang="en-US" sz="1200" kern="1200" dirty="0">
              <a:latin typeface="微软雅黑" panose="020B0503020204020204" pitchFamily="34" charset="-122"/>
              <a:ea typeface="微软雅黑" panose="020B0503020204020204" pitchFamily="34" charset="-122"/>
            </a:rPr>
            <a:t>资源保障（</a:t>
          </a:r>
          <a:r>
            <a:rPr lang="en-US" altLang="zh-CN" sz="1200" kern="1200" dirty="0">
              <a:latin typeface="微软雅黑" panose="020B0503020204020204" pitchFamily="34" charset="-122"/>
              <a:ea typeface="微软雅黑" panose="020B0503020204020204" pitchFamily="34" charset="-122"/>
            </a:rPr>
            <a:t>22</a:t>
          </a:r>
          <a:r>
            <a:rPr lang="zh-CN" altLang="en-US" sz="1200" kern="1200" dirty="0">
              <a:latin typeface="微软雅黑" panose="020B0503020204020204" pitchFamily="34" charset="-122"/>
              <a:ea typeface="微软雅黑" panose="020B0503020204020204" pitchFamily="34" charset="-122"/>
            </a:rPr>
            <a:t>项）</a:t>
          </a:r>
        </a:p>
      </dsp:txBody>
      <dsp:txXfrm>
        <a:off x="866957" y="1520476"/>
        <a:ext cx="377146" cy="1973303"/>
      </dsp:txXfrm>
    </dsp:sp>
    <dsp:sp modelId="{0CE87B6D-ED6D-4841-8193-A87168900FAB}">
      <dsp:nvSpPr>
        <dsp:cNvPr id="0" name=""/>
        <dsp:cNvSpPr/>
      </dsp:nvSpPr>
      <dsp:spPr>
        <a:xfrm>
          <a:off x="1272582" y="1508742"/>
          <a:ext cx="400614" cy="199677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zh-CN" altLang="en-US" sz="1200" kern="1200" dirty="0">
              <a:latin typeface="微软雅黑" panose="020B0503020204020204" pitchFamily="34" charset="-122"/>
              <a:ea typeface="微软雅黑" panose="020B0503020204020204" pitchFamily="34" charset="-122"/>
            </a:rPr>
            <a:t>检查检验（</a:t>
          </a:r>
          <a:r>
            <a:rPr lang="en-US" altLang="zh-CN" sz="1200" kern="1200" dirty="0">
              <a:latin typeface="微软雅黑" panose="020B0503020204020204" pitchFamily="34" charset="-122"/>
              <a:ea typeface="微软雅黑" panose="020B0503020204020204" pitchFamily="34" charset="-122"/>
            </a:rPr>
            <a:t>4</a:t>
          </a:r>
          <a:r>
            <a:rPr lang="zh-CN" altLang="en-US" sz="1200" kern="1200" dirty="0">
              <a:latin typeface="微软雅黑" panose="020B0503020204020204" pitchFamily="34" charset="-122"/>
              <a:ea typeface="微软雅黑" panose="020B0503020204020204" pitchFamily="34" charset="-122"/>
            </a:rPr>
            <a:t>项）</a:t>
          </a:r>
        </a:p>
      </dsp:txBody>
      <dsp:txXfrm>
        <a:off x="1284316" y="1520476"/>
        <a:ext cx="377146" cy="1973303"/>
      </dsp:txXfrm>
    </dsp:sp>
    <dsp:sp modelId="{FF303D7D-104D-478F-8527-582012AE474D}">
      <dsp:nvSpPr>
        <dsp:cNvPr id="0" name=""/>
        <dsp:cNvSpPr/>
      </dsp:nvSpPr>
      <dsp:spPr>
        <a:xfrm>
          <a:off x="1689940" y="1508742"/>
          <a:ext cx="400614" cy="199677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zh-CN" altLang="en-US" sz="1200" kern="1200" dirty="0">
              <a:latin typeface="微软雅黑" panose="020B0503020204020204" pitchFamily="34" charset="-122"/>
              <a:ea typeface="微软雅黑" panose="020B0503020204020204" pitchFamily="34" charset="-122"/>
            </a:rPr>
            <a:t>医疗目录（</a:t>
          </a:r>
          <a:r>
            <a:rPr lang="en-US" altLang="zh-CN" sz="1200" kern="1200" dirty="0">
              <a:latin typeface="微软雅黑" panose="020B0503020204020204" pitchFamily="34" charset="-122"/>
              <a:ea typeface="微软雅黑" panose="020B0503020204020204" pitchFamily="34" charset="-122"/>
            </a:rPr>
            <a:t>8</a:t>
          </a:r>
          <a:r>
            <a:rPr lang="zh-CN" altLang="en-US" sz="1200" kern="1200" dirty="0">
              <a:latin typeface="微软雅黑" panose="020B0503020204020204" pitchFamily="34" charset="-122"/>
              <a:ea typeface="微软雅黑" panose="020B0503020204020204" pitchFamily="34" charset="-122"/>
            </a:rPr>
            <a:t>项）</a:t>
          </a:r>
        </a:p>
      </dsp:txBody>
      <dsp:txXfrm>
        <a:off x="1701674" y="1520476"/>
        <a:ext cx="377146" cy="1973303"/>
      </dsp:txXfrm>
    </dsp:sp>
    <dsp:sp modelId="{62313A67-4B64-4103-8416-2636F2396CD2}">
      <dsp:nvSpPr>
        <dsp:cNvPr id="0" name=""/>
        <dsp:cNvSpPr/>
      </dsp:nvSpPr>
      <dsp:spPr>
        <a:xfrm>
          <a:off x="2107299" y="1508742"/>
          <a:ext cx="400614" cy="199677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zh-CN" altLang="en-US" sz="1200" kern="1200" dirty="0">
              <a:latin typeface="微软雅黑" panose="020B0503020204020204" pitchFamily="34" charset="-122"/>
              <a:ea typeface="微软雅黑" panose="020B0503020204020204" pitchFamily="34" charset="-122"/>
            </a:rPr>
            <a:t>健康体检（</a:t>
          </a:r>
          <a:r>
            <a:rPr lang="en-US" altLang="zh-CN" sz="1200" kern="1200" dirty="0">
              <a:latin typeface="微软雅黑" panose="020B0503020204020204" pitchFamily="34" charset="-122"/>
              <a:ea typeface="微软雅黑" panose="020B0503020204020204" pitchFamily="34" charset="-122"/>
            </a:rPr>
            <a:t>3</a:t>
          </a:r>
          <a:r>
            <a:rPr lang="zh-CN" altLang="en-US" sz="1200" kern="1200" dirty="0">
              <a:latin typeface="微软雅黑" panose="020B0503020204020204" pitchFamily="34" charset="-122"/>
              <a:ea typeface="微软雅黑" panose="020B0503020204020204" pitchFamily="34" charset="-122"/>
            </a:rPr>
            <a:t>项）</a:t>
          </a:r>
        </a:p>
      </dsp:txBody>
      <dsp:txXfrm>
        <a:off x="2119033" y="1520476"/>
        <a:ext cx="377146" cy="1973303"/>
      </dsp:txXfrm>
    </dsp:sp>
    <dsp:sp modelId="{D2130BA0-93B3-4121-B1C2-33A3830FC3FF}">
      <dsp:nvSpPr>
        <dsp:cNvPr id="0" name=""/>
        <dsp:cNvSpPr/>
      </dsp:nvSpPr>
      <dsp:spPr>
        <a:xfrm>
          <a:off x="2524658" y="1508742"/>
          <a:ext cx="400614" cy="199677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zh-CN" altLang="en-US" sz="1200" kern="1200" dirty="0">
              <a:latin typeface="微软雅黑" panose="020B0503020204020204" pitchFamily="34" charset="-122"/>
              <a:ea typeface="微软雅黑" panose="020B0503020204020204" pitchFamily="34" charset="-122"/>
            </a:rPr>
            <a:t>中医（</a:t>
          </a:r>
          <a:r>
            <a:rPr lang="en-US" altLang="zh-CN" sz="1200" kern="1200" dirty="0">
              <a:latin typeface="微软雅黑" panose="020B0503020204020204" pitchFamily="34" charset="-122"/>
              <a:ea typeface="微软雅黑" panose="020B0503020204020204" pitchFamily="34" charset="-122"/>
            </a:rPr>
            <a:t>2</a:t>
          </a:r>
          <a:r>
            <a:rPr lang="zh-CN" altLang="en-US" sz="1200" kern="1200" dirty="0">
              <a:latin typeface="微软雅黑" panose="020B0503020204020204" pitchFamily="34" charset="-122"/>
              <a:ea typeface="微软雅黑" panose="020B0503020204020204" pitchFamily="34" charset="-122"/>
            </a:rPr>
            <a:t>项）</a:t>
          </a:r>
        </a:p>
      </dsp:txBody>
      <dsp:txXfrm>
        <a:off x="2536392" y="1520476"/>
        <a:ext cx="377146" cy="1973303"/>
      </dsp:txXfrm>
    </dsp:sp>
    <dsp:sp modelId="{0DFB07D6-7499-4860-8B26-4D614D394520}">
      <dsp:nvSpPr>
        <dsp:cNvPr id="0" name=""/>
        <dsp:cNvSpPr/>
      </dsp:nvSpPr>
      <dsp:spPr>
        <a:xfrm>
          <a:off x="2979509" y="785810"/>
          <a:ext cx="2507257" cy="66074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a:latin typeface="微软雅黑" panose="020B0503020204020204" pitchFamily="34" charset="-122"/>
              <a:ea typeface="微软雅黑" panose="020B0503020204020204" pitchFamily="34" charset="-122"/>
            </a:rPr>
            <a:t>公共卫生（</a:t>
          </a:r>
          <a:r>
            <a:rPr lang="en-US" altLang="zh-CN" sz="2000" kern="1200" dirty="0">
              <a:latin typeface="微软雅黑" panose="020B0503020204020204" pitchFamily="34" charset="-122"/>
              <a:ea typeface="微软雅黑" panose="020B0503020204020204" pitchFamily="34" charset="-122"/>
            </a:rPr>
            <a:t>41</a:t>
          </a:r>
          <a:r>
            <a:rPr lang="zh-CN" altLang="en-US" sz="2000" kern="1200" dirty="0">
              <a:latin typeface="微软雅黑" panose="020B0503020204020204" pitchFamily="34" charset="-122"/>
              <a:ea typeface="微软雅黑" panose="020B0503020204020204" pitchFamily="34" charset="-122"/>
            </a:rPr>
            <a:t>项）</a:t>
          </a:r>
        </a:p>
      </dsp:txBody>
      <dsp:txXfrm>
        <a:off x="2998862" y="805163"/>
        <a:ext cx="2468551" cy="622037"/>
      </dsp:txXfrm>
    </dsp:sp>
    <dsp:sp modelId="{CF7912B8-FA41-4337-AE44-5990C8AA0C26}">
      <dsp:nvSpPr>
        <dsp:cNvPr id="0" name=""/>
        <dsp:cNvSpPr/>
      </dsp:nvSpPr>
      <dsp:spPr>
        <a:xfrm>
          <a:off x="2980658" y="1508742"/>
          <a:ext cx="400614" cy="199677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zh-CN" altLang="en-US" sz="1200" kern="1200" dirty="0">
              <a:latin typeface="微软雅黑" panose="020B0503020204020204" pitchFamily="34" charset="-122"/>
              <a:ea typeface="微软雅黑" panose="020B0503020204020204" pitchFamily="34" charset="-122"/>
            </a:rPr>
            <a:t>家庭档案（</a:t>
          </a:r>
          <a:r>
            <a:rPr lang="en-US" altLang="zh-CN" sz="1200" kern="1200" dirty="0">
              <a:latin typeface="微软雅黑" panose="020B0503020204020204" pitchFamily="34" charset="-122"/>
              <a:ea typeface="微软雅黑" panose="020B0503020204020204" pitchFamily="34" charset="-122"/>
            </a:rPr>
            <a:t>4</a:t>
          </a:r>
          <a:r>
            <a:rPr lang="zh-CN" altLang="en-US" sz="1200" kern="1200" dirty="0">
              <a:latin typeface="微软雅黑" panose="020B0503020204020204" pitchFamily="34" charset="-122"/>
              <a:ea typeface="微软雅黑" panose="020B0503020204020204" pitchFamily="34" charset="-122"/>
            </a:rPr>
            <a:t>项）</a:t>
          </a:r>
        </a:p>
      </dsp:txBody>
      <dsp:txXfrm>
        <a:off x="2992392" y="1520476"/>
        <a:ext cx="377146" cy="1973303"/>
      </dsp:txXfrm>
    </dsp:sp>
    <dsp:sp modelId="{310CD5CD-8621-456D-A1E5-7E6DAD955D97}">
      <dsp:nvSpPr>
        <dsp:cNvPr id="0" name=""/>
        <dsp:cNvSpPr/>
      </dsp:nvSpPr>
      <dsp:spPr>
        <a:xfrm>
          <a:off x="3398017" y="1508742"/>
          <a:ext cx="400614" cy="199677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zh-CN" altLang="en-US" sz="1200" kern="1200" dirty="0">
              <a:latin typeface="微软雅黑" panose="020B0503020204020204" pitchFamily="34" charset="-122"/>
              <a:ea typeface="微软雅黑" panose="020B0503020204020204" pitchFamily="34" charset="-122"/>
            </a:rPr>
            <a:t>儿童保健（</a:t>
          </a:r>
          <a:r>
            <a:rPr lang="en-US" altLang="zh-CN" sz="1200" kern="1200" dirty="0">
              <a:latin typeface="微软雅黑" panose="020B0503020204020204" pitchFamily="34" charset="-122"/>
              <a:ea typeface="微软雅黑" panose="020B0503020204020204" pitchFamily="34" charset="-122"/>
            </a:rPr>
            <a:t>4</a:t>
          </a:r>
          <a:r>
            <a:rPr lang="zh-CN" altLang="en-US" sz="1200" kern="1200" dirty="0">
              <a:latin typeface="微软雅黑" panose="020B0503020204020204" pitchFamily="34" charset="-122"/>
              <a:ea typeface="微软雅黑" panose="020B0503020204020204" pitchFamily="34" charset="-122"/>
            </a:rPr>
            <a:t>项）</a:t>
          </a:r>
        </a:p>
      </dsp:txBody>
      <dsp:txXfrm>
        <a:off x="3409751" y="1520476"/>
        <a:ext cx="377146" cy="1973303"/>
      </dsp:txXfrm>
    </dsp:sp>
    <dsp:sp modelId="{899597DB-7519-47B9-8BD8-96C1BA710C75}">
      <dsp:nvSpPr>
        <dsp:cNvPr id="0" name=""/>
        <dsp:cNvSpPr/>
      </dsp:nvSpPr>
      <dsp:spPr>
        <a:xfrm>
          <a:off x="3815376" y="1508742"/>
          <a:ext cx="400614" cy="199677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zh-CN" altLang="en-US" sz="1200" kern="1200" dirty="0">
              <a:latin typeface="微软雅黑" panose="020B0503020204020204" pitchFamily="34" charset="-122"/>
              <a:ea typeface="微软雅黑" panose="020B0503020204020204" pitchFamily="34" charset="-122"/>
            </a:rPr>
            <a:t>妇女保健（</a:t>
          </a:r>
          <a:r>
            <a:rPr lang="en-US" altLang="zh-CN" sz="1200" kern="1200" dirty="0">
              <a:latin typeface="微软雅黑" panose="020B0503020204020204" pitchFamily="34" charset="-122"/>
              <a:ea typeface="微软雅黑" panose="020B0503020204020204" pitchFamily="34" charset="-122"/>
            </a:rPr>
            <a:t>6</a:t>
          </a:r>
          <a:r>
            <a:rPr lang="zh-CN" altLang="en-US" sz="1200" kern="1200" dirty="0">
              <a:latin typeface="微软雅黑" panose="020B0503020204020204" pitchFamily="34" charset="-122"/>
              <a:ea typeface="微软雅黑" panose="020B0503020204020204" pitchFamily="34" charset="-122"/>
            </a:rPr>
            <a:t>项）</a:t>
          </a:r>
        </a:p>
      </dsp:txBody>
      <dsp:txXfrm>
        <a:off x="3827110" y="1520476"/>
        <a:ext cx="377146" cy="1973303"/>
      </dsp:txXfrm>
    </dsp:sp>
    <dsp:sp modelId="{BEA9352F-CD98-418F-9FF8-80BE00C0324E}">
      <dsp:nvSpPr>
        <dsp:cNvPr id="0" name=""/>
        <dsp:cNvSpPr/>
      </dsp:nvSpPr>
      <dsp:spPr>
        <a:xfrm>
          <a:off x="4232734" y="1508742"/>
          <a:ext cx="400614" cy="199677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zh-CN" altLang="en-US" sz="1200" kern="1200" dirty="0">
              <a:latin typeface="微软雅黑" panose="020B0503020204020204" pitchFamily="34" charset="-122"/>
              <a:ea typeface="微软雅黑" panose="020B0503020204020204" pitchFamily="34" charset="-122"/>
            </a:rPr>
            <a:t>疾病控制（</a:t>
          </a:r>
          <a:r>
            <a:rPr lang="en-US" altLang="zh-CN" sz="1200" kern="1200" dirty="0">
              <a:latin typeface="微软雅黑" panose="020B0503020204020204" pitchFamily="34" charset="-122"/>
              <a:ea typeface="微软雅黑" panose="020B0503020204020204" pitchFamily="34" charset="-122"/>
            </a:rPr>
            <a:t>13</a:t>
          </a:r>
          <a:r>
            <a:rPr lang="zh-CN" altLang="en-US" sz="1200" kern="1200" dirty="0">
              <a:latin typeface="微软雅黑" panose="020B0503020204020204" pitchFamily="34" charset="-122"/>
              <a:ea typeface="微软雅黑" panose="020B0503020204020204" pitchFamily="34" charset="-122"/>
            </a:rPr>
            <a:t>项）</a:t>
          </a:r>
        </a:p>
      </dsp:txBody>
      <dsp:txXfrm>
        <a:off x="4244468" y="1520476"/>
        <a:ext cx="377146" cy="1973303"/>
      </dsp:txXfrm>
    </dsp:sp>
    <dsp:sp modelId="{0C42B9D5-996F-409E-952E-05CD476DCAFD}">
      <dsp:nvSpPr>
        <dsp:cNvPr id="0" name=""/>
        <dsp:cNvSpPr/>
      </dsp:nvSpPr>
      <dsp:spPr>
        <a:xfrm>
          <a:off x="4650093" y="1508742"/>
          <a:ext cx="400614" cy="199677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zh-CN" altLang="en-US" sz="1200" kern="1200" dirty="0">
              <a:latin typeface="微软雅黑" panose="020B0503020204020204" pitchFamily="34" charset="-122"/>
              <a:ea typeface="微软雅黑" panose="020B0503020204020204" pitchFamily="34" charset="-122"/>
            </a:rPr>
            <a:t>疾病管理（</a:t>
          </a:r>
          <a:r>
            <a:rPr lang="en-US" altLang="zh-CN" sz="1200" kern="1200" dirty="0">
              <a:latin typeface="微软雅黑" panose="020B0503020204020204" pitchFamily="34" charset="-122"/>
              <a:ea typeface="微软雅黑" panose="020B0503020204020204" pitchFamily="34" charset="-122"/>
            </a:rPr>
            <a:t>7</a:t>
          </a:r>
          <a:r>
            <a:rPr lang="zh-CN" altLang="en-US" sz="1200" kern="1200" dirty="0">
              <a:latin typeface="微软雅黑" panose="020B0503020204020204" pitchFamily="34" charset="-122"/>
              <a:ea typeface="微软雅黑" panose="020B0503020204020204" pitchFamily="34" charset="-122"/>
            </a:rPr>
            <a:t>项）</a:t>
          </a:r>
        </a:p>
      </dsp:txBody>
      <dsp:txXfrm>
        <a:off x="4661827" y="1520476"/>
        <a:ext cx="377146" cy="1973303"/>
      </dsp:txXfrm>
    </dsp:sp>
    <dsp:sp modelId="{DAAF86C3-2DAF-4D53-A103-4A3831F0ADD0}">
      <dsp:nvSpPr>
        <dsp:cNvPr id="0" name=""/>
        <dsp:cNvSpPr/>
      </dsp:nvSpPr>
      <dsp:spPr>
        <a:xfrm>
          <a:off x="5067452" y="1508742"/>
          <a:ext cx="400614" cy="199677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zh-CN" altLang="en-US" sz="1200" kern="1200" dirty="0">
              <a:latin typeface="微软雅黑" panose="020B0503020204020204" pitchFamily="34" charset="-122"/>
              <a:ea typeface="微软雅黑" panose="020B0503020204020204" pitchFamily="34" charset="-122"/>
            </a:rPr>
            <a:t>卫生管理（</a:t>
          </a:r>
          <a:r>
            <a:rPr lang="en-US" altLang="zh-CN" sz="1200" kern="1200" dirty="0">
              <a:latin typeface="微软雅黑" panose="020B0503020204020204" pitchFamily="34" charset="-122"/>
              <a:ea typeface="微软雅黑" panose="020B0503020204020204" pitchFamily="34" charset="-122"/>
            </a:rPr>
            <a:t>7</a:t>
          </a:r>
          <a:r>
            <a:rPr lang="zh-CN" altLang="en-US" sz="1200" kern="1200" dirty="0">
              <a:latin typeface="微软雅黑" panose="020B0503020204020204" pitchFamily="34" charset="-122"/>
              <a:ea typeface="微软雅黑" panose="020B0503020204020204" pitchFamily="34" charset="-122"/>
            </a:rPr>
            <a:t>项）</a:t>
          </a:r>
        </a:p>
      </dsp:txBody>
      <dsp:txXfrm>
        <a:off x="5079186" y="1520476"/>
        <a:ext cx="377146" cy="197330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53A075-29DF-4CAE-8BA7-CDA0ED456C88}" type="datetimeFigureOut">
              <a:rPr lang="zh-CN" altLang="en-US" smtClean="0"/>
              <a:t>2020-11-09</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3924EE-29F1-4E68-A53A-86CBCBDF827A}" type="slidenum">
              <a:rPr lang="zh-CN" altLang="en-US" smtClean="0"/>
              <a:t>‹#›</a:t>
            </a:fld>
            <a:endParaRPr lang="zh-CN" altLang="en-US"/>
          </a:p>
        </p:txBody>
      </p:sp>
    </p:spTree>
    <p:extLst>
      <p:ext uri="{BB962C8B-B14F-4D97-AF65-F5344CB8AC3E}">
        <p14:creationId xmlns:p14="http://schemas.microsoft.com/office/powerpoint/2010/main" val="16955462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B73EA-EE91-4E33-A9C1-8BF5DD7139A2}" type="datetimeFigureOut">
              <a:rPr lang="zh-CN" altLang="en-US" smtClean="0"/>
              <a:t>2020-11-09</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2B679-AE23-4750-8FB0-6513430B8953}" type="slidenum">
              <a:rPr lang="zh-CN" altLang="en-US" smtClean="0"/>
              <a:t>‹#›</a:t>
            </a:fld>
            <a:endParaRPr lang="zh-CN" altLang="en-US"/>
          </a:p>
        </p:txBody>
      </p:sp>
    </p:spTree>
    <p:extLst>
      <p:ext uri="{BB962C8B-B14F-4D97-AF65-F5344CB8AC3E}">
        <p14:creationId xmlns:p14="http://schemas.microsoft.com/office/powerpoint/2010/main" val="23385998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31</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36</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a:t>
            </a:fld>
            <a:endParaRPr lang="zh-CN" altLang="en-US"/>
          </a:p>
        </p:txBody>
      </p:sp>
    </p:spTree>
    <p:extLst>
      <p:ext uri="{BB962C8B-B14F-4D97-AF65-F5344CB8AC3E}">
        <p14:creationId xmlns:p14="http://schemas.microsoft.com/office/powerpoint/2010/main" val="20069030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a:t>
            </a:fld>
            <a:endParaRPr lang="zh-CN" altLang="en-US"/>
          </a:p>
        </p:txBody>
      </p:sp>
    </p:spTree>
    <p:extLst>
      <p:ext uri="{BB962C8B-B14F-4D97-AF65-F5344CB8AC3E}">
        <p14:creationId xmlns:p14="http://schemas.microsoft.com/office/powerpoint/2010/main" val="30840132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2020-11-09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2020-11-09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2020-11-09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2020-11-09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2020-11-09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17" name="图片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866"/>
            <a:ext cx="9144001" cy="5146366"/>
          </a:xfrm>
          <a:prstGeom prst="rect">
            <a:avLst/>
          </a:prstGeom>
        </p:spPr>
      </p:pic>
      <p:cxnSp>
        <p:nvCxnSpPr>
          <p:cNvPr id="7" name="直接连接符 6"/>
          <p:cNvCxnSpPr/>
          <p:nvPr userDrawn="1"/>
        </p:nvCxnSpPr>
        <p:spPr>
          <a:xfrm>
            <a:off x="755576" y="625398"/>
            <a:ext cx="784887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323528" y="292895"/>
            <a:ext cx="390372" cy="205979"/>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796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18" name="TextBox 15"/>
          <p:cNvSpPr txBox="1"/>
          <p:nvPr userDrawn="1"/>
        </p:nvSpPr>
        <p:spPr>
          <a:xfrm>
            <a:off x="8100392" y="241995"/>
            <a:ext cx="671347" cy="369332"/>
          </a:xfrm>
          <a:prstGeom prst="rect">
            <a:avLst/>
          </a:prstGeom>
          <a:noFill/>
        </p:spPr>
        <p:txBody>
          <a:bodyPr wrap="square" rtlCol="0">
            <a:spAutoFit/>
          </a:bodyPr>
          <a:lstStyle/>
          <a:p>
            <a:pPr algn="ctr"/>
            <a:fld id="{2EEF1883-7A0E-4F66-9932-E581691AD397}" type="slidenum">
              <a:rPr lang="zh-CN" altLang="en-US" sz="1800" b="0" smtClean="0">
                <a:solidFill>
                  <a:schemeClr val="accent1"/>
                </a:solidFill>
                <a:latin typeface="微软雅黑 Light" panose="020B0502040204020203" pitchFamily="34" charset="-122"/>
                <a:ea typeface="微软雅黑 Light" panose="020B0502040204020203" pitchFamily="34" charset="-122"/>
              </a:rPr>
              <a:t>‹#›</a:t>
            </a:fld>
            <a:r>
              <a:rPr lang="zh-CN" altLang="en-US" sz="1800" b="0" dirty="0">
                <a:solidFill>
                  <a:schemeClr val="accent1"/>
                </a:solidFill>
                <a:latin typeface="微软雅黑 Light" panose="020B0502040204020203" pitchFamily="34" charset="-122"/>
                <a:ea typeface="微软雅黑 Light" panose="020B0502040204020203" pitchFamily="34"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866"/>
            <a:ext cx="9144001" cy="5146366"/>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866"/>
            <a:ext cx="9144001" cy="5146366"/>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2020-11-09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2020-11-09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2020-11-09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2020-11-09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2020-11-09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2020-11-09</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www.gov.cn/zhengce/2020-03/05/content_5487407.htm?trs=1"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www.nhsa.gov.cn/art/2020/7/31/art_37_3387.html" TargetMode="External"/><Relationship Id="rId4" Type="http://schemas.openxmlformats.org/officeDocument/2006/relationships/hyperlink" Target="http://www.gov.cn/zhengce/content/2020-07/09/content_5525351.ht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0"/>
            <a:ext cx="9144001" cy="5143500"/>
          </a:xfrm>
          <a:prstGeom prst="rect">
            <a:avLst/>
          </a:prstGeom>
        </p:spPr>
      </p:pic>
      <p:sp>
        <p:nvSpPr>
          <p:cNvPr id="43" name="Rectangle 3"/>
          <p:cNvSpPr txBox="1">
            <a:spLocks noChangeArrowheads="1"/>
          </p:cNvSpPr>
          <p:nvPr/>
        </p:nvSpPr>
        <p:spPr>
          <a:xfrm>
            <a:off x="3059832" y="1901035"/>
            <a:ext cx="5573539" cy="50244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3000" b="1" dirty="0">
                <a:solidFill>
                  <a:schemeClr val="accent1"/>
                </a:solidFill>
                <a:latin typeface="微软雅黑" panose="020B0503020204020204" pitchFamily="34" charset="-122"/>
                <a:ea typeface="微软雅黑" panose="020B0503020204020204" pitchFamily="34" charset="-122"/>
              </a:rPr>
              <a:t>医保处方审核系统产品介绍</a:t>
            </a:r>
          </a:p>
        </p:txBody>
      </p:sp>
      <p:sp>
        <p:nvSpPr>
          <p:cNvPr id="44" name="Rectangle 4"/>
          <p:cNvSpPr txBox="1">
            <a:spLocks noChangeArrowheads="1"/>
          </p:cNvSpPr>
          <p:nvPr/>
        </p:nvSpPr>
        <p:spPr>
          <a:xfrm>
            <a:off x="3826314" y="2569318"/>
            <a:ext cx="4807056" cy="322659"/>
          </a:xfrm>
          <a:prstGeom prst="rect">
            <a:avLst/>
          </a:prstGeom>
        </p:spPr>
        <p:txBody>
          <a:bodyPr vert="horz" lIns="91440" tIns="45720" rIns="91440" bIns="45720" rtlCol="0" anchor="ct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buNone/>
            </a:pP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2020-10</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46" name="直接连接符 5"/>
          <p:cNvCxnSpPr>
            <a:cxnSpLocks noChangeShapeType="1"/>
          </p:cNvCxnSpPr>
          <p:nvPr/>
        </p:nvCxnSpPr>
        <p:spPr bwMode="auto">
          <a:xfrm flipH="1">
            <a:off x="3347864" y="2486603"/>
            <a:ext cx="5193866" cy="0"/>
          </a:xfrm>
          <a:prstGeom prst="line">
            <a:avLst/>
          </a:prstGeom>
          <a:noFill/>
          <a:ln w="127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 name="矩形 9"/>
          <p:cNvSpPr>
            <a:spLocks noChangeArrowheads="1"/>
          </p:cNvSpPr>
          <p:nvPr/>
        </p:nvSpPr>
        <p:spPr bwMode="auto">
          <a:xfrm>
            <a:off x="8763956" y="1898129"/>
            <a:ext cx="380044" cy="1609725"/>
          </a:xfrm>
          <a:prstGeom prst="rect">
            <a:avLst/>
          </a:prstGeom>
          <a:solidFill>
            <a:schemeClr val="accent1"/>
          </a:solidFill>
          <a:ln>
            <a:noFill/>
          </a:ln>
        </p:spPr>
        <p:txBody>
          <a:bodyPr lIns="68557" tIns="34279" rIns="68557" bIns="34279"/>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grpSp>
        <p:nvGrpSpPr>
          <p:cNvPr id="49" name="组合 48"/>
          <p:cNvGrpSpPr/>
          <p:nvPr/>
        </p:nvGrpSpPr>
        <p:grpSpPr>
          <a:xfrm>
            <a:off x="8120850" y="3071925"/>
            <a:ext cx="432048" cy="432834"/>
            <a:chOff x="6084168" y="1274820"/>
            <a:chExt cx="432048" cy="432834"/>
          </a:xfrm>
        </p:grpSpPr>
        <p:sp>
          <p:nvSpPr>
            <p:cNvPr id="50"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5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2" name="组合 51"/>
          <p:cNvGrpSpPr/>
          <p:nvPr/>
        </p:nvGrpSpPr>
        <p:grpSpPr>
          <a:xfrm>
            <a:off x="6824706" y="3072318"/>
            <a:ext cx="432048" cy="432048"/>
            <a:chOff x="4788024" y="1275213"/>
            <a:chExt cx="432048" cy="432048"/>
          </a:xfrm>
        </p:grpSpPr>
        <p:sp>
          <p:nvSpPr>
            <p:cNvPr id="5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5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5" name="组合 54"/>
          <p:cNvGrpSpPr/>
          <p:nvPr/>
        </p:nvGrpSpPr>
        <p:grpSpPr>
          <a:xfrm>
            <a:off x="7472778" y="3071925"/>
            <a:ext cx="432833" cy="432834"/>
            <a:chOff x="5436096" y="1274820"/>
            <a:chExt cx="432833" cy="432834"/>
          </a:xfrm>
        </p:grpSpPr>
        <p:sp>
          <p:nvSpPr>
            <p:cNvPr id="5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5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8" name="组合 57"/>
          <p:cNvGrpSpPr/>
          <p:nvPr/>
        </p:nvGrpSpPr>
        <p:grpSpPr>
          <a:xfrm>
            <a:off x="5528562" y="3071925"/>
            <a:ext cx="432833" cy="432834"/>
            <a:chOff x="3491880" y="1274820"/>
            <a:chExt cx="432833" cy="432834"/>
          </a:xfrm>
        </p:grpSpPr>
        <p:sp>
          <p:nvSpPr>
            <p:cNvPr id="59"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6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1" name="组合 60"/>
          <p:cNvGrpSpPr/>
          <p:nvPr/>
        </p:nvGrpSpPr>
        <p:grpSpPr>
          <a:xfrm>
            <a:off x="6176634" y="3071925"/>
            <a:ext cx="432833" cy="432834"/>
            <a:chOff x="4139952" y="1274820"/>
            <a:chExt cx="432833" cy="432834"/>
          </a:xfrm>
        </p:grpSpPr>
        <p:sp>
          <p:nvSpPr>
            <p:cNvPr id="6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6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734"/>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03</a:t>
              </a:r>
              <a:endParaRPr lang="zh-CN" altLang="en-US" sz="8000" dirty="0">
                <a:solidFill>
                  <a:schemeClr val="bg1">
                    <a:lumMod val="95000"/>
                  </a:schemeClr>
                </a:solidFill>
                <a:latin typeface="Impact" panose="020B0806030902050204" pitchFamily="34" charset="0"/>
              </a:endParaRPr>
            </a:p>
          </p:txBody>
        </p:sp>
      </p:gr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
        <p:nvSpPr>
          <p:cNvPr id="26" name="TextBox 25"/>
          <p:cNvSpPr txBox="1"/>
          <p:nvPr/>
        </p:nvSpPr>
        <p:spPr>
          <a:xfrm>
            <a:off x="2977200" y="2235600"/>
            <a:ext cx="5050408" cy="623250"/>
          </a:xfrm>
          <a:prstGeom prst="rect">
            <a:avLst/>
          </a:prstGeom>
          <a:noFill/>
        </p:spPr>
        <p:txBody>
          <a:bodyPr wrap="square" lIns="68584" tIns="34291" rIns="68584" bIns="34291" rtlCol="0">
            <a:spAutoFit/>
          </a:bodyPr>
          <a:lstStyle/>
          <a:p>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背景知识</a:t>
            </a:r>
            <a:endParaRPr lang="en-GB" altLang="zh-CN"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200" advClick="0" advTm="0">
        <p:dissolve/>
      </p:transition>
    </mc:Choice>
    <mc:Fallback xmlns="">
      <p:transition spd="slow" advClick="0" advTm="0">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26"/>
                                        </p:tgtEl>
                                        <p:attrNameLst>
                                          <p:attrName>style.visibility</p:attrName>
                                        </p:attrNameLst>
                                      </p:cBhvr>
                                      <p:to>
                                        <p:strVal val="visible"/>
                                      </p:to>
                                    </p:set>
                                    <p:animEffect transition="in" filter="wipe(left)">
                                      <p:cBhvr>
                                        <p:cTn id="38" dur="200"/>
                                        <p:tgtEl>
                                          <p:spTgt spid="26"/>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26"/>
                                        </p:tgtEl>
                                      </p:cBhvr>
                                      <p:to x="80000" y="100000"/>
                                    </p:animScale>
                                    <p:anim by="(#ppt_w*0.10)" calcmode="lin" valueType="num">
                                      <p:cBhvr>
                                        <p:cTn id="41" dur="50" autoRev="1" fill="hold">
                                          <p:stCondLst>
                                            <p:cond delay="0"/>
                                          </p:stCondLst>
                                        </p:cTn>
                                        <p:tgtEl>
                                          <p:spTgt spid="26"/>
                                        </p:tgtEl>
                                        <p:attrNameLst>
                                          <p:attrName>ppt_x</p:attrName>
                                        </p:attrNameLst>
                                      </p:cBhvr>
                                    </p:anim>
                                    <p:anim by="(-#ppt_w*0.10)" calcmode="lin" valueType="num">
                                      <p:cBhvr>
                                        <p:cTn id="42" dur="50" autoRev="1" fill="hold">
                                          <p:stCondLst>
                                            <p:cond delay="0"/>
                                          </p:stCondLst>
                                        </p:cTn>
                                        <p:tgtEl>
                                          <p:spTgt spid="26"/>
                                        </p:tgtEl>
                                        <p:attrNameLst>
                                          <p:attrName>ppt_y</p:attrName>
                                        </p:attrNameLst>
                                      </p:cBhvr>
                                    </p:anim>
                                    <p:animRot by="-480000">
                                      <p:cBhvr>
                                        <p:cTn id="43" dur="50" autoRev="1" fill="hold">
                                          <p:stCondLst>
                                            <p:cond delay="0"/>
                                          </p:stCondLst>
                                        </p:cTn>
                                        <p:tgtEl>
                                          <p:spTgt spid="2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6"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xmlns="" id="{EA8112C9-8E94-4B86-A3C7-354F2C504C6E}"/>
              </a:ext>
            </a:extLst>
          </p:cNvPr>
          <p:cNvSpPr txBox="1"/>
          <p:nvPr/>
        </p:nvSpPr>
        <p:spPr>
          <a:xfrm>
            <a:off x="755576" y="267494"/>
            <a:ext cx="1569660" cy="369332"/>
          </a:xfrm>
          <a:prstGeom prst="rect">
            <a:avLst/>
          </a:prstGeom>
          <a:noFill/>
        </p:spPr>
        <p:txBody>
          <a:bodyPr wrap="none" rtlCol="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医保背景需求</a:t>
            </a:r>
          </a:p>
        </p:txBody>
      </p:sp>
      <p:sp>
        <p:nvSpPr>
          <p:cNvPr id="3" name="文本框 2">
            <a:extLst>
              <a:ext uri="{FF2B5EF4-FFF2-40B4-BE49-F238E27FC236}">
                <a16:creationId xmlns:a16="http://schemas.microsoft.com/office/drawing/2014/main" xmlns="" id="{5DAFE963-2EEF-46A4-9469-ABEB9EF8C152}"/>
              </a:ext>
            </a:extLst>
          </p:cNvPr>
          <p:cNvSpPr txBox="1"/>
          <p:nvPr/>
        </p:nvSpPr>
        <p:spPr>
          <a:xfrm>
            <a:off x="1043608" y="1879252"/>
            <a:ext cx="7272808" cy="1384995"/>
          </a:xfrm>
          <a:prstGeom prst="rect">
            <a:avLst/>
          </a:prstGeom>
          <a:noFill/>
        </p:spPr>
        <p:txBody>
          <a:bodyPr wrap="square" rtlCol="0">
            <a:spAutoFit/>
          </a:bodyPr>
          <a:lstStyle/>
          <a:p>
            <a:pPr marL="285750" indent="-285750">
              <a:buFont typeface="Wingdings" panose="05000000000000000000" charset="0"/>
              <a:buChar char="ü"/>
            </a:pPr>
            <a:r>
              <a:rPr lang="zh-CN" altLang="en-US" sz="1200" dirty="0">
                <a:latin typeface="微软雅黑" panose="020B0503020204020204" pitchFamily="34" charset="-122"/>
                <a:ea typeface="微软雅黑" panose="020B0503020204020204" pitchFamily="34" charset="-122"/>
                <a:sym typeface="+mn-ea"/>
              </a:rPr>
              <a:t>2018年5月底，在新一轮国务院机构改革中，新组建的国家医疗保障局正式揭牌。国家医疗保障局整合了分散在多个部委的医疗保障职责，改变了以往医保管理</a:t>
            </a:r>
            <a:endParaRPr lang="en-US" altLang="zh-CN" sz="1200" dirty="0">
              <a:latin typeface="微软雅黑" panose="020B0503020204020204" pitchFamily="34" charset="-122"/>
              <a:ea typeface="微软雅黑" panose="020B0503020204020204" pitchFamily="34" charset="-122"/>
              <a:sym typeface="+mn-ea"/>
            </a:endParaRPr>
          </a:p>
          <a:p>
            <a:pPr marL="285750" indent="-285750">
              <a:buFont typeface="Wingdings" panose="05000000000000000000" charset="0"/>
              <a:buChar char="ü"/>
            </a:pPr>
            <a:r>
              <a:rPr lang="zh-CN" altLang="en-US" sz="1200" dirty="0">
                <a:latin typeface="微软雅黑" panose="020B0503020204020204" pitchFamily="34" charset="-122"/>
                <a:ea typeface="微软雅黑" panose="020B0503020204020204" pitchFamily="34" charset="-122"/>
                <a:sym typeface="+mn-ea"/>
              </a:rPr>
              <a:t>“九龙治水”的局面，成为我国医保制度建设的历史转折点和新起点。</a:t>
            </a:r>
          </a:p>
          <a:p>
            <a:pPr marL="285750" indent="-285750">
              <a:buFont typeface="Wingdings" panose="05000000000000000000" charset="0"/>
              <a:buChar char="ü"/>
            </a:pPr>
            <a:r>
              <a:rPr lang="zh-CN" altLang="en-US" sz="1200" dirty="0">
                <a:latin typeface="微软雅黑" panose="020B0503020204020204" pitchFamily="34" charset="-122"/>
                <a:ea typeface="微软雅黑" panose="020B0503020204020204" pitchFamily="34" charset="-122"/>
                <a:sym typeface="+mn-ea"/>
              </a:rPr>
              <a:t>在国家医疗保障局组建背景下，医保供给侧改革就绪，医保局采购、定价、支付三权合一，主导“三医联动”，结构调整开启。</a:t>
            </a:r>
          </a:p>
          <a:p>
            <a:pPr marL="285750" indent="-285750">
              <a:buFont typeface="Wingdings" panose="05000000000000000000" charset="0"/>
              <a:buChar char="ü"/>
            </a:pPr>
            <a:r>
              <a:rPr lang="zh-CN" altLang="en-US" sz="1200" dirty="0">
                <a:latin typeface="微软雅黑" panose="020B0503020204020204" pitchFamily="34" charset="-122"/>
                <a:ea typeface="微软雅黑" panose="020B0503020204020204" pitchFamily="34" charset="-122"/>
                <a:sym typeface="+mn-ea"/>
              </a:rPr>
              <a:t>医保智能审核与监管系统成为医保部门必需品</a:t>
            </a:r>
            <a:endParaRPr lang="zh-CN" altLang="en-US" sz="1200" dirty="0">
              <a:solidFill>
                <a:schemeClr val="tx2"/>
              </a:solidFill>
              <a:latin typeface="微软雅黑" panose="020B0503020204020204" pitchFamily="34" charset="-122"/>
              <a:ea typeface="微软雅黑" panose="020B0503020204020204" pitchFamily="34" charset="-122"/>
              <a:sym typeface="+mn-ea"/>
            </a:endParaRPr>
          </a:p>
          <a:p>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395322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3883"/>
          <p:cNvSpPr/>
          <p:nvPr/>
        </p:nvSpPr>
        <p:spPr>
          <a:xfrm>
            <a:off x="1066251" y="915566"/>
            <a:ext cx="7003405" cy="451901"/>
          </a:xfrm>
          <a:prstGeom prst="roundRect">
            <a:avLst>
              <a:gd name="adj" fmla="val 50000"/>
            </a:avLst>
          </a:prstGeom>
          <a:solidFill>
            <a:schemeClr val="accent1"/>
          </a:solidFill>
          <a:ln w="12700" cap="flat">
            <a:noFill/>
            <a:miter lim="400000"/>
          </a:ln>
          <a:effectLst/>
        </p:spPr>
        <p:txBody>
          <a:bodyPr wrap="square" lIns="14288" tIns="14288" rIns="14288" bIns="14288" numCol="1" anchor="ctr">
            <a:noAutofit/>
          </a:bodyPr>
          <a:lstStyle/>
          <a:p>
            <a:pPr lvl="0"/>
            <a:endParaRPr sz="1300"/>
          </a:p>
        </p:txBody>
      </p:sp>
      <p:sp>
        <p:nvSpPr>
          <p:cNvPr id="3" name="Shape 3885"/>
          <p:cNvSpPr/>
          <p:nvPr/>
        </p:nvSpPr>
        <p:spPr>
          <a:xfrm>
            <a:off x="1259632" y="1490098"/>
            <a:ext cx="6696744" cy="422423"/>
          </a:xfrm>
          <a:prstGeom prst="rect">
            <a:avLst/>
          </a:prstGeom>
          <a:noFill/>
          <a:ln w="12700" cap="flat">
            <a:noFill/>
            <a:miter lim="400000"/>
          </a:ln>
          <a:effectLst/>
        </p:spPr>
        <p:txBody>
          <a:bodyPr wrap="square" lIns="0" tIns="0" rIns="0" bIns="0" numCol="1" anchor="t">
            <a:spAutoFit/>
          </a:bodyPr>
          <a:lstStyle>
            <a:lvl1pPr>
              <a:lnSpc>
                <a:spcPct val="120000"/>
              </a:lnSpc>
              <a:spcBef>
                <a:spcPts val="4500"/>
              </a:spcBef>
              <a:defRPr sz="2000">
                <a:solidFill>
                  <a:srgbClr val="53585F"/>
                </a:solidFill>
              </a:defRPr>
            </a:lvl1pPr>
          </a:lstStyle>
          <a:p>
            <a:pPr algn="just"/>
            <a:r>
              <a:rPr lang="zh-CN" altLang="en-US" sz="1200" dirty="0">
                <a:latin typeface="微软雅黑" panose="020B0503020204020204" pitchFamily="34" charset="-122"/>
                <a:ea typeface="微软雅黑" panose="020B0503020204020204" pitchFamily="34" charset="-122"/>
              </a:rPr>
              <a:t>到</a:t>
            </a:r>
            <a:r>
              <a:rPr lang="en-US" altLang="zh-CN" sz="1200" dirty="0">
                <a:latin typeface="微软雅黑" panose="020B0503020204020204" pitchFamily="34" charset="-122"/>
                <a:ea typeface="微软雅黑" panose="020B0503020204020204" pitchFamily="34" charset="-122"/>
              </a:rPr>
              <a:t>2030</a:t>
            </a:r>
            <a:r>
              <a:rPr lang="zh-CN" altLang="en-US" sz="1200" dirty="0">
                <a:latin typeface="微软雅黑" panose="020B0503020204020204" pitchFamily="34" charset="-122"/>
                <a:ea typeface="微软雅黑" panose="020B0503020204020204" pitchFamily="34" charset="-122"/>
              </a:rPr>
              <a:t>年，全面建成以基本医疗保险为主体，医疗救助为托底，补充医疗保险、商业健康保险、慈善捐赠、医疗互助共同发展的医疗保障制度体系</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Shape 3886"/>
          <p:cNvSpPr/>
          <p:nvPr/>
        </p:nvSpPr>
        <p:spPr>
          <a:xfrm>
            <a:off x="1066251" y="2477069"/>
            <a:ext cx="7003405" cy="451901"/>
          </a:xfrm>
          <a:prstGeom prst="roundRect">
            <a:avLst>
              <a:gd name="adj" fmla="val 50000"/>
            </a:avLst>
          </a:prstGeom>
          <a:solidFill>
            <a:schemeClr val="accent1"/>
          </a:solidFill>
          <a:ln w="12700" cap="flat">
            <a:noFill/>
            <a:miter lim="400000"/>
          </a:ln>
          <a:effectLst/>
        </p:spPr>
        <p:txBody>
          <a:bodyPr wrap="square" lIns="14288" tIns="14288" rIns="14288" bIns="14288" numCol="1" anchor="ctr">
            <a:noAutofit/>
          </a:bodyPr>
          <a:lstStyle/>
          <a:p>
            <a:pPr lvl="0"/>
            <a:endParaRPr sz="1300" dirty="0"/>
          </a:p>
        </p:txBody>
      </p:sp>
      <p:sp>
        <p:nvSpPr>
          <p:cNvPr id="5" name="Shape 3888"/>
          <p:cNvSpPr/>
          <p:nvPr/>
        </p:nvSpPr>
        <p:spPr>
          <a:xfrm>
            <a:off x="1784796" y="3051600"/>
            <a:ext cx="5583935" cy="202812"/>
          </a:xfrm>
          <a:prstGeom prst="rect">
            <a:avLst/>
          </a:prstGeom>
          <a:noFill/>
          <a:ln w="12700" cap="flat">
            <a:noFill/>
            <a:miter lim="400000"/>
          </a:ln>
          <a:effectLst/>
        </p:spPr>
        <p:txBody>
          <a:bodyPr wrap="square" lIns="0" tIns="0" rIns="0" bIns="0" numCol="1" anchor="t">
            <a:spAutoFit/>
          </a:bodyPr>
          <a:lstStyle>
            <a:lvl1pPr>
              <a:lnSpc>
                <a:spcPct val="120000"/>
              </a:lnSpc>
              <a:spcBef>
                <a:spcPts val="4500"/>
              </a:spcBef>
              <a:defRPr sz="2000">
                <a:solidFill>
                  <a:srgbClr val="53585F"/>
                </a:solidFill>
              </a:defRPr>
            </a:lvl1pPr>
          </a:lstStyle>
          <a:p>
            <a:pPr algn="ct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待遇保障、筹资运营、医保支付、基金监管</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Shape 3889"/>
          <p:cNvSpPr/>
          <p:nvPr/>
        </p:nvSpPr>
        <p:spPr>
          <a:xfrm>
            <a:off x="1066251" y="3675468"/>
            <a:ext cx="7003405" cy="451901"/>
          </a:xfrm>
          <a:prstGeom prst="roundRect">
            <a:avLst>
              <a:gd name="adj" fmla="val 50000"/>
            </a:avLst>
          </a:prstGeom>
          <a:solidFill>
            <a:schemeClr val="accent1"/>
          </a:solidFill>
          <a:ln w="12700" cap="flat">
            <a:noFill/>
            <a:miter lim="400000"/>
          </a:ln>
          <a:effectLst/>
        </p:spPr>
        <p:txBody>
          <a:bodyPr wrap="square" lIns="14288" tIns="14288" rIns="14288" bIns="14288" numCol="1" anchor="ctr">
            <a:noAutofit/>
          </a:bodyPr>
          <a:lstStyle/>
          <a:p>
            <a:pPr lvl="0"/>
            <a:endParaRPr sz="1300"/>
          </a:p>
        </p:txBody>
      </p:sp>
      <p:sp>
        <p:nvSpPr>
          <p:cNvPr id="7" name="Shape 3891"/>
          <p:cNvSpPr/>
          <p:nvPr/>
        </p:nvSpPr>
        <p:spPr>
          <a:xfrm>
            <a:off x="1259632" y="4250000"/>
            <a:ext cx="6696744" cy="202812"/>
          </a:xfrm>
          <a:prstGeom prst="rect">
            <a:avLst/>
          </a:prstGeom>
          <a:noFill/>
          <a:ln w="12700" cap="flat">
            <a:noFill/>
            <a:miter lim="400000"/>
          </a:ln>
          <a:effectLst/>
        </p:spPr>
        <p:txBody>
          <a:bodyPr wrap="square" lIns="0" tIns="0" rIns="0" bIns="0" numCol="1" anchor="t">
            <a:spAutoFit/>
          </a:bodyPr>
          <a:lstStyle>
            <a:lvl1pPr>
              <a:lnSpc>
                <a:spcPct val="120000"/>
              </a:lnSpc>
              <a:spcBef>
                <a:spcPts val="4500"/>
              </a:spcBef>
              <a:defRPr sz="2000">
                <a:solidFill>
                  <a:srgbClr val="53585F"/>
                </a:solidFill>
              </a:defRPr>
            </a:lvl1pPr>
          </a:lstStyle>
          <a:p>
            <a:pPr algn="ct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医药服务供给、医疗保障服务</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Text Placeholder 5"/>
          <p:cNvSpPr txBox="1"/>
          <p:nvPr/>
        </p:nvSpPr>
        <p:spPr>
          <a:xfrm>
            <a:off x="3063648" y="988237"/>
            <a:ext cx="3026229" cy="306559"/>
          </a:xfrm>
          <a:prstGeom prst="rect">
            <a:avLst/>
          </a:prstGeom>
        </p:spPr>
        <p:txBody>
          <a:bodyPr anchor="ct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1400" dirty="0">
                <a:solidFill>
                  <a:srgbClr val="FCFCFC"/>
                </a:solidFill>
                <a:latin typeface="微软雅黑" panose="020B0503020204020204" pitchFamily="34" charset="-122"/>
                <a:ea typeface="微软雅黑" panose="020B0503020204020204" pitchFamily="34" charset="-122"/>
              </a:rPr>
              <a:t>一个保障制度</a:t>
            </a:r>
            <a:endParaRPr lang="en-US" sz="1400" dirty="0">
              <a:solidFill>
                <a:srgbClr val="FCFCFC"/>
              </a:solidFill>
              <a:latin typeface="微软雅黑" panose="020B0503020204020204" pitchFamily="34" charset="-122"/>
              <a:ea typeface="微软雅黑" panose="020B0503020204020204" pitchFamily="34" charset="-122"/>
            </a:endParaRPr>
          </a:p>
        </p:txBody>
      </p:sp>
      <p:sp>
        <p:nvSpPr>
          <p:cNvPr id="9" name="Text Placeholder 5"/>
          <p:cNvSpPr txBox="1"/>
          <p:nvPr/>
        </p:nvSpPr>
        <p:spPr>
          <a:xfrm>
            <a:off x="3063648" y="3748139"/>
            <a:ext cx="3026229" cy="306559"/>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panose="020B0606030504020204"/>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panose="020B0606030504020204"/>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sz="1400" dirty="0">
                <a:solidFill>
                  <a:srgbClr val="FCFCFC"/>
                </a:solidFill>
                <a:latin typeface="微软雅黑" panose="020B0503020204020204" pitchFamily="34" charset="-122"/>
                <a:ea typeface="微软雅黑" panose="020B0503020204020204" pitchFamily="34" charset="-122"/>
              </a:rPr>
              <a:t>两个支撑</a:t>
            </a:r>
            <a:endParaRPr lang="en-US" altLang="zh-CN" sz="1400" dirty="0">
              <a:solidFill>
                <a:srgbClr val="FCFCFC"/>
              </a:solidFill>
              <a:latin typeface="微软雅黑" panose="020B0503020204020204" pitchFamily="34" charset="-122"/>
              <a:ea typeface="微软雅黑" panose="020B0503020204020204" pitchFamily="34" charset="-122"/>
            </a:endParaRPr>
          </a:p>
        </p:txBody>
      </p:sp>
      <p:sp>
        <p:nvSpPr>
          <p:cNvPr id="11" name="Text Placeholder 5"/>
          <p:cNvSpPr txBox="1"/>
          <p:nvPr/>
        </p:nvSpPr>
        <p:spPr>
          <a:xfrm>
            <a:off x="3063648" y="2553223"/>
            <a:ext cx="3026229" cy="306559"/>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panose="020B0606030504020204"/>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panose="020B0606030504020204"/>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sz="1400" dirty="0">
                <a:solidFill>
                  <a:srgbClr val="FCFCFC"/>
                </a:solidFill>
                <a:latin typeface="微软雅黑" panose="020B0503020204020204" pitchFamily="34" charset="-122"/>
                <a:ea typeface="微软雅黑" panose="020B0503020204020204" pitchFamily="34" charset="-122"/>
              </a:rPr>
              <a:t>四个机制</a:t>
            </a:r>
            <a:endParaRPr lang="en-US" altLang="zh-CN" sz="1400" dirty="0">
              <a:solidFill>
                <a:srgbClr val="FCFCFC"/>
              </a:solidFill>
              <a:latin typeface="微软雅黑" panose="020B0503020204020204" pitchFamily="34" charset="-122"/>
              <a:ea typeface="微软雅黑" panose="020B0503020204020204" pitchFamily="34" charset="-122"/>
            </a:endParaRPr>
          </a:p>
        </p:txBody>
      </p:sp>
      <p:sp>
        <p:nvSpPr>
          <p:cNvPr id="13"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rPr>
              <a:t>1+4+2</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总体改革框架</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200" advClick="0" advTm="0">
        <p:dissolve/>
      </p:transition>
    </mc:Choice>
    <mc:Fallback xmlns="">
      <p:transition spd="slow" advClick="0" advTm="0">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3"/>
                                        </p:tgtEl>
                                        <p:attrNameLst>
                                          <p:attrName>ppt_y</p:attrName>
                                        </p:attrNameLst>
                                      </p:cBhvr>
                                      <p:tavLst>
                                        <p:tav tm="0">
                                          <p:val>
                                            <p:strVal val="#ppt_y"/>
                                          </p:val>
                                        </p:tav>
                                        <p:tav tm="100000">
                                          <p:val>
                                            <p:strVal val="#ppt_y"/>
                                          </p:val>
                                        </p:tav>
                                      </p:tavLst>
                                    </p:anim>
                                    <p:anim calcmode="lin" valueType="num">
                                      <p:cBhvr>
                                        <p:cTn id="9"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3"/>
                                        </p:tgtEl>
                                      </p:cBhvr>
                                    </p:animEffect>
                                  </p:childTnLst>
                                </p:cTn>
                              </p:par>
                            </p:childTnLst>
                          </p:cTn>
                        </p:par>
                        <p:par>
                          <p:cTn id="12" fill="hold">
                            <p:stCondLst>
                              <p:cond delay="1000"/>
                            </p:stCondLst>
                            <p:childTnLst>
                              <p:par>
                                <p:cTn id="13" presetID="16" presetClass="entr" presetSubtype="37"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arn(outVertical)">
                                      <p:cBhvr>
                                        <p:cTn id="15" dur="500"/>
                                        <p:tgtEl>
                                          <p:spTgt spid="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Effect transition="in" filter="fade">
                                      <p:cBhvr>
                                        <p:cTn id="19" dur="500"/>
                                        <p:tgtEl>
                                          <p:spTgt spid="8">
                                            <p:txEl>
                                              <p:pRg st="0" end="0"/>
                                            </p:txEl>
                                          </p:spTgt>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up)">
                                      <p:cBhvr>
                                        <p:cTn id="23" dur="500"/>
                                        <p:tgtEl>
                                          <p:spTgt spid="3"/>
                                        </p:tgtEl>
                                      </p:cBhvr>
                                    </p:animEffect>
                                  </p:childTnLst>
                                </p:cTn>
                              </p:par>
                            </p:childTnLst>
                          </p:cTn>
                        </p:par>
                        <p:par>
                          <p:cTn id="24" fill="hold">
                            <p:stCondLst>
                              <p:cond delay="2500"/>
                            </p:stCondLst>
                            <p:childTnLst>
                              <p:par>
                                <p:cTn id="25" presetID="16" presetClass="entr" presetSubtype="37" fill="hold" grpId="0"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arn(outVertical)">
                                      <p:cBhvr>
                                        <p:cTn id="27" dur="500"/>
                                        <p:tgtEl>
                                          <p:spTgt spid="4"/>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par>
                          <p:cTn id="32" fill="hold">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up)">
                                      <p:cBhvr>
                                        <p:cTn id="35" dur="500"/>
                                        <p:tgtEl>
                                          <p:spTgt spid="5"/>
                                        </p:tgtEl>
                                      </p:cBhvr>
                                    </p:animEffect>
                                  </p:childTnLst>
                                </p:cTn>
                              </p:par>
                            </p:childTnLst>
                          </p:cTn>
                        </p:par>
                        <p:par>
                          <p:cTn id="36" fill="hold">
                            <p:stCondLst>
                              <p:cond delay="4000"/>
                            </p:stCondLst>
                            <p:childTnLst>
                              <p:par>
                                <p:cTn id="37" presetID="16" presetClass="entr" presetSubtype="37" fill="hold" grpId="0" nodeType="after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barn(outVertical)">
                                      <p:cBhvr>
                                        <p:cTn id="39" dur="500"/>
                                        <p:tgtEl>
                                          <p:spTgt spid="6"/>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fade">
                                      <p:cBhvr>
                                        <p:cTn id="43" dur="500"/>
                                        <p:tgtEl>
                                          <p:spTgt spid="9"/>
                                        </p:tgtEl>
                                      </p:cBhvr>
                                    </p:animEffect>
                                  </p:childTnLst>
                                </p:cTn>
                              </p:par>
                            </p:childTnLst>
                          </p:cTn>
                        </p:par>
                        <p:par>
                          <p:cTn id="44" fill="hold">
                            <p:stCondLst>
                              <p:cond delay="5000"/>
                            </p:stCondLst>
                            <p:childTnLst>
                              <p:par>
                                <p:cTn id="45" presetID="22" presetClass="entr" presetSubtype="1" fill="hold" grpId="0" nodeType="after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wipe(up)">
                                      <p:cBhvr>
                                        <p:cTn id="4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animBg="1"/>
      <p:bldP spid="5" grpId="0"/>
      <p:bldP spid="6" grpId="0" animBg="1"/>
      <p:bldP spid="7" grpId="0"/>
      <p:bldP spid="8" grpId="0" build="p"/>
      <p:bldP spid="9" grpId="0"/>
      <p:bldP spid="11"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857880" y="200199"/>
            <a:ext cx="4002152"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建立管用高效的医保支付机制</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矩形 3"/>
          <p:cNvSpPr/>
          <p:nvPr/>
        </p:nvSpPr>
        <p:spPr>
          <a:xfrm>
            <a:off x="857880" y="1491630"/>
            <a:ext cx="7632848" cy="338554"/>
          </a:xfrm>
          <a:prstGeom prst="rect">
            <a:avLst/>
          </a:prstGeom>
        </p:spPr>
        <p:txBody>
          <a:bodyPr wrap="square">
            <a:spAutoFit/>
          </a:bodyPr>
          <a:lstStyle/>
          <a:p>
            <a:pPr marL="285750" indent="-285750">
              <a:buClr>
                <a:srgbClr val="FF0000"/>
              </a:buClr>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医保支付是保障群众获得优质医药服务、提高基金使用效率的关键机制。</a:t>
            </a:r>
          </a:p>
        </p:txBody>
      </p:sp>
      <p:sp>
        <p:nvSpPr>
          <p:cNvPr id="5" name="矩形 4"/>
          <p:cNvSpPr/>
          <p:nvPr/>
        </p:nvSpPr>
        <p:spPr>
          <a:xfrm>
            <a:off x="857880" y="2355726"/>
            <a:ext cx="7554951" cy="1444691"/>
          </a:xfrm>
          <a:prstGeom prst="rect">
            <a:avLst/>
          </a:prstGeom>
        </p:spPr>
        <p:txBody>
          <a:bodyPr wrap="square">
            <a:spAutoFit/>
          </a:bodyPr>
          <a:lstStyle/>
          <a:p>
            <a:pPr marL="285750" indent="-285750">
              <a:lnSpc>
                <a:spcPct val="150000"/>
              </a:lnSpc>
              <a:buClr>
                <a:srgbClr val="FF0000"/>
              </a:buClr>
              <a:buFont typeface="Wingdings" panose="05000000000000000000" pitchFamily="2" charset="2"/>
              <a:buChar char="u"/>
            </a:pPr>
            <a:r>
              <a:rPr lang="zh-CN" altLang="en-US" sz="1200" dirty="0">
                <a:latin typeface="微软雅黑" panose="020B0503020204020204" pitchFamily="34" charset="-122"/>
                <a:ea typeface="微软雅黑" panose="020B0503020204020204" pitchFamily="34" charset="-122"/>
              </a:rPr>
              <a:t>完善医保目录动态调整机制。</a:t>
            </a:r>
            <a:endParaRPr lang="en-US" altLang="zh-CN" sz="1200" dirty="0">
              <a:latin typeface="微软雅黑" panose="020B0503020204020204" pitchFamily="34" charset="-122"/>
              <a:ea typeface="微软雅黑" panose="020B0503020204020204" pitchFamily="34" charset="-122"/>
            </a:endParaRPr>
          </a:p>
          <a:p>
            <a:pPr marL="285750" indent="-285750">
              <a:lnSpc>
                <a:spcPct val="150000"/>
              </a:lnSpc>
              <a:buClr>
                <a:srgbClr val="FF0000"/>
              </a:buClr>
              <a:buFont typeface="Wingdings" panose="05000000000000000000" pitchFamily="2" charset="2"/>
              <a:buChar char="u"/>
            </a:pPr>
            <a:r>
              <a:rPr lang="zh-CN" altLang="en-US" sz="1200" dirty="0">
                <a:latin typeface="微软雅黑" panose="020B0503020204020204" pitchFamily="34" charset="-122"/>
                <a:ea typeface="微软雅黑" panose="020B0503020204020204" pitchFamily="34" charset="-122"/>
              </a:rPr>
              <a:t>创新医保协议管理。</a:t>
            </a:r>
            <a:endParaRPr lang="en-US" altLang="zh-CN" sz="1200" dirty="0">
              <a:latin typeface="微软雅黑" panose="020B0503020204020204" pitchFamily="34" charset="-122"/>
              <a:ea typeface="微软雅黑" panose="020B0503020204020204" pitchFamily="34" charset="-122"/>
            </a:endParaRPr>
          </a:p>
          <a:p>
            <a:pPr marL="285750" indent="-285750">
              <a:lnSpc>
                <a:spcPct val="150000"/>
              </a:lnSpc>
              <a:buClr>
                <a:srgbClr val="FF0000"/>
              </a:buClr>
              <a:buFont typeface="Wingdings" panose="05000000000000000000" pitchFamily="2" charset="2"/>
              <a:buChar char="u"/>
            </a:pPr>
            <a:r>
              <a:rPr lang="zh-CN" altLang="en-US" sz="1200" dirty="0">
                <a:latin typeface="微软雅黑" panose="020B0503020204020204" pitchFamily="34" charset="-122"/>
                <a:ea typeface="微软雅黑" panose="020B0503020204020204" pitchFamily="34" charset="-122"/>
              </a:rPr>
              <a:t>持续推进医保支付方式改革。科学制定总额预算，与医疗质量、协议履行绩效考核结果相挂钩。大力推进大数据应用，推行以按病种付费为主的多元复合式医保支付方式，</a:t>
            </a:r>
            <a:r>
              <a:rPr lang="zh-CN" altLang="en-US" sz="1200" dirty="0">
                <a:solidFill>
                  <a:srgbClr val="FF0000"/>
                </a:solidFill>
                <a:latin typeface="微软雅黑" panose="020B0503020204020204" pitchFamily="34" charset="-122"/>
                <a:ea typeface="微软雅黑" panose="020B0503020204020204" pitchFamily="34" charset="-122"/>
              </a:rPr>
              <a:t>推广按疾病诊断相关分组付费</a:t>
            </a:r>
            <a:r>
              <a:rPr lang="zh-CN" altLang="en-US" sz="1200" dirty="0">
                <a:latin typeface="微软雅黑" panose="020B0503020204020204" pitchFamily="34" charset="-122"/>
                <a:ea typeface="微软雅黑" panose="020B0503020204020204" pitchFamily="34" charset="-122"/>
              </a:rPr>
              <a:t>，医疗康复、慢性精神疾病等长期住院按床日付费，门诊特殊慢性病按人头付费。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par>
                          <p:cTn id="12" fill="hold">
                            <p:stCondLst>
                              <p:cond delay="1100"/>
                            </p:stCondLst>
                            <p:childTnLst>
                              <p:par>
                                <p:cTn id="13" presetID="1" presetClass="entr" presetSubtype="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par>
                          <p:cTn id="15" fill="hold">
                            <p:stCondLst>
                              <p:cond delay="1100"/>
                            </p:stCondLst>
                            <p:childTnLst>
                              <p:par>
                                <p:cTn id="16" presetID="1" presetClass="entr" presetSubtype="0"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857880" y="200199"/>
            <a:ext cx="4002152"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健全严密有力的基金监管机制</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矩形 3"/>
          <p:cNvSpPr/>
          <p:nvPr/>
        </p:nvSpPr>
        <p:spPr>
          <a:xfrm>
            <a:off x="899592" y="1563638"/>
            <a:ext cx="7632848" cy="338554"/>
          </a:xfrm>
          <a:prstGeom prst="rect">
            <a:avLst/>
          </a:prstGeom>
        </p:spPr>
        <p:txBody>
          <a:bodyPr wrap="square">
            <a:spAutoFit/>
          </a:bodyPr>
          <a:lstStyle/>
          <a:p>
            <a:pPr marL="285750" indent="-285750">
              <a:buClr>
                <a:srgbClr val="FF0000"/>
              </a:buClr>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医疗保障基金是人民群众的“保命钱”，必须始终把维护基金安全作为首要任务。</a:t>
            </a:r>
          </a:p>
        </p:txBody>
      </p:sp>
      <p:sp>
        <p:nvSpPr>
          <p:cNvPr id="5" name="矩形 4"/>
          <p:cNvSpPr/>
          <p:nvPr/>
        </p:nvSpPr>
        <p:spPr>
          <a:xfrm>
            <a:off x="857880" y="2283718"/>
            <a:ext cx="7554951" cy="1444691"/>
          </a:xfrm>
          <a:prstGeom prst="rect">
            <a:avLst/>
          </a:prstGeom>
        </p:spPr>
        <p:txBody>
          <a:bodyPr wrap="square">
            <a:spAutoFit/>
          </a:bodyPr>
          <a:lstStyle/>
          <a:p>
            <a:pPr marL="285750" indent="-285750">
              <a:lnSpc>
                <a:spcPct val="150000"/>
              </a:lnSpc>
              <a:buClr>
                <a:srgbClr val="FF0000"/>
              </a:buClr>
              <a:buFont typeface="Wingdings" panose="05000000000000000000" pitchFamily="2" charset="2"/>
              <a:buChar char="u"/>
            </a:pPr>
            <a:r>
              <a:rPr lang="zh-CN" altLang="en-US" sz="1200" dirty="0">
                <a:latin typeface="微软雅黑" panose="020B0503020204020204" pitchFamily="34" charset="-122"/>
                <a:ea typeface="微软雅黑" panose="020B0503020204020204" pitchFamily="34" charset="-122"/>
              </a:rPr>
              <a:t>改革完善医保基金监管体制。</a:t>
            </a:r>
            <a:endParaRPr lang="en-US" altLang="zh-CN" sz="1200" dirty="0">
              <a:latin typeface="微软雅黑" panose="020B0503020204020204" pitchFamily="34" charset="-122"/>
              <a:ea typeface="微软雅黑" panose="020B0503020204020204" pitchFamily="34" charset="-122"/>
            </a:endParaRPr>
          </a:p>
          <a:p>
            <a:pPr marL="285750" indent="-285750">
              <a:lnSpc>
                <a:spcPct val="150000"/>
              </a:lnSpc>
              <a:buClr>
                <a:srgbClr val="FF0000"/>
              </a:buClr>
              <a:buFont typeface="Wingdings" panose="05000000000000000000" pitchFamily="2" charset="2"/>
              <a:buChar char="u"/>
            </a:pPr>
            <a:r>
              <a:rPr lang="zh-CN" altLang="en-US" sz="1200" dirty="0">
                <a:latin typeface="微软雅黑" panose="020B0503020204020204" pitchFamily="34" charset="-122"/>
                <a:ea typeface="微软雅黑" panose="020B0503020204020204" pitchFamily="34" charset="-122"/>
              </a:rPr>
              <a:t>完善创新基金监管方式。建立监督检查常态机制，实施</a:t>
            </a:r>
            <a:r>
              <a:rPr lang="zh-CN" altLang="en-US" sz="1200" dirty="0">
                <a:solidFill>
                  <a:srgbClr val="FF0000"/>
                </a:solidFill>
                <a:latin typeface="微软雅黑" panose="020B0503020204020204" pitchFamily="34" charset="-122"/>
                <a:ea typeface="微软雅黑" panose="020B0503020204020204" pitchFamily="34" charset="-122"/>
              </a:rPr>
              <a:t>大数据实时动态智能监控</a:t>
            </a:r>
            <a:r>
              <a:rPr lang="zh-CN" altLang="en-US" sz="1200" dirty="0">
                <a:latin typeface="微软雅黑" panose="020B0503020204020204" pitchFamily="34" charset="-122"/>
                <a:ea typeface="微软雅黑" panose="020B0503020204020204" pitchFamily="34" charset="-122"/>
              </a:rPr>
              <a:t>。完善对医疗服务的监控机制，建立信息强制披露制度，依法依规向社会公开医药费用、费用结构等信息。实施基金运行全过程绩效管理，建立医保基金绩效评价体系。</a:t>
            </a:r>
            <a:endParaRPr lang="en-US" altLang="zh-CN" sz="1200" dirty="0">
              <a:latin typeface="微软雅黑" panose="020B0503020204020204" pitchFamily="34" charset="-122"/>
              <a:ea typeface="微软雅黑" panose="020B0503020204020204" pitchFamily="34" charset="-122"/>
            </a:endParaRPr>
          </a:p>
          <a:p>
            <a:pPr marL="285750" indent="-285750">
              <a:lnSpc>
                <a:spcPct val="150000"/>
              </a:lnSpc>
              <a:buClr>
                <a:srgbClr val="FF0000"/>
              </a:buClr>
              <a:buFont typeface="Wingdings" panose="05000000000000000000" pitchFamily="2" charset="2"/>
              <a:buChar char="u"/>
            </a:pPr>
            <a:r>
              <a:rPr lang="zh-CN" altLang="en-US" sz="1200" dirty="0">
                <a:latin typeface="微软雅黑" panose="020B0503020204020204" pitchFamily="34" charset="-122"/>
                <a:ea typeface="微软雅黑" panose="020B0503020204020204" pitchFamily="34" charset="-122"/>
              </a:rPr>
              <a:t>依法追究欺诈骗保行为责任。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par>
                          <p:cTn id="12" fill="hold">
                            <p:stCondLst>
                              <p:cond delay="1100"/>
                            </p:stCondLst>
                            <p:childTnLst>
                              <p:par>
                                <p:cTn id="13" presetID="1" presetClass="entr" presetSubtype="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par>
                          <p:cTn id="15" fill="hold">
                            <p:stCondLst>
                              <p:cond delay="1100"/>
                            </p:stCondLst>
                            <p:childTnLst>
                              <p:par>
                                <p:cTn id="16" presetID="1" presetClass="entr" presetSubtype="0"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p:cNvSpPr/>
          <p:nvPr/>
        </p:nvSpPr>
        <p:spPr bwMode="auto">
          <a:xfrm>
            <a:off x="971600" y="2211710"/>
            <a:ext cx="1479797" cy="133420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ln>
        </p:spPr>
        <p:txBody>
          <a:bodyPr vert="horz" wrap="square" lIns="91440" tIns="45720" rIns="91440" bIns="45720" numCol="1" anchor="t" anchorCtr="0" compatLnSpc="1"/>
          <a:lstStyle/>
          <a:p>
            <a:endParaRPr lang="zh-CN" altLang="en-US"/>
          </a:p>
        </p:txBody>
      </p:sp>
      <p:sp>
        <p:nvSpPr>
          <p:cNvPr id="3" name="TextBox 2"/>
          <p:cNvSpPr txBox="1"/>
          <p:nvPr/>
        </p:nvSpPr>
        <p:spPr>
          <a:xfrm>
            <a:off x="1257155" y="2447923"/>
            <a:ext cx="908686" cy="861774"/>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zh-CN" altLang="en-US" sz="2800" b="1" dirty="0"/>
              <a:t>内部因素</a:t>
            </a:r>
          </a:p>
        </p:txBody>
      </p:sp>
      <p:sp>
        <p:nvSpPr>
          <p:cNvPr id="4" name="圆角矩形 3"/>
          <p:cNvSpPr/>
          <p:nvPr/>
        </p:nvSpPr>
        <p:spPr>
          <a:xfrm>
            <a:off x="3356492" y="1254822"/>
            <a:ext cx="4479052" cy="451685"/>
          </a:xfrm>
          <a:prstGeom prst="roundRect">
            <a:avLst>
              <a:gd name="adj" fmla="val 2063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5" name="Freeform 5"/>
          <p:cNvSpPr/>
          <p:nvPr/>
        </p:nvSpPr>
        <p:spPr bwMode="auto">
          <a:xfrm>
            <a:off x="2650968" y="1335678"/>
            <a:ext cx="547516" cy="3108279"/>
          </a:xfrm>
          <a:custGeom>
            <a:avLst/>
            <a:gdLst>
              <a:gd name="T0" fmla="*/ 1999 w 3544"/>
              <a:gd name="T1" fmla="*/ 9150 h 14563"/>
              <a:gd name="T2" fmla="*/ 1999 w 3544"/>
              <a:gd name="T3" fmla="*/ 12306 h 14563"/>
              <a:gd name="T4" fmla="*/ 2353 w 3544"/>
              <a:gd name="T5" fmla="*/ 13628 h 14563"/>
              <a:gd name="T6" fmla="*/ 3544 w 3544"/>
              <a:gd name="T7" fmla="*/ 14112 h 14563"/>
              <a:gd name="T8" fmla="*/ 3544 w 3544"/>
              <a:gd name="T9" fmla="*/ 14563 h 14563"/>
              <a:gd name="T10" fmla="*/ 1933 w 3544"/>
              <a:gd name="T11" fmla="*/ 14016 h 14563"/>
              <a:gd name="T12" fmla="*/ 1419 w 3544"/>
              <a:gd name="T13" fmla="*/ 12050 h 14563"/>
              <a:gd name="T14" fmla="*/ 1419 w 3544"/>
              <a:gd name="T15" fmla="*/ 9279 h 14563"/>
              <a:gd name="T16" fmla="*/ 1160 w 3544"/>
              <a:gd name="T17" fmla="*/ 8022 h 14563"/>
              <a:gd name="T18" fmla="*/ 0 w 3544"/>
              <a:gd name="T19" fmla="*/ 7475 h 14563"/>
              <a:gd name="T20" fmla="*/ 0 w 3544"/>
              <a:gd name="T21" fmla="*/ 7088 h 14563"/>
              <a:gd name="T22" fmla="*/ 1127 w 3544"/>
              <a:gd name="T23" fmla="*/ 6571 h 14563"/>
              <a:gd name="T24" fmla="*/ 1419 w 3544"/>
              <a:gd name="T25" fmla="*/ 5284 h 14563"/>
              <a:gd name="T26" fmla="*/ 1419 w 3544"/>
              <a:gd name="T27" fmla="*/ 2513 h 14563"/>
              <a:gd name="T28" fmla="*/ 1933 w 3544"/>
              <a:gd name="T29" fmla="*/ 547 h 14563"/>
              <a:gd name="T30" fmla="*/ 3544 w 3544"/>
              <a:gd name="T31" fmla="*/ 0 h 14563"/>
              <a:gd name="T32" fmla="*/ 3544 w 3544"/>
              <a:gd name="T33" fmla="*/ 451 h 14563"/>
              <a:gd name="T34" fmla="*/ 2353 w 3544"/>
              <a:gd name="T35" fmla="*/ 902 h 14563"/>
              <a:gd name="T36" fmla="*/ 1999 w 3544"/>
              <a:gd name="T37" fmla="*/ 2254 h 14563"/>
              <a:gd name="T38" fmla="*/ 1999 w 3544"/>
              <a:gd name="T39" fmla="*/ 5413 h 14563"/>
              <a:gd name="T40" fmla="*/ 580 w 3544"/>
              <a:gd name="T41" fmla="*/ 7275 h 14563"/>
              <a:gd name="T42" fmla="*/ 580 w 3544"/>
              <a:gd name="T43" fmla="*/ 7304 h 14563"/>
              <a:gd name="T44" fmla="*/ 1999 w 3544"/>
              <a:gd name="T45" fmla="*/ 9150 h 14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44" h="14563">
                <a:moveTo>
                  <a:pt x="1999" y="9150"/>
                </a:moveTo>
                <a:lnTo>
                  <a:pt x="1999" y="12306"/>
                </a:lnTo>
                <a:cubicBezTo>
                  <a:pt x="1999" y="12867"/>
                  <a:pt x="2117" y="13306"/>
                  <a:pt x="2353" y="13628"/>
                </a:cubicBezTo>
                <a:cubicBezTo>
                  <a:pt x="2590" y="13950"/>
                  <a:pt x="2986" y="14112"/>
                  <a:pt x="3544" y="14112"/>
                </a:cubicBezTo>
                <a:lnTo>
                  <a:pt x="3544" y="14563"/>
                </a:lnTo>
                <a:cubicBezTo>
                  <a:pt x="2815" y="14563"/>
                  <a:pt x="2276" y="14379"/>
                  <a:pt x="1933" y="14016"/>
                </a:cubicBezTo>
                <a:cubicBezTo>
                  <a:pt x="1589" y="13650"/>
                  <a:pt x="1419" y="12993"/>
                  <a:pt x="1419" y="12050"/>
                </a:cubicBezTo>
                <a:lnTo>
                  <a:pt x="1419" y="9279"/>
                </a:lnTo>
                <a:cubicBezTo>
                  <a:pt x="1419" y="8762"/>
                  <a:pt x="1333" y="8344"/>
                  <a:pt x="1160" y="8022"/>
                </a:cubicBezTo>
                <a:cubicBezTo>
                  <a:pt x="990" y="7701"/>
                  <a:pt x="602" y="7516"/>
                  <a:pt x="0" y="7475"/>
                </a:cubicBezTo>
                <a:lnTo>
                  <a:pt x="0" y="7088"/>
                </a:lnTo>
                <a:cubicBezTo>
                  <a:pt x="558" y="7002"/>
                  <a:pt x="935" y="6829"/>
                  <a:pt x="1127" y="6571"/>
                </a:cubicBezTo>
                <a:cubicBezTo>
                  <a:pt x="1322" y="6315"/>
                  <a:pt x="1419" y="5883"/>
                  <a:pt x="1419" y="5284"/>
                </a:cubicBezTo>
                <a:lnTo>
                  <a:pt x="1419" y="2513"/>
                </a:lnTo>
                <a:cubicBezTo>
                  <a:pt x="1419" y="1567"/>
                  <a:pt x="1589" y="913"/>
                  <a:pt x="1933" y="547"/>
                </a:cubicBezTo>
                <a:cubicBezTo>
                  <a:pt x="2276" y="181"/>
                  <a:pt x="2815" y="0"/>
                  <a:pt x="3544" y="0"/>
                </a:cubicBezTo>
                <a:lnTo>
                  <a:pt x="3544" y="451"/>
                </a:lnTo>
                <a:cubicBezTo>
                  <a:pt x="2986" y="451"/>
                  <a:pt x="2590" y="602"/>
                  <a:pt x="2353" y="902"/>
                </a:cubicBezTo>
                <a:cubicBezTo>
                  <a:pt x="2117" y="1201"/>
                  <a:pt x="1999" y="1652"/>
                  <a:pt x="1999" y="2254"/>
                </a:cubicBezTo>
                <a:lnTo>
                  <a:pt x="1999" y="5413"/>
                </a:lnTo>
                <a:cubicBezTo>
                  <a:pt x="1999" y="6265"/>
                  <a:pt x="1592" y="7275"/>
                  <a:pt x="580" y="7275"/>
                </a:cubicBezTo>
                <a:lnTo>
                  <a:pt x="580" y="7304"/>
                </a:lnTo>
                <a:cubicBezTo>
                  <a:pt x="1565" y="7304"/>
                  <a:pt x="1999" y="8309"/>
                  <a:pt x="1999" y="9150"/>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6" name="圆角矩形 5"/>
          <p:cNvSpPr/>
          <p:nvPr/>
        </p:nvSpPr>
        <p:spPr>
          <a:xfrm>
            <a:off x="3356492" y="2192073"/>
            <a:ext cx="4479052" cy="451685"/>
          </a:xfrm>
          <a:prstGeom prst="roundRect">
            <a:avLst>
              <a:gd name="adj" fmla="val 2527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7" name="圆角矩形 6"/>
          <p:cNvSpPr/>
          <p:nvPr/>
        </p:nvSpPr>
        <p:spPr>
          <a:xfrm>
            <a:off x="3356492" y="3128177"/>
            <a:ext cx="4479052" cy="451685"/>
          </a:xfrm>
          <a:prstGeom prst="roundRect">
            <a:avLst>
              <a:gd name="adj" fmla="val 2527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8" name="圆角矩形 7"/>
          <p:cNvSpPr/>
          <p:nvPr/>
        </p:nvSpPr>
        <p:spPr>
          <a:xfrm>
            <a:off x="3356492" y="4064281"/>
            <a:ext cx="4479052" cy="451685"/>
          </a:xfrm>
          <a:prstGeom prst="roundRect">
            <a:avLst>
              <a:gd name="adj" fmla="val 2682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9" name="TextBox 8"/>
          <p:cNvSpPr txBox="1"/>
          <p:nvPr/>
        </p:nvSpPr>
        <p:spPr>
          <a:xfrm>
            <a:off x="3675004" y="1374966"/>
            <a:ext cx="3758504" cy="221599"/>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20000"/>
              </a:lnSpc>
            </a:pPr>
            <a:r>
              <a:rPr lang="zh-CN" altLang="zh-CN" sz="1200" dirty="0">
                <a:solidFill>
                  <a:schemeClr val="tx1">
                    <a:lumMod val="75000"/>
                    <a:lumOff val="25000"/>
                  </a:schemeClr>
                </a:solidFill>
                <a:sym typeface="+mn-ea"/>
              </a:rPr>
              <a:t>利益驱动，有意违规</a:t>
            </a:r>
            <a:endParaRPr lang="en-US" altLang="zh-CN" sz="1200" dirty="0">
              <a:solidFill>
                <a:schemeClr val="tx1">
                  <a:lumMod val="75000"/>
                  <a:lumOff val="25000"/>
                </a:schemeClr>
              </a:solidFill>
            </a:endParaRPr>
          </a:p>
        </p:txBody>
      </p:sp>
      <p:sp>
        <p:nvSpPr>
          <p:cNvPr id="10" name="TextBox 9"/>
          <p:cNvSpPr txBox="1"/>
          <p:nvPr/>
        </p:nvSpPr>
        <p:spPr>
          <a:xfrm>
            <a:off x="3675004" y="2306639"/>
            <a:ext cx="3758504" cy="221599"/>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20000"/>
              </a:lnSpc>
            </a:pPr>
            <a:r>
              <a:rPr lang="zh-CN" altLang="zh-CN" sz="1200" dirty="0">
                <a:solidFill>
                  <a:schemeClr val="tx1">
                    <a:lumMod val="75000"/>
                    <a:lumOff val="25000"/>
                  </a:schemeClr>
                </a:solidFill>
                <a:sym typeface="+mn-ea"/>
              </a:rPr>
              <a:t>理解医保政策不足，引起违规</a:t>
            </a:r>
            <a:endParaRPr lang="en-US" altLang="zh-CN" sz="1200" dirty="0">
              <a:solidFill>
                <a:schemeClr val="tx1">
                  <a:lumMod val="75000"/>
                  <a:lumOff val="25000"/>
                </a:schemeClr>
              </a:solidFill>
            </a:endParaRPr>
          </a:p>
        </p:txBody>
      </p:sp>
      <p:sp>
        <p:nvSpPr>
          <p:cNvPr id="11" name="TextBox 10"/>
          <p:cNvSpPr txBox="1"/>
          <p:nvPr/>
        </p:nvSpPr>
        <p:spPr>
          <a:xfrm>
            <a:off x="3675004" y="3242743"/>
            <a:ext cx="3758504" cy="221599"/>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20000"/>
              </a:lnSpc>
            </a:pPr>
            <a:r>
              <a:rPr lang="zh-CN" altLang="zh-CN" sz="1200" dirty="0">
                <a:solidFill>
                  <a:schemeClr val="tx1">
                    <a:lumMod val="75000"/>
                    <a:lumOff val="25000"/>
                  </a:schemeClr>
                </a:solidFill>
                <a:sym typeface="+mn-ea"/>
              </a:rPr>
              <a:t>医务人员工作繁多，忙中出错</a:t>
            </a:r>
            <a:endParaRPr lang="en-US" altLang="zh-CN" sz="1200" dirty="0">
              <a:solidFill>
                <a:schemeClr val="tx1">
                  <a:lumMod val="75000"/>
                  <a:lumOff val="25000"/>
                </a:schemeClr>
              </a:solidFill>
            </a:endParaRPr>
          </a:p>
        </p:txBody>
      </p:sp>
      <p:sp>
        <p:nvSpPr>
          <p:cNvPr id="12" name="TextBox 11"/>
          <p:cNvSpPr txBox="1"/>
          <p:nvPr/>
        </p:nvSpPr>
        <p:spPr>
          <a:xfrm>
            <a:off x="3675004" y="4170720"/>
            <a:ext cx="3758504" cy="221599"/>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20000"/>
              </a:lnSpc>
            </a:pPr>
            <a:r>
              <a:rPr lang="zh-CN" altLang="zh-CN" sz="1200" dirty="0">
                <a:solidFill>
                  <a:schemeClr val="tx1">
                    <a:lumMod val="75000"/>
                    <a:lumOff val="25000"/>
                  </a:schemeClr>
                </a:solidFill>
                <a:sym typeface="+mn-ea"/>
              </a:rPr>
              <a:t>缺少专业的信息化手段</a:t>
            </a:r>
            <a:endParaRPr lang="en-US" altLang="zh-CN" sz="1200" dirty="0">
              <a:solidFill>
                <a:schemeClr val="tx1">
                  <a:lumMod val="75000"/>
                  <a:lumOff val="25000"/>
                </a:schemeClr>
              </a:solidFill>
            </a:endParaRPr>
          </a:p>
        </p:txBody>
      </p:sp>
      <p:sp>
        <p:nvSpPr>
          <p:cNvPr id="16" name="Title 1"/>
          <p:cNvSpPr txBox="1"/>
          <p:nvPr/>
        </p:nvSpPr>
        <p:spPr>
          <a:xfrm>
            <a:off x="857880" y="200199"/>
            <a:ext cx="2561992"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医院医保违规内部因素</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200" advClick="0" advTm="0">
        <p:dissolve/>
      </p:transition>
    </mc:Choice>
    <mc:Fallback xmlns="">
      <p:transition spd="slow" advClick="0" advTm="0">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6"/>
                                        </p:tgtEl>
                                        <p:attrNameLst>
                                          <p:attrName>ppt_y</p:attrName>
                                        </p:attrNameLst>
                                      </p:cBhvr>
                                      <p:tavLst>
                                        <p:tav tm="0">
                                          <p:val>
                                            <p:strVal val="#ppt_y"/>
                                          </p:val>
                                        </p:tav>
                                        <p:tav tm="100000">
                                          <p:val>
                                            <p:strVal val="#ppt_y"/>
                                          </p:val>
                                        </p:tav>
                                      </p:tavLst>
                                    </p:anim>
                                    <p:anim calcmode="lin" valueType="num">
                                      <p:cBhvr>
                                        <p:cTn id="9"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childTnLst>
                                </p:cTn>
                              </p:par>
                            </p:childTnLst>
                          </p:cTn>
                        </p:par>
                        <p:par>
                          <p:cTn id="20" fill="hold">
                            <p:stCondLst>
                              <p:cond delay="0"/>
                            </p:stCondLst>
                            <p:childTnLst>
                              <p:par>
                                <p:cTn id="21" presetID="16" presetClass="entr" presetSubtype="42"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barn(outHorizontal)">
                                      <p:cBhvr>
                                        <p:cTn id="23" dur="500"/>
                                        <p:tgtEl>
                                          <p:spTgt spid="5"/>
                                        </p:tgtEl>
                                      </p:cBhvr>
                                    </p:animEffect>
                                  </p:childTnLst>
                                </p:cTn>
                              </p:par>
                            </p:childTnLst>
                          </p:cTn>
                        </p:par>
                        <p:par>
                          <p:cTn id="24" fill="hold">
                            <p:stCondLst>
                              <p:cond delay="500"/>
                            </p:stCondLst>
                            <p:childTnLst>
                              <p:par>
                                <p:cTn id="25" presetID="22" presetClass="entr" presetSubtype="8"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wipe(left)">
                                      <p:cBhvr>
                                        <p:cTn id="30" dur="500"/>
                                        <p:tgtEl>
                                          <p:spTgt spid="4"/>
                                        </p:tgtEl>
                                      </p:cBhvr>
                                    </p:animEffect>
                                  </p:childTnLst>
                                </p:cTn>
                              </p:par>
                            </p:childTnLst>
                          </p:cTn>
                        </p:par>
                        <p:par>
                          <p:cTn id="31" fill="hold">
                            <p:stCondLst>
                              <p:cond delay="1000"/>
                            </p:stCondLst>
                            <p:childTnLst>
                              <p:par>
                                <p:cTn id="32" presetID="22" presetClass="entr" presetSubtype="8" fill="hold" grpId="0" nodeType="after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wipe(left)">
                                      <p:cBhvr>
                                        <p:cTn id="34" dur="500"/>
                                        <p:tgtEl>
                                          <p:spTgt spid="6"/>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left)">
                                      <p:cBhvr>
                                        <p:cTn id="37" dur="500"/>
                                        <p:tgtEl>
                                          <p:spTgt spid="10"/>
                                        </p:tgtEl>
                                      </p:cBhvr>
                                    </p:animEffect>
                                  </p:childTnLst>
                                </p:cTn>
                              </p:par>
                            </p:childTnLst>
                          </p:cTn>
                        </p:par>
                        <p:par>
                          <p:cTn id="38" fill="hold">
                            <p:stCondLst>
                              <p:cond delay="1500"/>
                            </p:stCondLst>
                            <p:childTnLst>
                              <p:par>
                                <p:cTn id="39" presetID="22" presetClass="entr" presetSubtype="8" fill="hold" grpId="0" nodeType="after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wipe(left)">
                                      <p:cBhvr>
                                        <p:cTn id="41" dur="500"/>
                                        <p:tgtEl>
                                          <p:spTgt spid="7"/>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wipe(left)">
                                      <p:cBhvr>
                                        <p:cTn id="44" dur="500"/>
                                        <p:tgtEl>
                                          <p:spTgt spid="11"/>
                                        </p:tgtEl>
                                      </p:cBhvr>
                                    </p:animEffect>
                                  </p:childTnLst>
                                </p:cTn>
                              </p:par>
                            </p:childTnLst>
                          </p:cTn>
                        </p:par>
                        <p:par>
                          <p:cTn id="45" fill="hold">
                            <p:stCondLst>
                              <p:cond delay="2000"/>
                            </p:stCondLst>
                            <p:childTnLst>
                              <p:par>
                                <p:cTn id="46" presetID="22" presetClass="entr" presetSubtype="8" fill="hold" grpId="0" nodeType="after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wipe(left)">
                                      <p:cBhvr>
                                        <p:cTn id="48" dur="500"/>
                                        <p:tgtEl>
                                          <p:spTgt spid="8"/>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wipe(left)">
                                      <p:cBhvr>
                                        <p:cTn id="5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animBg="1"/>
      <p:bldP spid="5" grpId="0" animBg="1"/>
      <p:bldP spid="6" grpId="0" animBg="1"/>
      <p:bldP spid="7" grpId="0" animBg="1"/>
      <p:bldP spid="8" grpId="0" animBg="1"/>
      <p:bldP spid="9" grpId="0"/>
      <p:bldP spid="10" grpId="0"/>
      <p:bldP spid="11" grpId="0"/>
      <p:bldP spid="12" grpId="0"/>
      <p:bldP spid="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734"/>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04</a:t>
              </a:r>
              <a:endParaRPr lang="zh-CN" altLang="en-US" sz="8000" dirty="0">
                <a:solidFill>
                  <a:schemeClr val="bg1">
                    <a:lumMod val="95000"/>
                  </a:schemeClr>
                </a:solidFill>
                <a:latin typeface="Impact" panose="020B0806030902050204" pitchFamily="34" charset="0"/>
              </a:endParaRPr>
            </a:p>
          </p:txBody>
        </p:sp>
      </p:grpSp>
      <p:sp>
        <p:nvSpPr>
          <p:cNvPr id="49" name="TextBox 48"/>
          <p:cNvSpPr txBox="1"/>
          <p:nvPr/>
        </p:nvSpPr>
        <p:spPr>
          <a:xfrm>
            <a:off x="2977976" y="2236532"/>
            <a:ext cx="5050408" cy="623250"/>
          </a:xfrm>
          <a:prstGeom prst="rect">
            <a:avLst/>
          </a:prstGeom>
          <a:noFill/>
        </p:spPr>
        <p:txBody>
          <a:bodyPr wrap="square" lIns="68584" tIns="34291" rIns="68584" bIns="34291" rtlCol="0">
            <a:spAutoFit/>
          </a:bodyPr>
          <a:lstStyle/>
          <a:p>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医保处方审核系统</a:t>
            </a:r>
            <a:endParaRPr lang="en-GB" altLang="zh-CN"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xmlns:p14="http://schemas.microsoft.com/office/powerpoint/2010/main">
    <mc:Choice Requires="p14">
      <p:transition spd="slow" p14:dur="1200" advClick="0" advTm="0">
        <p:dissolve/>
      </p:transition>
    </mc:Choice>
    <mc:Fallback xmlns="">
      <p:transition spd="slow" advClick="0" advTm="0">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全量医保审核功能架构图"/>
          <p:cNvPicPr>
            <a:picLocks noChangeAspect="1"/>
          </p:cNvPicPr>
          <p:nvPr>
            <p:custDataLst>
              <p:tags r:id="rId1"/>
            </p:custDataLst>
          </p:nvPr>
        </p:nvPicPr>
        <p:blipFill>
          <a:blip r:embed="rId3"/>
          <a:stretch>
            <a:fillRect/>
          </a:stretch>
        </p:blipFill>
        <p:spPr>
          <a:xfrm>
            <a:off x="107504" y="699542"/>
            <a:ext cx="8928992" cy="4443958"/>
          </a:xfrm>
          <a:prstGeom prst="rect">
            <a:avLst/>
          </a:prstGeom>
        </p:spPr>
      </p:pic>
      <p:sp>
        <p:nvSpPr>
          <p:cNvPr id="3" name="Title 1"/>
          <p:cNvSpPr txBox="1"/>
          <p:nvPr/>
        </p:nvSpPr>
        <p:spPr>
          <a:xfrm>
            <a:off x="857880" y="200199"/>
            <a:ext cx="2561992"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医保处方审核系统框架</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childTnLst>
                          </p:cTn>
                        </p:par>
                        <p:par>
                          <p:cTn id="12" fill="hold">
                            <p:stCondLst>
                              <p:cond delay="949"/>
                            </p:stCondLst>
                            <p:childTnLst>
                              <p:par>
                                <p:cTn id="13" presetID="1"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857880" y="200199"/>
            <a:ext cx="349809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医保控费与医疗质量双控制</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954312" y="3114675"/>
            <a:ext cx="7237429" cy="1463040"/>
            <a:chOff x="1339090" y="4648200"/>
            <a:chExt cx="9649905" cy="1950720"/>
          </a:xfrm>
        </p:grpSpPr>
        <p:sp>
          <p:nvSpPr>
            <p:cNvPr id="5" name="圆角矩形 4"/>
            <p:cNvSpPr/>
            <p:nvPr/>
          </p:nvSpPr>
          <p:spPr>
            <a:xfrm>
              <a:off x="1339090" y="4648200"/>
              <a:ext cx="2912870" cy="1950720"/>
            </a:xfrm>
            <a:prstGeom prst="roundRect">
              <a:avLst>
                <a:gd name="adj" fmla="val 8073"/>
              </a:avLst>
            </a:prstGeom>
            <a:noFill/>
            <a:ln w="1905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4747515" y="4648200"/>
              <a:ext cx="2912870" cy="1950720"/>
            </a:xfrm>
            <a:prstGeom prst="roundRect">
              <a:avLst>
                <a:gd name="adj" fmla="val 8073"/>
              </a:avLst>
            </a:prstGeom>
            <a:noFill/>
            <a:ln w="1905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8076125" y="4648200"/>
              <a:ext cx="2912870" cy="1950720"/>
            </a:xfrm>
            <a:prstGeom prst="roundRect">
              <a:avLst>
                <a:gd name="adj" fmla="val 8073"/>
              </a:avLst>
            </a:prstGeom>
            <a:noFill/>
            <a:ln w="1905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3558702" y="4821909"/>
              <a:ext cx="246308" cy="492443"/>
            </a:xfrm>
            <a:prstGeom prst="rect">
              <a:avLst/>
            </a:prstGeom>
          </p:spPr>
          <p:txBody>
            <a:bodyPr wrap="none">
              <a:spAutoFit/>
            </a:bodyPr>
            <a:lstStyle/>
            <a:p>
              <a:pPr algn="r"/>
              <a:endParaRPr lang="zh-CN" altLang="en-US" dirty="0">
                <a:solidFill>
                  <a:schemeClr val="tx2"/>
                </a:solidFill>
                <a:latin typeface="Impact" panose="020B0806030902050204" pitchFamily="34" charset="0"/>
              </a:endParaRPr>
            </a:p>
          </p:txBody>
        </p:sp>
        <p:sp>
          <p:nvSpPr>
            <p:cNvPr id="9" name="矩形 8"/>
            <p:cNvSpPr/>
            <p:nvPr/>
          </p:nvSpPr>
          <p:spPr>
            <a:xfrm>
              <a:off x="1369882" y="5112759"/>
              <a:ext cx="2804296" cy="492443"/>
            </a:xfrm>
            <a:prstGeom prst="rect">
              <a:avLst/>
            </a:prstGeom>
          </p:spPr>
          <p:txBody>
            <a:bodyPr wrap="square">
              <a:spAutoFit/>
            </a:bodyPr>
            <a:lstStyle/>
            <a:p>
              <a:pPr>
                <a:lnSpc>
                  <a:spcPct val="150000"/>
                </a:lnSpc>
              </a:pPr>
              <a:r>
                <a:rPr lang="zh-CN" altLang="en-US" sz="1200" b="1" dirty="0">
                  <a:solidFill>
                    <a:schemeClr val="tx2"/>
                  </a:solidFill>
                  <a:latin typeface="微软雅黑" panose="020B0503020204020204" pitchFamily="34" charset="-122"/>
                  <a:ea typeface="微软雅黑" panose="020B0503020204020204" pitchFamily="34" charset="-122"/>
                  <a:cs typeface="Arial" panose="020B0604020202020204" pitchFamily="34" charset="0"/>
                </a:rPr>
                <a:t>诊断合理性审核</a:t>
              </a:r>
            </a:p>
          </p:txBody>
        </p:sp>
        <p:sp>
          <p:nvSpPr>
            <p:cNvPr id="10" name="矩形 9"/>
            <p:cNvSpPr/>
            <p:nvPr/>
          </p:nvSpPr>
          <p:spPr>
            <a:xfrm>
              <a:off x="4801802" y="4821929"/>
              <a:ext cx="2804296" cy="1600439"/>
            </a:xfrm>
            <a:prstGeom prst="rect">
              <a:avLst/>
            </a:prstGeom>
          </p:spPr>
          <p:txBody>
            <a:bodyPr wrap="square">
              <a:spAutoFit/>
            </a:bodyPr>
            <a:lstStyle/>
            <a:p>
              <a:pPr>
                <a:lnSpc>
                  <a:spcPct val="150000"/>
                </a:lnSpc>
              </a:pPr>
              <a:r>
                <a:rPr lang="zh-CN" altLang="en-US" sz="1200" b="1" dirty="0">
                  <a:solidFill>
                    <a:schemeClr val="tx2"/>
                  </a:solidFill>
                  <a:latin typeface="微软雅黑" panose="020B0503020204020204" pitchFamily="34" charset="-122"/>
                  <a:ea typeface="微软雅黑" panose="020B0503020204020204" pitchFamily="34" charset="-122"/>
                  <a:cs typeface="Arial" panose="020B0604020202020204" pitchFamily="34" charset="0"/>
                </a:rPr>
                <a:t>治疗过程合规性审核</a:t>
              </a:r>
            </a:p>
            <a:p>
              <a:pPr>
                <a:lnSpc>
                  <a:spcPct val="150000"/>
                </a:lnSpc>
              </a:pPr>
              <a:r>
                <a:rPr lang="zh-CN" altLang="en-US" sz="1200" b="1" dirty="0">
                  <a:solidFill>
                    <a:schemeClr val="tx2"/>
                  </a:solidFill>
                  <a:latin typeface="微软雅黑" panose="020B0503020204020204" pitchFamily="34" charset="-122"/>
                  <a:ea typeface="微软雅黑" panose="020B0503020204020204" pitchFamily="34" charset="-122"/>
                  <a:cs typeface="Arial" panose="020B0604020202020204" pitchFamily="34" charset="0"/>
                </a:rPr>
                <a:t>病案首页质量审核</a:t>
              </a:r>
            </a:p>
            <a:p>
              <a:pPr>
                <a:lnSpc>
                  <a:spcPct val="150000"/>
                </a:lnSpc>
              </a:pPr>
              <a:r>
                <a:rPr lang="zh-CN" altLang="en-US" sz="1200" b="1" dirty="0">
                  <a:solidFill>
                    <a:schemeClr val="tx2"/>
                  </a:solidFill>
                  <a:latin typeface="微软雅黑" panose="020B0503020204020204" pitchFamily="34" charset="-122"/>
                  <a:ea typeface="微软雅黑" panose="020B0503020204020204" pitchFamily="34" charset="-122"/>
                  <a:cs typeface="Arial" panose="020B0604020202020204" pitchFamily="34" charset="0"/>
                </a:rPr>
                <a:t>病例质量与费用监控</a:t>
              </a:r>
            </a:p>
            <a:p>
              <a:pPr>
                <a:lnSpc>
                  <a:spcPct val="150000"/>
                </a:lnSpc>
              </a:pPr>
              <a:endParaRPr lang="zh-CN" altLang="en-US" sz="1200" b="1" dirty="0">
                <a:solidFill>
                  <a:schemeClr val="tx2"/>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1" name="矩形 10"/>
            <p:cNvSpPr/>
            <p:nvPr/>
          </p:nvSpPr>
          <p:spPr>
            <a:xfrm>
              <a:off x="8166607" y="4743189"/>
              <a:ext cx="2804296" cy="861775"/>
            </a:xfrm>
            <a:prstGeom prst="rect">
              <a:avLst/>
            </a:prstGeom>
          </p:spPr>
          <p:txBody>
            <a:bodyPr wrap="square">
              <a:spAutoFit/>
            </a:bodyPr>
            <a:lstStyle/>
            <a:p>
              <a:pPr>
                <a:lnSpc>
                  <a:spcPct val="150000"/>
                </a:lnSpc>
              </a:pPr>
              <a:r>
                <a:rPr lang="zh-CN" altLang="en-US" sz="1200" b="1" dirty="0">
                  <a:solidFill>
                    <a:schemeClr val="tx2"/>
                  </a:solidFill>
                  <a:latin typeface="微软雅黑" panose="020B0503020204020204" pitchFamily="34" charset="-122"/>
                  <a:ea typeface="微软雅黑" panose="020B0503020204020204" pitchFamily="34" charset="-122"/>
                  <a:cs typeface="Arial" panose="020B0604020202020204" pitchFamily="34" charset="0"/>
                </a:rPr>
                <a:t>事前提示，事中预警，事后审核全程审核与</a:t>
              </a:r>
              <a:r>
                <a:rPr lang="zh-CN" altLang="en-US" sz="12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监控</a:t>
              </a:r>
              <a:endParaRPr lang="en-US" altLang="zh-CN" sz="1200" b="1" dirty="0">
                <a:solidFill>
                  <a:schemeClr val="tx2"/>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2" name="矩形 11"/>
            <p:cNvSpPr/>
            <p:nvPr/>
          </p:nvSpPr>
          <p:spPr>
            <a:xfrm>
              <a:off x="6907572" y="4821909"/>
              <a:ext cx="246308" cy="492443"/>
            </a:xfrm>
            <a:prstGeom prst="rect">
              <a:avLst/>
            </a:prstGeom>
          </p:spPr>
          <p:txBody>
            <a:bodyPr wrap="none">
              <a:spAutoFit/>
            </a:bodyPr>
            <a:lstStyle/>
            <a:p>
              <a:pPr algn="r"/>
              <a:endParaRPr lang="zh-CN" altLang="en-US" dirty="0">
                <a:solidFill>
                  <a:schemeClr val="tx2"/>
                </a:solidFill>
                <a:latin typeface="Impact" panose="020B0806030902050204" pitchFamily="34" charset="0"/>
              </a:endParaRPr>
            </a:p>
          </p:txBody>
        </p:sp>
        <p:sp>
          <p:nvSpPr>
            <p:cNvPr id="13" name="矩形 12"/>
            <p:cNvSpPr/>
            <p:nvPr/>
          </p:nvSpPr>
          <p:spPr>
            <a:xfrm>
              <a:off x="10223816" y="4821909"/>
              <a:ext cx="246308" cy="492443"/>
            </a:xfrm>
            <a:prstGeom prst="rect">
              <a:avLst/>
            </a:prstGeom>
          </p:spPr>
          <p:txBody>
            <a:bodyPr wrap="none">
              <a:spAutoFit/>
            </a:bodyPr>
            <a:lstStyle/>
            <a:p>
              <a:pPr algn="r"/>
              <a:endParaRPr lang="zh-CN" altLang="en-US" dirty="0">
                <a:solidFill>
                  <a:schemeClr val="tx2"/>
                </a:solidFill>
                <a:latin typeface="Impact" panose="020B0806030902050204" pitchFamily="34" charset="0"/>
              </a:endParaRPr>
            </a:p>
          </p:txBody>
        </p:sp>
      </p:grpSp>
      <p:grpSp>
        <p:nvGrpSpPr>
          <p:cNvPr id="14" name="组合 13"/>
          <p:cNvGrpSpPr/>
          <p:nvPr/>
        </p:nvGrpSpPr>
        <p:grpSpPr>
          <a:xfrm>
            <a:off x="1256187" y="1051420"/>
            <a:ext cx="6816206" cy="1817370"/>
            <a:chOff x="1655865" y="1849568"/>
            <a:chExt cx="9088275" cy="2423160"/>
          </a:xfrm>
        </p:grpSpPr>
        <p:grpSp>
          <p:nvGrpSpPr>
            <p:cNvPr id="15" name="组合 14"/>
            <p:cNvGrpSpPr/>
            <p:nvPr/>
          </p:nvGrpSpPr>
          <p:grpSpPr>
            <a:xfrm>
              <a:off x="1655865" y="1849568"/>
              <a:ext cx="2423160" cy="2423160"/>
              <a:chOff x="1874520" y="2217420"/>
              <a:chExt cx="2423160" cy="2423160"/>
            </a:xfrm>
          </p:grpSpPr>
          <p:sp>
            <p:nvSpPr>
              <p:cNvPr id="42" name="椭圆 41"/>
              <p:cNvSpPr/>
              <p:nvPr/>
            </p:nvSpPr>
            <p:spPr>
              <a:xfrm>
                <a:off x="1874520" y="2217420"/>
                <a:ext cx="2423160" cy="2423160"/>
              </a:xfrm>
              <a:prstGeom prst="ellipse">
                <a:avLst/>
              </a:prstGeom>
              <a:gradFill flip="none" rotWithShape="1">
                <a:gsLst>
                  <a:gs pos="0">
                    <a:schemeClr val="accent5">
                      <a:lumMod val="0"/>
                      <a:lumOff val="100000"/>
                    </a:schemeClr>
                  </a:gs>
                  <a:gs pos="35000">
                    <a:schemeClr val="accent5">
                      <a:lumMod val="0"/>
                      <a:lumOff val="100000"/>
                    </a:schemeClr>
                  </a:gs>
                  <a:gs pos="100000">
                    <a:schemeClr val="bg1">
                      <a:lumMod val="75000"/>
                    </a:schemeClr>
                  </a:gs>
                </a:gsLst>
                <a:path path="circle">
                  <a:fillToRect l="100000" b="100000"/>
                </a:path>
                <a:tileRect t="-100000" r="-100000"/>
              </a:gradFill>
              <a:ln>
                <a:noFill/>
              </a:ln>
              <a:effectLst>
                <a:outerShdw blurRad="368300" dist="139700" dir="7980000" sx="108000" sy="108000" algn="t"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700" b="1">
                  <a:solidFill>
                    <a:schemeClr val="accent1"/>
                  </a:solidFill>
                </a:endParaRPr>
              </a:p>
            </p:txBody>
          </p:sp>
          <p:sp>
            <p:nvSpPr>
              <p:cNvPr id="43" name="泪滴形 42"/>
              <p:cNvSpPr/>
              <p:nvPr/>
            </p:nvSpPr>
            <p:spPr>
              <a:xfrm>
                <a:off x="2104135" y="2447035"/>
                <a:ext cx="1963930" cy="1963930"/>
              </a:xfrm>
              <a:prstGeom prst="teardrop">
                <a:avLst/>
              </a:prstGeom>
              <a:gradFill flip="none" rotWithShape="1">
                <a:gsLst>
                  <a:gs pos="0">
                    <a:schemeClr val="accent5">
                      <a:lumMod val="0"/>
                      <a:lumOff val="100000"/>
                    </a:schemeClr>
                  </a:gs>
                  <a:gs pos="20000">
                    <a:srgbClr val="FFFFFF"/>
                  </a:gs>
                  <a:gs pos="61000">
                    <a:schemeClr val="bg1">
                      <a:lumMod val="85000"/>
                    </a:schemeClr>
                  </a:gs>
                  <a:gs pos="37000">
                    <a:srgbClr val="E9E9E9"/>
                  </a:gs>
                  <a:gs pos="95000">
                    <a:schemeClr val="bg1">
                      <a:lumMod val="65000"/>
                    </a:schemeClr>
                  </a:gs>
                </a:gsLst>
                <a:path path="circle">
                  <a:fillToRect t="100000" r="100000"/>
                </a:path>
                <a:tileRect l="-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700" b="1">
                  <a:solidFill>
                    <a:schemeClr val="accent1"/>
                  </a:solidFill>
                </a:endParaRPr>
              </a:p>
            </p:txBody>
          </p:sp>
        </p:grpSp>
        <p:grpSp>
          <p:nvGrpSpPr>
            <p:cNvPr id="16" name="组合 15"/>
            <p:cNvGrpSpPr/>
            <p:nvPr/>
          </p:nvGrpSpPr>
          <p:grpSpPr>
            <a:xfrm>
              <a:off x="4988422" y="1849568"/>
              <a:ext cx="2423160" cy="2423160"/>
              <a:chOff x="1874520" y="2217420"/>
              <a:chExt cx="2423160" cy="2423160"/>
            </a:xfrm>
          </p:grpSpPr>
          <p:sp>
            <p:nvSpPr>
              <p:cNvPr id="40" name="椭圆 39"/>
              <p:cNvSpPr/>
              <p:nvPr/>
            </p:nvSpPr>
            <p:spPr>
              <a:xfrm>
                <a:off x="1874520" y="2217420"/>
                <a:ext cx="2423160" cy="2423160"/>
              </a:xfrm>
              <a:prstGeom prst="ellipse">
                <a:avLst/>
              </a:prstGeom>
              <a:gradFill flip="none" rotWithShape="1">
                <a:gsLst>
                  <a:gs pos="0">
                    <a:schemeClr val="accent5">
                      <a:lumMod val="0"/>
                      <a:lumOff val="100000"/>
                    </a:schemeClr>
                  </a:gs>
                  <a:gs pos="35000">
                    <a:schemeClr val="accent5">
                      <a:lumMod val="0"/>
                      <a:lumOff val="100000"/>
                    </a:schemeClr>
                  </a:gs>
                  <a:gs pos="100000">
                    <a:schemeClr val="bg1">
                      <a:lumMod val="75000"/>
                    </a:schemeClr>
                  </a:gs>
                </a:gsLst>
                <a:path path="circle">
                  <a:fillToRect l="100000" b="100000"/>
                </a:path>
                <a:tileRect t="-100000" r="-100000"/>
              </a:gradFill>
              <a:ln>
                <a:noFill/>
              </a:ln>
              <a:effectLst>
                <a:outerShdw blurRad="368300" dist="139700" dir="7980000" sx="108000" sy="108000" algn="t"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700" b="1">
                  <a:solidFill>
                    <a:schemeClr val="accent1"/>
                  </a:solidFill>
                </a:endParaRPr>
              </a:p>
            </p:txBody>
          </p:sp>
          <p:sp>
            <p:nvSpPr>
              <p:cNvPr id="41" name="泪滴形 40"/>
              <p:cNvSpPr/>
              <p:nvPr/>
            </p:nvSpPr>
            <p:spPr>
              <a:xfrm>
                <a:off x="2104135" y="2447035"/>
                <a:ext cx="1963930" cy="1963930"/>
              </a:xfrm>
              <a:prstGeom prst="teardrop">
                <a:avLst/>
              </a:prstGeom>
              <a:gradFill flip="none" rotWithShape="1">
                <a:gsLst>
                  <a:gs pos="0">
                    <a:schemeClr val="accent5">
                      <a:lumMod val="0"/>
                      <a:lumOff val="100000"/>
                    </a:schemeClr>
                  </a:gs>
                  <a:gs pos="20000">
                    <a:srgbClr val="FFFFFF"/>
                  </a:gs>
                  <a:gs pos="61000">
                    <a:schemeClr val="bg1">
                      <a:lumMod val="85000"/>
                    </a:schemeClr>
                  </a:gs>
                  <a:gs pos="37000">
                    <a:srgbClr val="E9E9E9"/>
                  </a:gs>
                  <a:gs pos="95000">
                    <a:schemeClr val="bg1">
                      <a:lumMod val="65000"/>
                    </a:schemeClr>
                  </a:gs>
                </a:gsLst>
                <a:path path="circle">
                  <a:fillToRect t="100000" r="100000"/>
                </a:path>
                <a:tileRect l="-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700" b="1">
                  <a:solidFill>
                    <a:schemeClr val="accent1"/>
                  </a:solidFill>
                </a:endParaRPr>
              </a:p>
            </p:txBody>
          </p:sp>
        </p:grpSp>
        <p:grpSp>
          <p:nvGrpSpPr>
            <p:cNvPr id="17" name="组合 16"/>
            <p:cNvGrpSpPr/>
            <p:nvPr/>
          </p:nvGrpSpPr>
          <p:grpSpPr>
            <a:xfrm>
              <a:off x="8320980" y="1849568"/>
              <a:ext cx="2423160" cy="2423160"/>
              <a:chOff x="1874520" y="2217420"/>
              <a:chExt cx="2423160" cy="2423160"/>
            </a:xfrm>
          </p:grpSpPr>
          <p:sp>
            <p:nvSpPr>
              <p:cNvPr id="38" name="椭圆 37"/>
              <p:cNvSpPr/>
              <p:nvPr/>
            </p:nvSpPr>
            <p:spPr>
              <a:xfrm>
                <a:off x="1874520" y="2217420"/>
                <a:ext cx="2423160" cy="2423160"/>
              </a:xfrm>
              <a:prstGeom prst="ellipse">
                <a:avLst/>
              </a:prstGeom>
              <a:gradFill flip="none" rotWithShape="1">
                <a:gsLst>
                  <a:gs pos="0">
                    <a:schemeClr val="accent5">
                      <a:lumMod val="0"/>
                      <a:lumOff val="100000"/>
                    </a:schemeClr>
                  </a:gs>
                  <a:gs pos="35000">
                    <a:schemeClr val="accent5">
                      <a:lumMod val="0"/>
                      <a:lumOff val="100000"/>
                    </a:schemeClr>
                  </a:gs>
                  <a:gs pos="100000">
                    <a:schemeClr val="bg1">
                      <a:lumMod val="75000"/>
                    </a:schemeClr>
                  </a:gs>
                </a:gsLst>
                <a:path path="circle">
                  <a:fillToRect l="100000" b="100000"/>
                </a:path>
                <a:tileRect t="-100000" r="-100000"/>
              </a:gradFill>
              <a:ln>
                <a:noFill/>
              </a:ln>
              <a:effectLst>
                <a:outerShdw blurRad="368300" dist="139700" dir="7980000" sx="108000" sy="108000" algn="t"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700" b="1">
                  <a:solidFill>
                    <a:schemeClr val="accent1"/>
                  </a:solidFill>
                </a:endParaRPr>
              </a:p>
            </p:txBody>
          </p:sp>
          <p:sp>
            <p:nvSpPr>
              <p:cNvPr id="39" name="泪滴形 38"/>
              <p:cNvSpPr/>
              <p:nvPr/>
            </p:nvSpPr>
            <p:spPr>
              <a:xfrm>
                <a:off x="2104135" y="2447035"/>
                <a:ext cx="1963930" cy="1963930"/>
              </a:xfrm>
              <a:prstGeom prst="teardrop">
                <a:avLst/>
              </a:prstGeom>
              <a:gradFill flip="none" rotWithShape="1">
                <a:gsLst>
                  <a:gs pos="0">
                    <a:schemeClr val="accent5">
                      <a:lumMod val="0"/>
                      <a:lumOff val="100000"/>
                    </a:schemeClr>
                  </a:gs>
                  <a:gs pos="20000">
                    <a:srgbClr val="FFFFFF"/>
                  </a:gs>
                  <a:gs pos="61000">
                    <a:schemeClr val="bg1">
                      <a:lumMod val="85000"/>
                    </a:schemeClr>
                  </a:gs>
                  <a:gs pos="37000">
                    <a:srgbClr val="E9E9E9"/>
                  </a:gs>
                  <a:gs pos="95000">
                    <a:schemeClr val="bg1">
                      <a:lumMod val="65000"/>
                    </a:schemeClr>
                  </a:gs>
                </a:gsLst>
                <a:path path="circle">
                  <a:fillToRect t="100000" r="100000"/>
                </a:path>
                <a:tileRect l="-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700" b="1">
                  <a:solidFill>
                    <a:schemeClr val="accent1"/>
                  </a:solidFill>
                </a:endParaRPr>
              </a:p>
            </p:txBody>
          </p:sp>
        </p:grpSp>
        <p:sp>
          <p:nvSpPr>
            <p:cNvPr id="18" name="Freeform 73"/>
            <p:cNvSpPr>
              <a:spLocks noEditPoints="1"/>
            </p:cNvSpPr>
            <p:nvPr/>
          </p:nvSpPr>
          <p:spPr bwMode="black">
            <a:xfrm>
              <a:off x="5747897" y="2605802"/>
              <a:ext cx="912106" cy="880286"/>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chemeClr val="tx2"/>
            </a:solidFill>
            <a:ln>
              <a:noFill/>
            </a:ln>
          </p:spPr>
          <p:txBody>
            <a:bodyPr vert="horz" wrap="square" lIns="82305" tIns="41153" rIns="82305" bIns="41153" numCol="1" anchor="t" anchorCtr="0" compatLnSpc="1"/>
            <a:lstStyle/>
            <a:p>
              <a:endParaRPr lang="en-US" sz="900"/>
            </a:p>
          </p:txBody>
        </p:sp>
        <p:grpSp>
          <p:nvGrpSpPr>
            <p:cNvPr id="19" name="组合 18"/>
            <p:cNvGrpSpPr/>
            <p:nvPr/>
          </p:nvGrpSpPr>
          <p:grpSpPr>
            <a:xfrm>
              <a:off x="9173067" y="2656055"/>
              <a:ext cx="718984" cy="779780"/>
              <a:chOff x="9050972" y="2418425"/>
              <a:chExt cx="1144587" cy="1241371"/>
            </a:xfrm>
          </p:grpSpPr>
          <p:sp>
            <p:nvSpPr>
              <p:cNvPr id="29" name="Freeform 5"/>
              <p:cNvSpPr/>
              <p:nvPr/>
            </p:nvSpPr>
            <p:spPr bwMode="auto">
              <a:xfrm>
                <a:off x="9252139" y="2824491"/>
                <a:ext cx="591460" cy="835305"/>
              </a:xfrm>
              <a:custGeom>
                <a:avLst/>
                <a:gdLst>
                  <a:gd name="T0" fmla="*/ 854 w 1201"/>
                  <a:gd name="T1" fmla="*/ 727 h 1700"/>
                  <a:gd name="T2" fmla="*/ 974 w 1201"/>
                  <a:gd name="T3" fmla="*/ 801 h 1700"/>
                  <a:gd name="T4" fmla="*/ 1074 w 1201"/>
                  <a:gd name="T5" fmla="*/ 905 h 1700"/>
                  <a:gd name="T6" fmla="*/ 1147 w 1201"/>
                  <a:gd name="T7" fmla="*/ 1035 h 1700"/>
                  <a:gd name="T8" fmla="*/ 1192 w 1201"/>
                  <a:gd name="T9" fmla="*/ 1189 h 1700"/>
                  <a:gd name="T10" fmla="*/ 1200 w 1201"/>
                  <a:gd name="T11" fmla="*/ 1365 h 1700"/>
                  <a:gd name="T12" fmla="*/ 1190 w 1201"/>
                  <a:gd name="T13" fmla="*/ 1435 h 1700"/>
                  <a:gd name="T14" fmla="*/ 1161 w 1201"/>
                  <a:gd name="T15" fmla="*/ 1526 h 1700"/>
                  <a:gd name="T16" fmla="*/ 1111 w 1201"/>
                  <a:gd name="T17" fmla="*/ 1599 h 1700"/>
                  <a:gd name="T18" fmla="*/ 1041 w 1201"/>
                  <a:gd name="T19" fmla="*/ 1651 h 1700"/>
                  <a:gd name="T20" fmla="*/ 948 w 1201"/>
                  <a:gd name="T21" fmla="*/ 1684 h 1700"/>
                  <a:gd name="T22" fmla="*/ 875 w 1201"/>
                  <a:gd name="T23" fmla="*/ 1696 h 1700"/>
                  <a:gd name="T24" fmla="*/ 713 w 1201"/>
                  <a:gd name="T25" fmla="*/ 1698 h 1700"/>
                  <a:gd name="T26" fmla="*/ 543 w 1201"/>
                  <a:gd name="T27" fmla="*/ 1684 h 1700"/>
                  <a:gd name="T28" fmla="*/ 435 w 1201"/>
                  <a:gd name="T29" fmla="*/ 1667 h 1700"/>
                  <a:gd name="T30" fmla="*/ 295 w 1201"/>
                  <a:gd name="T31" fmla="*/ 1630 h 1700"/>
                  <a:gd name="T32" fmla="*/ 183 w 1201"/>
                  <a:gd name="T33" fmla="*/ 1580 h 1700"/>
                  <a:gd name="T34" fmla="*/ 135 w 1201"/>
                  <a:gd name="T35" fmla="*/ 1543 h 1700"/>
                  <a:gd name="T36" fmla="*/ 116 w 1201"/>
                  <a:gd name="T37" fmla="*/ 1516 h 1700"/>
                  <a:gd name="T38" fmla="*/ 104 w 1201"/>
                  <a:gd name="T39" fmla="*/ 1450 h 1700"/>
                  <a:gd name="T40" fmla="*/ 102 w 1201"/>
                  <a:gd name="T41" fmla="*/ 1379 h 1700"/>
                  <a:gd name="T42" fmla="*/ 93 w 1201"/>
                  <a:gd name="T43" fmla="*/ 1330 h 1700"/>
                  <a:gd name="T44" fmla="*/ 58 w 1201"/>
                  <a:gd name="T45" fmla="*/ 1400 h 1700"/>
                  <a:gd name="T46" fmla="*/ 31 w 1201"/>
                  <a:gd name="T47" fmla="*/ 1450 h 1700"/>
                  <a:gd name="T48" fmla="*/ 8 w 1201"/>
                  <a:gd name="T49" fmla="*/ 1423 h 1700"/>
                  <a:gd name="T50" fmla="*/ 2 w 1201"/>
                  <a:gd name="T51" fmla="*/ 1294 h 1700"/>
                  <a:gd name="T52" fmla="*/ 27 w 1201"/>
                  <a:gd name="T53" fmla="*/ 1166 h 1700"/>
                  <a:gd name="T54" fmla="*/ 73 w 1201"/>
                  <a:gd name="T55" fmla="*/ 1042 h 1700"/>
                  <a:gd name="T56" fmla="*/ 129 w 1201"/>
                  <a:gd name="T57" fmla="*/ 936 h 1700"/>
                  <a:gd name="T58" fmla="*/ 191 w 1201"/>
                  <a:gd name="T59" fmla="*/ 849 h 1700"/>
                  <a:gd name="T60" fmla="*/ 243 w 1201"/>
                  <a:gd name="T61" fmla="*/ 797 h 1700"/>
                  <a:gd name="T62" fmla="*/ 334 w 1201"/>
                  <a:gd name="T63" fmla="*/ 737 h 1700"/>
                  <a:gd name="T64" fmla="*/ 440 w 1201"/>
                  <a:gd name="T65" fmla="*/ 698 h 1700"/>
                  <a:gd name="T66" fmla="*/ 419 w 1201"/>
                  <a:gd name="T67" fmla="*/ 675 h 1700"/>
                  <a:gd name="T68" fmla="*/ 353 w 1201"/>
                  <a:gd name="T69" fmla="*/ 617 h 1700"/>
                  <a:gd name="T70" fmla="*/ 321 w 1201"/>
                  <a:gd name="T71" fmla="*/ 574 h 1700"/>
                  <a:gd name="T72" fmla="*/ 278 w 1201"/>
                  <a:gd name="T73" fmla="*/ 472 h 1700"/>
                  <a:gd name="T74" fmla="*/ 268 w 1201"/>
                  <a:gd name="T75" fmla="*/ 368 h 1700"/>
                  <a:gd name="T76" fmla="*/ 286 w 1201"/>
                  <a:gd name="T77" fmla="*/ 265 h 1700"/>
                  <a:gd name="T78" fmla="*/ 324 w 1201"/>
                  <a:gd name="T79" fmla="*/ 174 h 1700"/>
                  <a:gd name="T80" fmla="*/ 382 w 1201"/>
                  <a:gd name="T81" fmla="*/ 101 h 1700"/>
                  <a:gd name="T82" fmla="*/ 429 w 1201"/>
                  <a:gd name="T83" fmla="*/ 64 h 1700"/>
                  <a:gd name="T84" fmla="*/ 504 w 1201"/>
                  <a:gd name="T85" fmla="*/ 23 h 1700"/>
                  <a:gd name="T86" fmla="*/ 583 w 1201"/>
                  <a:gd name="T87" fmla="*/ 4 h 1700"/>
                  <a:gd name="T88" fmla="*/ 663 w 1201"/>
                  <a:gd name="T89" fmla="*/ 2 h 1700"/>
                  <a:gd name="T90" fmla="*/ 742 w 1201"/>
                  <a:gd name="T91" fmla="*/ 18 h 1700"/>
                  <a:gd name="T92" fmla="*/ 815 w 1201"/>
                  <a:gd name="T93" fmla="*/ 49 h 1700"/>
                  <a:gd name="T94" fmla="*/ 883 w 1201"/>
                  <a:gd name="T95" fmla="*/ 93 h 1700"/>
                  <a:gd name="T96" fmla="*/ 939 w 1201"/>
                  <a:gd name="T97" fmla="*/ 151 h 1700"/>
                  <a:gd name="T98" fmla="*/ 981 w 1201"/>
                  <a:gd name="T99" fmla="*/ 221 h 1700"/>
                  <a:gd name="T100" fmla="*/ 1006 w 1201"/>
                  <a:gd name="T101" fmla="*/ 300 h 1700"/>
                  <a:gd name="T102" fmla="*/ 1014 w 1201"/>
                  <a:gd name="T103" fmla="*/ 391 h 1700"/>
                  <a:gd name="T104" fmla="*/ 1008 w 1201"/>
                  <a:gd name="T105" fmla="*/ 447 h 1700"/>
                  <a:gd name="T106" fmla="*/ 987 w 1201"/>
                  <a:gd name="T107" fmla="*/ 520 h 1700"/>
                  <a:gd name="T108" fmla="*/ 952 w 1201"/>
                  <a:gd name="T109" fmla="*/ 582 h 1700"/>
                  <a:gd name="T110" fmla="*/ 906 w 1201"/>
                  <a:gd name="T111" fmla="*/ 634 h 1700"/>
                  <a:gd name="T112" fmla="*/ 811 w 1201"/>
                  <a:gd name="T113" fmla="*/ 710 h 1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01" h="1700">
                    <a:moveTo>
                      <a:pt x="811" y="710"/>
                    </a:moveTo>
                    <a:lnTo>
                      <a:pt x="811" y="710"/>
                    </a:lnTo>
                    <a:lnTo>
                      <a:pt x="854" y="727"/>
                    </a:lnTo>
                    <a:lnTo>
                      <a:pt x="896" y="748"/>
                    </a:lnTo>
                    <a:lnTo>
                      <a:pt x="935" y="774"/>
                    </a:lnTo>
                    <a:lnTo>
                      <a:pt x="974" y="801"/>
                    </a:lnTo>
                    <a:lnTo>
                      <a:pt x="1008" y="832"/>
                    </a:lnTo>
                    <a:lnTo>
                      <a:pt x="1043" y="866"/>
                    </a:lnTo>
                    <a:lnTo>
                      <a:pt x="1074" y="905"/>
                    </a:lnTo>
                    <a:lnTo>
                      <a:pt x="1101" y="946"/>
                    </a:lnTo>
                    <a:lnTo>
                      <a:pt x="1126" y="988"/>
                    </a:lnTo>
                    <a:lnTo>
                      <a:pt x="1147" y="1035"/>
                    </a:lnTo>
                    <a:lnTo>
                      <a:pt x="1167" y="1085"/>
                    </a:lnTo>
                    <a:lnTo>
                      <a:pt x="1180" y="1135"/>
                    </a:lnTo>
                    <a:lnTo>
                      <a:pt x="1192" y="1189"/>
                    </a:lnTo>
                    <a:lnTo>
                      <a:pt x="1198" y="1245"/>
                    </a:lnTo>
                    <a:lnTo>
                      <a:pt x="1201" y="1305"/>
                    </a:lnTo>
                    <a:lnTo>
                      <a:pt x="1200" y="1365"/>
                    </a:lnTo>
                    <a:lnTo>
                      <a:pt x="1200" y="1365"/>
                    </a:lnTo>
                    <a:lnTo>
                      <a:pt x="1196" y="1402"/>
                    </a:lnTo>
                    <a:lnTo>
                      <a:pt x="1190" y="1435"/>
                    </a:lnTo>
                    <a:lnTo>
                      <a:pt x="1182" y="1468"/>
                    </a:lnTo>
                    <a:lnTo>
                      <a:pt x="1172" y="1499"/>
                    </a:lnTo>
                    <a:lnTo>
                      <a:pt x="1161" y="1526"/>
                    </a:lnTo>
                    <a:lnTo>
                      <a:pt x="1145" y="1553"/>
                    </a:lnTo>
                    <a:lnTo>
                      <a:pt x="1130" y="1576"/>
                    </a:lnTo>
                    <a:lnTo>
                      <a:pt x="1111" y="1599"/>
                    </a:lnTo>
                    <a:lnTo>
                      <a:pt x="1089" y="1618"/>
                    </a:lnTo>
                    <a:lnTo>
                      <a:pt x="1066" y="1636"/>
                    </a:lnTo>
                    <a:lnTo>
                      <a:pt x="1041" y="1651"/>
                    </a:lnTo>
                    <a:lnTo>
                      <a:pt x="1012" y="1665"/>
                    </a:lnTo>
                    <a:lnTo>
                      <a:pt x="981" y="1676"/>
                    </a:lnTo>
                    <a:lnTo>
                      <a:pt x="948" y="1684"/>
                    </a:lnTo>
                    <a:lnTo>
                      <a:pt x="914" y="1692"/>
                    </a:lnTo>
                    <a:lnTo>
                      <a:pt x="875" y="1696"/>
                    </a:lnTo>
                    <a:lnTo>
                      <a:pt x="875" y="1696"/>
                    </a:lnTo>
                    <a:lnTo>
                      <a:pt x="823" y="1698"/>
                    </a:lnTo>
                    <a:lnTo>
                      <a:pt x="769" y="1700"/>
                    </a:lnTo>
                    <a:lnTo>
                      <a:pt x="713" y="1698"/>
                    </a:lnTo>
                    <a:lnTo>
                      <a:pt x="657" y="1696"/>
                    </a:lnTo>
                    <a:lnTo>
                      <a:pt x="601" y="1690"/>
                    </a:lnTo>
                    <a:lnTo>
                      <a:pt x="543" y="1684"/>
                    </a:lnTo>
                    <a:lnTo>
                      <a:pt x="489" y="1676"/>
                    </a:lnTo>
                    <a:lnTo>
                      <a:pt x="435" y="1667"/>
                    </a:lnTo>
                    <a:lnTo>
                      <a:pt x="435" y="1667"/>
                    </a:lnTo>
                    <a:lnTo>
                      <a:pt x="392" y="1657"/>
                    </a:lnTo>
                    <a:lnTo>
                      <a:pt x="344" y="1646"/>
                    </a:lnTo>
                    <a:lnTo>
                      <a:pt x="295" y="1630"/>
                    </a:lnTo>
                    <a:lnTo>
                      <a:pt x="247" y="1613"/>
                    </a:lnTo>
                    <a:lnTo>
                      <a:pt x="203" y="1591"/>
                    </a:lnTo>
                    <a:lnTo>
                      <a:pt x="183" y="1580"/>
                    </a:lnTo>
                    <a:lnTo>
                      <a:pt x="164" y="1568"/>
                    </a:lnTo>
                    <a:lnTo>
                      <a:pt x="149" y="1557"/>
                    </a:lnTo>
                    <a:lnTo>
                      <a:pt x="135" y="1543"/>
                    </a:lnTo>
                    <a:lnTo>
                      <a:pt x="124" y="1530"/>
                    </a:lnTo>
                    <a:lnTo>
                      <a:pt x="116" y="1516"/>
                    </a:lnTo>
                    <a:lnTo>
                      <a:pt x="116" y="1516"/>
                    </a:lnTo>
                    <a:lnTo>
                      <a:pt x="108" y="1495"/>
                    </a:lnTo>
                    <a:lnTo>
                      <a:pt x="106" y="1472"/>
                    </a:lnTo>
                    <a:lnTo>
                      <a:pt x="104" y="1450"/>
                    </a:lnTo>
                    <a:lnTo>
                      <a:pt x="104" y="1425"/>
                    </a:lnTo>
                    <a:lnTo>
                      <a:pt x="104" y="1402"/>
                    </a:lnTo>
                    <a:lnTo>
                      <a:pt x="102" y="1379"/>
                    </a:lnTo>
                    <a:lnTo>
                      <a:pt x="100" y="1354"/>
                    </a:lnTo>
                    <a:lnTo>
                      <a:pt x="93" y="1330"/>
                    </a:lnTo>
                    <a:lnTo>
                      <a:pt x="93" y="1330"/>
                    </a:lnTo>
                    <a:lnTo>
                      <a:pt x="81" y="1346"/>
                    </a:lnTo>
                    <a:lnTo>
                      <a:pt x="73" y="1363"/>
                    </a:lnTo>
                    <a:lnTo>
                      <a:pt x="58" y="1400"/>
                    </a:lnTo>
                    <a:lnTo>
                      <a:pt x="50" y="1417"/>
                    </a:lnTo>
                    <a:lnTo>
                      <a:pt x="41" y="1435"/>
                    </a:lnTo>
                    <a:lnTo>
                      <a:pt x="31" y="1450"/>
                    </a:lnTo>
                    <a:lnTo>
                      <a:pt x="17" y="1464"/>
                    </a:lnTo>
                    <a:lnTo>
                      <a:pt x="17" y="1464"/>
                    </a:lnTo>
                    <a:lnTo>
                      <a:pt x="8" y="1423"/>
                    </a:lnTo>
                    <a:lnTo>
                      <a:pt x="2" y="1381"/>
                    </a:lnTo>
                    <a:lnTo>
                      <a:pt x="0" y="1338"/>
                    </a:lnTo>
                    <a:lnTo>
                      <a:pt x="2" y="1294"/>
                    </a:lnTo>
                    <a:lnTo>
                      <a:pt x="8" y="1251"/>
                    </a:lnTo>
                    <a:lnTo>
                      <a:pt x="15" y="1209"/>
                    </a:lnTo>
                    <a:lnTo>
                      <a:pt x="27" y="1166"/>
                    </a:lnTo>
                    <a:lnTo>
                      <a:pt x="41" y="1124"/>
                    </a:lnTo>
                    <a:lnTo>
                      <a:pt x="56" y="1083"/>
                    </a:lnTo>
                    <a:lnTo>
                      <a:pt x="73" y="1042"/>
                    </a:lnTo>
                    <a:lnTo>
                      <a:pt x="91" y="1006"/>
                    </a:lnTo>
                    <a:lnTo>
                      <a:pt x="110" y="969"/>
                    </a:lnTo>
                    <a:lnTo>
                      <a:pt x="129" y="936"/>
                    </a:lnTo>
                    <a:lnTo>
                      <a:pt x="151" y="903"/>
                    </a:lnTo>
                    <a:lnTo>
                      <a:pt x="172" y="874"/>
                    </a:lnTo>
                    <a:lnTo>
                      <a:pt x="191" y="849"/>
                    </a:lnTo>
                    <a:lnTo>
                      <a:pt x="191" y="849"/>
                    </a:lnTo>
                    <a:lnTo>
                      <a:pt x="216" y="822"/>
                    </a:lnTo>
                    <a:lnTo>
                      <a:pt x="243" y="797"/>
                    </a:lnTo>
                    <a:lnTo>
                      <a:pt x="270" y="774"/>
                    </a:lnTo>
                    <a:lnTo>
                      <a:pt x="301" y="754"/>
                    </a:lnTo>
                    <a:lnTo>
                      <a:pt x="334" y="737"/>
                    </a:lnTo>
                    <a:lnTo>
                      <a:pt x="369" y="721"/>
                    </a:lnTo>
                    <a:lnTo>
                      <a:pt x="404" y="708"/>
                    </a:lnTo>
                    <a:lnTo>
                      <a:pt x="440" y="698"/>
                    </a:lnTo>
                    <a:lnTo>
                      <a:pt x="440" y="698"/>
                    </a:lnTo>
                    <a:lnTo>
                      <a:pt x="431" y="687"/>
                    </a:lnTo>
                    <a:lnTo>
                      <a:pt x="419" y="675"/>
                    </a:lnTo>
                    <a:lnTo>
                      <a:pt x="394" y="652"/>
                    </a:lnTo>
                    <a:lnTo>
                      <a:pt x="365" y="631"/>
                    </a:lnTo>
                    <a:lnTo>
                      <a:pt x="353" y="617"/>
                    </a:lnTo>
                    <a:lnTo>
                      <a:pt x="342" y="605"/>
                    </a:lnTo>
                    <a:lnTo>
                      <a:pt x="342" y="605"/>
                    </a:lnTo>
                    <a:lnTo>
                      <a:pt x="321" y="574"/>
                    </a:lnTo>
                    <a:lnTo>
                      <a:pt x="301" y="542"/>
                    </a:lnTo>
                    <a:lnTo>
                      <a:pt x="288" y="507"/>
                    </a:lnTo>
                    <a:lnTo>
                      <a:pt x="278" y="472"/>
                    </a:lnTo>
                    <a:lnTo>
                      <a:pt x="272" y="437"/>
                    </a:lnTo>
                    <a:lnTo>
                      <a:pt x="268" y="402"/>
                    </a:lnTo>
                    <a:lnTo>
                      <a:pt x="268" y="368"/>
                    </a:lnTo>
                    <a:lnTo>
                      <a:pt x="270" y="333"/>
                    </a:lnTo>
                    <a:lnTo>
                      <a:pt x="276" y="298"/>
                    </a:lnTo>
                    <a:lnTo>
                      <a:pt x="286" y="265"/>
                    </a:lnTo>
                    <a:lnTo>
                      <a:pt x="295" y="232"/>
                    </a:lnTo>
                    <a:lnTo>
                      <a:pt x="309" y="203"/>
                    </a:lnTo>
                    <a:lnTo>
                      <a:pt x="324" y="174"/>
                    </a:lnTo>
                    <a:lnTo>
                      <a:pt x="342" y="147"/>
                    </a:lnTo>
                    <a:lnTo>
                      <a:pt x="361" y="122"/>
                    </a:lnTo>
                    <a:lnTo>
                      <a:pt x="382" y="101"/>
                    </a:lnTo>
                    <a:lnTo>
                      <a:pt x="382" y="101"/>
                    </a:lnTo>
                    <a:lnTo>
                      <a:pt x="406" y="81"/>
                    </a:lnTo>
                    <a:lnTo>
                      <a:pt x="429" y="64"/>
                    </a:lnTo>
                    <a:lnTo>
                      <a:pt x="452" y="49"/>
                    </a:lnTo>
                    <a:lnTo>
                      <a:pt x="477" y="35"/>
                    </a:lnTo>
                    <a:lnTo>
                      <a:pt x="504" y="23"/>
                    </a:lnTo>
                    <a:lnTo>
                      <a:pt x="529" y="16"/>
                    </a:lnTo>
                    <a:lnTo>
                      <a:pt x="556" y="10"/>
                    </a:lnTo>
                    <a:lnTo>
                      <a:pt x="583" y="4"/>
                    </a:lnTo>
                    <a:lnTo>
                      <a:pt x="610" y="2"/>
                    </a:lnTo>
                    <a:lnTo>
                      <a:pt x="635" y="0"/>
                    </a:lnTo>
                    <a:lnTo>
                      <a:pt x="663" y="2"/>
                    </a:lnTo>
                    <a:lnTo>
                      <a:pt x="690" y="6"/>
                    </a:lnTo>
                    <a:lnTo>
                      <a:pt x="717" y="10"/>
                    </a:lnTo>
                    <a:lnTo>
                      <a:pt x="742" y="18"/>
                    </a:lnTo>
                    <a:lnTo>
                      <a:pt x="767" y="25"/>
                    </a:lnTo>
                    <a:lnTo>
                      <a:pt x="792" y="35"/>
                    </a:lnTo>
                    <a:lnTo>
                      <a:pt x="815" y="49"/>
                    </a:lnTo>
                    <a:lnTo>
                      <a:pt x="838" y="62"/>
                    </a:lnTo>
                    <a:lnTo>
                      <a:pt x="861" y="76"/>
                    </a:lnTo>
                    <a:lnTo>
                      <a:pt x="883" y="93"/>
                    </a:lnTo>
                    <a:lnTo>
                      <a:pt x="902" y="110"/>
                    </a:lnTo>
                    <a:lnTo>
                      <a:pt x="921" y="130"/>
                    </a:lnTo>
                    <a:lnTo>
                      <a:pt x="939" y="151"/>
                    </a:lnTo>
                    <a:lnTo>
                      <a:pt x="954" y="172"/>
                    </a:lnTo>
                    <a:lnTo>
                      <a:pt x="968" y="196"/>
                    </a:lnTo>
                    <a:lnTo>
                      <a:pt x="981" y="221"/>
                    </a:lnTo>
                    <a:lnTo>
                      <a:pt x="991" y="246"/>
                    </a:lnTo>
                    <a:lnTo>
                      <a:pt x="1001" y="273"/>
                    </a:lnTo>
                    <a:lnTo>
                      <a:pt x="1006" y="300"/>
                    </a:lnTo>
                    <a:lnTo>
                      <a:pt x="1012" y="329"/>
                    </a:lnTo>
                    <a:lnTo>
                      <a:pt x="1014" y="360"/>
                    </a:lnTo>
                    <a:lnTo>
                      <a:pt x="1014" y="391"/>
                    </a:lnTo>
                    <a:lnTo>
                      <a:pt x="1014" y="391"/>
                    </a:lnTo>
                    <a:lnTo>
                      <a:pt x="1012" y="420"/>
                    </a:lnTo>
                    <a:lnTo>
                      <a:pt x="1008" y="447"/>
                    </a:lnTo>
                    <a:lnTo>
                      <a:pt x="1002" y="472"/>
                    </a:lnTo>
                    <a:lnTo>
                      <a:pt x="995" y="497"/>
                    </a:lnTo>
                    <a:lnTo>
                      <a:pt x="987" y="520"/>
                    </a:lnTo>
                    <a:lnTo>
                      <a:pt x="975" y="542"/>
                    </a:lnTo>
                    <a:lnTo>
                      <a:pt x="964" y="563"/>
                    </a:lnTo>
                    <a:lnTo>
                      <a:pt x="952" y="582"/>
                    </a:lnTo>
                    <a:lnTo>
                      <a:pt x="937" y="600"/>
                    </a:lnTo>
                    <a:lnTo>
                      <a:pt x="921" y="617"/>
                    </a:lnTo>
                    <a:lnTo>
                      <a:pt x="906" y="634"/>
                    </a:lnTo>
                    <a:lnTo>
                      <a:pt x="889" y="650"/>
                    </a:lnTo>
                    <a:lnTo>
                      <a:pt x="852" y="681"/>
                    </a:lnTo>
                    <a:lnTo>
                      <a:pt x="811" y="710"/>
                    </a:lnTo>
                    <a:lnTo>
                      <a:pt x="811" y="710"/>
                    </a:lnTo>
                    <a:close/>
                  </a:path>
                </a:pathLst>
              </a:custGeom>
              <a:solidFill>
                <a:schemeClr val="tx2"/>
              </a:solidFill>
              <a:ln w="3175">
                <a:noFill/>
                <a:round/>
              </a:ln>
              <a:effectLst/>
            </p:spPr>
            <p:txBody>
              <a:bodyPr vert="horz" wrap="square" lIns="91440" tIns="45720" rIns="91440" bIns="45720" numCol="1" anchor="t" anchorCtr="0" compatLnSpc="1"/>
              <a:lstStyle/>
              <a:p>
                <a:pPr algn="ctr"/>
                <a:endParaRPr lang="en-US" dirty="0"/>
              </a:p>
            </p:txBody>
          </p:sp>
          <p:cxnSp>
            <p:nvCxnSpPr>
              <p:cNvPr id="30" name="Straight Connector 18"/>
              <p:cNvCxnSpPr/>
              <p:nvPr/>
            </p:nvCxnSpPr>
            <p:spPr>
              <a:xfrm>
                <a:off x="9843597" y="3100015"/>
                <a:ext cx="191152" cy="23643"/>
              </a:xfrm>
              <a:prstGeom prst="line">
                <a:avLst/>
              </a:prstGeom>
              <a:solidFill>
                <a:schemeClr val="tx2"/>
              </a:solidFill>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Straight Connector 19"/>
              <p:cNvCxnSpPr/>
              <p:nvPr/>
            </p:nvCxnSpPr>
            <p:spPr>
              <a:xfrm flipH="1">
                <a:off x="9050972" y="3097639"/>
                <a:ext cx="295387" cy="111132"/>
              </a:xfrm>
              <a:prstGeom prst="line">
                <a:avLst/>
              </a:prstGeom>
              <a:solidFill>
                <a:schemeClr val="tx2"/>
              </a:solidFill>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2" name="Straight Connector 20"/>
              <p:cNvCxnSpPr/>
              <p:nvPr/>
            </p:nvCxnSpPr>
            <p:spPr>
              <a:xfrm flipV="1">
                <a:off x="9614607" y="2418425"/>
                <a:ext cx="53330" cy="346368"/>
              </a:xfrm>
              <a:prstGeom prst="line">
                <a:avLst/>
              </a:prstGeom>
              <a:solidFill>
                <a:schemeClr val="tx2"/>
              </a:solidFill>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 name="Straight Connector 21"/>
              <p:cNvCxnSpPr/>
              <p:nvPr/>
            </p:nvCxnSpPr>
            <p:spPr>
              <a:xfrm flipV="1">
                <a:off x="9754217" y="2674452"/>
                <a:ext cx="114991" cy="142454"/>
              </a:xfrm>
              <a:prstGeom prst="line">
                <a:avLst/>
              </a:prstGeom>
              <a:solidFill>
                <a:schemeClr val="tx2"/>
              </a:solidFill>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22"/>
              <p:cNvCxnSpPr/>
              <p:nvPr/>
            </p:nvCxnSpPr>
            <p:spPr>
              <a:xfrm flipV="1">
                <a:off x="9835510" y="2868320"/>
                <a:ext cx="360049" cy="54645"/>
              </a:xfrm>
              <a:prstGeom prst="line">
                <a:avLst/>
              </a:prstGeom>
              <a:solidFill>
                <a:schemeClr val="tx2"/>
              </a:solidFill>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 name="Straight Connector 23"/>
              <p:cNvCxnSpPr/>
              <p:nvPr/>
            </p:nvCxnSpPr>
            <p:spPr>
              <a:xfrm>
                <a:off x="9050972" y="2620325"/>
                <a:ext cx="324871" cy="211421"/>
              </a:xfrm>
              <a:prstGeom prst="line">
                <a:avLst/>
              </a:prstGeom>
              <a:solidFill>
                <a:schemeClr val="tx2"/>
              </a:solidFill>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6" name="Straight Connector 24"/>
              <p:cNvCxnSpPr/>
              <p:nvPr/>
            </p:nvCxnSpPr>
            <p:spPr>
              <a:xfrm>
                <a:off x="9102999" y="2934518"/>
                <a:ext cx="215348" cy="13372"/>
              </a:xfrm>
              <a:prstGeom prst="line">
                <a:avLst/>
              </a:prstGeom>
              <a:solidFill>
                <a:schemeClr val="tx2"/>
              </a:solidFill>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7" name="Straight Connector 25"/>
              <p:cNvCxnSpPr/>
              <p:nvPr/>
            </p:nvCxnSpPr>
            <p:spPr>
              <a:xfrm flipH="1" flipV="1">
                <a:off x="9375843" y="2575156"/>
                <a:ext cx="102273" cy="189638"/>
              </a:xfrm>
              <a:prstGeom prst="line">
                <a:avLst/>
              </a:prstGeom>
              <a:solidFill>
                <a:schemeClr val="tx2"/>
              </a:solidFill>
              <a:ln w="28575">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20" name="Group 40"/>
            <p:cNvGrpSpPr/>
            <p:nvPr>
              <p:custDataLst>
                <p:tags r:id="rId1"/>
              </p:custDataLst>
            </p:nvPr>
          </p:nvGrpSpPr>
          <p:grpSpPr>
            <a:xfrm>
              <a:off x="2355599" y="2741308"/>
              <a:ext cx="1069570" cy="609274"/>
              <a:chOff x="5571397" y="597420"/>
              <a:chExt cx="853737" cy="486326"/>
            </a:xfrm>
            <a:solidFill>
              <a:schemeClr val="tx2"/>
            </a:solidFill>
          </p:grpSpPr>
          <p:sp>
            <p:nvSpPr>
              <p:cNvPr id="21" name="Freeform 25"/>
              <p:cNvSpPr/>
              <p:nvPr/>
            </p:nvSpPr>
            <p:spPr bwMode="auto">
              <a:xfrm>
                <a:off x="5616039" y="646408"/>
                <a:ext cx="170668" cy="164347"/>
              </a:xfrm>
              <a:custGeom>
                <a:avLst/>
                <a:gdLst>
                  <a:gd name="T0" fmla="*/ 387 w 595"/>
                  <a:gd name="T1" fmla="*/ 512 h 573"/>
                  <a:gd name="T2" fmla="*/ 588 w 595"/>
                  <a:gd name="T3" fmla="*/ 62 h 573"/>
                  <a:gd name="T4" fmla="*/ 544 w 595"/>
                  <a:gd name="T5" fmla="*/ 0 h 573"/>
                  <a:gd name="T6" fmla="*/ 51 w 595"/>
                  <a:gd name="T7" fmla="*/ 0 h 573"/>
                  <a:gd name="T8" fmla="*/ 7 w 595"/>
                  <a:gd name="T9" fmla="*/ 62 h 573"/>
                  <a:gd name="T10" fmla="*/ 208 w 595"/>
                  <a:gd name="T11" fmla="*/ 512 h 573"/>
                  <a:gd name="T12" fmla="*/ 297 w 595"/>
                  <a:gd name="T13" fmla="*/ 573 h 573"/>
                  <a:gd name="T14" fmla="*/ 387 w 595"/>
                  <a:gd name="T15" fmla="*/ 512 h 5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5" h="573">
                    <a:moveTo>
                      <a:pt x="387" y="512"/>
                    </a:moveTo>
                    <a:cubicBezTo>
                      <a:pt x="467" y="419"/>
                      <a:pt x="566" y="298"/>
                      <a:pt x="588" y="62"/>
                    </a:cubicBezTo>
                    <a:cubicBezTo>
                      <a:pt x="589" y="47"/>
                      <a:pt x="595" y="0"/>
                      <a:pt x="544" y="0"/>
                    </a:cubicBezTo>
                    <a:cubicBezTo>
                      <a:pt x="51" y="0"/>
                      <a:pt x="51" y="0"/>
                      <a:pt x="51" y="0"/>
                    </a:cubicBezTo>
                    <a:cubicBezTo>
                      <a:pt x="0" y="0"/>
                      <a:pt x="6" y="47"/>
                      <a:pt x="7" y="62"/>
                    </a:cubicBezTo>
                    <a:cubicBezTo>
                      <a:pt x="29" y="298"/>
                      <a:pt x="128" y="419"/>
                      <a:pt x="208" y="512"/>
                    </a:cubicBezTo>
                    <a:cubicBezTo>
                      <a:pt x="243" y="553"/>
                      <a:pt x="263" y="573"/>
                      <a:pt x="297" y="573"/>
                    </a:cubicBezTo>
                    <a:cubicBezTo>
                      <a:pt x="331" y="573"/>
                      <a:pt x="352" y="553"/>
                      <a:pt x="387" y="512"/>
                    </a:cubicBezTo>
                  </a:path>
                </a:pathLst>
              </a:custGeom>
              <a:grpFill/>
              <a:ln>
                <a:noFill/>
              </a:ln>
            </p:spPr>
            <p:txBody>
              <a:bodyPr vert="horz" wrap="square" lIns="91440" tIns="45720" rIns="91440" bIns="45720" numCol="1" anchor="t" anchorCtr="0" compatLnSpc="1"/>
              <a:lstStyle/>
              <a:p>
                <a:pPr defTabSz="513715">
                  <a:defRPr/>
                </a:pPr>
                <a:endParaRPr lang="en-US" sz="1100" kern="0">
                  <a:solidFill>
                    <a:srgbClr val="FFFFFF"/>
                  </a:solidFill>
                  <a:latin typeface="Segoe UI" panose="020B0502040204020203"/>
                  <a:sym typeface="Segoe UI" panose="020B0502040204020203"/>
                </a:endParaRPr>
              </a:p>
            </p:txBody>
          </p:sp>
          <p:sp>
            <p:nvSpPr>
              <p:cNvPr id="22" name="Freeform 27"/>
              <p:cNvSpPr/>
              <p:nvPr/>
            </p:nvSpPr>
            <p:spPr bwMode="auto">
              <a:xfrm>
                <a:off x="5913129" y="958115"/>
                <a:ext cx="167113" cy="82964"/>
              </a:xfrm>
              <a:custGeom>
                <a:avLst/>
                <a:gdLst>
                  <a:gd name="T0" fmla="*/ 0 w 583"/>
                  <a:gd name="T1" fmla="*/ 239 h 288"/>
                  <a:gd name="T2" fmla="*/ 45 w 583"/>
                  <a:gd name="T3" fmla="*/ 288 h 288"/>
                  <a:gd name="T4" fmla="*/ 538 w 583"/>
                  <a:gd name="T5" fmla="*/ 288 h 288"/>
                  <a:gd name="T6" fmla="*/ 583 w 583"/>
                  <a:gd name="T7" fmla="*/ 239 h 288"/>
                  <a:gd name="T8" fmla="*/ 291 w 583"/>
                  <a:gd name="T9" fmla="*/ 0 h 288"/>
                  <a:gd name="T10" fmla="*/ 0 w 583"/>
                  <a:gd name="T11" fmla="*/ 239 h 288"/>
                </a:gdLst>
                <a:ahLst/>
                <a:cxnLst>
                  <a:cxn ang="0">
                    <a:pos x="T0" y="T1"/>
                  </a:cxn>
                  <a:cxn ang="0">
                    <a:pos x="T2" y="T3"/>
                  </a:cxn>
                  <a:cxn ang="0">
                    <a:pos x="T4" y="T5"/>
                  </a:cxn>
                  <a:cxn ang="0">
                    <a:pos x="T6" y="T7"/>
                  </a:cxn>
                  <a:cxn ang="0">
                    <a:pos x="T8" y="T9"/>
                  </a:cxn>
                  <a:cxn ang="0">
                    <a:pos x="T10" y="T11"/>
                  </a:cxn>
                </a:cxnLst>
                <a:rect l="0" t="0" r="r" b="b"/>
                <a:pathLst>
                  <a:path w="583" h="288">
                    <a:moveTo>
                      <a:pt x="0" y="239"/>
                    </a:moveTo>
                    <a:cubicBezTo>
                      <a:pt x="0" y="259"/>
                      <a:pt x="5" y="288"/>
                      <a:pt x="45" y="288"/>
                    </a:cubicBezTo>
                    <a:cubicBezTo>
                      <a:pt x="538" y="288"/>
                      <a:pt x="538" y="288"/>
                      <a:pt x="538" y="288"/>
                    </a:cubicBezTo>
                    <a:cubicBezTo>
                      <a:pt x="577" y="288"/>
                      <a:pt x="583" y="259"/>
                      <a:pt x="583" y="239"/>
                    </a:cubicBezTo>
                    <a:cubicBezTo>
                      <a:pt x="582" y="219"/>
                      <a:pt x="554" y="0"/>
                      <a:pt x="291" y="0"/>
                    </a:cubicBezTo>
                    <a:cubicBezTo>
                      <a:pt x="28" y="0"/>
                      <a:pt x="0" y="219"/>
                      <a:pt x="0" y="239"/>
                    </a:cubicBezTo>
                  </a:path>
                </a:pathLst>
              </a:custGeom>
              <a:grpFill/>
              <a:ln>
                <a:noFill/>
              </a:ln>
            </p:spPr>
            <p:txBody>
              <a:bodyPr vert="horz" wrap="square" lIns="91440" tIns="45720" rIns="91440" bIns="45720" numCol="1" anchor="t" anchorCtr="0" compatLnSpc="1"/>
              <a:lstStyle/>
              <a:p>
                <a:pPr defTabSz="513715">
                  <a:defRPr/>
                </a:pPr>
                <a:endParaRPr lang="en-US" sz="1100" kern="0">
                  <a:solidFill>
                    <a:srgbClr val="FFFFFF"/>
                  </a:solidFill>
                  <a:latin typeface="Segoe UI" panose="020B0502040204020203"/>
                  <a:sym typeface="Segoe UI" panose="020B0502040204020203"/>
                </a:endParaRPr>
              </a:p>
            </p:txBody>
          </p:sp>
          <p:sp>
            <p:nvSpPr>
              <p:cNvPr id="23" name="Freeform 28"/>
              <p:cNvSpPr/>
              <p:nvPr/>
            </p:nvSpPr>
            <p:spPr bwMode="auto">
              <a:xfrm>
                <a:off x="5916684" y="680779"/>
                <a:ext cx="159606" cy="129977"/>
              </a:xfrm>
              <a:custGeom>
                <a:avLst/>
                <a:gdLst>
                  <a:gd name="T0" fmla="*/ 368 w 556"/>
                  <a:gd name="T1" fmla="*/ 392 h 453"/>
                  <a:gd name="T2" fmla="*/ 546 w 556"/>
                  <a:gd name="T3" fmla="*/ 71 h 453"/>
                  <a:gd name="T4" fmla="*/ 493 w 556"/>
                  <a:gd name="T5" fmla="*/ 0 h 453"/>
                  <a:gd name="T6" fmla="*/ 64 w 556"/>
                  <a:gd name="T7" fmla="*/ 0 h 453"/>
                  <a:gd name="T8" fmla="*/ 11 w 556"/>
                  <a:gd name="T9" fmla="*/ 71 h 453"/>
                  <a:gd name="T10" fmla="*/ 188 w 556"/>
                  <a:gd name="T11" fmla="*/ 392 h 453"/>
                  <a:gd name="T12" fmla="*/ 278 w 556"/>
                  <a:gd name="T13" fmla="*/ 453 h 453"/>
                  <a:gd name="T14" fmla="*/ 368 w 556"/>
                  <a:gd name="T15" fmla="*/ 392 h 4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6" h="453">
                    <a:moveTo>
                      <a:pt x="368" y="392"/>
                    </a:moveTo>
                    <a:cubicBezTo>
                      <a:pt x="432" y="318"/>
                      <a:pt x="507" y="224"/>
                      <a:pt x="546" y="71"/>
                    </a:cubicBezTo>
                    <a:cubicBezTo>
                      <a:pt x="556" y="31"/>
                      <a:pt x="544" y="0"/>
                      <a:pt x="493" y="0"/>
                    </a:cubicBezTo>
                    <a:cubicBezTo>
                      <a:pt x="64" y="0"/>
                      <a:pt x="64" y="0"/>
                      <a:pt x="64" y="0"/>
                    </a:cubicBezTo>
                    <a:cubicBezTo>
                      <a:pt x="13" y="0"/>
                      <a:pt x="0" y="31"/>
                      <a:pt x="11" y="71"/>
                    </a:cubicBezTo>
                    <a:cubicBezTo>
                      <a:pt x="50" y="224"/>
                      <a:pt x="125" y="318"/>
                      <a:pt x="188" y="392"/>
                    </a:cubicBezTo>
                    <a:cubicBezTo>
                      <a:pt x="224" y="433"/>
                      <a:pt x="244" y="453"/>
                      <a:pt x="278" y="453"/>
                    </a:cubicBezTo>
                    <a:cubicBezTo>
                      <a:pt x="312" y="453"/>
                      <a:pt x="333" y="433"/>
                      <a:pt x="368" y="392"/>
                    </a:cubicBezTo>
                  </a:path>
                </a:pathLst>
              </a:custGeom>
              <a:grpFill/>
              <a:ln>
                <a:noFill/>
              </a:ln>
            </p:spPr>
            <p:txBody>
              <a:bodyPr vert="horz" wrap="square" lIns="91440" tIns="45720" rIns="91440" bIns="45720" numCol="1" anchor="t" anchorCtr="0" compatLnSpc="1"/>
              <a:lstStyle/>
              <a:p>
                <a:pPr defTabSz="513715">
                  <a:defRPr/>
                </a:pPr>
                <a:endParaRPr lang="en-US" sz="1100" kern="0">
                  <a:solidFill>
                    <a:srgbClr val="FFFFFF"/>
                  </a:solidFill>
                  <a:latin typeface="Segoe UI" panose="020B0502040204020203"/>
                  <a:sym typeface="Segoe UI" panose="020B0502040204020203"/>
                </a:endParaRPr>
              </a:p>
            </p:txBody>
          </p:sp>
          <p:sp>
            <p:nvSpPr>
              <p:cNvPr id="24" name="Freeform 47"/>
              <p:cNvSpPr/>
              <p:nvPr/>
            </p:nvSpPr>
            <p:spPr bwMode="auto">
              <a:xfrm>
                <a:off x="6209823" y="879102"/>
                <a:ext cx="170668" cy="161977"/>
              </a:xfrm>
              <a:custGeom>
                <a:avLst/>
                <a:gdLst>
                  <a:gd name="T0" fmla="*/ 297 w 594"/>
                  <a:gd name="T1" fmla="*/ 0 h 563"/>
                  <a:gd name="T2" fmla="*/ 188 w 594"/>
                  <a:gd name="T3" fmla="*/ 50 h 563"/>
                  <a:gd name="T4" fmla="*/ 7 w 594"/>
                  <a:gd name="T5" fmla="*/ 500 h 563"/>
                  <a:gd name="T6" fmla="*/ 51 w 594"/>
                  <a:gd name="T7" fmla="*/ 563 h 563"/>
                  <a:gd name="T8" fmla="*/ 544 w 594"/>
                  <a:gd name="T9" fmla="*/ 563 h 563"/>
                  <a:gd name="T10" fmla="*/ 588 w 594"/>
                  <a:gd name="T11" fmla="*/ 500 h 563"/>
                  <a:gd name="T12" fmla="*/ 407 w 594"/>
                  <a:gd name="T13" fmla="*/ 50 h 563"/>
                  <a:gd name="T14" fmla="*/ 297 w 594"/>
                  <a:gd name="T15" fmla="*/ 0 h 5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4" h="563">
                    <a:moveTo>
                      <a:pt x="297" y="0"/>
                    </a:moveTo>
                    <a:cubicBezTo>
                      <a:pt x="254" y="0"/>
                      <a:pt x="214" y="19"/>
                      <a:pt x="188" y="50"/>
                    </a:cubicBezTo>
                    <a:cubicBezTo>
                      <a:pt x="109" y="141"/>
                      <a:pt x="27" y="283"/>
                      <a:pt x="7" y="500"/>
                    </a:cubicBezTo>
                    <a:cubicBezTo>
                      <a:pt x="6" y="516"/>
                      <a:pt x="0" y="563"/>
                      <a:pt x="51" y="563"/>
                    </a:cubicBezTo>
                    <a:cubicBezTo>
                      <a:pt x="544" y="563"/>
                      <a:pt x="544" y="563"/>
                      <a:pt x="544" y="563"/>
                    </a:cubicBezTo>
                    <a:cubicBezTo>
                      <a:pt x="594" y="563"/>
                      <a:pt x="589" y="516"/>
                      <a:pt x="588" y="500"/>
                    </a:cubicBezTo>
                    <a:cubicBezTo>
                      <a:pt x="567" y="283"/>
                      <a:pt x="485" y="141"/>
                      <a:pt x="407" y="50"/>
                    </a:cubicBezTo>
                    <a:cubicBezTo>
                      <a:pt x="380" y="19"/>
                      <a:pt x="341" y="0"/>
                      <a:pt x="297" y="0"/>
                    </a:cubicBezTo>
                  </a:path>
                </a:pathLst>
              </a:custGeom>
              <a:grpFill/>
              <a:ln>
                <a:noFill/>
              </a:ln>
            </p:spPr>
            <p:txBody>
              <a:bodyPr vert="horz" wrap="square" lIns="91440" tIns="45720" rIns="91440" bIns="45720" numCol="1" anchor="t" anchorCtr="0" compatLnSpc="1"/>
              <a:lstStyle/>
              <a:p>
                <a:pPr defTabSz="513715">
                  <a:defRPr/>
                </a:pPr>
                <a:endParaRPr lang="en-US" sz="1100" kern="0">
                  <a:solidFill>
                    <a:srgbClr val="FFFFFF"/>
                  </a:solidFill>
                  <a:latin typeface="Segoe UI" panose="020B0502040204020203"/>
                  <a:sym typeface="Segoe UI" panose="020B0502040204020203"/>
                </a:endParaRPr>
              </a:p>
            </p:txBody>
          </p:sp>
          <p:grpSp>
            <p:nvGrpSpPr>
              <p:cNvPr id="25" name="Group 48"/>
              <p:cNvGrpSpPr/>
              <p:nvPr/>
            </p:nvGrpSpPr>
            <p:grpSpPr>
              <a:xfrm>
                <a:off x="5571397" y="597420"/>
                <a:ext cx="853737" cy="486326"/>
                <a:chOff x="5571397" y="597420"/>
                <a:chExt cx="853737" cy="486326"/>
              </a:xfrm>
              <a:grpFill/>
            </p:grpSpPr>
            <p:sp>
              <p:nvSpPr>
                <p:cNvPr id="26" name="Freeform 26"/>
                <p:cNvSpPr>
                  <a:spLocks noEditPoints="1"/>
                </p:cNvSpPr>
                <p:nvPr/>
              </p:nvSpPr>
              <p:spPr bwMode="auto">
                <a:xfrm>
                  <a:off x="5571397" y="597420"/>
                  <a:ext cx="259953" cy="486326"/>
                </a:xfrm>
                <a:custGeom>
                  <a:avLst/>
                  <a:gdLst>
                    <a:gd name="T0" fmla="*/ 849 w 905"/>
                    <a:gd name="T1" fmla="*/ 1582 h 1693"/>
                    <a:gd name="T2" fmla="*/ 509 w 905"/>
                    <a:gd name="T3" fmla="*/ 845 h 1693"/>
                    <a:gd name="T4" fmla="*/ 849 w 905"/>
                    <a:gd name="T5" fmla="*/ 112 h 1693"/>
                    <a:gd name="T6" fmla="*/ 905 w 905"/>
                    <a:gd name="T7" fmla="*/ 56 h 1693"/>
                    <a:gd name="T8" fmla="*/ 849 w 905"/>
                    <a:gd name="T9" fmla="*/ 0 h 1693"/>
                    <a:gd name="T10" fmla="*/ 56 w 905"/>
                    <a:gd name="T11" fmla="*/ 0 h 1693"/>
                    <a:gd name="T12" fmla="*/ 0 w 905"/>
                    <a:gd name="T13" fmla="*/ 56 h 1693"/>
                    <a:gd name="T14" fmla="*/ 56 w 905"/>
                    <a:gd name="T15" fmla="*/ 112 h 1693"/>
                    <a:gd name="T16" fmla="*/ 396 w 905"/>
                    <a:gd name="T17" fmla="*/ 845 h 1693"/>
                    <a:gd name="T18" fmla="*/ 56 w 905"/>
                    <a:gd name="T19" fmla="*/ 1582 h 1693"/>
                    <a:gd name="T20" fmla="*/ 0 w 905"/>
                    <a:gd name="T21" fmla="*/ 1638 h 1693"/>
                    <a:gd name="T22" fmla="*/ 56 w 905"/>
                    <a:gd name="T23" fmla="*/ 1693 h 1693"/>
                    <a:gd name="T24" fmla="*/ 849 w 905"/>
                    <a:gd name="T25" fmla="*/ 1693 h 1693"/>
                    <a:gd name="T26" fmla="*/ 905 w 905"/>
                    <a:gd name="T27" fmla="*/ 1638 h 1693"/>
                    <a:gd name="T28" fmla="*/ 849 w 905"/>
                    <a:gd name="T29" fmla="*/ 1582 h 1693"/>
                    <a:gd name="T30" fmla="*/ 777 w 905"/>
                    <a:gd name="T31" fmla="*/ 1565 h 1693"/>
                    <a:gd name="T32" fmla="*/ 736 w 905"/>
                    <a:gd name="T33" fmla="*/ 1582 h 1693"/>
                    <a:gd name="T34" fmla="*/ 169 w 905"/>
                    <a:gd name="T35" fmla="*/ 1582 h 1693"/>
                    <a:gd name="T36" fmla="*/ 128 w 905"/>
                    <a:gd name="T37" fmla="*/ 1565 h 1693"/>
                    <a:gd name="T38" fmla="*/ 114 w 905"/>
                    <a:gd name="T39" fmla="*/ 1522 h 1693"/>
                    <a:gd name="T40" fmla="*/ 329 w 905"/>
                    <a:gd name="T41" fmla="*/ 1019 h 1693"/>
                    <a:gd name="T42" fmla="*/ 428 w 905"/>
                    <a:gd name="T43" fmla="*/ 845 h 1693"/>
                    <a:gd name="T44" fmla="*/ 329 w 905"/>
                    <a:gd name="T45" fmla="*/ 670 h 1693"/>
                    <a:gd name="T46" fmla="*/ 114 w 905"/>
                    <a:gd name="T47" fmla="*/ 171 h 1693"/>
                    <a:gd name="T48" fmla="*/ 128 w 905"/>
                    <a:gd name="T49" fmla="*/ 129 h 1693"/>
                    <a:gd name="T50" fmla="*/ 169 w 905"/>
                    <a:gd name="T51" fmla="*/ 112 h 1693"/>
                    <a:gd name="T52" fmla="*/ 736 w 905"/>
                    <a:gd name="T53" fmla="*/ 112 h 1693"/>
                    <a:gd name="T54" fmla="*/ 777 w 905"/>
                    <a:gd name="T55" fmla="*/ 129 h 1693"/>
                    <a:gd name="T56" fmla="*/ 791 w 905"/>
                    <a:gd name="T57" fmla="*/ 171 h 1693"/>
                    <a:gd name="T58" fmla="*/ 576 w 905"/>
                    <a:gd name="T59" fmla="*/ 670 h 1693"/>
                    <a:gd name="T60" fmla="*/ 477 w 905"/>
                    <a:gd name="T61" fmla="*/ 845 h 1693"/>
                    <a:gd name="T62" fmla="*/ 576 w 905"/>
                    <a:gd name="T63" fmla="*/ 1019 h 1693"/>
                    <a:gd name="T64" fmla="*/ 791 w 905"/>
                    <a:gd name="T65" fmla="*/ 1522 h 1693"/>
                    <a:gd name="T66" fmla="*/ 777 w 905"/>
                    <a:gd name="T67" fmla="*/ 1565 h 1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05" h="1693">
                      <a:moveTo>
                        <a:pt x="849" y="1582"/>
                      </a:moveTo>
                      <a:cubicBezTo>
                        <a:pt x="849" y="1051"/>
                        <a:pt x="509" y="995"/>
                        <a:pt x="509" y="845"/>
                      </a:cubicBezTo>
                      <a:cubicBezTo>
                        <a:pt x="509" y="695"/>
                        <a:pt x="849" y="642"/>
                        <a:pt x="849" y="112"/>
                      </a:cubicBezTo>
                      <a:cubicBezTo>
                        <a:pt x="880" y="112"/>
                        <a:pt x="905" y="87"/>
                        <a:pt x="905" y="56"/>
                      </a:cubicBezTo>
                      <a:cubicBezTo>
                        <a:pt x="905" y="25"/>
                        <a:pt x="880" y="0"/>
                        <a:pt x="849" y="0"/>
                      </a:cubicBezTo>
                      <a:cubicBezTo>
                        <a:pt x="56" y="0"/>
                        <a:pt x="56" y="0"/>
                        <a:pt x="56" y="0"/>
                      </a:cubicBezTo>
                      <a:cubicBezTo>
                        <a:pt x="25" y="0"/>
                        <a:pt x="0" y="25"/>
                        <a:pt x="0" y="56"/>
                      </a:cubicBezTo>
                      <a:cubicBezTo>
                        <a:pt x="0" y="87"/>
                        <a:pt x="25" y="112"/>
                        <a:pt x="56" y="112"/>
                      </a:cubicBezTo>
                      <a:cubicBezTo>
                        <a:pt x="56" y="642"/>
                        <a:pt x="396" y="695"/>
                        <a:pt x="396" y="845"/>
                      </a:cubicBezTo>
                      <a:cubicBezTo>
                        <a:pt x="396" y="995"/>
                        <a:pt x="56" y="1051"/>
                        <a:pt x="56" y="1582"/>
                      </a:cubicBezTo>
                      <a:cubicBezTo>
                        <a:pt x="25" y="1582"/>
                        <a:pt x="0" y="1607"/>
                        <a:pt x="0" y="1638"/>
                      </a:cubicBezTo>
                      <a:cubicBezTo>
                        <a:pt x="0" y="1668"/>
                        <a:pt x="25" y="1693"/>
                        <a:pt x="56" y="1693"/>
                      </a:cubicBezTo>
                      <a:cubicBezTo>
                        <a:pt x="849" y="1693"/>
                        <a:pt x="849" y="1693"/>
                        <a:pt x="849" y="1693"/>
                      </a:cubicBezTo>
                      <a:cubicBezTo>
                        <a:pt x="880" y="1693"/>
                        <a:pt x="905" y="1668"/>
                        <a:pt x="905" y="1638"/>
                      </a:cubicBezTo>
                      <a:cubicBezTo>
                        <a:pt x="905" y="1607"/>
                        <a:pt x="880" y="1582"/>
                        <a:pt x="849" y="1582"/>
                      </a:cubicBezTo>
                      <a:moveTo>
                        <a:pt x="777" y="1565"/>
                      </a:moveTo>
                      <a:cubicBezTo>
                        <a:pt x="761" y="1582"/>
                        <a:pt x="736" y="1582"/>
                        <a:pt x="736" y="1582"/>
                      </a:cubicBezTo>
                      <a:cubicBezTo>
                        <a:pt x="169" y="1582"/>
                        <a:pt x="169" y="1582"/>
                        <a:pt x="169" y="1582"/>
                      </a:cubicBezTo>
                      <a:cubicBezTo>
                        <a:pt x="169" y="1582"/>
                        <a:pt x="144" y="1582"/>
                        <a:pt x="128" y="1565"/>
                      </a:cubicBezTo>
                      <a:cubicBezTo>
                        <a:pt x="120" y="1556"/>
                        <a:pt x="113" y="1541"/>
                        <a:pt x="114" y="1522"/>
                      </a:cubicBezTo>
                      <a:cubicBezTo>
                        <a:pt x="128" y="1235"/>
                        <a:pt x="243" y="1111"/>
                        <a:pt x="329" y="1019"/>
                      </a:cubicBezTo>
                      <a:cubicBezTo>
                        <a:pt x="382" y="963"/>
                        <a:pt x="428" y="914"/>
                        <a:pt x="428" y="845"/>
                      </a:cubicBezTo>
                      <a:cubicBezTo>
                        <a:pt x="428" y="776"/>
                        <a:pt x="382" y="727"/>
                        <a:pt x="329" y="670"/>
                      </a:cubicBezTo>
                      <a:cubicBezTo>
                        <a:pt x="243" y="578"/>
                        <a:pt x="128" y="458"/>
                        <a:pt x="114" y="171"/>
                      </a:cubicBezTo>
                      <a:cubicBezTo>
                        <a:pt x="113" y="152"/>
                        <a:pt x="120" y="138"/>
                        <a:pt x="128" y="129"/>
                      </a:cubicBezTo>
                      <a:cubicBezTo>
                        <a:pt x="144" y="112"/>
                        <a:pt x="169" y="112"/>
                        <a:pt x="169" y="112"/>
                      </a:cubicBezTo>
                      <a:cubicBezTo>
                        <a:pt x="736" y="112"/>
                        <a:pt x="736" y="112"/>
                        <a:pt x="736" y="112"/>
                      </a:cubicBezTo>
                      <a:cubicBezTo>
                        <a:pt x="736" y="112"/>
                        <a:pt x="761" y="112"/>
                        <a:pt x="777" y="129"/>
                      </a:cubicBezTo>
                      <a:cubicBezTo>
                        <a:pt x="785" y="138"/>
                        <a:pt x="792" y="152"/>
                        <a:pt x="791" y="171"/>
                      </a:cubicBezTo>
                      <a:cubicBezTo>
                        <a:pt x="777" y="458"/>
                        <a:pt x="661" y="578"/>
                        <a:pt x="576" y="670"/>
                      </a:cubicBezTo>
                      <a:cubicBezTo>
                        <a:pt x="523" y="727"/>
                        <a:pt x="477" y="776"/>
                        <a:pt x="477" y="845"/>
                      </a:cubicBezTo>
                      <a:cubicBezTo>
                        <a:pt x="477" y="914"/>
                        <a:pt x="523" y="963"/>
                        <a:pt x="576" y="1019"/>
                      </a:cubicBezTo>
                      <a:cubicBezTo>
                        <a:pt x="661" y="1111"/>
                        <a:pt x="777" y="1235"/>
                        <a:pt x="791" y="1522"/>
                      </a:cubicBezTo>
                      <a:cubicBezTo>
                        <a:pt x="792" y="1541"/>
                        <a:pt x="785" y="1556"/>
                        <a:pt x="777" y="1565"/>
                      </a:cubicBezTo>
                    </a:path>
                  </a:pathLst>
                </a:custGeom>
                <a:grpFill/>
                <a:ln>
                  <a:noFill/>
                </a:ln>
              </p:spPr>
              <p:txBody>
                <a:bodyPr vert="horz" wrap="square" lIns="91440" tIns="45720" rIns="91440" bIns="45720" numCol="1" anchor="t" anchorCtr="0" compatLnSpc="1"/>
                <a:lstStyle/>
                <a:p>
                  <a:pPr defTabSz="513715">
                    <a:defRPr/>
                  </a:pPr>
                  <a:endParaRPr lang="en-US" sz="1100" kern="0">
                    <a:solidFill>
                      <a:srgbClr val="FFFFFF"/>
                    </a:solidFill>
                    <a:latin typeface="Segoe UI" panose="020B0502040204020203"/>
                    <a:sym typeface="Segoe UI" panose="020B0502040204020203"/>
                  </a:endParaRPr>
                </a:p>
              </p:txBody>
            </p:sp>
            <p:sp>
              <p:nvSpPr>
                <p:cNvPr id="27" name="Freeform 29"/>
                <p:cNvSpPr>
                  <a:spLocks noEditPoints="1"/>
                </p:cNvSpPr>
                <p:nvPr/>
              </p:nvSpPr>
              <p:spPr bwMode="auto">
                <a:xfrm>
                  <a:off x="5866511" y="597420"/>
                  <a:ext cx="259953" cy="486326"/>
                </a:xfrm>
                <a:custGeom>
                  <a:avLst/>
                  <a:gdLst>
                    <a:gd name="T0" fmla="*/ 849 w 905"/>
                    <a:gd name="T1" fmla="*/ 1582 h 1693"/>
                    <a:gd name="T2" fmla="*/ 509 w 905"/>
                    <a:gd name="T3" fmla="*/ 845 h 1693"/>
                    <a:gd name="T4" fmla="*/ 849 w 905"/>
                    <a:gd name="T5" fmla="*/ 112 h 1693"/>
                    <a:gd name="T6" fmla="*/ 905 w 905"/>
                    <a:gd name="T7" fmla="*/ 56 h 1693"/>
                    <a:gd name="T8" fmla="*/ 849 w 905"/>
                    <a:gd name="T9" fmla="*/ 0 h 1693"/>
                    <a:gd name="T10" fmla="*/ 56 w 905"/>
                    <a:gd name="T11" fmla="*/ 0 h 1693"/>
                    <a:gd name="T12" fmla="*/ 0 w 905"/>
                    <a:gd name="T13" fmla="*/ 56 h 1693"/>
                    <a:gd name="T14" fmla="*/ 56 w 905"/>
                    <a:gd name="T15" fmla="*/ 112 h 1693"/>
                    <a:gd name="T16" fmla="*/ 396 w 905"/>
                    <a:gd name="T17" fmla="*/ 845 h 1693"/>
                    <a:gd name="T18" fmla="*/ 56 w 905"/>
                    <a:gd name="T19" fmla="*/ 1582 h 1693"/>
                    <a:gd name="T20" fmla="*/ 0 w 905"/>
                    <a:gd name="T21" fmla="*/ 1638 h 1693"/>
                    <a:gd name="T22" fmla="*/ 56 w 905"/>
                    <a:gd name="T23" fmla="*/ 1693 h 1693"/>
                    <a:gd name="T24" fmla="*/ 849 w 905"/>
                    <a:gd name="T25" fmla="*/ 1693 h 1693"/>
                    <a:gd name="T26" fmla="*/ 905 w 905"/>
                    <a:gd name="T27" fmla="*/ 1638 h 1693"/>
                    <a:gd name="T28" fmla="*/ 849 w 905"/>
                    <a:gd name="T29" fmla="*/ 1582 h 1693"/>
                    <a:gd name="T30" fmla="*/ 777 w 905"/>
                    <a:gd name="T31" fmla="*/ 1565 h 1693"/>
                    <a:gd name="T32" fmla="*/ 736 w 905"/>
                    <a:gd name="T33" fmla="*/ 1582 h 1693"/>
                    <a:gd name="T34" fmla="*/ 169 w 905"/>
                    <a:gd name="T35" fmla="*/ 1582 h 1693"/>
                    <a:gd name="T36" fmla="*/ 128 w 905"/>
                    <a:gd name="T37" fmla="*/ 1565 h 1693"/>
                    <a:gd name="T38" fmla="*/ 114 w 905"/>
                    <a:gd name="T39" fmla="*/ 1522 h 1693"/>
                    <a:gd name="T40" fmla="*/ 329 w 905"/>
                    <a:gd name="T41" fmla="*/ 1019 h 1693"/>
                    <a:gd name="T42" fmla="*/ 428 w 905"/>
                    <a:gd name="T43" fmla="*/ 845 h 1693"/>
                    <a:gd name="T44" fmla="*/ 329 w 905"/>
                    <a:gd name="T45" fmla="*/ 670 h 1693"/>
                    <a:gd name="T46" fmla="*/ 114 w 905"/>
                    <a:gd name="T47" fmla="*/ 171 h 1693"/>
                    <a:gd name="T48" fmla="*/ 128 w 905"/>
                    <a:gd name="T49" fmla="*/ 129 h 1693"/>
                    <a:gd name="T50" fmla="*/ 169 w 905"/>
                    <a:gd name="T51" fmla="*/ 112 h 1693"/>
                    <a:gd name="T52" fmla="*/ 736 w 905"/>
                    <a:gd name="T53" fmla="*/ 112 h 1693"/>
                    <a:gd name="T54" fmla="*/ 777 w 905"/>
                    <a:gd name="T55" fmla="*/ 129 h 1693"/>
                    <a:gd name="T56" fmla="*/ 791 w 905"/>
                    <a:gd name="T57" fmla="*/ 171 h 1693"/>
                    <a:gd name="T58" fmla="*/ 576 w 905"/>
                    <a:gd name="T59" fmla="*/ 670 h 1693"/>
                    <a:gd name="T60" fmla="*/ 477 w 905"/>
                    <a:gd name="T61" fmla="*/ 845 h 1693"/>
                    <a:gd name="T62" fmla="*/ 576 w 905"/>
                    <a:gd name="T63" fmla="*/ 1019 h 1693"/>
                    <a:gd name="T64" fmla="*/ 791 w 905"/>
                    <a:gd name="T65" fmla="*/ 1522 h 1693"/>
                    <a:gd name="T66" fmla="*/ 777 w 905"/>
                    <a:gd name="T67" fmla="*/ 1565 h 1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05" h="1693">
                      <a:moveTo>
                        <a:pt x="849" y="1582"/>
                      </a:moveTo>
                      <a:cubicBezTo>
                        <a:pt x="849" y="1051"/>
                        <a:pt x="509" y="995"/>
                        <a:pt x="509" y="845"/>
                      </a:cubicBezTo>
                      <a:cubicBezTo>
                        <a:pt x="509" y="695"/>
                        <a:pt x="849" y="642"/>
                        <a:pt x="849" y="112"/>
                      </a:cubicBezTo>
                      <a:cubicBezTo>
                        <a:pt x="880" y="112"/>
                        <a:pt x="905" y="87"/>
                        <a:pt x="905" y="56"/>
                      </a:cubicBezTo>
                      <a:cubicBezTo>
                        <a:pt x="905" y="25"/>
                        <a:pt x="880" y="0"/>
                        <a:pt x="849" y="0"/>
                      </a:cubicBezTo>
                      <a:cubicBezTo>
                        <a:pt x="56" y="0"/>
                        <a:pt x="56" y="0"/>
                        <a:pt x="56" y="0"/>
                      </a:cubicBezTo>
                      <a:cubicBezTo>
                        <a:pt x="25" y="0"/>
                        <a:pt x="0" y="25"/>
                        <a:pt x="0" y="56"/>
                      </a:cubicBezTo>
                      <a:cubicBezTo>
                        <a:pt x="0" y="87"/>
                        <a:pt x="25" y="112"/>
                        <a:pt x="56" y="112"/>
                      </a:cubicBezTo>
                      <a:cubicBezTo>
                        <a:pt x="56" y="642"/>
                        <a:pt x="396" y="695"/>
                        <a:pt x="396" y="845"/>
                      </a:cubicBezTo>
                      <a:cubicBezTo>
                        <a:pt x="396" y="995"/>
                        <a:pt x="56" y="1051"/>
                        <a:pt x="56" y="1582"/>
                      </a:cubicBezTo>
                      <a:cubicBezTo>
                        <a:pt x="25" y="1582"/>
                        <a:pt x="0" y="1607"/>
                        <a:pt x="0" y="1638"/>
                      </a:cubicBezTo>
                      <a:cubicBezTo>
                        <a:pt x="0" y="1668"/>
                        <a:pt x="25" y="1693"/>
                        <a:pt x="56" y="1693"/>
                      </a:cubicBezTo>
                      <a:cubicBezTo>
                        <a:pt x="849" y="1693"/>
                        <a:pt x="849" y="1693"/>
                        <a:pt x="849" y="1693"/>
                      </a:cubicBezTo>
                      <a:cubicBezTo>
                        <a:pt x="880" y="1693"/>
                        <a:pt x="905" y="1668"/>
                        <a:pt x="905" y="1638"/>
                      </a:cubicBezTo>
                      <a:cubicBezTo>
                        <a:pt x="905" y="1607"/>
                        <a:pt x="880" y="1582"/>
                        <a:pt x="849" y="1582"/>
                      </a:cubicBezTo>
                      <a:moveTo>
                        <a:pt x="777" y="1565"/>
                      </a:moveTo>
                      <a:cubicBezTo>
                        <a:pt x="761" y="1582"/>
                        <a:pt x="736" y="1582"/>
                        <a:pt x="736" y="1582"/>
                      </a:cubicBezTo>
                      <a:cubicBezTo>
                        <a:pt x="169" y="1582"/>
                        <a:pt x="169" y="1582"/>
                        <a:pt x="169" y="1582"/>
                      </a:cubicBezTo>
                      <a:cubicBezTo>
                        <a:pt x="169" y="1582"/>
                        <a:pt x="144" y="1582"/>
                        <a:pt x="128" y="1565"/>
                      </a:cubicBezTo>
                      <a:cubicBezTo>
                        <a:pt x="120" y="1556"/>
                        <a:pt x="113" y="1541"/>
                        <a:pt x="114" y="1522"/>
                      </a:cubicBezTo>
                      <a:cubicBezTo>
                        <a:pt x="128" y="1235"/>
                        <a:pt x="243" y="1111"/>
                        <a:pt x="329" y="1019"/>
                      </a:cubicBezTo>
                      <a:cubicBezTo>
                        <a:pt x="382" y="963"/>
                        <a:pt x="428" y="914"/>
                        <a:pt x="428" y="845"/>
                      </a:cubicBezTo>
                      <a:cubicBezTo>
                        <a:pt x="428" y="776"/>
                        <a:pt x="382" y="727"/>
                        <a:pt x="329" y="670"/>
                      </a:cubicBezTo>
                      <a:cubicBezTo>
                        <a:pt x="243" y="578"/>
                        <a:pt x="128" y="458"/>
                        <a:pt x="114" y="171"/>
                      </a:cubicBezTo>
                      <a:cubicBezTo>
                        <a:pt x="113" y="152"/>
                        <a:pt x="120" y="138"/>
                        <a:pt x="128" y="129"/>
                      </a:cubicBezTo>
                      <a:cubicBezTo>
                        <a:pt x="144" y="112"/>
                        <a:pt x="169" y="112"/>
                        <a:pt x="169" y="112"/>
                      </a:cubicBezTo>
                      <a:cubicBezTo>
                        <a:pt x="736" y="112"/>
                        <a:pt x="736" y="112"/>
                        <a:pt x="736" y="112"/>
                      </a:cubicBezTo>
                      <a:cubicBezTo>
                        <a:pt x="736" y="112"/>
                        <a:pt x="761" y="112"/>
                        <a:pt x="777" y="129"/>
                      </a:cubicBezTo>
                      <a:cubicBezTo>
                        <a:pt x="785" y="138"/>
                        <a:pt x="792" y="152"/>
                        <a:pt x="791" y="171"/>
                      </a:cubicBezTo>
                      <a:cubicBezTo>
                        <a:pt x="777" y="458"/>
                        <a:pt x="661" y="578"/>
                        <a:pt x="576" y="670"/>
                      </a:cubicBezTo>
                      <a:cubicBezTo>
                        <a:pt x="523" y="727"/>
                        <a:pt x="477" y="776"/>
                        <a:pt x="477" y="845"/>
                      </a:cubicBezTo>
                      <a:cubicBezTo>
                        <a:pt x="477" y="914"/>
                        <a:pt x="523" y="963"/>
                        <a:pt x="576" y="1019"/>
                      </a:cubicBezTo>
                      <a:cubicBezTo>
                        <a:pt x="661" y="1111"/>
                        <a:pt x="777" y="1235"/>
                        <a:pt x="791" y="1522"/>
                      </a:cubicBezTo>
                      <a:cubicBezTo>
                        <a:pt x="792" y="1541"/>
                        <a:pt x="785" y="1556"/>
                        <a:pt x="777" y="1565"/>
                      </a:cubicBezTo>
                    </a:path>
                  </a:pathLst>
                </a:custGeom>
                <a:grpFill/>
                <a:ln>
                  <a:noFill/>
                </a:ln>
              </p:spPr>
              <p:txBody>
                <a:bodyPr vert="horz" wrap="square" lIns="91440" tIns="45720" rIns="91440" bIns="45720" numCol="1" anchor="t" anchorCtr="0" compatLnSpc="1"/>
                <a:lstStyle/>
                <a:p>
                  <a:pPr defTabSz="513715">
                    <a:defRPr/>
                  </a:pPr>
                  <a:endParaRPr lang="en-US" sz="1100" kern="0">
                    <a:solidFill>
                      <a:srgbClr val="FFFFFF"/>
                    </a:solidFill>
                    <a:latin typeface="Segoe UI" panose="020B0502040204020203"/>
                    <a:sym typeface="Segoe UI" panose="020B0502040204020203"/>
                  </a:endParaRPr>
                </a:p>
              </p:txBody>
            </p:sp>
            <p:sp>
              <p:nvSpPr>
                <p:cNvPr id="28" name="Freeform 31"/>
                <p:cNvSpPr>
                  <a:spLocks noEditPoints="1"/>
                </p:cNvSpPr>
                <p:nvPr/>
              </p:nvSpPr>
              <p:spPr bwMode="auto">
                <a:xfrm>
                  <a:off x="6165181" y="597420"/>
                  <a:ext cx="259953" cy="486326"/>
                </a:xfrm>
                <a:custGeom>
                  <a:avLst/>
                  <a:gdLst>
                    <a:gd name="T0" fmla="*/ 849 w 905"/>
                    <a:gd name="T1" fmla="*/ 1582 h 1693"/>
                    <a:gd name="T2" fmla="*/ 509 w 905"/>
                    <a:gd name="T3" fmla="*/ 845 h 1693"/>
                    <a:gd name="T4" fmla="*/ 849 w 905"/>
                    <a:gd name="T5" fmla="*/ 112 h 1693"/>
                    <a:gd name="T6" fmla="*/ 905 w 905"/>
                    <a:gd name="T7" fmla="*/ 56 h 1693"/>
                    <a:gd name="T8" fmla="*/ 849 w 905"/>
                    <a:gd name="T9" fmla="*/ 0 h 1693"/>
                    <a:gd name="T10" fmla="*/ 56 w 905"/>
                    <a:gd name="T11" fmla="*/ 0 h 1693"/>
                    <a:gd name="T12" fmla="*/ 0 w 905"/>
                    <a:gd name="T13" fmla="*/ 56 h 1693"/>
                    <a:gd name="T14" fmla="*/ 56 w 905"/>
                    <a:gd name="T15" fmla="*/ 112 h 1693"/>
                    <a:gd name="T16" fmla="*/ 396 w 905"/>
                    <a:gd name="T17" fmla="*/ 845 h 1693"/>
                    <a:gd name="T18" fmla="*/ 56 w 905"/>
                    <a:gd name="T19" fmla="*/ 1582 h 1693"/>
                    <a:gd name="T20" fmla="*/ 0 w 905"/>
                    <a:gd name="T21" fmla="*/ 1638 h 1693"/>
                    <a:gd name="T22" fmla="*/ 56 w 905"/>
                    <a:gd name="T23" fmla="*/ 1693 h 1693"/>
                    <a:gd name="T24" fmla="*/ 849 w 905"/>
                    <a:gd name="T25" fmla="*/ 1693 h 1693"/>
                    <a:gd name="T26" fmla="*/ 905 w 905"/>
                    <a:gd name="T27" fmla="*/ 1638 h 1693"/>
                    <a:gd name="T28" fmla="*/ 849 w 905"/>
                    <a:gd name="T29" fmla="*/ 1582 h 1693"/>
                    <a:gd name="T30" fmla="*/ 777 w 905"/>
                    <a:gd name="T31" fmla="*/ 1565 h 1693"/>
                    <a:gd name="T32" fmla="*/ 736 w 905"/>
                    <a:gd name="T33" fmla="*/ 1582 h 1693"/>
                    <a:gd name="T34" fmla="*/ 169 w 905"/>
                    <a:gd name="T35" fmla="*/ 1582 h 1693"/>
                    <a:gd name="T36" fmla="*/ 128 w 905"/>
                    <a:gd name="T37" fmla="*/ 1565 h 1693"/>
                    <a:gd name="T38" fmla="*/ 113 w 905"/>
                    <a:gd name="T39" fmla="*/ 1522 h 1693"/>
                    <a:gd name="T40" fmla="*/ 329 w 905"/>
                    <a:gd name="T41" fmla="*/ 1019 h 1693"/>
                    <a:gd name="T42" fmla="*/ 428 w 905"/>
                    <a:gd name="T43" fmla="*/ 845 h 1693"/>
                    <a:gd name="T44" fmla="*/ 329 w 905"/>
                    <a:gd name="T45" fmla="*/ 670 h 1693"/>
                    <a:gd name="T46" fmla="*/ 113 w 905"/>
                    <a:gd name="T47" fmla="*/ 171 h 1693"/>
                    <a:gd name="T48" fmla="*/ 128 w 905"/>
                    <a:gd name="T49" fmla="*/ 129 h 1693"/>
                    <a:gd name="T50" fmla="*/ 169 w 905"/>
                    <a:gd name="T51" fmla="*/ 112 h 1693"/>
                    <a:gd name="T52" fmla="*/ 736 w 905"/>
                    <a:gd name="T53" fmla="*/ 112 h 1693"/>
                    <a:gd name="T54" fmla="*/ 777 w 905"/>
                    <a:gd name="T55" fmla="*/ 129 h 1693"/>
                    <a:gd name="T56" fmla="*/ 791 w 905"/>
                    <a:gd name="T57" fmla="*/ 171 h 1693"/>
                    <a:gd name="T58" fmla="*/ 575 w 905"/>
                    <a:gd name="T59" fmla="*/ 670 h 1693"/>
                    <a:gd name="T60" fmla="*/ 477 w 905"/>
                    <a:gd name="T61" fmla="*/ 845 h 1693"/>
                    <a:gd name="T62" fmla="*/ 575 w 905"/>
                    <a:gd name="T63" fmla="*/ 1019 h 1693"/>
                    <a:gd name="T64" fmla="*/ 791 w 905"/>
                    <a:gd name="T65" fmla="*/ 1522 h 1693"/>
                    <a:gd name="T66" fmla="*/ 777 w 905"/>
                    <a:gd name="T67" fmla="*/ 1565 h 1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05" h="1693">
                      <a:moveTo>
                        <a:pt x="849" y="1582"/>
                      </a:moveTo>
                      <a:cubicBezTo>
                        <a:pt x="849" y="1051"/>
                        <a:pt x="509" y="995"/>
                        <a:pt x="509" y="845"/>
                      </a:cubicBezTo>
                      <a:cubicBezTo>
                        <a:pt x="509" y="695"/>
                        <a:pt x="849" y="642"/>
                        <a:pt x="849" y="112"/>
                      </a:cubicBezTo>
                      <a:cubicBezTo>
                        <a:pt x="880" y="112"/>
                        <a:pt x="905" y="87"/>
                        <a:pt x="905" y="56"/>
                      </a:cubicBezTo>
                      <a:cubicBezTo>
                        <a:pt x="905" y="25"/>
                        <a:pt x="880" y="0"/>
                        <a:pt x="849" y="0"/>
                      </a:cubicBezTo>
                      <a:cubicBezTo>
                        <a:pt x="56" y="0"/>
                        <a:pt x="56" y="0"/>
                        <a:pt x="56" y="0"/>
                      </a:cubicBezTo>
                      <a:cubicBezTo>
                        <a:pt x="25" y="0"/>
                        <a:pt x="0" y="25"/>
                        <a:pt x="0" y="56"/>
                      </a:cubicBezTo>
                      <a:cubicBezTo>
                        <a:pt x="0" y="87"/>
                        <a:pt x="25" y="112"/>
                        <a:pt x="56" y="112"/>
                      </a:cubicBezTo>
                      <a:cubicBezTo>
                        <a:pt x="56" y="642"/>
                        <a:pt x="396" y="695"/>
                        <a:pt x="396" y="845"/>
                      </a:cubicBezTo>
                      <a:cubicBezTo>
                        <a:pt x="396" y="995"/>
                        <a:pt x="56" y="1051"/>
                        <a:pt x="56" y="1582"/>
                      </a:cubicBezTo>
                      <a:cubicBezTo>
                        <a:pt x="25" y="1582"/>
                        <a:pt x="0" y="1607"/>
                        <a:pt x="0" y="1638"/>
                      </a:cubicBezTo>
                      <a:cubicBezTo>
                        <a:pt x="0" y="1668"/>
                        <a:pt x="25" y="1693"/>
                        <a:pt x="56" y="1693"/>
                      </a:cubicBezTo>
                      <a:cubicBezTo>
                        <a:pt x="849" y="1693"/>
                        <a:pt x="849" y="1693"/>
                        <a:pt x="849" y="1693"/>
                      </a:cubicBezTo>
                      <a:cubicBezTo>
                        <a:pt x="880" y="1693"/>
                        <a:pt x="905" y="1668"/>
                        <a:pt x="905" y="1638"/>
                      </a:cubicBezTo>
                      <a:cubicBezTo>
                        <a:pt x="905" y="1607"/>
                        <a:pt x="880" y="1582"/>
                        <a:pt x="849" y="1582"/>
                      </a:cubicBezTo>
                      <a:moveTo>
                        <a:pt x="777" y="1565"/>
                      </a:moveTo>
                      <a:cubicBezTo>
                        <a:pt x="761" y="1582"/>
                        <a:pt x="736" y="1582"/>
                        <a:pt x="736" y="1582"/>
                      </a:cubicBezTo>
                      <a:cubicBezTo>
                        <a:pt x="169" y="1582"/>
                        <a:pt x="169" y="1582"/>
                        <a:pt x="169" y="1582"/>
                      </a:cubicBezTo>
                      <a:cubicBezTo>
                        <a:pt x="169" y="1582"/>
                        <a:pt x="144" y="1582"/>
                        <a:pt x="128" y="1565"/>
                      </a:cubicBezTo>
                      <a:cubicBezTo>
                        <a:pt x="119" y="1556"/>
                        <a:pt x="113" y="1541"/>
                        <a:pt x="113" y="1522"/>
                      </a:cubicBezTo>
                      <a:cubicBezTo>
                        <a:pt x="128" y="1235"/>
                        <a:pt x="243" y="1111"/>
                        <a:pt x="329" y="1019"/>
                      </a:cubicBezTo>
                      <a:cubicBezTo>
                        <a:pt x="382" y="963"/>
                        <a:pt x="428" y="914"/>
                        <a:pt x="428" y="845"/>
                      </a:cubicBezTo>
                      <a:cubicBezTo>
                        <a:pt x="428" y="776"/>
                        <a:pt x="382" y="727"/>
                        <a:pt x="329" y="670"/>
                      </a:cubicBezTo>
                      <a:cubicBezTo>
                        <a:pt x="243" y="578"/>
                        <a:pt x="128" y="458"/>
                        <a:pt x="113" y="171"/>
                      </a:cubicBezTo>
                      <a:cubicBezTo>
                        <a:pt x="113" y="152"/>
                        <a:pt x="119" y="138"/>
                        <a:pt x="128" y="129"/>
                      </a:cubicBezTo>
                      <a:cubicBezTo>
                        <a:pt x="144" y="112"/>
                        <a:pt x="169" y="112"/>
                        <a:pt x="169" y="112"/>
                      </a:cubicBezTo>
                      <a:cubicBezTo>
                        <a:pt x="736" y="112"/>
                        <a:pt x="736" y="112"/>
                        <a:pt x="736" y="112"/>
                      </a:cubicBezTo>
                      <a:cubicBezTo>
                        <a:pt x="736" y="112"/>
                        <a:pt x="761" y="112"/>
                        <a:pt x="777" y="129"/>
                      </a:cubicBezTo>
                      <a:cubicBezTo>
                        <a:pt x="785" y="138"/>
                        <a:pt x="792" y="152"/>
                        <a:pt x="791" y="171"/>
                      </a:cubicBezTo>
                      <a:cubicBezTo>
                        <a:pt x="777" y="458"/>
                        <a:pt x="661" y="578"/>
                        <a:pt x="575" y="670"/>
                      </a:cubicBezTo>
                      <a:cubicBezTo>
                        <a:pt x="522" y="727"/>
                        <a:pt x="477" y="776"/>
                        <a:pt x="477" y="845"/>
                      </a:cubicBezTo>
                      <a:cubicBezTo>
                        <a:pt x="477" y="914"/>
                        <a:pt x="522" y="963"/>
                        <a:pt x="575" y="1019"/>
                      </a:cubicBezTo>
                      <a:cubicBezTo>
                        <a:pt x="661" y="1111"/>
                        <a:pt x="777" y="1235"/>
                        <a:pt x="791" y="1522"/>
                      </a:cubicBezTo>
                      <a:cubicBezTo>
                        <a:pt x="792" y="1541"/>
                        <a:pt x="785" y="1556"/>
                        <a:pt x="777" y="1565"/>
                      </a:cubicBezTo>
                    </a:path>
                  </a:pathLst>
                </a:custGeom>
                <a:grpFill/>
                <a:ln>
                  <a:noFill/>
                </a:ln>
              </p:spPr>
              <p:txBody>
                <a:bodyPr vert="horz" wrap="square" lIns="91440" tIns="45720" rIns="91440" bIns="45720" numCol="1" anchor="t" anchorCtr="0" compatLnSpc="1"/>
                <a:lstStyle/>
                <a:p>
                  <a:pPr defTabSz="513715">
                    <a:defRPr/>
                  </a:pPr>
                  <a:endParaRPr lang="en-US" sz="1100" kern="0">
                    <a:solidFill>
                      <a:srgbClr val="FFFFFF"/>
                    </a:solidFill>
                    <a:latin typeface="Segoe UI" panose="020B0502040204020203"/>
                    <a:sym typeface="Segoe UI" panose="020B0502040204020203"/>
                  </a:endParaRPr>
                </a:p>
              </p:txBody>
            </p:sp>
          </p:gr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par>
                          <p:cTn id="12" fill="hold">
                            <p:stCondLst>
                              <p:cond delay="1049"/>
                            </p:stCondLst>
                            <p:childTnLst>
                              <p:par>
                                <p:cTn id="13" presetID="42"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anim calcmode="lin" valueType="num">
                                      <p:cBhvr>
                                        <p:cTn id="16" dur="1000" fill="hold"/>
                                        <p:tgtEl>
                                          <p:spTgt spid="4"/>
                                        </p:tgtEl>
                                        <p:attrNameLst>
                                          <p:attrName>ppt_x</p:attrName>
                                        </p:attrNameLst>
                                      </p:cBhvr>
                                      <p:tavLst>
                                        <p:tav tm="0">
                                          <p:val>
                                            <p:strVal val="#ppt_x"/>
                                          </p:val>
                                        </p:tav>
                                        <p:tav tm="100000">
                                          <p:val>
                                            <p:strVal val="#ppt_x"/>
                                          </p:val>
                                        </p:tav>
                                      </p:tavLst>
                                    </p:anim>
                                    <p:anim calcmode="lin" valueType="num">
                                      <p:cBhvr>
                                        <p:cTn id="17" dur="1000" fill="hold"/>
                                        <p:tgtEl>
                                          <p:spTgt spid="4"/>
                                        </p:tgtEl>
                                        <p:attrNameLst>
                                          <p:attrName>ppt_y</p:attrName>
                                        </p:attrNameLst>
                                      </p:cBhvr>
                                      <p:tavLst>
                                        <p:tav tm="0">
                                          <p:val>
                                            <p:strVal val="#ppt_y+.1"/>
                                          </p:val>
                                        </p:tav>
                                        <p:tav tm="100000">
                                          <p:val>
                                            <p:strVal val="#ppt_y"/>
                                          </p:val>
                                        </p:tav>
                                      </p:tavLst>
                                    </p:anim>
                                  </p:childTnLst>
                                </p:cTn>
                              </p:par>
                            </p:childTnLst>
                          </p:cTn>
                        </p:par>
                        <p:par>
                          <p:cTn id="18" fill="hold">
                            <p:stCondLst>
                              <p:cond delay="2049"/>
                            </p:stCondLst>
                            <p:childTnLst>
                              <p:par>
                                <p:cTn id="19" presetID="42" presetClass="entr" presetSubtype="0" fill="hold"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857880" y="200199"/>
            <a:ext cx="349809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实时全量医疗大数据数据目录</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矩形 2"/>
          <p:cNvSpPr/>
          <p:nvPr/>
        </p:nvSpPr>
        <p:spPr>
          <a:xfrm>
            <a:off x="611560" y="771257"/>
            <a:ext cx="8064896" cy="700576"/>
          </a:xfrm>
          <a:prstGeom prst="rect">
            <a:avLst/>
          </a:prstGeom>
        </p:spPr>
        <p:txBody>
          <a:bodyPr wrap="square">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参考国家</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电子病历基本架构与数据标准</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a:t>
            </a:r>
            <a:r>
              <a:rPr lang="zh-CN" altLang="zh-CN" sz="1400" dirty="0">
                <a:latin typeface="微软雅黑" panose="020B0503020204020204" pitchFamily="34" charset="-122"/>
                <a:ea typeface="微软雅黑" panose="020B0503020204020204" pitchFamily="34" charset="-122"/>
              </a:rPr>
              <a:t>健康档案基本架构与数据标准</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及其他相关标准从业务活动角度对全量数据资源进行划分，共计</a:t>
            </a:r>
            <a:r>
              <a:rPr lang="en-US" altLang="zh-CN" sz="1400" dirty="0">
                <a:latin typeface="微软雅黑" panose="020B0503020204020204" pitchFamily="34" charset="-122"/>
                <a:ea typeface="微软雅黑" panose="020B0503020204020204" pitchFamily="34" charset="-122"/>
              </a:rPr>
              <a:t>171</a:t>
            </a:r>
            <a:r>
              <a:rPr lang="zh-CN" altLang="en-US" sz="1400" dirty="0">
                <a:latin typeface="微软雅黑" panose="020B0503020204020204" pitchFamily="34" charset="-122"/>
                <a:ea typeface="微软雅黑" panose="020B0503020204020204" pitchFamily="34" charset="-122"/>
              </a:rPr>
              <a:t>项。</a:t>
            </a:r>
          </a:p>
        </p:txBody>
      </p:sp>
      <p:sp>
        <p:nvSpPr>
          <p:cNvPr id="4" name="矩形 3"/>
          <p:cNvSpPr/>
          <p:nvPr/>
        </p:nvSpPr>
        <p:spPr>
          <a:xfrm>
            <a:off x="539552" y="1794173"/>
            <a:ext cx="2736304" cy="2677656"/>
          </a:xfrm>
          <a:prstGeom prst="rect">
            <a:avLst/>
          </a:prstGeom>
        </p:spPr>
        <p:txBody>
          <a:bodyPr wrap="square">
            <a:spAutoFit/>
          </a:bodyPr>
          <a:lstStyle/>
          <a:p>
            <a:pPr marL="257175" indent="-257175">
              <a:buFont typeface="Wingdings" panose="05000000000000000000" charset="0"/>
              <a:buChar char="Ø"/>
            </a:pPr>
            <a:r>
              <a:rPr lang="zh-CN" altLang="zh-CN" sz="1400" b="1" dirty="0">
                <a:solidFill>
                  <a:schemeClr val="accent1"/>
                </a:solidFill>
                <a:latin typeface="微软雅黑" panose="020B0503020204020204" pitchFamily="34" charset="-122"/>
                <a:ea typeface="微软雅黑" panose="020B0503020204020204" pitchFamily="34" charset="-122"/>
                <a:sym typeface="+mn-ea"/>
              </a:rPr>
              <a:t>费用结算信息</a:t>
            </a:r>
            <a:endParaRPr lang="en-US" altLang="zh-CN" sz="1400" b="1" dirty="0">
              <a:solidFill>
                <a:schemeClr val="accent1"/>
              </a:solidFill>
              <a:latin typeface="微软雅黑" panose="020B0503020204020204" pitchFamily="34" charset="-122"/>
              <a:ea typeface="微软雅黑" panose="020B0503020204020204" pitchFamily="34" charset="-122"/>
              <a:sym typeface="+mn-ea"/>
            </a:endParaRPr>
          </a:p>
          <a:p>
            <a:pPr marL="257175" indent="-257175">
              <a:buFont typeface="Wingdings" panose="05000000000000000000" charset="0"/>
              <a:buChar char="Ø"/>
            </a:pPr>
            <a:endParaRPr lang="zh-CN" altLang="zh-CN" sz="1400" b="1" dirty="0">
              <a:solidFill>
                <a:schemeClr val="accent1"/>
              </a:solidFill>
              <a:latin typeface="微软雅黑" panose="020B0503020204020204" pitchFamily="34" charset="-122"/>
              <a:ea typeface="微软雅黑" panose="020B0503020204020204" pitchFamily="34" charset="-122"/>
            </a:endParaRPr>
          </a:p>
          <a:p>
            <a:pPr marL="257175" indent="-257175">
              <a:buFont typeface="Wingdings" panose="05000000000000000000" charset="0"/>
              <a:buChar char="Ø"/>
            </a:pPr>
            <a:r>
              <a:rPr lang="zh-CN" altLang="zh-CN" sz="1400" b="1" dirty="0">
                <a:solidFill>
                  <a:schemeClr val="accent1"/>
                </a:solidFill>
                <a:latin typeface="微软雅黑" panose="020B0503020204020204" pitchFamily="34" charset="-122"/>
                <a:ea typeface="微软雅黑" panose="020B0503020204020204" pitchFamily="34" charset="-122"/>
                <a:sym typeface="+mn-ea"/>
              </a:rPr>
              <a:t>电子病历共享相关信息</a:t>
            </a:r>
            <a:endParaRPr lang="en-US" altLang="zh-CN" sz="1400" b="1" dirty="0">
              <a:solidFill>
                <a:schemeClr val="accent1"/>
              </a:solidFill>
              <a:latin typeface="微软雅黑" panose="020B0503020204020204" pitchFamily="34" charset="-122"/>
              <a:ea typeface="微软雅黑" panose="020B0503020204020204" pitchFamily="34" charset="-122"/>
              <a:sym typeface="+mn-ea"/>
            </a:endParaRPr>
          </a:p>
          <a:p>
            <a:pPr marL="257175" indent="-257175">
              <a:buFont typeface="Wingdings" panose="05000000000000000000" charset="0"/>
              <a:buChar char="Ø"/>
            </a:pPr>
            <a:endParaRPr lang="zh-CN" altLang="zh-CN" sz="1400" b="1" dirty="0">
              <a:solidFill>
                <a:schemeClr val="accent1"/>
              </a:solidFill>
              <a:latin typeface="微软雅黑" panose="020B0503020204020204" pitchFamily="34" charset="-122"/>
              <a:ea typeface="微软雅黑" panose="020B0503020204020204" pitchFamily="34" charset="-122"/>
            </a:endParaRPr>
          </a:p>
          <a:p>
            <a:pPr marL="257175" indent="-257175">
              <a:buFont typeface="Wingdings" panose="05000000000000000000" charset="0"/>
              <a:buChar char="Ø"/>
            </a:pPr>
            <a:r>
              <a:rPr lang="zh-CN" altLang="zh-CN" sz="1400" b="1" dirty="0">
                <a:solidFill>
                  <a:schemeClr val="accent1"/>
                </a:solidFill>
                <a:latin typeface="微软雅黑" panose="020B0503020204020204" pitchFamily="34" charset="-122"/>
                <a:ea typeface="微软雅黑" panose="020B0503020204020204" pitchFamily="34" charset="-122"/>
                <a:sym typeface="+mn-ea"/>
              </a:rPr>
              <a:t>公共卫生共享相关信息</a:t>
            </a:r>
            <a:endParaRPr lang="en-US" altLang="zh-CN" sz="1400" b="1" dirty="0">
              <a:solidFill>
                <a:schemeClr val="accent1"/>
              </a:solidFill>
              <a:latin typeface="微软雅黑" panose="020B0503020204020204" pitchFamily="34" charset="-122"/>
              <a:ea typeface="微软雅黑" panose="020B0503020204020204" pitchFamily="34" charset="-122"/>
              <a:sym typeface="+mn-ea"/>
            </a:endParaRPr>
          </a:p>
          <a:p>
            <a:pPr marL="257175" indent="-257175">
              <a:buFont typeface="Wingdings" panose="05000000000000000000" charset="0"/>
              <a:buChar char="Ø"/>
            </a:pPr>
            <a:endParaRPr lang="zh-CN" altLang="zh-CN" sz="1400" b="1" dirty="0">
              <a:solidFill>
                <a:schemeClr val="accent1"/>
              </a:solidFill>
              <a:latin typeface="微软雅黑" panose="020B0503020204020204" pitchFamily="34" charset="-122"/>
              <a:ea typeface="微软雅黑" panose="020B0503020204020204" pitchFamily="34" charset="-122"/>
            </a:endParaRPr>
          </a:p>
          <a:p>
            <a:pPr marL="257175" indent="-257175">
              <a:buFont typeface="Wingdings" panose="05000000000000000000" charset="0"/>
              <a:buChar char="Ø"/>
            </a:pPr>
            <a:r>
              <a:rPr lang="zh-CN" altLang="zh-CN" sz="1400" b="1" dirty="0">
                <a:solidFill>
                  <a:schemeClr val="accent1"/>
                </a:solidFill>
                <a:latin typeface="微软雅黑" panose="020B0503020204020204" pitchFamily="34" charset="-122"/>
                <a:ea typeface="微软雅黑" panose="020B0503020204020204" pitchFamily="34" charset="-122"/>
                <a:sym typeface="+mn-ea"/>
              </a:rPr>
              <a:t>医疗机构进销存信息</a:t>
            </a:r>
            <a:endParaRPr lang="en-US" altLang="zh-CN" sz="1400" b="1" dirty="0">
              <a:solidFill>
                <a:schemeClr val="accent1"/>
              </a:solidFill>
              <a:latin typeface="微软雅黑" panose="020B0503020204020204" pitchFamily="34" charset="-122"/>
              <a:ea typeface="微软雅黑" panose="020B0503020204020204" pitchFamily="34" charset="-122"/>
              <a:sym typeface="+mn-ea"/>
            </a:endParaRPr>
          </a:p>
          <a:p>
            <a:pPr marL="257175" indent="-257175">
              <a:buFont typeface="Wingdings" panose="05000000000000000000" charset="0"/>
              <a:buChar char="Ø"/>
            </a:pPr>
            <a:endParaRPr lang="zh-CN" altLang="zh-CN" sz="1400" b="1" dirty="0">
              <a:solidFill>
                <a:schemeClr val="accent1"/>
              </a:solidFill>
              <a:latin typeface="微软雅黑" panose="020B0503020204020204" pitchFamily="34" charset="-122"/>
              <a:ea typeface="微软雅黑" panose="020B0503020204020204" pitchFamily="34" charset="-122"/>
            </a:endParaRPr>
          </a:p>
          <a:p>
            <a:pPr marL="257175" indent="-257175">
              <a:buFont typeface="Wingdings" panose="05000000000000000000" charset="0"/>
              <a:buChar char="Ø"/>
            </a:pPr>
            <a:r>
              <a:rPr lang="zh-CN" altLang="zh-CN" sz="1400" b="1" dirty="0">
                <a:solidFill>
                  <a:schemeClr val="accent1"/>
                </a:solidFill>
                <a:latin typeface="微软雅黑" panose="020B0503020204020204" pitchFamily="34" charset="-122"/>
                <a:ea typeface="微软雅黑" panose="020B0503020204020204" pitchFamily="34" charset="-122"/>
                <a:sym typeface="+mn-ea"/>
              </a:rPr>
              <a:t>医疗资源信息、医疗机构设备信息</a:t>
            </a:r>
            <a:r>
              <a:rPr lang="zh-CN" altLang="en-US" sz="1400" b="1" dirty="0">
                <a:solidFill>
                  <a:schemeClr val="accent1"/>
                </a:solidFill>
                <a:latin typeface="微软雅黑" panose="020B0503020204020204" pitchFamily="34" charset="-122"/>
                <a:ea typeface="微软雅黑" panose="020B0503020204020204" pitchFamily="34" charset="-122"/>
                <a:sym typeface="+mn-ea"/>
              </a:rPr>
              <a:t>、</a:t>
            </a:r>
            <a:r>
              <a:rPr lang="zh-CN" altLang="zh-CN" sz="1400" b="1" dirty="0">
                <a:solidFill>
                  <a:schemeClr val="accent1"/>
                </a:solidFill>
                <a:latin typeface="微软雅黑" panose="020B0503020204020204" pitchFamily="34" charset="-122"/>
                <a:ea typeface="微软雅黑" panose="020B0503020204020204" pitchFamily="34" charset="-122"/>
                <a:sym typeface="+mn-ea"/>
              </a:rPr>
              <a:t>床位信息</a:t>
            </a:r>
            <a:endParaRPr lang="en-US" altLang="zh-CN" sz="1400" b="1" dirty="0">
              <a:solidFill>
                <a:schemeClr val="accent1"/>
              </a:solidFill>
              <a:latin typeface="微软雅黑" panose="020B0503020204020204" pitchFamily="34" charset="-122"/>
              <a:ea typeface="微软雅黑" panose="020B0503020204020204" pitchFamily="34" charset="-122"/>
              <a:sym typeface="+mn-ea"/>
            </a:endParaRPr>
          </a:p>
          <a:p>
            <a:pPr marL="257175" indent="-257175">
              <a:buFont typeface="Wingdings" panose="05000000000000000000" charset="0"/>
              <a:buChar char="Ø"/>
            </a:pPr>
            <a:endParaRPr lang="zh-CN" altLang="zh-CN" sz="1400" b="1" dirty="0">
              <a:solidFill>
                <a:schemeClr val="accent1"/>
              </a:solidFill>
              <a:latin typeface="微软雅黑" panose="020B0503020204020204" pitchFamily="34" charset="-122"/>
              <a:ea typeface="微软雅黑" panose="020B0503020204020204" pitchFamily="34" charset="-122"/>
            </a:endParaRPr>
          </a:p>
          <a:p>
            <a:pPr marL="257175" indent="-257175">
              <a:buFont typeface="Wingdings" panose="05000000000000000000" charset="0"/>
              <a:buChar char="Ø"/>
            </a:pPr>
            <a:r>
              <a:rPr lang="zh-CN" altLang="zh-CN" sz="1400" b="1" dirty="0">
                <a:solidFill>
                  <a:schemeClr val="accent1"/>
                </a:solidFill>
                <a:latin typeface="微软雅黑" panose="020B0503020204020204" pitchFamily="34" charset="-122"/>
                <a:ea typeface="微软雅黑" panose="020B0503020204020204" pitchFamily="34" charset="-122"/>
                <a:sym typeface="+mn-ea"/>
              </a:rPr>
              <a:t>医疗目录信息</a:t>
            </a:r>
            <a:endParaRPr lang="zh-CN" altLang="en-US" sz="1400" dirty="0">
              <a:latin typeface="微软雅黑" panose="020B0503020204020204" pitchFamily="34" charset="-122"/>
              <a:ea typeface="微软雅黑" panose="020B0503020204020204" pitchFamily="34" charset="-122"/>
            </a:endParaRPr>
          </a:p>
        </p:txBody>
      </p:sp>
      <p:graphicFrame>
        <p:nvGraphicFramePr>
          <p:cNvPr id="5" name="图示 4"/>
          <p:cNvGraphicFramePr/>
          <p:nvPr/>
        </p:nvGraphicFramePr>
        <p:xfrm>
          <a:off x="3059832" y="1347614"/>
          <a:ext cx="5486853" cy="36079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611560" y="429469"/>
            <a:ext cx="2256285" cy="49678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chemeClr val="accent1"/>
                </a:solidFill>
                <a:latin typeface="微软雅黑" panose="020B0503020204020204" pitchFamily="34" charset="-122"/>
                <a:ea typeface="微软雅黑" panose="020B0503020204020204" pitchFamily="34" charset="-122"/>
              </a:rPr>
              <a:t>目录</a:t>
            </a:r>
            <a:r>
              <a:rPr lang="en-US" altLang="zh-CN" b="1" dirty="0">
                <a:solidFill>
                  <a:schemeClr val="accent1"/>
                </a:solidFill>
                <a:latin typeface="微软雅黑" panose="020B0503020204020204" pitchFamily="34" charset="-122"/>
                <a:ea typeface="微软雅黑" panose="020B0503020204020204" pitchFamily="34" charset="-122"/>
              </a:rPr>
              <a:t>/</a:t>
            </a:r>
            <a:r>
              <a:rPr lang="en-US" altLang="zh-CN" sz="1800" b="1" dirty="0">
                <a:solidFill>
                  <a:schemeClr val="accent1"/>
                </a:solidFill>
                <a:latin typeface="微软雅黑" panose="020B0503020204020204" pitchFamily="34" charset="-122"/>
                <a:ea typeface="微软雅黑" panose="020B0503020204020204" pitchFamily="34" charset="-122"/>
              </a:rPr>
              <a:t>Contents</a:t>
            </a:r>
            <a:endParaRPr lang="en-GB" sz="1800" b="1" dirty="0">
              <a:solidFill>
                <a:schemeClr val="accent1"/>
              </a:solidFill>
              <a:latin typeface="微软雅黑" panose="020B0503020204020204" pitchFamily="34" charset="-122"/>
              <a:ea typeface="微软雅黑" panose="020B0503020204020204" pitchFamily="34" charset="-122"/>
            </a:endParaRPr>
          </a:p>
        </p:txBody>
      </p:sp>
      <p:cxnSp>
        <p:nvCxnSpPr>
          <p:cNvPr id="43" name="直接连接符 42"/>
          <p:cNvCxnSpPr/>
          <p:nvPr/>
        </p:nvCxnSpPr>
        <p:spPr>
          <a:xfrm>
            <a:off x="738572" y="1059582"/>
            <a:ext cx="7649852"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45" name="组合 44"/>
          <p:cNvGrpSpPr/>
          <p:nvPr/>
        </p:nvGrpSpPr>
        <p:grpSpPr>
          <a:xfrm>
            <a:off x="2339753" y="2206375"/>
            <a:ext cx="894259" cy="523220"/>
            <a:chOff x="2215144" y="927951"/>
            <a:chExt cx="1244730" cy="959254"/>
          </a:xfrm>
        </p:grpSpPr>
        <p:sp>
          <p:nvSpPr>
            <p:cNvPr id="46" name="平行四边形 45"/>
            <p:cNvSpPr/>
            <p:nvPr/>
          </p:nvSpPr>
          <p:spPr>
            <a:xfrm>
              <a:off x="2215144" y="982844"/>
              <a:ext cx="1120898" cy="842780"/>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47" name="文本框 9"/>
            <p:cNvSpPr txBox="1"/>
            <p:nvPr/>
          </p:nvSpPr>
          <p:spPr>
            <a:xfrm>
              <a:off x="2393075" y="927951"/>
              <a:ext cx="1066799" cy="959254"/>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02</a:t>
              </a:r>
              <a:endParaRPr lang="zh-CN" altLang="en-US" sz="2800" dirty="0">
                <a:solidFill>
                  <a:schemeClr val="bg1"/>
                </a:solidFill>
                <a:latin typeface="Impact" panose="020B0806030902050204" pitchFamily="34" charset="0"/>
              </a:endParaRPr>
            </a:p>
          </p:txBody>
        </p:sp>
      </p:grpSp>
      <p:grpSp>
        <p:nvGrpSpPr>
          <p:cNvPr id="48" name="组合 47"/>
          <p:cNvGrpSpPr/>
          <p:nvPr/>
        </p:nvGrpSpPr>
        <p:grpSpPr>
          <a:xfrm>
            <a:off x="2250787" y="3496156"/>
            <a:ext cx="894259" cy="523220"/>
            <a:chOff x="2215144" y="1952311"/>
            <a:chExt cx="1244730" cy="959257"/>
          </a:xfrm>
        </p:grpSpPr>
        <p:sp>
          <p:nvSpPr>
            <p:cNvPr id="49" name="平行四边形 48"/>
            <p:cNvSpPr/>
            <p:nvPr/>
          </p:nvSpPr>
          <p:spPr>
            <a:xfrm>
              <a:off x="2215144" y="2033848"/>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50" name="文本框 10"/>
            <p:cNvSpPr txBox="1"/>
            <p:nvPr/>
          </p:nvSpPr>
          <p:spPr>
            <a:xfrm>
              <a:off x="2393075" y="1952311"/>
              <a:ext cx="1066799" cy="959257"/>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04</a:t>
              </a:r>
              <a:endParaRPr lang="zh-CN" altLang="en-US" sz="2800" dirty="0">
                <a:solidFill>
                  <a:schemeClr val="bg1"/>
                </a:solidFill>
                <a:latin typeface="Impact" panose="020B0806030902050204" pitchFamily="34" charset="0"/>
              </a:endParaRPr>
            </a:p>
          </p:txBody>
        </p:sp>
      </p:grpSp>
      <p:grpSp>
        <p:nvGrpSpPr>
          <p:cNvPr id="60" name="组合 59"/>
          <p:cNvGrpSpPr/>
          <p:nvPr/>
        </p:nvGrpSpPr>
        <p:grpSpPr>
          <a:xfrm>
            <a:off x="3019006" y="2219686"/>
            <a:ext cx="3857250" cy="459690"/>
            <a:chOff x="4315150" y="953426"/>
            <a:chExt cx="3857250" cy="540057"/>
          </a:xfrm>
        </p:grpSpPr>
        <p:sp>
          <p:nvSpPr>
            <p:cNvPr id="61" name="矩形 60"/>
            <p:cNvSpPr/>
            <p:nvPr/>
          </p:nvSpPr>
          <p:spPr>
            <a:xfrm>
              <a:off x="4499992" y="1036090"/>
              <a:ext cx="2827147" cy="406783"/>
            </a:xfrm>
            <a:prstGeom prst="rect">
              <a:avLst/>
            </a:prstGeom>
            <a:ln w="15875">
              <a:noFill/>
            </a:ln>
          </p:spPr>
          <p:txBody>
            <a:bodyPr wrap="square" lIns="68580" tIns="34290" rIns="68580" bIns="3429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政策文件</a:t>
              </a:r>
              <a:endParaRPr lang="en-GB"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3" name="组合 62"/>
          <p:cNvGrpSpPr/>
          <p:nvPr/>
        </p:nvGrpSpPr>
        <p:grpSpPr>
          <a:xfrm>
            <a:off x="3019006" y="2913839"/>
            <a:ext cx="3857250" cy="459690"/>
            <a:chOff x="4315150" y="1647579"/>
            <a:chExt cx="3857250" cy="540057"/>
          </a:xfrm>
        </p:grpSpPr>
        <p:sp>
          <p:nvSpPr>
            <p:cNvPr id="64" name="矩形 63"/>
            <p:cNvSpPr/>
            <p:nvPr/>
          </p:nvSpPr>
          <p:spPr>
            <a:xfrm>
              <a:off x="4530156" y="1730243"/>
              <a:ext cx="3426220" cy="406783"/>
            </a:xfrm>
            <a:prstGeom prst="rect">
              <a:avLst/>
            </a:prstGeom>
            <a:ln w="15875">
              <a:noFill/>
            </a:ln>
          </p:spPr>
          <p:txBody>
            <a:bodyPr wrap="square" lIns="68580" tIns="34290" rIns="68580" bIns="34290">
              <a:spAutoFit/>
            </a:bodyPr>
            <a:lstStyle/>
            <a:p>
              <a:endParaRPr lang="en-GB"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34" name="组合 33"/>
          <p:cNvGrpSpPr/>
          <p:nvPr/>
        </p:nvGrpSpPr>
        <p:grpSpPr>
          <a:xfrm>
            <a:off x="7956376" y="490833"/>
            <a:ext cx="432048" cy="432834"/>
            <a:chOff x="6084168" y="1274820"/>
            <a:chExt cx="432048" cy="432834"/>
          </a:xfrm>
        </p:grpSpPr>
        <p:sp>
          <p:nvSpPr>
            <p:cNvPr id="35"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6"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7" name="组合 36"/>
          <p:cNvGrpSpPr/>
          <p:nvPr/>
        </p:nvGrpSpPr>
        <p:grpSpPr>
          <a:xfrm>
            <a:off x="6660232" y="491226"/>
            <a:ext cx="432048" cy="432048"/>
            <a:chOff x="4788024" y="1275213"/>
            <a:chExt cx="432048" cy="432048"/>
          </a:xfrm>
        </p:grpSpPr>
        <p:sp>
          <p:nvSpPr>
            <p:cNvPr id="38"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9"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0" name="组合 39"/>
          <p:cNvGrpSpPr/>
          <p:nvPr/>
        </p:nvGrpSpPr>
        <p:grpSpPr>
          <a:xfrm>
            <a:off x="7308304" y="490833"/>
            <a:ext cx="432833" cy="432834"/>
            <a:chOff x="5436096" y="1274820"/>
            <a:chExt cx="432833" cy="432834"/>
          </a:xfrm>
        </p:grpSpPr>
        <p:sp>
          <p:nvSpPr>
            <p:cNvPr id="41"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42"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4" name="组合 43"/>
          <p:cNvGrpSpPr/>
          <p:nvPr/>
        </p:nvGrpSpPr>
        <p:grpSpPr>
          <a:xfrm>
            <a:off x="5364088" y="490833"/>
            <a:ext cx="432833" cy="432834"/>
            <a:chOff x="3491880" y="1274820"/>
            <a:chExt cx="432833" cy="432834"/>
          </a:xfrm>
        </p:grpSpPr>
        <p:sp>
          <p:nvSpPr>
            <p:cNvPr id="75"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76"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77" name="组合 76"/>
          <p:cNvGrpSpPr/>
          <p:nvPr/>
        </p:nvGrpSpPr>
        <p:grpSpPr>
          <a:xfrm>
            <a:off x="6012160" y="490833"/>
            <a:ext cx="432833" cy="432834"/>
            <a:chOff x="4139952" y="1274820"/>
            <a:chExt cx="432833" cy="432834"/>
          </a:xfrm>
        </p:grpSpPr>
        <p:sp>
          <p:nvSpPr>
            <p:cNvPr id="78"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79"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4" name="组合 53"/>
          <p:cNvGrpSpPr/>
          <p:nvPr/>
        </p:nvGrpSpPr>
        <p:grpSpPr>
          <a:xfrm>
            <a:off x="2339752" y="1506055"/>
            <a:ext cx="894259" cy="489631"/>
            <a:chOff x="2215144" y="927951"/>
            <a:chExt cx="1244730" cy="897673"/>
          </a:xfrm>
        </p:grpSpPr>
        <p:sp>
          <p:nvSpPr>
            <p:cNvPr id="55" name="平行四边形 54"/>
            <p:cNvSpPr/>
            <p:nvPr/>
          </p:nvSpPr>
          <p:spPr>
            <a:xfrm>
              <a:off x="2215144" y="982844"/>
              <a:ext cx="1120898" cy="842780"/>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56" name="文本框 9"/>
            <p:cNvSpPr txBox="1"/>
            <p:nvPr/>
          </p:nvSpPr>
          <p:spPr>
            <a:xfrm>
              <a:off x="2393075" y="927951"/>
              <a:ext cx="1066799" cy="816504"/>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01</a:t>
              </a:r>
              <a:endParaRPr lang="zh-CN" altLang="en-US" sz="2800" dirty="0">
                <a:solidFill>
                  <a:schemeClr val="bg1"/>
                </a:solidFill>
                <a:latin typeface="Impact" panose="020B0806030902050204" pitchFamily="34" charset="0"/>
              </a:endParaRPr>
            </a:p>
          </p:txBody>
        </p:sp>
      </p:grpSp>
      <p:grpSp>
        <p:nvGrpSpPr>
          <p:cNvPr id="57" name="组合 56"/>
          <p:cNvGrpSpPr/>
          <p:nvPr/>
        </p:nvGrpSpPr>
        <p:grpSpPr>
          <a:xfrm>
            <a:off x="3019005" y="1519366"/>
            <a:ext cx="3857250" cy="459690"/>
            <a:chOff x="4315150" y="953426"/>
            <a:chExt cx="3857250" cy="540057"/>
          </a:xfrm>
        </p:grpSpPr>
        <p:sp>
          <p:nvSpPr>
            <p:cNvPr id="58" name="矩形 57"/>
            <p:cNvSpPr/>
            <p:nvPr/>
          </p:nvSpPr>
          <p:spPr>
            <a:xfrm>
              <a:off x="4499992" y="1036090"/>
              <a:ext cx="2827147" cy="406783"/>
            </a:xfrm>
            <a:prstGeom prst="rect">
              <a:avLst/>
            </a:prstGeom>
            <a:ln w="15875">
              <a:noFill/>
            </a:ln>
          </p:spPr>
          <p:txBody>
            <a:bodyPr wrap="square" lIns="68580" tIns="34290" rIns="68580" bIns="3429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设计理念</a:t>
              </a:r>
            </a:p>
          </p:txBody>
        </p:sp>
        <p:sp>
          <p:nvSpPr>
            <p:cNvPr id="59" name="平行四边形 58"/>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52" name="组合 51">
            <a:extLst>
              <a:ext uri="{FF2B5EF4-FFF2-40B4-BE49-F238E27FC236}">
                <a16:creationId xmlns:a16="http://schemas.microsoft.com/office/drawing/2014/main" xmlns="" id="{2DF1A906-4D01-4856-9F32-B4DD7B5896E1}"/>
              </a:ext>
            </a:extLst>
          </p:cNvPr>
          <p:cNvGrpSpPr/>
          <p:nvPr/>
        </p:nvGrpSpPr>
        <p:grpSpPr>
          <a:xfrm>
            <a:off x="2309588" y="2834471"/>
            <a:ext cx="894259" cy="523220"/>
            <a:chOff x="2215144" y="1952311"/>
            <a:chExt cx="1244730" cy="959257"/>
          </a:xfrm>
        </p:grpSpPr>
        <p:sp>
          <p:nvSpPr>
            <p:cNvPr id="53" name="平行四边形 52">
              <a:extLst>
                <a:ext uri="{FF2B5EF4-FFF2-40B4-BE49-F238E27FC236}">
                  <a16:creationId xmlns:a16="http://schemas.microsoft.com/office/drawing/2014/main" xmlns="" id="{8A1CB8F8-F958-4E88-B73F-93864EFAACBB}"/>
                </a:ext>
              </a:extLst>
            </p:cNvPr>
            <p:cNvSpPr/>
            <p:nvPr/>
          </p:nvSpPr>
          <p:spPr>
            <a:xfrm>
              <a:off x="2215144" y="2033848"/>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66" name="文本框 10">
              <a:extLst>
                <a:ext uri="{FF2B5EF4-FFF2-40B4-BE49-F238E27FC236}">
                  <a16:creationId xmlns:a16="http://schemas.microsoft.com/office/drawing/2014/main" xmlns="" id="{D76BC853-F4E4-472F-861F-9F58655DED6F}"/>
                </a:ext>
              </a:extLst>
            </p:cNvPr>
            <p:cNvSpPr txBox="1"/>
            <p:nvPr/>
          </p:nvSpPr>
          <p:spPr>
            <a:xfrm>
              <a:off x="2393075" y="1952311"/>
              <a:ext cx="1066799" cy="959257"/>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03</a:t>
              </a:r>
              <a:endParaRPr lang="zh-CN" altLang="en-US" sz="2800" dirty="0">
                <a:solidFill>
                  <a:schemeClr val="bg1"/>
                </a:solidFill>
                <a:latin typeface="Impact" panose="020B0806030902050204" pitchFamily="34" charset="0"/>
              </a:endParaRPr>
            </a:p>
          </p:txBody>
        </p:sp>
      </p:grpSp>
      <p:sp>
        <p:nvSpPr>
          <p:cNvPr id="67" name="平行四边形 66">
            <a:extLst>
              <a:ext uri="{FF2B5EF4-FFF2-40B4-BE49-F238E27FC236}">
                <a16:creationId xmlns:a16="http://schemas.microsoft.com/office/drawing/2014/main" xmlns="" id="{20C38819-4737-4D2B-9A26-4C4DE43E6752}"/>
              </a:ext>
            </a:extLst>
          </p:cNvPr>
          <p:cNvSpPr/>
          <p:nvPr/>
        </p:nvSpPr>
        <p:spPr>
          <a:xfrm>
            <a:off x="3015921" y="3540630"/>
            <a:ext cx="3857250" cy="459690"/>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sp>
        <p:nvSpPr>
          <p:cNvPr id="2" name="文本框 1">
            <a:extLst>
              <a:ext uri="{FF2B5EF4-FFF2-40B4-BE49-F238E27FC236}">
                <a16:creationId xmlns:a16="http://schemas.microsoft.com/office/drawing/2014/main" xmlns="" id="{A6BFF491-576A-45FC-BF31-67C5E9E35048}"/>
              </a:ext>
            </a:extLst>
          </p:cNvPr>
          <p:cNvSpPr txBox="1"/>
          <p:nvPr/>
        </p:nvSpPr>
        <p:spPr>
          <a:xfrm>
            <a:off x="3171822" y="3592154"/>
            <a:ext cx="2031325" cy="553998"/>
          </a:xfrm>
          <a:prstGeom prst="rect">
            <a:avLst/>
          </a:prstGeom>
          <a:noFill/>
        </p:spPr>
        <p:txBody>
          <a:bodyPr wrap="none" rtlCol="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医保处方审核系统</a:t>
            </a:r>
            <a:endParaRPr lang="en-GB"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xmlns="" id="{AFF98A18-EDD6-4116-BE61-7A5C4909A8ED}"/>
              </a:ext>
            </a:extLst>
          </p:cNvPr>
          <p:cNvSpPr txBox="1"/>
          <p:nvPr/>
        </p:nvSpPr>
        <p:spPr>
          <a:xfrm>
            <a:off x="3203847" y="2964395"/>
            <a:ext cx="1107996" cy="369332"/>
          </a:xfrm>
          <a:prstGeom prst="rect">
            <a:avLst/>
          </a:prstGeom>
          <a:noFill/>
        </p:spPr>
        <p:txBody>
          <a:bodyPr wrap="none" rtlCol="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背景知识</a:t>
            </a:r>
          </a:p>
        </p:txBody>
      </p:sp>
    </p:spTree>
  </p:cSld>
  <p:clrMapOvr>
    <a:masterClrMapping/>
  </p:clrMapOvr>
  <mc:AlternateContent xmlns:mc="http://schemas.openxmlformats.org/markup-compatibility/2006" xmlns:p14="http://schemas.microsoft.com/office/powerpoint/2010/main">
    <mc:Choice Requires="p14">
      <p:transition spd="slow" p14:dur="1200" advClick="0" advTm="0">
        <p:dissolve/>
      </p:transition>
    </mc:Choice>
    <mc:Fallback xmlns="">
      <p:transition spd="slow" advClick="0" advTm="0">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dissolve">
                                      <p:cBhvr>
                                        <p:cTn id="7" dur="500"/>
                                        <p:tgtEl>
                                          <p:spTgt spid="15">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wipe(left)">
                                      <p:cBhvr>
                                        <p:cTn id="11" dur="500"/>
                                        <p:tgtEl>
                                          <p:spTgt spid="43"/>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44"/>
                                        </p:tgtEl>
                                        <p:attrNameLst>
                                          <p:attrName>style.visibility</p:attrName>
                                        </p:attrNameLst>
                                      </p:cBhvr>
                                      <p:to>
                                        <p:strVal val="visible"/>
                                      </p:to>
                                    </p:set>
                                    <p:anim calcmode="lin" valueType="num">
                                      <p:cBhvr>
                                        <p:cTn id="15" dur="500" fill="hold"/>
                                        <p:tgtEl>
                                          <p:spTgt spid="44"/>
                                        </p:tgtEl>
                                        <p:attrNameLst>
                                          <p:attrName>ppt_w</p:attrName>
                                        </p:attrNameLst>
                                      </p:cBhvr>
                                      <p:tavLst>
                                        <p:tav tm="0">
                                          <p:val>
                                            <p:fltVal val="0"/>
                                          </p:val>
                                        </p:tav>
                                        <p:tav tm="100000">
                                          <p:val>
                                            <p:strVal val="#ppt_w"/>
                                          </p:val>
                                        </p:tav>
                                      </p:tavLst>
                                    </p:anim>
                                    <p:anim calcmode="lin" valueType="num">
                                      <p:cBhvr>
                                        <p:cTn id="16" dur="500" fill="hold"/>
                                        <p:tgtEl>
                                          <p:spTgt spid="44"/>
                                        </p:tgtEl>
                                        <p:attrNameLst>
                                          <p:attrName>ppt_h</p:attrName>
                                        </p:attrNameLst>
                                      </p:cBhvr>
                                      <p:tavLst>
                                        <p:tav tm="0">
                                          <p:val>
                                            <p:fltVal val="0"/>
                                          </p:val>
                                        </p:tav>
                                        <p:tav tm="100000">
                                          <p:val>
                                            <p:strVal val="#ppt_h"/>
                                          </p:val>
                                        </p:tav>
                                      </p:tavLst>
                                    </p:anim>
                                    <p:animEffect transition="in" filter="fade">
                                      <p:cBhvr>
                                        <p:cTn id="17" dur="500"/>
                                        <p:tgtEl>
                                          <p:spTgt spid="44"/>
                                        </p:tgtEl>
                                      </p:cBhvr>
                                    </p:animEffect>
                                  </p:childTnLst>
                                </p:cTn>
                              </p:par>
                              <p:par>
                                <p:cTn id="18" presetID="53" presetClass="entr" presetSubtype="16" fill="hold" nodeType="withEffect">
                                  <p:stCondLst>
                                    <p:cond delay="200"/>
                                  </p:stCondLst>
                                  <p:childTnLst>
                                    <p:set>
                                      <p:cBhvr>
                                        <p:cTn id="19" dur="1" fill="hold">
                                          <p:stCondLst>
                                            <p:cond delay="0"/>
                                          </p:stCondLst>
                                        </p:cTn>
                                        <p:tgtEl>
                                          <p:spTgt spid="77"/>
                                        </p:tgtEl>
                                        <p:attrNameLst>
                                          <p:attrName>style.visibility</p:attrName>
                                        </p:attrNameLst>
                                      </p:cBhvr>
                                      <p:to>
                                        <p:strVal val="visible"/>
                                      </p:to>
                                    </p:set>
                                    <p:anim calcmode="lin" valueType="num">
                                      <p:cBhvr>
                                        <p:cTn id="20" dur="500" fill="hold"/>
                                        <p:tgtEl>
                                          <p:spTgt spid="77"/>
                                        </p:tgtEl>
                                        <p:attrNameLst>
                                          <p:attrName>ppt_w</p:attrName>
                                        </p:attrNameLst>
                                      </p:cBhvr>
                                      <p:tavLst>
                                        <p:tav tm="0">
                                          <p:val>
                                            <p:fltVal val="0"/>
                                          </p:val>
                                        </p:tav>
                                        <p:tav tm="100000">
                                          <p:val>
                                            <p:strVal val="#ppt_w"/>
                                          </p:val>
                                        </p:tav>
                                      </p:tavLst>
                                    </p:anim>
                                    <p:anim calcmode="lin" valueType="num">
                                      <p:cBhvr>
                                        <p:cTn id="21" dur="500" fill="hold"/>
                                        <p:tgtEl>
                                          <p:spTgt spid="77"/>
                                        </p:tgtEl>
                                        <p:attrNameLst>
                                          <p:attrName>ppt_h</p:attrName>
                                        </p:attrNameLst>
                                      </p:cBhvr>
                                      <p:tavLst>
                                        <p:tav tm="0">
                                          <p:val>
                                            <p:fltVal val="0"/>
                                          </p:val>
                                        </p:tav>
                                        <p:tav tm="100000">
                                          <p:val>
                                            <p:strVal val="#ppt_h"/>
                                          </p:val>
                                        </p:tav>
                                      </p:tavLst>
                                    </p:anim>
                                    <p:animEffect transition="in" filter="fade">
                                      <p:cBhvr>
                                        <p:cTn id="22" dur="500"/>
                                        <p:tgtEl>
                                          <p:spTgt spid="77"/>
                                        </p:tgtEl>
                                      </p:cBhvr>
                                    </p:animEffect>
                                  </p:childTnLst>
                                </p:cTn>
                              </p:par>
                              <p:par>
                                <p:cTn id="23" presetID="53" presetClass="entr" presetSubtype="16" fill="hold" nodeType="withEffect">
                                  <p:stCondLst>
                                    <p:cond delay="400"/>
                                  </p:stCondLst>
                                  <p:childTnLst>
                                    <p:set>
                                      <p:cBhvr>
                                        <p:cTn id="24" dur="1" fill="hold">
                                          <p:stCondLst>
                                            <p:cond delay="0"/>
                                          </p:stCondLst>
                                        </p:cTn>
                                        <p:tgtEl>
                                          <p:spTgt spid="37"/>
                                        </p:tgtEl>
                                        <p:attrNameLst>
                                          <p:attrName>style.visibility</p:attrName>
                                        </p:attrNameLst>
                                      </p:cBhvr>
                                      <p:to>
                                        <p:strVal val="visible"/>
                                      </p:to>
                                    </p:set>
                                    <p:anim calcmode="lin" valueType="num">
                                      <p:cBhvr>
                                        <p:cTn id="25" dur="500" fill="hold"/>
                                        <p:tgtEl>
                                          <p:spTgt spid="37"/>
                                        </p:tgtEl>
                                        <p:attrNameLst>
                                          <p:attrName>ppt_w</p:attrName>
                                        </p:attrNameLst>
                                      </p:cBhvr>
                                      <p:tavLst>
                                        <p:tav tm="0">
                                          <p:val>
                                            <p:fltVal val="0"/>
                                          </p:val>
                                        </p:tav>
                                        <p:tav tm="100000">
                                          <p:val>
                                            <p:strVal val="#ppt_w"/>
                                          </p:val>
                                        </p:tav>
                                      </p:tavLst>
                                    </p:anim>
                                    <p:anim calcmode="lin" valueType="num">
                                      <p:cBhvr>
                                        <p:cTn id="26" dur="500" fill="hold"/>
                                        <p:tgtEl>
                                          <p:spTgt spid="37"/>
                                        </p:tgtEl>
                                        <p:attrNameLst>
                                          <p:attrName>ppt_h</p:attrName>
                                        </p:attrNameLst>
                                      </p:cBhvr>
                                      <p:tavLst>
                                        <p:tav tm="0">
                                          <p:val>
                                            <p:fltVal val="0"/>
                                          </p:val>
                                        </p:tav>
                                        <p:tav tm="100000">
                                          <p:val>
                                            <p:strVal val="#ppt_h"/>
                                          </p:val>
                                        </p:tav>
                                      </p:tavLst>
                                    </p:anim>
                                    <p:animEffect transition="in" filter="fade">
                                      <p:cBhvr>
                                        <p:cTn id="27" dur="500"/>
                                        <p:tgtEl>
                                          <p:spTgt spid="37"/>
                                        </p:tgtEl>
                                      </p:cBhvr>
                                    </p:animEffect>
                                  </p:childTnLst>
                                </p:cTn>
                              </p:par>
                              <p:par>
                                <p:cTn id="28" presetID="53" presetClass="entr" presetSubtype="16" fill="hold" nodeType="withEffect">
                                  <p:stCondLst>
                                    <p:cond delay="600"/>
                                  </p:stCondLst>
                                  <p:childTnLst>
                                    <p:set>
                                      <p:cBhvr>
                                        <p:cTn id="29" dur="1" fill="hold">
                                          <p:stCondLst>
                                            <p:cond delay="0"/>
                                          </p:stCondLst>
                                        </p:cTn>
                                        <p:tgtEl>
                                          <p:spTgt spid="40"/>
                                        </p:tgtEl>
                                        <p:attrNameLst>
                                          <p:attrName>style.visibility</p:attrName>
                                        </p:attrNameLst>
                                      </p:cBhvr>
                                      <p:to>
                                        <p:strVal val="visible"/>
                                      </p:to>
                                    </p:set>
                                    <p:anim calcmode="lin" valueType="num">
                                      <p:cBhvr>
                                        <p:cTn id="30" dur="500" fill="hold"/>
                                        <p:tgtEl>
                                          <p:spTgt spid="40"/>
                                        </p:tgtEl>
                                        <p:attrNameLst>
                                          <p:attrName>ppt_w</p:attrName>
                                        </p:attrNameLst>
                                      </p:cBhvr>
                                      <p:tavLst>
                                        <p:tav tm="0">
                                          <p:val>
                                            <p:fltVal val="0"/>
                                          </p:val>
                                        </p:tav>
                                        <p:tav tm="100000">
                                          <p:val>
                                            <p:strVal val="#ppt_w"/>
                                          </p:val>
                                        </p:tav>
                                      </p:tavLst>
                                    </p:anim>
                                    <p:anim calcmode="lin" valueType="num">
                                      <p:cBhvr>
                                        <p:cTn id="31" dur="500" fill="hold"/>
                                        <p:tgtEl>
                                          <p:spTgt spid="40"/>
                                        </p:tgtEl>
                                        <p:attrNameLst>
                                          <p:attrName>ppt_h</p:attrName>
                                        </p:attrNameLst>
                                      </p:cBhvr>
                                      <p:tavLst>
                                        <p:tav tm="0">
                                          <p:val>
                                            <p:fltVal val="0"/>
                                          </p:val>
                                        </p:tav>
                                        <p:tav tm="100000">
                                          <p:val>
                                            <p:strVal val="#ppt_h"/>
                                          </p:val>
                                        </p:tav>
                                      </p:tavLst>
                                    </p:anim>
                                    <p:animEffect transition="in" filter="fade">
                                      <p:cBhvr>
                                        <p:cTn id="32" dur="500"/>
                                        <p:tgtEl>
                                          <p:spTgt spid="40"/>
                                        </p:tgtEl>
                                      </p:cBhvr>
                                    </p:animEffect>
                                  </p:childTnLst>
                                </p:cTn>
                              </p:par>
                              <p:par>
                                <p:cTn id="33" presetID="53" presetClass="entr" presetSubtype="16" fill="hold" nodeType="withEffect">
                                  <p:stCondLst>
                                    <p:cond delay="800"/>
                                  </p:stCondLst>
                                  <p:childTnLst>
                                    <p:set>
                                      <p:cBhvr>
                                        <p:cTn id="34" dur="1" fill="hold">
                                          <p:stCondLst>
                                            <p:cond delay="0"/>
                                          </p:stCondLst>
                                        </p:cTn>
                                        <p:tgtEl>
                                          <p:spTgt spid="34"/>
                                        </p:tgtEl>
                                        <p:attrNameLst>
                                          <p:attrName>style.visibility</p:attrName>
                                        </p:attrNameLst>
                                      </p:cBhvr>
                                      <p:to>
                                        <p:strVal val="visible"/>
                                      </p:to>
                                    </p:set>
                                    <p:anim calcmode="lin" valueType="num">
                                      <p:cBhvr>
                                        <p:cTn id="35" dur="500" fill="hold"/>
                                        <p:tgtEl>
                                          <p:spTgt spid="34"/>
                                        </p:tgtEl>
                                        <p:attrNameLst>
                                          <p:attrName>ppt_w</p:attrName>
                                        </p:attrNameLst>
                                      </p:cBhvr>
                                      <p:tavLst>
                                        <p:tav tm="0">
                                          <p:val>
                                            <p:fltVal val="0"/>
                                          </p:val>
                                        </p:tav>
                                        <p:tav tm="100000">
                                          <p:val>
                                            <p:strVal val="#ppt_w"/>
                                          </p:val>
                                        </p:tav>
                                      </p:tavLst>
                                    </p:anim>
                                    <p:anim calcmode="lin" valueType="num">
                                      <p:cBhvr>
                                        <p:cTn id="36" dur="500" fill="hold"/>
                                        <p:tgtEl>
                                          <p:spTgt spid="34"/>
                                        </p:tgtEl>
                                        <p:attrNameLst>
                                          <p:attrName>ppt_h</p:attrName>
                                        </p:attrNameLst>
                                      </p:cBhvr>
                                      <p:tavLst>
                                        <p:tav tm="0">
                                          <p:val>
                                            <p:fltVal val="0"/>
                                          </p:val>
                                        </p:tav>
                                        <p:tav tm="100000">
                                          <p:val>
                                            <p:strVal val="#ppt_h"/>
                                          </p:val>
                                        </p:tav>
                                      </p:tavLst>
                                    </p:anim>
                                    <p:animEffect transition="in" filter="fade">
                                      <p:cBhvr>
                                        <p:cTn id="37" dur="500"/>
                                        <p:tgtEl>
                                          <p:spTgt spid="34"/>
                                        </p:tgtEl>
                                      </p:cBhvr>
                                    </p:animEffect>
                                  </p:childTnLst>
                                </p:cTn>
                              </p:par>
                            </p:childTnLst>
                          </p:cTn>
                        </p:par>
                        <p:par>
                          <p:cTn id="38" fill="hold">
                            <p:stCondLst>
                              <p:cond delay="1500"/>
                            </p:stCondLst>
                            <p:childTnLst>
                              <p:par>
                                <p:cTn id="39" presetID="2" presetClass="entr" presetSubtype="8" fill="hold" nodeType="afterEffect">
                                  <p:stCondLst>
                                    <p:cond delay="0"/>
                                  </p:stCondLst>
                                  <p:childTnLst>
                                    <p:set>
                                      <p:cBhvr>
                                        <p:cTn id="40" dur="1" fill="hold">
                                          <p:stCondLst>
                                            <p:cond delay="0"/>
                                          </p:stCondLst>
                                        </p:cTn>
                                        <p:tgtEl>
                                          <p:spTgt spid="54"/>
                                        </p:tgtEl>
                                        <p:attrNameLst>
                                          <p:attrName>style.visibility</p:attrName>
                                        </p:attrNameLst>
                                      </p:cBhvr>
                                      <p:to>
                                        <p:strVal val="visible"/>
                                      </p:to>
                                    </p:set>
                                    <p:anim calcmode="lin" valueType="num">
                                      <p:cBhvr additive="base">
                                        <p:cTn id="41" dur="500" fill="hold"/>
                                        <p:tgtEl>
                                          <p:spTgt spid="54"/>
                                        </p:tgtEl>
                                        <p:attrNameLst>
                                          <p:attrName>ppt_x</p:attrName>
                                        </p:attrNameLst>
                                      </p:cBhvr>
                                      <p:tavLst>
                                        <p:tav tm="0">
                                          <p:val>
                                            <p:strVal val="0-#ppt_w/2"/>
                                          </p:val>
                                        </p:tav>
                                        <p:tav tm="100000">
                                          <p:val>
                                            <p:strVal val="#ppt_x"/>
                                          </p:val>
                                        </p:tav>
                                      </p:tavLst>
                                    </p:anim>
                                    <p:anim calcmode="lin" valueType="num">
                                      <p:cBhvr additive="base">
                                        <p:cTn id="42" dur="500" fill="hold"/>
                                        <p:tgtEl>
                                          <p:spTgt spid="54"/>
                                        </p:tgtEl>
                                        <p:attrNameLst>
                                          <p:attrName>ppt_y</p:attrName>
                                        </p:attrNameLst>
                                      </p:cBhvr>
                                      <p:tavLst>
                                        <p:tav tm="0">
                                          <p:val>
                                            <p:strVal val="#ppt_y"/>
                                          </p:val>
                                        </p:tav>
                                        <p:tav tm="100000">
                                          <p:val>
                                            <p:strVal val="#ppt_y"/>
                                          </p:val>
                                        </p:tav>
                                      </p:tavLst>
                                    </p:anim>
                                  </p:childTnLst>
                                </p:cTn>
                              </p:par>
                              <p:par>
                                <p:cTn id="43" presetID="2" presetClass="entr" presetSubtype="2" fill="hold" nodeType="withEffect">
                                  <p:stCondLst>
                                    <p:cond delay="0"/>
                                  </p:stCondLst>
                                  <p:childTnLst>
                                    <p:set>
                                      <p:cBhvr>
                                        <p:cTn id="44" dur="1" fill="hold">
                                          <p:stCondLst>
                                            <p:cond delay="0"/>
                                          </p:stCondLst>
                                        </p:cTn>
                                        <p:tgtEl>
                                          <p:spTgt spid="57"/>
                                        </p:tgtEl>
                                        <p:attrNameLst>
                                          <p:attrName>style.visibility</p:attrName>
                                        </p:attrNameLst>
                                      </p:cBhvr>
                                      <p:to>
                                        <p:strVal val="visible"/>
                                      </p:to>
                                    </p:set>
                                    <p:anim calcmode="lin" valueType="num">
                                      <p:cBhvr additive="base">
                                        <p:cTn id="45" dur="500" fill="hold"/>
                                        <p:tgtEl>
                                          <p:spTgt spid="57"/>
                                        </p:tgtEl>
                                        <p:attrNameLst>
                                          <p:attrName>ppt_x</p:attrName>
                                        </p:attrNameLst>
                                      </p:cBhvr>
                                      <p:tavLst>
                                        <p:tav tm="0">
                                          <p:val>
                                            <p:strVal val="1+#ppt_w/2"/>
                                          </p:val>
                                        </p:tav>
                                        <p:tav tm="100000">
                                          <p:val>
                                            <p:strVal val="#ppt_x"/>
                                          </p:val>
                                        </p:tav>
                                      </p:tavLst>
                                    </p:anim>
                                    <p:anim calcmode="lin" valueType="num">
                                      <p:cBhvr additive="base">
                                        <p:cTn id="46" dur="500" fill="hold"/>
                                        <p:tgtEl>
                                          <p:spTgt spid="57"/>
                                        </p:tgtEl>
                                        <p:attrNameLst>
                                          <p:attrName>ppt_y</p:attrName>
                                        </p:attrNameLst>
                                      </p:cBhvr>
                                      <p:tavLst>
                                        <p:tav tm="0">
                                          <p:val>
                                            <p:strVal val="#ppt_y"/>
                                          </p:val>
                                        </p:tav>
                                        <p:tav tm="100000">
                                          <p:val>
                                            <p:strVal val="#ppt_y"/>
                                          </p:val>
                                        </p:tav>
                                      </p:tavLst>
                                    </p:anim>
                                  </p:childTnLst>
                                </p:cTn>
                              </p:par>
                            </p:childTnLst>
                          </p:cTn>
                        </p:par>
                        <p:par>
                          <p:cTn id="47" fill="hold">
                            <p:stCondLst>
                              <p:cond delay="2000"/>
                            </p:stCondLst>
                            <p:childTnLst>
                              <p:par>
                                <p:cTn id="48" presetID="2" presetClass="entr" presetSubtype="8" fill="hold" nodeType="afterEffect">
                                  <p:stCondLst>
                                    <p:cond delay="0"/>
                                  </p:stCondLst>
                                  <p:childTnLst>
                                    <p:set>
                                      <p:cBhvr>
                                        <p:cTn id="49" dur="1" fill="hold">
                                          <p:stCondLst>
                                            <p:cond delay="0"/>
                                          </p:stCondLst>
                                        </p:cTn>
                                        <p:tgtEl>
                                          <p:spTgt spid="45"/>
                                        </p:tgtEl>
                                        <p:attrNameLst>
                                          <p:attrName>style.visibility</p:attrName>
                                        </p:attrNameLst>
                                      </p:cBhvr>
                                      <p:to>
                                        <p:strVal val="visible"/>
                                      </p:to>
                                    </p:set>
                                    <p:anim calcmode="lin" valueType="num">
                                      <p:cBhvr additive="base">
                                        <p:cTn id="50" dur="500" fill="hold"/>
                                        <p:tgtEl>
                                          <p:spTgt spid="45"/>
                                        </p:tgtEl>
                                        <p:attrNameLst>
                                          <p:attrName>ppt_x</p:attrName>
                                        </p:attrNameLst>
                                      </p:cBhvr>
                                      <p:tavLst>
                                        <p:tav tm="0">
                                          <p:val>
                                            <p:strVal val="0-#ppt_w/2"/>
                                          </p:val>
                                        </p:tav>
                                        <p:tav tm="100000">
                                          <p:val>
                                            <p:strVal val="#ppt_x"/>
                                          </p:val>
                                        </p:tav>
                                      </p:tavLst>
                                    </p:anim>
                                    <p:anim calcmode="lin" valueType="num">
                                      <p:cBhvr additive="base">
                                        <p:cTn id="51" dur="500" fill="hold"/>
                                        <p:tgtEl>
                                          <p:spTgt spid="45"/>
                                        </p:tgtEl>
                                        <p:attrNameLst>
                                          <p:attrName>ppt_y</p:attrName>
                                        </p:attrNameLst>
                                      </p:cBhvr>
                                      <p:tavLst>
                                        <p:tav tm="0">
                                          <p:val>
                                            <p:strVal val="#ppt_y"/>
                                          </p:val>
                                        </p:tav>
                                        <p:tav tm="100000">
                                          <p:val>
                                            <p:strVal val="#ppt_y"/>
                                          </p:val>
                                        </p:tav>
                                      </p:tavLst>
                                    </p:anim>
                                  </p:childTnLst>
                                </p:cTn>
                              </p:par>
                              <p:par>
                                <p:cTn id="52" presetID="2" presetClass="entr" presetSubtype="2" fill="hold" nodeType="withEffect">
                                  <p:stCondLst>
                                    <p:cond delay="0"/>
                                  </p:stCondLst>
                                  <p:childTnLst>
                                    <p:set>
                                      <p:cBhvr>
                                        <p:cTn id="53" dur="1" fill="hold">
                                          <p:stCondLst>
                                            <p:cond delay="0"/>
                                          </p:stCondLst>
                                        </p:cTn>
                                        <p:tgtEl>
                                          <p:spTgt spid="60"/>
                                        </p:tgtEl>
                                        <p:attrNameLst>
                                          <p:attrName>style.visibility</p:attrName>
                                        </p:attrNameLst>
                                      </p:cBhvr>
                                      <p:to>
                                        <p:strVal val="visible"/>
                                      </p:to>
                                    </p:set>
                                    <p:anim calcmode="lin" valueType="num">
                                      <p:cBhvr additive="base">
                                        <p:cTn id="54" dur="500" fill="hold"/>
                                        <p:tgtEl>
                                          <p:spTgt spid="60"/>
                                        </p:tgtEl>
                                        <p:attrNameLst>
                                          <p:attrName>ppt_x</p:attrName>
                                        </p:attrNameLst>
                                      </p:cBhvr>
                                      <p:tavLst>
                                        <p:tav tm="0">
                                          <p:val>
                                            <p:strVal val="1+#ppt_w/2"/>
                                          </p:val>
                                        </p:tav>
                                        <p:tav tm="100000">
                                          <p:val>
                                            <p:strVal val="#ppt_x"/>
                                          </p:val>
                                        </p:tav>
                                      </p:tavLst>
                                    </p:anim>
                                    <p:anim calcmode="lin" valueType="num">
                                      <p:cBhvr additive="base">
                                        <p:cTn id="55" dur="500" fill="hold"/>
                                        <p:tgtEl>
                                          <p:spTgt spid="60"/>
                                        </p:tgtEl>
                                        <p:attrNameLst>
                                          <p:attrName>ppt_y</p:attrName>
                                        </p:attrNameLst>
                                      </p:cBhvr>
                                      <p:tavLst>
                                        <p:tav tm="0">
                                          <p:val>
                                            <p:strVal val="#ppt_y"/>
                                          </p:val>
                                        </p:tav>
                                        <p:tav tm="100000">
                                          <p:val>
                                            <p:strVal val="#ppt_y"/>
                                          </p:val>
                                        </p:tav>
                                      </p:tavLst>
                                    </p:anim>
                                  </p:childTnLst>
                                </p:cTn>
                              </p:par>
                            </p:childTnLst>
                          </p:cTn>
                        </p:par>
                        <p:par>
                          <p:cTn id="56" fill="hold">
                            <p:stCondLst>
                              <p:cond delay="2500"/>
                            </p:stCondLst>
                            <p:childTnLst>
                              <p:par>
                                <p:cTn id="57" presetID="2" presetClass="entr" presetSubtype="8" fill="hold" nodeType="afterEffect">
                                  <p:stCondLst>
                                    <p:cond delay="0"/>
                                  </p:stCondLst>
                                  <p:childTnLst>
                                    <p:set>
                                      <p:cBhvr>
                                        <p:cTn id="58" dur="1" fill="hold">
                                          <p:stCondLst>
                                            <p:cond delay="0"/>
                                          </p:stCondLst>
                                        </p:cTn>
                                        <p:tgtEl>
                                          <p:spTgt spid="48"/>
                                        </p:tgtEl>
                                        <p:attrNameLst>
                                          <p:attrName>style.visibility</p:attrName>
                                        </p:attrNameLst>
                                      </p:cBhvr>
                                      <p:to>
                                        <p:strVal val="visible"/>
                                      </p:to>
                                    </p:set>
                                    <p:anim calcmode="lin" valueType="num">
                                      <p:cBhvr additive="base">
                                        <p:cTn id="59" dur="500" fill="hold"/>
                                        <p:tgtEl>
                                          <p:spTgt spid="48"/>
                                        </p:tgtEl>
                                        <p:attrNameLst>
                                          <p:attrName>ppt_x</p:attrName>
                                        </p:attrNameLst>
                                      </p:cBhvr>
                                      <p:tavLst>
                                        <p:tav tm="0">
                                          <p:val>
                                            <p:strVal val="0-#ppt_w/2"/>
                                          </p:val>
                                        </p:tav>
                                        <p:tav tm="100000">
                                          <p:val>
                                            <p:strVal val="#ppt_x"/>
                                          </p:val>
                                        </p:tav>
                                      </p:tavLst>
                                    </p:anim>
                                    <p:anim calcmode="lin" valueType="num">
                                      <p:cBhvr additive="base">
                                        <p:cTn id="60" dur="500" fill="hold"/>
                                        <p:tgtEl>
                                          <p:spTgt spid="48"/>
                                        </p:tgtEl>
                                        <p:attrNameLst>
                                          <p:attrName>ppt_y</p:attrName>
                                        </p:attrNameLst>
                                      </p:cBhvr>
                                      <p:tavLst>
                                        <p:tav tm="0">
                                          <p:val>
                                            <p:strVal val="#ppt_y"/>
                                          </p:val>
                                        </p:tav>
                                        <p:tav tm="100000">
                                          <p:val>
                                            <p:strVal val="#ppt_y"/>
                                          </p:val>
                                        </p:tav>
                                      </p:tavLst>
                                    </p:anim>
                                  </p:childTnLst>
                                </p:cTn>
                              </p:par>
                              <p:par>
                                <p:cTn id="61" presetID="2" presetClass="entr" presetSubtype="2" fill="hold" nodeType="withEffect">
                                  <p:stCondLst>
                                    <p:cond delay="0"/>
                                  </p:stCondLst>
                                  <p:childTnLst>
                                    <p:set>
                                      <p:cBhvr>
                                        <p:cTn id="62" dur="1" fill="hold">
                                          <p:stCondLst>
                                            <p:cond delay="0"/>
                                          </p:stCondLst>
                                        </p:cTn>
                                        <p:tgtEl>
                                          <p:spTgt spid="63"/>
                                        </p:tgtEl>
                                        <p:attrNameLst>
                                          <p:attrName>style.visibility</p:attrName>
                                        </p:attrNameLst>
                                      </p:cBhvr>
                                      <p:to>
                                        <p:strVal val="visible"/>
                                      </p:to>
                                    </p:set>
                                    <p:anim calcmode="lin" valueType="num">
                                      <p:cBhvr additive="base">
                                        <p:cTn id="63" dur="500" fill="hold"/>
                                        <p:tgtEl>
                                          <p:spTgt spid="63"/>
                                        </p:tgtEl>
                                        <p:attrNameLst>
                                          <p:attrName>ppt_x</p:attrName>
                                        </p:attrNameLst>
                                      </p:cBhvr>
                                      <p:tavLst>
                                        <p:tav tm="0">
                                          <p:val>
                                            <p:strVal val="1+#ppt_w/2"/>
                                          </p:val>
                                        </p:tav>
                                        <p:tav tm="100000">
                                          <p:val>
                                            <p:strVal val="#ppt_x"/>
                                          </p:val>
                                        </p:tav>
                                      </p:tavLst>
                                    </p:anim>
                                    <p:anim calcmode="lin" valueType="num">
                                      <p:cBhvr additive="base">
                                        <p:cTn id="64" dur="500" fill="hold"/>
                                        <p:tgtEl>
                                          <p:spTgt spid="63"/>
                                        </p:tgtEl>
                                        <p:attrNameLst>
                                          <p:attrName>ppt_y</p:attrName>
                                        </p:attrNameLst>
                                      </p:cBhvr>
                                      <p:tavLst>
                                        <p:tav tm="0">
                                          <p:val>
                                            <p:strVal val="#ppt_y"/>
                                          </p:val>
                                        </p:tav>
                                        <p:tav tm="100000">
                                          <p:val>
                                            <p:strVal val="#ppt_y"/>
                                          </p:val>
                                        </p:tav>
                                      </p:tavLst>
                                    </p:anim>
                                  </p:childTnLst>
                                </p:cTn>
                              </p:par>
                            </p:childTnLst>
                          </p:cTn>
                        </p:par>
                        <p:par>
                          <p:cTn id="65" fill="hold">
                            <p:stCondLst>
                              <p:cond delay="3000"/>
                            </p:stCondLst>
                            <p:childTnLst>
                              <p:par>
                                <p:cTn id="66" presetID="2" presetClass="entr" presetSubtype="8" fill="hold" nodeType="afterEffect">
                                  <p:stCondLst>
                                    <p:cond delay="0"/>
                                  </p:stCondLst>
                                  <p:childTnLst>
                                    <p:set>
                                      <p:cBhvr>
                                        <p:cTn id="67" dur="1" fill="hold">
                                          <p:stCondLst>
                                            <p:cond delay="0"/>
                                          </p:stCondLst>
                                        </p:cTn>
                                        <p:tgtEl>
                                          <p:spTgt spid="52"/>
                                        </p:tgtEl>
                                        <p:attrNameLst>
                                          <p:attrName>style.visibility</p:attrName>
                                        </p:attrNameLst>
                                      </p:cBhvr>
                                      <p:to>
                                        <p:strVal val="visible"/>
                                      </p:to>
                                    </p:set>
                                    <p:anim calcmode="lin" valueType="num">
                                      <p:cBhvr additive="base">
                                        <p:cTn id="68" dur="500" fill="hold"/>
                                        <p:tgtEl>
                                          <p:spTgt spid="52"/>
                                        </p:tgtEl>
                                        <p:attrNameLst>
                                          <p:attrName>ppt_x</p:attrName>
                                        </p:attrNameLst>
                                      </p:cBhvr>
                                      <p:tavLst>
                                        <p:tav tm="0">
                                          <p:val>
                                            <p:strVal val="0-#ppt_w/2"/>
                                          </p:val>
                                        </p:tav>
                                        <p:tav tm="100000">
                                          <p:val>
                                            <p:strVal val="#ppt_x"/>
                                          </p:val>
                                        </p:tav>
                                      </p:tavLst>
                                    </p:anim>
                                    <p:anim calcmode="lin" valueType="num">
                                      <p:cBhvr additive="base">
                                        <p:cTn id="69" dur="500" fill="hold"/>
                                        <p:tgtEl>
                                          <p:spTgt spid="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0" y="200199"/>
            <a:ext cx="306604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什么是实时全量医疗大数据</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7" name="矩形 26"/>
          <p:cNvSpPr/>
          <p:nvPr/>
        </p:nvSpPr>
        <p:spPr>
          <a:xfrm>
            <a:off x="2843808" y="1275607"/>
            <a:ext cx="5544616" cy="1450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5"/>
          <p:cNvSpPr/>
          <p:nvPr/>
        </p:nvSpPr>
        <p:spPr>
          <a:xfrm rot="5400000">
            <a:off x="1104784" y="1070415"/>
            <a:ext cx="1450218" cy="1860602"/>
          </a:xfrm>
          <a:custGeom>
            <a:avLst/>
            <a:gdLst/>
            <a:ahLst/>
            <a:cxnLst/>
            <a:rect l="l" t="t" r="r" b="b"/>
            <a:pathLst>
              <a:path w="1450218" h="1860602">
                <a:moveTo>
                  <a:pt x="0" y="1860602"/>
                </a:moveTo>
                <a:lnTo>
                  <a:pt x="0" y="132410"/>
                </a:lnTo>
                <a:lnTo>
                  <a:pt x="582757" y="132410"/>
                </a:lnTo>
                <a:lnTo>
                  <a:pt x="725109" y="0"/>
                </a:lnTo>
                <a:lnTo>
                  <a:pt x="867461" y="132410"/>
                </a:lnTo>
                <a:lnTo>
                  <a:pt x="1450218" y="132410"/>
                </a:lnTo>
                <a:lnTo>
                  <a:pt x="1450218" y="186060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extBox 28"/>
          <p:cNvSpPr txBox="1"/>
          <p:nvPr/>
        </p:nvSpPr>
        <p:spPr>
          <a:xfrm>
            <a:off x="3279707" y="1851670"/>
            <a:ext cx="4752528" cy="707886"/>
          </a:xfrm>
          <a:prstGeom prst="rect">
            <a:avLst/>
          </a:prstGeom>
          <a:noFill/>
        </p:spPr>
        <p:txBody>
          <a:bodyPr wrap="square" lIns="0" tIns="0" rIns="0" bIns="0" rtlCol="0">
            <a:spAutoFit/>
          </a:bodyPr>
          <a:lstStyle/>
          <a:p>
            <a:r>
              <a:rPr lang="zh-CN" altLang="en-US" sz="12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以“秒级”方式，从医疗机构获取数据，可以确保医疗机构系统产生数据的“同时”获取相应数据。可以监督并记录数据的修改，从而确保数据的真实性</a:t>
            </a:r>
            <a:r>
              <a:rPr lang="zh-CN" altLang="en-US" sz="11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a:t>
            </a:r>
            <a:endParaRPr lang="zh-CN" altLang="en-US" sz="1100" b="1" dirty="0">
              <a:solidFill>
                <a:schemeClr val="bg1"/>
              </a:solidFill>
              <a:latin typeface="微软雅黑" panose="020B0503020204020204" pitchFamily="34" charset="-122"/>
              <a:ea typeface="微软雅黑" panose="020B0503020204020204" pitchFamily="34" charset="-122"/>
            </a:endParaRPr>
          </a:p>
          <a:p>
            <a:pPr algn="just"/>
            <a:endParaRPr lang="en-US" altLang="zh-CN" sz="1000" b="1" dirty="0">
              <a:solidFill>
                <a:schemeClr val="bg1"/>
              </a:solidFill>
              <a:latin typeface="微软雅黑" panose="020B0503020204020204" pitchFamily="34" charset="-122"/>
              <a:ea typeface="微软雅黑" panose="020B0503020204020204" pitchFamily="34" charset="-122"/>
            </a:endParaRPr>
          </a:p>
        </p:txBody>
      </p:sp>
      <p:sp>
        <p:nvSpPr>
          <p:cNvPr id="30" name="TextBox 29"/>
          <p:cNvSpPr txBox="1"/>
          <p:nvPr/>
        </p:nvSpPr>
        <p:spPr>
          <a:xfrm>
            <a:off x="1464300" y="1770370"/>
            <a:ext cx="659428" cy="369332"/>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r>
              <a:rPr lang="zh-CN" altLang="en-US" sz="2400" b="1" dirty="0"/>
              <a:t>实时</a:t>
            </a:r>
          </a:p>
        </p:txBody>
      </p:sp>
      <p:sp>
        <p:nvSpPr>
          <p:cNvPr id="31" name="矩形 30"/>
          <p:cNvSpPr/>
          <p:nvPr/>
        </p:nvSpPr>
        <p:spPr>
          <a:xfrm>
            <a:off x="899592" y="3049904"/>
            <a:ext cx="5544616" cy="1450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30"/>
          <p:cNvSpPr/>
          <p:nvPr/>
        </p:nvSpPr>
        <p:spPr>
          <a:xfrm rot="16200000" flipH="1">
            <a:off x="6733014" y="2844711"/>
            <a:ext cx="1450218" cy="1860602"/>
          </a:xfrm>
          <a:custGeom>
            <a:avLst/>
            <a:gdLst/>
            <a:ahLst/>
            <a:cxnLst/>
            <a:rect l="l" t="t" r="r" b="b"/>
            <a:pathLst>
              <a:path w="1450218" h="1860602">
                <a:moveTo>
                  <a:pt x="0" y="132410"/>
                </a:moveTo>
                <a:lnTo>
                  <a:pt x="0" y="1860602"/>
                </a:lnTo>
                <a:lnTo>
                  <a:pt x="1450218" y="1860602"/>
                </a:lnTo>
                <a:lnTo>
                  <a:pt x="1450218" y="132410"/>
                </a:lnTo>
                <a:lnTo>
                  <a:pt x="867461" y="132410"/>
                </a:lnTo>
                <a:lnTo>
                  <a:pt x="725109" y="0"/>
                </a:lnTo>
                <a:lnTo>
                  <a:pt x="582757" y="13241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extBox 32"/>
          <p:cNvSpPr txBox="1"/>
          <p:nvPr/>
        </p:nvSpPr>
        <p:spPr>
          <a:xfrm>
            <a:off x="7081174" y="3570570"/>
            <a:ext cx="875202" cy="369332"/>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zh-CN" altLang="en-US" sz="2400" b="1" spc="300" dirty="0">
                <a:solidFill>
                  <a:schemeClr val="tx1">
                    <a:lumMod val="75000"/>
                    <a:lumOff val="25000"/>
                  </a:schemeClr>
                </a:solidFill>
              </a:rPr>
              <a:t>全量</a:t>
            </a:r>
          </a:p>
        </p:txBody>
      </p:sp>
      <p:sp>
        <p:nvSpPr>
          <p:cNvPr id="34" name="TextBox 33"/>
          <p:cNvSpPr txBox="1"/>
          <p:nvPr/>
        </p:nvSpPr>
        <p:spPr>
          <a:xfrm>
            <a:off x="1259632" y="3540373"/>
            <a:ext cx="4968552" cy="707886"/>
          </a:xfrm>
          <a:prstGeom prst="rect">
            <a:avLst/>
          </a:prstGeom>
          <a:noFill/>
        </p:spPr>
        <p:txBody>
          <a:bodyPr wrap="square" lIns="0" tIns="0" rIns="0" bIns="0" rtlCol="0">
            <a:spAutoFit/>
          </a:bodyPr>
          <a:lstStyle/>
          <a:p>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医疗机构内诊疗业务发生过程产生的电子化记录全部数据，包括：门</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急诊、住院诊疗流程的全部系统数据、检验检测报告、药房耗材、医嘱、付费以及设备、人员等系统有记载的数据。</a:t>
            </a:r>
            <a:endPar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1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200" advClick="0" advTm="0">
        <p:dissolve/>
      </p:transition>
    </mc:Choice>
    <mc:Fallback xmlns="">
      <p:transition spd="slow" advClick="0" advTm="0">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par>
                                <p:cTn id="12" presetID="2" presetClass="entr" presetSubtype="2" fill="hold" grpId="0" nodeType="withEffect">
                                  <p:stCondLst>
                                    <p:cond delay="0"/>
                                  </p:stCondLst>
                                  <p:childTnLst>
                                    <p:set>
                                      <p:cBhvr>
                                        <p:cTn id="13" dur="1" fill="hold">
                                          <p:stCondLst>
                                            <p:cond delay="0"/>
                                          </p:stCondLst>
                                        </p:cTn>
                                        <p:tgtEl>
                                          <p:spTgt spid="29"/>
                                        </p:tgtEl>
                                        <p:attrNameLst>
                                          <p:attrName>style.visibility</p:attrName>
                                        </p:attrNameLst>
                                      </p:cBhvr>
                                      <p:to>
                                        <p:strVal val="visible"/>
                                      </p:to>
                                    </p:set>
                                    <p:anim calcmode="lin" valueType="num">
                                      <p:cBhvr additive="base">
                                        <p:cTn id="14" dur="500" fill="hold"/>
                                        <p:tgtEl>
                                          <p:spTgt spid="29"/>
                                        </p:tgtEl>
                                        <p:attrNameLst>
                                          <p:attrName>ppt_x</p:attrName>
                                        </p:attrNameLst>
                                      </p:cBhvr>
                                      <p:tavLst>
                                        <p:tav tm="0">
                                          <p:val>
                                            <p:strVal val="1+#ppt_w/2"/>
                                          </p:val>
                                        </p:tav>
                                        <p:tav tm="100000">
                                          <p:val>
                                            <p:strVal val="#ppt_x"/>
                                          </p:val>
                                        </p:tav>
                                      </p:tavLst>
                                    </p:anim>
                                    <p:anim calcmode="lin" valueType="num">
                                      <p:cBhvr additive="base">
                                        <p:cTn id="15" dur="500" fill="hold"/>
                                        <p:tgtEl>
                                          <p:spTgt spid="29"/>
                                        </p:tgtEl>
                                        <p:attrNameLst>
                                          <p:attrName>ppt_y</p:attrName>
                                        </p:attrNameLst>
                                      </p:cBhvr>
                                      <p:tavLst>
                                        <p:tav tm="0">
                                          <p:val>
                                            <p:strVal val="#ppt_y"/>
                                          </p:val>
                                        </p:tav>
                                        <p:tav tm="100000">
                                          <p:val>
                                            <p:strVal val="#ppt_y"/>
                                          </p:val>
                                        </p:tav>
                                      </p:tavLst>
                                    </p:anim>
                                  </p:childTnLst>
                                </p:cTn>
                              </p:par>
                              <p:par>
                                <p:cTn id="16" presetID="2" presetClass="entr" presetSubtype="2" fill="hold" grpId="0" nodeType="withEffect">
                                  <p:stCondLst>
                                    <p:cond delay="0"/>
                                  </p:stCondLst>
                                  <p:childTnLst>
                                    <p:set>
                                      <p:cBhvr>
                                        <p:cTn id="17" dur="1" fill="hold">
                                          <p:stCondLst>
                                            <p:cond delay="0"/>
                                          </p:stCondLst>
                                        </p:cTn>
                                        <p:tgtEl>
                                          <p:spTgt spid="27"/>
                                        </p:tgtEl>
                                        <p:attrNameLst>
                                          <p:attrName>style.visibility</p:attrName>
                                        </p:attrNameLst>
                                      </p:cBhvr>
                                      <p:to>
                                        <p:strVal val="visible"/>
                                      </p:to>
                                    </p:set>
                                    <p:anim calcmode="lin" valueType="num">
                                      <p:cBhvr additive="base">
                                        <p:cTn id="18" dur="500" fill="hold"/>
                                        <p:tgtEl>
                                          <p:spTgt spid="27"/>
                                        </p:tgtEl>
                                        <p:attrNameLst>
                                          <p:attrName>ppt_x</p:attrName>
                                        </p:attrNameLst>
                                      </p:cBhvr>
                                      <p:tavLst>
                                        <p:tav tm="0">
                                          <p:val>
                                            <p:strVal val="1+#ppt_w/2"/>
                                          </p:val>
                                        </p:tav>
                                        <p:tav tm="100000">
                                          <p:val>
                                            <p:strVal val="#ppt_x"/>
                                          </p:val>
                                        </p:tav>
                                      </p:tavLst>
                                    </p:anim>
                                    <p:anim calcmode="lin" valueType="num">
                                      <p:cBhvr additive="base">
                                        <p:cTn id="19" dur="500" fill="hold"/>
                                        <p:tgtEl>
                                          <p:spTgt spid="27"/>
                                        </p:tgtEl>
                                        <p:attrNameLst>
                                          <p:attrName>ppt_y</p:attrName>
                                        </p:attrNameLst>
                                      </p:cBhvr>
                                      <p:tavLst>
                                        <p:tav tm="0">
                                          <p:val>
                                            <p:strVal val="#ppt_y"/>
                                          </p:val>
                                        </p:tav>
                                        <p:tav tm="100000">
                                          <p:val>
                                            <p:strVal val="#ppt_y"/>
                                          </p:val>
                                        </p:tav>
                                      </p:tavLst>
                                    </p:anim>
                                  </p:childTnLst>
                                </p:cTn>
                              </p:par>
                              <p:par>
                                <p:cTn id="20" presetID="2" presetClass="entr" presetSubtype="8"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 calcmode="lin" valueType="num">
                                      <p:cBhvr additive="base">
                                        <p:cTn id="22" dur="500" fill="hold"/>
                                        <p:tgtEl>
                                          <p:spTgt spid="30"/>
                                        </p:tgtEl>
                                        <p:attrNameLst>
                                          <p:attrName>ppt_x</p:attrName>
                                        </p:attrNameLst>
                                      </p:cBhvr>
                                      <p:tavLst>
                                        <p:tav tm="0">
                                          <p:val>
                                            <p:strVal val="0-#ppt_w/2"/>
                                          </p:val>
                                        </p:tav>
                                        <p:tav tm="100000">
                                          <p:val>
                                            <p:strVal val="#ppt_x"/>
                                          </p:val>
                                        </p:tav>
                                      </p:tavLst>
                                    </p:anim>
                                    <p:anim calcmode="lin" valueType="num">
                                      <p:cBhvr additive="base">
                                        <p:cTn id="23" dur="500" fill="hold"/>
                                        <p:tgtEl>
                                          <p:spTgt spid="30"/>
                                        </p:tgtEl>
                                        <p:attrNameLst>
                                          <p:attrName>ppt_y</p:attrName>
                                        </p:attrNameLst>
                                      </p:cBhvr>
                                      <p:tavLst>
                                        <p:tav tm="0">
                                          <p:val>
                                            <p:strVal val="#ppt_y"/>
                                          </p:val>
                                        </p:tav>
                                        <p:tav tm="100000">
                                          <p:val>
                                            <p:strVal val="#ppt_y"/>
                                          </p:val>
                                        </p:tav>
                                      </p:tavLst>
                                    </p:anim>
                                  </p:childTnLst>
                                </p:cTn>
                              </p:par>
                              <p:par>
                                <p:cTn id="24" presetID="2" presetClass="entr" presetSubtype="8" fill="hold" grpId="0" nodeType="withEffect">
                                  <p:stCondLst>
                                    <p:cond delay="0"/>
                                  </p:stCondLst>
                                  <p:childTnLst>
                                    <p:set>
                                      <p:cBhvr>
                                        <p:cTn id="25" dur="1" fill="hold">
                                          <p:stCondLst>
                                            <p:cond delay="0"/>
                                          </p:stCondLst>
                                        </p:cTn>
                                        <p:tgtEl>
                                          <p:spTgt spid="28"/>
                                        </p:tgtEl>
                                        <p:attrNameLst>
                                          <p:attrName>style.visibility</p:attrName>
                                        </p:attrNameLst>
                                      </p:cBhvr>
                                      <p:to>
                                        <p:strVal val="visible"/>
                                      </p:to>
                                    </p:set>
                                    <p:anim calcmode="lin" valueType="num">
                                      <p:cBhvr additive="base">
                                        <p:cTn id="26" dur="500" fill="hold"/>
                                        <p:tgtEl>
                                          <p:spTgt spid="28"/>
                                        </p:tgtEl>
                                        <p:attrNameLst>
                                          <p:attrName>ppt_x</p:attrName>
                                        </p:attrNameLst>
                                      </p:cBhvr>
                                      <p:tavLst>
                                        <p:tav tm="0">
                                          <p:val>
                                            <p:strVal val="0-#ppt_w/2"/>
                                          </p:val>
                                        </p:tav>
                                        <p:tav tm="100000">
                                          <p:val>
                                            <p:strVal val="#ppt_x"/>
                                          </p:val>
                                        </p:tav>
                                      </p:tavLst>
                                    </p:anim>
                                    <p:anim calcmode="lin" valueType="num">
                                      <p:cBhvr additive="base">
                                        <p:cTn id="27" dur="500" fill="hold"/>
                                        <p:tgtEl>
                                          <p:spTgt spid="28"/>
                                        </p:tgtEl>
                                        <p:attrNameLst>
                                          <p:attrName>ppt_y</p:attrName>
                                        </p:attrNameLst>
                                      </p:cBhvr>
                                      <p:tavLst>
                                        <p:tav tm="0">
                                          <p:val>
                                            <p:strVal val="#ppt_y"/>
                                          </p:val>
                                        </p:tav>
                                        <p:tav tm="100000">
                                          <p:val>
                                            <p:strVal val="#ppt_y"/>
                                          </p:val>
                                        </p:tav>
                                      </p:tavLst>
                                    </p:anim>
                                  </p:childTnLst>
                                </p:cTn>
                              </p:par>
                            </p:childTnLst>
                          </p:cTn>
                        </p:par>
                        <p:par>
                          <p:cTn id="28" fill="hold">
                            <p:stCondLst>
                              <p:cond delay="1049"/>
                            </p:stCondLst>
                            <p:childTnLst>
                              <p:par>
                                <p:cTn id="29" presetID="2" presetClass="entr" presetSubtype="8" fill="hold" grpId="0" nodeType="afterEffect">
                                  <p:stCondLst>
                                    <p:cond delay="0"/>
                                  </p:stCondLst>
                                  <p:childTnLst>
                                    <p:set>
                                      <p:cBhvr>
                                        <p:cTn id="30" dur="1" fill="hold">
                                          <p:stCondLst>
                                            <p:cond delay="0"/>
                                          </p:stCondLst>
                                        </p:cTn>
                                        <p:tgtEl>
                                          <p:spTgt spid="31"/>
                                        </p:tgtEl>
                                        <p:attrNameLst>
                                          <p:attrName>style.visibility</p:attrName>
                                        </p:attrNameLst>
                                      </p:cBhvr>
                                      <p:to>
                                        <p:strVal val="visible"/>
                                      </p:to>
                                    </p:set>
                                    <p:anim calcmode="lin" valueType="num">
                                      <p:cBhvr additive="base">
                                        <p:cTn id="31" dur="500" fill="hold"/>
                                        <p:tgtEl>
                                          <p:spTgt spid="31"/>
                                        </p:tgtEl>
                                        <p:attrNameLst>
                                          <p:attrName>ppt_x</p:attrName>
                                        </p:attrNameLst>
                                      </p:cBhvr>
                                      <p:tavLst>
                                        <p:tav tm="0">
                                          <p:val>
                                            <p:strVal val="0-#ppt_w/2"/>
                                          </p:val>
                                        </p:tav>
                                        <p:tav tm="100000">
                                          <p:val>
                                            <p:strVal val="#ppt_x"/>
                                          </p:val>
                                        </p:tav>
                                      </p:tavLst>
                                    </p:anim>
                                    <p:anim calcmode="lin" valueType="num">
                                      <p:cBhvr additive="base">
                                        <p:cTn id="32" dur="500" fill="hold"/>
                                        <p:tgtEl>
                                          <p:spTgt spid="31"/>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anim calcmode="lin" valueType="num">
                                      <p:cBhvr additive="base">
                                        <p:cTn id="35" dur="500" fill="hold"/>
                                        <p:tgtEl>
                                          <p:spTgt spid="34"/>
                                        </p:tgtEl>
                                        <p:attrNameLst>
                                          <p:attrName>ppt_x</p:attrName>
                                        </p:attrNameLst>
                                      </p:cBhvr>
                                      <p:tavLst>
                                        <p:tav tm="0">
                                          <p:val>
                                            <p:strVal val="0-#ppt_w/2"/>
                                          </p:val>
                                        </p:tav>
                                        <p:tav tm="100000">
                                          <p:val>
                                            <p:strVal val="#ppt_x"/>
                                          </p:val>
                                        </p:tav>
                                      </p:tavLst>
                                    </p:anim>
                                    <p:anim calcmode="lin" valueType="num">
                                      <p:cBhvr additive="base">
                                        <p:cTn id="36" dur="500" fill="hold"/>
                                        <p:tgtEl>
                                          <p:spTgt spid="34"/>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anim calcmode="lin" valueType="num">
                                      <p:cBhvr additive="base">
                                        <p:cTn id="39" dur="500" fill="hold"/>
                                        <p:tgtEl>
                                          <p:spTgt spid="33"/>
                                        </p:tgtEl>
                                        <p:attrNameLst>
                                          <p:attrName>ppt_x</p:attrName>
                                        </p:attrNameLst>
                                      </p:cBhvr>
                                      <p:tavLst>
                                        <p:tav tm="0">
                                          <p:val>
                                            <p:strVal val="1+#ppt_w/2"/>
                                          </p:val>
                                        </p:tav>
                                        <p:tav tm="100000">
                                          <p:val>
                                            <p:strVal val="#ppt_x"/>
                                          </p:val>
                                        </p:tav>
                                      </p:tavLst>
                                    </p:anim>
                                    <p:anim calcmode="lin" valueType="num">
                                      <p:cBhvr additive="base">
                                        <p:cTn id="40" dur="500" fill="hold"/>
                                        <p:tgtEl>
                                          <p:spTgt spid="33"/>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anim calcmode="lin" valueType="num">
                                      <p:cBhvr additive="base">
                                        <p:cTn id="43" dur="500" fill="hold"/>
                                        <p:tgtEl>
                                          <p:spTgt spid="32"/>
                                        </p:tgtEl>
                                        <p:attrNameLst>
                                          <p:attrName>ppt_x</p:attrName>
                                        </p:attrNameLst>
                                      </p:cBhvr>
                                      <p:tavLst>
                                        <p:tav tm="0">
                                          <p:val>
                                            <p:strVal val="1+#ppt_w/2"/>
                                          </p:val>
                                        </p:tav>
                                        <p:tav tm="100000">
                                          <p:val>
                                            <p:strVal val="#ppt_x"/>
                                          </p:val>
                                        </p:tav>
                                      </p:tavLst>
                                    </p:anim>
                                    <p:anim calcmode="lin" valueType="num">
                                      <p:cBhvr additive="base">
                                        <p:cTn id="44" dur="500" fill="hold"/>
                                        <p:tgtEl>
                                          <p:spTgt spid="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animBg="1"/>
      <p:bldP spid="28" grpId="0" animBg="1"/>
      <p:bldP spid="29" grpId="0"/>
      <p:bldP spid="30" grpId="0"/>
      <p:bldP spid="31" grpId="0" animBg="1"/>
      <p:bldP spid="32" grpId="0" animBg="1"/>
      <p:bldP spid="33" grpId="0"/>
      <p:bldP spid="3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6"/>
          <p:cNvGrpSpPr/>
          <p:nvPr/>
        </p:nvGrpSpPr>
        <p:grpSpPr>
          <a:xfrm>
            <a:off x="5343984" y="2417357"/>
            <a:ext cx="2614124" cy="483288"/>
            <a:chOff x="7125311" y="3386950"/>
            <a:chExt cx="3485499" cy="644384"/>
          </a:xfrm>
        </p:grpSpPr>
        <p:sp>
          <p:nvSpPr>
            <p:cNvPr id="7" name="Shape 533"/>
            <p:cNvSpPr/>
            <p:nvPr/>
          </p:nvSpPr>
          <p:spPr>
            <a:xfrm>
              <a:off x="7465374" y="3386950"/>
              <a:ext cx="3145436" cy="64438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600"/>
                  </a:lnTo>
                  <a:lnTo>
                    <a:pt x="0" y="0"/>
                  </a:lnTo>
                  <a:cubicBezTo>
                    <a:pt x="0" y="0"/>
                    <a:pt x="21600" y="0"/>
                    <a:pt x="21600" y="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panose="020B0503040302020204"/>
                  <a:ea typeface="Aller Light" panose="020B0503040302020204"/>
                  <a:cs typeface="Aller Light" panose="020B0503040302020204"/>
                  <a:sym typeface="Aller Light" panose="020B0503040302020204"/>
                </a:defRPr>
              </a:pPr>
              <a:endParaRPr>
                <a:latin typeface="微软雅黑" panose="020B0503020204020204" pitchFamily="34" charset="-122"/>
                <a:ea typeface="微软雅黑" panose="020B0503020204020204" pitchFamily="34" charset="-122"/>
              </a:endParaRPr>
            </a:p>
          </p:txBody>
        </p:sp>
        <p:sp>
          <p:nvSpPr>
            <p:cNvPr id="8" name="Shape 534"/>
            <p:cNvSpPr/>
            <p:nvPr/>
          </p:nvSpPr>
          <p:spPr>
            <a:xfrm>
              <a:off x="7125311" y="3386950"/>
              <a:ext cx="345204" cy="64438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9340"/>
                  </a:lnTo>
                  <a:lnTo>
                    <a:pt x="0" y="13486"/>
                  </a:lnTo>
                  <a:lnTo>
                    <a:pt x="21600" y="21600"/>
                  </a:lnTo>
                  <a:cubicBezTo>
                    <a:pt x="21600" y="21600"/>
                    <a:pt x="21600" y="0"/>
                    <a:pt x="21600" y="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panose="020B0503040302020204"/>
                  <a:ea typeface="Aller Light" panose="020B0503040302020204"/>
                  <a:cs typeface="Aller Light" panose="020B0503040302020204"/>
                  <a:sym typeface="Aller Light" panose="020B0503040302020204"/>
                </a:defRPr>
              </a:pPr>
              <a:endParaRPr>
                <a:latin typeface="微软雅黑" panose="020B0503020204020204" pitchFamily="34" charset="-122"/>
                <a:ea typeface="微软雅黑" panose="020B0503020204020204" pitchFamily="34" charset="-122"/>
              </a:endParaRPr>
            </a:p>
          </p:txBody>
        </p:sp>
      </p:grpSp>
      <p:grpSp>
        <p:nvGrpSpPr>
          <p:cNvPr id="9" name="Group 10"/>
          <p:cNvGrpSpPr/>
          <p:nvPr/>
        </p:nvGrpSpPr>
        <p:grpSpPr>
          <a:xfrm>
            <a:off x="1159320" y="2417357"/>
            <a:ext cx="2620452" cy="483288"/>
            <a:chOff x="1545760" y="3386950"/>
            <a:chExt cx="3493936" cy="644384"/>
          </a:xfrm>
        </p:grpSpPr>
        <p:sp>
          <p:nvSpPr>
            <p:cNvPr id="10" name="Shape 536"/>
            <p:cNvSpPr/>
            <p:nvPr/>
          </p:nvSpPr>
          <p:spPr>
            <a:xfrm>
              <a:off x="4694491" y="3386950"/>
              <a:ext cx="345205" cy="64438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9340"/>
                  </a:lnTo>
                  <a:lnTo>
                    <a:pt x="21600" y="13486"/>
                  </a:lnTo>
                  <a:lnTo>
                    <a:pt x="0" y="21600"/>
                  </a:lnTo>
                  <a:cubicBezTo>
                    <a:pt x="0" y="21600"/>
                    <a:pt x="0" y="0"/>
                    <a:pt x="0" y="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panose="020B0503040302020204"/>
                  <a:ea typeface="Aller Light" panose="020B0503040302020204"/>
                  <a:cs typeface="Aller Light" panose="020B0503040302020204"/>
                  <a:sym typeface="Aller Light" panose="020B0503040302020204"/>
                </a:defRPr>
              </a:pPr>
              <a:endParaRPr>
                <a:latin typeface="微软雅黑" panose="020B0503020204020204" pitchFamily="34" charset="-122"/>
                <a:ea typeface="微软雅黑" panose="020B0503020204020204" pitchFamily="34" charset="-122"/>
              </a:endParaRPr>
            </a:p>
          </p:txBody>
        </p:sp>
        <p:sp>
          <p:nvSpPr>
            <p:cNvPr id="11" name="Shape 537"/>
            <p:cNvSpPr/>
            <p:nvPr/>
          </p:nvSpPr>
          <p:spPr>
            <a:xfrm>
              <a:off x="1545760" y="3386950"/>
              <a:ext cx="3151081" cy="64438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panose="020B0503040302020204"/>
                  <a:ea typeface="Aller Light" panose="020B0503040302020204"/>
                  <a:cs typeface="Aller Light" panose="020B0503040302020204"/>
                  <a:sym typeface="Aller Light" panose="020B0503040302020204"/>
                </a:defRPr>
              </a:pPr>
              <a:endParaRPr>
                <a:latin typeface="微软雅黑" panose="020B0503020204020204" pitchFamily="34" charset="-122"/>
                <a:ea typeface="微软雅黑" panose="020B0503020204020204" pitchFamily="34" charset="-122"/>
              </a:endParaRPr>
            </a:p>
          </p:txBody>
        </p:sp>
      </p:grpSp>
      <p:grpSp>
        <p:nvGrpSpPr>
          <p:cNvPr id="12" name="Group 14"/>
          <p:cNvGrpSpPr/>
          <p:nvPr/>
        </p:nvGrpSpPr>
        <p:grpSpPr>
          <a:xfrm>
            <a:off x="5079491" y="1347614"/>
            <a:ext cx="2880085" cy="645054"/>
            <a:chOff x="6772654" y="2152648"/>
            <a:chExt cx="3840113" cy="860072"/>
          </a:xfrm>
        </p:grpSpPr>
        <p:sp>
          <p:nvSpPr>
            <p:cNvPr id="13" name="Shape 539"/>
            <p:cNvSpPr/>
            <p:nvPr/>
          </p:nvSpPr>
          <p:spPr>
            <a:xfrm>
              <a:off x="7289045" y="2152648"/>
              <a:ext cx="3323722" cy="64438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600"/>
                  </a:lnTo>
                  <a:lnTo>
                    <a:pt x="0" y="0"/>
                  </a:lnTo>
                  <a:cubicBezTo>
                    <a:pt x="0" y="0"/>
                    <a:pt x="21600" y="0"/>
                    <a:pt x="21600" y="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panose="020B0503040302020204"/>
                  <a:ea typeface="Aller Light" panose="020B0503040302020204"/>
                  <a:cs typeface="Aller Light" panose="020B0503040302020204"/>
                  <a:sym typeface="Aller Light" panose="020B0503040302020204"/>
                </a:defRPr>
              </a:pPr>
              <a:endParaRPr>
                <a:latin typeface="微软雅黑" panose="020B0503020204020204" pitchFamily="34" charset="-122"/>
                <a:ea typeface="微软雅黑" panose="020B0503020204020204" pitchFamily="34" charset="-122"/>
              </a:endParaRPr>
            </a:p>
          </p:txBody>
        </p:sp>
        <p:sp>
          <p:nvSpPr>
            <p:cNvPr id="14" name="Shape 540"/>
            <p:cNvSpPr/>
            <p:nvPr/>
          </p:nvSpPr>
          <p:spPr>
            <a:xfrm>
              <a:off x="6772654" y="2152648"/>
              <a:ext cx="516147" cy="86007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19997"/>
                  </a:lnTo>
                  <a:lnTo>
                    <a:pt x="2792" y="21600"/>
                  </a:lnTo>
                  <a:lnTo>
                    <a:pt x="21600" y="16183"/>
                  </a:lnTo>
                  <a:cubicBezTo>
                    <a:pt x="21600" y="16183"/>
                    <a:pt x="21600" y="0"/>
                    <a:pt x="21600" y="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panose="020B0503040302020204"/>
                  <a:ea typeface="Aller Light" panose="020B0503040302020204"/>
                  <a:cs typeface="Aller Light" panose="020B0503040302020204"/>
                  <a:sym typeface="Aller Light" panose="020B0503040302020204"/>
                </a:defRPr>
              </a:pPr>
              <a:endParaRPr>
                <a:latin typeface="微软雅黑" panose="020B0503020204020204" pitchFamily="34" charset="-122"/>
                <a:ea typeface="微软雅黑" panose="020B0503020204020204" pitchFamily="34" charset="-122"/>
              </a:endParaRPr>
            </a:p>
          </p:txBody>
        </p:sp>
      </p:grpSp>
      <p:grpSp>
        <p:nvGrpSpPr>
          <p:cNvPr id="15" name="Group 18"/>
          <p:cNvGrpSpPr/>
          <p:nvPr/>
        </p:nvGrpSpPr>
        <p:grpSpPr>
          <a:xfrm>
            <a:off x="1159320" y="1347614"/>
            <a:ext cx="2890361" cy="645054"/>
            <a:chOff x="1545760" y="2152648"/>
            <a:chExt cx="3853814" cy="860072"/>
          </a:xfrm>
        </p:grpSpPr>
        <p:sp>
          <p:nvSpPr>
            <p:cNvPr id="16" name="Shape 542"/>
            <p:cNvSpPr/>
            <p:nvPr/>
          </p:nvSpPr>
          <p:spPr>
            <a:xfrm>
              <a:off x="1545760" y="2152648"/>
              <a:ext cx="3344236" cy="64438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panose="020B0503040302020204"/>
                  <a:ea typeface="Aller Light" panose="020B0503040302020204"/>
                  <a:cs typeface="Aller Light" panose="020B0503040302020204"/>
                  <a:sym typeface="Aller Light" panose="020B0503040302020204"/>
                </a:defRPr>
              </a:pPr>
              <a:endParaRPr>
                <a:latin typeface="微软雅黑" panose="020B0503020204020204" pitchFamily="34" charset="-122"/>
                <a:ea typeface="微软雅黑" panose="020B0503020204020204" pitchFamily="34" charset="-122"/>
              </a:endParaRPr>
            </a:p>
          </p:txBody>
        </p:sp>
        <p:sp>
          <p:nvSpPr>
            <p:cNvPr id="17" name="Shape 543"/>
            <p:cNvSpPr/>
            <p:nvPr/>
          </p:nvSpPr>
          <p:spPr>
            <a:xfrm>
              <a:off x="4883415" y="2152648"/>
              <a:ext cx="516159" cy="86007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19997"/>
                  </a:lnTo>
                  <a:lnTo>
                    <a:pt x="18808" y="21600"/>
                  </a:lnTo>
                  <a:lnTo>
                    <a:pt x="0" y="16183"/>
                  </a:lnTo>
                  <a:cubicBezTo>
                    <a:pt x="0" y="16183"/>
                    <a:pt x="0" y="0"/>
                    <a:pt x="0" y="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panose="020B0503040302020204"/>
                  <a:ea typeface="Aller Light" panose="020B0503040302020204"/>
                  <a:cs typeface="Aller Light" panose="020B0503040302020204"/>
                  <a:sym typeface="Aller Light" panose="020B0503040302020204"/>
                </a:defRPr>
              </a:pPr>
              <a:endParaRPr>
                <a:latin typeface="微软雅黑" panose="020B0503020204020204" pitchFamily="34" charset="-122"/>
                <a:ea typeface="微软雅黑" panose="020B0503020204020204" pitchFamily="34" charset="-122"/>
              </a:endParaRPr>
            </a:p>
          </p:txBody>
        </p:sp>
      </p:grpSp>
      <p:grpSp>
        <p:nvGrpSpPr>
          <p:cNvPr id="18" name="Group 21"/>
          <p:cNvGrpSpPr/>
          <p:nvPr/>
        </p:nvGrpSpPr>
        <p:grpSpPr>
          <a:xfrm>
            <a:off x="5070045" y="3367676"/>
            <a:ext cx="2902381" cy="645054"/>
            <a:chOff x="6760059" y="4457519"/>
            <a:chExt cx="3869841" cy="860072"/>
          </a:xfrm>
        </p:grpSpPr>
        <p:sp>
          <p:nvSpPr>
            <p:cNvPr id="19" name="Shape 545"/>
            <p:cNvSpPr/>
            <p:nvPr/>
          </p:nvSpPr>
          <p:spPr>
            <a:xfrm>
              <a:off x="7276450" y="4671632"/>
              <a:ext cx="3353450" cy="64437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0"/>
                  </a:lnTo>
                  <a:lnTo>
                    <a:pt x="0" y="0"/>
                  </a:lnTo>
                  <a:lnTo>
                    <a:pt x="0" y="21600"/>
                  </a:lnTo>
                  <a:cubicBezTo>
                    <a:pt x="0" y="21600"/>
                    <a:pt x="21600" y="21600"/>
                    <a:pt x="21600" y="2160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panose="020B0503040302020204"/>
                  <a:ea typeface="Aller Light" panose="020B0503040302020204"/>
                  <a:cs typeface="Aller Light" panose="020B0503040302020204"/>
                  <a:sym typeface="Aller Light" panose="020B0503040302020204"/>
                </a:defRPr>
              </a:pPr>
              <a:endParaRPr>
                <a:latin typeface="微软雅黑" panose="020B0503020204020204" pitchFamily="34" charset="-122"/>
                <a:ea typeface="微软雅黑" panose="020B0503020204020204" pitchFamily="34" charset="-122"/>
              </a:endParaRPr>
            </a:p>
          </p:txBody>
        </p:sp>
        <p:sp>
          <p:nvSpPr>
            <p:cNvPr id="20" name="Shape 546"/>
            <p:cNvSpPr/>
            <p:nvPr/>
          </p:nvSpPr>
          <p:spPr>
            <a:xfrm>
              <a:off x="6760059" y="4457519"/>
              <a:ext cx="516158" cy="86007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1603"/>
                  </a:lnTo>
                  <a:lnTo>
                    <a:pt x="2791" y="0"/>
                  </a:lnTo>
                  <a:lnTo>
                    <a:pt x="21600" y="5417"/>
                  </a:lnTo>
                  <a:cubicBezTo>
                    <a:pt x="21600" y="5417"/>
                    <a:pt x="21600" y="21600"/>
                    <a:pt x="21600" y="2160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panose="020B0503040302020204"/>
                  <a:ea typeface="Aller Light" panose="020B0503040302020204"/>
                  <a:cs typeface="Aller Light" panose="020B0503040302020204"/>
                  <a:sym typeface="Aller Light" panose="020B0503040302020204"/>
                </a:defRPr>
              </a:pPr>
              <a:endParaRPr>
                <a:latin typeface="微软雅黑" panose="020B0503020204020204" pitchFamily="34" charset="-122"/>
                <a:ea typeface="微软雅黑" panose="020B0503020204020204" pitchFamily="34" charset="-122"/>
              </a:endParaRPr>
            </a:p>
          </p:txBody>
        </p:sp>
      </p:grpSp>
      <p:grpSp>
        <p:nvGrpSpPr>
          <p:cNvPr id="21" name="Group 24"/>
          <p:cNvGrpSpPr/>
          <p:nvPr/>
        </p:nvGrpSpPr>
        <p:grpSpPr>
          <a:xfrm>
            <a:off x="1159235" y="3367676"/>
            <a:ext cx="2876547" cy="645054"/>
            <a:chOff x="1545646" y="4457519"/>
            <a:chExt cx="3835396" cy="860072"/>
          </a:xfrm>
        </p:grpSpPr>
        <p:sp>
          <p:nvSpPr>
            <p:cNvPr id="22" name="Shape 548"/>
            <p:cNvSpPr/>
            <p:nvPr/>
          </p:nvSpPr>
          <p:spPr>
            <a:xfrm>
              <a:off x="1545646" y="4671632"/>
              <a:ext cx="3336281" cy="64437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600" y="0"/>
                  </a:lnTo>
                  <a:lnTo>
                    <a:pt x="21600" y="21600"/>
                  </a:lnTo>
                  <a:cubicBezTo>
                    <a:pt x="21600" y="21600"/>
                    <a:pt x="0" y="21600"/>
                    <a:pt x="0" y="2160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panose="020B0503040302020204"/>
                  <a:ea typeface="Aller Light" panose="020B0503040302020204"/>
                  <a:cs typeface="Aller Light" panose="020B0503040302020204"/>
                  <a:sym typeface="Aller Light" panose="020B0503040302020204"/>
                </a:defRPr>
              </a:pPr>
              <a:endParaRPr>
                <a:latin typeface="微软雅黑" panose="020B0503020204020204" pitchFamily="34" charset="-122"/>
                <a:ea typeface="微软雅黑" panose="020B0503020204020204" pitchFamily="34" charset="-122"/>
              </a:endParaRPr>
            </a:p>
          </p:txBody>
        </p:sp>
        <p:sp>
          <p:nvSpPr>
            <p:cNvPr id="23" name="Shape 549"/>
            <p:cNvSpPr/>
            <p:nvPr/>
          </p:nvSpPr>
          <p:spPr>
            <a:xfrm>
              <a:off x="4864889" y="4457519"/>
              <a:ext cx="516153" cy="86007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1603"/>
                  </a:lnTo>
                  <a:lnTo>
                    <a:pt x="18808" y="0"/>
                  </a:lnTo>
                  <a:lnTo>
                    <a:pt x="0" y="5417"/>
                  </a:lnTo>
                  <a:cubicBezTo>
                    <a:pt x="0" y="5417"/>
                    <a:pt x="0" y="21600"/>
                    <a:pt x="0" y="2160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panose="020B0503040302020204"/>
                  <a:ea typeface="Aller Light" panose="020B0503040302020204"/>
                  <a:cs typeface="Aller Light" panose="020B0503040302020204"/>
                  <a:sym typeface="Aller Light" panose="020B0503040302020204"/>
                </a:defRPr>
              </a:pPr>
              <a:endParaRPr>
                <a:latin typeface="微软雅黑" panose="020B0503020204020204" pitchFamily="34" charset="-122"/>
                <a:ea typeface="微软雅黑" panose="020B0503020204020204" pitchFamily="34" charset="-122"/>
              </a:endParaRPr>
            </a:p>
          </p:txBody>
        </p:sp>
      </p:grpSp>
      <p:sp>
        <p:nvSpPr>
          <p:cNvPr id="24" name="Shape 558"/>
          <p:cNvSpPr/>
          <p:nvPr/>
        </p:nvSpPr>
        <p:spPr>
          <a:xfrm>
            <a:off x="1159903" y="1522242"/>
            <a:ext cx="147920" cy="140162"/>
          </a:xfrm>
          <a:prstGeom prst="rect">
            <a:avLst/>
          </a:prstGeom>
          <a:solidFill>
            <a:schemeClr val="accent1"/>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panose="020B0503040302020204"/>
                <a:ea typeface="Aller Light" panose="020B0503040302020204"/>
                <a:cs typeface="Aller Light" panose="020B0503040302020204"/>
                <a:sym typeface="Aller Light" panose="020B0503040302020204"/>
              </a:defRPr>
            </a:pPr>
            <a:endParaRPr>
              <a:latin typeface="微软雅黑" panose="020B0503020204020204" pitchFamily="34" charset="-122"/>
              <a:ea typeface="微软雅黑" panose="020B0503020204020204" pitchFamily="34" charset="-122"/>
            </a:endParaRPr>
          </a:p>
        </p:txBody>
      </p:sp>
      <p:sp>
        <p:nvSpPr>
          <p:cNvPr id="25" name="Shape 562"/>
          <p:cNvSpPr/>
          <p:nvPr/>
        </p:nvSpPr>
        <p:spPr>
          <a:xfrm>
            <a:off x="1159903" y="2593396"/>
            <a:ext cx="147920" cy="140162"/>
          </a:xfrm>
          <a:prstGeom prst="rect">
            <a:avLst/>
          </a:prstGeom>
          <a:solidFill>
            <a:schemeClr val="accent1"/>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panose="020B0503040302020204"/>
                <a:ea typeface="Aller Light" panose="020B0503040302020204"/>
                <a:cs typeface="Aller Light" panose="020B0503040302020204"/>
                <a:sym typeface="Aller Light" panose="020B0503040302020204"/>
              </a:defRPr>
            </a:pPr>
            <a:endParaRPr>
              <a:latin typeface="微软雅黑" panose="020B0503020204020204" pitchFamily="34" charset="-122"/>
              <a:ea typeface="微软雅黑" panose="020B0503020204020204" pitchFamily="34" charset="-122"/>
            </a:endParaRPr>
          </a:p>
        </p:txBody>
      </p:sp>
      <p:sp>
        <p:nvSpPr>
          <p:cNvPr id="26" name="Shape 566"/>
          <p:cNvSpPr/>
          <p:nvPr/>
        </p:nvSpPr>
        <p:spPr>
          <a:xfrm>
            <a:off x="1159903" y="3713745"/>
            <a:ext cx="147920" cy="140162"/>
          </a:xfrm>
          <a:prstGeom prst="rect">
            <a:avLst/>
          </a:prstGeom>
          <a:solidFill>
            <a:schemeClr val="accent1"/>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panose="020B0503040302020204"/>
                <a:ea typeface="Aller Light" panose="020B0503040302020204"/>
                <a:cs typeface="Aller Light" panose="020B0503040302020204"/>
                <a:sym typeface="Aller Light" panose="020B0503040302020204"/>
              </a:defRPr>
            </a:pPr>
            <a:endParaRPr>
              <a:latin typeface="微软雅黑" panose="020B0503020204020204" pitchFamily="34" charset="-122"/>
              <a:ea typeface="微软雅黑" panose="020B0503020204020204" pitchFamily="34" charset="-122"/>
            </a:endParaRPr>
          </a:p>
        </p:txBody>
      </p:sp>
      <p:sp>
        <p:nvSpPr>
          <p:cNvPr id="27" name="Shape 568"/>
          <p:cNvSpPr/>
          <p:nvPr/>
        </p:nvSpPr>
        <p:spPr>
          <a:xfrm>
            <a:off x="7814476" y="1522242"/>
            <a:ext cx="147920" cy="140162"/>
          </a:xfrm>
          <a:prstGeom prst="rect">
            <a:avLst/>
          </a:prstGeom>
          <a:solidFill>
            <a:schemeClr val="accent1"/>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panose="020B0503040302020204"/>
                <a:ea typeface="Aller Light" panose="020B0503040302020204"/>
                <a:cs typeface="Aller Light" panose="020B0503040302020204"/>
                <a:sym typeface="Aller Light" panose="020B0503040302020204"/>
              </a:defRPr>
            </a:pPr>
            <a:endParaRPr>
              <a:latin typeface="微软雅黑" panose="020B0503020204020204" pitchFamily="34" charset="-122"/>
              <a:ea typeface="微软雅黑" panose="020B0503020204020204" pitchFamily="34" charset="-122"/>
            </a:endParaRPr>
          </a:p>
        </p:txBody>
      </p:sp>
      <p:sp>
        <p:nvSpPr>
          <p:cNvPr id="28" name="Shape 572"/>
          <p:cNvSpPr/>
          <p:nvPr/>
        </p:nvSpPr>
        <p:spPr>
          <a:xfrm>
            <a:off x="7814476" y="2593396"/>
            <a:ext cx="147920" cy="140162"/>
          </a:xfrm>
          <a:prstGeom prst="rect">
            <a:avLst/>
          </a:prstGeom>
          <a:solidFill>
            <a:schemeClr val="accent1"/>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panose="020B0503040302020204"/>
                <a:ea typeface="Aller Light" panose="020B0503040302020204"/>
                <a:cs typeface="Aller Light" panose="020B0503040302020204"/>
                <a:sym typeface="Aller Light" panose="020B0503040302020204"/>
              </a:defRPr>
            </a:pPr>
            <a:endParaRPr>
              <a:latin typeface="微软雅黑" panose="020B0503020204020204" pitchFamily="34" charset="-122"/>
              <a:ea typeface="微软雅黑" panose="020B0503020204020204" pitchFamily="34" charset="-122"/>
            </a:endParaRPr>
          </a:p>
        </p:txBody>
      </p:sp>
      <p:sp>
        <p:nvSpPr>
          <p:cNvPr id="29" name="Shape 576"/>
          <p:cNvSpPr/>
          <p:nvPr/>
        </p:nvSpPr>
        <p:spPr>
          <a:xfrm>
            <a:off x="7814476" y="3713745"/>
            <a:ext cx="147920" cy="140162"/>
          </a:xfrm>
          <a:prstGeom prst="rect">
            <a:avLst/>
          </a:prstGeom>
          <a:solidFill>
            <a:schemeClr val="accent1"/>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panose="020B0503040302020204"/>
                <a:ea typeface="Aller Light" panose="020B0503040302020204"/>
                <a:cs typeface="Aller Light" panose="020B0503040302020204"/>
                <a:sym typeface="Aller Light" panose="020B0503040302020204"/>
              </a:defRPr>
            </a:pPr>
            <a:endParaRPr>
              <a:latin typeface="微软雅黑" panose="020B0503020204020204" pitchFamily="34" charset="-122"/>
              <a:ea typeface="微软雅黑" panose="020B0503020204020204" pitchFamily="34" charset="-122"/>
            </a:endParaRPr>
          </a:p>
        </p:txBody>
      </p:sp>
      <p:sp>
        <p:nvSpPr>
          <p:cNvPr id="31" name="Title 1"/>
          <p:cNvSpPr txBox="1"/>
          <p:nvPr/>
        </p:nvSpPr>
        <p:spPr>
          <a:xfrm>
            <a:off x="857879" y="200199"/>
            <a:ext cx="2601491"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医院医保违规外部因素</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2" name="Text Placeholder 12"/>
          <p:cNvSpPr txBox="1"/>
          <p:nvPr/>
        </p:nvSpPr>
        <p:spPr>
          <a:xfrm>
            <a:off x="1500188" y="1483769"/>
            <a:ext cx="1959184" cy="287177"/>
          </a:xfrm>
          <a:prstGeom prst="rect">
            <a:avLst/>
          </a:prstGeom>
        </p:spPr>
        <p:txBody>
          <a:bodyPr lIns="0" rIns="0">
            <a:normAutofit/>
          </a:bodyPr>
          <a:lstStyle>
            <a:lvl1pPr marL="0" indent="0" algn="l" defTabSz="914400" rtl="0" eaLnBrk="1" latinLnBrk="0" hangingPunct="1">
              <a:spcBef>
                <a:spcPct val="20000"/>
              </a:spcBef>
              <a:buFont typeface="Arial" panose="020B0604020202020204" pitchFamily="34" charset="0"/>
              <a:buNone/>
              <a:defRPr sz="1400" b="0" kern="1200" baseline="0">
                <a:solidFill>
                  <a:schemeClr val="accent1"/>
                </a:solidFill>
                <a:latin typeface="U.S. 101" pitchFamily="2" charset="0"/>
                <a:ea typeface="Roboto" pitchFamily="2" charset="0"/>
                <a:cs typeface="+mn-cs"/>
              </a:defRPr>
            </a:lvl1pPr>
            <a:lvl2pPr marL="342900" indent="0" algn="l" defTabSz="914400" rtl="0" eaLnBrk="1" latinLnBrk="0" hangingPunct="1">
              <a:spcBef>
                <a:spcPct val="20000"/>
              </a:spcBef>
              <a:buFont typeface="Arial" panose="020B0604020202020204"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anose="020B0604020202020204"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外部政策多变</a:t>
            </a:r>
            <a:endParaRPr lang="en-GB" altLang="zh-CN"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 name="Text Placeholder 12"/>
          <p:cNvSpPr txBox="1"/>
          <p:nvPr/>
        </p:nvSpPr>
        <p:spPr>
          <a:xfrm>
            <a:off x="1500188" y="2427734"/>
            <a:ext cx="1959184" cy="287177"/>
          </a:xfrm>
          <a:prstGeom prst="rect">
            <a:avLst/>
          </a:prstGeom>
        </p:spPr>
        <p:txBody>
          <a:bodyPr lIns="0" rIns="0">
            <a:noAutofit/>
          </a:bodyPr>
          <a:lstStyle>
            <a:lvl1pPr marL="0" indent="0" algn="l" defTabSz="914400" rtl="0" eaLnBrk="1" latinLnBrk="0" hangingPunct="1">
              <a:spcBef>
                <a:spcPct val="20000"/>
              </a:spcBef>
              <a:buFont typeface="Arial" panose="020B0604020202020204" pitchFamily="34" charset="0"/>
              <a:buNone/>
              <a:defRPr sz="1400" b="0" kern="1200" baseline="0">
                <a:solidFill>
                  <a:schemeClr val="accent1"/>
                </a:solidFill>
                <a:latin typeface="U.S. 101" pitchFamily="2" charset="0"/>
                <a:ea typeface="Roboto" pitchFamily="2" charset="0"/>
                <a:cs typeface="+mn-cs"/>
              </a:defRPr>
            </a:lvl1pPr>
            <a:lvl2pPr marL="342900" indent="0" algn="l" defTabSz="914400" rtl="0" eaLnBrk="1" latinLnBrk="0" hangingPunct="1">
              <a:spcBef>
                <a:spcPct val="20000"/>
              </a:spcBef>
              <a:buFont typeface="Arial" panose="020B0604020202020204"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anose="020B0604020202020204"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zh-CN" sz="1200" b="1" dirty="0">
                <a:solidFill>
                  <a:schemeClr val="tx1">
                    <a:lumMod val="75000"/>
                    <a:lumOff val="25000"/>
                  </a:schemeClr>
                </a:solidFill>
                <a:latin typeface="微软雅黑" panose="020B0503020204020204" pitchFamily="34" charset="-122"/>
                <a:ea typeface="微软雅黑" panose="020B0503020204020204" pitchFamily="34" charset="-122"/>
              </a:rPr>
              <a:t>医保垫付严重超支，超出部分难以追回</a:t>
            </a:r>
            <a:endParaRPr lang="en-GB" altLang="zh-CN"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5" name="Text Placeholder 12"/>
          <p:cNvSpPr txBox="1"/>
          <p:nvPr/>
        </p:nvSpPr>
        <p:spPr>
          <a:xfrm>
            <a:off x="1500187" y="3547969"/>
            <a:ext cx="1959184" cy="463570"/>
          </a:xfrm>
          <a:prstGeom prst="rect">
            <a:avLst/>
          </a:prstGeom>
        </p:spPr>
        <p:txBody>
          <a:bodyPr lIns="0" rIns="0">
            <a:normAutofit/>
          </a:bodyPr>
          <a:lstStyle>
            <a:lvl1pPr marL="0" indent="0" algn="l" defTabSz="914400" rtl="0" eaLnBrk="1" latinLnBrk="0" hangingPunct="1">
              <a:spcBef>
                <a:spcPct val="20000"/>
              </a:spcBef>
              <a:buFont typeface="Arial" panose="020B0604020202020204" pitchFamily="34" charset="0"/>
              <a:buNone/>
              <a:defRPr sz="1400" b="0" kern="1200" baseline="0">
                <a:solidFill>
                  <a:schemeClr val="accent1"/>
                </a:solidFill>
                <a:latin typeface="U.S. 101" pitchFamily="2" charset="0"/>
                <a:ea typeface="Roboto" pitchFamily="2" charset="0"/>
                <a:cs typeface="+mn-cs"/>
              </a:defRPr>
            </a:lvl1pPr>
            <a:lvl2pPr marL="342900" indent="0" algn="l" defTabSz="914400" rtl="0" eaLnBrk="1" latinLnBrk="0" hangingPunct="1">
              <a:spcBef>
                <a:spcPct val="20000"/>
              </a:spcBef>
              <a:buFont typeface="Arial" panose="020B0604020202020204"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anose="020B0604020202020204"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zh-CN" sz="1200" b="1" dirty="0">
                <a:solidFill>
                  <a:schemeClr val="tx1">
                    <a:lumMod val="75000"/>
                    <a:lumOff val="25000"/>
                  </a:schemeClr>
                </a:solidFill>
                <a:latin typeface="微软雅黑" panose="020B0503020204020204" pitchFamily="34" charset="-122"/>
                <a:ea typeface="微软雅黑" panose="020B0503020204020204" pitchFamily="34" charset="-122"/>
              </a:rPr>
              <a:t>医保基金划分方式粗放、执行不到位。</a:t>
            </a:r>
            <a:endParaRPr lang="en-GB" altLang="zh-CN"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6" name="Text Placeholder 12"/>
          <p:cNvSpPr txBox="1"/>
          <p:nvPr/>
        </p:nvSpPr>
        <p:spPr>
          <a:xfrm>
            <a:off x="5428781" y="1483769"/>
            <a:ext cx="2190605" cy="287177"/>
          </a:xfrm>
          <a:prstGeom prst="rect">
            <a:avLst/>
          </a:prstGeom>
        </p:spPr>
        <p:txBody>
          <a:bodyPr lIns="0" rIns="0">
            <a:noAutofit/>
          </a:bodyPr>
          <a:lstStyle>
            <a:lvl1pPr marL="0" indent="0" algn="r" defTabSz="914400" rtl="0" eaLnBrk="1" latinLnBrk="0" hangingPunct="1">
              <a:spcBef>
                <a:spcPct val="20000"/>
              </a:spcBef>
              <a:buFont typeface="Arial" panose="020B0604020202020204" pitchFamily="34" charset="0"/>
              <a:buNone/>
              <a:defRPr sz="1400" b="0" kern="1200" baseline="0">
                <a:solidFill>
                  <a:schemeClr val="accent1"/>
                </a:solidFill>
                <a:latin typeface="U.S. 101" pitchFamily="2" charset="0"/>
                <a:ea typeface="Roboto" pitchFamily="2" charset="0"/>
                <a:cs typeface="+mn-cs"/>
              </a:defRPr>
            </a:lvl1pPr>
            <a:lvl2pPr marL="342900" indent="0" algn="l" defTabSz="914400" rtl="0" eaLnBrk="1" latinLnBrk="0" hangingPunct="1">
              <a:spcBef>
                <a:spcPct val="20000"/>
              </a:spcBef>
              <a:buFont typeface="Arial" panose="020B0604020202020204"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anose="020B0604020202020204"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zh-CN" sz="1200" b="1" dirty="0">
                <a:solidFill>
                  <a:schemeClr val="tx1">
                    <a:lumMod val="75000"/>
                    <a:lumOff val="25000"/>
                  </a:schemeClr>
                </a:solidFill>
                <a:latin typeface="微软雅黑" panose="020B0503020204020204" pitchFamily="34" charset="-122"/>
                <a:ea typeface="微软雅黑" panose="020B0503020204020204" pitchFamily="34" charset="-122"/>
              </a:rPr>
              <a:t>医保规则</a:t>
            </a: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复杂度高</a:t>
            </a:r>
            <a:endParaRPr lang="en-GB" altLang="zh-CN"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7" name="Text Placeholder 12"/>
          <p:cNvSpPr txBox="1"/>
          <p:nvPr/>
        </p:nvSpPr>
        <p:spPr>
          <a:xfrm>
            <a:off x="5660202" y="2551180"/>
            <a:ext cx="1959184" cy="287177"/>
          </a:xfrm>
          <a:prstGeom prst="rect">
            <a:avLst/>
          </a:prstGeom>
        </p:spPr>
        <p:txBody>
          <a:bodyPr lIns="0" rIns="0">
            <a:noAutofit/>
          </a:bodyPr>
          <a:lstStyle>
            <a:lvl1pPr marL="0" indent="0" algn="r" defTabSz="914400" rtl="0" eaLnBrk="1" latinLnBrk="0" hangingPunct="1">
              <a:spcBef>
                <a:spcPct val="20000"/>
              </a:spcBef>
              <a:buFont typeface="Arial" panose="020B0604020202020204" pitchFamily="34" charset="0"/>
              <a:buNone/>
              <a:defRPr sz="1400" b="0" kern="1200" baseline="0">
                <a:solidFill>
                  <a:schemeClr val="accent1"/>
                </a:solidFill>
                <a:latin typeface="U.S. 101" pitchFamily="2" charset="0"/>
                <a:ea typeface="Roboto" pitchFamily="2" charset="0"/>
                <a:cs typeface="+mn-cs"/>
              </a:defRPr>
            </a:lvl1pPr>
            <a:lvl2pPr marL="342900" indent="0" algn="l" defTabSz="914400" rtl="0" eaLnBrk="1" latinLnBrk="0" hangingPunct="1">
              <a:spcBef>
                <a:spcPct val="20000"/>
              </a:spcBef>
              <a:buFont typeface="Arial" panose="020B0604020202020204"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anose="020B0604020202020204"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10000"/>
              </a:lnSpc>
            </a:pPr>
            <a:r>
              <a:rPr lang="zh-CN" altLang="zh-CN" sz="1200" b="1" dirty="0">
                <a:solidFill>
                  <a:schemeClr val="tx1">
                    <a:lumMod val="75000"/>
                    <a:lumOff val="25000"/>
                  </a:schemeClr>
                </a:solidFill>
                <a:latin typeface="微软雅黑" panose="020B0503020204020204" pitchFamily="34" charset="-122"/>
                <a:ea typeface="微软雅黑" panose="020B0503020204020204" pitchFamily="34" charset="-122"/>
              </a:rPr>
              <a:t>多种支付方式</a:t>
            </a:r>
          </a:p>
        </p:txBody>
      </p:sp>
      <p:sp>
        <p:nvSpPr>
          <p:cNvPr id="38" name="Text Placeholder 12"/>
          <p:cNvSpPr txBox="1"/>
          <p:nvPr/>
        </p:nvSpPr>
        <p:spPr>
          <a:xfrm>
            <a:off x="5660201" y="3661661"/>
            <a:ext cx="1959184" cy="287177"/>
          </a:xfrm>
          <a:prstGeom prst="rect">
            <a:avLst/>
          </a:prstGeom>
        </p:spPr>
        <p:txBody>
          <a:bodyPr lIns="0" rIns="0">
            <a:normAutofit/>
          </a:bodyPr>
          <a:lstStyle>
            <a:lvl1pPr marL="0" indent="0" algn="r" defTabSz="914400" rtl="0" eaLnBrk="1" latinLnBrk="0" hangingPunct="1">
              <a:spcBef>
                <a:spcPct val="20000"/>
              </a:spcBef>
              <a:buFont typeface="Arial" panose="020B0604020202020204" pitchFamily="34" charset="0"/>
              <a:buNone/>
              <a:defRPr sz="1400" b="0" kern="1200" baseline="0">
                <a:solidFill>
                  <a:schemeClr val="accent1"/>
                </a:solidFill>
                <a:latin typeface="U.S. 101" pitchFamily="2" charset="0"/>
                <a:ea typeface="Roboto" pitchFamily="2" charset="0"/>
                <a:cs typeface="+mn-cs"/>
              </a:defRPr>
            </a:lvl1pPr>
            <a:lvl2pPr marL="342900" indent="0" algn="l" defTabSz="914400" rtl="0" eaLnBrk="1" latinLnBrk="0" hangingPunct="1">
              <a:spcBef>
                <a:spcPct val="20000"/>
              </a:spcBef>
              <a:buFont typeface="Arial" panose="020B0604020202020204"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anose="020B0604020202020204"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a:t>
            </a:r>
            <a:endParaRPr lang="en-GB" altLang="zh-CN"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9" name="Text Placeholder 12"/>
          <p:cNvSpPr txBox="1"/>
          <p:nvPr/>
        </p:nvSpPr>
        <p:spPr>
          <a:xfrm>
            <a:off x="1500186" y="2070451"/>
            <a:ext cx="1775671" cy="123939"/>
          </a:xfrm>
          <a:prstGeom prst="rect">
            <a:avLst/>
          </a:prstGeom>
        </p:spPr>
        <p:txBody>
          <a:bodyPr lIns="0" rIns="0" anchor="ctr">
            <a:noAutofit/>
          </a:bodyPr>
          <a:lstStyle>
            <a:lvl1pPr marL="0" indent="0" algn="l" defTabSz="914400" rtl="0" eaLnBrk="1" latinLnBrk="0" hangingPunct="1">
              <a:spcBef>
                <a:spcPct val="20000"/>
              </a:spcBef>
              <a:buFont typeface="Arial" panose="020B0604020202020204" pitchFamily="34" charset="0"/>
              <a:buNone/>
              <a:defRPr sz="800" b="0" kern="1200" baseline="0">
                <a:solidFill>
                  <a:sysClr val="windowText" lastClr="000000"/>
                </a:solidFill>
                <a:latin typeface="Aller Light" panose="020B0503040302020204" pitchFamily="2" charset="0"/>
                <a:ea typeface="Roboto" pitchFamily="2" charset="0"/>
                <a:cs typeface="+mn-cs"/>
              </a:defRPr>
            </a:lvl1pPr>
            <a:lvl2pPr marL="342900" indent="0" algn="l" defTabSz="914400" rtl="0" eaLnBrk="1" latinLnBrk="0" hangingPunct="1">
              <a:spcBef>
                <a:spcPct val="20000"/>
              </a:spcBef>
              <a:buFont typeface="Arial" panose="020B0604020202020204"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anose="020B0604020202020204"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zh-CN" sz="1000" dirty="0">
                <a:solidFill>
                  <a:schemeClr val="tx1">
                    <a:lumMod val="75000"/>
                    <a:lumOff val="25000"/>
                  </a:schemeClr>
                </a:solidFill>
                <a:latin typeface="微软雅黑" panose="020B0503020204020204" pitchFamily="34" charset="-122"/>
                <a:ea typeface="微软雅黑" panose="020B0503020204020204" pitchFamily="34" charset="-122"/>
                <a:sym typeface="+mn-ea"/>
              </a:rPr>
              <a:t>很难第一时间获知，无形中增加工作人员的工作负担和心理负担，一不小心就会被警告甚至违规扣罚。</a:t>
            </a:r>
          </a:p>
        </p:txBody>
      </p:sp>
      <p:sp>
        <p:nvSpPr>
          <p:cNvPr id="40" name="Text Placeholder 12"/>
          <p:cNvSpPr txBox="1"/>
          <p:nvPr/>
        </p:nvSpPr>
        <p:spPr>
          <a:xfrm>
            <a:off x="1500185" y="3147814"/>
            <a:ext cx="1775671" cy="123939"/>
          </a:xfrm>
          <a:prstGeom prst="rect">
            <a:avLst/>
          </a:prstGeom>
        </p:spPr>
        <p:txBody>
          <a:bodyPr lIns="0" rIns="0" anchor="ctr">
            <a:noAutofit/>
          </a:bodyPr>
          <a:lstStyle>
            <a:lvl1pPr marL="0" indent="0" algn="l" defTabSz="914400" rtl="0" eaLnBrk="1" latinLnBrk="0" hangingPunct="1">
              <a:spcBef>
                <a:spcPct val="20000"/>
              </a:spcBef>
              <a:buFont typeface="Arial" panose="020B0604020202020204" pitchFamily="34" charset="0"/>
              <a:buNone/>
              <a:defRPr sz="800" b="0" kern="1200" baseline="0">
                <a:solidFill>
                  <a:sysClr val="windowText" lastClr="000000"/>
                </a:solidFill>
                <a:latin typeface="Aller Light" panose="020B0503040302020204" pitchFamily="2" charset="0"/>
                <a:ea typeface="Roboto" pitchFamily="2" charset="0"/>
                <a:cs typeface="+mn-cs"/>
              </a:defRPr>
            </a:lvl1pPr>
            <a:lvl2pPr marL="342900" indent="0" algn="l" defTabSz="914400" rtl="0" eaLnBrk="1" latinLnBrk="0" hangingPunct="1">
              <a:spcBef>
                <a:spcPct val="20000"/>
              </a:spcBef>
              <a:buFont typeface="Arial" panose="020B0604020202020204"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anose="020B0604020202020204"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zh-CN" sz="1000" dirty="0">
                <a:solidFill>
                  <a:schemeClr val="tx1">
                    <a:lumMod val="75000"/>
                    <a:lumOff val="25000"/>
                  </a:schemeClr>
                </a:solidFill>
                <a:latin typeface="微软雅黑" panose="020B0503020204020204" pitchFamily="34" charset="-122"/>
                <a:ea typeface="微软雅黑" panose="020B0503020204020204" pitchFamily="34" charset="-122"/>
              </a:rPr>
              <a:t>由于医院垫付的金额超出医保局的拨付额，按比例承担超出部分，导致医院亏损严重。</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1" name="Text Placeholder 12"/>
          <p:cNvSpPr txBox="1"/>
          <p:nvPr/>
        </p:nvSpPr>
        <p:spPr>
          <a:xfrm>
            <a:off x="1500185" y="4443958"/>
            <a:ext cx="1775671" cy="123939"/>
          </a:xfrm>
          <a:prstGeom prst="rect">
            <a:avLst/>
          </a:prstGeom>
        </p:spPr>
        <p:txBody>
          <a:bodyPr lIns="0" rIns="0" anchor="ctr">
            <a:noAutofit/>
          </a:bodyPr>
          <a:lstStyle>
            <a:lvl1pPr marL="0" indent="0" algn="l" defTabSz="914400" rtl="0" eaLnBrk="1" latinLnBrk="0" hangingPunct="1">
              <a:spcBef>
                <a:spcPct val="20000"/>
              </a:spcBef>
              <a:buFont typeface="Arial" panose="020B0604020202020204" pitchFamily="34" charset="0"/>
              <a:buNone/>
              <a:defRPr sz="800" b="0" kern="1200" baseline="0">
                <a:solidFill>
                  <a:sysClr val="windowText" lastClr="000000"/>
                </a:solidFill>
                <a:latin typeface="Aller Light" panose="020B0503040302020204" pitchFamily="2" charset="0"/>
                <a:ea typeface="Roboto" pitchFamily="2" charset="0"/>
                <a:cs typeface="+mn-cs"/>
              </a:defRPr>
            </a:lvl1pPr>
            <a:lvl2pPr marL="342900" indent="0" algn="l" defTabSz="914400" rtl="0" eaLnBrk="1" latinLnBrk="0" hangingPunct="1">
              <a:spcBef>
                <a:spcPct val="20000"/>
              </a:spcBef>
              <a:buFont typeface="Arial" panose="020B0604020202020204"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anose="020B0604020202020204"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zh-CN" sz="1000" dirty="0">
                <a:solidFill>
                  <a:schemeClr val="tx1">
                    <a:lumMod val="75000"/>
                    <a:lumOff val="25000"/>
                  </a:schemeClr>
                </a:solidFill>
                <a:latin typeface="微软雅黑" panose="020B0503020204020204" pitchFamily="34" charset="-122"/>
                <a:ea typeface="微软雅黑" panose="020B0503020204020204" pitchFamily="34" charset="-122"/>
              </a:rPr>
              <a:t>医院制定的医保基金划分方式比较粗放，没有精细化管理，医保基金无法得到合理使用，费用超出严重</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2" name="Text Placeholder 12"/>
          <p:cNvSpPr txBox="1"/>
          <p:nvPr/>
        </p:nvSpPr>
        <p:spPr>
          <a:xfrm>
            <a:off x="5940153" y="1968806"/>
            <a:ext cx="1682418" cy="120809"/>
          </a:xfrm>
          <a:prstGeom prst="rect">
            <a:avLst/>
          </a:prstGeom>
        </p:spPr>
        <p:txBody>
          <a:bodyPr lIns="0" rIns="0" anchor="ctr">
            <a:noAutofit/>
          </a:bodyPr>
          <a:lstStyle>
            <a:lvl1pPr marL="0" indent="0" algn="r" defTabSz="914400" rtl="0" eaLnBrk="1" latinLnBrk="0" hangingPunct="1">
              <a:spcBef>
                <a:spcPct val="20000"/>
              </a:spcBef>
              <a:buFont typeface="Arial" panose="020B0604020202020204" pitchFamily="34" charset="0"/>
              <a:buNone/>
              <a:defRPr sz="800" b="0" kern="1200" baseline="0">
                <a:solidFill>
                  <a:sysClr val="windowText" lastClr="000000"/>
                </a:solidFill>
                <a:latin typeface="Aller Light" panose="020B0503040302020204" pitchFamily="2" charset="0"/>
                <a:ea typeface="Roboto" pitchFamily="2" charset="0"/>
                <a:cs typeface="+mn-cs"/>
              </a:defRPr>
            </a:lvl1pPr>
            <a:lvl2pPr marL="342900" indent="0" algn="l" defTabSz="914400" rtl="0" eaLnBrk="1" latinLnBrk="0" hangingPunct="1">
              <a:spcBef>
                <a:spcPct val="20000"/>
              </a:spcBef>
              <a:buFont typeface="Arial" panose="020B0604020202020204"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anose="020B0604020202020204"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医保目录限制性规则自身难以解读和掌握</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3" name="Text Placeholder 12"/>
          <p:cNvSpPr txBox="1"/>
          <p:nvPr/>
        </p:nvSpPr>
        <p:spPr>
          <a:xfrm>
            <a:off x="5940152" y="3155876"/>
            <a:ext cx="1682418" cy="120809"/>
          </a:xfrm>
          <a:prstGeom prst="rect">
            <a:avLst/>
          </a:prstGeom>
        </p:spPr>
        <p:txBody>
          <a:bodyPr lIns="0" rIns="0" anchor="ctr">
            <a:noAutofit/>
          </a:bodyPr>
          <a:lstStyle>
            <a:lvl1pPr marL="0" indent="0" algn="r" defTabSz="914400" rtl="0" eaLnBrk="1" latinLnBrk="0" hangingPunct="1">
              <a:spcBef>
                <a:spcPct val="20000"/>
              </a:spcBef>
              <a:buFont typeface="Arial" panose="020B0604020202020204" pitchFamily="34" charset="0"/>
              <a:buNone/>
              <a:defRPr sz="800" b="0" kern="1200" baseline="0">
                <a:solidFill>
                  <a:sysClr val="windowText" lastClr="000000"/>
                </a:solidFill>
                <a:latin typeface="Aller Light" panose="020B0503040302020204" pitchFamily="2" charset="0"/>
                <a:ea typeface="Roboto" pitchFamily="2" charset="0"/>
                <a:cs typeface="+mn-cs"/>
              </a:defRPr>
            </a:lvl1pPr>
            <a:lvl2pPr marL="342900" indent="0" algn="l" defTabSz="914400" rtl="0" eaLnBrk="1" latinLnBrk="0" hangingPunct="1">
              <a:spcBef>
                <a:spcPct val="20000"/>
              </a:spcBef>
              <a:buFont typeface="Arial" panose="020B0604020202020204"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anose="020B0604020202020204"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zh-CN" sz="1000" dirty="0">
                <a:solidFill>
                  <a:schemeClr val="tx1">
                    <a:lumMod val="75000"/>
                    <a:lumOff val="25000"/>
                  </a:schemeClr>
                </a:solidFill>
                <a:latin typeface="微软雅黑" panose="020B0503020204020204" pitchFamily="34" charset="-122"/>
                <a:ea typeface="微软雅黑" panose="020B0503020204020204" pitchFamily="34" charset="-122"/>
              </a:rPr>
              <a:t>按总额付费、按人头付费、按病种付费等符合付费方式的改革，让医院难于控制医保费用整体不超标</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4" name="Text Placeholder 12"/>
          <p:cNvSpPr txBox="1"/>
          <p:nvPr/>
        </p:nvSpPr>
        <p:spPr>
          <a:xfrm>
            <a:off x="5940152" y="4179133"/>
            <a:ext cx="1682418" cy="120809"/>
          </a:xfrm>
          <a:prstGeom prst="rect">
            <a:avLst/>
          </a:prstGeom>
        </p:spPr>
        <p:txBody>
          <a:bodyPr lIns="0" rIns="0" anchor="ctr">
            <a:noAutofit/>
          </a:bodyPr>
          <a:lstStyle>
            <a:lvl1pPr marL="0" indent="0" algn="r" defTabSz="914400" rtl="0" eaLnBrk="1" latinLnBrk="0" hangingPunct="1">
              <a:spcBef>
                <a:spcPct val="20000"/>
              </a:spcBef>
              <a:buFont typeface="Arial" panose="020B0604020202020204" pitchFamily="34" charset="0"/>
              <a:buNone/>
              <a:defRPr sz="800" b="0" kern="1200" baseline="0">
                <a:solidFill>
                  <a:sysClr val="windowText" lastClr="000000"/>
                </a:solidFill>
                <a:latin typeface="Aller Light" panose="020B0503040302020204" pitchFamily="2" charset="0"/>
                <a:ea typeface="Roboto" pitchFamily="2" charset="0"/>
                <a:cs typeface="+mn-cs"/>
              </a:defRPr>
            </a:lvl1pPr>
            <a:lvl2pPr marL="342900" indent="0" algn="l" defTabSz="914400" rtl="0" eaLnBrk="1" latinLnBrk="0" hangingPunct="1">
              <a:spcBef>
                <a:spcPct val="20000"/>
              </a:spcBef>
              <a:buFont typeface="Arial" panose="020B0604020202020204"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anose="020B0604020202020204"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52" name="组合 51"/>
          <p:cNvGrpSpPr/>
          <p:nvPr/>
        </p:nvGrpSpPr>
        <p:grpSpPr>
          <a:xfrm>
            <a:off x="3566899" y="1677917"/>
            <a:ext cx="1997947" cy="1997946"/>
            <a:chOff x="3566899" y="1605909"/>
            <a:chExt cx="1997947" cy="1997946"/>
          </a:xfrm>
        </p:grpSpPr>
        <p:sp>
          <p:nvSpPr>
            <p:cNvPr id="30" name="Shape 551"/>
            <p:cNvSpPr/>
            <p:nvPr/>
          </p:nvSpPr>
          <p:spPr>
            <a:xfrm>
              <a:off x="3566899" y="1605909"/>
              <a:ext cx="1997947" cy="199794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a:miter lim="400000"/>
            </a:ln>
          </p:spPr>
          <p:txBody>
            <a:bodyPr lIns="38100" tIns="38100" rIns="38100" bIns="38100" anchor="ctr"/>
            <a:lstStyle/>
            <a:p>
              <a:pPr lvl="0" algn="l">
                <a:spcBef>
                  <a:spcPts val="3375"/>
                </a:spcBef>
                <a:defRPr sz="2500">
                  <a:latin typeface="Aller Light" panose="020B0503040302020204"/>
                  <a:ea typeface="Aller Light" panose="020B0503040302020204"/>
                  <a:cs typeface="Aller Light" panose="020B0503040302020204"/>
                  <a:sym typeface="Aller Light" panose="020B0503040302020204"/>
                </a:defRPr>
              </a:pPr>
              <a:endParaRPr>
                <a:latin typeface="微软雅黑" panose="020B0503020204020204" pitchFamily="34" charset="-122"/>
                <a:ea typeface="微软雅黑" panose="020B0503020204020204" pitchFamily="34" charset="-122"/>
              </a:endParaRPr>
            </a:p>
          </p:txBody>
        </p:sp>
        <p:sp>
          <p:nvSpPr>
            <p:cNvPr id="45" name="椭圆 44"/>
            <p:cNvSpPr/>
            <p:nvPr/>
          </p:nvSpPr>
          <p:spPr>
            <a:xfrm>
              <a:off x="3699991" y="1747171"/>
              <a:ext cx="1728790" cy="172879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accent1"/>
                  </a:solidFill>
                  <a:latin typeface="微软雅黑" panose="020B0503020204020204" pitchFamily="34" charset="-122"/>
                  <a:ea typeface="微软雅黑" panose="020B0503020204020204" pitchFamily="34" charset="-122"/>
                </a:rPr>
                <a:t>外部因素</a:t>
              </a:r>
            </a:p>
          </p:txBody>
        </p:sp>
      </p:grpSp>
    </p:spTree>
  </p:cSld>
  <p:clrMapOvr>
    <a:masterClrMapping/>
  </p:clrMapOvr>
  <mc:AlternateContent xmlns:mc="http://schemas.openxmlformats.org/markup-compatibility/2006" xmlns:p14="http://schemas.microsoft.com/office/powerpoint/2010/main">
    <mc:Choice Requires="p14">
      <p:transition spd="slow" p14:dur="1200" advClick="0" advTm="0">
        <p:dissolve/>
      </p:transition>
    </mc:Choice>
    <mc:Fallback xmlns="">
      <p:transition spd="slow" advClick="0" advTm="0">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1"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par>
                          <p:cTn id="12" fill="hold">
                            <p:stCondLst>
                              <p:cond delay="949"/>
                            </p:stCondLst>
                            <p:childTnLst>
                              <p:par>
                                <p:cTn id="13" presetID="53" presetClass="entr" presetSubtype="16" fill="hold" nodeType="afterEffect">
                                  <p:stCondLst>
                                    <p:cond delay="0"/>
                                  </p:stCondLst>
                                  <p:childTnLst>
                                    <p:set>
                                      <p:cBhvr>
                                        <p:cTn id="14" dur="1" fill="hold">
                                          <p:stCondLst>
                                            <p:cond delay="0"/>
                                          </p:stCondLst>
                                        </p:cTn>
                                        <p:tgtEl>
                                          <p:spTgt spid="52"/>
                                        </p:tgtEl>
                                        <p:attrNameLst>
                                          <p:attrName>style.visibility</p:attrName>
                                        </p:attrNameLst>
                                      </p:cBhvr>
                                      <p:to>
                                        <p:strVal val="visible"/>
                                      </p:to>
                                    </p:set>
                                    <p:anim calcmode="lin" valueType="num">
                                      <p:cBhvr>
                                        <p:cTn id="15" dur="500" fill="hold"/>
                                        <p:tgtEl>
                                          <p:spTgt spid="52"/>
                                        </p:tgtEl>
                                        <p:attrNameLst>
                                          <p:attrName>ppt_w</p:attrName>
                                        </p:attrNameLst>
                                      </p:cBhvr>
                                      <p:tavLst>
                                        <p:tav tm="0">
                                          <p:val>
                                            <p:fltVal val="0"/>
                                          </p:val>
                                        </p:tav>
                                        <p:tav tm="100000">
                                          <p:val>
                                            <p:strVal val="#ppt_w"/>
                                          </p:val>
                                        </p:tav>
                                      </p:tavLst>
                                    </p:anim>
                                    <p:anim calcmode="lin" valueType="num">
                                      <p:cBhvr>
                                        <p:cTn id="16" dur="500" fill="hold"/>
                                        <p:tgtEl>
                                          <p:spTgt spid="52"/>
                                        </p:tgtEl>
                                        <p:attrNameLst>
                                          <p:attrName>ppt_h</p:attrName>
                                        </p:attrNameLst>
                                      </p:cBhvr>
                                      <p:tavLst>
                                        <p:tav tm="0">
                                          <p:val>
                                            <p:fltVal val="0"/>
                                          </p:val>
                                        </p:tav>
                                        <p:tav tm="100000">
                                          <p:val>
                                            <p:strVal val="#ppt_h"/>
                                          </p:val>
                                        </p:tav>
                                      </p:tavLst>
                                    </p:anim>
                                    <p:animEffect transition="in" filter="fade">
                                      <p:cBhvr>
                                        <p:cTn id="17" dur="500"/>
                                        <p:tgtEl>
                                          <p:spTgt spid="52"/>
                                        </p:tgtEl>
                                      </p:cBhvr>
                                    </p:animEffect>
                                  </p:childTnLst>
                                </p:cTn>
                              </p:par>
                            </p:childTnLst>
                          </p:cTn>
                        </p:par>
                        <p:par>
                          <p:cTn id="18" fill="hold">
                            <p:stCondLst>
                              <p:cond delay="1449"/>
                            </p:stCondLst>
                            <p:childTnLst>
                              <p:par>
                                <p:cTn id="19" presetID="22" presetClass="entr" presetSubtype="2" fill="hold" nodeType="after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childTnLst>
                          </p:cTn>
                        </p:par>
                        <p:par>
                          <p:cTn id="22" fill="hold">
                            <p:stCondLst>
                              <p:cond delay="1949"/>
                            </p:stCondLst>
                            <p:childTnLst>
                              <p:par>
                                <p:cTn id="23" presetID="10" presetClass="entr" presetSubtype="0" fill="hold" grpId="0" nodeType="afterEffect">
                                  <p:stCondLst>
                                    <p:cond delay="0"/>
                                  </p:stCondLst>
                                  <p:childTnLst>
                                    <p:set>
                                      <p:cBhvr>
                                        <p:cTn id="24" dur="1" fill="hold">
                                          <p:stCondLst>
                                            <p:cond delay="0"/>
                                          </p:stCondLst>
                                        </p:cTn>
                                        <p:tgtEl>
                                          <p:spTgt spid="32">
                                            <p:txEl>
                                              <p:pRg st="0" end="0"/>
                                            </p:txEl>
                                          </p:spTgt>
                                        </p:tgtEl>
                                        <p:attrNameLst>
                                          <p:attrName>style.visibility</p:attrName>
                                        </p:attrNameLst>
                                      </p:cBhvr>
                                      <p:to>
                                        <p:strVal val="visible"/>
                                      </p:to>
                                    </p:set>
                                    <p:animEffect transition="in" filter="fade">
                                      <p:cBhvr>
                                        <p:cTn id="25" dur="500"/>
                                        <p:tgtEl>
                                          <p:spTgt spid="32">
                                            <p:txEl>
                                              <p:pRg st="0" end="0"/>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childTnLst>
                          </p:cTn>
                        </p:par>
                        <p:par>
                          <p:cTn id="29" fill="hold">
                            <p:stCondLst>
                              <p:cond delay="2449"/>
                            </p:stCondLst>
                            <p:childTnLst>
                              <p:par>
                                <p:cTn id="30" presetID="10" presetClass="entr" presetSubtype="0" fill="hold" grpId="0" nodeType="afterEffect">
                                  <p:stCondLst>
                                    <p:cond delay="0"/>
                                  </p:stCondLst>
                                  <p:childTnLst>
                                    <p:set>
                                      <p:cBhvr>
                                        <p:cTn id="31" dur="1" fill="hold">
                                          <p:stCondLst>
                                            <p:cond delay="0"/>
                                          </p:stCondLst>
                                        </p:cTn>
                                        <p:tgtEl>
                                          <p:spTgt spid="39">
                                            <p:txEl>
                                              <p:pRg st="0" end="0"/>
                                            </p:txEl>
                                          </p:spTgt>
                                        </p:tgtEl>
                                        <p:attrNameLst>
                                          <p:attrName>style.visibility</p:attrName>
                                        </p:attrNameLst>
                                      </p:cBhvr>
                                      <p:to>
                                        <p:strVal val="visible"/>
                                      </p:to>
                                    </p:set>
                                    <p:animEffect transition="in" filter="fade">
                                      <p:cBhvr>
                                        <p:cTn id="32" dur="500"/>
                                        <p:tgtEl>
                                          <p:spTgt spid="39">
                                            <p:txEl>
                                              <p:pRg st="0" end="0"/>
                                            </p:txEl>
                                          </p:spTgt>
                                        </p:tgtEl>
                                      </p:cBhvr>
                                    </p:animEffect>
                                  </p:childTnLst>
                                </p:cTn>
                              </p:par>
                            </p:childTnLst>
                          </p:cTn>
                        </p:par>
                        <p:par>
                          <p:cTn id="33" fill="hold">
                            <p:stCondLst>
                              <p:cond delay="2949"/>
                            </p:stCondLst>
                            <p:childTnLst>
                              <p:par>
                                <p:cTn id="34" presetID="22" presetClass="entr" presetSubtype="2" fill="hold" nodeType="after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wipe(right)">
                                      <p:cBhvr>
                                        <p:cTn id="36" dur="500"/>
                                        <p:tgtEl>
                                          <p:spTgt spid="9"/>
                                        </p:tgtEl>
                                      </p:cBhvr>
                                    </p:animEffect>
                                  </p:childTnLst>
                                </p:cTn>
                              </p:par>
                            </p:childTnLst>
                          </p:cTn>
                        </p:par>
                        <p:par>
                          <p:cTn id="37" fill="hold">
                            <p:stCondLst>
                              <p:cond delay="3449"/>
                            </p:stCondLst>
                            <p:childTnLst>
                              <p:par>
                                <p:cTn id="38" presetID="10" presetClass="entr" presetSubtype="0" fill="hold" grpId="0" nodeType="afterEffect">
                                  <p:stCondLst>
                                    <p:cond delay="0"/>
                                  </p:stCondLst>
                                  <p:childTnLst>
                                    <p:set>
                                      <p:cBhvr>
                                        <p:cTn id="39" dur="1" fill="hold">
                                          <p:stCondLst>
                                            <p:cond delay="0"/>
                                          </p:stCondLst>
                                        </p:cTn>
                                        <p:tgtEl>
                                          <p:spTgt spid="34">
                                            <p:txEl>
                                              <p:pRg st="0" end="0"/>
                                            </p:txEl>
                                          </p:spTgt>
                                        </p:tgtEl>
                                        <p:attrNameLst>
                                          <p:attrName>style.visibility</p:attrName>
                                        </p:attrNameLst>
                                      </p:cBhvr>
                                      <p:to>
                                        <p:strVal val="visible"/>
                                      </p:to>
                                    </p:set>
                                    <p:animEffect transition="in" filter="fade">
                                      <p:cBhvr>
                                        <p:cTn id="40" dur="500"/>
                                        <p:tgtEl>
                                          <p:spTgt spid="34">
                                            <p:txEl>
                                              <p:pRg st="0" end="0"/>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fade">
                                      <p:cBhvr>
                                        <p:cTn id="43" dur="500"/>
                                        <p:tgtEl>
                                          <p:spTgt spid="25"/>
                                        </p:tgtEl>
                                      </p:cBhvr>
                                    </p:animEffect>
                                  </p:childTnLst>
                                </p:cTn>
                              </p:par>
                            </p:childTnLst>
                          </p:cTn>
                        </p:par>
                        <p:par>
                          <p:cTn id="44" fill="hold">
                            <p:stCondLst>
                              <p:cond delay="3949"/>
                            </p:stCondLst>
                            <p:childTnLst>
                              <p:par>
                                <p:cTn id="45" presetID="10" presetClass="entr" presetSubtype="0" fill="hold" grpId="0" nodeType="afterEffect">
                                  <p:stCondLst>
                                    <p:cond delay="0"/>
                                  </p:stCondLst>
                                  <p:childTnLst>
                                    <p:set>
                                      <p:cBhvr>
                                        <p:cTn id="46" dur="1" fill="hold">
                                          <p:stCondLst>
                                            <p:cond delay="0"/>
                                          </p:stCondLst>
                                        </p:cTn>
                                        <p:tgtEl>
                                          <p:spTgt spid="40">
                                            <p:txEl>
                                              <p:pRg st="0" end="0"/>
                                            </p:txEl>
                                          </p:spTgt>
                                        </p:tgtEl>
                                        <p:attrNameLst>
                                          <p:attrName>style.visibility</p:attrName>
                                        </p:attrNameLst>
                                      </p:cBhvr>
                                      <p:to>
                                        <p:strVal val="visible"/>
                                      </p:to>
                                    </p:set>
                                    <p:animEffect transition="in" filter="fade">
                                      <p:cBhvr>
                                        <p:cTn id="47" dur="500"/>
                                        <p:tgtEl>
                                          <p:spTgt spid="40">
                                            <p:txEl>
                                              <p:pRg st="0" end="0"/>
                                            </p:txEl>
                                          </p:spTgt>
                                        </p:tgtEl>
                                      </p:cBhvr>
                                    </p:animEffect>
                                  </p:childTnLst>
                                </p:cTn>
                              </p:par>
                            </p:childTnLst>
                          </p:cTn>
                        </p:par>
                        <p:par>
                          <p:cTn id="48" fill="hold">
                            <p:stCondLst>
                              <p:cond delay="4449"/>
                            </p:stCondLst>
                            <p:childTnLst>
                              <p:par>
                                <p:cTn id="49" presetID="22" presetClass="entr" presetSubtype="2" fill="hold" nodeType="after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wipe(right)">
                                      <p:cBhvr>
                                        <p:cTn id="51" dur="500"/>
                                        <p:tgtEl>
                                          <p:spTgt spid="21"/>
                                        </p:tgtEl>
                                      </p:cBhvr>
                                    </p:animEffect>
                                  </p:childTnLst>
                                </p:cTn>
                              </p:par>
                            </p:childTnLst>
                          </p:cTn>
                        </p:par>
                        <p:par>
                          <p:cTn id="52" fill="hold">
                            <p:stCondLst>
                              <p:cond delay="4949"/>
                            </p:stCondLst>
                            <p:childTnLst>
                              <p:par>
                                <p:cTn id="53" presetID="10" presetClass="entr" presetSubtype="0" fill="hold" grpId="0" nodeType="afterEffect">
                                  <p:stCondLst>
                                    <p:cond delay="0"/>
                                  </p:stCondLst>
                                  <p:childTnLst>
                                    <p:set>
                                      <p:cBhvr>
                                        <p:cTn id="54" dur="1" fill="hold">
                                          <p:stCondLst>
                                            <p:cond delay="0"/>
                                          </p:stCondLst>
                                        </p:cTn>
                                        <p:tgtEl>
                                          <p:spTgt spid="35">
                                            <p:txEl>
                                              <p:pRg st="0" end="0"/>
                                            </p:txEl>
                                          </p:spTgt>
                                        </p:tgtEl>
                                        <p:attrNameLst>
                                          <p:attrName>style.visibility</p:attrName>
                                        </p:attrNameLst>
                                      </p:cBhvr>
                                      <p:to>
                                        <p:strVal val="visible"/>
                                      </p:to>
                                    </p:set>
                                    <p:animEffect transition="in" filter="fade">
                                      <p:cBhvr>
                                        <p:cTn id="55" dur="500"/>
                                        <p:tgtEl>
                                          <p:spTgt spid="35">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fade">
                                      <p:cBhvr>
                                        <p:cTn id="58" dur="500"/>
                                        <p:tgtEl>
                                          <p:spTgt spid="26"/>
                                        </p:tgtEl>
                                      </p:cBhvr>
                                    </p:animEffect>
                                  </p:childTnLst>
                                </p:cTn>
                              </p:par>
                            </p:childTnLst>
                          </p:cTn>
                        </p:par>
                        <p:par>
                          <p:cTn id="59" fill="hold">
                            <p:stCondLst>
                              <p:cond delay="5449"/>
                            </p:stCondLst>
                            <p:childTnLst>
                              <p:par>
                                <p:cTn id="60" presetID="10" presetClass="entr" presetSubtype="0" fill="hold" grpId="0" nodeType="afterEffect">
                                  <p:stCondLst>
                                    <p:cond delay="0"/>
                                  </p:stCondLst>
                                  <p:childTnLst>
                                    <p:set>
                                      <p:cBhvr>
                                        <p:cTn id="61" dur="1" fill="hold">
                                          <p:stCondLst>
                                            <p:cond delay="0"/>
                                          </p:stCondLst>
                                        </p:cTn>
                                        <p:tgtEl>
                                          <p:spTgt spid="41">
                                            <p:txEl>
                                              <p:pRg st="0" end="0"/>
                                            </p:txEl>
                                          </p:spTgt>
                                        </p:tgtEl>
                                        <p:attrNameLst>
                                          <p:attrName>style.visibility</p:attrName>
                                        </p:attrNameLst>
                                      </p:cBhvr>
                                      <p:to>
                                        <p:strVal val="visible"/>
                                      </p:to>
                                    </p:set>
                                    <p:animEffect transition="in" filter="fade">
                                      <p:cBhvr>
                                        <p:cTn id="62" dur="500"/>
                                        <p:tgtEl>
                                          <p:spTgt spid="41">
                                            <p:txEl>
                                              <p:pRg st="0" end="0"/>
                                            </p:txEl>
                                          </p:spTgt>
                                        </p:tgtEl>
                                      </p:cBhvr>
                                    </p:animEffect>
                                  </p:childTnLst>
                                </p:cTn>
                              </p:par>
                            </p:childTnLst>
                          </p:cTn>
                        </p:par>
                        <p:par>
                          <p:cTn id="63" fill="hold">
                            <p:stCondLst>
                              <p:cond delay="5949"/>
                            </p:stCondLst>
                            <p:childTnLst>
                              <p:par>
                                <p:cTn id="64" presetID="22" presetClass="entr" presetSubtype="8" fill="hold" nodeType="afterEffect">
                                  <p:stCondLst>
                                    <p:cond delay="0"/>
                                  </p:stCondLst>
                                  <p:childTnLst>
                                    <p:set>
                                      <p:cBhvr>
                                        <p:cTn id="65" dur="1" fill="hold">
                                          <p:stCondLst>
                                            <p:cond delay="0"/>
                                          </p:stCondLst>
                                        </p:cTn>
                                        <p:tgtEl>
                                          <p:spTgt spid="12"/>
                                        </p:tgtEl>
                                        <p:attrNameLst>
                                          <p:attrName>style.visibility</p:attrName>
                                        </p:attrNameLst>
                                      </p:cBhvr>
                                      <p:to>
                                        <p:strVal val="visible"/>
                                      </p:to>
                                    </p:set>
                                    <p:animEffect transition="in" filter="wipe(left)">
                                      <p:cBhvr>
                                        <p:cTn id="66" dur="500"/>
                                        <p:tgtEl>
                                          <p:spTgt spid="12"/>
                                        </p:tgtEl>
                                      </p:cBhvr>
                                    </p:animEffect>
                                  </p:childTnLst>
                                </p:cTn>
                              </p:par>
                            </p:childTnLst>
                          </p:cTn>
                        </p:par>
                        <p:par>
                          <p:cTn id="67" fill="hold">
                            <p:stCondLst>
                              <p:cond delay="6449"/>
                            </p:stCondLst>
                            <p:childTnLst>
                              <p:par>
                                <p:cTn id="68" presetID="10" presetClass="entr" presetSubtype="0" fill="hold" grpId="0" nodeType="afterEffect">
                                  <p:stCondLst>
                                    <p:cond delay="0"/>
                                  </p:stCondLst>
                                  <p:childTnLst>
                                    <p:set>
                                      <p:cBhvr>
                                        <p:cTn id="69" dur="1" fill="hold">
                                          <p:stCondLst>
                                            <p:cond delay="0"/>
                                          </p:stCondLst>
                                        </p:cTn>
                                        <p:tgtEl>
                                          <p:spTgt spid="36">
                                            <p:txEl>
                                              <p:pRg st="0" end="0"/>
                                            </p:txEl>
                                          </p:spTgt>
                                        </p:tgtEl>
                                        <p:attrNameLst>
                                          <p:attrName>style.visibility</p:attrName>
                                        </p:attrNameLst>
                                      </p:cBhvr>
                                      <p:to>
                                        <p:strVal val="visible"/>
                                      </p:to>
                                    </p:set>
                                    <p:animEffect transition="in" filter="fade">
                                      <p:cBhvr>
                                        <p:cTn id="70" dur="500"/>
                                        <p:tgtEl>
                                          <p:spTgt spid="36">
                                            <p:txEl>
                                              <p:pRg st="0" end="0"/>
                                            </p:txEl>
                                          </p:spTgt>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7"/>
                                        </p:tgtEl>
                                        <p:attrNameLst>
                                          <p:attrName>style.visibility</p:attrName>
                                        </p:attrNameLst>
                                      </p:cBhvr>
                                      <p:to>
                                        <p:strVal val="visible"/>
                                      </p:to>
                                    </p:set>
                                    <p:animEffect transition="in" filter="fade">
                                      <p:cBhvr>
                                        <p:cTn id="73" dur="500"/>
                                        <p:tgtEl>
                                          <p:spTgt spid="27"/>
                                        </p:tgtEl>
                                      </p:cBhvr>
                                    </p:animEffect>
                                  </p:childTnLst>
                                </p:cTn>
                              </p:par>
                            </p:childTnLst>
                          </p:cTn>
                        </p:par>
                        <p:par>
                          <p:cTn id="74" fill="hold">
                            <p:stCondLst>
                              <p:cond delay="6949"/>
                            </p:stCondLst>
                            <p:childTnLst>
                              <p:par>
                                <p:cTn id="75" presetID="10" presetClass="entr" presetSubtype="0" fill="hold" grpId="0" nodeType="afterEffect">
                                  <p:stCondLst>
                                    <p:cond delay="0"/>
                                  </p:stCondLst>
                                  <p:childTnLst>
                                    <p:set>
                                      <p:cBhvr>
                                        <p:cTn id="76" dur="1" fill="hold">
                                          <p:stCondLst>
                                            <p:cond delay="0"/>
                                          </p:stCondLst>
                                        </p:cTn>
                                        <p:tgtEl>
                                          <p:spTgt spid="42">
                                            <p:txEl>
                                              <p:pRg st="0" end="0"/>
                                            </p:txEl>
                                          </p:spTgt>
                                        </p:tgtEl>
                                        <p:attrNameLst>
                                          <p:attrName>style.visibility</p:attrName>
                                        </p:attrNameLst>
                                      </p:cBhvr>
                                      <p:to>
                                        <p:strVal val="visible"/>
                                      </p:to>
                                    </p:set>
                                    <p:animEffect transition="in" filter="fade">
                                      <p:cBhvr>
                                        <p:cTn id="77" dur="500"/>
                                        <p:tgtEl>
                                          <p:spTgt spid="42">
                                            <p:txEl>
                                              <p:pRg st="0" end="0"/>
                                            </p:txEl>
                                          </p:spTgt>
                                        </p:tgtEl>
                                      </p:cBhvr>
                                    </p:animEffect>
                                  </p:childTnLst>
                                </p:cTn>
                              </p:par>
                            </p:childTnLst>
                          </p:cTn>
                        </p:par>
                        <p:par>
                          <p:cTn id="78" fill="hold">
                            <p:stCondLst>
                              <p:cond delay="7449"/>
                            </p:stCondLst>
                            <p:childTnLst>
                              <p:par>
                                <p:cTn id="79" presetID="22" presetClass="entr" presetSubtype="8" fill="hold" nodeType="afterEffect">
                                  <p:stCondLst>
                                    <p:cond delay="0"/>
                                  </p:stCondLst>
                                  <p:childTnLst>
                                    <p:set>
                                      <p:cBhvr>
                                        <p:cTn id="80" dur="1" fill="hold">
                                          <p:stCondLst>
                                            <p:cond delay="0"/>
                                          </p:stCondLst>
                                        </p:cTn>
                                        <p:tgtEl>
                                          <p:spTgt spid="6"/>
                                        </p:tgtEl>
                                        <p:attrNameLst>
                                          <p:attrName>style.visibility</p:attrName>
                                        </p:attrNameLst>
                                      </p:cBhvr>
                                      <p:to>
                                        <p:strVal val="visible"/>
                                      </p:to>
                                    </p:set>
                                    <p:animEffect transition="in" filter="wipe(left)">
                                      <p:cBhvr>
                                        <p:cTn id="81" dur="500"/>
                                        <p:tgtEl>
                                          <p:spTgt spid="6"/>
                                        </p:tgtEl>
                                      </p:cBhvr>
                                    </p:animEffect>
                                  </p:childTnLst>
                                </p:cTn>
                              </p:par>
                            </p:childTnLst>
                          </p:cTn>
                        </p:par>
                        <p:par>
                          <p:cTn id="82" fill="hold">
                            <p:stCondLst>
                              <p:cond delay="7949"/>
                            </p:stCondLst>
                            <p:childTnLst>
                              <p:par>
                                <p:cTn id="83" presetID="10" presetClass="entr" presetSubtype="0" fill="hold" grpId="0" nodeType="afterEffect">
                                  <p:stCondLst>
                                    <p:cond delay="0"/>
                                  </p:stCondLst>
                                  <p:childTnLst>
                                    <p:set>
                                      <p:cBhvr>
                                        <p:cTn id="84" dur="1" fill="hold">
                                          <p:stCondLst>
                                            <p:cond delay="0"/>
                                          </p:stCondLst>
                                        </p:cTn>
                                        <p:tgtEl>
                                          <p:spTgt spid="37">
                                            <p:txEl>
                                              <p:pRg st="0" end="0"/>
                                            </p:txEl>
                                          </p:spTgt>
                                        </p:tgtEl>
                                        <p:attrNameLst>
                                          <p:attrName>style.visibility</p:attrName>
                                        </p:attrNameLst>
                                      </p:cBhvr>
                                      <p:to>
                                        <p:strVal val="visible"/>
                                      </p:to>
                                    </p:set>
                                    <p:animEffect transition="in" filter="fade">
                                      <p:cBhvr>
                                        <p:cTn id="85" dur="500"/>
                                        <p:tgtEl>
                                          <p:spTgt spid="37">
                                            <p:txEl>
                                              <p:pRg st="0" end="0"/>
                                            </p:txEl>
                                          </p:spTgt>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28"/>
                                        </p:tgtEl>
                                        <p:attrNameLst>
                                          <p:attrName>style.visibility</p:attrName>
                                        </p:attrNameLst>
                                      </p:cBhvr>
                                      <p:to>
                                        <p:strVal val="visible"/>
                                      </p:to>
                                    </p:set>
                                    <p:animEffect transition="in" filter="fade">
                                      <p:cBhvr>
                                        <p:cTn id="88" dur="500"/>
                                        <p:tgtEl>
                                          <p:spTgt spid="28"/>
                                        </p:tgtEl>
                                      </p:cBhvr>
                                    </p:animEffect>
                                  </p:childTnLst>
                                </p:cTn>
                              </p:par>
                            </p:childTnLst>
                          </p:cTn>
                        </p:par>
                        <p:par>
                          <p:cTn id="89" fill="hold">
                            <p:stCondLst>
                              <p:cond delay="8449"/>
                            </p:stCondLst>
                            <p:childTnLst>
                              <p:par>
                                <p:cTn id="90" presetID="10" presetClass="entr" presetSubtype="0" fill="hold" grpId="0" nodeType="afterEffect">
                                  <p:stCondLst>
                                    <p:cond delay="0"/>
                                  </p:stCondLst>
                                  <p:childTnLst>
                                    <p:set>
                                      <p:cBhvr>
                                        <p:cTn id="91" dur="1" fill="hold">
                                          <p:stCondLst>
                                            <p:cond delay="0"/>
                                          </p:stCondLst>
                                        </p:cTn>
                                        <p:tgtEl>
                                          <p:spTgt spid="43">
                                            <p:txEl>
                                              <p:pRg st="0" end="0"/>
                                            </p:txEl>
                                          </p:spTgt>
                                        </p:tgtEl>
                                        <p:attrNameLst>
                                          <p:attrName>style.visibility</p:attrName>
                                        </p:attrNameLst>
                                      </p:cBhvr>
                                      <p:to>
                                        <p:strVal val="visible"/>
                                      </p:to>
                                    </p:set>
                                    <p:animEffect transition="in" filter="fade">
                                      <p:cBhvr>
                                        <p:cTn id="92" dur="500"/>
                                        <p:tgtEl>
                                          <p:spTgt spid="43">
                                            <p:txEl>
                                              <p:pRg st="0" end="0"/>
                                            </p:txEl>
                                          </p:spTgt>
                                        </p:tgtEl>
                                      </p:cBhvr>
                                    </p:animEffect>
                                  </p:childTnLst>
                                </p:cTn>
                              </p:par>
                            </p:childTnLst>
                          </p:cTn>
                        </p:par>
                        <p:par>
                          <p:cTn id="93" fill="hold">
                            <p:stCondLst>
                              <p:cond delay="8949"/>
                            </p:stCondLst>
                            <p:childTnLst>
                              <p:par>
                                <p:cTn id="94" presetID="22" presetClass="entr" presetSubtype="8" fill="hold" nodeType="afterEffect">
                                  <p:stCondLst>
                                    <p:cond delay="0"/>
                                  </p:stCondLst>
                                  <p:childTnLst>
                                    <p:set>
                                      <p:cBhvr>
                                        <p:cTn id="95" dur="1" fill="hold">
                                          <p:stCondLst>
                                            <p:cond delay="0"/>
                                          </p:stCondLst>
                                        </p:cTn>
                                        <p:tgtEl>
                                          <p:spTgt spid="18"/>
                                        </p:tgtEl>
                                        <p:attrNameLst>
                                          <p:attrName>style.visibility</p:attrName>
                                        </p:attrNameLst>
                                      </p:cBhvr>
                                      <p:to>
                                        <p:strVal val="visible"/>
                                      </p:to>
                                    </p:set>
                                    <p:animEffect transition="in" filter="wipe(left)">
                                      <p:cBhvr>
                                        <p:cTn id="96" dur="500"/>
                                        <p:tgtEl>
                                          <p:spTgt spid="18"/>
                                        </p:tgtEl>
                                      </p:cBhvr>
                                    </p:animEffect>
                                  </p:childTnLst>
                                </p:cTn>
                              </p:par>
                            </p:childTnLst>
                          </p:cTn>
                        </p:par>
                        <p:par>
                          <p:cTn id="97" fill="hold">
                            <p:stCondLst>
                              <p:cond delay="9449"/>
                            </p:stCondLst>
                            <p:childTnLst>
                              <p:par>
                                <p:cTn id="98" presetID="10" presetClass="entr" presetSubtype="0" fill="hold" grpId="0" nodeType="afterEffect">
                                  <p:stCondLst>
                                    <p:cond delay="0"/>
                                  </p:stCondLst>
                                  <p:childTnLst>
                                    <p:set>
                                      <p:cBhvr>
                                        <p:cTn id="99" dur="1" fill="hold">
                                          <p:stCondLst>
                                            <p:cond delay="0"/>
                                          </p:stCondLst>
                                        </p:cTn>
                                        <p:tgtEl>
                                          <p:spTgt spid="38">
                                            <p:txEl>
                                              <p:pRg st="0" end="0"/>
                                            </p:txEl>
                                          </p:spTgt>
                                        </p:tgtEl>
                                        <p:attrNameLst>
                                          <p:attrName>style.visibility</p:attrName>
                                        </p:attrNameLst>
                                      </p:cBhvr>
                                      <p:to>
                                        <p:strVal val="visible"/>
                                      </p:to>
                                    </p:set>
                                    <p:animEffect transition="in" filter="fade">
                                      <p:cBhvr>
                                        <p:cTn id="100" dur="500"/>
                                        <p:tgtEl>
                                          <p:spTgt spid="38">
                                            <p:txEl>
                                              <p:pRg st="0" end="0"/>
                                            </p:txEl>
                                          </p:spTgt>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29"/>
                                        </p:tgtEl>
                                        <p:attrNameLst>
                                          <p:attrName>style.visibility</p:attrName>
                                        </p:attrNameLst>
                                      </p:cBhvr>
                                      <p:to>
                                        <p:strVal val="visible"/>
                                      </p:to>
                                    </p:set>
                                    <p:animEffect transition="in" filter="fade">
                                      <p:cBhvr>
                                        <p:cTn id="103" dur="500"/>
                                        <p:tgtEl>
                                          <p:spTgt spid="29"/>
                                        </p:tgtEl>
                                      </p:cBhvr>
                                    </p:animEffect>
                                  </p:childTnLst>
                                </p:cTn>
                              </p:par>
                            </p:childTnLst>
                          </p:cTn>
                        </p:par>
                        <p:par>
                          <p:cTn id="104" fill="hold">
                            <p:stCondLst>
                              <p:cond delay="9949"/>
                            </p:stCondLst>
                            <p:childTnLst>
                              <p:par>
                                <p:cTn id="105" presetID="10" presetClass="entr" presetSubtype="0" fill="hold" grpId="0" nodeType="afterEffect" nodePh="1">
                                  <p:stCondLst>
                                    <p:cond delay="0"/>
                                  </p:stCondLst>
                                  <p:endCondLst>
                                    <p:cond evt="begin" delay="0">
                                      <p:tn val="105"/>
                                    </p:cond>
                                  </p:endCondLst>
                                  <p:childTnLst>
                                    <p:set>
                                      <p:cBhvr>
                                        <p:cTn id="106" dur="1" fill="hold">
                                          <p:stCondLst>
                                            <p:cond delay="0"/>
                                          </p:stCondLst>
                                        </p:cTn>
                                        <p:tgtEl>
                                          <p:spTgt spid="44">
                                            <p:txEl>
                                              <p:pRg st="0" end="0"/>
                                            </p:txEl>
                                          </p:spTgt>
                                        </p:tgtEl>
                                        <p:attrNameLst>
                                          <p:attrName>style.visibility</p:attrName>
                                        </p:attrNameLst>
                                      </p:cBhvr>
                                      <p:to>
                                        <p:strVal val="visible"/>
                                      </p:to>
                                    </p:set>
                                    <p:animEffect transition="in" filter="fade">
                                      <p:cBhvr>
                                        <p:cTn id="107" dur="500"/>
                                        <p:tgtEl>
                                          <p:spTgt spid="4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7" grpId="0" animBg="1"/>
      <p:bldP spid="28" grpId="0" animBg="1"/>
      <p:bldP spid="29" grpId="0" animBg="1"/>
      <p:bldP spid="31" grpId="1"/>
      <p:bldP spid="32" grpId="0" build="p">
        <p:tmplLst>
          <p:tmpl lvl="1">
            <p:tnLst>
              <p:par>
                <p:cTn presetID="10" presetClass="entr" presetSubtype="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4" grpId="0" build="p">
        <p:tmplLst>
          <p:tmpl lvl="1">
            <p:tnLst>
              <p:par>
                <p:cTn presetID="10" presetClass="entr" presetSubtype="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5" grpId="0" build="p">
        <p:tmplLst>
          <p:tmpl lvl="1">
            <p:tnLst>
              <p:par>
                <p:cTn presetID="10" presetClass="entr" presetSubtype="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build="p">
        <p:tmplLst>
          <p:tmpl lvl="1">
            <p:tnLst>
              <p:par>
                <p:cTn presetID="10" presetClass="entr" presetSubtype="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build="p">
        <p:tmplLst>
          <p:tmpl lvl="1">
            <p:tnLst>
              <p:par>
                <p:cTn presetID="10" presetClass="entr" presetSubtype="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build="p">
        <p:tmplLst>
          <p:tmpl lvl="1">
            <p:tnLst>
              <p:par>
                <p:cTn presetID="10" presetClass="entr" presetSubtype="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build="p">
        <p:tmplLst>
          <p:tmpl lvl="1">
            <p:tnLst>
              <p:par>
                <p:cTn presetID="10" presetClass="entr" presetSubtype="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build="p">
        <p:tmplLst>
          <p:tmpl lvl="1">
            <p:tnLst>
              <p:par>
                <p:cTn presetID="10" presetClass="entr" presetSubtype="0"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build="p">
        <p:tmplLst>
          <p:tmpl lvl="1">
            <p:tnLst>
              <p:par>
                <p:cTn presetID="10"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build="p">
        <p:tmplLst>
          <p:tmpl lvl="1">
            <p:tnLst>
              <p:par>
                <p:cTn presetID="10" presetClass="entr" presetSubtype="0"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44" grpId="0" build="p">
        <p:tmplLst>
          <p:tmpl lvl="1">
            <p:tnLst>
              <p:par>
                <p:cTn presetID="10" presetClass="entr" presetSubtype="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childTnLst>
                </p:cTn>
              </p:par>
            </p:tnLst>
          </p:tmpl>
        </p:tmplLst>
      </p:b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857880" y="200199"/>
            <a:ext cx="349809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多审核场景</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矩形 3"/>
          <p:cNvSpPr/>
          <p:nvPr/>
        </p:nvSpPr>
        <p:spPr>
          <a:xfrm>
            <a:off x="857880" y="1635646"/>
            <a:ext cx="7602552" cy="1754326"/>
          </a:xfrm>
          <a:prstGeom prst="rect">
            <a:avLst/>
          </a:prstGeom>
        </p:spPr>
        <p:txBody>
          <a:bodyPr wrap="square">
            <a:spAutoFit/>
          </a:bodyPr>
          <a:lstStyle/>
          <a:p>
            <a:pPr marL="285750" indent="-285750">
              <a:buClr>
                <a:srgbClr val="00B0F0"/>
              </a:buClr>
              <a:buFont typeface="Wingdings" panose="05000000000000000000" pitchFamily="2" charset="2"/>
              <a:buChar char="u"/>
            </a:pPr>
            <a:r>
              <a:rPr lang="zh-CN" altLang="en-US" sz="1200" dirty="0">
                <a:latin typeface="微软雅黑" panose="020B0503020204020204" pitchFamily="34" charset="-122"/>
                <a:ea typeface="微软雅黑" panose="020B0503020204020204" pitchFamily="34" charset="-122"/>
              </a:rPr>
              <a:t>临床医务人员：在下达医嘱时，如果有违反了药理、政策法规或者医院管理制度时，系统自动提示，预警临床医务人员；</a:t>
            </a:r>
            <a:endParaRPr lang="en-US" altLang="zh-CN" sz="1200" dirty="0">
              <a:latin typeface="微软雅黑" panose="020B0503020204020204" pitchFamily="34" charset="-122"/>
              <a:ea typeface="微软雅黑" panose="020B0503020204020204" pitchFamily="34" charset="-122"/>
            </a:endParaRPr>
          </a:p>
          <a:p>
            <a:endParaRPr lang="en-US" altLang="zh-CN" sz="1200" dirty="0">
              <a:latin typeface="微软雅黑" panose="020B0503020204020204" pitchFamily="34" charset="-122"/>
              <a:ea typeface="微软雅黑" panose="020B0503020204020204" pitchFamily="34" charset="-122"/>
            </a:endParaRPr>
          </a:p>
          <a:p>
            <a:pPr marL="285750" indent="-285750">
              <a:buClr>
                <a:srgbClr val="00B0F0"/>
              </a:buClr>
              <a:buFont typeface="Wingdings" panose="05000000000000000000" pitchFamily="2" charset="2"/>
              <a:buChar char="u"/>
            </a:pPr>
            <a:r>
              <a:rPr lang="zh-CN" altLang="en-US" sz="1200" dirty="0">
                <a:latin typeface="微软雅黑" panose="020B0503020204020204" pitchFamily="34" charset="-122"/>
                <a:ea typeface="微软雅黑" panose="020B0503020204020204" pitchFamily="34" charset="-122"/>
              </a:rPr>
              <a:t>科室主任：如果科室内有医务人员违规作业，将相关内容推送给管理人员或科室主任；</a:t>
            </a:r>
          </a:p>
          <a:p>
            <a:endParaRPr lang="zh-CN" altLang="en-US" sz="1200" dirty="0">
              <a:latin typeface="微软雅黑" panose="020B0503020204020204" pitchFamily="34" charset="-122"/>
              <a:ea typeface="微软雅黑" panose="020B0503020204020204" pitchFamily="34" charset="-122"/>
            </a:endParaRPr>
          </a:p>
          <a:p>
            <a:pPr marL="285750" indent="-285750">
              <a:buClr>
                <a:srgbClr val="00B0F0"/>
              </a:buClr>
              <a:buFont typeface="Wingdings" panose="05000000000000000000" pitchFamily="2" charset="2"/>
              <a:buChar char="u"/>
            </a:pPr>
            <a:r>
              <a:rPr lang="zh-CN" altLang="en-US" sz="1200" dirty="0">
                <a:latin typeface="微软雅黑" panose="020B0503020204020204" pitchFamily="34" charset="-122"/>
                <a:ea typeface="微软雅黑" panose="020B0503020204020204" pitchFamily="34" charset="-122"/>
              </a:rPr>
              <a:t>医保办：系统对预结算的单据进行预审核</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将违规数据发送到相关医生，由相关医生进行修正；</a:t>
            </a:r>
          </a:p>
          <a:p>
            <a:endParaRPr lang="zh-CN" altLang="en-US" sz="1200" dirty="0">
              <a:latin typeface="微软雅黑" panose="020B0503020204020204" pitchFamily="34" charset="-122"/>
              <a:ea typeface="微软雅黑" panose="020B0503020204020204" pitchFamily="34" charset="-122"/>
            </a:endParaRPr>
          </a:p>
          <a:p>
            <a:pPr marL="285750" indent="-285750">
              <a:buClr>
                <a:srgbClr val="00B0F0"/>
              </a:buClr>
              <a:buFont typeface="Wingdings" panose="05000000000000000000" pitchFamily="2" charset="2"/>
              <a:buChar char="u"/>
            </a:pPr>
            <a:r>
              <a:rPr lang="zh-CN" altLang="en-US" sz="1200" dirty="0">
                <a:latin typeface="微软雅黑" panose="020B0503020204020204" pitchFamily="34" charset="-122"/>
                <a:ea typeface="微软雅黑" panose="020B0503020204020204" pitchFamily="34" charset="-122"/>
              </a:rPr>
              <a:t>医政管理人员：以事后数据分析的方式，掌握各科室及医务人员医嘱的合规情况，及时掌握政策法规或医院管理制度执行情况，进一步调整监管方案持续改进。</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xmlns="" id="{4430AE8E-5A0D-4206-A9CE-36F345AC2237}"/>
              </a:ext>
            </a:extLst>
          </p:cNvPr>
          <p:cNvSpPr txBox="1"/>
          <p:nvPr/>
        </p:nvSpPr>
        <p:spPr>
          <a:xfrm>
            <a:off x="755576" y="267494"/>
            <a:ext cx="2031325" cy="369332"/>
          </a:xfrm>
          <a:prstGeom prst="rect">
            <a:avLst/>
          </a:prstGeom>
          <a:noFill/>
        </p:spPr>
        <p:txBody>
          <a:bodyPr wrap="none" rtlCol="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医保审核结果明细</a:t>
            </a:r>
          </a:p>
        </p:txBody>
      </p:sp>
      <p:pic>
        <p:nvPicPr>
          <p:cNvPr id="7" name="图片 6">
            <a:extLst>
              <a:ext uri="{FF2B5EF4-FFF2-40B4-BE49-F238E27FC236}">
                <a16:creationId xmlns:a16="http://schemas.microsoft.com/office/drawing/2014/main" xmlns="" id="{18BEF680-D940-4A65-B9FD-B96973F290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922" y="636826"/>
            <a:ext cx="6936156" cy="3168945"/>
          </a:xfrm>
          <a:prstGeom prst="rect">
            <a:avLst/>
          </a:prstGeom>
        </p:spPr>
      </p:pic>
      <p:sp>
        <p:nvSpPr>
          <p:cNvPr id="8" name="文本框 7">
            <a:extLst>
              <a:ext uri="{FF2B5EF4-FFF2-40B4-BE49-F238E27FC236}">
                <a16:creationId xmlns:a16="http://schemas.microsoft.com/office/drawing/2014/main" xmlns="" id="{3B7BFB7B-BC59-4087-97A5-FF7BB7A0CE22}"/>
              </a:ext>
            </a:extLst>
          </p:cNvPr>
          <p:cNvSpPr txBox="1"/>
          <p:nvPr/>
        </p:nvSpPr>
        <p:spPr>
          <a:xfrm>
            <a:off x="539552" y="4036603"/>
            <a:ext cx="8340745" cy="276999"/>
          </a:xfrm>
          <a:prstGeom prst="rect">
            <a:avLst/>
          </a:prstGeom>
          <a:noFill/>
        </p:spPr>
        <p:txBody>
          <a:bodyPr wrap="none" rtlCol="0">
            <a:spAutoFit/>
          </a:bodyPr>
          <a:lstStyle/>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通过医保审核结果明细，可以充分查询科室病区违规项目信息明细，有效的控制违规项目，帮助医院减少医保违规扣款。</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010271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xmlns="" id="{E92C60CA-1886-4B66-A8CA-1CE7FE6F56B4}"/>
              </a:ext>
            </a:extLst>
          </p:cNvPr>
          <p:cNvSpPr txBox="1"/>
          <p:nvPr/>
        </p:nvSpPr>
        <p:spPr>
          <a:xfrm>
            <a:off x="755576" y="267494"/>
            <a:ext cx="2954655" cy="369332"/>
          </a:xfrm>
          <a:prstGeom prst="rect">
            <a:avLst/>
          </a:prstGeom>
          <a:noFill/>
        </p:spPr>
        <p:txBody>
          <a:bodyPr wrap="none" rtlCol="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科室（医生）审核结果统计</a:t>
            </a:r>
          </a:p>
        </p:txBody>
      </p:sp>
      <p:pic>
        <p:nvPicPr>
          <p:cNvPr id="6" name="图片 5">
            <a:extLst>
              <a:ext uri="{FF2B5EF4-FFF2-40B4-BE49-F238E27FC236}">
                <a16:creationId xmlns:a16="http://schemas.microsoft.com/office/drawing/2014/main" xmlns="" id="{DE9DBF9E-BC1E-465A-BFA4-C4FB4645A30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88047" y="650730"/>
            <a:ext cx="6567906" cy="3147200"/>
          </a:xfrm>
          <a:prstGeom prst="rect">
            <a:avLst/>
          </a:prstGeom>
        </p:spPr>
      </p:pic>
      <p:sp>
        <p:nvSpPr>
          <p:cNvPr id="9" name="文本框 8">
            <a:extLst>
              <a:ext uri="{FF2B5EF4-FFF2-40B4-BE49-F238E27FC236}">
                <a16:creationId xmlns:a16="http://schemas.microsoft.com/office/drawing/2014/main" xmlns="" id="{828500B5-E8F2-4A37-B69B-6C25B14EAB6D}"/>
              </a:ext>
            </a:extLst>
          </p:cNvPr>
          <p:cNvSpPr txBox="1"/>
          <p:nvPr/>
        </p:nvSpPr>
        <p:spPr>
          <a:xfrm>
            <a:off x="827584" y="4011910"/>
            <a:ext cx="7109639" cy="276999"/>
          </a:xfrm>
          <a:prstGeom prst="rect">
            <a:avLst/>
          </a:prstGeom>
          <a:noFill/>
        </p:spPr>
        <p:txBody>
          <a:bodyPr wrap="none" rtlCol="0">
            <a:spAutoFit/>
          </a:bodyPr>
          <a:lstStyle/>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通过科室医生审核结果统计分析，可以查询医院各个科室违规审核结果，也可查询可是审核异常明细。</a:t>
            </a:r>
          </a:p>
        </p:txBody>
      </p:sp>
    </p:spTree>
    <p:extLst>
      <p:ext uri="{BB962C8B-B14F-4D97-AF65-F5344CB8AC3E}">
        <p14:creationId xmlns:p14="http://schemas.microsoft.com/office/powerpoint/2010/main" val="1773208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xmlns="" id="{A2313080-65B9-4544-AC07-BD61E1DC1630}"/>
              </a:ext>
            </a:extLst>
          </p:cNvPr>
          <p:cNvSpPr txBox="1"/>
          <p:nvPr/>
        </p:nvSpPr>
        <p:spPr>
          <a:xfrm>
            <a:off x="683568" y="267494"/>
            <a:ext cx="1292341" cy="369332"/>
          </a:xfrm>
          <a:prstGeom prst="rect">
            <a:avLst/>
          </a:prstGeom>
          <a:noFill/>
        </p:spPr>
        <p:txBody>
          <a:bodyPr wrap="none" rtlCol="0">
            <a:spAutoFit/>
          </a:bodyPr>
          <a:lstStyle/>
          <a:p>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ICD</a:t>
            </a: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资料库</a:t>
            </a:r>
          </a:p>
        </p:txBody>
      </p:sp>
      <p:pic>
        <p:nvPicPr>
          <p:cNvPr id="4" name="图片 3">
            <a:extLst>
              <a:ext uri="{FF2B5EF4-FFF2-40B4-BE49-F238E27FC236}">
                <a16:creationId xmlns:a16="http://schemas.microsoft.com/office/drawing/2014/main" xmlns="" id="{8E270410-6589-4A7B-B0D0-091497868C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06" y="636826"/>
            <a:ext cx="7256678" cy="3528591"/>
          </a:xfrm>
          <a:prstGeom prst="rect">
            <a:avLst/>
          </a:prstGeom>
        </p:spPr>
      </p:pic>
      <p:pic>
        <p:nvPicPr>
          <p:cNvPr id="6" name="图片 5">
            <a:extLst>
              <a:ext uri="{FF2B5EF4-FFF2-40B4-BE49-F238E27FC236}">
                <a16:creationId xmlns:a16="http://schemas.microsoft.com/office/drawing/2014/main" xmlns="" id="{3F483389-F420-4FA2-B486-5C70B2FC3DB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79912" y="1735660"/>
            <a:ext cx="5190660" cy="3384990"/>
          </a:xfrm>
          <a:prstGeom prst="rect">
            <a:avLst/>
          </a:prstGeom>
        </p:spPr>
      </p:pic>
    </p:spTree>
    <p:extLst>
      <p:ext uri="{BB962C8B-B14F-4D97-AF65-F5344CB8AC3E}">
        <p14:creationId xmlns:p14="http://schemas.microsoft.com/office/powerpoint/2010/main" val="38902623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857880" y="200199"/>
            <a:ext cx="349809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知识库群</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1030" name="Picture 6" descr="C:\Users\kongdc\Documents\Tencent Files\4753929\Image\C2C\}RGUH_H~$J}PKF5A%LR7FT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613337"/>
            <a:ext cx="7200800" cy="3519725"/>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a:extLst>
              <a:ext uri="{FF2B5EF4-FFF2-40B4-BE49-F238E27FC236}">
                <a16:creationId xmlns:a16="http://schemas.microsoft.com/office/drawing/2014/main" xmlns="" id="{C0115D8D-A212-457B-9370-F4E652B1F28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44187" y="2094853"/>
            <a:ext cx="6366831" cy="302433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857880" y="200199"/>
            <a:ext cx="349809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多维度监控</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0" y="699542"/>
            <a:ext cx="9036496" cy="4443958"/>
            <a:chOff x="0" y="699542"/>
            <a:chExt cx="9036496" cy="4443958"/>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75606"/>
              <a:ext cx="7952790" cy="38678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9084" y="1700174"/>
              <a:ext cx="6926847" cy="3443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descr="C:\Users\kongdc\Documents\Tencent Files\4753929\Image\C2C\TRJ9MNDZL}@VX)[_BFF$M5W.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63688" y="699542"/>
              <a:ext cx="7272808" cy="3096344"/>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par>
                          <p:cTn id="12" fill="hold">
                            <p:stCondLst>
                              <p:cond delay="699"/>
                            </p:stCondLst>
                            <p:childTnLst>
                              <p:par>
                                <p:cTn id="13" presetID="2" presetClass="entr" presetSubtype="4"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asted-image.pdf"/>
          <p:cNvPicPr>
            <a:picLocks noChangeAspect="1"/>
          </p:cNvPicPr>
          <p:nvPr/>
        </p:nvPicPr>
        <p:blipFill>
          <a:blip r:embed="rId2"/>
          <a:stretch>
            <a:fillRect/>
          </a:stretch>
        </p:blipFill>
        <p:spPr>
          <a:xfrm>
            <a:off x="1486669" y="663527"/>
            <a:ext cx="5832648" cy="4539777"/>
          </a:xfrm>
          <a:prstGeom prst="rect">
            <a:avLst/>
          </a:prstGeom>
          <a:ln w="12700">
            <a:miter lim="400000"/>
            <a:headEnd/>
            <a:tailEnd/>
          </a:ln>
        </p:spPr>
      </p:pic>
      <p:sp>
        <p:nvSpPr>
          <p:cNvPr id="3" name="Title 1"/>
          <p:cNvSpPr txBox="1"/>
          <p:nvPr/>
        </p:nvSpPr>
        <p:spPr>
          <a:xfrm>
            <a:off x="857880" y="200199"/>
            <a:ext cx="349809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知识库群</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indefinite" fill="hold"/>
                                        <p:tgtEl>
                                          <p:spTgt spid="2"/>
                                        </p:tgtEl>
                                        <p:attrNameLst>
                                          <p:attrName>style.visibility</p:attrName>
                                        </p:attrNameLst>
                                      </p:cBhvr>
                                      <p:to>
                                        <p:strVal val="visible"/>
                                      </p:to>
                                    </p:set>
                                    <p:animEffect transition="in" filter="dissolve">
                                      <p:cBhvr>
                                        <p:cTn id="7" dur="1000"/>
                                        <p:tgtEl>
                                          <p:spTgt spid="2"/>
                                        </p:tgtEl>
                                      </p:cBhvr>
                                    </p:animEffect>
                                  </p:childTnLst>
                                </p:cTn>
                              </p:par>
                            </p:childTnLst>
                          </p:cTn>
                        </p:par>
                        <p:par>
                          <p:cTn id="8" fill="hold">
                            <p:stCondLst>
                              <p:cond delay="10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3"/>
                                        </p:tgtEl>
                                        <p:attrNameLst>
                                          <p:attrName>ppt_y</p:attrName>
                                        </p:attrNameLst>
                                      </p:cBhvr>
                                      <p:tavLst>
                                        <p:tav tm="0">
                                          <p:val>
                                            <p:strVal val="#ppt_y"/>
                                          </p:val>
                                        </p:tav>
                                        <p:tav tm="100000">
                                          <p:val>
                                            <p:strVal val="#ppt_y"/>
                                          </p:val>
                                        </p:tav>
                                      </p:tavLst>
                                    </p:anim>
                                    <p:anim calcmode="lin" valueType="num">
                                      <p:cBhvr>
                                        <p:cTn id="13"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规则图A"/>
          <p:cNvPicPr>
            <a:picLocks noChangeAspect="1"/>
          </p:cNvPicPr>
          <p:nvPr/>
        </p:nvPicPr>
        <p:blipFill>
          <a:blip r:embed="rId2"/>
          <a:stretch>
            <a:fillRect/>
          </a:stretch>
        </p:blipFill>
        <p:spPr>
          <a:xfrm>
            <a:off x="0" y="675904"/>
            <a:ext cx="9144000" cy="4445123"/>
          </a:xfrm>
          <a:prstGeom prst="rect">
            <a:avLst/>
          </a:prstGeom>
        </p:spPr>
      </p:pic>
      <p:sp>
        <p:nvSpPr>
          <p:cNvPr id="3" name="Title 1"/>
          <p:cNvSpPr txBox="1"/>
          <p:nvPr/>
        </p:nvSpPr>
        <p:spPr>
          <a:xfrm>
            <a:off x="857880" y="200199"/>
            <a:ext cx="349809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审核规则</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childTnLst>
                          </p:cTn>
                        </p:par>
                        <p:par>
                          <p:cTn id="12" fill="hold">
                            <p:stCondLst>
                              <p:cond delay="649"/>
                            </p:stCondLst>
                            <p:childTnLst>
                              <p:par>
                                <p:cTn id="13" presetID="1"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734"/>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01</a:t>
              </a:r>
              <a:endParaRPr lang="zh-CN" altLang="en-US" sz="8000" dirty="0">
                <a:solidFill>
                  <a:schemeClr val="bg1">
                    <a:lumMod val="95000"/>
                  </a:schemeClr>
                </a:solidFill>
                <a:latin typeface="Impact" panose="020B0806030902050204" pitchFamily="34" charset="0"/>
              </a:endParaRPr>
            </a:p>
          </p:txBody>
        </p:sp>
      </p:gr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
        <p:nvSpPr>
          <p:cNvPr id="26" name="TextBox 25"/>
          <p:cNvSpPr txBox="1"/>
          <p:nvPr/>
        </p:nvSpPr>
        <p:spPr>
          <a:xfrm>
            <a:off x="2977200" y="2235600"/>
            <a:ext cx="5050408" cy="623250"/>
          </a:xfrm>
          <a:prstGeom prst="rect">
            <a:avLst/>
          </a:prstGeom>
          <a:noFill/>
        </p:spPr>
        <p:txBody>
          <a:bodyPr wrap="square" lIns="68584" tIns="34291" rIns="68584" bIns="34291" rtlCol="0">
            <a:spAutoFit/>
          </a:bodyPr>
          <a:lstStyle/>
          <a:p>
            <a:r>
              <a:rPr lang="zh-CN" altLang="en-US" sz="3600" b="1" dirty="0">
                <a:effectLst>
                  <a:innerShdw blurRad="63500" dist="50800" dir="18900000">
                    <a:prstClr val="black">
                      <a:alpha val="50000"/>
                    </a:prstClr>
                  </a:innerShdw>
                </a:effectLst>
                <a:latin typeface="微软雅黑" panose="020B0503020204020204" pitchFamily="34" charset="-122"/>
                <a:ea typeface="微软雅黑" panose="020B0503020204020204" pitchFamily="34" charset="-122"/>
              </a:rPr>
              <a:t>设计理念</a:t>
            </a:r>
          </a:p>
        </p:txBody>
      </p:sp>
    </p:spTree>
    <p:extLst>
      <p:ext uri="{BB962C8B-B14F-4D97-AF65-F5344CB8AC3E}">
        <p14:creationId xmlns:p14="http://schemas.microsoft.com/office/powerpoint/2010/main" val="3700588839"/>
      </p:ext>
    </p:extLst>
  </p:cSld>
  <p:clrMapOvr>
    <a:masterClrMapping/>
  </p:clrMapOvr>
  <mc:AlternateContent xmlns:mc="http://schemas.openxmlformats.org/markup-compatibility/2006" xmlns:p14="http://schemas.microsoft.com/office/powerpoint/2010/main">
    <mc:Choice Requires="p14">
      <p:transition spd="slow" p14:dur="1200" advClick="0" advTm="0">
        <p:dissolve/>
      </p:transition>
    </mc:Choice>
    <mc:Fallback xmlns="">
      <p:transition spd="slow" advClick="0" advTm="0">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23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26"/>
                                        </p:tgtEl>
                                        <p:attrNameLst>
                                          <p:attrName>style.visibility</p:attrName>
                                        </p:attrNameLst>
                                      </p:cBhvr>
                                      <p:to>
                                        <p:strVal val="visible"/>
                                      </p:to>
                                    </p:set>
                                    <p:animEffect transition="in" filter="wipe(left)">
                                      <p:cBhvr>
                                        <p:cTn id="38" dur="200"/>
                                        <p:tgtEl>
                                          <p:spTgt spid="26"/>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26"/>
                                        </p:tgtEl>
                                      </p:cBhvr>
                                      <p:to x="80000" y="100000"/>
                                    </p:animScale>
                                    <p:anim by="(#ppt_w*0.10)" calcmode="lin" valueType="num">
                                      <p:cBhvr>
                                        <p:cTn id="41" dur="50" autoRev="1" fill="hold">
                                          <p:stCondLst>
                                            <p:cond delay="0"/>
                                          </p:stCondLst>
                                        </p:cTn>
                                        <p:tgtEl>
                                          <p:spTgt spid="26"/>
                                        </p:tgtEl>
                                        <p:attrNameLst>
                                          <p:attrName>ppt_x</p:attrName>
                                        </p:attrNameLst>
                                      </p:cBhvr>
                                    </p:anim>
                                    <p:anim by="(-#ppt_w*0.10)" calcmode="lin" valueType="num">
                                      <p:cBhvr>
                                        <p:cTn id="42" dur="50" autoRev="1" fill="hold">
                                          <p:stCondLst>
                                            <p:cond delay="0"/>
                                          </p:stCondLst>
                                        </p:cTn>
                                        <p:tgtEl>
                                          <p:spTgt spid="26"/>
                                        </p:tgtEl>
                                        <p:attrNameLst>
                                          <p:attrName>ppt_y</p:attrName>
                                        </p:attrNameLst>
                                      </p:cBhvr>
                                    </p:anim>
                                    <p:animRot by="-480000">
                                      <p:cBhvr>
                                        <p:cTn id="43" dur="50" autoRev="1" fill="hold">
                                          <p:stCondLst>
                                            <p:cond delay="0"/>
                                          </p:stCondLst>
                                        </p:cTn>
                                        <p:tgtEl>
                                          <p:spTgt spid="2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6" grpId="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55576" y="1740753"/>
            <a:ext cx="7848872" cy="830997"/>
          </a:xfrm>
          <a:prstGeom prst="rect">
            <a:avLst/>
          </a:prstGeom>
        </p:spPr>
        <p:txBody>
          <a:bodyPr wrap="square">
            <a:spAutoFit/>
          </a:bodyPr>
          <a:lstStyle/>
          <a:p>
            <a:pPr marL="285750" indent="-285750">
              <a:buClr>
                <a:srgbClr val="00B0F0"/>
              </a:buClr>
              <a:buFont typeface="Wingdings" panose="05000000000000000000" pitchFamily="2" charset="2"/>
              <a:buChar char="u"/>
            </a:pPr>
            <a:r>
              <a:rPr lang="zh-CN" altLang="en-US" sz="1200" dirty="0">
                <a:latin typeface="微软雅黑" panose="020B0503020204020204" pitchFamily="34" charset="-122"/>
                <a:ea typeface="微软雅黑" panose="020B0503020204020204" pitchFamily="34" charset="-122"/>
              </a:rPr>
              <a:t>指标监控：通过各类费用监管与医疗质量监管指标</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阈值对临床诊疗行为进行自动监测和自动分析；当动态的指标监测结果超阈值，系统实时自动报警；</a:t>
            </a:r>
          </a:p>
          <a:p>
            <a:endParaRPr lang="zh-CN" altLang="en-US" sz="1200" dirty="0">
              <a:latin typeface="微软雅黑" panose="020B0503020204020204" pitchFamily="34" charset="-122"/>
              <a:ea typeface="微软雅黑" panose="020B0503020204020204" pitchFamily="34" charset="-122"/>
            </a:endParaRPr>
          </a:p>
          <a:p>
            <a:pPr marL="285750" indent="-285750">
              <a:buClr>
                <a:srgbClr val="00B0F0"/>
              </a:buClr>
              <a:buFont typeface="Wingdings" panose="05000000000000000000" pitchFamily="2" charset="2"/>
              <a:buChar char="u"/>
            </a:pPr>
            <a:r>
              <a:rPr lang="zh-CN" altLang="en-US" sz="1200" dirty="0">
                <a:latin typeface="微软雅黑" panose="020B0503020204020204" pitchFamily="34" charset="-122"/>
                <a:ea typeface="微软雅黑" panose="020B0503020204020204" pitchFamily="34" charset="-122"/>
              </a:rPr>
              <a:t>实时监控：医保办、科室和医生能实时查看各类指标的使用情况，超预警系统向用户发出提示；</a:t>
            </a:r>
          </a:p>
        </p:txBody>
      </p:sp>
      <p:sp>
        <p:nvSpPr>
          <p:cNvPr id="5" name="Title 1"/>
          <p:cNvSpPr txBox="1"/>
          <p:nvPr/>
        </p:nvSpPr>
        <p:spPr>
          <a:xfrm>
            <a:off x="857880" y="200199"/>
            <a:ext cx="349809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多维度监控</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
                                        </p:tgtEl>
                                        <p:attrNameLst>
                                          <p:attrName>ppt_y</p:attrName>
                                        </p:attrNameLst>
                                      </p:cBhvr>
                                      <p:tavLst>
                                        <p:tav tm="0">
                                          <p:val>
                                            <p:strVal val="#ppt_y"/>
                                          </p:val>
                                        </p:tav>
                                        <p:tav tm="100000">
                                          <p:val>
                                            <p:strVal val="#ppt_y"/>
                                          </p:val>
                                        </p:tav>
                                      </p:tavLst>
                                    </p:anim>
                                    <p:anim calcmode="lin" valueType="num">
                                      <p:cBhvr>
                                        <p:cTn id="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数据分析与决策支持</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7" name="圆角矩形 26"/>
          <p:cNvSpPr/>
          <p:nvPr/>
        </p:nvSpPr>
        <p:spPr>
          <a:xfrm>
            <a:off x="899159" y="1248162"/>
            <a:ext cx="7385343" cy="1650646"/>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TextBox 38"/>
          <p:cNvSpPr txBox="1"/>
          <p:nvPr/>
        </p:nvSpPr>
        <p:spPr>
          <a:xfrm>
            <a:off x="1169588" y="1308588"/>
            <a:ext cx="6750750" cy="1551194"/>
          </a:xfrm>
          <a:prstGeom prst="rect">
            <a:avLst/>
          </a:prstGeom>
          <a:noFill/>
        </p:spPr>
        <p:txBody>
          <a:bodyPr wrap="square" lIns="0" tIns="0" rIns="0" bIns="0" rtlCol="0">
            <a:spAutoFit/>
          </a:bodyPr>
          <a:lstStyle/>
          <a:p>
            <a:pPr algn="just">
              <a:lnSpc>
                <a:spcPct val="120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针对不同角色提供横向和纵向的统计分析结果，提升医院核心竞争力和提高医保管理绩效；</a:t>
            </a:r>
          </a:p>
          <a:p>
            <a:pPr algn="just">
              <a:lnSpc>
                <a:spcPct val="120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通过分析监测、统计监测和报表功能为院级和医保办等管理者的决策提供数据支持；</a:t>
            </a:r>
          </a:p>
          <a:p>
            <a:pPr algn="just">
              <a:lnSpc>
                <a:spcPct val="120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对违规记录进行事后统计分析，为医保规则制定提供依据；</a:t>
            </a:r>
          </a:p>
          <a:p>
            <a:pPr algn="just">
              <a:lnSpc>
                <a:spcPct val="120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对医保指标进行事后统计分析，可为控费效果评价提供依据；</a:t>
            </a:r>
          </a:p>
          <a:p>
            <a:pPr algn="just">
              <a:lnSpc>
                <a:spcPct val="120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从科室、医生、药品等不同维度对违规单据进行统计、监测、分析，从分析结果中发现提升医疗机构核心竞争力和医院精细化管理的方法；</a:t>
            </a:r>
          </a:p>
          <a:p>
            <a:pPr algn="just">
              <a:lnSpc>
                <a:spcPct val="120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对下一年度全院所需的基金总额进行预测，为申请下一年度的基金预算提供数据支持。</a:t>
            </a:r>
          </a:p>
        </p:txBody>
      </p:sp>
      <p:sp>
        <p:nvSpPr>
          <p:cNvPr id="40" name="矩形 93"/>
          <p:cNvSpPr/>
          <p:nvPr/>
        </p:nvSpPr>
        <p:spPr>
          <a:xfrm>
            <a:off x="861492" y="1203598"/>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93"/>
          <p:cNvSpPr/>
          <p:nvPr/>
        </p:nvSpPr>
        <p:spPr>
          <a:xfrm rot="10800000">
            <a:off x="8051374" y="2669084"/>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Freeform 5"/>
          <p:cNvSpPr/>
          <p:nvPr/>
        </p:nvSpPr>
        <p:spPr bwMode="auto">
          <a:xfrm>
            <a:off x="3004976" y="300379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43" name="TextBox 42"/>
          <p:cNvSpPr txBox="1"/>
          <p:nvPr/>
        </p:nvSpPr>
        <p:spPr>
          <a:xfrm>
            <a:off x="3237936" y="3385904"/>
            <a:ext cx="969036" cy="276999"/>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zh-CN" altLang="en-US" sz="1800" b="1" dirty="0"/>
              <a:t>绩效考核</a:t>
            </a:r>
          </a:p>
        </p:txBody>
      </p:sp>
      <p:sp>
        <p:nvSpPr>
          <p:cNvPr id="44" name="Freeform 5"/>
          <p:cNvSpPr/>
          <p:nvPr/>
        </p:nvSpPr>
        <p:spPr bwMode="auto">
          <a:xfrm>
            <a:off x="1410924" y="300379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45" name="Freeform 5"/>
          <p:cNvSpPr/>
          <p:nvPr/>
        </p:nvSpPr>
        <p:spPr bwMode="auto">
          <a:xfrm>
            <a:off x="4599028" y="300379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46" name="Freeform 5"/>
          <p:cNvSpPr/>
          <p:nvPr/>
        </p:nvSpPr>
        <p:spPr bwMode="auto">
          <a:xfrm>
            <a:off x="6193080" y="300379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47" name="TextBox 46"/>
          <p:cNvSpPr txBox="1"/>
          <p:nvPr/>
        </p:nvSpPr>
        <p:spPr>
          <a:xfrm>
            <a:off x="1660400" y="3385904"/>
            <a:ext cx="969036" cy="276999"/>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zh-CN" altLang="en-US" sz="1800" b="1" dirty="0"/>
              <a:t>统计分析</a:t>
            </a:r>
          </a:p>
        </p:txBody>
      </p:sp>
      <p:sp>
        <p:nvSpPr>
          <p:cNvPr id="48" name="TextBox 47"/>
          <p:cNvSpPr txBox="1"/>
          <p:nvPr/>
        </p:nvSpPr>
        <p:spPr>
          <a:xfrm>
            <a:off x="4848504" y="3385904"/>
            <a:ext cx="969036" cy="276999"/>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zh-CN" altLang="en-US" sz="1800" b="1" dirty="0"/>
              <a:t>决策支持</a:t>
            </a:r>
          </a:p>
        </p:txBody>
      </p:sp>
      <p:sp>
        <p:nvSpPr>
          <p:cNvPr id="49" name="TextBox 48"/>
          <p:cNvSpPr txBox="1"/>
          <p:nvPr/>
        </p:nvSpPr>
        <p:spPr>
          <a:xfrm>
            <a:off x="6442556" y="3385904"/>
            <a:ext cx="969036" cy="276999"/>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zh-CN" altLang="en-US" sz="1800" b="1" dirty="0"/>
              <a:t>年度预算</a:t>
            </a:r>
          </a:p>
        </p:txBody>
      </p:sp>
    </p:spTree>
  </p:cSld>
  <p:clrMapOvr>
    <a:masterClrMapping/>
  </p:clrMapOvr>
  <mc:AlternateContent xmlns:mc="http://schemas.openxmlformats.org/markup-compatibility/2006" xmlns:p14="http://schemas.microsoft.com/office/powerpoint/2010/main">
    <mc:Choice Requires="p14">
      <p:transition spd="slow" p14:dur="1200" advClick="0" advTm="0">
        <p:dissolve/>
      </p:transition>
    </mc:Choice>
    <mc:Fallback xmlns="">
      <p:transition spd="slow" advClick="0" advTm="0">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par>
                          <p:cTn id="12" fill="hold">
                            <p:stCondLst>
                              <p:cond delay="899"/>
                            </p:stCondLst>
                            <p:childTnLst>
                              <p:par>
                                <p:cTn id="13" presetID="53" presetClass="entr" presetSubtype="528"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p:cTn id="15" dur="500" fill="hold"/>
                                        <p:tgtEl>
                                          <p:spTgt spid="40"/>
                                        </p:tgtEl>
                                        <p:attrNameLst>
                                          <p:attrName>ppt_w</p:attrName>
                                        </p:attrNameLst>
                                      </p:cBhvr>
                                      <p:tavLst>
                                        <p:tav tm="0">
                                          <p:val>
                                            <p:fltVal val="0"/>
                                          </p:val>
                                        </p:tav>
                                        <p:tav tm="100000">
                                          <p:val>
                                            <p:strVal val="#ppt_w"/>
                                          </p:val>
                                        </p:tav>
                                      </p:tavLst>
                                    </p:anim>
                                    <p:anim calcmode="lin" valueType="num">
                                      <p:cBhvr>
                                        <p:cTn id="16" dur="500" fill="hold"/>
                                        <p:tgtEl>
                                          <p:spTgt spid="40"/>
                                        </p:tgtEl>
                                        <p:attrNameLst>
                                          <p:attrName>ppt_h</p:attrName>
                                        </p:attrNameLst>
                                      </p:cBhvr>
                                      <p:tavLst>
                                        <p:tav tm="0">
                                          <p:val>
                                            <p:fltVal val="0"/>
                                          </p:val>
                                        </p:tav>
                                        <p:tav tm="100000">
                                          <p:val>
                                            <p:strVal val="#ppt_h"/>
                                          </p:val>
                                        </p:tav>
                                      </p:tavLst>
                                    </p:anim>
                                    <p:animEffect transition="in" filter="fade">
                                      <p:cBhvr>
                                        <p:cTn id="17" dur="500"/>
                                        <p:tgtEl>
                                          <p:spTgt spid="40"/>
                                        </p:tgtEl>
                                      </p:cBhvr>
                                    </p:animEffect>
                                    <p:anim calcmode="lin" valueType="num">
                                      <p:cBhvr>
                                        <p:cTn id="18" dur="500" fill="hold"/>
                                        <p:tgtEl>
                                          <p:spTgt spid="40"/>
                                        </p:tgtEl>
                                        <p:attrNameLst>
                                          <p:attrName>ppt_x</p:attrName>
                                        </p:attrNameLst>
                                      </p:cBhvr>
                                      <p:tavLst>
                                        <p:tav tm="0">
                                          <p:val>
                                            <p:fltVal val="0.5"/>
                                          </p:val>
                                        </p:tav>
                                        <p:tav tm="100000">
                                          <p:val>
                                            <p:strVal val="#ppt_x"/>
                                          </p:val>
                                        </p:tav>
                                      </p:tavLst>
                                    </p:anim>
                                    <p:anim calcmode="lin" valueType="num">
                                      <p:cBhvr>
                                        <p:cTn id="19" dur="500" fill="hold"/>
                                        <p:tgtEl>
                                          <p:spTgt spid="40"/>
                                        </p:tgtEl>
                                        <p:attrNameLst>
                                          <p:attrName>ppt_y</p:attrName>
                                        </p:attrNameLst>
                                      </p:cBhvr>
                                      <p:tavLst>
                                        <p:tav tm="0">
                                          <p:val>
                                            <p:fltVal val="0.5"/>
                                          </p:val>
                                        </p:tav>
                                        <p:tav tm="100000">
                                          <p:val>
                                            <p:strVal val="#ppt_y"/>
                                          </p:val>
                                        </p:tav>
                                      </p:tavLst>
                                    </p:anim>
                                  </p:childTnLst>
                                </p:cTn>
                              </p:par>
                              <p:par>
                                <p:cTn id="20" presetID="53" presetClass="entr" presetSubtype="528"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 calcmode="lin" valueType="num">
                                      <p:cBhvr>
                                        <p:cTn id="22" dur="500" fill="hold"/>
                                        <p:tgtEl>
                                          <p:spTgt spid="41"/>
                                        </p:tgtEl>
                                        <p:attrNameLst>
                                          <p:attrName>ppt_w</p:attrName>
                                        </p:attrNameLst>
                                      </p:cBhvr>
                                      <p:tavLst>
                                        <p:tav tm="0">
                                          <p:val>
                                            <p:fltVal val="0"/>
                                          </p:val>
                                        </p:tav>
                                        <p:tav tm="100000">
                                          <p:val>
                                            <p:strVal val="#ppt_w"/>
                                          </p:val>
                                        </p:tav>
                                      </p:tavLst>
                                    </p:anim>
                                    <p:anim calcmode="lin" valueType="num">
                                      <p:cBhvr>
                                        <p:cTn id="23" dur="500" fill="hold"/>
                                        <p:tgtEl>
                                          <p:spTgt spid="41"/>
                                        </p:tgtEl>
                                        <p:attrNameLst>
                                          <p:attrName>ppt_h</p:attrName>
                                        </p:attrNameLst>
                                      </p:cBhvr>
                                      <p:tavLst>
                                        <p:tav tm="0">
                                          <p:val>
                                            <p:fltVal val="0"/>
                                          </p:val>
                                        </p:tav>
                                        <p:tav tm="100000">
                                          <p:val>
                                            <p:strVal val="#ppt_h"/>
                                          </p:val>
                                        </p:tav>
                                      </p:tavLst>
                                    </p:anim>
                                    <p:animEffect transition="in" filter="fade">
                                      <p:cBhvr>
                                        <p:cTn id="24" dur="500"/>
                                        <p:tgtEl>
                                          <p:spTgt spid="41"/>
                                        </p:tgtEl>
                                      </p:cBhvr>
                                    </p:animEffect>
                                    <p:anim calcmode="lin" valueType="num">
                                      <p:cBhvr>
                                        <p:cTn id="25" dur="500" fill="hold"/>
                                        <p:tgtEl>
                                          <p:spTgt spid="41"/>
                                        </p:tgtEl>
                                        <p:attrNameLst>
                                          <p:attrName>ppt_x</p:attrName>
                                        </p:attrNameLst>
                                      </p:cBhvr>
                                      <p:tavLst>
                                        <p:tav tm="0">
                                          <p:val>
                                            <p:fltVal val="0.5"/>
                                          </p:val>
                                        </p:tav>
                                        <p:tav tm="100000">
                                          <p:val>
                                            <p:strVal val="#ppt_x"/>
                                          </p:val>
                                        </p:tav>
                                      </p:tavLst>
                                    </p:anim>
                                    <p:anim calcmode="lin" valueType="num">
                                      <p:cBhvr>
                                        <p:cTn id="26" dur="500" fill="hold"/>
                                        <p:tgtEl>
                                          <p:spTgt spid="41"/>
                                        </p:tgtEl>
                                        <p:attrNameLst>
                                          <p:attrName>ppt_y</p:attrName>
                                        </p:attrNameLst>
                                      </p:cBhvr>
                                      <p:tavLst>
                                        <p:tav tm="0">
                                          <p:val>
                                            <p:fltVal val="0.5"/>
                                          </p:val>
                                        </p:tav>
                                        <p:tav tm="100000">
                                          <p:val>
                                            <p:strVal val="#ppt_y"/>
                                          </p:val>
                                        </p:tav>
                                      </p:tavLst>
                                    </p:anim>
                                  </p:childTnLst>
                                </p:cTn>
                              </p:par>
                            </p:childTnLst>
                          </p:cTn>
                        </p:par>
                        <p:par>
                          <p:cTn id="27" fill="hold">
                            <p:stCondLst>
                              <p:cond delay="1399"/>
                            </p:stCondLst>
                            <p:childTnLst>
                              <p:par>
                                <p:cTn id="28" presetID="22" presetClass="entr" presetSubtype="1" fill="hold" grpId="0" nodeType="after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wipe(up)">
                                      <p:cBhvr>
                                        <p:cTn id="30" dur="500"/>
                                        <p:tgtEl>
                                          <p:spTgt spid="27"/>
                                        </p:tgtEl>
                                      </p:cBhvr>
                                    </p:animEffect>
                                  </p:childTnLst>
                                </p:cTn>
                              </p:par>
                            </p:childTnLst>
                          </p:cTn>
                        </p:par>
                        <p:par>
                          <p:cTn id="31" fill="hold">
                            <p:stCondLst>
                              <p:cond delay="1899"/>
                            </p:stCondLst>
                            <p:childTnLst>
                              <p:par>
                                <p:cTn id="32" presetID="22" presetClass="entr" presetSubtype="1" fill="hold" grpId="0" nodeType="after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wipe(up)">
                                      <p:cBhvr>
                                        <p:cTn id="34" dur="500"/>
                                        <p:tgtEl>
                                          <p:spTgt spid="39"/>
                                        </p:tgtEl>
                                      </p:cBhvr>
                                    </p:animEffect>
                                  </p:childTnLst>
                                </p:cTn>
                              </p:par>
                            </p:childTnLst>
                          </p:cTn>
                        </p:par>
                        <p:par>
                          <p:cTn id="35" fill="hold">
                            <p:stCondLst>
                              <p:cond delay="2399"/>
                            </p:stCondLst>
                            <p:childTnLst>
                              <p:par>
                                <p:cTn id="36" presetID="10" presetClass="entr" presetSubtype="0" fill="hold" grpId="0" nodeType="afterEffect">
                                  <p:stCondLst>
                                    <p:cond delay="0"/>
                                  </p:stCondLst>
                                  <p:childTnLst>
                                    <p:set>
                                      <p:cBhvr>
                                        <p:cTn id="37" dur="1" fill="hold">
                                          <p:stCondLst>
                                            <p:cond delay="0"/>
                                          </p:stCondLst>
                                        </p:cTn>
                                        <p:tgtEl>
                                          <p:spTgt spid="44"/>
                                        </p:tgtEl>
                                        <p:attrNameLst>
                                          <p:attrName>style.visibility</p:attrName>
                                        </p:attrNameLst>
                                      </p:cBhvr>
                                      <p:to>
                                        <p:strVal val="visible"/>
                                      </p:to>
                                    </p:set>
                                    <p:animEffect transition="in" filter="fade">
                                      <p:cBhvr>
                                        <p:cTn id="38" dur="500"/>
                                        <p:tgtEl>
                                          <p:spTgt spid="4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7"/>
                                        </p:tgtEl>
                                        <p:attrNameLst>
                                          <p:attrName>style.visibility</p:attrName>
                                        </p:attrNameLst>
                                      </p:cBhvr>
                                      <p:to>
                                        <p:strVal val="visible"/>
                                      </p:to>
                                    </p:set>
                                    <p:animEffect transition="in" filter="fade">
                                      <p:cBhvr>
                                        <p:cTn id="41" dur="500"/>
                                        <p:tgtEl>
                                          <p:spTgt spid="47"/>
                                        </p:tgtEl>
                                      </p:cBhvr>
                                    </p:animEffect>
                                  </p:childTnLst>
                                </p:cTn>
                              </p:par>
                              <p:par>
                                <p:cTn id="42" presetID="10" presetClass="entr" presetSubtype="0" fill="hold" grpId="0" nodeType="withEffect">
                                  <p:stCondLst>
                                    <p:cond delay="300"/>
                                  </p:stCondLst>
                                  <p:childTnLst>
                                    <p:set>
                                      <p:cBhvr>
                                        <p:cTn id="43" dur="1" fill="hold">
                                          <p:stCondLst>
                                            <p:cond delay="0"/>
                                          </p:stCondLst>
                                        </p:cTn>
                                        <p:tgtEl>
                                          <p:spTgt spid="42"/>
                                        </p:tgtEl>
                                        <p:attrNameLst>
                                          <p:attrName>style.visibility</p:attrName>
                                        </p:attrNameLst>
                                      </p:cBhvr>
                                      <p:to>
                                        <p:strVal val="visible"/>
                                      </p:to>
                                    </p:set>
                                    <p:animEffect transition="in" filter="fade">
                                      <p:cBhvr>
                                        <p:cTn id="44" dur="500"/>
                                        <p:tgtEl>
                                          <p:spTgt spid="42"/>
                                        </p:tgtEl>
                                      </p:cBhvr>
                                    </p:animEffect>
                                  </p:childTnLst>
                                </p:cTn>
                              </p:par>
                              <p:par>
                                <p:cTn id="45" presetID="10" presetClass="entr" presetSubtype="0" fill="hold" grpId="0" nodeType="withEffect">
                                  <p:stCondLst>
                                    <p:cond delay="300"/>
                                  </p:stCondLst>
                                  <p:childTnLst>
                                    <p:set>
                                      <p:cBhvr>
                                        <p:cTn id="46" dur="1" fill="hold">
                                          <p:stCondLst>
                                            <p:cond delay="0"/>
                                          </p:stCondLst>
                                        </p:cTn>
                                        <p:tgtEl>
                                          <p:spTgt spid="43"/>
                                        </p:tgtEl>
                                        <p:attrNameLst>
                                          <p:attrName>style.visibility</p:attrName>
                                        </p:attrNameLst>
                                      </p:cBhvr>
                                      <p:to>
                                        <p:strVal val="visible"/>
                                      </p:to>
                                    </p:set>
                                    <p:animEffect transition="in" filter="fade">
                                      <p:cBhvr>
                                        <p:cTn id="47" dur="500"/>
                                        <p:tgtEl>
                                          <p:spTgt spid="43"/>
                                        </p:tgtEl>
                                      </p:cBhvr>
                                    </p:animEffect>
                                  </p:childTnLst>
                                </p:cTn>
                              </p:par>
                              <p:par>
                                <p:cTn id="48" presetID="10" presetClass="entr" presetSubtype="0" fill="hold" grpId="0" nodeType="withEffect">
                                  <p:stCondLst>
                                    <p:cond delay="600"/>
                                  </p:stCondLst>
                                  <p:childTnLst>
                                    <p:set>
                                      <p:cBhvr>
                                        <p:cTn id="49" dur="1" fill="hold">
                                          <p:stCondLst>
                                            <p:cond delay="0"/>
                                          </p:stCondLst>
                                        </p:cTn>
                                        <p:tgtEl>
                                          <p:spTgt spid="45"/>
                                        </p:tgtEl>
                                        <p:attrNameLst>
                                          <p:attrName>style.visibility</p:attrName>
                                        </p:attrNameLst>
                                      </p:cBhvr>
                                      <p:to>
                                        <p:strVal val="visible"/>
                                      </p:to>
                                    </p:set>
                                    <p:animEffect transition="in" filter="fade">
                                      <p:cBhvr>
                                        <p:cTn id="50" dur="500"/>
                                        <p:tgtEl>
                                          <p:spTgt spid="45"/>
                                        </p:tgtEl>
                                      </p:cBhvr>
                                    </p:animEffect>
                                  </p:childTnLst>
                                </p:cTn>
                              </p:par>
                              <p:par>
                                <p:cTn id="51" presetID="10" presetClass="entr" presetSubtype="0" fill="hold" grpId="0" nodeType="withEffect">
                                  <p:stCondLst>
                                    <p:cond delay="600"/>
                                  </p:stCondLst>
                                  <p:childTnLst>
                                    <p:set>
                                      <p:cBhvr>
                                        <p:cTn id="52" dur="1" fill="hold">
                                          <p:stCondLst>
                                            <p:cond delay="0"/>
                                          </p:stCondLst>
                                        </p:cTn>
                                        <p:tgtEl>
                                          <p:spTgt spid="48"/>
                                        </p:tgtEl>
                                        <p:attrNameLst>
                                          <p:attrName>style.visibility</p:attrName>
                                        </p:attrNameLst>
                                      </p:cBhvr>
                                      <p:to>
                                        <p:strVal val="visible"/>
                                      </p:to>
                                    </p:set>
                                    <p:animEffect transition="in" filter="fade">
                                      <p:cBhvr>
                                        <p:cTn id="53" dur="500"/>
                                        <p:tgtEl>
                                          <p:spTgt spid="48"/>
                                        </p:tgtEl>
                                      </p:cBhvr>
                                    </p:animEffect>
                                  </p:childTnLst>
                                </p:cTn>
                              </p:par>
                              <p:par>
                                <p:cTn id="54" presetID="10" presetClass="entr" presetSubtype="0" fill="hold" grpId="0" nodeType="withEffect">
                                  <p:stCondLst>
                                    <p:cond delay="900"/>
                                  </p:stCondLst>
                                  <p:childTnLst>
                                    <p:set>
                                      <p:cBhvr>
                                        <p:cTn id="55" dur="1" fill="hold">
                                          <p:stCondLst>
                                            <p:cond delay="0"/>
                                          </p:stCondLst>
                                        </p:cTn>
                                        <p:tgtEl>
                                          <p:spTgt spid="46"/>
                                        </p:tgtEl>
                                        <p:attrNameLst>
                                          <p:attrName>style.visibility</p:attrName>
                                        </p:attrNameLst>
                                      </p:cBhvr>
                                      <p:to>
                                        <p:strVal val="visible"/>
                                      </p:to>
                                    </p:set>
                                    <p:animEffect transition="in" filter="fade">
                                      <p:cBhvr>
                                        <p:cTn id="56" dur="500"/>
                                        <p:tgtEl>
                                          <p:spTgt spid="46"/>
                                        </p:tgtEl>
                                      </p:cBhvr>
                                    </p:animEffect>
                                  </p:childTnLst>
                                </p:cTn>
                              </p:par>
                              <p:par>
                                <p:cTn id="57" presetID="10" presetClass="entr" presetSubtype="0" fill="hold" grpId="0" nodeType="withEffect">
                                  <p:stCondLst>
                                    <p:cond delay="900"/>
                                  </p:stCondLst>
                                  <p:childTnLst>
                                    <p:set>
                                      <p:cBhvr>
                                        <p:cTn id="58" dur="1" fill="hold">
                                          <p:stCondLst>
                                            <p:cond delay="0"/>
                                          </p:stCondLst>
                                        </p:cTn>
                                        <p:tgtEl>
                                          <p:spTgt spid="49"/>
                                        </p:tgtEl>
                                        <p:attrNameLst>
                                          <p:attrName>style.visibility</p:attrName>
                                        </p:attrNameLst>
                                      </p:cBhvr>
                                      <p:to>
                                        <p:strVal val="visible"/>
                                      </p:to>
                                    </p:set>
                                    <p:animEffect transition="in" filter="fade">
                                      <p:cBhvr>
                                        <p:cTn id="59"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animBg="1"/>
      <p:bldP spid="39" grpId="0"/>
      <p:bldP spid="40" grpId="0" animBg="1"/>
      <p:bldP spid="41" grpId="0" animBg="1"/>
      <p:bldP spid="42" grpId="0" animBg="1"/>
      <p:bldP spid="43" grpId="0"/>
      <p:bldP spid="44" grpId="0" animBg="1"/>
      <p:bldP spid="45" grpId="0" animBg="1"/>
      <p:bldP spid="46" grpId="0" animBg="1"/>
      <p:bldP spid="47" grpId="0"/>
      <p:bldP spid="48" grpId="0"/>
      <p:bldP spid="4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我们的不同</a:t>
            </a:r>
          </a:p>
        </p:txBody>
      </p:sp>
      <p:graphicFrame>
        <p:nvGraphicFramePr>
          <p:cNvPr id="3" name="表格 2"/>
          <p:cNvGraphicFramePr/>
          <p:nvPr>
            <p:custDataLst>
              <p:tags r:id="rId1"/>
            </p:custDataLst>
          </p:nvPr>
        </p:nvGraphicFramePr>
        <p:xfrm>
          <a:off x="107505" y="723925"/>
          <a:ext cx="8928992" cy="4345963"/>
        </p:xfrm>
        <a:graphic>
          <a:graphicData uri="http://schemas.openxmlformats.org/drawingml/2006/table">
            <a:tbl>
              <a:tblPr firstRow="1" bandRow="1">
                <a:tableStyleId>{5C22544A-7EE6-4342-B048-85BDC9FD1C3A}</a:tableStyleId>
              </a:tblPr>
              <a:tblGrid>
                <a:gridCol w="1944215">
                  <a:extLst>
                    <a:ext uri="{9D8B030D-6E8A-4147-A177-3AD203B41FA5}">
                      <a16:colId xmlns:a16="http://schemas.microsoft.com/office/drawing/2014/main" xmlns="" val="20000"/>
                    </a:ext>
                  </a:extLst>
                </a:gridCol>
                <a:gridCol w="1512168">
                  <a:extLst>
                    <a:ext uri="{9D8B030D-6E8A-4147-A177-3AD203B41FA5}">
                      <a16:colId xmlns:a16="http://schemas.microsoft.com/office/drawing/2014/main" xmlns="" val="20001"/>
                    </a:ext>
                  </a:extLst>
                </a:gridCol>
                <a:gridCol w="2520280">
                  <a:extLst>
                    <a:ext uri="{9D8B030D-6E8A-4147-A177-3AD203B41FA5}">
                      <a16:colId xmlns:a16="http://schemas.microsoft.com/office/drawing/2014/main" xmlns="" val="20002"/>
                    </a:ext>
                  </a:extLst>
                </a:gridCol>
                <a:gridCol w="2952329">
                  <a:extLst>
                    <a:ext uri="{9D8B030D-6E8A-4147-A177-3AD203B41FA5}">
                      <a16:colId xmlns:a16="http://schemas.microsoft.com/office/drawing/2014/main" xmlns="" val="20003"/>
                    </a:ext>
                  </a:extLst>
                </a:gridCol>
              </a:tblGrid>
              <a:tr h="398803">
                <a:tc>
                  <a:txBody>
                    <a:bodyPr/>
                    <a:lstStyle/>
                    <a:p>
                      <a:pPr indent="0">
                        <a:buNone/>
                      </a:pPr>
                      <a:endParaRPr lang="en-US" altLang="en-US" sz="1050" b="1" dirty="0">
                        <a:solidFill>
                          <a:srgbClr val="848587"/>
                        </a:solidFill>
                        <a:latin typeface="宋体" panose="02010600030101010101" pitchFamily="2" charset="-122"/>
                      </a:endParaRPr>
                    </a:p>
                  </a:txBody>
                  <a:tcPr marL="12700" marR="12700" marT="12700" anchor="ctr">
                    <a:lnL w="9525">
                      <a:solidFill>
                        <a:srgbClr val="848587"/>
                      </a:solidFill>
                      <a:prstDash val="sysDash"/>
                    </a:lnL>
                    <a:lnR w="9525">
                      <a:solidFill>
                        <a:srgbClr val="848587"/>
                      </a:solidFill>
                      <a:prstDash val="sysDash"/>
                    </a:lnR>
                    <a:lnT w="28575">
                      <a:solidFill>
                        <a:srgbClr val="848587"/>
                      </a:solidFill>
                      <a:prstDash val="solid"/>
                    </a:lnT>
                    <a:lnB w="28575">
                      <a:solidFill>
                        <a:srgbClr val="848587"/>
                      </a:solidFill>
                      <a:prstDash val="solid"/>
                    </a:lnB>
                    <a:lnTlToBr>
                      <a:noFill/>
                    </a:lnTlToBr>
                    <a:lnBlToTr>
                      <a:noFill/>
                    </a:lnBlToTr>
                    <a:solidFill>
                      <a:srgbClr val="FFFFFF"/>
                    </a:solidFill>
                  </a:tcPr>
                </a:tc>
                <a:tc>
                  <a:txBody>
                    <a:bodyPr/>
                    <a:lstStyle/>
                    <a:p>
                      <a:pPr indent="0">
                        <a:buNone/>
                      </a:pPr>
                      <a:r>
                        <a:rPr lang="zh-CN" sz="1100" b="1" dirty="0">
                          <a:solidFill>
                            <a:srgbClr val="848587"/>
                          </a:solidFill>
                          <a:latin typeface="Arial" panose="020B0604020202020204" pitchFamily="34" charset="0"/>
                          <a:ea typeface="宋体" panose="02010600030101010101" pitchFamily="2" charset="-122"/>
                        </a:rPr>
                        <a:t>子项目</a:t>
                      </a:r>
                      <a:endParaRPr lang="zh-CN" altLang="en-US" sz="1100" b="1" dirty="0">
                        <a:solidFill>
                          <a:srgbClr val="848587"/>
                        </a:solidFill>
                        <a:latin typeface="Arial" panose="020B0604020202020204" pitchFamily="34" charset="0"/>
                        <a:ea typeface="宋体" panose="02010600030101010101" pitchFamily="2" charset="-122"/>
                      </a:endParaRPr>
                    </a:p>
                  </a:txBody>
                  <a:tcPr marL="12700" marR="12700" marT="12700" anchor="ctr">
                    <a:lnL w="9525">
                      <a:solidFill>
                        <a:srgbClr val="848587"/>
                      </a:solidFill>
                      <a:prstDash val="sysDash"/>
                    </a:lnL>
                    <a:lnR w="9525">
                      <a:solidFill>
                        <a:srgbClr val="848587"/>
                      </a:solidFill>
                      <a:prstDash val="sysDash"/>
                    </a:lnR>
                    <a:lnT w="28575">
                      <a:solidFill>
                        <a:srgbClr val="848587"/>
                      </a:solidFill>
                      <a:prstDash val="solid"/>
                    </a:lnT>
                    <a:lnB w="28575">
                      <a:solidFill>
                        <a:srgbClr val="848587"/>
                      </a:solidFill>
                      <a:prstDash val="solid"/>
                    </a:lnB>
                    <a:lnTlToBr>
                      <a:noFill/>
                    </a:lnTlToBr>
                    <a:lnBlToTr>
                      <a:noFill/>
                    </a:lnBlToTr>
                    <a:solidFill>
                      <a:srgbClr val="FFFFFF"/>
                    </a:solidFill>
                  </a:tcPr>
                </a:tc>
                <a:tc>
                  <a:txBody>
                    <a:bodyPr/>
                    <a:lstStyle/>
                    <a:p>
                      <a:pPr indent="0">
                        <a:buNone/>
                      </a:pPr>
                      <a:r>
                        <a:rPr lang="zh-CN" sz="1100" b="1" dirty="0">
                          <a:solidFill>
                            <a:srgbClr val="848587"/>
                          </a:solidFill>
                          <a:latin typeface="微软雅黑" panose="020B0503020204020204" pitchFamily="34" charset="-122"/>
                          <a:ea typeface="微软雅黑" panose="020B0503020204020204" pitchFamily="34" charset="-122"/>
                        </a:rPr>
                        <a:t>基于结算信息医保智能审核与监管系统</a:t>
                      </a:r>
                      <a:endParaRPr lang="zh-CN" altLang="en-US" sz="1100" b="1" dirty="0">
                        <a:solidFill>
                          <a:srgbClr val="848587"/>
                        </a:solidFill>
                        <a:latin typeface="微软雅黑" panose="020B0503020204020204" pitchFamily="34" charset="-122"/>
                        <a:ea typeface="微软雅黑" panose="020B0503020204020204" pitchFamily="34" charset="-122"/>
                      </a:endParaRPr>
                    </a:p>
                  </a:txBody>
                  <a:tcPr marL="12700" marR="12700" marT="12700" anchor="ctr">
                    <a:lnL w="9525">
                      <a:solidFill>
                        <a:srgbClr val="848587"/>
                      </a:solidFill>
                      <a:prstDash val="sysDash"/>
                    </a:lnL>
                    <a:lnR w="9525">
                      <a:solidFill>
                        <a:srgbClr val="848587"/>
                      </a:solidFill>
                      <a:prstDash val="sysDash"/>
                    </a:lnR>
                    <a:lnT w="28575">
                      <a:solidFill>
                        <a:srgbClr val="848587"/>
                      </a:solidFill>
                      <a:prstDash val="solid"/>
                    </a:lnT>
                    <a:lnB w="28575">
                      <a:solidFill>
                        <a:srgbClr val="848587"/>
                      </a:solidFill>
                      <a:prstDash val="solid"/>
                    </a:lnB>
                    <a:lnTlToBr>
                      <a:noFill/>
                    </a:lnTlToBr>
                    <a:lnBlToTr>
                      <a:noFill/>
                    </a:lnBlToTr>
                    <a:solidFill>
                      <a:srgbClr val="FFFFFF"/>
                    </a:solidFill>
                  </a:tcPr>
                </a:tc>
                <a:tc>
                  <a:txBody>
                    <a:bodyPr/>
                    <a:lstStyle/>
                    <a:p>
                      <a:pPr indent="0">
                        <a:buNone/>
                      </a:pPr>
                      <a:r>
                        <a:rPr lang="zh-CN" sz="1100" b="1">
                          <a:solidFill>
                            <a:srgbClr val="848587"/>
                          </a:solidFill>
                          <a:latin typeface="微软雅黑" panose="020B0503020204020204" pitchFamily="34" charset="-122"/>
                          <a:ea typeface="微软雅黑" panose="020B0503020204020204" pitchFamily="34" charset="-122"/>
                        </a:rPr>
                        <a:t>新一代基于全量数据医保智能审核与监管系统</a:t>
                      </a:r>
                      <a:endParaRPr lang="zh-CN" altLang="en-US" sz="1100" b="1">
                        <a:solidFill>
                          <a:srgbClr val="848587"/>
                        </a:solidFill>
                        <a:latin typeface="微软雅黑" panose="020B0503020204020204" pitchFamily="34" charset="-122"/>
                        <a:ea typeface="微软雅黑" panose="020B0503020204020204" pitchFamily="34" charset="-122"/>
                      </a:endParaRPr>
                    </a:p>
                  </a:txBody>
                  <a:tcPr marL="12700" marR="12700" marT="12700" anchor="ctr">
                    <a:lnL w="9525">
                      <a:solidFill>
                        <a:srgbClr val="848587"/>
                      </a:solidFill>
                      <a:prstDash val="sysDash"/>
                    </a:lnL>
                    <a:lnR w="9525">
                      <a:solidFill>
                        <a:srgbClr val="848587"/>
                      </a:solidFill>
                      <a:prstDash val="sysDash"/>
                    </a:lnR>
                    <a:lnT w="28575">
                      <a:solidFill>
                        <a:srgbClr val="848587"/>
                      </a:solidFill>
                      <a:prstDash val="solid"/>
                    </a:lnT>
                    <a:lnB w="28575">
                      <a:solidFill>
                        <a:srgbClr val="848587"/>
                      </a:solidFill>
                      <a:prstDash val="solid"/>
                    </a:lnB>
                    <a:lnTlToBr>
                      <a:noFill/>
                    </a:lnTlToBr>
                    <a:lnBlToTr>
                      <a:noFill/>
                    </a:lnBlToTr>
                    <a:solidFill>
                      <a:srgbClr val="FFFFFF"/>
                    </a:solidFill>
                  </a:tcPr>
                </a:tc>
                <a:extLst>
                  <a:ext uri="{0D108BD9-81ED-4DB2-BD59-A6C34878D82A}">
                    <a16:rowId xmlns:a16="http://schemas.microsoft.com/office/drawing/2014/main" xmlns="" val="10000"/>
                  </a:ext>
                </a:extLst>
              </a:tr>
              <a:tr h="309768">
                <a:tc rowSpan="8">
                  <a:txBody>
                    <a:bodyPr/>
                    <a:lstStyle/>
                    <a:p>
                      <a:pPr indent="0">
                        <a:buNone/>
                      </a:pPr>
                      <a:r>
                        <a:rPr lang="zh-CN" sz="1000" b="0" dirty="0">
                          <a:solidFill>
                            <a:srgbClr val="404040"/>
                          </a:solidFill>
                          <a:latin typeface="微软雅黑" panose="020B0503020204020204" pitchFamily="34" charset="-122"/>
                          <a:ea typeface="微软雅黑" panose="020B0503020204020204" pitchFamily="34" charset="-122"/>
                        </a:rPr>
                        <a:t>数据源</a:t>
                      </a:r>
                      <a:endParaRPr lang="zh-CN" altLang="en-US" sz="1000" b="0" dirty="0">
                        <a:solidFill>
                          <a:srgbClr val="404040"/>
                        </a:solidFill>
                        <a:latin typeface="微软雅黑" panose="020B0503020204020204" pitchFamily="34" charset="-122"/>
                        <a:ea typeface="微软雅黑" panose="020B0503020204020204" pitchFamily="34" charset="-122"/>
                      </a:endParaRPr>
                    </a:p>
                  </a:txBody>
                  <a:tcPr marL="12700" marR="12700" marT="12700" anchor="ctr">
                    <a:lnL w="9525">
                      <a:solidFill>
                        <a:srgbClr val="848587"/>
                      </a:solidFill>
                      <a:prstDash val="sysDash"/>
                    </a:lnL>
                    <a:lnR w="9525">
                      <a:solidFill>
                        <a:srgbClr val="848587"/>
                      </a:solidFill>
                      <a:prstDash val="sysDash"/>
                    </a:lnR>
                    <a:lnT w="28575">
                      <a:solidFill>
                        <a:srgbClr val="848587"/>
                      </a:solidFill>
                      <a:prstDash val="solid"/>
                    </a:lnT>
                    <a:lnB w="9525">
                      <a:solidFill>
                        <a:srgbClr val="848587"/>
                      </a:solidFill>
                      <a:prstDash val="sysDash"/>
                    </a:lnB>
                    <a:lnTlToBr>
                      <a:noFill/>
                    </a:lnTlToBr>
                    <a:lnBlToTr>
                      <a:noFill/>
                    </a:lnBlToTr>
                    <a:solidFill>
                      <a:srgbClr val="FFFFFF"/>
                    </a:solidFill>
                  </a:tcPr>
                </a:tc>
                <a:tc>
                  <a:txBody>
                    <a:bodyPr/>
                    <a:lstStyle/>
                    <a:p>
                      <a:pPr indent="0">
                        <a:buNone/>
                      </a:pPr>
                      <a:r>
                        <a:rPr lang="zh-CN" sz="1000" b="0" dirty="0">
                          <a:solidFill>
                            <a:srgbClr val="404040"/>
                          </a:solidFill>
                          <a:latin typeface="微软雅黑" panose="020B0503020204020204" pitchFamily="34" charset="-122"/>
                          <a:ea typeface="微软雅黑" panose="020B0503020204020204" pitchFamily="34" charset="-122"/>
                        </a:rPr>
                        <a:t>电子病历</a:t>
                      </a:r>
                      <a:endParaRPr lang="zh-CN" altLang="en-US" sz="1000" b="0" dirty="0">
                        <a:solidFill>
                          <a:srgbClr val="404040"/>
                        </a:solidFill>
                        <a:latin typeface="微软雅黑" panose="020B0503020204020204" pitchFamily="34" charset="-122"/>
                        <a:ea typeface="微软雅黑" panose="020B0503020204020204" pitchFamily="34" charset="-122"/>
                      </a:endParaRPr>
                    </a:p>
                  </a:txBody>
                  <a:tcPr marL="12700" marR="12700" marT="12700" anchor="ctr">
                    <a:lnL w="9525">
                      <a:solidFill>
                        <a:srgbClr val="848587"/>
                      </a:solidFill>
                      <a:prstDash val="sysDash"/>
                    </a:lnL>
                    <a:lnR w="9525">
                      <a:solidFill>
                        <a:srgbClr val="848587"/>
                      </a:solidFill>
                      <a:prstDash val="sysDash"/>
                    </a:lnR>
                    <a:lnT w="28575">
                      <a:solidFill>
                        <a:srgbClr val="848587"/>
                      </a:solidFill>
                      <a:prstDash val="solid"/>
                    </a:lnT>
                    <a:lnB w="9525">
                      <a:solidFill>
                        <a:srgbClr val="848587"/>
                      </a:solidFill>
                      <a:prstDash val="sysDash"/>
                    </a:lnB>
                    <a:lnTlToBr>
                      <a:noFill/>
                    </a:lnTlToBr>
                    <a:lnBlToTr>
                      <a:noFill/>
                    </a:lnBlToTr>
                    <a:solidFill>
                      <a:srgbClr val="FFFFFF"/>
                    </a:solidFill>
                  </a:tcPr>
                </a:tc>
                <a:tc>
                  <a:txBody>
                    <a:bodyPr/>
                    <a:lstStyle/>
                    <a:p>
                      <a:pPr indent="0">
                        <a:buNone/>
                      </a:pPr>
                      <a:r>
                        <a:rPr lang="zh-CN" sz="1000" b="0" dirty="0">
                          <a:solidFill>
                            <a:srgbClr val="404040"/>
                          </a:solidFill>
                          <a:latin typeface="微软雅黑" panose="020B0503020204020204" pitchFamily="34" charset="-122"/>
                          <a:ea typeface="微软雅黑" panose="020B0503020204020204" pitchFamily="34" charset="-122"/>
                        </a:rPr>
                        <a:t>不完整，仅仅包括病案首页，用于DRGs分组与结算</a:t>
                      </a:r>
                      <a:endParaRPr lang="zh-CN" altLang="en-US" sz="1000" b="0" dirty="0">
                        <a:solidFill>
                          <a:srgbClr val="404040"/>
                        </a:solidFill>
                        <a:latin typeface="微软雅黑" panose="020B0503020204020204" pitchFamily="34" charset="-122"/>
                        <a:ea typeface="微软雅黑" panose="020B0503020204020204" pitchFamily="34" charset="-122"/>
                      </a:endParaRPr>
                    </a:p>
                  </a:txBody>
                  <a:tcPr marL="12700" marR="12700" marT="12700" anchor="ctr">
                    <a:lnL w="9525">
                      <a:solidFill>
                        <a:srgbClr val="848587"/>
                      </a:solidFill>
                      <a:prstDash val="sysDash"/>
                    </a:lnL>
                    <a:lnR w="9525">
                      <a:solidFill>
                        <a:srgbClr val="848587"/>
                      </a:solidFill>
                      <a:prstDash val="sysDash"/>
                    </a:lnR>
                    <a:lnT w="28575">
                      <a:solidFill>
                        <a:srgbClr val="848587"/>
                      </a:solidFill>
                      <a:prstDash val="solid"/>
                    </a:lnT>
                    <a:lnB w="9525">
                      <a:solidFill>
                        <a:srgbClr val="848587"/>
                      </a:solidFill>
                      <a:prstDash val="sysDash"/>
                    </a:lnB>
                    <a:lnTlToBr>
                      <a:noFill/>
                    </a:lnTlToBr>
                    <a:lnBlToTr>
                      <a:noFill/>
                    </a:lnBlToTr>
                    <a:solidFill>
                      <a:srgbClr val="FFFFFF"/>
                    </a:solidFill>
                  </a:tcPr>
                </a:tc>
                <a:tc>
                  <a:txBody>
                    <a:bodyPr/>
                    <a:lstStyle/>
                    <a:p>
                      <a:pPr indent="0">
                        <a:buNone/>
                      </a:pPr>
                      <a:r>
                        <a:rPr lang="zh-CN" sz="1000" b="0">
                          <a:solidFill>
                            <a:srgbClr val="404040"/>
                          </a:solidFill>
                          <a:latin typeface="微软雅黑" panose="020B0503020204020204" pitchFamily="34" charset="-122"/>
                          <a:ea typeface="微软雅黑" panose="020B0503020204020204" pitchFamily="34" charset="-122"/>
                        </a:rPr>
                        <a:t>有</a:t>
                      </a:r>
                      <a:endParaRPr lang="zh-CN" altLang="en-US" sz="1000" b="0">
                        <a:solidFill>
                          <a:srgbClr val="404040"/>
                        </a:solidFill>
                        <a:latin typeface="微软雅黑" panose="020B0503020204020204" pitchFamily="34" charset="-122"/>
                        <a:ea typeface="微软雅黑" panose="020B0503020204020204" pitchFamily="34" charset="-122"/>
                      </a:endParaRPr>
                    </a:p>
                  </a:txBody>
                  <a:tcPr marL="12700" marR="12700" marT="12700" anchor="ctr">
                    <a:lnL w="9525">
                      <a:solidFill>
                        <a:srgbClr val="848587"/>
                      </a:solidFill>
                      <a:prstDash val="sysDash"/>
                    </a:lnL>
                    <a:lnR w="9525">
                      <a:solidFill>
                        <a:srgbClr val="848587"/>
                      </a:solidFill>
                      <a:prstDash val="sysDash"/>
                    </a:lnR>
                    <a:lnT w="28575">
                      <a:solidFill>
                        <a:srgbClr val="848587"/>
                      </a:solidFill>
                      <a:prstDash val="solid"/>
                    </a:lnT>
                    <a:lnB w="9525">
                      <a:solidFill>
                        <a:srgbClr val="848587"/>
                      </a:solidFill>
                      <a:prstDash val="sysDash"/>
                    </a:lnB>
                    <a:lnTlToBr>
                      <a:noFill/>
                    </a:lnTlToBr>
                    <a:lnBlToTr>
                      <a:noFill/>
                    </a:lnBlToTr>
                    <a:solidFill>
                      <a:srgbClr val="FFFFFF"/>
                    </a:solidFill>
                  </a:tcPr>
                </a:tc>
                <a:extLst>
                  <a:ext uri="{0D108BD9-81ED-4DB2-BD59-A6C34878D82A}">
                    <a16:rowId xmlns:a16="http://schemas.microsoft.com/office/drawing/2014/main" xmlns="" val="10001"/>
                  </a:ext>
                </a:extLst>
              </a:tr>
              <a:tr h="176215">
                <a:tc vMerge="1">
                  <a:txBody>
                    <a:bodyPr/>
                    <a:lstStyle/>
                    <a:p>
                      <a:endParaRPr lang="zh-CN"/>
                    </a:p>
                  </a:txBody>
                  <a:tcPr>
                    <a:lnL w="9525">
                      <a:solidFill>
                        <a:srgbClr val="848587"/>
                      </a:solidFill>
                      <a:prstDash val="sysDash"/>
                    </a:lnL>
                    <a:lnR w="9525">
                      <a:solidFill>
                        <a:srgbClr val="848587"/>
                      </a:solidFill>
                      <a:prstDash val="sysDash"/>
                    </a:lnR>
                  </a:tcPr>
                </a:tc>
                <a:tc>
                  <a:txBody>
                    <a:bodyPr/>
                    <a:lstStyle/>
                    <a:p>
                      <a:pPr indent="0">
                        <a:buNone/>
                      </a:pPr>
                      <a:r>
                        <a:rPr lang="zh-CN" sz="1000" b="0" dirty="0">
                          <a:solidFill>
                            <a:srgbClr val="404040"/>
                          </a:solidFill>
                          <a:latin typeface="微软雅黑" panose="020B0503020204020204" pitchFamily="34" charset="-122"/>
                          <a:ea typeface="微软雅黑" panose="020B0503020204020204" pitchFamily="34" charset="-122"/>
                        </a:rPr>
                        <a:t>结算信息</a:t>
                      </a:r>
                      <a:endParaRPr lang="zh-CN" altLang="en-US" sz="1000" b="0" dirty="0">
                        <a:solidFill>
                          <a:srgbClr val="404040"/>
                        </a:solidFill>
                        <a:latin typeface="微软雅黑" panose="020B0503020204020204" pitchFamily="34" charset="-122"/>
                        <a:ea typeface="微软雅黑" panose="020B0503020204020204" pitchFamily="34" charset="-122"/>
                      </a:endParaRPr>
                    </a:p>
                  </a:txBody>
                  <a:tcPr marL="12700" marR="12700" marT="12700" anchor="ct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lnTlToBr>
                      <a:noFill/>
                    </a:lnTlToBr>
                    <a:lnBlToTr>
                      <a:noFill/>
                    </a:lnBlToTr>
                    <a:solidFill>
                      <a:srgbClr val="FFFFFF"/>
                    </a:solidFill>
                  </a:tcPr>
                </a:tc>
                <a:tc>
                  <a:txBody>
                    <a:bodyPr/>
                    <a:lstStyle/>
                    <a:p>
                      <a:pPr indent="0">
                        <a:buNone/>
                      </a:pPr>
                      <a:r>
                        <a:rPr lang="zh-CN" sz="1000" b="0" dirty="0">
                          <a:solidFill>
                            <a:srgbClr val="404040"/>
                          </a:solidFill>
                          <a:latin typeface="微软雅黑" panose="020B0503020204020204" pitchFamily="34" charset="-122"/>
                          <a:ea typeface="微软雅黑" panose="020B0503020204020204" pitchFamily="34" charset="-122"/>
                        </a:rPr>
                        <a:t>有</a:t>
                      </a:r>
                      <a:endParaRPr lang="zh-CN" altLang="en-US" sz="1000" b="0" dirty="0">
                        <a:solidFill>
                          <a:srgbClr val="404040"/>
                        </a:solidFill>
                        <a:latin typeface="微软雅黑" panose="020B0503020204020204" pitchFamily="34" charset="-122"/>
                        <a:ea typeface="微软雅黑" panose="020B0503020204020204" pitchFamily="34" charset="-122"/>
                      </a:endParaRPr>
                    </a:p>
                  </a:txBody>
                  <a:tcPr marL="12700" marR="12700" marT="12700" anchor="ct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lnTlToBr>
                      <a:noFill/>
                    </a:lnTlToBr>
                    <a:lnBlToTr>
                      <a:noFill/>
                    </a:lnBlToTr>
                    <a:solidFill>
                      <a:srgbClr val="FFFFFF"/>
                    </a:solidFill>
                  </a:tcPr>
                </a:tc>
                <a:tc>
                  <a:txBody>
                    <a:bodyPr/>
                    <a:lstStyle/>
                    <a:p>
                      <a:pPr indent="0">
                        <a:buNone/>
                      </a:pPr>
                      <a:r>
                        <a:rPr lang="zh-CN" sz="1000" b="0" dirty="0">
                          <a:solidFill>
                            <a:srgbClr val="404040"/>
                          </a:solidFill>
                          <a:latin typeface="微软雅黑" panose="020B0503020204020204" pitchFamily="34" charset="-122"/>
                          <a:ea typeface="微软雅黑" panose="020B0503020204020204" pitchFamily="34" charset="-122"/>
                        </a:rPr>
                        <a:t>有</a:t>
                      </a:r>
                      <a:endParaRPr lang="zh-CN" altLang="en-US" sz="1000" b="0" dirty="0">
                        <a:solidFill>
                          <a:srgbClr val="404040"/>
                        </a:solidFill>
                        <a:latin typeface="微软雅黑" panose="020B0503020204020204" pitchFamily="34" charset="-122"/>
                        <a:ea typeface="微软雅黑" panose="020B0503020204020204" pitchFamily="34" charset="-122"/>
                      </a:endParaRPr>
                    </a:p>
                  </a:txBody>
                  <a:tcPr marL="12700" marR="12700" marT="12700" anchor="ct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lnTlToBr>
                      <a:noFill/>
                    </a:lnTlToBr>
                    <a:lnBlToTr>
                      <a:noFill/>
                    </a:lnBlToTr>
                    <a:solidFill>
                      <a:srgbClr val="FFFFFF"/>
                    </a:solidFill>
                  </a:tcPr>
                </a:tc>
                <a:extLst>
                  <a:ext uri="{0D108BD9-81ED-4DB2-BD59-A6C34878D82A}">
                    <a16:rowId xmlns:a16="http://schemas.microsoft.com/office/drawing/2014/main" xmlns="" val="10002"/>
                  </a:ext>
                </a:extLst>
              </a:tr>
              <a:tr h="176215">
                <a:tc vMerge="1">
                  <a:txBody>
                    <a:bodyPr/>
                    <a:lstStyle/>
                    <a:p>
                      <a:endParaRPr lang="zh-CN"/>
                    </a:p>
                  </a:txBody>
                  <a:tcPr>
                    <a:lnL w="9525">
                      <a:solidFill>
                        <a:srgbClr val="848587"/>
                      </a:solidFill>
                      <a:prstDash val="sysDash"/>
                    </a:lnL>
                    <a:lnR w="9525">
                      <a:solidFill>
                        <a:srgbClr val="848587"/>
                      </a:solidFill>
                      <a:prstDash val="sysDash"/>
                    </a:lnR>
                  </a:tcPr>
                </a:tc>
                <a:tc>
                  <a:txBody>
                    <a:bodyPr/>
                    <a:lstStyle/>
                    <a:p>
                      <a:pPr indent="0">
                        <a:buNone/>
                      </a:pPr>
                      <a:r>
                        <a:rPr lang="zh-CN" sz="1000" b="0" dirty="0">
                          <a:solidFill>
                            <a:srgbClr val="404040"/>
                          </a:solidFill>
                          <a:latin typeface="微软雅黑" panose="020B0503020204020204" pitchFamily="34" charset="-122"/>
                          <a:ea typeface="微软雅黑" panose="020B0503020204020204" pitchFamily="34" charset="-122"/>
                        </a:rPr>
                        <a:t>医务人员信息</a:t>
                      </a:r>
                      <a:endParaRPr lang="zh-CN" altLang="en-US" sz="1000" b="0" dirty="0">
                        <a:solidFill>
                          <a:srgbClr val="404040"/>
                        </a:solidFill>
                        <a:latin typeface="微软雅黑" panose="020B0503020204020204" pitchFamily="34" charset="-122"/>
                        <a:ea typeface="微软雅黑" panose="020B0503020204020204" pitchFamily="34" charset="-122"/>
                      </a:endParaRPr>
                    </a:p>
                  </a:txBody>
                  <a:tcPr marL="12700" marR="12700" marT="12700" anchor="ct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lnTlToBr>
                      <a:noFill/>
                    </a:lnTlToBr>
                    <a:lnBlToTr>
                      <a:noFill/>
                    </a:lnBlToTr>
                    <a:solidFill>
                      <a:srgbClr val="FFFFFF"/>
                    </a:solidFill>
                  </a:tcPr>
                </a:tc>
                <a:tc>
                  <a:txBody>
                    <a:bodyPr/>
                    <a:lstStyle/>
                    <a:p>
                      <a:pPr indent="0">
                        <a:buNone/>
                      </a:pPr>
                      <a:r>
                        <a:rPr lang="zh-CN" sz="1000" b="0" dirty="0">
                          <a:solidFill>
                            <a:srgbClr val="404040"/>
                          </a:solidFill>
                          <a:latin typeface="微软雅黑" panose="020B0503020204020204" pitchFamily="34" charset="-122"/>
                          <a:ea typeface="微软雅黑" panose="020B0503020204020204" pitchFamily="34" charset="-122"/>
                        </a:rPr>
                        <a:t>有</a:t>
                      </a:r>
                      <a:endParaRPr lang="zh-CN" altLang="en-US" sz="1000" b="0" dirty="0">
                        <a:solidFill>
                          <a:srgbClr val="404040"/>
                        </a:solidFill>
                        <a:latin typeface="微软雅黑" panose="020B0503020204020204" pitchFamily="34" charset="-122"/>
                        <a:ea typeface="微软雅黑" panose="020B0503020204020204" pitchFamily="34" charset="-122"/>
                      </a:endParaRPr>
                    </a:p>
                  </a:txBody>
                  <a:tcPr marL="12700" marR="12700" marT="12700" anchor="ct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lnTlToBr>
                      <a:noFill/>
                    </a:lnTlToBr>
                    <a:lnBlToTr>
                      <a:noFill/>
                    </a:lnBlToTr>
                    <a:solidFill>
                      <a:srgbClr val="FFFFFF"/>
                    </a:solidFill>
                  </a:tcPr>
                </a:tc>
                <a:tc>
                  <a:txBody>
                    <a:bodyPr/>
                    <a:lstStyle/>
                    <a:p>
                      <a:pPr indent="0">
                        <a:buNone/>
                      </a:pPr>
                      <a:r>
                        <a:rPr lang="zh-CN" sz="1000" b="0" dirty="0">
                          <a:solidFill>
                            <a:srgbClr val="404040"/>
                          </a:solidFill>
                          <a:latin typeface="微软雅黑" panose="020B0503020204020204" pitchFamily="34" charset="-122"/>
                          <a:ea typeface="微软雅黑" panose="020B0503020204020204" pitchFamily="34" charset="-122"/>
                        </a:rPr>
                        <a:t>有</a:t>
                      </a:r>
                      <a:endParaRPr lang="zh-CN" altLang="en-US" sz="1000" b="0" dirty="0">
                        <a:solidFill>
                          <a:srgbClr val="404040"/>
                        </a:solidFill>
                        <a:latin typeface="微软雅黑" panose="020B0503020204020204" pitchFamily="34" charset="-122"/>
                        <a:ea typeface="微软雅黑" panose="020B0503020204020204" pitchFamily="34" charset="-122"/>
                      </a:endParaRPr>
                    </a:p>
                  </a:txBody>
                  <a:tcPr marL="12700" marR="12700" marT="12700" anchor="ct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lnTlToBr>
                      <a:noFill/>
                    </a:lnTlToBr>
                    <a:lnBlToTr>
                      <a:noFill/>
                    </a:lnBlToTr>
                    <a:solidFill>
                      <a:srgbClr val="FFFFFF"/>
                    </a:solidFill>
                  </a:tcPr>
                </a:tc>
                <a:extLst>
                  <a:ext uri="{0D108BD9-81ED-4DB2-BD59-A6C34878D82A}">
                    <a16:rowId xmlns:a16="http://schemas.microsoft.com/office/drawing/2014/main" xmlns="" val="10003"/>
                  </a:ext>
                </a:extLst>
              </a:tr>
              <a:tr h="176215">
                <a:tc vMerge="1">
                  <a:txBody>
                    <a:bodyPr/>
                    <a:lstStyle/>
                    <a:p>
                      <a:endParaRPr lang="zh-CN"/>
                    </a:p>
                  </a:txBody>
                  <a:tcPr>
                    <a:lnL w="9525">
                      <a:solidFill>
                        <a:srgbClr val="848587"/>
                      </a:solidFill>
                      <a:prstDash val="sysDash"/>
                    </a:lnL>
                    <a:lnR w="9525">
                      <a:solidFill>
                        <a:srgbClr val="848587"/>
                      </a:solidFill>
                      <a:prstDash val="sysDash"/>
                    </a:lnR>
                  </a:tcPr>
                </a:tc>
                <a:tc>
                  <a:txBody>
                    <a:bodyPr/>
                    <a:lstStyle/>
                    <a:p>
                      <a:pPr indent="0">
                        <a:buNone/>
                      </a:pPr>
                      <a:r>
                        <a:rPr lang="zh-CN" sz="1000" b="0">
                          <a:solidFill>
                            <a:srgbClr val="404040"/>
                          </a:solidFill>
                          <a:latin typeface="微软雅黑" panose="020B0503020204020204" pitchFamily="34" charset="-122"/>
                          <a:ea typeface="微软雅黑" panose="020B0503020204020204" pitchFamily="34" charset="-122"/>
                        </a:rPr>
                        <a:t>医疗机构信息</a:t>
                      </a:r>
                      <a:endParaRPr lang="zh-CN" altLang="en-US" sz="1000" b="0">
                        <a:solidFill>
                          <a:srgbClr val="404040"/>
                        </a:solidFill>
                        <a:latin typeface="微软雅黑" panose="020B0503020204020204" pitchFamily="34" charset="-122"/>
                        <a:ea typeface="微软雅黑" panose="020B0503020204020204" pitchFamily="34" charset="-122"/>
                      </a:endParaRPr>
                    </a:p>
                  </a:txBody>
                  <a:tcPr marL="12700" marR="12700" marT="12700" anchor="ct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lnTlToBr>
                      <a:noFill/>
                    </a:lnTlToBr>
                    <a:lnBlToTr>
                      <a:noFill/>
                    </a:lnBlToTr>
                    <a:solidFill>
                      <a:srgbClr val="FFFFFF"/>
                    </a:solidFill>
                  </a:tcPr>
                </a:tc>
                <a:tc>
                  <a:txBody>
                    <a:bodyPr/>
                    <a:lstStyle/>
                    <a:p>
                      <a:pPr indent="0">
                        <a:buNone/>
                      </a:pPr>
                      <a:r>
                        <a:rPr lang="zh-CN" sz="1000" b="0" dirty="0">
                          <a:solidFill>
                            <a:srgbClr val="404040"/>
                          </a:solidFill>
                          <a:latin typeface="微软雅黑" panose="020B0503020204020204" pitchFamily="34" charset="-122"/>
                          <a:ea typeface="微软雅黑" panose="020B0503020204020204" pitchFamily="34" charset="-122"/>
                        </a:rPr>
                        <a:t>有</a:t>
                      </a:r>
                      <a:endParaRPr lang="zh-CN" altLang="en-US" sz="1000" b="0" dirty="0">
                        <a:solidFill>
                          <a:srgbClr val="404040"/>
                        </a:solidFill>
                        <a:latin typeface="微软雅黑" panose="020B0503020204020204" pitchFamily="34" charset="-122"/>
                        <a:ea typeface="微软雅黑" panose="020B0503020204020204" pitchFamily="34" charset="-122"/>
                      </a:endParaRPr>
                    </a:p>
                  </a:txBody>
                  <a:tcPr marL="12700" marR="12700" marT="12700" anchor="ct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lnTlToBr>
                      <a:noFill/>
                    </a:lnTlToBr>
                    <a:lnBlToTr>
                      <a:noFill/>
                    </a:lnBlToTr>
                    <a:solidFill>
                      <a:srgbClr val="FFFFFF"/>
                    </a:solidFill>
                  </a:tcPr>
                </a:tc>
                <a:tc>
                  <a:txBody>
                    <a:bodyPr/>
                    <a:lstStyle/>
                    <a:p>
                      <a:pPr indent="0">
                        <a:buNone/>
                      </a:pPr>
                      <a:r>
                        <a:rPr lang="zh-CN" sz="1000" b="0" dirty="0">
                          <a:solidFill>
                            <a:srgbClr val="404040"/>
                          </a:solidFill>
                          <a:latin typeface="微软雅黑" panose="020B0503020204020204" pitchFamily="34" charset="-122"/>
                          <a:ea typeface="微软雅黑" panose="020B0503020204020204" pitchFamily="34" charset="-122"/>
                        </a:rPr>
                        <a:t>有</a:t>
                      </a:r>
                      <a:endParaRPr lang="zh-CN" altLang="en-US" sz="1000" b="0" dirty="0">
                        <a:solidFill>
                          <a:srgbClr val="404040"/>
                        </a:solidFill>
                        <a:latin typeface="微软雅黑" panose="020B0503020204020204" pitchFamily="34" charset="-122"/>
                        <a:ea typeface="微软雅黑" panose="020B0503020204020204" pitchFamily="34" charset="-122"/>
                      </a:endParaRPr>
                    </a:p>
                  </a:txBody>
                  <a:tcPr marL="12700" marR="12700" marT="12700" anchor="ct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lnTlToBr>
                      <a:noFill/>
                    </a:lnTlToBr>
                    <a:lnBlToTr>
                      <a:noFill/>
                    </a:lnBlToTr>
                    <a:solidFill>
                      <a:srgbClr val="FFFFFF"/>
                    </a:solidFill>
                  </a:tcPr>
                </a:tc>
                <a:extLst>
                  <a:ext uri="{0D108BD9-81ED-4DB2-BD59-A6C34878D82A}">
                    <a16:rowId xmlns:a16="http://schemas.microsoft.com/office/drawing/2014/main" xmlns="" val="10004"/>
                  </a:ext>
                </a:extLst>
              </a:tr>
              <a:tr h="176215">
                <a:tc vMerge="1">
                  <a:txBody>
                    <a:bodyPr/>
                    <a:lstStyle/>
                    <a:p>
                      <a:endParaRPr lang="zh-CN"/>
                    </a:p>
                  </a:txBody>
                  <a:tcPr>
                    <a:lnL w="9525">
                      <a:solidFill>
                        <a:srgbClr val="848587"/>
                      </a:solidFill>
                      <a:prstDash val="sysDash"/>
                    </a:lnL>
                    <a:lnR w="9525">
                      <a:solidFill>
                        <a:srgbClr val="848587"/>
                      </a:solidFill>
                      <a:prstDash val="sysDash"/>
                    </a:lnR>
                  </a:tcPr>
                </a:tc>
                <a:tc>
                  <a:txBody>
                    <a:bodyPr/>
                    <a:lstStyle/>
                    <a:p>
                      <a:pPr indent="0">
                        <a:buNone/>
                      </a:pPr>
                      <a:r>
                        <a:rPr lang="zh-CN" sz="1000" b="0" dirty="0">
                          <a:solidFill>
                            <a:srgbClr val="404040"/>
                          </a:solidFill>
                          <a:latin typeface="微软雅黑" panose="020B0503020204020204" pitchFamily="34" charset="-122"/>
                          <a:ea typeface="微软雅黑" panose="020B0503020204020204" pitchFamily="34" charset="-122"/>
                        </a:rPr>
                        <a:t>医疗机构科室信息</a:t>
                      </a:r>
                      <a:endParaRPr lang="zh-CN" altLang="en-US" sz="1000" b="0" dirty="0">
                        <a:solidFill>
                          <a:srgbClr val="404040"/>
                        </a:solidFill>
                        <a:latin typeface="微软雅黑" panose="020B0503020204020204" pitchFamily="34" charset="-122"/>
                        <a:ea typeface="微软雅黑" panose="020B0503020204020204" pitchFamily="34" charset="-122"/>
                      </a:endParaRPr>
                    </a:p>
                  </a:txBody>
                  <a:tcPr marL="12700" marR="12700" marT="12700" anchor="ct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lnTlToBr>
                      <a:noFill/>
                    </a:lnTlToBr>
                    <a:lnBlToTr>
                      <a:noFill/>
                    </a:lnBlToTr>
                    <a:solidFill>
                      <a:srgbClr val="FFFFFF"/>
                    </a:solidFill>
                  </a:tcPr>
                </a:tc>
                <a:tc>
                  <a:txBody>
                    <a:bodyPr/>
                    <a:lstStyle/>
                    <a:p>
                      <a:pPr indent="0">
                        <a:buNone/>
                      </a:pPr>
                      <a:r>
                        <a:rPr lang="zh-CN" sz="1000" b="0" dirty="0">
                          <a:solidFill>
                            <a:srgbClr val="404040"/>
                          </a:solidFill>
                          <a:latin typeface="微软雅黑" panose="020B0503020204020204" pitchFamily="34" charset="-122"/>
                          <a:ea typeface="微软雅黑" panose="020B0503020204020204" pitchFamily="34" charset="-122"/>
                        </a:rPr>
                        <a:t>有</a:t>
                      </a:r>
                      <a:endParaRPr lang="zh-CN" altLang="en-US" sz="1000" b="0" dirty="0">
                        <a:solidFill>
                          <a:srgbClr val="404040"/>
                        </a:solidFill>
                        <a:latin typeface="微软雅黑" panose="020B0503020204020204" pitchFamily="34" charset="-122"/>
                        <a:ea typeface="微软雅黑" panose="020B0503020204020204" pitchFamily="34" charset="-122"/>
                      </a:endParaRPr>
                    </a:p>
                  </a:txBody>
                  <a:tcPr marL="12700" marR="12700" marT="12700" anchor="ct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lnTlToBr>
                      <a:noFill/>
                    </a:lnTlToBr>
                    <a:lnBlToTr>
                      <a:noFill/>
                    </a:lnBlToTr>
                    <a:solidFill>
                      <a:srgbClr val="FFFFFF"/>
                    </a:solidFill>
                  </a:tcPr>
                </a:tc>
                <a:tc>
                  <a:txBody>
                    <a:bodyPr/>
                    <a:lstStyle/>
                    <a:p>
                      <a:pPr indent="0">
                        <a:buNone/>
                      </a:pPr>
                      <a:r>
                        <a:rPr lang="zh-CN" sz="1000" b="0" dirty="0">
                          <a:solidFill>
                            <a:srgbClr val="404040"/>
                          </a:solidFill>
                          <a:latin typeface="微软雅黑" panose="020B0503020204020204" pitchFamily="34" charset="-122"/>
                          <a:ea typeface="微软雅黑" panose="020B0503020204020204" pitchFamily="34" charset="-122"/>
                        </a:rPr>
                        <a:t>有</a:t>
                      </a:r>
                      <a:endParaRPr lang="zh-CN" altLang="en-US" sz="1000" b="0" dirty="0">
                        <a:solidFill>
                          <a:srgbClr val="404040"/>
                        </a:solidFill>
                        <a:latin typeface="微软雅黑" panose="020B0503020204020204" pitchFamily="34" charset="-122"/>
                        <a:ea typeface="微软雅黑" panose="020B0503020204020204" pitchFamily="34" charset="-122"/>
                      </a:endParaRPr>
                    </a:p>
                  </a:txBody>
                  <a:tcPr marL="12700" marR="12700" marT="12700" anchor="ct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lnTlToBr>
                      <a:noFill/>
                    </a:lnTlToBr>
                    <a:lnBlToTr>
                      <a:noFill/>
                    </a:lnBlToTr>
                    <a:solidFill>
                      <a:srgbClr val="FFFFFF"/>
                    </a:solidFill>
                  </a:tcPr>
                </a:tc>
                <a:extLst>
                  <a:ext uri="{0D108BD9-81ED-4DB2-BD59-A6C34878D82A}">
                    <a16:rowId xmlns:a16="http://schemas.microsoft.com/office/drawing/2014/main" xmlns="" val="10005"/>
                  </a:ext>
                </a:extLst>
              </a:tr>
              <a:tr h="176215">
                <a:tc vMerge="1">
                  <a:txBody>
                    <a:bodyPr/>
                    <a:lstStyle/>
                    <a:p>
                      <a:endParaRPr lang="zh-CN"/>
                    </a:p>
                  </a:txBody>
                  <a:tcPr>
                    <a:lnL w="9525">
                      <a:solidFill>
                        <a:srgbClr val="848587"/>
                      </a:solidFill>
                      <a:prstDash val="sysDash"/>
                    </a:lnL>
                    <a:lnR w="9525">
                      <a:solidFill>
                        <a:srgbClr val="848587"/>
                      </a:solidFill>
                      <a:prstDash val="sysDash"/>
                    </a:lnR>
                  </a:tcPr>
                </a:tc>
                <a:tc>
                  <a:txBody>
                    <a:bodyPr/>
                    <a:lstStyle/>
                    <a:p>
                      <a:pPr indent="0">
                        <a:buNone/>
                      </a:pPr>
                      <a:r>
                        <a:rPr lang="zh-CN" sz="1000" b="0" dirty="0">
                          <a:solidFill>
                            <a:srgbClr val="404040"/>
                          </a:solidFill>
                          <a:latin typeface="微软雅黑" panose="020B0503020204020204" pitchFamily="34" charset="-122"/>
                          <a:ea typeface="微软雅黑" panose="020B0503020204020204" pitchFamily="34" charset="-122"/>
                        </a:rPr>
                        <a:t>进销存</a:t>
                      </a:r>
                      <a:endParaRPr lang="zh-CN" altLang="en-US" sz="1000" b="0" dirty="0">
                        <a:solidFill>
                          <a:srgbClr val="404040"/>
                        </a:solidFill>
                        <a:latin typeface="微软雅黑" panose="020B0503020204020204" pitchFamily="34" charset="-122"/>
                        <a:ea typeface="微软雅黑" panose="020B0503020204020204" pitchFamily="34" charset="-122"/>
                      </a:endParaRPr>
                    </a:p>
                  </a:txBody>
                  <a:tcPr marL="12700" marR="12700" marT="12700" anchor="ct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lnTlToBr>
                      <a:noFill/>
                    </a:lnTlToBr>
                    <a:lnBlToTr>
                      <a:noFill/>
                    </a:lnBlToTr>
                    <a:solidFill>
                      <a:srgbClr val="FFFFFF"/>
                    </a:solidFill>
                  </a:tcPr>
                </a:tc>
                <a:tc>
                  <a:txBody>
                    <a:bodyPr/>
                    <a:lstStyle/>
                    <a:p>
                      <a:pPr indent="0">
                        <a:buNone/>
                      </a:pPr>
                      <a:r>
                        <a:rPr lang="zh-CN" sz="1000" b="1" dirty="0">
                          <a:solidFill>
                            <a:srgbClr val="FF0000"/>
                          </a:solidFill>
                          <a:latin typeface="微软雅黑" panose="020B0503020204020204" pitchFamily="34" charset="-122"/>
                          <a:ea typeface="微软雅黑" panose="020B0503020204020204" pitchFamily="34" charset="-122"/>
                          <a:sym typeface="+mn-ea"/>
                        </a:rPr>
                        <a:t>无</a:t>
                      </a:r>
                      <a:endParaRPr lang="zh-CN" altLang="en-US" sz="1000" b="1" dirty="0">
                        <a:solidFill>
                          <a:srgbClr val="FF0000"/>
                        </a:solidFill>
                        <a:latin typeface="微软雅黑" panose="020B0503020204020204" pitchFamily="34" charset="-122"/>
                        <a:ea typeface="微软雅黑" panose="020B0503020204020204" pitchFamily="34" charset="-122"/>
                        <a:sym typeface="+mn-ea"/>
                      </a:endParaRPr>
                    </a:p>
                  </a:txBody>
                  <a:tcPr marL="12700" marR="12700" marT="12700" anchor="ct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lnTlToBr>
                      <a:noFill/>
                    </a:lnTlToBr>
                    <a:lnBlToTr>
                      <a:noFill/>
                    </a:lnBlToTr>
                    <a:solidFill>
                      <a:srgbClr val="FFFFFF"/>
                    </a:solidFill>
                  </a:tcPr>
                </a:tc>
                <a:tc>
                  <a:txBody>
                    <a:bodyPr/>
                    <a:lstStyle/>
                    <a:p>
                      <a:pPr indent="0">
                        <a:buNone/>
                      </a:pPr>
                      <a:r>
                        <a:rPr lang="zh-CN" sz="1000" b="0" dirty="0">
                          <a:solidFill>
                            <a:srgbClr val="404040"/>
                          </a:solidFill>
                          <a:latin typeface="微软雅黑" panose="020B0503020204020204" pitchFamily="34" charset="-122"/>
                          <a:ea typeface="微软雅黑" panose="020B0503020204020204" pitchFamily="34" charset="-122"/>
                        </a:rPr>
                        <a:t>有</a:t>
                      </a:r>
                      <a:endParaRPr lang="zh-CN" altLang="en-US" sz="1000" b="0" dirty="0">
                        <a:solidFill>
                          <a:srgbClr val="404040"/>
                        </a:solidFill>
                        <a:latin typeface="微软雅黑" panose="020B0503020204020204" pitchFamily="34" charset="-122"/>
                        <a:ea typeface="微软雅黑" panose="020B0503020204020204" pitchFamily="34" charset="-122"/>
                      </a:endParaRPr>
                    </a:p>
                  </a:txBody>
                  <a:tcPr marL="12700" marR="12700" marT="12700" anchor="ct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lnTlToBr>
                      <a:noFill/>
                    </a:lnTlToBr>
                    <a:lnBlToTr>
                      <a:noFill/>
                    </a:lnBlToTr>
                    <a:solidFill>
                      <a:srgbClr val="FFFFFF"/>
                    </a:solidFill>
                  </a:tcPr>
                </a:tc>
                <a:extLst>
                  <a:ext uri="{0D108BD9-81ED-4DB2-BD59-A6C34878D82A}">
                    <a16:rowId xmlns:a16="http://schemas.microsoft.com/office/drawing/2014/main" xmlns="" val="10006"/>
                  </a:ext>
                </a:extLst>
              </a:tr>
              <a:tr h="176215">
                <a:tc vMerge="1">
                  <a:txBody>
                    <a:bodyPr/>
                    <a:lstStyle/>
                    <a:p>
                      <a:endParaRPr lang="zh-CN"/>
                    </a:p>
                  </a:txBody>
                  <a:tcPr>
                    <a:lnL w="9525">
                      <a:solidFill>
                        <a:srgbClr val="848587"/>
                      </a:solidFill>
                      <a:prstDash val="sysDash"/>
                    </a:lnL>
                    <a:lnR w="9525">
                      <a:solidFill>
                        <a:srgbClr val="848587"/>
                      </a:solidFill>
                      <a:prstDash val="sysDash"/>
                    </a:lnR>
                  </a:tcPr>
                </a:tc>
                <a:tc>
                  <a:txBody>
                    <a:bodyPr/>
                    <a:lstStyle/>
                    <a:p>
                      <a:pPr indent="0">
                        <a:buNone/>
                      </a:pPr>
                      <a:r>
                        <a:rPr lang="zh-CN" sz="1000" b="0" dirty="0">
                          <a:solidFill>
                            <a:srgbClr val="404040"/>
                          </a:solidFill>
                          <a:latin typeface="微软雅黑" panose="020B0503020204020204" pitchFamily="34" charset="-122"/>
                          <a:ea typeface="微软雅黑" panose="020B0503020204020204" pitchFamily="34" charset="-122"/>
                        </a:rPr>
                        <a:t>医疗目录</a:t>
                      </a:r>
                      <a:endParaRPr lang="zh-CN" altLang="en-US" sz="1000" b="0" dirty="0">
                        <a:solidFill>
                          <a:srgbClr val="404040"/>
                        </a:solidFill>
                        <a:latin typeface="微软雅黑" panose="020B0503020204020204" pitchFamily="34" charset="-122"/>
                        <a:ea typeface="微软雅黑" panose="020B0503020204020204" pitchFamily="34" charset="-122"/>
                      </a:endParaRPr>
                    </a:p>
                  </a:txBody>
                  <a:tcPr marL="12700" marR="12700" marT="12700" anchor="ct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lnTlToBr>
                      <a:noFill/>
                    </a:lnTlToBr>
                    <a:lnBlToTr>
                      <a:noFill/>
                    </a:lnBlToTr>
                    <a:solidFill>
                      <a:srgbClr val="FFFFFF"/>
                    </a:solidFill>
                  </a:tcPr>
                </a:tc>
                <a:tc>
                  <a:txBody>
                    <a:bodyPr/>
                    <a:lstStyle/>
                    <a:p>
                      <a:pPr indent="0">
                        <a:buNone/>
                      </a:pPr>
                      <a:r>
                        <a:rPr lang="zh-CN" sz="1000" b="0" dirty="0">
                          <a:solidFill>
                            <a:srgbClr val="404040"/>
                          </a:solidFill>
                          <a:latin typeface="微软雅黑" panose="020B0503020204020204" pitchFamily="34" charset="-122"/>
                          <a:ea typeface="微软雅黑" panose="020B0503020204020204" pitchFamily="34" charset="-122"/>
                        </a:rPr>
                        <a:t>有</a:t>
                      </a:r>
                      <a:endParaRPr lang="zh-CN" altLang="en-US" sz="1000" b="0" dirty="0">
                        <a:solidFill>
                          <a:srgbClr val="404040"/>
                        </a:solidFill>
                        <a:latin typeface="微软雅黑" panose="020B0503020204020204" pitchFamily="34" charset="-122"/>
                        <a:ea typeface="微软雅黑" panose="020B0503020204020204" pitchFamily="34" charset="-122"/>
                      </a:endParaRPr>
                    </a:p>
                  </a:txBody>
                  <a:tcPr marL="12700" marR="12700" marT="12700" anchor="ct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lnTlToBr>
                      <a:noFill/>
                    </a:lnTlToBr>
                    <a:lnBlToTr>
                      <a:noFill/>
                    </a:lnBlToTr>
                    <a:solidFill>
                      <a:srgbClr val="FFFFFF"/>
                    </a:solidFill>
                  </a:tcPr>
                </a:tc>
                <a:tc>
                  <a:txBody>
                    <a:bodyPr/>
                    <a:lstStyle/>
                    <a:p>
                      <a:pPr indent="0">
                        <a:buNone/>
                      </a:pPr>
                      <a:r>
                        <a:rPr lang="zh-CN" sz="1000" b="0" dirty="0">
                          <a:solidFill>
                            <a:srgbClr val="404040"/>
                          </a:solidFill>
                          <a:latin typeface="微软雅黑" panose="020B0503020204020204" pitchFamily="34" charset="-122"/>
                          <a:ea typeface="微软雅黑" panose="020B0503020204020204" pitchFamily="34" charset="-122"/>
                        </a:rPr>
                        <a:t>有</a:t>
                      </a:r>
                      <a:endParaRPr lang="zh-CN" altLang="en-US" sz="1000" b="0" dirty="0">
                        <a:solidFill>
                          <a:srgbClr val="404040"/>
                        </a:solidFill>
                        <a:latin typeface="微软雅黑" panose="020B0503020204020204" pitchFamily="34" charset="-122"/>
                        <a:ea typeface="微软雅黑" panose="020B0503020204020204" pitchFamily="34" charset="-122"/>
                      </a:endParaRPr>
                    </a:p>
                  </a:txBody>
                  <a:tcPr marL="12700" marR="12700" marT="12700" anchor="ct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lnTlToBr>
                      <a:noFill/>
                    </a:lnTlToBr>
                    <a:lnBlToTr>
                      <a:noFill/>
                    </a:lnBlToTr>
                    <a:solidFill>
                      <a:srgbClr val="FFFFFF"/>
                    </a:solidFill>
                  </a:tcPr>
                </a:tc>
                <a:extLst>
                  <a:ext uri="{0D108BD9-81ED-4DB2-BD59-A6C34878D82A}">
                    <a16:rowId xmlns:a16="http://schemas.microsoft.com/office/drawing/2014/main" xmlns="" val="10007"/>
                  </a:ext>
                </a:extLst>
              </a:tr>
              <a:tr h="176215">
                <a:tc vMerge="1">
                  <a:txBody>
                    <a:bodyPr/>
                    <a:lstStyle/>
                    <a:p>
                      <a:endParaRPr lang="zh-CN"/>
                    </a:p>
                  </a:txBody>
                  <a:tcPr>
                    <a:lnL w="9525">
                      <a:solidFill>
                        <a:srgbClr val="848587"/>
                      </a:solidFill>
                      <a:prstDash val="sysDash"/>
                    </a:lnL>
                    <a:lnR w="9525">
                      <a:solidFill>
                        <a:srgbClr val="848587"/>
                      </a:solidFill>
                      <a:prstDash val="sysDash"/>
                    </a:lnR>
                    <a:lnB w="9525">
                      <a:solidFill>
                        <a:srgbClr val="848587"/>
                      </a:solidFill>
                      <a:prstDash val="sysDash"/>
                    </a:lnB>
                  </a:tcPr>
                </a:tc>
                <a:tc>
                  <a:txBody>
                    <a:bodyPr/>
                    <a:lstStyle/>
                    <a:p>
                      <a:pPr indent="0">
                        <a:buNone/>
                      </a:pPr>
                      <a:r>
                        <a:rPr lang="zh-CN" sz="1000" b="0" dirty="0">
                          <a:solidFill>
                            <a:srgbClr val="404040"/>
                          </a:solidFill>
                          <a:latin typeface="微软雅黑" panose="020B0503020204020204" pitchFamily="34" charset="-122"/>
                          <a:ea typeface="微软雅黑" panose="020B0503020204020204" pitchFamily="34" charset="-122"/>
                        </a:rPr>
                        <a:t>公共卫生相关信息</a:t>
                      </a:r>
                      <a:endParaRPr lang="zh-CN" altLang="en-US" sz="1000" b="0" dirty="0">
                        <a:solidFill>
                          <a:srgbClr val="404040"/>
                        </a:solidFill>
                        <a:latin typeface="微软雅黑" panose="020B0503020204020204" pitchFamily="34" charset="-122"/>
                        <a:ea typeface="微软雅黑" panose="020B0503020204020204" pitchFamily="34" charset="-122"/>
                      </a:endParaRPr>
                    </a:p>
                  </a:txBody>
                  <a:tcPr marL="12700" marR="12700" marT="12700" anchor="ct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lnTlToBr>
                      <a:noFill/>
                    </a:lnTlToBr>
                    <a:lnBlToTr>
                      <a:noFill/>
                    </a:lnBlToTr>
                    <a:solidFill>
                      <a:srgbClr val="FFFFFF"/>
                    </a:solidFill>
                  </a:tcPr>
                </a:tc>
                <a:tc>
                  <a:txBody>
                    <a:bodyPr/>
                    <a:lstStyle/>
                    <a:p>
                      <a:pPr indent="0">
                        <a:buNone/>
                      </a:pPr>
                      <a:r>
                        <a:rPr lang="zh-CN" sz="1000" b="1" dirty="0">
                          <a:solidFill>
                            <a:srgbClr val="FF0000"/>
                          </a:solidFill>
                          <a:latin typeface="微软雅黑" panose="020B0503020204020204" pitchFamily="34" charset="-122"/>
                          <a:ea typeface="微软雅黑" panose="020B0503020204020204" pitchFamily="34" charset="-122"/>
                          <a:sym typeface="+mn-ea"/>
                        </a:rPr>
                        <a:t>无</a:t>
                      </a:r>
                      <a:endParaRPr lang="zh-CN" altLang="en-US" sz="1000" b="1" dirty="0">
                        <a:solidFill>
                          <a:srgbClr val="FF0000"/>
                        </a:solidFill>
                        <a:latin typeface="微软雅黑" panose="020B0503020204020204" pitchFamily="34" charset="-122"/>
                        <a:ea typeface="微软雅黑" panose="020B0503020204020204" pitchFamily="34" charset="-122"/>
                        <a:sym typeface="+mn-ea"/>
                      </a:endParaRPr>
                    </a:p>
                  </a:txBody>
                  <a:tcPr marL="12700" marR="12700" marT="12700" anchor="ct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lnTlToBr>
                      <a:noFill/>
                    </a:lnTlToBr>
                    <a:lnBlToTr>
                      <a:noFill/>
                    </a:lnBlToTr>
                    <a:solidFill>
                      <a:srgbClr val="FFFFFF"/>
                    </a:solidFill>
                  </a:tcPr>
                </a:tc>
                <a:tc>
                  <a:txBody>
                    <a:bodyPr/>
                    <a:lstStyle/>
                    <a:p>
                      <a:pPr indent="0">
                        <a:buNone/>
                      </a:pPr>
                      <a:r>
                        <a:rPr lang="zh-CN" sz="1000" b="0" dirty="0">
                          <a:solidFill>
                            <a:srgbClr val="404040"/>
                          </a:solidFill>
                          <a:latin typeface="微软雅黑" panose="020B0503020204020204" pitchFamily="34" charset="-122"/>
                          <a:ea typeface="微软雅黑" panose="020B0503020204020204" pitchFamily="34" charset="-122"/>
                        </a:rPr>
                        <a:t>有</a:t>
                      </a:r>
                      <a:endParaRPr lang="zh-CN" altLang="en-US" sz="1000" b="0" dirty="0">
                        <a:solidFill>
                          <a:srgbClr val="404040"/>
                        </a:solidFill>
                        <a:latin typeface="微软雅黑" panose="020B0503020204020204" pitchFamily="34" charset="-122"/>
                        <a:ea typeface="微软雅黑" panose="020B0503020204020204" pitchFamily="34" charset="-122"/>
                      </a:endParaRPr>
                    </a:p>
                  </a:txBody>
                  <a:tcPr marL="12700" marR="12700" marT="12700" anchor="ct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lnTlToBr>
                      <a:noFill/>
                    </a:lnTlToBr>
                    <a:lnBlToTr>
                      <a:noFill/>
                    </a:lnBlToTr>
                    <a:solidFill>
                      <a:srgbClr val="FFFFFF"/>
                    </a:solidFill>
                  </a:tcPr>
                </a:tc>
                <a:extLst>
                  <a:ext uri="{0D108BD9-81ED-4DB2-BD59-A6C34878D82A}">
                    <a16:rowId xmlns:a16="http://schemas.microsoft.com/office/drawing/2014/main" xmlns="" val="10008"/>
                  </a:ext>
                </a:extLst>
              </a:tr>
              <a:tr h="176215">
                <a:tc>
                  <a:txBody>
                    <a:bodyPr/>
                    <a:lstStyle/>
                    <a:p>
                      <a:pPr indent="0">
                        <a:buNone/>
                      </a:pPr>
                      <a:r>
                        <a:rPr lang="zh-CN" sz="1000" b="0" dirty="0">
                          <a:solidFill>
                            <a:srgbClr val="404040"/>
                          </a:solidFill>
                          <a:latin typeface="微软雅黑" panose="020B0503020204020204" pitchFamily="34" charset="-122"/>
                          <a:ea typeface="微软雅黑" panose="020B0503020204020204" pitchFamily="34" charset="-122"/>
                        </a:rPr>
                        <a:t>报销规则审核</a:t>
                      </a:r>
                      <a:endParaRPr lang="zh-CN" altLang="en-US" sz="1000" b="0" dirty="0">
                        <a:solidFill>
                          <a:srgbClr val="404040"/>
                        </a:solidFill>
                        <a:latin typeface="微软雅黑" panose="020B0503020204020204" pitchFamily="34" charset="-122"/>
                        <a:ea typeface="微软雅黑" panose="020B0503020204020204" pitchFamily="34" charset="-122"/>
                      </a:endParaRPr>
                    </a:p>
                  </a:txBody>
                  <a:tcPr marL="12700" marR="12700" marT="12700" anchor="ct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lnTlToBr>
                      <a:noFill/>
                    </a:lnTlToBr>
                    <a:lnBlToTr>
                      <a:noFill/>
                    </a:lnBlToTr>
                    <a:solidFill>
                      <a:srgbClr val="FFFFFF"/>
                    </a:solidFill>
                  </a:tcPr>
                </a:tc>
                <a:tc>
                  <a:txBody>
                    <a:bodyPr/>
                    <a:lstStyle/>
                    <a:p>
                      <a:pPr indent="0">
                        <a:buNone/>
                      </a:pPr>
                      <a:endParaRPr lang="en-US" altLang="en-US" sz="1000" b="0">
                        <a:solidFill>
                          <a:srgbClr val="404040"/>
                        </a:solidFill>
                        <a:latin typeface="微软雅黑" panose="020B0503020204020204" pitchFamily="34" charset="-122"/>
                        <a:ea typeface="微软雅黑" panose="020B0503020204020204" pitchFamily="34" charset="-122"/>
                      </a:endParaRPr>
                    </a:p>
                  </a:txBody>
                  <a:tcPr marL="12700" marR="12700" marT="12700" anchor="ct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lnTlToBr>
                      <a:noFill/>
                    </a:lnTlToBr>
                    <a:lnBlToTr>
                      <a:noFill/>
                    </a:lnBlToTr>
                    <a:solidFill>
                      <a:srgbClr val="FFFFFF"/>
                    </a:solidFill>
                  </a:tcPr>
                </a:tc>
                <a:tc>
                  <a:txBody>
                    <a:bodyPr/>
                    <a:lstStyle/>
                    <a:p>
                      <a:pPr indent="0">
                        <a:buNone/>
                      </a:pPr>
                      <a:r>
                        <a:rPr lang="zh-CN" sz="1000" b="0" dirty="0">
                          <a:solidFill>
                            <a:srgbClr val="404040"/>
                          </a:solidFill>
                          <a:latin typeface="微软雅黑" panose="020B0503020204020204" pitchFamily="34" charset="-122"/>
                          <a:ea typeface="微软雅黑" panose="020B0503020204020204" pitchFamily="34" charset="-122"/>
                        </a:rPr>
                        <a:t>有</a:t>
                      </a:r>
                      <a:endParaRPr lang="zh-CN" altLang="en-US" sz="1000" b="0" dirty="0">
                        <a:solidFill>
                          <a:srgbClr val="404040"/>
                        </a:solidFill>
                        <a:latin typeface="微软雅黑" panose="020B0503020204020204" pitchFamily="34" charset="-122"/>
                        <a:ea typeface="微软雅黑" panose="020B0503020204020204" pitchFamily="34" charset="-122"/>
                      </a:endParaRPr>
                    </a:p>
                  </a:txBody>
                  <a:tcPr marL="12700" marR="12700" marT="12700" anchor="ct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lnTlToBr>
                      <a:noFill/>
                    </a:lnTlToBr>
                    <a:lnBlToTr>
                      <a:noFill/>
                    </a:lnBlToTr>
                    <a:solidFill>
                      <a:srgbClr val="FFFFFF"/>
                    </a:solidFill>
                  </a:tcPr>
                </a:tc>
                <a:tc>
                  <a:txBody>
                    <a:bodyPr/>
                    <a:lstStyle/>
                    <a:p>
                      <a:pPr indent="0">
                        <a:buNone/>
                      </a:pPr>
                      <a:r>
                        <a:rPr lang="zh-CN" sz="1000" b="0" dirty="0">
                          <a:solidFill>
                            <a:srgbClr val="404040"/>
                          </a:solidFill>
                          <a:latin typeface="微软雅黑" panose="020B0503020204020204" pitchFamily="34" charset="-122"/>
                          <a:ea typeface="微软雅黑" panose="020B0503020204020204" pitchFamily="34" charset="-122"/>
                        </a:rPr>
                        <a:t>有</a:t>
                      </a:r>
                      <a:endParaRPr lang="zh-CN" altLang="en-US" sz="1000" b="0" dirty="0">
                        <a:solidFill>
                          <a:srgbClr val="404040"/>
                        </a:solidFill>
                        <a:latin typeface="微软雅黑" panose="020B0503020204020204" pitchFamily="34" charset="-122"/>
                        <a:ea typeface="微软雅黑" panose="020B0503020204020204" pitchFamily="34" charset="-122"/>
                      </a:endParaRPr>
                    </a:p>
                  </a:txBody>
                  <a:tcPr marL="12700" marR="12700" marT="12700" anchor="ct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lnTlToBr>
                      <a:noFill/>
                    </a:lnTlToBr>
                    <a:lnBlToTr>
                      <a:noFill/>
                    </a:lnBlToTr>
                    <a:solidFill>
                      <a:srgbClr val="FFFFFF"/>
                    </a:solidFill>
                  </a:tcPr>
                </a:tc>
                <a:extLst>
                  <a:ext uri="{0D108BD9-81ED-4DB2-BD59-A6C34878D82A}">
                    <a16:rowId xmlns:a16="http://schemas.microsoft.com/office/drawing/2014/main" xmlns="" val="10009"/>
                  </a:ext>
                </a:extLst>
              </a:tr>
              <a:tr h="176215">
                <a:tc>
                  <a:txBody>
                    <a:bodyPr/>
                    <a:lstStyle/>
                    <a:p>
                      <a:pPr indent="0">
                        <a:buNone/>
                      </a:pPr>
                      <a:r>
                        <a:rPr lang="zh-CN" sz="1000" b="0" dirty="0">
                          <a:solidFill>
                            <a:srgbClr val="404040"/>
                          </a:solidFill>
                          <a:latin typeface="微软雅黑" panose="020B0503020204020204" pitchFamily="34" charset="-122"/>
                          <a:ea typeface="微软雅黑" panose="020B0503020204020204" pitchFamily="34" charset="-122"/>
                        </a:rPr>
                        <a:t>合理用药审核</a:t>
                      </a:r>
                      <a:endParaRPr lang="zh-CN" altLang="en-US" sz="1000" b="0" dirty="0">
                        <a:solidFill>
                          <a:srgbClr val="404040"/>
                        </a:solidFill>
                        <a:latin typeface="微软雅黑" panose="020B0503020204020204" pitchFamily="34" charset="-122"/>
                        <a:ea typeface="微软雅黑" panose="020B0503020204020204" pitchFamily="34" charset="-122"/>
                      </a:endParaRPr>
                    </a:p>
                  </a:txBody>
                  <a:tcPr marL="12700" marR="12700" marT="12700" anchor="ct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lnTlToBr>
                      <a:noFill/>
                    </a:lnTlToBr>
                    <a:lnBlToTr>
                      <a:noFill/>
                    </a:lnBlToTr>
                    <a:solidFill>
                      <a:srgbClr val="FFFFFF"/>
                    </a:solidFill>
                  </a:tcPr>
                </a:tc>
                <a:tc>
                  <a:txBody>
                    <a:bodyPr/>
                    <a:lstStyle/>
                    <a:p>
                      <a:pPr indent="0">
                        <a:buNone/>
                      </a:pPr>
                      <a:endParaRPr lang="en-US" altLang="en-US" sz="1000" b="0">
                        <a:solidFill>
                          <a:srgbClr val="404040"/>
                        </a:solidFill>
                        <a:latin typeface="微软雅黑" panose="020B0503020204020204" pitchFamily="34" charset="-122"/>
                        <a:ea typeface="微软雅黑" panose="020B0503020204020204" pitchFamily="34" charset="-122"/>
                      </a:endParaRPr>
                    </a:p>
                  </a:txBody>
                  <a:tcPr marL="12700" marR="12700" marT="12700" anchor="ct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lnTlToBr>
                      <a:noFill/>
                    </a:lnTlToBr>
                    <a:lnBlToTr>
                      <a:noFill/>
                    </a:lnBlToTr>
                    <a:solidFill>
                      <a:srgbClr val="FFFFFF"/>
                    </a:solidFill>
                  </a:tcPr>
                </a:tc>
                <a:tc>
                  <a:txBody>
                    <a:bodyPr/>
                    <a:lstStyle/>
                    <a:p>
                      <a:pPr indent="0">
                        <a:buNone/>
                      </a:pPr>
                      <a:r>
                        <a:rPr lang="zh-CN" sz="1000" b="0" dirty="0">
                          <a:solidFill>
                            <a:srgbClr val="404040"/>
                          </a:solidFill>
                          <a:latin typeface="微软雅黑" panose="020B0503020204020204" pitchFamily="34" charset="-122"/>
                          <a:ea typeface="微软雅黑" panose="020B0503020204020204" pitchFamily="34" charset="-122"/>
                        </a:rPr>
                        <a:t>有</a:t>
                      </a:r>
                      <a:endParaRPr lang="zh-CN" altLang="en-US" sz="1000" b="0" dirty="0">
                        <a:solidFill>
                          <a:srgbClr val="404040"/>
                        </a:solidFill>
                        <a:latin typeface="微软雅黑" panose="020B0503020204020204" pitchFamily="34" charset="-122"/>
                        <a:ea typeface="微软雅黑" panose="020B0503020204020204" pitchFamily="34" charset="-122"/>
                      </a:endParaRPr>
                    </a:p>
                  </a:txBody>
                  <a:tcPr marL="12700" marR="12700" marT="12700" anchor="ct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lnTlToBr>
                      <a:noFill/>
                    </a:lnTlToBr>
                    <a:lnBlToTr>
                      <a:noFill/>
                    </a:lnBlToTr>
                    <a:solidFill>
                      <a:srgbClr val="FFFFFF"/>
                    </a:solidFill>
                  </a:tcPr>
                </a:tc>
                <a:tc>
                  <a:txBody>
                    <a:bodyPr/>
                    <a:lstStyle/>
                    <a:p>
                      <a:pPr indent="0">
                        <a:buNone/>
                      </a:pPr>
                      <a:r>
                        <a:rPr lang="zh-CN" sz="1000" b="0" dirty="0">
                          <a:solidFill>
                            <a:srgbClr val="404040"/>
                          </a:solidFill>
                          <a:latin typeface="微软雅黑" panose="020B0503020204020204" pitchFamily="34" charset="-122"/>
                          <a:ea typeface="微软雅黑" panose="020B0503020204020204" pitchFamily="34" charset="-122"/>
                        </a:rPr>
                        <a:t>有</a:t>
                      </a:r>
                      <a:endParaRPr lang="zh-CN" altLang="en-US" sz="1000" b="0" dirty="0">
                        <a:solidFill>
                          <a:srgbClr val="404040"/>
                        </a:solidFill>
                        <a:latin typeface="微软雅黑" panose="020B0503020204020204" pitchFamily="34" charset="-122"/>
                        <a:ea typeface="微软雅黑" panose="020B0503020204020204" pitchFamily="34" charset="-122"/>
                      </a:endParaRPr>
                    </a:p>
                  </a:txBody>
                  <a:tcPr marL="12700" marR="12700" marT="12700" anchor="ct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lnTlToBr>
                      <a:noFill/>
                    </a:lnTlToBr>
                    <a:lnBlToTr>
                      <a:noFill/>
                    </a:lnBlToTr>
                    <a:solidFill>
                      <a:srgbClr val="FFFFFF"/>
                    </a:solidFill>
                  </a:tcPr>
                </a:tc>
                <a:extLst>
                  <a:ext uri="{0D108BD9-81ED-4DB2-BD59-A6C34878D82A}">
                    <a16:rowId xmlns:a16="http://schemas.microsoft.com/office/drawing/2014/main" xmlns="" val="10010"/>
                  </a:ext>
                </a:extLst>
              </a:tr>
              <a:tr h="176215">
                <a:tc>
                  <a:txBody>
                    <a:bodyPr/>
                    <a:lstStyle/>
                    <a:p>
                      <a:pPr indent="0">
                        <a:buNone/>
                      </a:pPr>
                      <a:r>
                        <a:rPr lang="zh-CN" sz="1000" b="0" dirty="0">
                          <a:solidFill>
                            <a:srgbClr val="404040"/>
                          </a:solidFill>
                          <a:latin typeface="微软雅黑" panose="020B0503020204020204" pitchFamily="34" charset="-122"/>
                          <a:ea typeface="微软雅黑" panose="020B0503020204020204" pitchFamily="34" charset="-122"/>
                        </a:rPr>
                        <a:t>项目合理性审核</a:t>
                      </a:r>
                      <a:endParaRPr lang="zh-CN" altLang="en-US" sz="1000" b="0" dirty="0">
                        <a:solidFill>
                          <a:srgbClr val="404040"/>
                        </a:solidFill>
                        <a:latin typeface="微软雅黑" panose="020B0503020204020204" pitchFamily="34" charset="-122"/>
                        <a:ea typeface="微软雅黑" panose="020B0503020204020204" pitchFamily="34" charset="-122"/>
                      </a:endParaRPr>
                    </a:p>
                  </a:txBody>
                  <a:tcPr marL="12700" marR="12700" marT="12700" anchor="ct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lnTlToBr>
                      <a:noFill/>
                    </a:lnTlToBr>
                    <a:lnBlToTr>
                      <a:noFill/>
                    </a:lnBlToTr>
                    <a:solidFill>
                      <a:srgbClr val="FFFFFF"/>
                    </a:solidFill>
                  </a:tcPr>
                </a:tc>
                <a:tc>
                  <a:txBody>
                    <a:bodyPr/>
                    <a:lstStyle/>
                    <a:p>
                      <a:pPr indent="0">
                        <a:buNone/>
                      </a:pPr>
                      <a:endParaRPr lang="en-US" altLang="en-US" sz="1000" b="0">
                        <a:solidFill>
                          <a:srgbClr val="404040"/>
                        </a:solidFill>
                        <a:latin typeface="微软雅黑" panose="020B0503020204020204" pitchFamily="34" charset="-122"/>
                        <a:ea typeface="微软雅黑" panose="020B0503020204020204" pitchFamily="34" charset="-122"/>
                      </a:endParaRPr>
                    </a:p>
                  </a:txBody>
                  <a:tcPr marL="12700" marR="12700" marT="12700" anchor="ct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lnTlToBr>
                      <a:noFill/>
                    </a:lnTlToBr>
                    <a:lnBlToTr>
                      <a:noFill/>
                    </a:lnBlToTr>
                    <a:solidFill>
                      <a:srgbClr val="FFFFFF"/>
                    </a:solidFill>
                  </a:tcPr>
                </a:tc>
                <a:tc>
                  <a:txBody>
                    <a:bodyPr/>
                    <a:lstStyle/>
                    <a:p>
                      <a:pPr indent="0">
                        <a:buNone/>
                      </a:pPr>
                      <a:r>
                        <a:rPr lang="zh-CN" sz="1000" b="0" dirty="0">
                          <a:solidFill>
                            <a:srgbClr val="404040"/>
                          </a:solidFill>
                          <a:latin typeface="微软雅黑" panose="020B0503020204020204" pitchFamily="34" charset="-122"/>
                          <a:ea typeface="微软雅黑" panose="020B0503020204020204" pitchFamily="34" charset="-122"/>
                        </a:rPr>
                        <a:t>有</a:t>
                      </a:r>
                      <a:endParaRPr lang="zh-CN" altLang="en-US" sz="1000" b="0" dirty="0">
                        <a:solidFill>
                          <a:srgbClr val="404040"/>
                        </a:solidFill>
                        <a:latin typeface="微软雅黑" panose="020B0503020204020204" pitchFamily="34" charset="-122"/>
                        <a:ea typeface="微软雅黑" panose="020B0503020204020204" pitchFamily="34" charset="-122"/>
                      </a:endParaRPr>
                    </a:p>
                  </a:txBody>
                  <a:tcPr marL="12700" marR="12700" marT="12700" anchor="ct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lnTlToBr>
                      <a:noFill/>
                    </a:lnTlToBr>
                    <a:lnBlToTr>
                      <a:noFill/>
                    </a:lnBlToTr>
                    <a:solidFill>
                      <a:srgbClr val="FFFFFF"/>
                    </a:solidFill>
                  </a:tcPr>
                </a:tc>
                <a:tc>
                  <a:txBody>
                    <a:bodyPr/>
                    <a:lstStyle/>
                    <a:p>
                      <a:pPr indent="0">
                        <a:buNone/>
                      </a:pPr>
                      <a:r>
                        <a:rPr lang="zh-CN" sz="1000" b="0" dirty="0">
                          <a:solidFill>
                            <a:srgbClr val="404040"/>
                          </a:solidFill>
                          <a:latin typeface="微软雅黑" panose="020B0503020204020204" pitchFamily="34" charset="-122"/>
                          <a:ea typeface="微软雅黑" panose="020B0503020204020204" pitchFamily="34" charset="-122"/>
                        </a:rPr>
                        <a:t>有</a:t>
                      </a:r>
                      <a:endParaRPr lang="zh-CN" altLang="en-US" sz="1000" b="0" dirty="0">
                        <a:solidFill>
                          <a:srgbClr val="404040"/>
                        </a:solidFill>
                        <a:latin typeface="微软雅黑" panose="020B0503020204020204" pitchFamily="34" charset="-122"/>
                        <a:ea typeface="微软雅黑" panose="020B0503020204020204" pitchFamily="34" charset="-122"/>
                      </a:endParaRPr>
                    </a:p>
                  </a:txBody>
                  <a:tcPr marL="12700" marR="12700" marT="12700" anchor="ct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lnTlToBr>
                      <a:noFill/>
                    </a:lnTlToBr>
                    <a:lnBlToTr>
                      <a:noFill/>
                    </a:lnBlToTr>
                    <a:solidFill>
                      <a:srgbClr val="FFFFFF"/>
                    </a:solidFill>
                  </a:tcPr>
                </a:tc>
                <a:extLst>
                  <a:ext uri="{0D108BD9-81ED-4DB2-BD59-A6C34878D82A}">
                    <a16:rowId xmlns:a16="http://schemas.microsoft.com/office/drawing/2014/main" xmlns="" val="10011"/>
                  </a:ext>
                </a:extLst>
              </a:tr>
              <a:tr h="176215">
                <a:tc>
                  <a:txBody>
                    <a:bodyPr/>
                    <a:lstStyle/>
                    <a:p>
                      <a:pPr indent="0">
                        <a:buNone/>
                      </a:pPr>
                      <a:r>
                        <a:rPr lang="zh-CN" sz="1000" b="0" dirty="0">
                          <a:solidFill>
                            <a:srgbClr val="404040"/>
                          </a:solidFill>
                          <a:latin typeface="微软雅黑" panose="020B0503020204020204" pitchFamily="34" charset="-122"/>
                          <a:ea typeface="微软雅黑" panose="020B0503020204020204" pitchFamily="34" charset="-122"/>
                        </a:rPr>
                        <a:t>诊断合理性审核</a:t>
                      </a:r>
                      <a:endParaRPr lang="zh-CN" altLang="en-US" sz="1000" b="0" dirty="0">
                        <a:solidFill>
                          <a:srgbClr val="404040"/>
                        </a:solidFill>
                        <a:latin typeface="微软雅黑" panose="020B0503020204020204" pitchFamily="34" charset="-122"/>
                        <a:ea typeface="微软雅黑" panose="020B0503020204020204" pitchFamily="34" charset="-122"/>
                      </a:endParaRPr>
                    </a:p>
                  </a:txBody>
                  <a:tcPr marL="12700" marR="12700" marT="12700" anchor="ct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lnTlToBr>
                      <a:noFill/>
                    </a:lnTlToBr>
                    <a:lnBlToTr>
                      <a:noFill/>
                    </a:lnBlToTr>
                    <a:solidFill>
                      <a:srgbClr val="FFFFFF"/>
                    </a:solidFill>
                  </a:tcPr>
                </a:tc>
                <a:tc>
                  <a:txBody>
                    <a:bodyPr/>
                    <a:lstStyle/>
                    <a:p>
                      <a:pPr indent="0">
                        <a:buNone/>
                      </a:pPr>
                      <a:endParaRPr lang="en-US" altLang="en-US" sz="1000" b="0" dirty="0">
                        <a:solidFill>
                          <a:srgbClr val="404040"/>
                        </a:solidFill>
                        <a:latin typeface="微软雅黑" panose="020B0503020204020204" pitchFamily="34" charset="-122"/>
                        <a:ea typeface="微软雅黑" panose="020B0503020204020204" pitchFamily="34" charset="-122"/>
                      </a:endParaRPr>
                    </a:p>
                  </a:txBody>
                  <a:tcPr marL="12700" marR="12700" marT="12700" anchor="ct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lnTlToBr>
                      <a:noFill/>
                    </a:lnTlToBr>
                    <a:lnBlToTr>
                      <a:noFill/>
                    </a:lnBlToTr>
                    <a:solidFill>
                      <a:srgbClr val="FFFFFF"/>
                    </a:solidFill>
                  </a:tcPr>
                </a:tc>
                <a:tc>
                  <a:txBody>
                    <a:bodyPr/>
                    <a:lstStyle/>
                    <a:p>
                      <a:pPr indent="0">
                        <a:buNone/>
                      </a:pPr>
                      <a:r>
                        <a:rPr lang="zh-CN" sz="1000" b="1" dirty="0">
                          <a:solidFill>
                            <a:srgbClr val="FF0000"/>
                          </a:solidFill>
                          <a:latin typeface="微软雅黑" panose="020B0503020204020204" pitchFamily="34" charset="-122"/>
                          <a:ea typeface="微软雅黑" panose="020B0503020204020204" pitchFamily="34" charset="-122"/>
                        </a:rPr>
                        <a:t>无</a:t>
                      </a:r>
                      <a:endParaRPr lang="zh-CN" altLang="en-US" sz="1000" b="1" dirty="0">
                        <a:solidFill>
                          <a:srgbClr val="FF0000"/>
                        </a:solidFill>
                        <a:latin typeface="微软雅黑" panose="020B0503020204020204" pitchFamily="34" charset="-122"/>
                        <a:ea typeface="微软雅黑" panose="020B0503020204020204" pitchFamily="34" charset="-122"/>
                      </a:endParaRPr>
                    </a:p>
                  </a:txBody>
                  <a:tcPr marL="12700" marR="12700" marT="12700" anchor="ct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lnTlToBr>
                      <a:noFill/>
                    </a:lnTlToBr>
                    <a:lnBlToTr>
                      <a:noFill/>
                    </a:lnBlToTr>
                    <a:solidFill>
                      <a:srgbClr val="FFFFFF"/>
                    </a:solidFill>
                  </a:tcPr>
                </a:tc>
                <a:tc>
                  <a:txBody>
                    <a:bodyPr/>
                    <a:lstStyle/>
                    <a:p>
                      <a:pPr indent="0">
                        <a:buNone/>
                      </a:pPr>
                      <a:r>
                        <a:rPr lang="zh-CN" sz="1000" b="0" dirty="0">
                          <a:solidFill>
                            <a:srgbClr val="404040"/>
                          </a:solidFill>
                          <a:latin typeface="微软雅黑" panose="020B0503020204020204" pitchFamily="34" charset="-122"/>
                          <a:ea typeface="微软雅黑" panose="020B0503020204020204" pitchFamily="34" charset="-122"/>
                        </a:rPr>
                        <a:t>有</a:t>
                      </a:r>
                      <a:endParaRPr lang="zh-CN" altLang="en-US" sz="1000" b="0" dirty="0">
                        <a:solidFill>
                          <a:srgbClr val="404040"/>
                        </a:solidFill>
                        <a:latin typeface="微软雅黑" panose="020B0503020204020204" pitchFamily="34" charset="-122"/>
                        <a:ea typeface="微软雅黑" panose="020B0503020204020204" pitchFamily="34" charset="-122"/>
                      </a:endParaRPr>
                    </a:p>
                  </a:txBody>
                  <a:tcPr marL="12700" marR="12700" marT="12700" anchor="ct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lnTlToBr>
                      <a:noFill/>
                    </a:lnTlToBr>
                    <a:lnBlToTr>
                      <a:noFill/>
                    </a:lnBlToTr>
                    <a:solidFill>
                      <a:srgbClr val="FFFFFF"/>
                    </a:solidFill>
                  </a:tcPr>
                </a:tc>
                <a:extLst>
                  <a:ext uri="{0D108BD9-81ED-4DB2-BD59-A6C34878D82A}">
                    <a16:rowId xmlns:a16="http://schemas.microsoft.com/office/drawing/2014/main" xmlns="" val="10012"/>
                  </a:ext>
                </a:extLst>
              </a:tr>
              <a:tr h="176215">
                <a:tc>
                  <a:txBody>
                    <a:bodyPr/>
                    <a:lstStyle/>
                    <a:p>
                      <a:pPr indent="0">
                        <a:buNone/>
                      </a:pPr>
                      <a:r>
                        <a:rPr lang="zh-CN" sz="1000" b="0" dirty="0">
                          <a:solidFill>
                            <a:srgbClr val="404040"/>
                          </a:solidFill>
                          <a:latin typeface="微软雅黑" panose="020B0503020204020204" pitchFamily="34" charset="-122"/>
                          <a:ea typeface="微软雅黑" panose="020B0503020204020204" pitchFamily="34" charset="-122"/>
                        </a:rPr>
                        <a:t>病案首页质量审核</a:t>
                      </a:r>
                      <a:endParaRPr lang="zh-CN" altLang="en-US" sz="1000" b="0" dirty="0">
                        <a:solidFill>
                          <a:srgbClr val="404040"/>
                        </a:solidFill>
                        <a:latin typeface="微软雅黑" panose="020B0503020204020204" pitchFamily="34" charset="-122"/>
                        <a:ea typeface="微软雅黑" panose="020B0503020204020204" pitchFamily="34" charset="-122"/>
                      </a:endParaRPr>
                    </a:p>
                  </a:txBody>
                  <a:tcPr marL="12700" marR="12700" marT="12700" anchor="ct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lnTlToBr>
                      <a:noFill/>
                    </a:lnTlToBr>
                    <a:lnBlToTr>
                      <a:noFill/>
                    </a:lnBlToTr>
                    <a:solidFill>
                      <a:srgbClr val="FFFFFF"/>
                    </a:solidFill>
                  </a:tcPr>
                </a:tc>
                <a:tc>
                  <a:txBody>
                    <a:bodyPr/>
                    <a:lstStyle/>
                    <a:p>
                      <a:pPr indent="0">
                        <a:buNone/>
                      </a:pPr>
                      <a:endParaRPr lang="en-US" altLang="en-US" sz="1000" b="0">
                        <a:solidFill>
                          <a:srgbClr val="404040"/>
                        </a:solidFill>
                        <a:latin typeface="微软雅黑" panose="020B0503020204020204" pitchFamily="34" charset="-122"/>
                        <a:ea typeface="微软雅黑" panose="020B0503020204020204" pitchFamily="34" charset="-122"/>
                      </a:endParaRPr>
                    </a:p>
                  </a:txBody>
                  <a:tcPr marL="12700" marR="12700" marT="12700" anchor="ct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lnTlToBr>
                      <a:noFill/>
                    </a:lnTlToBr>
                    <a:lnBlToTr>
                      <a:noFill/>
                    </a:lnBlToTr>
                    <a:solidFill>
                      <a:srgbClr val="FFFFFF"/>
                    </a:solidFill>
                  </a:tcPr>
                </a:tc>
                <a:tc>
                  <a:txBody>
                    <a:bodyPr/>
                    <a:lstStyle/>
                    <a:p>
                      <a:pPr indent="0">
                        <a:buNone/>
                      </a:pPr>
                      <a:r>
                        <a:rPr lang="zh-CN" sz="1000" b="1">
                          <a:solidFill>
                            <a:srgbClr val="FF0000"/>
                          </a:solidFill>
                          <a:latin typeface="微软雅黑" panose="020B0503020204020204" pitchFamily="34" charset="-122"/>
                          <a:ea typeface="微软雅黑" panose="020B0503020204020204" pitchFamily="34" charset="-122"/>
                        </a:rPr>
                        <a:t>无</a:t>
                      </a:r>
                      <a:endParaRPr lang="zh-CN" altLang="en-US" sz="1000" b="1">
                        <a:solidFill>
                          <a:srgbClr val="FF0000"/>
                        </a:solidFill>
                        <a:latin typeface="微软雅黑" panose="020B0503020204020204" pitchFamily="34" charset="-122"/>
                        <a:ea typeface="微软雅黑" panose="020B0503020204020204" pitchFamily="34" charset="-122"/>
                      </a:endParaRPr>
                    </a:p>
                  </a:txBody>
                  <a:tcPr marL="12700" marR="12700" marT="12700" anchor="ct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lnTlToBr>
                      <a:noFill/>
                    </a:lnTlToBr>
                    <a:lnBlToTr>
                      <a:noFill/>
                    </a:lnBlToTr>
                    <a:solidFill>
                      <a:srgbClr val="FFFFFF"/>
                    </a:solidFill>
                  </a:tcPr>
                </a:tc>
                <a:tc>
                  <a:txBody>
                    <a:bodyPr/>
                    <a:lstStyle/>
                    <a:p>
                      <a:pPr indent="0">
                        <a:buNone/>
                      </a:pPr>
                      <a:r>
                        <a:rPr lang="zh-CN" sz="1000" b="0" dirty="0">
                          <a:solidFill>
                            <a:srgbClr val="404040"/>
                          </a:solidFill>
                          <a:latin typeface="微软雅黑" panose="020B0503020204020204" pitchFamily="34" charset="-122"/>
                          <a:ea typeface="微软雅黑" panose="020B0503020204020204" pitchFamily="34" charset="-122"/>
                        </a:rPr>
                        <a:t>有</a:t>
                      </a:r>
                      <a:endParaRPr lang="zh-CN" altLang="en-US" sz="1000" b="0" dirty="0">
                        <a:solidFill>
                          <a:srgbClr val="404040"/>
                        </a:solidFill>
                        <a:latin typeface="微软雅黑" panose="020B0503020204020204" pitchFamily="34" charset="-122"/>
                        <a:ea typeface="微软雅黑" panose="020B0503020204020204" pitchFamily="34" charset="-122"/>
                      </a:endParaRPr>
                    </a:p>
                  </a:txBody>
                  <a:tcPr marL="12700" marR="12700" marT="12700" anchor="ct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lnTlToBr>
                      <a:noFill/>
                    </a:lnTlToBr>
                    <a:lnBlToTr>
                      <a:noFill/>
                    </a:lnBlToTr>
                    <a:solidFill>
                      <a:srgbClr val="FFFFFF"/>
                    </a:solidFill>
                  </a:tcPr>
                </a:tc>
                <a:extLst>
                  <a:ext uri="{0D108BD9-81ED-4DB2-BD59-A6C34878D82A}">
                    <a16:rowId xmlns:a16="http://schemas.microsoft.com/office/drawing/2014/main" xmlns="" val="10013"/>
                  </a:ext>
                </a:extLst>
              </a:tr>
              <a:tr h="176215">
                <a:tc>
                  <a:txBody>
                    <a:bodyPr/>
                    <a:lstStyle/>
                    <a:p>
                      <a:pPr indent="0">
                        <a:buNone/>
                      </a:pPr>
                      <a:r>
                        <a:rPr lang="zh-CN" sz="1000" b="0" dirty="0">
                          <a:solidFill>
                            <a:srgbClr val="404040"/>
                          </a:solidFill>
                          <a:latin typeface="微软雅黑" panose="020B0503020204020204" pitchFamily="34" charset="-122"/>
                          <a:ea typeface="微软雅黑" panose="020B0503020204020204" pitchFamily="34" charset="-122"/>
                        </a:rPr>
                        <a:t>治疗过程合理性审核</a:t>
                      </a:r>
                      <a:endParaRPr lang="zh-CN" altLang="en-US" sz="1000" b="0" dirty="0">
                        <a:solidFill>
                          <a:srgbClr val="404040"/>
                        </a:solidFill>
                        <a:latin typeface="微软雅黑" panose="020B0503020204020204" pitchFamily="34" charset="-122"/>
                        <a:ea typeface="微软雅黑" panose="020B0503020204020204" pitchFamily="34" charset="-122"/>
                      </a:endParaRPr>
                    </a:p>
                  </a:txBody>
                  <a:tcPr marL="12700" marR="12700" marT="12700" anchor="ct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lnTlToBr>
                      <a:noFill/>
                    </a:lnTlToBr>
                    <a:lnBlToTr>
                      <a:noFill/>
                    </a:lnBlToTr>
                    <a:solidFill>
                      <a:srgbClr val="FFFFFF"/>
                    </a:solidFill>
                  </a:tcPr>
                </a:tc>
                <a:tc>
                  <a:txBody>
                    <a:bodyPr/>
                    <a:lstStyle/>
                    <a:p>
                      <a:pPr indent="0">
                        <a:buNone/>
                      </a:pPr>
                      <a:endParaRPr lang="en-US" altLang="en-US" sz="1000" b="0">
                        <a:solidFill>
                          <a:srgbClr val="404040"/>
                        </a:solidFill>
                        <a:latin typeface="微软雅黑" panose="020B0503020204020204" pitchFamily="34" charset="-122"/>
                        <a:ea typeface="微软雅黑" panose="020B0503020204020204" pitchFamily="34" charset="-122"/>
                      </a:endParaRPr>
                    </a:p>
                  </a:txBody>
                  <a:tcPr marL="12700" marR="12700" marT="12700" anchor="ct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lnTlToBr>
                      <a:noFill/>
                    </a:lnTlToBr>
                    <a:lnBlToTr>
                      <a:noFill/>
                    </a:lnBlToTr>
                    <a:solidFill>
                      <a:srgbClr val="FFFFFF"/>
                    </a:solidFill>
                  </a:tcPr>
                </a:tc>
                <a:tc>
                  <a:txBody>
                    <a:bodyPr/>
                    <a:lstStyle/>
                    <a:p>
                      <a:pPr indent="0">
                        <a:buNone/>
                      </a:pPr>
                      <a:r>
                        <a:rPr lang="zh-CN" sz="1000" b="1" dirty="0">
                          <a:solidFill>
                            <a:srgbClr val="FF0000"/>
                          </a:solidFill>
                          <a:latin typeface="微软雅黑" panose="020B0503020204020204" pitchFamily="34" charset="-122"/>
                          <a:ea typeface="微软雅黑" panose="020B0503020204020204" pitchFamily="34" charset="-122"/>
                        </a:rPr>
                        <a:t>无</a:t>
                      </a:r>
                      <a:endParaRPr lang="zh-CN" altLang="en-US" sz="1000" b="1" dirty="0">
                        <a:solidFill>
                          <a:srgbClr val="FF0000"/>
                        </a:solidFill>
                        <a:latin typeface="微软雅黑" panose="020B0503020204020204" pitchFamily="34" charset="-122"/>
                        <a:ea typeface="微软雅黑" panose="020B0503020204020204" pitchFamily="34" charset="-122"/>
                      </a:endParaRPr>
                    </a:p>
                  </a:txBody>
                  <a:tcPr marL="12700" marR="12700" marT="12700" anchor="ct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lnTlToBr>
                      <a:noFill/>
                    </a:lnTlToBr>
                    <a:lnBlToTr>
                      <a:noFill/>
                    </a:lnBlToTr>
                    <a:solidFill>
                      <a:srgbClr val="FFFFFF"/>
                    </a:solidFill>
                  </a:tcPr>
                </a:tc>
                <a:tc>
                  <a:txBody>
                    <a:bodyPr/>
                    <a:lstStyle/>
                    <a:p>
                      <a:pPr indent="0">
                        <a:buNone/>
                      </a:pPr>
                      <a:r>
                        <a:rPr lang="zh-CN" sz="1000" b="0" dirty="0">
                          <a:solidFill>
                            <a:srgbClr val="404040"/>
                          </a:solidFill>
                          <a:latin typeface="微软雅黑" panose="020B0503020204020204" pitchFamily="34" charset="-122"/>
                          <a:ea typeface="微软雅黑" panose="020B0503020204020204" pitchFamily="34" charset="-122"/>
                        </a:rPr>
                        <a:t>有</a:t>
                      </a:r>
                      <a:endParaRPr lang="zh-CN" altLang="en-US" sz="1000" b="0" dirty="0">
                        <a:solidFill>
                          <a:srgbClr val="404040"/>
                        </a:solidFill>
                        <a:latin typeface="微软雅黑" panose="020B0503020204020204" pitchFamily="34" charset="-122"/>
                        <a:ea typeface="微软雅黑" panose="020B0503020204020204" pitchFamily="34" charset="-122"/>
                      </a:endParaRPr>
                    </a:p>
                  </a:txBody>
                  <a:tcPr marL="12700" marR="12700" marT="12700" anchor="ct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lnTlToBr>
                      <a:noFill/>
                    </a:lnTlToBr>
                    <a:lnBlToTr>
                      <a:noFill/>
                    </a:lnBlToTr>
                    <a:solidFill>
                      <a:srgbClr val="FFFFFF"/>
                    </a:solidFill>
                  </a:tcPr>
                </a:tc>
                <a:extLst>
                  <a:ext uri="{0D108BD9-81ED-4DB2-BD59-A6C34878D82A}">
                    <a16:rowId xmlns:a16="http://schemas.microsoft.com/office/drawing/2014/main" xmlns="" val="10014"/>
                  </a:ext>
                </a:extLst>
              </a:tr>
              <a:tr h="176215">
                <a:tc>
                  <a:txBody>
                    <a:bodyPr/>
                    <a:lstStyle/>
                    <a:p>
                      <a:pPr indent="0">
                        <a:buNone/>
                      </a:pPr>
                      <a:r>
                        <a:rPr lang="zh-CN" sz="1000" b="0" dirty="0">
                          <a:solidFill>
                            <a:srgbClr val="404040"/>
                          </a:solidFill>
                          <a:latin typeface="微软雅黑" panose="020B0503020204020204" pitchFamily="34" charset="-122"/>
                          <a:ea typeface="微软雅黑" panose="020B0503020204020204" pitchFamily="34" charset="-122"/>
                        </a:rPr>
                        <a:t>病情严重程度定量分型</a:t>
                      </a:r>
                      <a:endParaRPr lang="zh-CN" altLang="en-US" sz="1000" b="0" dirty="0">
                        <a:solidFill>
                          <a:srgbClr val="404040"/>
                        </a:solidFill>
                        <a:latin typeface="微软雅黑" panose="020B0503020204020204" pitchFamily="34" charset="-122"/>
                        <a:ea typeface="微软雅黑" panose="020B0503020204020204" pitchFamily="34" charset="-122"/>
                      </a:endParaRPr>
                    </a:p>
                  </a:txBody>
                  <a:tcPr marL="12700" marR="12700" marT="12700" anchor="ct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lnTlToBr>
                      <a:noFill/>
                    </a:lnTlToBr>
                    <a:lnBlToTr>
                      <a:noFill/>
                    </a:lnBlToTr>
                    <a:solidFill>
                      <a:srgbClr val="FFFFFF"/>
                    </a:solidFill>
                  </a:tcPr>
                </a:tc>
                <a:tc>
                  <a:txBody>
                    <a:bodyPr/>
                    <a:lstStyle/>
                    <a:p>
                      <a:pPr indent="0">
                        <a:buNone/>
                      </a:pPr>
                      <a:endParaRPr lang="en-US" altLang="en-US" sz="1000" b="0">
                        <a:solidFill>
                          <a:srgbClr val="404040"/>
                        </a:solidFill>
                        <a:latin typeface="微软雅黑" panose="020B0503020204020204" pitchFamily="34" charset="-122"/>
                        <a:ea typeface="微软雅黑" panose="020B0503020204020204" pitchFamily="34" charset="-122"/>
                      </a:endParaRPr>
                    </a:p>
                  </a:txBody>
                  <a:tcPr marL="12700" marR="12700" marT="12700" anchor="ct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lnTlToBr>
                      <a:noFill/>
                    </a:lnTlToBr>
                    <a:lnBlToTr>
                      <a:noFill/>
                    </a:lnBlToTr>
                    <a:solidFill>
                      <a:srgbClr val="FFFFFF"/>
                    </a:solidFill>
                  </a:tcPr>
                </a:tc>
                <a:tc>
                  <a:txBody>
                    <a:bodyPr/>
                    <a:lstStyle/>
                    <a:p>
                      <a:pPr indent="0">
                        <a:buNone/>
                      </a:pPr>
                      <a:r>
                        <a:rPr lang="zh-CN" sz="1000" b="1">
                          <a:solidFill>
                            <a:srgbClr val="FF0000"/>
                          </a:solidFill>
                          <a:latin typeface="微软雅黑" panose="020B0503020204020204" pitchFamily="34" charset="-122"/>
                          <a:ea typeface="微软雅黑" panose="020B0503020204020204" pitchFamily="34" charset="-122"/>
                        </a:rPr>
                        <a:t>无</a:t>
                      </a:r>
                      <a:endParaRPr lang="zh-CN" altLang="en-US" sz="1000" b="1">
                        <a:solidFill>
                          <a:srgbClr val="FF0000"/>
                        </a:solidFill>
                        <a:latin typeface="微软雅黑" panose="020B0503020204020204" pitchFamily="34" charset="-122"/>
                        <a:ea typeface="微软雅黑" panose="020B0503020204020204" pitchFamily="34" charset="-122"/>
                      </a:endParaRPr>
                    </a:p>
                  </a:txBody>
                  <a:tcPr marL="12700" marR="12700" marT="12700" anchor="ct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lnTlToBr>
                      <a:noFill/>
                    </a:lnTlToBr>
                    <a:lnBlToTr>
                      <a:noFill/>
                    </a:lnBlToTr>
                    <a:solidFill>
                      <a:srgbClr val="FFFFFF"/>
                    </a:solidFill>
                  </a:tcPr>
                </a:tc>
                <a:tc>
                  <a:txBody>
                    <a:bodyPr/>
                    <a:lstStyle/>
                    <a:p>
                      <a:pPr indent="0">
                        <a:buNone/>
                      </a:pPr>
                      <a:r>
                        <a:rPr lang="zh-CN" sz="1000" b="0" dirty="0">
                          <a:solidFill>
                            <a:srgbClr val="404040"/>
                          </a:solidFill>
                          <a:latin typeface="微软雅黑" panose="020B0503020204020204" pitchFamily="34" charset="-122"/>
                          <a:ea typeface="微软雅黑" panose="020B0503020204020204" pitchFamily="34" charset="-122"/>
                        </a:rPr>
                        <a:t>有</a:t>
                      </a:r>
                      <a:endParaRPr lang="zh-CN" altLang="en-US" sz="1000" b="0" dirty="0">
                        <a:solidFill>
                          <a:srgbClr val="404040"/>
                        </a:solidFill>
                        <a:latin typeface="微软雅黑" panose="020B0503020204020204" pitchFamily="34" charset="-122"/>
                        <a:ea typeface="微软雅黑" panose="020B0503020204020204" pitchFamily="34" charset="-122"/>
                      </a:endParaRPr>
                    </a:p>
                  </a:txBody>
                  <a:tcPr marL="12700" marR="12700" marT="12700" anchor="ct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lnTlToBr>
                      <a:noFill/>
                    </a:lnTlToBr>
                    <a:lnBlToTr>
                      <a:noFill/>
                    </a:lnBlToTr>
                    <a:solidFill>
                      <a:srgbClr val="FFFFFF"/>
                    </a:solidFill>
                  </a:tcPr>
                </a:tc>
                <a:extLst>
                  <a:ext uri="{0D108BD9-81ED-4DB2-BD59-A6C34878D82A}">
                    <a16:rowId xmlns:a16="http://schemas.microsoft.com/office/drawing/2014/main" xmlns="" val="10015"/>
                  </a:ext>
                </a:extLst>
              </a:tr>
              <a:tr h="176215">
                <a:tc>
                  <a:txBody>
                    <a:bodyPr/>
                    <a:lstStyle/>
                    <a:p>
                      <a:pPr indent="0">
                        <a:buNone/>
                      </a:pPr>
                      <a:r>
                        <a:rPr lang="zh-CN" sz="1000" b="0" dirty="0">
                          <a:solidFill>
                            <a:srgbClr val="404040"/>
                          </a:solidFill>
                          <a:latin typeface="微软雅黑" panose="020B0503020204020204" pitchFamily="34" charset="-122"/>
                          <a:ea typeface="微软雅黑" panose="020B0503020204020204" pitchFamily="34" charset="-122"/>
                        </a:rPr>
                        <a:t>通过监控进销存，查骗保</a:t>
                      </a:r>
                      <a:endParaRPr lang="zh-CN" altLang="en-US" sz="1000" b="0" dirty="0">
                        <a:solidFill>
                          <a:srgbClr val="404040"/>
                        </a:solidFill>
                        <a:latin typeface="微软雅黑" panose="020B0503020204020204" pitchFamily="34" charset="-122"/>
                        <a:ea typeface="微软雅黑" panose="020B0503020204020204" pitchFamily="34" charset="-122"/>
                      </a:endParaRPr>
                    </a:p>
                  </a:txBody>
                  <a:tcPr marL="12700" marR="12700" marT="12700" anchor="ct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lnTlToBr>
                      <a:noFill/>
                    </a:lnTlToBr>
                    <a:lnBlToTr>
                      <a:noFill/>
                    </a:lnBlToTr>
                    <a:solidFill>
                      <a:srgbClr val="FFFFFF"/>
                    </a:solidFill>
                  </a:tcPr>
                </a:tc>
                <a:tc>
                  <a:txBody>
                    <a:bodyPr/>
                    <a:lstStyle/>
                    <a:p>
                      <a:pPr indent="0">
                        <a:buNone/>
                      </a:pPr>
                      <a:endParaRPr lang="en-US" altLang="en-US" sz="1000" b="0">
                        <a:solidFill>
                          <a:srgbClr val="404040"/>
                        </a:solidFill>
                        <a:latin typeface="微软雅黑" panose="020B0503020204020204" pitchFamily="34" charset="-122"/>
                        <a:ea typeface="微软雅黑" panose="020B0503020204020204" pitchFamily="34" charset="-122"/>
                      </a:endParaRPr>
                    </a:p>
                  </a:txBody>
                  <a:tcPr marL="12700" marR="12700" marT="12700" anchor="ct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lnTlToBr>
                      <a:noFill/>
                    </a:lnTlToBr>
                    <a:lnBlToTr>
                      <a:noFill/>
                    </a:lnBlToTr>
                    <a:solidFill>
                      <a:srgbClr val="FFFFFF"/>
                    </a:solidFill>
                  </a:tcPr>
                </a:tc>
                <a:tc>
                  <a:txBody>
                    <a:bodyPr/>
                    <a:lstStyle/>
                    <a:p>
                      <a:pPr indent="0">
                        <a:buNone/>
                      </a:pPr>
                      <a:r>
                        <a:rPr lang="zh-CN" sz="1000" b="1">
                          <a:solidFill>
                            <a:srgbClr val="FF0000"/>
                          </a:solidFill>
                          <a:latin typeface="微软雅黑" panose="020B0503020204020204" pitchFamily="34" charset="-122"/>
                          <a:ea typeface="微软雅黑" panose="020B0503020204020204" pitchFamily="34" charset="-122"/>
                        </a:rPr>
                        <a:t>无</a:t>
                      </a:r>
                      <a:endParaRPr lang="zh-CN" altLang="en-US" sz="1000" b="1">
                        <a:solidFill>
                          <a:srgbClr val="FF0000"/>
                        </a:solidFill>
                        <a:latin typeface="微软雅黑" panose="020B0503020204020204" pitchFamily="34" charset="-122"/>
                        <a:ea typeface="微软雅黑" panose="020B0503020204020204" pitchFamily="34" charset="-122"/>
                      </a:endParaRPr>
                    </a:p>
                  </a:txBody>
                  <a:tcPr marL="12700" marR="12700" marT="12700" anchor="ct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lnTlToBr>
                      <a:noFill/>
                    </a:lnTlToBr>
                    <a:lnBlToTr>
                      <a:noFill/>
                    </a:lnBlToTr>
                    <a:solidFill>
                      <a:srgbClr val="FFFFFF"/>
                    </a:solidFill>
                  </a:tcPr>
                </a:tc>
                <a:tc>
                  <a:txBody>
                    <a:bodyPr/>
                    <a:lstStyle/>
                    <a:p>
                      <a:pPr indent="0">
                        <a:buNone/>
                      </a:pPr>
                      <a:r>
                        <a:rPr lang="zh-CN" sz="1000" b="0" dirty="0">
                          <a:solidFill>
                            <a:srgbClr val="404040"/>
                          </a:solidFill>
                          <a:latin typeface="微软雅黑" panose="020B0503020204020204" pitchFamily="34" charset="-122"/>
                          <a:ea typeface="微软雅黑" panose="020B0503020204020204" pitchFamily="34" charset="-122"/>
                        </a:rPr>
                        <a:t>有</a:t>
                      </a:r>
                      <a:endParaRPr lang="zh-CN" altLang="en-US" sz="1000" b="0" dirty="0">
                        <a:solidFill>
                          <a:srgbClr val="404040"/>
                        </a:solidFill>
                        <a:latin typeface="微软雅黑" panose="020B0503020204020204" pitchFamily="34" charset="-122"/>
                        <a:ea typeface="微软雅黑" panose="020B0503020204020204" pitchFamily="34" charset="-122"/>
                      </a:endParaRPr>
                    </a:p>
                  </a:txBody>
                  <a:tcPr marL="12700" marR="12700" marT="12700" anchor="ct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lnTlToBr>
                      <a:noFill/>
                    </a:lnTlToBr>
                    <a:lnBlToTr>
                      <a:noFill/>
                    </a:lnBlToTr>
                    <a:solidFill>
                      <a:srgbClr val="FFFFFF"/>
                    </a:solidFill>
                  </a:tcPr>
                </a:tc>
                <a:extLst>
                  <a:ext uri="{0D108BD9-81ED-4DB2-BD59-A6C34878D82A}">
                    <a16:rowId xmlns:a16="http://schemas.microsoft.com/office/drawing/2014/main" xmlns="" val="10016"/>
                  </a:ext>
                </a:extLst>
              </a:tr>
              <a:tr h="176215">
                <a:tc>
                  <a:txBody>
                    <a:bodyPr/>
                    <a:lstStyle/>
                    <a:p>
                      <a:pPr indent="0">
                        <a:buNone/>
                      </a:pPr>
                      <a:r>
                        <a:rPr lang="zh-CN" sz="1000" b="0">
                          <a:solidFill>
                            <a:srgbClr val="404040"/>
                          </a:solidFill>
                          <a:latin typeface="微软雅黑" panose="020B0503020204020204" pitchFamily="34" charset="-122"/>
                          <a:ea typeface="微软雅黑" panose="020B0503020204020204" pitchFamily="34" charset="-122"/>
                        </a:rPr>
                        <a:t>通过监控院后康复，监管治疗质量</a:t>
                      </a:r>
                      <a:endParaRPr lang="zh-CN" altLang="en-US" sz="1000" b="0">
                        <a:solidFill>
                          <a:srgbClr val="404040"/>
                        </a:solidFill>
                        <a:latin typeface="微软雅黑" panose="020B0503020204020204" pitchFamily="34" charset="-122"/>
                        <a:ea typeface="微软雅黑" panose="020B0503020204020204" pitchFamily="34" charset="-122"/>
                      </a:endParaRPr>
                    </a:p>
                  </a:txBody>
                  <a:tcPr marL="12700" marR="12700" marT="12700" anchor="ct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lnTlToBr>
                      <a:noFill/>
                    </a:lnTlToBr>
                    <a:lnBlToTr>
                      <a:noFill/>
                    </a:lnBlToTr>
                    <a:solidFill>
                      <a:srgbClr val="FFFFFF"/>
                    </a:solidFill>
                  </a:tcPr>
                </a:tc>
                <a:tc>
                  <a:txBody>
                    <a:bodyPr/>
                    <a:lstStyle/>
                    <a:p>
                      <a:pPr indent="0">
                        <a:buNone/>
                      </a:pPr>
                      <a:endParaRPr lang="en-US" altLang="en-US" sz="1000" b="0" dirty="0">
                        <a:solidFill>
                          <a:srgbClr val="404040"/>
                        </a:solidFill>
                        <a:latin typeface="微软雅黑" panose="020B0503020204020204" pitchFamily="34" charset="-122"/>
                        <a:ea typeface="微软雅黑" panose="020B0503020204020204" pitchFamily="34" charset="-122"/>
                      </a:endParaRPr>
                    </a:p>
                  </a:txBody>
                  <a:tcPr marL="12700" marR="12700" marT="12700" anchor="ct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lnTlToBr>
                      <a:noFill/>
                    </a:lnTlToBr>
                    <a:lnBlToTr>
                      <a:noFill/>
                    </a:lnBlToTr>
                    <a:solidFill>
                      <a:srgbClr val="FFFFFF"/>
                    </a:solidFill>
                  </a:tcPr>
                </a:tc>
                <a:tc>
                  <a:txBody>
                    <a:bodyPr/>
                    <a:lstStyle/>
                    <a:p>
                      <a:pPr indent="0">
                        <a:buNone/>
                      </a:pPr>
                      <a:r>
                        <a:rPr lang="zh-CN" sz="1000" b="1" dirty="0">
                          <a:solidFill>
                            <a:srgbClr val="FF0000"/>
                          </a:solidFill>
                          <a:latin typeface="微软雅黑" panose="020B0503020204020204" pitchFamily="34" charset="-122"/>
                          <a:ea typeface="微软雅黑" panose="020B0503020204020204" pitchFamily="34" charset="-122"/>
                        </a:rPr>
                        <a:t>无</a:t>
                      </a:r>
                      <a:endParaRPr lang="zh-CN" altLang="en-US" sz="1000" b="1" dirty="0">
                        <a:solidFill>
                          <a:srgbClr val="FF0000"/>
                        </a:solidFill>
                        <a:latin typeface="微软雅黑" panose="020B0503020204020204" pitchFamily="34" charset="-122"/>
                        <a:ea typeface="微软雅黑" panose="020B0503020204020204" pitchFamily="34" charset="-122"/>
                      </a:endParaRPr>
                    </a:p>
                  </a:txBody>
                  <a:tcPr marL="12700" marR="12700" marT="12700" anchor="ct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lnTlToBr>
                      <a:noFill/>
                    </a:lnTlToBr>
                    <a:lnBlToTr>
                      <a:noFill/>
                    </a:lnBlToTr>
                    <a:solidFill>
                      <a:srgbClr val="FFFFFF"/>
                    </a:solidFill>
                  </a:tcPr>
                </a:tc>
                <a:tc>
                  <a:txBody>
                    <a:bodyPr/>
                    <a:lstStyle/>
                    <a:p>
                      <a:pPr indent="0">
                        <a:buNone/>
                      </a:pPr>
                      <a:r>
                        <a:rPr lang="zh-CN" sz="1000" b="0" dirty="0">
                          <a:solidFill>
                            <a:srgbClr val="404040"/>
                          </a:solidFill>
                          <a:latin typeface="微软雅黑" panose="020B0503020204020204" pitchFamily="34" charset="-122"/>
                          <a:ea typeface="微软雅黑" panose="020B0503020204020204" pitchFamily="34" charset="-122"/>
                        </a:rPr>
                        <a:t>有</a:t>
                      </a:r>
                      <a:endParaRPr lang="zh-CN" altLang="en-US" sz="1000" b="0" dirty="0">
                        <a:solidFill>
                          <a:srgbClr val="404040"/>
                        </a:solidFill>
                        <a:latin typeface="微软雅黑" panose="020B0503020204020204" pitchFamily="34" charset="-122"/>
                        <a:ea typeface="微软雅黑" panose="020B0503020204020204" pitchFamily="34" charset="-122"/>
                      </a:endParaRPr>
                    </a:p>
                  </a:txBody>
                  <a:tcPr marL="12700" marR="12700" marT="12700" anchor="ct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lnTlToBr>
                      <a:noFill/>
                    </a:lnTlToBr>
                    <a:lnBlToTr>
                      <a:noFill/>
                    </a:lnBlToTr>
                    <a:solidFill>
                      <a:srgbClr val="FFFFFF"/>
                    </a:solidFill>
                  </a:tcPr>
                </a:tc>
                <a:extLst>
                  <a:ext uri="{0D108BD9-81ED-4DB2-BD59-A6C34878D82A}">
                    <a16:rowId xmlns:a16="http://schemas.microsoft.com/office/drawing/2014/main" xmlns="" val="10017"/>
                  </a:ext>
                </a:extLst>
              </a:tr>
              <a:tr h="176215">
                <a:tc>
                  <a:txBody>
                    <a:bodyPr/>
                    <a:lstStyle/>
                    <a:p>
                      <a:pPr indent="0">
                        <a:buNone/>
                      </a:pPr>
                      <a:r>
                        <a:rPr lang="zh-CN" sz="1000" b="0" dirty="0">
                          <a:solidFill>
                            <a:srgbClr val="404040"/>
                          </a:solidFill>
                          <a:latin typeface="微软雅黑" panose="020B0503020204020204" pitchFamily="34" charset="-122"/>
                          <a:ea typeface="微软雅黑" panose="020B0503020204020204" pitchFamily="34" charset="-122"/>
                        </a:rPr>
                        <a:t>对病例费用进行预测</a:t>
                      </a:r>
                      <a:endParaRPr lang="zh-CN" altLang="en-US" sz="1000" b="0" dirty="0">
                        <a:solidFill>
                          <a:srgbClr val="404040"/>
                        </a:solidFill>
                        <a:latin typeface="微软雅黑" panose="020B0503020204020204" pitchFamily="34" charset="-122"/>
                        <a:ea typeface="微软雅黑" panose="020B0503020204020204" pitchFamily="34" charset="-122"/>
                      </a:endParaRPr>
                    </a:p>
                  </a:txBody>
                  <a:tcPr marL="12700" marR="12700" marT="12700" anchor="ctr">
                    <a:lnL w="9525">
                      <a:solidFill>
                        <a:srgbClr val="848587"/>
                      </a:solidFill>
                      <a:prstDash val="sysDash"/>
                    </a:lnL>
                    <a:lnR w="9525">
                      <a:solidFill>
                        <a:srgbClr val="848587"/>
                      </a:solidFill>
                      <a:prstDash val="sysDash"/>
                    </a:lnR>
                    <a:lnT w="9525">
                      <a:solidFill>
                        <a:srgbClr val="848587"/>
                      </a:solidFill>
                      <a:prstDash val="sysDash"/>
                    </a:lnT>
                    <a:lnB w="28575">
                      <a:solidFill>
                        <a:srgbClr val="848587"/>
                      </a:solidFill>
                      <a:prstDash val="solid"/>
                    </a:lnB>
                    <a:lnTlToBr>
                      <a:noFill/>
                    </a:lnTlToBr>
                    <a:lnBlToTr>
                      <a:noFill/>
                    </a:lnBlToTr>
                    <a:solidFill>
                      <a:srgbClr val="FFFFFF"/>
                    </a:solidFill>
                  </a:tcPr>
                </a:tc>
                <a:tc>
                  <a:txBody>
                    <a:bodyPr/>
                    <a:lstStyle/>
                    <a:p>
                      <a:pPr indent="0">
                        <a:buNone/>
                      </a:pPr>
                      <a:endParaRPr lang="en-US" altLang="en-US" sz="1000" b="0" dirty="0">
                        <a:solidFill>
                          <a:srgbClr val="404040"/>
                        </a:solidFill>
                        <a:latin typeface="微软雅黑" panose="020B0503020204020204" pitchFamily="34" charset="-122"/>
                        <a:ea typeface="微软雅黑" panose="020B0503020204020204" pitchFamily="34" charset="-122"/>
                      </a:endParaRPr>
                    </a:p>
                  </a:txBody>
                  <a:tcPr marL="12700" marR="12700" marT="12700" anchor="ctr">
                    <a:lnL w="9525">
                      <a:solidFill>
                        <a:srgbClr val="848587"/>
                      </a:solidFill>
                      <a:prstDash val="sysDash"/>
                    </a:lnL>
                    <a:lnR w="9525">
                      <a:solidFill>
                        <a:srgbClr val="848587"/>
                      </a:solidFill>
                      <a:prstDash val="sysDash"/>
                    </a:lnR>
                    <a:lnT w="9525">
                      <a:solidFill>
                        <a:srgbClr val="848587"/>
                      </a:solidFill>
                      <a:prstDash val="sysDash"/>
                    </a:lnT>
                    <a:lnB w="28575">
                      <a:solidFill>
                        <a:srgbClr val="848587"/>
                      </a:solidFill>
                      <a:prstDash val="solid"/>
                    </a:lnB>
                    <a:lnTlToBr>
                      <a:noFill/>
                    </a:lnTlToBr>
                    <a:lnBlToTr>
                      <a:noFill/>
                    </a:lnBlToTr>
                    <a:solidFill>
                      <a:srgbClr val="FFFFFF"/>
                    </a:solidFill>
                  </a:tcPr>
                </a:tc>
                <a:tc>
                  <a:txBody>
                    <a:bodyPr/>
                    <a:lstStyle/>
                    <a:p>
                      <a:pPr indent="0">
                        <a:buNone/>
                      </a:pPr>
                      <a:r>
                        <a:rPr lang="zh-CN" sz="1000" b="1" dirty="0">
                          <a:solidFill>
                            <a:srgbClr val="FF0000"/>
                          </a:solidFill>
                          <a:latin typeface="微软雅黑" panose="020B0503020204020204" pitchFamily="34" charset="-122"/>
                          <a:ea typeface="微软雅黑" panose="020B0503020204020204" pitchFamily="34" charset="-122"/>
                        </a:rPr>
                        <a:t>无</a:t>
                      </a:r>
                      <a:endParaRPr lang="zh-CN" altLang="en-US" sz="1000" b="1" dirty="0">
                        <a:solidFill>
                          <a:srgbClr val="FF0000"/>
                        </a:solidFill>
                        <a:latin typeface="微软雅黑" panose="020B0503020204020204" pitchFamily="34" charset="-122"/>
                        <a:ea typeface="微软雅黑" panose="020B0503020204020204" pitchFamily="34" charset="-122"/>
                      </a:endParaRPr>
                    </a:p>
                  </a:txBody>
                  <a:tcPr marL="12700" marR="12700" marT="12700" anchor="ctr">
                    <a:lnL w="9525">
                      <a:solidFill>
                        <a:srgbClr val="848587"/>
                      </a:solidFill>
                      <a:prstDash val="sysDash"/>
                    </a:lnL>
                    <a:lnR w="9525">
                      <a:solidFill>
                        <a:srgbClr val="848587"/>
                      </a:solidFill>
                      <a:prstDash val="sysDash"/>
                    </a:lnR>
                    <a:lnT w="9525">
                      <a:solidFill>
                        <a:srgbClr val="848587"/>
                      </a:solidFill>
                      <a:prstDash val="sysDash"/>
                    </a:lnT>
                    <a:lnB w="28575">
                      <a:solidFill>
                        <a:srgbClr val="848587"/>
                      </a:solidFill>
                      <a:prstDash val="solid"/>
                    </a:lnB>
                    <a:lnTlToBr>
                      <a:noFill/>
                    </a:lnTlToBr>
                    <a:lnBlToTr>
                      <a:noFill/>
                    </a:lnBlToTr>
                    <a:solidFill>
                      <a:srgbClr val="FFFFFF"/>
                    </a:solidFill>
                  </a:tcPr>
                </a:tc>
                <a:tc>
                  <a:txBody>
                    <a:bodyPr/>
                    <a:lstStyle/>
                    <a:p>
                      <a:pPr indent="0">
                        <a:buNone/>
                      </a:pPr>
                      <a:r>
                        <a:rPr lang="zh-CN" sz="1000" b="0" dirty="0">
                          <a:solidFill>
                            <a:srgbClr val="404040"/>
                          </a:solidFill>
                          <a:latin typeface="微软雅黑" panose="020B0503020204020204" pitchFamily="34" charset="-122"/>
                          <a:ea typeface="微软雅黑" panose="020B0503020204020204" pitchFamily="34" charset="-122"/>
                        </a:rPr>
                        <a:t>有</a:t>
                      </a:r>
                      <a:endParaRPr lang="zh-CN" altLang="en-US" sz="1000" b="0" dirty="0">
                        <a:solidFill>
                          <a:srgbClr val="404040"/>
                        </a:solidFill>
                        <a:latin typeface="微软雅黑" panose="020B0503020204020204" pitchFamily="34" charset="-122"/>
                        <a:ea typeface="微软雅黑" panose="020B0503020204020204" pitchFamily="34" charset="-122"/>
                      </a:endParaRPr>
                    </a:p>
                  </a:txBody>
                  <a:tcPr marL="12700" marR="12700" marT="12700" anchor="ctr">
                    <a:lnL w="9525">
                      <a:solidFill>
                        <a:srgbClr val="848587"/>
                      </a:solidFill>
                      <a:prstDash val="sysDash"/>
                    </a:lnL>
                    <a:lnR w="9525">
                      <a:solidFill>
                        <a:srgbClr val="848587"/>
                      </a:solidFill>
                      <a:prstDash val="sysDash"/>
                    </a:lnR>
                    <a:lnT w="9525">
                      <a:solidFill>
                        <a:srgbClr val="848587"/>
                      </a:solidFill>
                      <a:prstDash val="sysDash"/>
                    </a:lnT>
                    <a:lnB w="28575">
                      <a:solidFill>
                        <a:srgbClr val="848587"/>
                      </a:solidFill>
                      <a:prstDash val="solid"/>
                    </a:lnB>
                    <a:lnTlToBr>
                      <a:noFill/>
                    </a:lnTlToBr>
                    <a:lnBlToTr>
                      <a:noFill/>
                    </a:lnBlToTr>
                    <a:solidFill>
                      <a:srgbClr val="FFFFFF"/>
                    </a:solidFill>
                  </a:tcPr>
                </a:tc>
                <a:extLst>
                  <a:ext uri="{0D108BD9-81ED-4DB2-BD59-A6C34878D82A}">
                    <a16:rowId xmlns:a16="http://schemas.microsoft.com/office/drawing/2014/main" xmlns="" val="10018"/>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par>
                          <p:cTn id="12" fill="hold">
                            <p:stCondLst>
                              <p:cond delay="699"/>
                            </p:stCondLst>
                            <p:childTnLst>
                              <p:par>
                                <p:cTn id="13" presetID="1" presetClass="entr" presetSubtype="0"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我们的优势</a:t>
            </a:r>
          </a:p>
        </p:txBody>
      </p:sp>
      <p:sp>
        <p:nvSpPr>
          <p:cNvPr id="3" name="矩形 2"/>
          <p:cNvSpPr/>
          <p:nvPr/>
        </p:nvSpPr>
        <p:spPr>
          <a:xfrm>
            <a:off x="690057" y="1131590"/>
            <a:ext cx="8424936" cy="3139321"/>
          </a:xfrm>
          <a:prstGeom prst="rect">
            <a:avLst/>
          </a:prstGeom>
        </p:spPr>
        <p:txBody>
          <a:bodyPr wrap="square">
            <a:spAutoFit/>
          </a:bodyPr>
          <a:lstStyle/>
          <a:p>
            <a:endParaRPr lang="zh-CN" altLang="en-US" dirty="0"/>
          </a:p>
          <a:p>
            <a:pPr marL="285750" indent="-285750">
              <a:buFont typeface="Wingdings" panose="05000000000000000000" pitchFamily="2" charset="2"/>
              <a:buChar char="Ø"/>
            </a:pPr>
            <a:r>
              <a:rPr lang="zh-CN" altLang="en-US" sz="1200" dirty="0">
                <a:latin typeface="微软雅黑" panose="020B0503020204020204" pitchFamily="34" charset="-122"/>
                <a:ea typeface="微软雅黑" panose="020B0503020204020204" pitchFamily="34" charset="-122"/>
              </a:rPr>
              <a:t>强大的知识库与支撑团队</a:t>
            </a:r>
          </a:p>
          <a:p>
            <a:pPr marL="285750" indent="-285750">
              <a:buFont typeface="Arial" panose="020B0604020202020204" pitchFamily="34" charset="0"/>
              <a:buChar char="•"/>
            </a:pPr>
            <a:r>
              <a:rPr lang="zh-CN" altLang="en-US" sz="1200" dirty="0">
                <a:latin typeface="微软雅黑" panose="020B0503020204020204" pitchFamily="34" charset="-122"/>
                <a:ea typeface="微软雅黑" panose="020B0503020204020204" pitchFamily="34" charset="-122"/>
              </a:rPr>
              <a:t>以医疗保险政策法规为核心，临床诊疗指南、临床合理用药等标准规范为基础，构建了强大的规则库、指标库、标准库等知识库群作为审核、提醒、校验的依据。</a:t>
            </a:r>
          </a:p>
          <a:p>
            <a:endParaRPr lang="zh-CN" altLang="en-US" sz="12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sz="1200" dirty="0">
                <a:latin typeface="微软雅黑" panose="020B0503020204020204" pitchFamily="34" charset="-122"/>
                <a:ea typeface="微软雅黑" panose="020B0503020204020204" pitchFamily="34" charset="-122"/>
              </a:rPr>
              <a:t>强大的规则引擎技术</a:t>
            </a:r>
          </a:p>
          <a:p>
            <a:pPr marL="285750" indent="-285750">
              <a:buFont typeface="Arial" panose="020B0604020202020204" pitchFamily="34" charset="0"/>
              <a:buChar char="•"/>
            </a:pPr>
            <a:r>
              <a:rPr lang="zh-CN" altLang="en-US" sz="1200" dirty="0">
                <a:latin typeface="微软雅黑" panose="020B0503020204020204" pitchFamily="34" charset="-122"/>
                <a:ea typeface="微软雅黑" panose="020B0503020204020204" pitchFamily="34" charset="-122"/>
              </a:rPr>
              <a:t>确保审核的精准性和、高效性与可扩展性。</a:t>
            </a:r>
          </a:p>
          <a:p>
            <a:pPr marL="285750" indent="-285750">
              <a:buFont typeface="Arial" panose="020B0604020202020204" pitchFamily="34" charset="0"/>
              <a:buChar char="•"/>
            </a:pPr>
            <a:r>
              <a:rPr lang="zh-CN" altLang="en-US" sz="1200" dirty="0">
                <a:latin typeface="微软雅黑" panose="020B0503020204020204" pitchFamily="34" charset="-122"/>
                <a:ea typeface="微软雅黑" panose="020B0503020204020204" pitchFamily="34" charset="-122"/>
              </a:rPr>
              <a:t>实现本地化的审核规则与结算预审及统计分析等。</a:t>
            </a:r>
          </a:p>
          <a:p>
            <a:endParaRPr lang="zh-CN" altLang="en-US" sz="12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sz="1200" dirty="0">
                <a:latin typeface="微软雅黑" panose="020B0503020204020204" pitchFamily="34" charset="-122"/>
                <a:ea typeface="微软雅黑" panose="020B0503020204020204" pitchFamily="34" charset="-122"/>
              </a:rPr>
              <a:t>专业的审核能力</a:t>
            </a:r>
            <a:endParaRPr lang="en-US" altLang="zh-CN" sz="12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200" dirty="0">
                <a:latin typeface="微软雅黑" panose="020B0503020204020204" pitchFamily="34" charset="-122"/>
                <a:ea typeface="微软雅黑" panose="020B0503020204020204" pitchFamily="34" charset="-122"/>
              </a:rPr>
              <a:t>基于强大的知识库、本地化覆盖医保政策的规则库，系统审核效能功能已经经过</a:t>
            </a:r>
            <a:r>
              <a:rPr lang="en-US" altLang="zh-CN" sz="1200" dirty="0">
                <a:latin typeface="微软雅黑" panose="020B0503020204020204" pitchFamily="34" charset="-122"/>
                <a:ea typeface="微软雅黑" panose="020B0503020204020204" pitchFamily="34" charset="-122"/>
              </a:rPr>
              <a:t>3</a:t>
            </a:r>
            <a:r>
              <a:rPr lang="zh-CN" altLang="en-US" sz="1200" dirty="0">
                <a:latin typeface="微软雅黑" panose="020B0503020204020204" pitchFamily="34" charset="-122"/>
                <a:ea typeface="微软雅黑" panose="020B0503020204020204" pitchFamily="34" charset="-122"/>
              </a:rPr>
              <a:t>年正式使用与验证。</a:t>
            </a:r>
          </a:p>
          <a:p>
            <a:endParaRPr lang="zh-CN" altLang="en-US" sz="12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sz="1200" dirty="0">
                <a:latin typeface="微软雅黑" panose="020B0503020204020204" pitchFamily="34" charset="-122"/>
                <a:ea typeface="微软雅黑" panose="020B0503020204020204" pitchFamily="34" charset="-122"/>
              </a:rPr>
              <a:t>大数据分析能力</a:t>
            </a:r>
          </a:p>
          <a:p>
            <a:pPr marL="285750" indent="-285750">
              <a:buFont typeface="Arial" panose="020B0604020202020204" pitchFamily="34" charset="0"/>
              <a:buChar char="•"/>
            </a:pPr>
            <a:r>
              <a:rPr lang="zh-CN" altLang="en-US" sz="1200" dirty="0">
                <a:latin typeface="微软雅黑" panose="020B0503020204020204" pitchFamily="34" charset="-122"/>
                <a:ea typeface="微软雅黑" panose="020B0503020204020204" pitchFamily="34" charset="-122"/>
              </a:rPr>
              <a:t>从科室、医生、药品等不同维度进行统计，整体把握医疗机构的医保基金利用及其合规情况。</a:t>
            </a:r>
          </a:p>
          <a:p>
            <a:pPr marL="285750" indent="-285750">
              <a:buFont typeface="Arial" panose="020B0604020202020204" pitchFamily="34" charset="0"/>
              <a:buChar char="•"/>
            </a:pPr>
            <a:r>
              <a:rPr lang="zh-CN" altLang="en-US" sz="1200" dirty="0">
                <a:latin typeface="微软雅黑" panose="020B0503020204020204" pitchFamily="34" charset="-122"/>
                <a:ea typeface="微软雅黑" panose="020B0503020204020204" pitchFamily="34" charset="-122"/>
              </a:rPr>
              <a:t>对各种费用指标与质量监管指标及等其他指标进行分析，为按不同支付方式控费提供依据；</a:t>
            </a:r>
          </a:p>
          <a:p>
            <a:pPr marL="285750" indent="-285750">
              <a:buFont typeface="Arial" panose="020B0604020202020204" pitchFamily="34" charset="0"/>
              <a:buChar char="•"/>
            </a:pPr>
            <a:r>
              <a:rPr lang="zh-CN" altLang="en-US" sz="1200" dirty="0">
                <a:latin typeface="微软雅黑" panose="020B0503020204020204" pitchFamily="34" charset="-122"/>
                <a:ea typeface="微软雅黑" panose="020B0503020204020204" pitchFamily="34" charset="-122"/>
              </a:rPr>
              <a:t>经过实践验证的病种病情费用分型技术，对按病种控费管理效果评价提供依据。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系统对医院的价值</a:t>
            </a:r>
          </a:p>
        </p:txBody>
      </p:sp>
      <p:sp>
        <p:nvSpPr>
          <p:cNvPr id="3" name="矩形 2"/>
          <p:cNvSpPr/>
          <p:nvPr/>
        </p:nvSpPr>
        <p:spPr>
          <a:xfrm>
            <a:off x="683568" y="1563638"/>
            <a:ext cx="7992888" cy="2339102"/>
          </a:xfrm>
          <a:prstGeom prst="rect">
            <a:avLst/>
          </a:prstGeom>
        </p:spPr>
        <p:txBody>
          <a:bodyPr wrap="square">
            <a:spAutoFit/>
          </a:bodyPr>
          <a:lstStyle/>
          <a:p>
            <a:pPr marL="285750" indent="-285750">
              <a:buClr>
                <a:srgbClr val="FF0000"/>
              </a:buClr>
              <a:buFont typeface="Wingdings" panose="05000000000000000000" pitchFamily="2" charset="2"/>
              <a:buChar char="u"/>
            </a:pPr>
            <a:r>
              <a:rPr lang="zh-CN" altLang="en-US" sz="1200" dirty="0">
                <a:latin typeface="微软雅黑" panose="020B0503020204020204" pitchFamily="34" charset="-122"/>
                <a:ea typeface="微软雅黑" panose="020B0503020204020204" pitchFamily="34" charset="-122"/>
              </a:rPr>
              <a:t>帮助医院建立自业务主管部门到临床科室及医生的多级联动的内部管控体系，以指引医疗行为更加符合医保相关政策</a:t>
            </a:r>
            <a:r>
              <a:rPr lang="en-US" altLang="zh-CN" sz="1200" dirty="0">
                <a:latin typeface="微软雅黑" panose="020B0503020204020204" pitchFamily="34" charset="-122"/>
                <a:ea typeface="微软雅黑" panose="020B0503020204020204" pitchFamily="34" charset="-122"/>
              </a:rPr>
              <a:t>.</a:t>
            </a:r>
          </a:p>
          <a:p>
            <a:endParaRPr lang="en-US" altLang="zh-CN" sz="1200" dirty="0">
              <a:latin typeface="微软雅黑" panose="020B0503020204020204" pitchFamily="34" charset="-122"/>
              <a:ea typeface="微软雅黑" panose="020B0503020204020204" pitchFamily="34" charset="-122"/>
            </a:endParaRPr>
          </a:p>
          <a:p>
            <a:pPr marL="285750" indent="-285750">
              <a:buClr>
                <a:srgbClr val="FF0000"/>
              </a:buClr>
              <a:buFont typeface="Wingdings" panose="05000000000000000000" pitchFamily="2" charset="2"/>
              <a:buChar char="u"/>
            </a:pPr>
            <a:r>
              <a:rPr lang="zh-CN" altLang="en-US" sz="1200" dirty="0">
                <a:latin typeface="微软雅黑" panose="020B0503020204020204" pitchFamily="34" charset="-122"/>
                <a:ea typeface="微软雅黑" panose="020B0503020204020204" pitchFamily="34" charset="-122"/>
              </a:rPr>
              <a:t>帮助医院由被动倒逼变为主动管理，在医疗保险为医院医疗运营带来收入的前提下，辅助医院降低医保超支风险，同时优化医疗收入构成，合理利用医保基金，促进医</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保</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患三方利益平衡。</a:t>
            </a:r>
            <a:endParaRPr lang="en-US" altLang="zh-CN" sz="1200" dirty="0">
              <a:latin typeface="微软雅黑" panose="020B0503020204020204" pitchFamily="34" charset="-122"/>
              <a:ea typeface="微软雅黑" panose="020B0503020204020204" pitchFamily="34" charset="-122"/>
            </a:endParaRPr>
          </a:p>
          <a:p>
            <a:endParaRPr lang="en-US" altLang="zh-CN" sz="1200" dirty="0">
              <a:latin typeface="微软雅黑" panose="020B0503020204020204" pitchFamily="34" charset="-122"/>
              <a:ea typeface="微软雅黑" panose="020B0503020204020204" pitchFamily="34" charset="-122"/>
            </a:endParaRPr>
          </a:p>
          <a:p>
            <a:pPr marL="285750" indent="-285750">
              <a:buClr>
                <a:srgbClr val="FF0000"/>
              </a:buClr>
              <a:buFont typeface="Wingdings" panose="05000000000000000000" pitchFamily="2" charset="2"/>
              <a:buChar char="u"/>
            </a:pPr>
            <a:r>
              <a:rPr lang="zh-CN" altLang="en-US" sz="1200" dirty="0">
                <a:latin typeface="微软雅黑" panose="020B0503020204020204" pitchFamily="34" charset="-122"/>
                <a:ea typeface="微软雅黑" panose="020B0503020204020204" pitchFamily="34" charset="-122"/>
              </a:rPr>
              <a:t>由原来经验型管理逐步转为精细化管理。</a:t>
            </a:r>
          </a:p>
          <a:p>
            <a:endParaRPr lang="zh-CN" altLang="en-US" sz="1200" dirty="0">
              <a:latin typeface="微软雅黑" panose="020B0503020204020204" pitchFamily="34" charset="-122"/>
              <a:ea typeface="微软雅黑" panose="020B0503020204020204" pitchFamily="34" charset="-122"/>
            </a:endParaRPr>
          </a:p>
          <a:p>
            <a:pPr marL="285750" indent="-285750">
              <a:buClr>
                <a:srgbClr val="FF0000"/>
              </a:buClr>
              <a:buFont typeface="Wingdings" panose="05000000000000000000" pitchFamily="2" charset="2"/>
              <a:buChar char="u"/>
            </a:pPr>
            <a:r>
              <a:rPr lang="zh-CN" altLang="en-US" sz="1200" dirty="0">
                <a:latin typeface="微软雅黑" panose="020B0503020204020204" pitchFamily="34" charset="-122"/>
                <a:ea typeface="微软雅黑" panose="020B0503020204020204" pitchFamily="34" charset="-122"/>
              </a:rPr>
              <a:t>及时响应国家医保政策，形成可持续发展的良好态势。</a:t>
            </a:r>
          </a:p>
          <a:p>
            <a:endParaRPr lang="zh-CN" altLang="en-US" sz="1200" dirty="0">
              <a:latin typeface="微软雅黑" panose="020B0503020204020204" pitchFamily="34" charset="-122"/>
              <a:ea typeface="微软雅黑" panose="020B0503020204020204" pitchFamily="34" charset="-122"/>
            </a:endParaRPr>
          </a:p>
          <a:p>
            <a:pPr marL="285750" indent="-285750">
              <a:buClr>
                <a:srgbClr val="FF0000"/>
              </a:buClr>
              <a:buFont typeface="Wingdings" panose="05000000000000000000" pitchFamily="2" charset="2"/>
              <a:buChar char="u"/>
            </a:pPr>
            <a:r>
              <a:rPr lang="zh-CN" altLang="en-US" sz="1200" dirty="0">
                <a:latin typeface="微软雅黑" panose="020B0503020204020204" pitchFamily="34" charset="-122"/>
                <a:ea typeface="微软雅黑" panose="020B0503020204020204" pitchFamily="34" charset="-122"/>
              </a:rPr>
              <a:t>提高医务人员业务水平：通过系统的校验提醒，纠正医务人员之前的一些不正确的开方习惯，提高业务水平。</a:t>
            </a:r>
          </a:p>
          <a:p>
            <a:endParaRPr lang="zh-CN" altLang="en-US" sz="14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xmlns="" id="{B1C9DE24-8E69-41B6-83B3-BA6DD985698F}"/>
              </a:ext>
            </a:extLst>
          </p:cNvPr>
          <p:cNvSpPr txBox="1"/>
          <p:nvPr/>
        </p:nvSpPr>
        <p:spPr>
          <a:xfrm>
            <a:off x="755576" y="267494"/>
            <a:ext cx="2871299" cy="369332"/>
          </a:xfrm>
          <a:prstGeom prst="rect">
            <a:avLst/>
          </a:prstGeom>
          <a:noFill/>
        </p:spPr>
        <p:txBody>
          <a:bodyPr wrap="none" rtlCol="0">
            <a:spAutoFit/>
          </a:bodyPr>
          <a:lstStyle/>
          <a:p>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HIS</a:t>
            </a: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调用医保处方审核产品</a:t>
            </a:r>
          </a:p>
        </p:txBody>
      </p:sp>
      <p:pic>
        <p:nvPicPr>
          <p:cNvPr id="4" name="图片 3">
            <a:extLst>
              <a:ext uri="{FF2B5EF4-FFF2-40B4-BE49-F238E27FC236}">
                <a16:creationId xmlns:a16="http://schemas.microsoft.com/office/drawing/2014/main" xmlns="" id="{F075B9EC-77C6-47DD-A948-90C501EC2D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5696" y="653814"/>
            <a:ext cx="5269012" cy="2939229"/>
          </a:xfrm>
          <a:prstGeom prst="rect">
            <a:avLst/>
          </a:prstGeom>
        </p:spPr>
      </p:pic>
      <p:sp>
        <p:nvSpPr>
          <p:cNvPr id="5" name="文本框 4">
            <a:extLst>
              <a:ext uri="{FF2B5EF4-FFF2-40B4-BE49-F238E27FC236}">
                <a16:creationId xmlns:a16="http://schemas.microsoft.com/office/drawing/2014/main" xmlns="" id="{34E2A29E-0C23-4B12-A6FC-A33880A1DAC5}"/>
              </a:ext>
            </a:extLst>
          </p:cNvPr>
          <p:cNvSpPr txBox="1"/>
          <p:nvPr/>
        </p:nvSpPr>
        <p:spPr>
          <a:xfrm>
            <a:off x="971600" y="3666172"/>
            <a:ext cx="7488832" cy="1338828"/>
          </a:xfrm>
          <a:prstGeom prst="rect">
            <a:avLst/>
          </a:prstGeom>
          <a:noFill/>
        </p:spPr>
        <p:txBody>
          <a:bodyPr wrap="square" rtlCol="0">
            <a:spAutoFit/>
          </a:bodyPr>
          <a:lstStyle/>
          <a:p>
            <a:r>
              <a:rPr lang="zh-CN" altLang="en-US" sz="900" dirty="0">
                <a:latin typeface="微软雅黑" panose="020B0503020204020204" pitchFamily="34" charset="-122"/>
                <a:ea typeface="微软雅黑" panose="020B0503020204020204" pitchFamily="34" charset="-122"/>
              </a:rPr>
              <a:t>医生下达门诊或住院医嘱时， 对医嘱内容按照医保审核要求进行处理， 并实时提示给医</a:t>
            </a:r>
            <a:br>
              <a:rPr lang="zh-CN" altLang="en-US" sz="900" dirty="0">
                <a:latin typeface="微软雅黑" panose="020B0503020204020204" pitchFamily="34" charset="-122"/>
                <a:ea typeface="微软雅黑" panose="020B0503020204020204" pitchFamily="34" charset="-122"/>
              </a:rPr>
            </a:br>
            <a:r>
              <a:rPr lang="zh-CN" altLang="en-US" sz="900" dirty="0">
                <a:latin typeface="微软雅黑" panose="020B0503020204020204" pitchFamily="34" charset="-122"/>
                <a:ea typeface="微软雅黑" panose="020B0503020204020204" pitchFamily="34" charset="-122"/>
              </a:rPr>
              <a:t>生， 避免发生不符合医保报销要求的费用。 这种提示在医嘱下达后产生费用前进行， 并不影</a:t>
            </a:r>
            <a:br>
              <a:rPr lang="zh-CN" altLang="en-US" sz="900" dirty="0">
                <a:latin typeface="微软雅黑" panose="020B0503020204020204" pitchFamily="34" charset="-122"/>
                <a:ea typeface="微软雅黑" panose="020B0503020204020204" pitchFamily="34" charset="-122"/>
              </a:rPr>
            </a:br>
            <a:r>
              <a:rPr lang="zh-CN" altLang="en-US" sz="900" dirty="0">
                <a:latin typeface="微软雅黑" panose="020B0503020204020204" pitchFamily="34" charset="-122"/>
                <a:ea typeface="微软雅黑" panose="020B0503020204020204" pitchFamily="34" charset="-122"/>
              </a:rPr>
              <a:t>响医生对医嘱的下达。 这种审核检查包括：药品合理性检查警示， 主要是通过临床与医保规则库对药品使用进行合理性检查， 并给</a:t>
            </a:r>
            <a:br>
              <a:rPr lang="zh-CN" altLang="en-US" sz="900" dirty="0">
                <a:latin typeface="微软雅黑" panose="020B0503020204020204" pitchFamily="34" charset="-122"/>
                <a:ea typeface="微软雅黑" panose="020B0503020204020204" pitchFamily="34" charset="-122"/>
              </a:rPr>
            </a:br>
            <a:r>
              <a:rPr lang="zh-CN" altLang="en-US" sz="900" dirty="0">
                <a:latin typeface="微软雅黑" panose="020B0503020204020204" pitchFamily="34" charset="-122"/>
                <a:ea typeface="微软雅黑" panose="020B0503020204020204" pitchFamily="34" charset="-122"/>
              </a:rPr>
              <a:t>予警示； 规范病种的基本用药原则， 限定药品的使用种类。 如果医师录入处方的药品超</a:t>
            </a:r>
            <a:br>
              <a:rPr lang="zh-CN" altLang="en-US" sz="900" dirty="0">
                <a:latin typeface="微软雅黑" panose="020B0503020204020204" pitchFamily="34" charset="-122"/>
                <a:ea typeface="微软雅黑" panose="020B0503020204020204" pitchFamily="34" charset="-122"/>
              </a:rPr>
            </a:br>
            <a:r>
              <a:rPr lang="zh-CN" altLang="en-US" sz="900" dirty="0">
                <a:latin typeface="微软雅黑" panose="020B0503020204020204" pitchFamily="34" charset="-122"/>
                <a:ea typeface="微软雅黑" panose="020B0503020204020204" pitchFamily="34" charset="-122"/>
              </a:rPr>
              <a:t>出范围则进行提示，诊疗项目合理性警示， 规范病种的治疗过程， 限定检查项目的使用范围， 如果医师录入</a:t>
            </a:r>
            <a:br>
              <a:rPr lang="zh-CN" altLang="en-US" sz="900" dirty="0">
                <a:latin typeface="微软雅黑" panose="020B0503020204020204" pitchFamily="34" charset="-122"/>
                <a:ea typeface="微软雅黑" panose="020B0503020204020204" pitchFamily="34" charset="-122"/>
              </a:rPr>
            </a:br>
            <a:r>
              <a:rPr lang="zh-CN" altLang="en-US" sz="900" dirty="0">
                <a:latin typeface="微软雅黑" panose="020B0503020204020204" pitchFamily="34" charset="-122"/>
                <a:ea typeface="微软雅黑" panose="020B0503020204020204" pitchFamily="34" charset="-122"/>
              </a:rPr>
              <a:t>处方的检查项目超出范围则进行提示。诊断内容检查并警示， 主要是检查诊断及其 </a:t>
            </a:r>
            <a:r>
              <a:rPr lang="en-US" altLang="zh-CN" sz="900" dirty="0">
                <a:latin typeface="微软雅黑" panose="020B0503020204020204" pitchFamily="34" charset="-122"/>
                <a:ea typeface="微软雅黑" panose="020B0503020204020204" pitchFamily="34" charset="-122"/>
              </a:rPr>
              <a:t>ICD </a:t>
            </a:r>
            <a:r>
              <a:rPr lang="zh-CN" altLang="en-US" sz="900" dirty="0">
                <a:latin typeface="微软雅黑" panose="020B0503020204020204" pitchFamily="34" charset="-122"/>
                <a:ea typeface="微软雅黑" panose="020B0503020204020204" pitchFamily="34" charset="-122"/>
              </a:rPr>
              <a:t>码的一致性， 有条件情况下通过知识库</a:t>
            </a:r>
            <a:br>
              <a:rPr lang="zh-CN" altLang="en-US" sz="900" dirty="0">
                <a:latin typeface="微软雅黑" panose="020B0503020204020204" pitchFamily="34" charset="-122"/>
                <a:ea typeface="微软雅黑" panose="020B0503020204020204" pitchFamily="34" charset="-122"/>
              </a:rPr>
            </a:br>
            <a:r>
              <a:rPr lang="zh-CN" altLang="en-US" sz="900" dirty="0">
                <a:latin typeface="微软雅黑" panose="020B0503020204020204" pitchFamily="34" charset="-122"/>
                <a:ea typeface="微软雅黑" panose="020B0503020204020204" pitchFamily="34" charset="-122"/>
              </a:rPr>
              <a:t>检查诊断与患者、 病史、 诊疗项目等之间的合理性。特定疾病的健康特征： 如果结算的病种有对应的健康特征信息， 则进行提示， 医师可以</a:t>
            </a:r>
            <a:br>
              <a:rPr lang="zh-CN" altLang="en-US" sz="900" dirty="0">
                <a:latin typeface="微软雅黑" panose="020B0503020204020204" pitchFamily="34" charset="-122"/>
                <a:ea typeface="微软雅黑" panose="020B0503020204020204" pitchFamily="34" charset="-122"/>
              </a:rPr>
            </a:br>
            <a:r>
              <a:rPr lang="zh-CN" altLang="en-US" sz="900" dirty="0">
                <a:latin typeface="微软雅黑" panose="020B0503020204020204" pitchFamily="34" charset="-122"/>
                <a:ea typeface="微软雅黑" panose="020B0503020204020204" pitchFamily="34" charset="-122"/>
              </a:rPr>
              <a:t>调阅患者健康档案。</a:t>
            </a:r>
            <a:r>
              <a:rPr lang="zh-CN" altLang="en-US" sz="900" dirty="0"/>
              <a:t/>
            </a:r>
            <a:br>
              <a:rPr lang="zh-CN" altLang="en-US" sz="900" dirty="0"/>
            </a:br>
            <a:endParaRPr lang="zh-CN" altLang="en-US" sz="9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697144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0"/>
            <a:ext cx="9144001" cy="5143500"/>
          </a:xfrm>
          <a:prstGeom prst="rect">
            <a:avLst/>
          </a:prstGeom>
        </p:spPr>
      </p:pic>
      <p:sp>
        <p:nvSpPr>
          <p:cNvPr id="11" name="Rectangle 3"/>
          <p:cNvSpPr txBox="1">
            <a:spLocks noChangeArrowheads="1"/>
          </p:cNvSpPr>
          <p:nvPr/>
        </p:nvSpPr>
        <p:spPr>
          <a:xfrm>
            <a:off x="3491880" y="1901035"/>
            <a:ext cx="5141491" cy="50244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zh-CN" altLang="en-US" sz="3200" b="1" dirty="0">
                <a:solidFill>
                  <a:schemeClr val="accent1"/>
                </a:solidFill>
                <a:latin typeface="微软雅黑" panose="020B0503020204020204" pitchFamily="34" charset="-122"/>
                <a:ea typeface="微软雅黑" panose="020B0503020204020204" pitchFamily="34" charset="-122"/>
              </a:rPr>
              <a:t>感谢观看</a:t>
            </a:r>
          </a:p>
        </p:txBody>
      </p:sp>
      <p:sp>
        <p:nvSpPr>
          <p:cNvPr id="12" name="Rectangle 4"/>
          <p:cNvSpPr txBox="1">
            <a:spLocks noChangeArrowheads="1"/>
          </p:cNvSpPr>
          <p:nvPr/>
        </p:nvSpPr>
        <p:spPr>
          <a:xfrm>
            <a:off x="3826314" y="2569318"/>
            <a:ext cx="4807056" cy="322659"/>
          </a:xfrm>
          <a:prstGeom prst="rect">
            <a:avLst/>
          </a:prstGeom>
        </p:spPr>
        <p:txBody>
          <a:bodyPr vert="horz" lIns="91440" tIns="45720" rIns="91440" bIns="45720" rtlCol="0" anchor="ct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buNone/>
            </a:pP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13" name="直接连接符 5"/>
          <p:cNvCxnSpPr>
            <a:cxnSpLocks noChangeShapeType="1"/>
          </p:cNvCxnSpPr>
          <p:nvPr/>
        </p:nvCxnSpPr>
        <p:spPr bwMode="auto">
          <a:xfrm flipH="1">
            <a:off x="3923928" y="2486603"/>
            <a:ext cx="4617801" cy="0"/>
          </a:xfrm>
          <a:prstGeom prst="line">
            <a:avLst/>
          </a:prstGeom>
          <a:noFill/>
          <a:ln w="127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矩形 9"/>
          <p:cNvSpPr>
            <a:spLocks noChangeArrowheads="1"/>
          </p:cNvSpPr>
          <p:nvPr/>
        </p:nvSpPr>
        <p:spPr bwMode="auto">
          <a:xfrm>
            <a:off x="8727444" y="1898129"/>
            <a:ext cx="416556" cy="1609725"/>
          </a:xfrm>
          <a:prstGeom prst="rect">
            <a:avLst/>
          </a:prstGeom>
          <a:solidFill>
            <a:schemeClr val="accent1"/>
          </a:solidFill>
          <a:ln>
            <a:noFill/>
          </a:ln>
        </p:spPr>
        <p:txBody>
          <a:bodyPr lIns="68557" tIns="34279" rIns="68557" bIns="34279"/>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grpSp>
        <p:nvGrpSpPr>
          <p:cNvPr id="16" name="组合 15"/>
          <p:cNvGrpSpPr/>
          <p:nvPr/>
        </p:nvGrpSpPr>
        <p:grpSpPr>
          <a:xfrm>
            <a:off x="8120850" y="3071925"/>
            <a:ext cx="432048" cy="432834"/>
            <a:chOff x="6084168" y="1274820"/>
            <a:chExt cx="432048" cy="432834"/>
          </a:xfrm>
        </p:grpSpPr>
        <p:sp>
          <p:nvSpPr>
            <p:cNvPr id="21"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27" name="组合 26"/>
          <p:cNvGrpSpPr/>
          <p:nvPr/>
        </p:nvGrpSpPr>
        <p:grpSpPr>
          <a:xfrm>
            <a:off x="6824706" y="3072318"/>
            <a:ext cx="432048" cy="432048"/>
            <a:chOff x="4788024" y="1275213"/>
            <a:chExt cx="432048" cy="432048"/>
          </a:xfrm>
        </p:grpSpPr>
        <p:sp>
          <p:nvSpPr>
            <p:cNvPr id="28"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9"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0" name="组合 29"/>
          <p:cNvGrpSpPr/>
          <p:nvPr/>
        </p:nvGrpSpPr>
        <p:grpSpPr>
          <a:xfrm>
            <a:off x="7472778" y="3071925"/>
            <a:ext cx="432833" cy="432834"/>
            <a:chOff x="5436096" y="1274820"/>
            <a:chExt cx="432833" cy="432834"/>
          </a:xfrm>
        </p:grpSpPr>
        <p:sp>
          <p:nvSpPr>
            <p:cNvPr id="31"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2"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3" name="组合 32"/>
          <p:cNvGrpSpPr/>
          <p:nvPr/>
        </p:nvGrpSpPr>
        <p:grpSpPr>
          <a:xfrm>
            <a:off x="5528562" y="3071925"/>
            <a:ext cx="432833" cy="432834"/>
            <a:chOff x="3491880" y="1274820"/>
            <a:chExt cx="432833" cy="432834"/>
          </a:xfrm>
        </p:grpSpPr>
        <p:sp>
          <p:nvSpPr>
            <p:cNvPr id="34"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5"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6" name="组合 35"/>
          <p:cNvGrpSpPr/>
          <p:nvPr/>
        </p:nvGrpSpPr>
        <p:grpSpPr>
          <a:xfrm>
            <a:off x="6176634" y="3071925"/>
            <a:ext cx="432833" cy="432834"/>
            <a:chOff x="4139952" y="1274820"/>
            <a:chExt cx="432833" cy="432834"/>
          </a:xfrm>
        </p:grpSpPr>
        <p:sp>
          <p:nvSpPr>
            <p:cNvPr id="37"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8"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xmlns:p14="http://schemas.microsoft.com/office/powerpoint/2010/main">
    <mc:Choice Requires="p14">
      <p:transition spd="slow" p14:dur="1200" advClick="0" advTm="0">
        <p:dissolve/>
      </p:transition>
    </mc:Choice>
    <mc:Fallback xmlns="">
      <p:transition spd="slow" advClick="0" advTm="0">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right)">
                                      <p:cBhvr>
                                        <p:cTn id="7" dur="500"/>
                                        <p:tgtEl>
                                          <p:spTgt spid="14"/>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11"/>
                                        </p:tgtEl>
                                        <p:attrNameLst>
                                          <p:attrName>style.visibility</p:attrName>
                                        </p:attrNameLst>
                                      </p:cBhvr>
                                      <p:to>
                                        <p:strVal val="visible"/>
                                      </p:to>
                                    </p:set>
                                    <p:anim calcmode="lin" valueType="num">
                                      <p:cBhvr>
                                        <p:cTn id="11"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11"/>
                                        </p:tgtEl>
                                        <p:attrNameLst>
                                          <p:attrName>ppt_y</p:attrName>
                                        </p:attrNameLst>
                                      </p:cBhvr>
                                      <p:tavLst>
                                        <p:tav tm="0">
                                          <p:val>
                                            <p:strVal val="#ppt_y"/>
                                          </p:val>
                                        </p:tav>
                                        <p:tav tm="100000">
                                          <p:val>
                                            <p:strVal val="#ppt_y"/>
                                          </p:val>
                                        </p:tav>
                                      </p:tavLst>
                                    </p:anim>
                                    <p:anim calcmode="lin" valueType="num">
                                      <p:cBhvr>
                                        <p:cTn id="13"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11"/>
                                        </p:tgtEl>
                                      </p:cBhvr>
                                    </p:animEffect>
                                  </p:childTnLst>
                                </p:cTn>
                              </p:par>
                            </p:childTnLst>
                          </p:cTn>
                        </p:par>
                        <p:par>
                          <p:cTn id="16" fill="hold">
                            <p:stCondLst>
                              <p:cond delay="1149"/>
                            </p:stCondLst>
                            <p:childTnLst>
                              <p:par>
                                <p:cTn id="17" presetID="22" presetClass="entr" presetSubtype="2"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right)">
                                      <p:cBhvr>
                                        <p:cTn id="19" dur="1000"/>
                                        <p:tgtEl>
                                          <p:spTgt spid="13"/>
                                        </p:tgtEl>
                                      </p:cBhvr>
                                    </p:animEffect>
                                  </p:childTnLst>
                                </p:cTn>
                              </p:par>
                            </p:childTnLst>
                          </p:cTn>
                        </p:par>
                        <p:par>
                          <p:cTn id="20" fill="hold">
                            <p:stCondLst>
                              <p:cond delay="2149"/>
                            </p:stCondLst>
                            <p:childTnLst>
                              <p:par>
                                <p:cTn id="21" presetID="53" presetClass="entr" presetSubtype="16" fill="hold" grpId="0" nodeType="afterEffect" nodePh="1">
                                  <p:stCondLst>
                                    <p:cond delay="0"/>
                                  </p:stCondLst>
                                  <p:endCondLst>
                                    <p:cond evt="begin" delay="0">
                                      <p:tn val="21"/>
                                    </p:cond>
                                  </p:endCondLst>
                                  <p:iterate type="lt">
                                    <p:tmPct val="7000"/>
                                  </p:iterate>
                                  <p:childTnLst>
                                    <p:set>
                                      <p:cBhvr>
                                        <p:cTn id="22" dur="1" fill="hold">
                                          <p:stCondLst>
                                            <p:cond delay="0"/>
                                          </p:stCondLst>
                                        </p:cTn>
                                        <p:tgtEl>
                                          <p:spTgt spid="12"/>
                                        </p:tgtEl>
                                        <p:attrNameLst>
                                          <p:attrName>style.visibility</p:attrName>
                                        </p:attrNameLst>
                                      </p:cBhvr>
                                      <p:to>
                                        <p:strVal val="visible"/>
                                      </p:to>
                                    </p:set>
                                    <p:anim calcmode="lin" valueType="num">
                                      <p:cBhvr>
                                        <p:cTn id="23" dur="500" fill="hold"/>
                                        <p:tgtEl>
                                          <p:spTgt spid="12"/>
                                        </p:tgtEl>
                                        <p:attrNameLst>
                                          <p:attrName>ppt_w</p:attrName>
                                        </p:attrNameLst>
                                      </p:cBhvr>
                                      <p:tavLst>
                                        <p:tav tm="0">
                                          <p:val>
                                            <p:fltVal val="0"/>
                                          </p:val>
                                        </p:tav>
                                        <p:tav tm="100000">
                                          <p:val>
                                            <p:strVal val="#ppt_w"/>
                                          </p:val>
                                        </p:tav>
                                      </p:tavLst>
                                    </p:anim>
                                    <p:anim calcmode="lin" valueType="num">
                                      <p:cBhvr>
                                        <p:cTn id="24" dur="500" fill="hold"/>
                                        <p:tgtEl>
                                          <p:spTgt spid="12"/>
                                        </p:tgtEl>
                                        <p:attrNameLst>
                                          <p:attrName>ppt_h</p:attrName>
                                        </p:attrNameLst>
                                      </p:cBhvr>
                                      <p:tavLst>
                                        <p:tav tm="0">
                                          <p:val>
                                            <p:fltVal val="0"/>
                                          </p:val>
                                        </p:tav>
                                        <p:tav tm="100000">
                                          <p:val>
                                            <p:strVal val="#ppt_h"/>
                                          </p:val>
                                        </p:tav>
                                      </p:tavLst>
                                    </p:anim>
                                    <p:animEffect transition="in" filter="fade">
                                      <p:cBhvr>
                                        <p:cTn id="25" dur="500"/>
                                        <p:tgtEl>
                                          <p:spTgt spid="12"/>
                                        </p:tgtEl>
                                      </p:cBhvr>
                                    </p:animEffect>
                                  </p:childTnLst>
                                </p:cTn>
                              </p:par>
                            </p:childTnLst>
                          </p:cTn>
                        </p:par>
                        <p:par>
                          <p:cTn id="26" fill="hold">
                            <p:stCondLst>
                              <p:cond delay="2650"/>
                            </p:stCondLst>
                            <p:childTnLst>
                              <p:par>
                                <p:cTn id="27" presetID="53" presetClass="entr" presetSubtype="16" fill="hold" nodeType="afterEffect">
                                  <p:stCondLst>
                                    <p:cond delay="0"/>
                                  </p:stCondLst>
                                  <p:childTnLst>
                                    <p:set>
                                      <p:cBhvr>
                                        <p:cTn id="28" dur="1" fill="hold">
                                          <p:stCondLst>
                                            <p:cond delay="0"/>
                                          </p:stCondLst>
                                        </p:cTn>
                                        <p:tgtEl>
                                          <p:spTgt spid="33"/>
                                        </p:tgtEl>
                                        <p:attrNameLst>
                                          <p:attrName>style.visibility</p:attrName>
                                        </p:attrNameLst>
                                      </p:cBhvr>
                                      <p:to>
                                        <p:strVal val="visible"/>
                                      </p:to>
                                    </p:set>
                                    <p:anim calcmode="lin" valueType="num">
                                      <p:cBhvr>
                                        <p:cTn id="29" dur="500" fill="hold"/>
                                        <p:tgtEl>
                                          <p:spTgt spid="33"/>
                                        </p:tgtEl>
                                        <p:attrNameLst>
                                          <p:attrName>ppt_w</p:attrName>
                                        </p:attrNameLst>
                                      </p:cBhvr>
                                      <p:tavLst>
                                        <p:tav tm="0">
                                          <p:val>
                                            <p:fltVal val="0"/>
                                          </p:val>
                                        </p:tav>
                                        <p:tav tm="100000">
                                          <p:val>
                                            <p:strVal val="#ppt_w"/>
                                          </p:val>
                                        </p:tav>
                                      </p:tavLst>
                                    </p:anim>
                                    <p:anim calcmode="lin" valueType="num">
                                      <p:cBhvr>
                                        <p:cTn id="30" dur="500" fill="hold"/>
                                        <p:tgtEl>
                                          <p:spTgt spid="33"/>
                                        </p:tgtEl>
                                        <p:attrNameLst>
                                          <p:attrName>ppt_h</p:attrName>
                                        </p:attrNameLst>
                                      </p:cBhvr>
                                      <p:tavLst>
                                        <p:tav tm="0">
                                          <p:val>
                                            <p:fltVal val="0"/>
                                          </p:val>
                                        </p:tav>
                                        <p:tav tm="100000">
                                          <p:val>
                                            <p:strVal val="#ppt_h"/>
                                          </p:val>
                                        </p:tav>
                                      </p:tavLst>
                                    </p:anim>
                                    <p:animEffect transition="in" filter="fade">
                                      <p:cBhvr>
                                        <p:cTn id="31" dur="500"/>
                                        <p:tgtEl>
                                          <p:spTgt spid="33"/>
                                        </p:tgtEl>
                                      </p:cBhvr>
                                    </p:animEffect>
                                  </p:childTnLst>
                                </p:cTn>
                              </p:par>
                              <p:par>
                                <p:cTn id="32" presetID="53" presetClass="entr" presetSubtype="16" fill="hold" nodeType="withEffect">
                                  <p:stCondLst>
                                    <p:cond delay="200"/>
                                  </p:stCondLst>
                                  <p:childTnLst>
                                    <p:set>
                                      <p:cBhvr>
                                        <p:cTn id="33" dur="1" fill="hold">
                                          <p:stCondLst>
                                            <p:cond delay="0"/>
                                          </p:stCondLst>
                                        </p:cTn>
                                        <p:tgtEl>
                                          <p:spTgt spid="36"/>
                                        </p:tgtEl>
                                        <p:attrNameLst>
                                          <p:attrName>style.visibility</p:attrName>
                                        </p:attrNameLst>
                                      </p:cBhvr>
                                      <p:to>
                                        <p:strVal val="visible"/>
                                      </p:to>
                                    </p:set>
                                    <p:anim calcmode="lin" valueType="num">
                                      <p:cBhvr>
                                        <p:cTn id="34" dur="500" fill="hold"/>
                                        <p:tgtEl>
                                          <p:spTgt spid="36"/>
                                        </p:tgtEl>
                                        <p:attrNameLst>
                                          <p:attrName>ppt_w</p:attrName>
                                        </p:attrNameLst>
                                      </p:cBhvr>
                                      <p:tavLst>
                                        <p:tav tm="0">
                                          <p:val>
                                            <p:fltVal val="0"/>
                                          </p:val>
                                        </p:tav>
                                        <p:tav tm="100000">
                                          <p:val>
                                            <p:strVal val="#ppt_w"/>
                                          </p:val>
                                        </p:tav>
                                      </p:tavLst>
                                    </p:anim>
                                    <p:anim calcmode="lin" valueType="num">
                                      <p:cBhvr>
                                        <p:cTn id="35" dur="500" fill="hold"/>
                                        <p:tgtEl>
                                          <p:spTgt spid="36"/>
                                        </p:tgtEl>
                                        <p:attrNameLst>
                                          <p:attrName>ppt_h</p:attrName>
                                        </p:attrNameLst>
                                      </p:cBhvr>
                                      <p:tavLst>
                                        <p:tav tm="0">
                                          <p:val>
                                            <p:fltVal val="0"/>
                                          </p:val>
                                        </p:tav>
                                        <p:tav tm="100000">
                                          <p:val>
                                            <p:strVal val="#ppt_h"/>
                                          </p:val>
                                        </p:tav>
                                      </p:tavLst>
                                    </p:anim>
                                    <p:animEffect transition="in" filter="fade">
                                      <p:cBhvr>
                                        <p:cTn id="36" dur="500"/>
                                        <p:tgtEl>
                                          <p:spTgt spid="36"/>
                                        </p:tgtEl>
                                      </p:cBhvr>
                                    </p:animEffect>
                                  </p:childTnLst>
                                </p:cTn>
                              </p:par>
                              <p:par>
                                <p:cTn id="37" presetID="53" presetClass="entr" presetSubtype="16" fill="hold" nodeType="withEffect">
                                  <p:stCondLst>
                                    <p:cond delay="400"/>
                                  </p:stCondLst>
                                  <p:childTnLst>
                                    <p:set>
                                      <p:cBhvr>
                                        <p:cTn id="38" dur="1" fill="hold">
                                          <p:stCondLst>
                                            <p:cond delay="0"/>
                                          </p:stCondLst>
                                        </p:cTn>
                                        <p:tgtEl>
                                          <p:spTgt spid="27"/>
                                        </p:tgtEl>
                                        <p:attrNameLst>
                                          <p:attrName>style.visibility</p:attrName>
                                        </p:attrNameLst>
                                      </p:cBhvr>
                                      <p:to>
                                        <p:strVal val="visible"/>
                                      </p:to>
                                    </p:set>
                                    <p:anim calcmode="lin" valueType="num">
                                      <p:cBhvr>
                                        <p:cTn id="39" dur="500" fill="hold"/>
                                        <p:tgtEl>
                                          <p:spTgt spid="27"/>
                                        </p:tgtEl>
                                        <p:attrNameLst>
                                          <p:attrName>ppt_w</p:attrName>
                                        </p:attrNameLst>
                                      </p:cBhvr>
                                      <p:tavLst>
                                        <p:tav tm="0">
                                          <p:val>
                                            <p:fltVal val="0"/>
                                          </p:val>
                                        </p:tav>
                                        <p:tav tm="100000">
                                          <p:val>
                                            <p:strVal val="#ppt_w"/>
                                          </p:val>
                                        </p:tav>
                                      </p:tavLst>
                                    </p:anim>
                                    <p:anim calcmode="lin" valueType="num">
                                      <p:cBhvr>
                                        <p:cTn id="40" dur="500" fill="hold"/>
                                        <p:tgtEl>
                                          <p:spTgt spid="27"/>
                                        </p:tgtEl>
                                        <p:attrNameLst>
                                          <p:attrName>ppt_h</p:attrName>
                                        </p:attrNameLst>
                                      </p:cBhvr>
                                      <p:tavLst>
                                        <p:tav tm="0">
                                          <p:val>
                                            <p:fltVal val="0"/>
                                          </p:val>
                                        </p:tav>
                                        <p:tav tm="100000">
                                          <p:val>
                                            <p:strVal val="#ppt_h"/>
                                          </p:val>
                                        </p:tav>
                                      </p:tavLst>
                                    </p:anim>
                                    <p:animEffect transition="in" filter="fade">
                                      <p:cBhvr>
                                        <p:cTn id="41" dur="500"/>
                                        <p:tgtEl>
                                          <p:spTgt spid="27"/>
                                        </p:tgtEl>
                                      </p:cBhvr>
                                    </p:animEffect>
                                  </p:childTnLst>
                                </p:cTn>
                              </p:par>
                              <p:par>
                                <p:cTn id="42" presetID="53" presetClass="entr" presetSubtype="16" fill="hold" nodeType="withEffect">
                                  <p:stCondLst>
                                    <p:cond delay="600"/>
                                  </p:stCondLst>
                                  <p:childTnLst>
                                    <p:set>
                                      <p:cBhvr>
                                        <p:cTn id="43" dur="1" fill="hold">
                                          <p:stCondLst>
                                            <p:cond delay="0"/>
                                          </p:stCondLst>
                                        </p:cTn>
                                        <p:tgtEl>
                                          <p:spTgt spid="30"/>
                                        </p:tgtEl>
                                        <p:attrNameLst>
                                          <p:attrName>style.visibility</p:attrName>
                                        </p:attrNameLst>
                                      </p:cBhvr>
                                      <p:to>
                                        <p:strVal val="visible"/>
                                      </p:to>
                                    </p:set>
                                    <p:anim calcmode="lin" valueType="num">
                                      <p:cBhvr>
                                        <p:cTn id="44" dur="500" fill="hold"/>
                                        <p:tgtEl>
                                          <p:spTgt spid="30"/>
                                        </p:tgtEl>
                                        <p:attrNameLst>
                                          <p:attrName>ppt_w</p:attrName>
                                        </p:attrNameLst>
                                      </p:cBhvr>
                                      <p:tavLst>
                                        <p:tav tm="0">
                                          <p:val>
                                            <p:fltVal val="0"/>
                                          </p:val>
                                        </p:tav>
                                        <p:tav tm="100000">
                                          <p:val>
                                            <p:strVal val="#ppt_w"/>
                                          </p:val>
                                        </p:tav>
                                      </p:tavLst>
                                    </p:anim>
                                    <p:anim calcmode="lin" valueType="num">
                                      <p:cBhvr>
                                        <p:cTn id="45" dur="500" fill="hold"/>
                                        <p:tgtEl>
                                          <p:spTgt spid="30"/>
                                        </p:tgtEl>
                                        <p:attrNameLst>
                                          <p:attrName>ppt_h</p:attrName>
                                        </p:attrNameLst>
                                      </p:cBhvr>
                                      <p:tavLst>
                                        <p:tav tm="0">
                                          <p:val>
                                            <p:fltVal val="0"/>
                                          </p:val>
                                        </p:tav>
                                        <p:tav tm="100000">
                                          <p:val>
                                            <p:strVal val="#ppt_h"/>
                                          </p:val>
                                        </p:tav>
                                      </p:tavLst>
                                    </p:anim>
                                    <p:animEffect transition="in" filter="fade">
                                      <p:cBhvr>
                                        <p:cTn id="46" dur="500"/>
                                        <p:tgtEl>
                                          <p:spTgt spid="30"/>
                                        </p:tgtEl>
                                      </p:cBhvr>
                                    </p:animEffect>
                                  </p:childTnLst>
                                </p:cTn>
                              </p:par>
                              <p:par>
                                <p:cTn id="47" presetID="53" presetClass="entr" presetSubtype="16" fill="hold" nodeType="withEffect">
                                  <p:stCondLst>
                                    <p:cond delay="800"/>
                                  </p:stCondLst>
                                  <p:childTnLst>
                                    <p:set>
                                      <p:cBhvr>
                                        <p:cTn id="48" dur="1" fill="hold">
                                          <p:stCondLst>
                                            <p:cond delay="0"/>
                                          </p:stCondLst>
                                        </p:cTn>
                                        <p:tgtEl>
                                          <p:spTgt spid="16"/>
                                        </p:tgtEl>
                                        <p:attrNameLst>
                                          <p:attrName>style.visibility</p:attrName>
                                        </p:attrNameLst>
                                      </p:cBhvr>
                                      <p:to>
                                        <p:strVal val="visible"/>
                                      </p:to>
                                    </p:set>
                                    <p:anim calcmode="lin" valueType="num">
                                      <p:cBhvr>
                                        <p:cTn id="49" dur="500" fill="hold"/>
                                        <p:tgtEl>
                                          <p:spTgt spid="16"/>
                                        </p:tgtEl>
                                        <p:attrNameLst>
                                          <p:attrName>ppt_w</p:attrName>
                                        </p:attrNameLst>
                                      </p:cBhvr>
                                      <p:tavLst>
                                        <p:tav tm="0">
                                          <p:val>
                                            <p:fltVal val="0"/>
                                          </p:val>
                                        </p:tav>
                                        <p:tav tm="100000">
                                          <p:val>
                                            <p:strVal val="#ppt_w"/>
                                          </p:val>
                                        </p:tav>
                                      </p:tavLst>
                                    </p:anim>
                                    <p:anim calcmode="lin" valueType="num">
                                      <p:cBhvr>
                                        <p:cTn id="50" dur="500" fill="hold"/>
                                        <p:tgtEl>
                                          <p:spTgt spid="16"/>
                                        </p:tgtEl>
                                        <p:attrNameLst>
                                          <p:attrName>ppt_h</p:attrName>
                                        </p:attrNameLst>
                                      </p:cBhvr>
                                      <p:tavLst>
                                        <p:tav tm="0">
                                          <p:val>
                                            <p:fltVal val="0"/>
                                          </p:val>
                                        </p:tav>
                                        <p:tav tm="100000">
                                          <p:val>
                                            <p:strVal val="#ppt_h"/>
                                          </p:val>
                                        </p:tav>
                                      </p:tavLst>
                                    </p:anim>
                                    <p:animEffect transition="in" filter="fade">
                                      <p:cBhvr>
                                        <p:cTn id="5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utoUpdateAnimBg="0"/>
      <p:bldP spid="12" grpId="0"/>
      <p:bldP spid="14"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857880" y="200199"/>
            <a:ext cx="2561992"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系统设计理念</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矩形 2"/>
          <p:cNvSpPr/>
          <p:nvPr/>
        </p:nvSpPr>
        <p:spPr>
          <a:xfrm>
            <a:off x="755576" y="1203598"/>
            <a:ext cx="7920880" cy="2369880"/>
          </a:xfrm>
          <a:prstGeom prst="rect">
            <a:avLst/>
          </a:prstGeom>
        </p:spPr>
        <p:txBody>
          <a:bodyPr wrap="square">
            <a:spAutoFit/>
          </a:bodyPr>
          <a:lstStyle/>
          <a:p>
            <a:pPr marL="285750" indent="-285750">
              <a:buFont typeface="Wingdings" panose="05000000000000000000" charset="0"/>
              <a:buChar char="ü"/>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sym typeface="+mn-ea"/>
              </a:rPr>
              <a:t>基于实时全量医疗健康大数据系统建设</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marL="285750" indent="-285750">
              <a:buFont typeface="Wingdings" panose="05000000000000000000" charset="0"/>
              <a:buChar char="ü"/>
            </a:pP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marL="285750" indent="-285750">
              <a:buFont typeface="Wingdings" panose="05000000000000000000" charset="0"/>
              <a:buChar char="ü"/>
            </a:pPr>
            <a:r>
              <a:rPr lang="en-US" altLang="zh-CN" sz="1200" dirty="0" err="1">
                <a:solidFill>
                  <a:schemeClr val="tx1">
                    <a:lumMod val="75000"/>
                    <a:lumOff val="25000"/>
                  </a:schemeClr>
                </a:solidFill>
                <a:latin typeface="微软雅黑" panose="020B0503020204020204" pitchFamily="34" charset="-122"/>
                <a:ea typeface="微软雅黑" panose="020B0503020204020204" pitchFamily="34" charset="-122"/>
                <a:sym typeface="+mn-ea"/>
              </a:rPr>
              <a:t>医保控费与医疗质量双控制</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marL="285750" indent="-285750">
              <a:buFont typeface="Wingdings" panose="05000000000000000000" charset="0"/>
              <a:buChar char="ü"/>
            </a:pP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marL="285750" indent="-285750">
              <a:buFont typeface="Wingdings" panose="05000000000000000000" charset="0"/>
              <a:buChar char="ü"/>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sym typeface="+mn-ea"/>
              </a:rPr>
              <a:t>灵活支持多审核场景</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marL="285750" indent="-285750">
              <a:buFont typeface="Wingdings" panose="05000000000000000000" charset="0"/>
              <a:buChar char="ü"/>
            </a:pP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marL="285750" indent="-285750">
              <a:buFont typeface="Wingdings" panose="05000000000000000000" charset="0"/>
              <a:buChar char="ü"/>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以临床药学、临床医学、医保审核、国家政策组成的知识库群为基础进行全面审核</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285750" indent="-285750">
              <a:buFont typeface="Wingdings" panose="05000000000000000000" charset="0"/>
              <a:buChar char="ü"/>
            </a:pPr>
            <a:endParaRPr lang="en-US" altLang="zh-CN" sz="1200" dirty="0">
              <a:ln>
                <a:solidFill>
                  <a:sysClr val="windowText" lastClr="000000"/>
                </a:solidFill>
              </a:ln>
              <a:latin typeface="微软雅黑" panose="020B0503020204020204" pitchFamily="34" charset="-122"/>
              <a:ea typeface="微软雅黑" panose="020B0503020204020204" pitchFamily="34" charset="-122"/>
              <a:sym typeface="+mn-ea"/>
            </a:endParaRPr>
          </a:p>
          <a:p>
            <a:pPr marL="285750" indent="-285750">
              <a:buFont typeface="Wingdings" panose="05000000000000000000" charset="0"/>
              <a:buChar char="ü"/>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sym typeface="+mn-ea"/>
              </a:rPr>
              <a:t>可配置的强大规则引擎</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marL="285750" indent="-285750">
              <a:buFont typeface="Wingdings" panose="05000000000000000000" charset="0"/>
              <a:buChar char="ü"/>
            </a:pP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marL="285750" indent="-285750">
              <a:buFont typeface="Wingdings" panose="05000000000000000000" charset="0"/>
              <a:buChar char="ü"/>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sym typeface="+mn-ea"/>
              </a:rPr>
              <a:t>医保费用指标多维度监管</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xmlns="" id="{537CCAC4-A62B-43AD-9270-7A4AFEB97E60}"/>
              </a:ext>
            </a:extLst>
          </p:cNvPr>
          <p:cNvSpPr txBox="1"/>
          <p:nvPr/>
        </p:nvSpPr>
        <p:spPr>
          <a:xfrm>
            <a:off x="755576" y="267494"/>
            <a:ext cx="2952328" cy="369332"/>
          </a:xfrm>
          <a:prstGeom prst="rect">
            <a:avLst/>
          </a:prstGeom>
          <a:noFill/>
        </p:spPr>
        <p:txBody>
          <a:bodyPr wrap="square" rtlCol="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产品的意义</a:t>
            </a:r>
          </a:p>
        </p:txBody>
      </p:sp>
      <p:sp>
        <p:nvSpPr>
          <p:cNvPr id="3" name="文本框 2">
            <a:extLst>
              <a:ext uri="{FF2B5EF4-FFF2-40B4-BE49-F238E27FC236}">
                <a16:creationId xmlns:a16="http://schemas.microsoft.com/office/drawing/2014/main" xmlns="" id="{0CDA85D1-EB10-4369-BED2-748DF7773517}"/>
              </a:ext>
            </a:extLst>
          </p:cNvPr>
          <p:cNvSpPr txBox="1"/>
          <p:nvPr/>
        </p:nvSpPr>
        <p:spPr>
          <a:xfrm>
            <a:off x="1475656" y="1417588"/>
            <a:ext cx="5859296" cy="2308324"/>
          </a:xfrm>
          <a:prstGeom prst="rect">
            <a:avLst/>
          </a:prstGeom>
          <a:noFill/>
        </p:spPr>
        <p:txBody>
          <a:bodyPr wrap="none" rtlCol="0">
            <a:spAutoFit/>
          </a:bodyPr>
          <a:lstStyle/>
          <a:p>
            <a:r>
              <a:rPr lang="en-US" altLang="zh-CN" sz="1200" dirty="0">
                <a:latin typeface="微软雅黑" panose="020B0503020204020204" pitchFamily="34" charset="-122"/>
                <a:ea typeface="微软雅黑" panose="020B0503020204020204" pitchFamily="34" charset="-122"/>
              </a:rPr>
              <a:t>(1) </a:t>
            </a:r>
            <a:r>
              <a:rPr lang="zh-CN" altLang="en-US" sz="1200" dirty="0">
                <a:latin typeface="微软雅黑" panose="020B0503020204020204" pitchFamily="34" charset="-122"/>
                <a:ea typeface="微软雅黑" panose="020B0503020204020204" pitchFamily="34" charset="-122"/>
              </a:rPr>
              <a:t>提高医院医保基金管理水平</a:t>
            </a:r>
            <a:br>
              <a:rPr lang="zh-CN" altLang="en-US" sz="1200" dirty="0">
                <a:latin typeface="微软雅黑" panose="020B0503020204020204" pitchFamily="34" charset="-122"/>
                <a:ea typeface="微软雅黑" panose="020B0503020204020204" pitchFamily="34" charset="-122"/>
              </a:rPr>
            </a:br>
            <a:r>
              <a:rPr lang="zh-CN" altLang="en-US" sz="1200" dirty="0">
                <a:latin typeface="微软雅黑" panose="020B0503020204020204" pitchFamily="34" charset="-122"/>
                <a:ea typeface="微软雅黑" panose="020B0503020204020204" pitchFamily="34" charset="-122"/>
              </a:rPr>
              <a:t>帮助医院建立自业务主管部门到临床科室及医生的多级联动的内部管控体系，</a:t>
            </a:r>
            <a:br>
              <a:rPr lang="zh-CN" altLang="en-US" sz="1200" dirty="0">
                <a:latin typeface="微软雅黑" panose="020B0503020204020204" pitchFamily="34" charset="-122"/>
                <a:ea typeface="微软雅黑" panose="020B0503020204020204" pitchFamily="34" charset="-122"/>
              </a:rPr>
            </a:br>
            <a:r>
              <a:rPr lang="zh-CN" altLang="en-US" sz="1200" dirty="0">
                <a:latin typeface="微软雅黑" panose="020B0503020204020204" pitchFamily="34" charset="-122"/>
                <a:ea typeface="微软雅黑" panose="020B0503020204020204" pitchFamily="34" charset="-122"/>
              </a:rPr>
              <a:t>以指引医疗行为更加符合医保相关政策</a:t>
            </a:r>
            <a:r>
              <a:rPr lang="en-US" altLang="zh-CN" sz="1200" dirty="0">
                <a:latin typeface="微软雅黑" panose="020B0503020204020204" pitchFamily="34" charset="-122"/>
                <a:ea typeface="微软雅黑" panose="020B0503020204020204" pitchFamily="34" charset="-122"/>
              </a:rPr>
              <a:t>.</a:t>
            </a:r>
            <a:br>
              <a:rPr lang="en-US" altLang="zh-CN" sz="1200" dirty="0">
                <a:latin typeface="微软雅黑" panose="020B0503020204020204" pitchFamily="34" charset="-122"/>
                <a:ea typeface="微软雅黑" panose="020B0503020204020204" pitchFamily="34" charset="-122"/>
              </a:rPr>
            </a:br>
            <a:r>
              <a:rPr lang="zh-CN" altLang="en-US" sz="1200" dirty="0">
                <a:latin typeface="微软雅黑" panose="020B0503020204020204" pitchFamily="34" charset="-122"/>
                <a:ea typeface="微软雅黑" panose="020B0503020204020204" pitchFamily="34" charset="-122"/>
              </a:rPr>
              <a:t>帮助医院由被动倒逼变为主动管理， 在医疗保险为医院医疗运营带来收入的前</a:t>
            </a:r>
            <a:br>
              <a:rPr lang="zh-CN" altLang="en-US" sz="1200" dirty="0">
                <a:latin typeface="微软雅黑" panose="020B0503020204020204" pitchFamily="34" charset="-122"/>
                <a:ea typeface="微软雅黑" panose="020B0503020204020204" pitchFamily="34" charset="-122"/>
              </a:rPr>
            </a:br>
            <a:r>
              <a:rPr lang="zh-CN" altLang="en-US" sz="1200" dirty="0">
                <a:latin typeface="微软雅黑" panose="020B0503020204020204" pitchFamily="34" charset="-122"/>
                <a:ea typeface="微软雅黑" panose="020B0503020204020204" pitchFamily="34" charset="-122"/>
              </a:rPr>
              <a:t>提下， 辅助医院降低医保超支风险， 同时优化医疗收入构成， 合理利用医保基金，</a:t>
            </a:r>
            <a:br>
              <a:rPr lang="zh-CN" altLang="en-US" sz="1200" dirty="0">
                <a:latin typeface="微软雅黑" panose="020B0503020204020204" pitchFamily="34" charset="-122"/>
                <a:ea typeface="微软雅黑" panose="020B0503020204020204" pitchFamily="34" charset="-122"/>
              </a:rPr>
            </a:br>
            <a:r>
              <a:rPr lang="zh-CN" altLang="en-US" sz="1200" dirty="0">
                <a:latin typeface="微软雅黑" panose="020B0503020204020204" pitchFamily="34" charset="-122"/>
                <a:ea typeface="微软雅黑" panose="020B0503020204020204" pitchFamily="34" charset="-122"/>
              </a:rPr>
              <a:t>促进医</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保</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患三方利益平衡。</a:t>
            </a:r>
            <a:br>
              <a:rPr lang="zh-CN" altLang="en-US" sz="1200" dirty="0">
                <a:latin typeface="微软雅黑" panose="020B0503020204020204" pitchFamily="34" charset="-122"/>
                <a:ea typeface="微软雅黑" panose="020B0503020204020204" pitchFamily="34" charset="-122"/>
              </a:rPr>
            </a:br>
            <a:r>
              <a:rPr lang="en-US" altLang="zh-CN" sz="1200" dirty="0">
                <a:latin typeface="微软雅黑" panose="020B0503020204020204" pitchFamily="34" charset="-122"/>
                <a:ea typeface="微软雅黑" panose="020B0503020204020204" pitchFamily="34" charset="-122"/>
              </a:rPr>
              <a:t>(2) </a:t>
            </a:r>
            <a:r>
              <a:rPr lang="zh-CN" altLang="en-US" sz="1200" dirty="0">
                <a:latin typeface="微软雅黑" panose="020B0503020204020204" pitchFamily="34" charset="-122"/>
                <a:ea typeface="微软雅黑" panose="020B0503020204020204" pitchFamily="34" charset="-122"/>
              </a:rPr>
              <a:t>应对新医改信息化建设需求， 实现医院可持续性发展</a:t>
            </a:r>
            <a:br>
              <a:rPr lang="zh-CN" altLang="en-US" sz="1200" dirty="0">
                <a:latin typeface="微软雅黑" panose="020B0503020204020204" pitchFamily="34" charset="-122"/>
                <a:ea typeface="微软雅黑" panose="020B0503020204020204" pitchFamily="34" charset="-122"/>
              </a:rPr>
            </a:br>
            <a:r>
              <a:rPr lang="zh-CN" altLang="en-US" sz="1200" dirty="0">
                <a:latin typeface="微软雅黑" panose="020B0503020204020204" pitchFamily="34" charset="-122"/>
                <a:ea typeface="微软雅黑" panose="020B0503020204020204" pitchFamily="34" charset="-122"/>
              </a:rPr>
              <a:t>由原来经验型管理逐步转为精细化管理。</a:t>
            </a:r>
            <a:br>
              <a:rPr lang="zh-CN" altLang="en-US" sz="1200" dirty="0">
                <a:latin typeface="微软雅黑" panose="020B0503020204020204" pitchFamily="34" charset="-122"/>
                <a:ea typeface="微软雅黑" panose="020B0503020204020204" pitchFamily="34" charset="-122"/>
              </a:rPr>
            </a:br>
            <a:r>
              <a:rPr lang="zh-CN" altLang="en-US" sz="1200" dirty="0">
                <a:latin typeface="微软雅黑" panose="020B0503020204020204" pitchFamily="34" charset="-122"/>
                <a:ea typeface="微软雅黑" panose="020B0503020204020204" pitchFamily="34" charset="-122"/>
              </a:rPr>
              <a:t>及时响应国家医保政策， 形成可持续发展的良好态势。</a:t>
            </a:r>
            <a:br>
              <a:rPr lang="zh-CN" altLang="en-US" sz="1200" dirty="0">
                <a:latin typeface="微软雅黑" panose="020B0503020204020204" pitchFamily="34" charset="-122"/>
                <a:ea typeface="微软雅黑" panose="020B0503020204020204" pitchFamily="34" charset="-122"/>
              </a:rPr>
            </a:br>
            <a:r>
              <a:rPr lang="zh-CN" altLang="en-US" sz="1200" dirty="0">
                <a:latin typeface="微软雅黑" panose="020B0503020204020204" pitchFamily="34" charset="-122"/>
                <a:ea typeface="微软雅黑" panose="020B0503020204020204" pitchFamily="34" charset="-122"/>
              </a:rPr>
              <a:t>提高医务人员业务水平， 通过系统的校验提醒， 纠正医务人员之前的一些不正</a:t>
            </a:r>
            <a:br>
              <a:rPr lang="zh-CN" altLang="en-US" sz="1200" dirty="0">
                <a:latin typeface="微软雅黑" panose="020B0503020204020204" pitchFamily="34" charset="-122"/>
                <a:ea typeface="微软雅黑" panose="020B0503020204020204" pitchFamily="34" charset="-122"/>
              </a:rPr>
            </a:br>
            <a:r>
              <a:rPr lang="zh-CN" altLang="en-US" sz="1200" dirty="0">
                <a:latin typeface="微软雅黑" panose="020B0503020204020204" pitchFamily="34" charset="-122"/>
                <a:ea typeface="微软雅黑" panose="020B0503020204020204" pitchFamily="34" charset="-122"/>
              </a:rPr>
              <a:t>确的开方习惯， 提高业务水平 </a:t>
            </a:r>
            <a:br>
              <a:rPr lang="zh-CN" altLang="en-US" sz="1200" dirty="0">
                <a:latin typeface="微软雅黑" panose="020B0503020204020204" pitchFamily="34" charset="-122"/>
                <a:ea typeface="微软雅黑" panose="020B0503020204020204" pitchFamily="34" charset="-122"/>
              </a:rPr>
            </a:b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64007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734"/>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02</a:t>
              </a:r>
              <a:endParaRPr lang="zh-CN" altLang="en-US" sz="8000" dirty="0">
                <a:solidFill>
                  <a:schemeClr val="bg1">
                    <a:lumMod val="95000"/>
                  </a:schemeClr>
                </a:solidFill>
                <a:latin typeface="Impact" panose="020B0806030902050204" pitchFamily="34" charset="0"/>
              </a:endParaRPr>
            </a:p>
          </p:txBody>
        </p:sp>
      </p:gr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
        <p:nvSpPr>
          <p:cNvPr id="26" name="TextBox 25"/>
          <p:cNvSpPr txBox="1"/>
          <p:nvPr/>
        </p:nvSpPr>
        <p:spPr>
          <a:xfrm>
            <a:off x="2977200" y="2235600"/>
            <a:ext cx="5050408" cy="623250"/>
          </a:xfrm>
          <a:prstGeom prst="rect">
            <a:avLst/>
          </a:prstGeom>
          <a:noFill/>
        </p:spPr>
        <p:txBody>
          <a:bodyPr wrap="square" lIns="68584" tIns="34291" rIns="68584" bIns="34291" rtlCol="0">
            <a:spAutoFit/>
          </a:bodyPr>
          <a:lstStyle/>
          <a:p>
            <a:r>
              <a:rPr lang="zh-CN" altLang="en-US" sz="3600" b="1" dirty="0">
                <a:effectLst>
                  <a:innerShdw blurRad="63500" dist="50800" dir="18900000">
                    <a:prstClr val="black">
                      <a:alpha val="50000"/>
                    </a:prstClr>
                  </a:innerShdw>
                </a:effectLst>
                <a:latin typeface="微软雅黑" panose="020B0503020204020204" pitchFamily="34" charset="-122"/>
                <a:ea typeface="微软雅黑" panose="020B0503020204020204" pitchFamily="34" charset="-122"/>
              </a:rPr>
              <a:t>政策文件</a:t>
            </a:r>
          </a:p>
        </p:txBody>
      </p:sp>
    </p:spTree>
    <p:extLst>
      <p:ext uri="{BB962C8B-B14F-4D97-AF65-F5344CB8AC3E}">
        <p14:creationId xmlns:p14="http://schemas.microsoft.com/office/powerpoint/2010/main" val="3281185553"/>
      </p:ext>
    </p:extLst>
  </p:cSld>
  <p:clrMapOvr>
    <a:masterClrMapping/>
  </p:clrMapOvr>
  <mc:AlternateContent xmlns:mc="http://schemas.openxmlformats.org/markup-compatibility/2006" xmlns:p14="http://schemas.microsoft.com/office/powerpoint/2010/main">
    <mc:Choice Requires="p14">
      <p:transition spd="slow" p14:dur="1200" advClick="0" advTm="0">
        <p:dissolve/>
      </p:transition>
    </mc:Choice>
    <mc:Fallback xmlns="">
      <p:transition spd="slow" advClick="0" advTm="0">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23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26"/>
                                        </p:tgtEl>
                                        <p:attrNameLst>
                                          <p:attrName>style.visibility</p:attrName>
                                        </p:attrNameLst>
                                      </p:cBhvr>
                                      <p:to>
                                        <p:strVal val="visible"/>
                                      </p:to>
                                    </p:set>
                                    <p:animEffect transition="in" filter="wipe(left)">
                                      <p:cBhvr>
                                        <p:cTn id="38" dur="200"/>
                                        <p:tgtEl>
                                          <p:spTgt spid="26"/>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26"/>
                                        </p:tgtEl>
                                      </p:cBhvr>
                                      <p:to x="80000" y="100000"/>
                                    </p:animScale>
                                    <p:anim by="(#ppt_w*0.10)" calcmode="lin" valueType="num">
                                      <p:cBhvr>
                                        <p:cTn id="41" dur="50" autoRev="1" fill="hold">
                                          <p:stCondLst>
                                            <p:cond delay="0"/>
                                          </p:stCondLst>
                                        </p:cTn>
                                        <p:tgtEl>
                                          <p:spTgt spid="26"/>
                                        </p:tgtEl>
                                        <p:attrNameLst>
                                          <p:attrName>ppt_x</p:attrName>
                                        </p:attrNameLst>
                                      </p:cBhvr>
                                    </p:anim>
                                    <p:anim by="(-#ppt_w*0.10)" calcmode="lin" valueType="num">
                                      <p:cBhvr>
                                        <p:cTn id="42" dur="50" autoRev="1" fill="hold">
                                          <p:stCondLst>
                                            <p:cond delay="0"/>
                                          </p:stCondLst>
                                        </p:cTn>
                                        <p:tgtEl>
                                          <p:spTgt spid="26"/>
                                        </p:tgtEl>
                                        <p:attrNameLst>
                                          <p:attrName>ppt_y</p:attrName>
                                        </p:attrNameLst>
                                      </p:cBhvr>
                                    </p:anim>
                                    <p:animRot by="-480000">
                                      <p:cBhvr>
                                        <p:cTn id="43" dur="50" autoRev="1" fill="hold">
                                          <p:stCondLst>
                                            <p:cond delay="0"/>
                                          </p:stCondLst>
                                        </p:cTn>
                                        <p:tgtEl>
                                          <p:spTgt spid="2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6"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p:cNvSpPr/>
          <p:nvPr/>
        </p:nvSpPr>
        <p:spPr bwMode="auto">
          <a:xfrm>
            <a:off x="971600" y="2211710"/>
            <a:ext cx="1479797" cy="133420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ln>
        </p:spPr>
        <p:txBody>
          <a:bodyPr vert="horz" wrap="square" lIns="91440" tIns="45720" rIns="91440" bIns="45720" numCol="1" anchor="t" anchorCtr="0" compatLnSpc="1"/>
          <a:lstStyle/>
          <a:p>
            <a:endParaRPr lang="zh-CN" altLang="en-US"/>
          </a:p>
        </p:txBody>
      </p:sp>
      <p:sp>
        <p:nvSpPr>
          <p:cNvPr id="3" name="TextBox 2"/>
          <p:cNvSpPr txBox="1"/>
          <p:nvPr/>
        </p:nvSpPr>
        <p:spPr>
          <a:xfrm>
            <a:off x="1257155" y="2447923"/>
            <a:ext cx="908686" cy="861774"/>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zh-CN" altLang="en-US" sz="2800" b="1" dirty="0"/>
              <a:t>政策文件</a:t>
            </a:r>
          </a:p>
        </p:txBody>
      </p:sp>
      <p:sp>
        <p:nvSpPr>
          <p:cNvPr id="4" name="圆角矩形 3"/>
          <p:cNvSpPr/>
          <p:nvPr/>
        </p:nvSpPr>
        <p:spPr>
          <a:xfrm>
            <a:off x="3356492" y="1254822"/>
            <a:ext cx="4479052" cy="451685"/>
          </a:xfrm>
          <a:prstGeom prst="roundRect">
            <a:avLst>
              <a:gd name="adj" fmla="val 2063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5" name="Freeform 5"/>
          <p:cNvSpPr/>
          <p:nvPr/>
        </p:nvSpPr>
        <p:spPr bwMode="auto">
          <a:xfrm>
            <a:off x="2650968" y="1335678"/>
            <a:ext cx="547516" cy="3108279"/>
          </a:xfrm>
          <a:custGeom>
            <a:avLst/>
            <a:gdLst>
              <a:gd name="T0" fmla="*/ 1999 w 3544"/>
              <a:gd name="T1" fmla="*/ 9150 h 14563"/>
              <a:gd name="T2" fmla="*/ 1999 w 3544"/>
              <a:gd name="T3" fmla="*/ 12306 h 14563"/>
              <a:gd name="T4" fmla="*/ 2353 w 3544"/>
              <a:gd name="T5" fmla="*/ 13628 h 14563"/>
              <a:gd name="T6" fmla="*/ 3544 w 3544"/>
              <a:gd name="T7" fmla="*/ 14112 h 14563"/>
              <a:gd name="T8" fmla="*/ 3544 w 3544"/>
              <a:gd name="T9" fmla="*/ 14563 h 14563"/>
              <a:gd name="T10" fmla="*/ 1933 w 3544"/>
              <a:gd name="T11" fmla="*/ 14016 h 14563"/>
              <a:gd name="T12" fmla="*/ 1419 w 3544"/>
              <a:gd name="T13" fmla="*/ 12050 h 14563"/>
              <a:gd name="T14" fmla="*/ 1419 w 3544"/>
              <a:gd name="T15" fmla="*/ 9279 h 14563"/>
              <a:gd name="T16" fmla="*/ 1160 w 3544"/>
              <a:gd name="T17" fmla="*/ 8022 h 14563"/>
              <a:gd name="T18" fmla="*/ 0 w 3544"/>
              <a:gd name="T19" fmla="*/ 7475 h 14563"/>
              <a:gd name="T20" fmla="*/ 0 w 3544"/>
              <a:gd name="T21" fmla="*/ 7088 h 14563"/>
              <a:gd name="T22" fmla="*/ 1127 w 3544"/>
              <a:gd name="T23" fmla="*/ 6571 h 14563"/>
              <a:gd name="T24" fmla="*/ 1419 w 3544"/>
              <a:gd name="T25" fmla="*/ 5284 h 14563"/>
              <a:gd name="T26" fmla="*/ 1419 w 3544"/>
              <a:gd name="T27" fmla="*/ 2513 h 14563"/>
              <a:gd name="T28" fmla="*/ 1933 w 3544"/>
              <a:gd name="T29" fmla="*/ 547 h 14563"/>
              <a:gd name="T30" fmla="*/ 3544 w 3544"/>
              <a:gd name="T31" fmla="*/ 0 h 14563"/>
              <a:gd name="T32" fmla="*/ 3544 w 3544"/>
              <a:gd name="T33" fmla="*/ 451 h 14563"/>
              <a:gd name="T34" fmla="*/ 2353 w 3544"/>
              <a:gd name="T35" fmla="*/ 902 h 14563"/>
              <a:gd name="T36" fmla="*/ 1999 w 3544"/>
              <a:gd name="T37" fmla="*/ 2254 h 14563"/>
              <a:gd name="T38" fmla="*/ 1999 w 3544"/>
              <a:gd name="T39" fmla="*/ 5413 h 14563"/>
              <a:gd name="T40" fmla="*/ 580 w 3544"/>
              <a:gd name="T41" fmla="*/ 7275 h 14563"/>
              <a:gd name="T42" fmla="*/ 580 w 3544"/>
              <a:gd name="T43" fmla="*/ 7304 h 14563"/>
              <a:gd name="T44" fmla="*/ 1999 w 3544"/>
              <a:gd name="T45" fmla="*/ 9150 h 14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44" h="14563">
                <a:moveTo>
                  <a:pt x="1999" y="9150"/>
                </a:moveTo>
                <a:lnTo>
                  <a:pt x="1999" y="12306"/>
                </a:lnTo>
                <a:cubicBezTo>
                  <a:pt x="1999" y="12867"/>
                  <a:pt x="2117" y="13306"/>
                  <a:pt x="2353" y="13628"/>
                </a:cubicBezTo>
                <a:cubicBezTo>
                  <a:pt x="2590" y="13950"/>
                  <a:pt x="2986" y="14112"/>
                  <a:pt x="3544" y="14112"/>
                </a:cubicBezTo>
                <a:lnTo>
                  <a:pt x="3544" y="14563"/>
                </a:lnTo>
                <a:cubicBezTo>
                  <a:pt x="2815" y="14563"/>
                  <a:pt x="2276" y="14379"/>
                  <a:pt x="1933" y="14016"/>
                </a:cubicBezTo>
                <a:cubicBezTo>
                  <a:pt x="1589" y="13650"/>
                  <a:pt x="1419" y="12993"/>
                  <a:pt x="1419" y="12050"/>
                </a:cubicBezTo>
                <a:lnTo>
                  <a:pt x="1419" y="9279"/>
                </a:lnTo>
                <a:cubicBezTo>
                  <a:pt x="1419" y="8762"/>
                  <a:pt x="1333" y="8344"/>
                  <a:pt x="1160" y="8022"/>
                </a:cubicBezTo>
                <a:cubicBezTo>
                  <a:pt x="990" y="7701"/>
                  <a:pt x="602" y="7516"/>
                  <a:pt x="0" y="7475"/>
                </a:cubicBezTo>
                <a:lnTo>
                  <a:pt x="0" y="7088"/>
                </a:lnTo>
                <a:cubicBezTo>
                  <a:pt x="558" y="7002"/>
                  <a:pt x="935" y="6829"/>
                  <a:pt x="1127" y="6571"/>
                </a:cubicBezTo>
                <a:cubicBezTo>
                  <a:pt x="1322" y="6315"/>
                  <a:pt x="1419" y="5883"/>
                  <a:pt x="1419" y="5284"/>
                </a:cubicBezTo>
                <a:lnTo>
                  <a:pt x="1419" y="2513"/>
                </a:lnTo>
                <a:cubicBezTo>
                  <a:pt x="1419" y="1567"/>
                  <a:pt x="1589" y="913"/>
                  <a:pt x="1933" y="547"/>
                </a:cubicBezTo>
                <a:cubicBezTo>
                  <a:pt x="2276" y="181"/>
                  <a:pt x="2815" y="0"/>
                  <a:pt x="3544" y="0"/>
                </a:cubicBezTo>
                <a:lnTo>
                  <a:pt x="3544" y="451"/>
                </a:lnTo>
                <a:cubicBezTo>
                  <a:pt x="2986" y="451"/>
                  <a:pt x="2590" y="602"/>
                  <a:pt x="2353" y="902"/>
                </a:cubicBezTo>
                <a:cubicBezTo>
                  <a:pt x="2117" y="1201"/>
                  <a:pt x="1999" y="1652"/>
                  <a:pt x="1999" y="2254"/>
                </a:cubicBezTo>
                <a:lnTo>
                  <a:pt x="1999" y="5413"/>
                </a:lnTo>
                <a:cubicBezTo>
                  <a:pt x="1999" y="6265"/>
                  <a:pt x="1592" y="7275"/>
                  <a:pt x="580" y="7275"/>
                </a:cubicBezTo>
                <a:lnTo>
                  <a:pt x="580" y="7304"/>
                </a:lnTo>
                <a:cubicBezTo>
                  <a:pt x="1565" y="7304"/>
                  <a:pt x="1999" y="8309"/>
                  <a:pt x="1999" y="9150"/>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6" name="圆角矩形 5"/>
          <p:cNvSpPr/>
          <p:nvPr/>
        </p:nvSpPr>
        <p:spPr>
          <a:xfrm>
            <a:off x="3314640" y="2635955"/>
            <a:ext cx="4479052" cy="451685"/>
          </a:xfrm>
          <a:prstGeom prst="roundRect">
            <a:avLst>
              <a:gd name="adj" fmla="val 2527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7" name="圆角矩形 6"/>
          <p:cNvSpPr/>
          <p:nvPr/>
        </p:nvSpPr>
        <p:spPr>
          <a:xfrm>
            <a:off x="3261300" y="4017089"/>
            <a:ext cx="4479052" cy="451685"/>
          </a:xfrm>
          <a:prstGeom prst="roundRect">
            <a:avLst>
              <a:gd name="adj" fmla="val 2527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9" name="TextBox 8"/>
          <p:cNvSpPr txBox="1"/>
          <p:nvPr/>
        </p:nvSpPr>
        <p:spPr>
          <a:xfrm>
            <a:off x="3367981" y="1264456"/>
            <a:ext cx="4372371" cy="443198"/>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l">
              <a:lnSpc>
                <a:spcPct val="120000"/>
              </a:lnSpc>
            </a:pPr>
            <a:r>
              <a:rPr lang="zh-CN" altLang="en-US" sz="1200" dirty="0">
                <a:solidFill>
                  <a:srgbClr val="FF0000"/>
                </a:solidFill>
                <a:hlinkClick r:id="rId3"/>
              </a:rPr>
              <a:t>中共中央 国务院关于深化医疗保障制度改革的意见（</a:t>
            </a:r>
            <a:r>
              <a:rPr lang="en-US" altLang="zh-CN" sz="1200" dirty="0">
                <a:solidFill>
                  <a:srgbClr val="FF0000"/>
                </a:solidFill>
                <a:hlinkClick r:id="rId3"/>
              </a:rPr>
              <a:t>2020</a:t>
            </a:r>
            <a:r>
              <a:rPr lang="zh-CN" altLang="en-US" sz="1200" dirty="0">
                <a:solidFill>
                  <a:srgbClr val="FF0000"/>
                </a:solidFill>
                <a:hlinkClick r:id="rId3"/>
              </a:rPr>
              <a:t>年</a:t>
            </a:r>
            <a:r>
              <a:rPr lang="en-US" altLang="zh-CN" sz="1200" dirty="0">
                <a:solidFill>
                  <a:srgbClr val="FF0000"/>
                </a:solidFill>
                <a:hlinkClick r:id="rId3"/>
              </a:rPr>
              <a:t>2</a:t>
            </a:r>
            <a:r>
              <a:rPr lang="zh-CN" altLang="en-US" sz="1200" dirty="0">
                <a:solidFill>
                  <a:srgbClr val="FF0000"/>
                </a:solidFill>
                <a:hlinkClick r:id="rId3"/>
              </a:rPr>
              <a:t>月</a:t>
            </a:r>
            <a:r>
              <a:rPr lang="en-US" altLang="zh-CN" sz="1200" dirty="0">
                <a:solidFill>
                  <a:srgbClr val="FF0000"/>
                </a:solidFill>
                <a:hlinkClick r:id="rId3"/>
              </a:rPr>
              <a:t>25</a:t>
            </a:r>
            <a:r>
              <a:rPr lang="zh-CN" altLang="en-US" sz="1200" dirty="0">
                <a:solidFill>
                  <a:srgbClr val="FF0000"/>
                </a:solidFill>
                <a:hlinkClick r:id="rId3"/>
              </a:rPr>
              <a:t>日）</a:t>
            </a:r>
            <a:endParaRPr lang="en-US" altLang="zh-CN" sz="1200" dirty="0">
              <a:solidFill>
                <a:srgbClr val="FF0000"/>
              </a:solidFill>
            </a:endParaRPr>
          </a:p>
        </p:txBody>
      </p:sp>
      <p:sp>
        <p:nvSpPr>
          <p:cNvPr id="10" name="TextBox 9"/>
          <p:cNvSpPr txBox="1"/>
          <p:nvPr/>
        </p:nvSpPr>
        <p:spPr>
          <a:xfrm>
            <a:off x="3367981" y="2719828"/>
            <a:ext cx="4372371" cy="555024"/>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sz="1200" dirty="0">
                <a:solidFill>
                  <a:srgbClr val="FF0000"/>
                </a:solidFill>
                <a:hlinkClick r:id="rId4"/>
              </a:rPr>
              <a:t>国务院办公厅关于推进医疗保障基金监管制度体系改革的指导意见 （国办发</a:t>
            </a:r>
            <a:r>
              <a:rPr lang="en-US" altLang="zh-CN" sz="1200" dirty="0">
                <a:solidFill>
                  <a:srgbClr val="FF0000"/>
                </a:solidFill>
                <a:hlinkClick r:id="rId4"/>
              </a:rPr>
              <a:t>〔2020〕20</a:t>
            </a:r>
            <a:r>
              <a:rPr lang="zh-CN" altLang="en-US" sz="1200" dirty="0">
                <a:solidFill>
                  <a:srgbClr val="FF0000"/>
                </a:solidFill>
                <a:hlinkClick r:id="rId4"/>
              </a:rPr>
              <a:t>号）</a:t>
            </a:r>
            <a:endParaRPr lang="zh-CN" altLang="en-US" sz="1200" dirty="0">
              <a:solidFill>
                <a:srgbClr val="FF0000"/>
              </a:solidFill>
            </a:endParaRPr>
          </a:p>
          <a:p>
            <a:pPr>
              <a:lnSpc>
                <a:spcPct val="120000"/>
              </a:lnSpc>
            </a:pPr>
            <a:endParaRPr lang="en-US" altLang="zh-CN" sz="1200" dirty="0">
              <a:solidFill>
                <a:schemeClr val="tx1">
                  <a:lumMod val="75000"/>
                  <a:lumOff val="25000"/>
                </a:schemeClr>
              </a:solidFill>
            </a:endParaRPr>
          </a:p>
        </p:txBody>
      </p:sp>
      <p:sp>
        <p:nvSpPr>
          <p:cNvPr id="11" name="TextBox 10"/>
          <p:cNvSpPr txBox="1"/>
          <p:nvPr/>
        </p:nvSpPr>
        <p:spPr>
          <a:xfrm>
            <a:off x="3314640" y="4145466"/>
            <a:ext cx="4372371" cy="388311"/>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sz="1200" dirty="0">
                <a:solidFill>
                  <a:srgbClr val="FF0000"/>
                </a:solidFill>
                <a:hlinkClick r:id="rId5"/>
              </a:rPr>
              <a:t>基本医疗保险用药管理暂行办法（国家医疗保障局令第</a:t>
            </a:r>
            <a:r>
              <a:rPr lang="en-US" altLang="zh-CN" sz="1200" dirty="0">
                <a:solidFill>
                  <a:srgbClr val="FF0000"/>
                </a:solidFill>
                <a:hlinkClick r:id="rId5"/>
              </a:rPr>
              <a:t>1</a:t>
            </a:r>
            <a:r>
              <a:rPr lang="zh-CN" altLang="en-US" sz="1200" dirty="0">
                <a:solidFill>
                  <a:srgbClr val="FF0000"/>
                </a:solidFill>
                <a:hlinkClick r:id="rId5"/>
              </a:rPr>
              <a:t>号）</a:t>
            </a:r>
            <a:endParaRPr lang="zh-CN" altLang="en-US" sz="1200" dirty="0">
              <a:solidFill>
                <a:srgbClr val="FF0000"/>
              </a:solidFill>
            </a:endParaRPr>
          </a:p>
          <a:p>
            <a:pPr>
              <a:lnSpc>
                <a:spcPct val="120000"/>
              </a:lnSpc>
            </a:pPr>
            <a:endParaRPr lang="en-US" altLang="zh-CN" sz="1200" dirty="0">
              <a:solidFill>
                <a:srgbClr val="FF0000"/>
              </a:solidFill>
            </a:endParaRPr>
          </a:p>
        </p:txBody>
      </p:sp>
      <p:sp>
        <p:nvSpPr>
          <p:cNvPr id="16"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政策文件</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200" advClick="0" advTm="0">
        <p:dissolve/>
      </p:transition>
    </mc:Choice>
    <mc:Fallback xmlns="">
      <p:transition spd="slow" advClick="0" advTm="0">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6"/>
                                        </p:tgtEl>
                                        <p:attrNameLst>
                                          <p:attrName>ppt_y</p:attrName>
                                        </p:attrNameLst>
                                      </p:cBhvr>
                                      <p:tavLst>
                                        <p:tav tm="0">
                                          <p:val>
                                            <p:strVal val="#ppt_y"/>
                                          </p:val>
                                        </p:tav>
                                        <p:tav tm="100000">
                                          <p:val>
                                            <p:strVal val="#ppt_y"/>
                                          </p:val>
                                        </p:tav>
                                      </p:tavLst>
                                    </p:anim>
                                    <p:anim calcmode="lin" valueType="num">
                                      <p:cBhvr>
                                        <p:cTn id="9"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6"/>
                                        </p:tgtEl>
                                      </p:cBhvr>
                                    </p:animEffect>
                                  </p:childTnLst>
                                </p:cTn>
                              </p:par>
                            </p:childTnLst>
                          </p:cTn>
                        </p:par>
                        <p:par>
                          <p:cTn id="12" fill="hold">
                            <p:stCondLst>
                              <p:cond delay="649"/>
                            </p:stCondLst>
                            <p:childTnLst>
                              <p:par>
                                <p:cTn id="13" presetID="45" presetClass="entr" presetSubtype="0"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2000"/>
                                        <p:tgtEl>
                                          <p:spTgt spid="3"/>
                                        </p:tgtEl>
                                      </p:cBhvr>
                                    </p:animEffect>
                                    <p:anim calcmode="lin" valueType="num">
                                      <p:cBhvr>
                                        <p:cTn id="16" dur="2000" fill="hold"/>
                                        <p:tgtEl>
                                          <p:spTgt spid="3"/>
                                        </p:tgtEl>
                                        <p:attrNameLst>
                                          <p:attrName>ppt_w</p:attrName>
                                        </p:attrNameLst>
                                      </p:cBhvr>
                                      <p:tavLst>
                                        <p:tav tm="0" fmla="#ppt_w*sin(2.5*pi*$)">
                                          <p:val>
                                            <p:fltVal val="0"/>
                                          </p:val>
                                        </p:tav>
                                        <p:tav tm="100000">
                                          <p:val>
                                            <p:fltVal val="1"/>
                                          </p:val>
                                        </p:tav>
                                      </p:tavLst>
                                    </p:anim>
                                    <p:anim calcmode="lin" valueType="num">
                                      <p:cBhvr>
                                        <p:cTn id="17" dur="20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par>
                          <p:cTn id="23" fill="hold">
                            <p:stCondLst>
                              <p:cond delay="500"/>
                            </p:stCondLst>
                            <p:childTnLst>
                              <p:par>
                                <p:cTn id="24" presetID="16" presetClass="entr" presetSubtype="42"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barn(outHorizontal)">
                                      <p:cBhvr>
                                        <p:cTn id="26" dur="500"/>
                                        <p:tgtEl>
                                          <p:spTgt spid="5"/>
                                        </p:tgtEl>
                                      </p:cBhvr>
                                    </p:animEffect>
                                  </p:childTnLst>
                                </p:cTn>
                              </p:par>
                            </p:childTnLst>
                          </p:cTn>
                        </p:par>
                        <p:par>
                          <p:cTn id="27" fill="hold">
                            <p:stCondLst>
                              <p:cond delay="1000"/>
                            </p:stCondLst>
                            <p:childTnLst>
                              <p:par>
                                <p:cTn id="28" presetID="22" presetClass="entr" presetSubtype="8" fill="hold" grpId="0"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left)">
                                      <p:cBhvr>
                                        <p:cTn id="30" dur="500"/>
                                        <p:tgtEl>
                                          <p:spTgt spid="9"/>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wipe(left)">
                                      <p:cBhvr>
                                        <p:cTn id="33" dur="500"/>
                                        <p:tgtEl>
                                          <p:spTgt spid="4"/>
                                        </p:tgtEl>
                                      </p:cBhvr>
                                    </p:animEffect>
                                  </p:childTnLst>
                                </p:cTn>
                              </p:par>
                            </p:childTnLst>
                          </p:cTn>
                        </p:par>
                        <p:par>
                          <p:cTn id="34" fill="hold">
                            <p:stCondLst>
                              <p:cond delay="1500"/>
                            </p:stCondLst>
                            <p:childTnLst>
                              <p:par>
                                <p:cTn id="35" presetID="22" presetClass="entr" presetSubtype="8" fill="hold" grpId="0" nodeType="after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left)">
                                      <p:cBhvr>
                                        <p:cTn id="37" dur="500"/>
                                        <p:tgtEl>
                                          <p:spTgt spid="6"/>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wipe(left)">
                                      <p:cBhvr>
                                        <p:cTn id="40" dur="500"/>
                                        <p:tgtEl>
                                          <p:spTgt spid="10"/>
                                        </p:tgtEl>
                                      </p:cBhvr>
                                    </p:animEffect>
                                  </p:childTnLst>
                                </p:cTn>
                              </p:par>
                            </p:childTnLst>
                          </p:cTn>
                        </p:par>
                        <p:par>
                          <p:cTn id="41" fill="hold">
                            <p:stCondLst>
                              <p:cond delay="2000"/>
                            </p:stCondLst>
                            <p:childTnLst>
                              <p:par>
                                <p:cTn id="42" presetID="22" presetClass="entr" presetSubtype="8" fill="hold" grpId="0" nodeType="after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wipe(left)">
                                      <p:cBhvr>
                                        <p:cTn id="44" dur="500"/>
                                        <p:tgtEl>
                                          <p:spTgt spid="7"/>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wipe(left)">
                                      <p:cBhvr>
                                        <p:cTn id="4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animBg="1"/>
      <p:bldP spid="5" grpId="0" animBg="1"/>
      <p:bldP spid="6" grpId="0" animBg="1"/>
      <p:bldP spid="7" grpId="0" animBg="1"/>
      <p:bldP spid="9" grpId="0"/>
      <p:bldP spid="10" grpId="0"/>
      <p:bldP spid="11" grpId="0"/>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xmlns="" id="{297EB88F-E164-48F6-9468-775D86448072}"/>
              </a:ext>
            </a:extLst>
          </p:cNvPr>
          <p:cNvSpPr txBox="1"/>
          <p:nvPr/>
        </p:nvSpPr>
        <p:spPr>
          <a:xfrm>
            <a:off x="755576" y="267494"/>
            <a:ext cx="1569660" cy="369332"/>
          </a:xfrm>
          <a:prstGeom prst="rect">
            <a:avLst/>
          </a:prstGeom>
          <a:noFill/>
        </p:spPr>
        <p:txBody>
          <a:bodyPr wrap="none" rtlCol="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国家文件描述</a:t>
            </a:r>
          </a:p>
        </p:txBody>
      </p:sp>
      <p:sp>
        <p:nvSpPr>
          <p:cNvPr id="3" name="文本框 2">
            <a:extLst>
              <a:ext uri="{FF2B5EF4-FFF2-40B4-BE49-F238E27FC236}">
                <a16:creationId xmlns:a16="http://schemas.microsoft.com/office/drawing/2014/main" xmlns="" id="{31E9DDE1-34B4-4085-8E2A-C324C7DF28E6}"/>
              </a:ext>
            </a:extLst>
          </p:cNvPr>
          <p:cNvSpPr txBox="1"/>
          <p:nvPr/>
        </p:nvSpPr>
        <p:spPr>
          <a:xfrm>
            <a:off x="760687" y="762258"/>
            <a:ext cx="7627737" cy="1107996"/>
          </a:xfrm>
          <a:prstGeom prst="rect">
            <a:avLst/>
          </a:prstGeom>
          <a:noFill/>
        </p:spPr>
        <p:txBody>
          <a:bodyPr wrap="square" rtlCol="0">
            <a:spAutoFit/>
          </a:bodyPr>
          <a:lstStyle/>
          <a:p>
            <a:pPr algn="ctr"/>
            <a:r>
              <a:rPr lang="zh-CN" altLang="en-US" b="1" dirty="0">
                <a:solidFill>
                  <a:schemeClr val="tx1">
                    <a:lumMod val="85000"/>
                    <a:lumOff val="15000"/>
                  </a:schemeClr>
                </a:solidFill>
                <a:latin typeface="微软雅黑" panose="020B0503020204020204" charset="-122"/>
                <a:ea typeface="微软雅黑" panose="020B0503020204020204" charset="-122"/>
              </a:rPr>
              <a:t>国务院办公厅关于城市公立医院综合改革</a:t>
            </a:r>
            <a:endParaRPr lang="en-US" altLang="zh-CN" b="1" dirty="0">
              <a:solidFill>
                <a:schemeClr val="tx1">
                  <a:lumMod val="85000"/>
                  <a:lumOff val="15000"/>
                </a:schemeClr>
              </a:solidFill>
              <a:latin typeface="微软雅黑" panose="020B0503020204020204" charset="-122"/>
              <a:ea typeface="微软雅黑" panose="020B0503020204020204" charset="-122"/>
            </a:endParaRPr>
          </a:p>
          <a:p>
            <a:pPr algn="ctr"/>
            <a:r>
              <a:rPr lang="zh-CN" altLang="en-US" b="1" dirty="0">
                <a:solidFill>
                  <a:schemeClr val="tx1">
                    <a:lumMod val="85000"/>
                    <a:lumOff val="15000"/>
                  </a:schemeClr>
                </a:solidFill>
                <a:latin typeface="微软雅黑" panose="020B0503020204020204" charset="-122"/>
                <a:ea typeface="微软雅黑" panose="020B0503020204020204" charset="-122"/>
              </a:rPr>
              <a:t>试点的指导意见</a:t>
            </a:r>
          </a:p>
          <a:p>
            <a:pPr algn="ctr"/>
            <a:r>
              <a:rPr lang="zh-CN" altLang="en-US" b="1" dirty="0">
                <a:solidFill>
                  <a:schemeClr val="tx1">
                    <a:lumMod val="85000"/>
                    <a:lumOff val="15000"/>
                  </a:schemeClr>
                </a:solidFill>
                <a:latin typeface="微软雅黑" panose="020B0503020204020204" charset="-122"/>
                <a:ea typeface="微软雅黑" panose="020B0503020204020204" charset="-122"/>
              </a:rPr>
              <a:t>国办发</a:t>
            </a:r>
            <a:r>
              <a:rPr lang="en-US" altLang="zh-CN" b="1" dirty="0">
                <a:solidFill>
                  <a:schemeClr val="tx1">
                    <a:lumMod val="85000"/>
                    <a:lumOff val="15000"/>
                  </a:schemeClr>
                </a:solidFill>
                <a:latin typeface="微软雅黑" panose="020B0503020204020204" charset="-122"/>
                <a:ea typeface="微软雅黑" panose="020B0503020204020204" charset="-122"/>
              </a:rPr>
              <a:t>〔2015〕38</a:t>
            </a:r>
            <a:r>
              <a:rPr lang="zh-CN" altLang="en-US" b="1" dirty="0">
                <a:solidFill>
                  <a:schemeClr val="tx1">
                    <a:lumMod val="85000"/>
                    <a:lumOff val="15000"/>
                  </a:schemeClr>
                </a:solidFill>
                <a:latin typeface="微软雅黑" panose="020B0503020204020204" charset="-122"/>
                <a:ea typeface="微软雅黑" panose="020B0503020204020204" charset="-122"/>
              </a:rPr>
              <a:t>号：</a:t>
            </a:r>
            <a:endParaRPr lang="en-US" altLang="zh-CN" b="1" dirty="0">
              <a:solidFill>
                <a:schemeClr val="tx1">
                  <a:lumMod val="85000"/>
                  <a:lumOff val="15000"/>
                </a:schemeClr>
              </a:solidFill>
              <a:latin typeface="微软雅黑" panose="020B0503020204020204" charset="-122"/>
              <a:ea typeface="微软雅黑" panose="020B0503020204020204" charset="-122"/>
            </a:endParaRPr>
          </a:p>
          <a:p>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xmlns="" id="{E3195D6D-3111-4AC6-9167-3A60B02594A2}"/>
              </a:ext>
            </a:extLst>
          </p:cNvPr>
          <p:cNvSpPr txBox="1"/>
          <p:nvPr/>
        </p:nvSpPr>
        <p:spPr>
          <a:xfrm>
            <a:off x="899592" y="2427734"/>
            <a:ext cx="7344816" cy="1200329"/>
          </a:xfrm>
          <a:prstGeom prst="rect">
            <a:avLst/>
          </a:prstGeom>
          <a:noFill/>
        </p:spPr>
        <p:txBody>
          <a:bodyPr wrap="square" rtlCol="0">
            <a:spAutoFit/>
          </a:bodyPr>
          <a:lstStyle/>
          <a:p>
            <a:pPr marL="342900" indent="-342900">
              <a:buFont typeface="Wingdings" panose="05000000000000000000" charset="0"/>
              <a:buChar char="ü"/>
            </a:pPr>
            <a:r>
              <a:rPr lang="zh-CN" altLang="en-US" sz="1200" dirty="0">
                <a:latin typeface="微软雅黑" panose="020B0503020204020204" pitchFamily="34" charset="-122"/>
                <a:ea typeface="微软雅黑" panose="020B0503020204020204" pitchFamily="34" charset="-122"/>
              </a:rPr>
              <a:t>充分发挥基本医保的基础性作用，强化医保基金收支预算；</a:t>
            </a:r>
          </a:p>
          <a:p>
            <a:pPr marL="342900" indent="-342900">
              <a:buFont typeface="Wingdings" panose="05000000000000000000" charset="0"/>
              <a:buChar char="ü"/>
            </a:pPr>
            <a:r>
              <a:rPr lang="zh-CN" altLang="en-US" sz="1200" dirty="0">
                <a:latin typeface="微软雅黑" panose="020B0503020204020204" pitchFamily="34" charset="-122"/>
                <a:ea typeface="微软雅黑" panose="020B0503020204020204" pitchFamily="34" charset="-122"/>
              </a:rPr>
              <a:t>建立以</a:t>
            </a:r>
            <a:r>
              <a:rPr lang="zh-CN" altLang="en-US" sz="1200" u="sng" dirty="0">
                <a:solidFill>
                  <a:srgbClr val="FF0000"/>
                </a:solidFill>
                <a:latin typeface="微软雅黑" panose="020B0503020204020204" pitchFamily="34" charset="-122"/>
                <a:ea typeface="微软雅黑" panose="020B0503020204020204" pitchFamily="34" charset="-122"/>
              </a:rPr>
              <a:t>按病种付费为主，按人头付费、按服务单元付费等复合型付费方式，逐步减少按项目付费</a:t>
            </a:r>
            <a:r>
              <a:rPr lang="zh-CN" altLang="en-US" sz="1200" dirty="0">
                <a:latin typeface="微软雅黑" panose="020B0503020204020204" pitchFamily="34" charset="-122"/>
                <a:ea typeface="微软雅黑" panose="020B0503020204020204" pitchFamily="34" charset="-122"/>
              </a:rPr>
              <a:t>。</a:t>
            </a:r>
            <a:endParaRPr lang="en-US" altLang="zh-CN" sz="1200" dirty="0">
              <a:latin typeface="微软雅黑" panose="020B0503020204020204" pitchFamily="34" charset="-122"/>
              <a:ea typeface="微软雅黑" panose="020B0503020204020204" pitchFamily="34" charset="-122"/>
            </a:endParaRPr>
          </a:p>
          <a:p>
            <a:pPr marL="342900" indent="-342900">
              <a:buFont typeface="Wingdings" panose="05000000000000000000" charset="0"/>
              <a:buChar char="ü"/>
            </a:pPr>
            <a:r>
              <a:rPr lang="zh-CN" altLang="en-US" sz="1200" u="sng" dirty="0">
                <a:solidFill>
                  <a:srgbClr val="FF0000"/>
                </a:solidFill>
                <a:latin typeface="微软雅黑" panose="020B0503020204020204" pitchFamily="34" charset="-122"/>
                <a:ea typeface="微软雅黑" panose="020B0503020204020204" pitchFamily="34" charset="-122"/>
              </a:rPr>
              <a:t>鼓励推行按疾病诊断相关组（</a:t>
            </a:r>
            <a:r>
              <a:rPr lang="en-US" altLang="zh-CN" sz="1200" u="sng" dirty="0">
                <a:solidFill>
                  <a:srgbClr val="FF0000"/>
                </a:solidFill>
                <a:latin typeface="微软雅黑" panose="020B0503020204020204" pitchFamily="34" charset="-122"/>
                <a:ea typeface="微软雅黑" panose="020B0503020204020204" pitchFamily="34" charset="-122"/>
              </a:rPr>
              <a:t>DRGs</a:t>
            </a:r>
            <a:r>
              <a:rPr lang="zh-CN" altLang="en-US" sz="1200" u="sng" dirty="0">
                <a:solidFill>
                  <a:srgbClr val="FF0000"/>
                </a:solidFill>
                <a:latin typeface="微软雅黑" panose="020B0503020204020204" pitchFamily="34" charset="-122"/>
                <a:ea typeface="微软雅黑" panose="020B0503020204020204" pitchFamily="34" charset="-122"/>
              </a:rPr>
              <a:t>）付费方式</a:t>
            </a:r>
            <a:r>
              <a:rPr lang="zh-CN" altLang="en-US" sz="1200" dirty="0">
                <a:latin typeface="微软雅黑" panose="020B0503020204020204" pitchFamily="34" charset="-122"/>
                <a:ea typeface="微软雅黑" panose="020B0503020204020204" pitchFamily="34" charset="-122"/>
              </a:rPr>
              <a:t>。。。</a:t>
            </a:r>
          </a:p>
          <a:p>
            <a:pPr marL="342900" indent="-342900">
              <a:buFont typeface="Wingdings" panose="05000000000000000000" charset="0"/>
              <a:buChar char="ü"/>
            </a:pPr>
            <a:r>
              <a:rPr lang="zh-CN" altLang="en-US" sz="1200" dirty="0">
                <a:latin typeface="微软雅黑" panose="020B0503020204020204" pitchFamily="34" charset="-122"/>
                <a:ea typeface="微软雅黑" panose="020B0503020204020204" pitchFamily="34" charset="-122"/>
              </a:rPr>
              <a:t>充分发挥各类医疗保险对医疗服务行为和费用的调控引导与监督制约作用，有效控制医疗成本；</a:t>
            </a:r>
          </a:p>
          <a:p>
            <a:pPr marL="342900" indent="-342900">
              <a:buFont typeface="Wingdings" panose="05000000000000000000" charset="0"/>
              <a:buChar char="ü"/>
            </a:pPr>
            <a:r>
              <a:rPr lang="zh-CN" altLang="en-US" sz="1200" dirty="0">
                <a:latin typeface="微软雅黑" panose="020B0503020204020204" pitchFamily="34" charset="-122"/>
                <a:ea typeface="微软雅黑" panose="020B0503020204020204" pitchFamily="34" charset="-122"/>
              </a:rPr>
              <a:t>逐步将医保对医疗机构服务监管延伸到对医务人员医疗服务行为的监管；</a:t>
            </a:r>
          </a:p>
          <a:p>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53220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xmlns="" id="{0791B7A7-6E56-44D3-8C11-DA505ED13A52}"/>
              </a:ext>
            </a:extLst>
          </p:cNvPr>
          <p:cNvSpPr txBox="1"/>
          <p:nvPr/>
        </p:nvSpPr>
        <p:spPr>
          <a:xfrm>
            <a:off x="755576" y="267494"/>
            <a:ext cx="1569660" cy="369332"/>
          </a:xfrm>
          <a:prstGeom prst="rect">
            <a:avLst/>
          </a:prstGeom>
          <a:noFill/>
        </p:spPr>
        <p:txBody>
          <a:bodyPr wrap="none" rtlCol="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国家文件描述</a:t>
            </a:r>
          </a:p>
        </p:txBody>
      </p:sp>
      <p:sp>
        <p:nvSpPr>
          <p:cNvPr id="4" name="文本框 3">
            <a:extLst>
              <a:ext uri="{FF2B5EF4-FFF2-40B4-BE49-F238E27FC236}">
                <a16:creationId xmlns:a16="http://schemas.microsoft.com/office/drawing/2014/main" xmlns="" id="{F665752A-69FE-4450-8409-5A362DEB4767}"/>
              </a:ext>
            </a:extLst>
          </p:cNvPr>
          <p:cNvSpPr txBox="1"/>
          <p:nvPr/>
        </p:nvSpPr>
        <p:spPr>
          <a:xfrm>
            <a:off x="1050844" y="771550"/>
            <a:ext cx="7121556" cy="1384995"/>
          </a:xfrm>
          <a:prstGeom prst="rect">
            <a:avLst/>
          </a:prstGeom>
          <a:noFill/>
        </p:spPr>
        <p:txBody>
          <a:bodyPr wrap="square" rtlCol="0">
            <a:spAutoFit/>
          </a:bodyPr>
          <a:lstStyle/>
          <a:p>
            <a:r>
              <a:rPr lang="zh-CN" altLang="en-US" b="1" dirty="0">
                <a:solidFill>
                  <a:schemeClr val="tx1">
                    <a:lumMod val="85000"/>
                    <a:lumOff val="15000"/>
                  </a:schemeClr>
                </a:solidFill>
                <a:latin typeface="微软雅黑" panose="020B0503020204020204" charset="-122"/>
                <a:ea typeface="微软雅黑" panose="020B0503020204020204" charset="-122"/>
              </a:rPr>
              <a:t>           国务院办公厅关于进一步深化基本医疗保险支付方式</a:t>
            </a:r>
            <a:endParaRPr lang="en-US" altLang="zh-CN" b="1" dirty="0">
              <a:solidFill>
                <a:schemeClr val="tx1">
                  <a:lumMod val="85000"/>
                  <a:lumOff val="15000"/>
                </a:schemeClr>
              </a:solidFill>
              <a:latin typeface="微软雅黑" panose="020B0503020204020204" charset="-122"/>
              <a:ea typeface="微软雅黑" panose="020B0503020204020204" charset="-122"/>
            </a:endParaRPr>
          </a:p>
          <a:p>
            <a:r>
              <a:rPr lang="zh-CN" altLang="en-US" b="1" dirty="0">
                <a:solidFill>
                  <a:schemeClr val="tx1">
                    <a:lumMod val="85000"/>
                    <a:lumOff val="15000"/>
                  </a:schemeClr>
                </a:solidFill>
                <a:latin typeface="微软雅黑" panose="020B0503020204020204" charset="-122"/>
                <a:ea typeface="微软雅黑" panose="020B0503020204020204" charset="-122"/>
              </a:rPr>
              <a:t>                                        改革的指导意见</a:t>
            </a:r>
            <a:endParaRPr lang="en-US" altLang="zh-CN" b="1" dirty="0">
              <a:solidFill>
                <a:schemeClr val="tx1">
                  <a:lumMod val="85000"/>
                  <a:lumOff val="15000"/>
                </a:schemeClr>
              </a:solidFill>
              <a:latin typeface="微软雅黑" panose="020B0503020204020204" charset="-122"/>
              <a:ea typeface="微软雅黑" panose="020B0503020204020204" charset="-122"/>
            </a:endParaRPr>
          </a:p>
          <a:p>
            <a:r>
              <a:rPr lang="zh-CN" altLang="en-US" b="1" dirty="0">
                <a:solidFill>
                  <a:schemeClr val="tx1">
                    <a:lumMod val="85000"/>
                    <a:lumOff val="15000"/>
                  </a:schemeClr>
                </a:solidFill>
                <a:latin typeface="微软雅黑" panose="020B0503020204020204" charset="-122"/>
                <a:ea typeface="微软雅黑" panose="020B0503020204020204" charset="-122"/>
              </a:rPr>
              <a:t>                                    国办发〔2017〕55号：</a:t>
            </a:r>
            <a:endParaRPr lang="en-US" altLang="zh-CN" b="1" dirty="0">
              <a:solidFill>
                <a:schemeClr val="tx1">
                  <a:lumMod val="85000"/>
                  <a:lumOff val="15000"/>
                </a:schemeClr>
              </a:solidFill>
              <a:latin typeface="微软雅黑" panose="020B0503020204020204" charset="-122"/>
              <a:ea typeface="微软雅黑" panose="020B0503020204020204" charset="-122"/>
            </a:endParaRPr>
          </a:p>
          <a:p>
            <a:endParaRPr lang="zh-CN" altLang="en-US" b="1" dirty="0">
              <a:solidFill>
                <a:schemeClr val="tx1">
                  <a:lumMod val="85000"/>
                  <a:lumOff val="15000"/>
                </a:schemeClr>
              </a:solidFill>
              <a:latin typeface="微软雅黑" panose="020B0503020204020204" charset="-122"/>
              <a:ea typeface="微软雅黑" panose="020B0503020204020204" charset="-122"/>
            </a:endParaRPr>
          </a:p>
          <a:p>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xmlns="" id="{253A8F43-7B2E-4ED7-A48D-199F0767ACB4}"/>
              </a:ext>
            </a:extLst>
          </p:cNvPr>
          <p:cNvSpPr txBox="1"/>
          <p:nvPr/>
        </p:nvSpPr>
        <p:spPr>
          <a:xfrm>
            <a:off x="611560" y="2432958"/>
            <a:ext cx="8475397" cy="1938992"/>
          </a:xfrm>
          <a:prstGeom prst="rect">
            <a:avLst/>
          </a:prstGeom>
          <a:noFill/>
        </p:spPr>
        <p:txBody>
          <a:bodyPr wrap="none" rtlCol="0">
            <a:spAutoFit/>
          </a:bodyPr>
          <a:lstStyle/>
          <a:p>
            <a:pPr marL="285750" indent="-285750">
              <a:buFont typeface="Wingdings" panose="05000000000000000000" charset="0"/>
              <a:buChar char="ü"/>
            </a:pPr>
            <a:r>
              <a:rPr lang="zh-CN" altLang="en-US" sz="1200" dirty="0">
                <a:latin typeface="微软雅黑" panose="020B0503020204020204" pitchFamily="34" charset="-122"/>
                <a:ea typeface="微软雅黑" panose="020B0503020204020204" pitchFamily="34" charset="-122"/>
                <a:sym typeface="+mn-ea"/>
              </a:rPr>
              <a:t>将监管重点从医疗费用控制转向医疗费用和医疗质量双控制</a:t>
            </a:r>
            <a:r>
              <a:rPr lang="zh-CN" altLang="en-US" sz="1200" u="sng" dirty="0">
                <a:latin typeface="微软雅黑" panose="020B0503020204020204" pitchFamily="34" charset="-122"/>
                <a:ea typeface="微软雅黑" panose="020B0503020204020204" pitchFamily="34" charset="-122"/>
                <a:sym typeface="+mn-ea"/>
              </a:rPr>
              <a:t>。</a:t>
            </a:r>
          </a:p>
          <a:p>
            <a:pPr marL="285750" indent="-285750">
              <a:buFont typeface="Wingdings" panose="05000000000000000000" charset="0"/>
              <a:buChar char="ü"/>
            </a:pPr>
            <a:r>
              <a:rPr lang="zh-CN" altLang="en-US" sz="1200" dirty="0">
                <a:latin typeface="微软雅黑" panose="020B0503020204020204" pitchFamily="34" charset="-122"/>
                <a:ea typeface="微软雅黑" panose="020B0503020204020204" pitchFamily="34" charset="-122"/>
                <a:sym typeface="+mn-ea"/>
              </a:rPr>
              <a:t>根据各级各类医疗机构的功能定位和服务特点，分类完善科学合理的考核评价体系，将考核结果与医保基金支付挂钩。</a:t>
            </a:r>
          </a:p>
          <a:p>
            <a:pPr marL="285750" indent="-285750">
              <a:buFont typeface="Wingdings" panose="05000000000000000000" charset="0"/>
              <a:buChar char="ü"/>
            </a:pPr>
            <a:r>
              <a:rPr lang="zh-CN" altLang="en-US" sz="1200" dirty="0">
                <a:latin typeface="微软雅黑" panose="020B0503020204020204" pitchFamily="34" charset="-122"/>
                <a:ea typeface="微软雅黑" panose="020B0503020204020204" pitchFamily="34" charset="-122"/>
                <a:sym typeface="+mn-ea"/>
              </a:rPr>
              <a:t>中医医疗机构考核指标应包括中医药服务提供比例。有条件的地方医保经办机构可以按协议约定向</a:t>
            </a:r>
            <a:endParaRPr lang="en-US" altLang="zh-CN" sz="1200" dirty="0">
              <a:latin typeface="微软雅黑" panose="020B0503020204020204" pitchFamily="34" charset="-122"/>
              <a:ea typeface="微软雅黑" panose="020B0503020204020204" pitchFamily="34" charset="-122"/>
              <a:sym typeface="+mn-ea"/>
            </a:endParaRPr>
          </a:p>
          <a:p>
            <a:pPr marL="285750" indent="-285750">
              <a:buFont typeface="Wingdings" panose="05000000000000000000" charset="0"/>
              <a:buChar char="ü"/>
            </a:pPr>
            <a:r>
              <a:rPr lang="zh-CN" altLang="en-US" sz="1200" dirty="0">
                <a:latin typeface="微软雅黑" panose="020B0503020204020204" pitchFamily="34" charset="-122"/>
                <a:ea typeface="微软雅黑" panose="020B0503020204020204" pitchFamily="34" charset="-122"/>
                <a:sym typeface="+mn-ea"/>
              </a:rPr>
              <a:t>医疗机构预付一部分医保资金，</a:t>
            </a:r>
            <a:endParaRPr lang="en-US" altLang="zh-CN" sz="1200" dirty="0">
              <a:latin typeface="微软雅黑" panose="020B0503020204020204" pitchFamily="34" charset="-122"/>
              <a:ea typeface="微软雅黑" panose="020B0503020204020204" pitchFamily="34" charset="-122"/>
              <a:sym typeface="+mn-ea"/>
            </a:endParaRPr>
          </a:p>
          <a:p>
            <a:pPr marL="285750" indent="-285750">
              <a:buFont typeface="Wingdings" panose="05000000000000000000" charset="0"/>
              <a:buChar char="ü"/>
            </a:pPr>
            <a:r>
              <a:rPr lang="zh-CN" altLang="en-US" sz="1200" dirty="0">
                <a:latin typeface="微软雅黑" panose="020B0503020204020204" pitchFamily="34" charset="-122"/>
                <a:ea typeface="微软雅黑" panose="020B0503020204020204" pitchFamily="34" charset="-122"/>
                <a:sym typeface="+mn-ea"/>
              </a:rPr>
              <a:t>缓解其资金运行压力。</a:t>
            </a:r>
          </a:p>
          <a:p>
            <a:pPr marL="285750" indent="-285750">
              <a:buFont typeface="Wingdings" panose="05000000000000000000" charset="0"/>
              <a:buChar char="ü"/>
            </a:pPr>
            <a:r>
              <a:rPr lang="zh-CN" altLang="en-US" sz="1200" dirty="0">
                <a:solidFill>
                  <a:srgbClr val="FF0000"/>
                </a:solidFill>
                <a:latin typeface="微软雅黑" panose="020B0503020204020204" pitchFamily="34" charset="-122"/>
                <a:ea typeface="微软雅黑" panose="020B0503020204020204" pitchFamily="34" charset="-122"/>
                <a:sym typeface="+mn-ea"/>
              </a:rPr>
              <a:t>医保经办机构要全面推开医保智能监控工作，实现医保费用结算从部分审核向全面审核转变，从事后纠正向事前提示、</a:t>
            </a:r>
            <a:endParaRPr lang="en-US" altLang="zh-CN" sz="1200" dirty="0">
              <a:solidFill>
                <a:srgbClr val="FF0000"/>
              </a:solidFill>
              <a:latin typeface="微软雅黑" panose="020B0503020204020204" pitchFamily="34" charset="-122"/>
              <a:ea typeface="微软雅黑" panose="020B0503020204020204" pitchFamily="34" charset="-122"/>
              <a:sym typeface="+mn-ea"/>
            </a:endParaRPr>
          </a:p>
          <a:p>
            <a:pPr marL="285750" indent="-285750">
              <a:buFont typeface="Wingdings" panose="05000000000000000000" charset="0"/>
              <a:buChar char="ü"/>
            </a:pPr>
            <a:r>
              <a:rPr lang="zh-CN" altLang="en-US" sz="1200" dirty="0">
                <a:solidFill>
                  <a:srgbClr val="FF0000"/>
                </a:solidFill>
                <a:latin typeface="微软雅黑" panose="020B0503020204020204" pitchFamily="34" charset="-122"/>
                <a:ea typeface="微软雅黑" panose="020B0503020204020204" pitchFamily="34" charset="-122"/>
                <a:sym typeface="+mn-ea"/>
              </a:rPr>
              <a:t>事中监督转变，从单纯管制向监督、管理、服务相结合转变</a:t>
            </a:r>
            <a:r>
              <a:rPr lang="zh-CN" altLang="en-US" sz="1200" u="sng" dirty="0">
                <a:latin typeface="微软雅黑" panose="020B0503020204020204" pitchFamily="34" charset="-122"/>
                <a:ea typeface="微软雅黑" panose="020B0503020204020204" pitchFamily="34" charset="-122"/>
                <a:sym typeface="+mn-ea"/>
              </a:rPr>
              <a:t>。</a:t>
            </a:r>
          </a:p>
          <a:p>
            <a:pPr marL="285750" indent="-285750">
              <a:buFont typeface="Wingdings" panose="05000000000000000000" charset="0"/>
              <a:buChar char="ü"/>
            </a:pPr>
            <a:r>
              <a:rPr lang="zh-CN" altLang="en-US" sz="1200" dirty="0">
                <a:latin typeface="微软雅黑" panose="020B0503020204020204" pitchFamily="34" charset="-122"/>
                <a:ea typeface="微软雅黑" panose="020B0503020204020204" pitchFamily="34" charset="-122"/>
                <a:sym typeface="+mn-ea"/>
              </a:rPr>
              <a:t>积极探索将医保监管延伸到医务人员医疗服务行为的有效方式，探索将监管考核结果向社会公布，</a:t>
            </a:r>
            <a:endParaRPr lang="en-US" altLang="zh-CN" sz="1200" dirty="0">
              <a:latin typeface="微软雅黑" panose="020B0503020204020204" pitchFamily="34" charset="-122"/>
              <a:ea typeface="微软雅黑" panose="020B0503020204020204" pitchFamily="34" charset="-122"/>
              <a:sym typeface="+mn-ea"/>
            </a:endParaRPr>
          </a:p>
          <a:p>
            <a:pPr marL="285750" indent="-285750">
              <a:buFont typeface="Wingdings" panose="05000000000000000000" charset="0"/>
              <a:buChar char="ü"/>
            </a:pPr>
            <a:r>
              <a:rPr lang="zh-CN" altLang="en-US" sz="1200" dirty="0">
                <a:latin typeface="微软雅黑" panose="020B0503020204020204" pitchFamily="34" charset="-122"/>
                <a:ea typeface="微软雅黑" panose="020B0503020204020204" pitchFamily="34" charset="-122"/>
                <a:sym typeface="+mn-ea"/>
              </a:rPr>
              <a:t>促进医疗机构强化医务人员管理。</a:t>
            </a:r>
          </a:p>
          <a:p>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6584777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REFSHAPE" val="466020076"/>
  <p:tag name="KSO_WM_UNIT_PLACING_PICTURE_USER_VIEWPORT" val="{&quot;height&quot;:8595,&quot;width&quot;:10725}"/>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IlgxSXiFpEWwemEO3EjHwQ"/>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cc30a173-fa0f-4f09-ae97-a1d97c7f61a9}"/>
  <p:tag name="TABLE_EMPHASIZE_COLOR" val="8684935"/>
  <p:tag name="TABLE_SKINIDX" val="-1"/>
  <p:tag name="TABLE_COLORIDX" val="l"/>
</p:tagLst>
</file>

<file path=ppt/theme/theme1.xml><?xml version="1.0" encoding="utf-8"?>
<a:theme xmlns:a="http://schemas.openxmlformats.org/drawingml/2006/main" name="Office 主题">
  <a:themeElements>
    <a:clrScheme name="自定义 237">
      <a:dk1>
        <a:sysClr val="windowText" lastClr="000000"/>
      </a:dk1>
      <a:lt1>
        <a:sysClr val="window" lastClr="FFFFFF"/>
      </a:lt1>
      <a:dk2>
        <a:srgbClr val="1F497D"/>
      </a:dk2>
      <a:lt2>
        <a:srgbClr val="EEECE1"/>
      </a:lt2>
      <a:accent1>
        <a:srgbClr val="005DA2"/>
      </a:accent1>
      <a:accent2>
        <a:srgbClr val="C4C7CB"/>
      </a:accent2>
      <a:accent3>
        <a:srgbClr val="7F7F7F"/>
      </a:accent3>
      <a:accent4>
        <a:srgbClr val="7F7F7F"/>
      </a:accent4>
      <a:accent5>
        <a:srgbClr val="7F7F7F"/>
      </a:accent5>
      <a:accent6>
        <a:srgbClr val="7F7F7F"/>
      </a:accent6>
      <a:hlink>
        <a:srgbClr val="17365D"/>
      </a:hlink>
      <a:folHlink>
        <a:srgbClr val="548DD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9986</TotalTime>
  <Words>2355</Words>
  <Application>Microsoft Office PowerPoint</Application>
  <PresentationFormat>全屏显示(16:9)</PresentationFormat>
  <Paragraphs>276</Paragraphs>
  <Slides>36</Slides>
  <Notes>13</Notes>
  <HiddenSlides>0</HiddenSlides>
  <MMClips>0</MMClips>
  <ScaleCrop>false</ScaleCrop>
  <HeadingPairs>
    <vt:vector size="4" baseType="variant">
      <vt:variant>
        <vt:lpstr>主题</vt:lpstr>
      </vt:variant>
      <vt:variant>
        <vt:i4>1</vt:i4>
      </vt:variant>
      <vt:variant>
        <vt:lpstr>幻灯片标题</vt:lpstr>
      </vt:variant>
      <vt:variant>
        <vt:i4>36</vt:i4>
      </vt:variant>
    </vt:vector>
  </HeadingPairs>
  <TitlesOfParts>
    <vt:vector size="37"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Write Your Title Here</dc:title>
  <dc:creator>李培俊</dc:creator>
  <cp:lastModifiedBy>kongdc</cp:lastModifiedBy>
  <cp:revision>367</cp:revision>
  <dcterms:created xsi:type="dcterms:W3CDTF">2015-12-11T17:46:00Z</dcterms:created>
  <dcterms:modified xsi:type="dcterms:W3CDTF">2020-11-09T06:06:37Z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2052-11.1.0.9999</vt:lpwstr>
  </property>
</Properties>
</file>