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handoutMasterIdLst>
    <p:handoutMasterId r:id="rId44"/>
  </p:handoutMasterIdLst>
  <p:sldIdLst>
    <p:sldId id="317" r:id="rId2"/>
    <p:sldId id="264" r:id="rId3"/>
    <p:sldId id="309" r:id="rId4"/>
    <p:sldId id="322" r:id="rId5"/>
    <p:sldId id="337" r:id="rId6"/>
    <p:sldId id="364" r:id="rId7"/>
    <p:sldId id="287" r:id="rId8"/>
    <p:sldId id="310" r:id="rId9"/>
    <p:sldId id="341" r:id="rId10"/>
    <p:sldId id="343" r:id="rId11"/>
    <p:sldId id="344" r:id="rId12"/>
    <p:sldId id="345" r:id="rId13"/>
    <p:sldId id="346" r:id="rId14"/>
    <p:sldId id="347" r:id="rId15"/>
    <p:sldId id="348" r:id="rId16"/>
    <p:sldId id="349" r:id="rId17"/>
    <p:sldId id="366" r:id="rId18"/>
    <p:sldId id="368" r:id="rId19"/>
    <p:sldId id="369" r:id="rId20"/>
    <p:sldId id="288" r:id="rId21"/>
    <p:sldId id="311" r:id="rId22"/>
    <p:sldId id="351" r:id="rId23"/>
    <p:sldId id="367" r:id="rId24"/>
    <p:sldId id="352" r:id="rId25"/>
    <p:sldId id="353" r:id="rId26"/>
    <p:sldId id="354" r:id="rId27"/>
    <p:sldId id="355" r:id="rId28"/>
    <p:sldId id="356" r:id="rId29"/>
    <p:sldId id="357" r:id="rId30"/>
    <p:sldId id="358" r:id="rId31"/>
    <p:sldId id="359" r:id="rId32"/>
    <p:sldId id="360" r:id="rId33"/>
    <p:sldId id="362" r:id="rId34"/>
    <p:sldId id="361" r:id="rId35"/>
    <p:sldId id="365" r:id="rId36"/>
    <p:sldId id="370" r:id="rId37"/>
    <p:sldId id="371" r:id="rId38"/>
    <p:sldId id="372" r:id="rId39"/>
    <p:sldId id="373" r:id="rId40"/>
    <p:sldId id="374" r:id="rId41"/>
    <p:sldId id="302" r:id="rId4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5" clrIdx="0"/>
  <p:cmAuthor id="2" name="Administrator" initials="A" lastIdx="1" clrIdx="1">
    <p:extLst>
      <p:ext uri="{19B8F6BF-5375-455C-9EA6-DF929625EA0E}">
        <p15:presenceInfo xmlns:p15="http://schemas.microsoft.com/office/powerpoint/2012/main" xmlns=""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600"/>
    <a:srgbClr val="005DA2"/>
    <a:srgbClr val="3992DB"/>
    <a:srgbClr val="0F1836"/>
    <a:srgbClr val="FDFDFD"/>
    <a:srgbClr val="D9D9D9"/>
    <a:srgbClr val="DCDE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12" autoAdjust="0"/>
    <p:restoredTop sz="95405" autoAdjust="0"/>
  </p:normalViewPr>
  <p:slideViewPr>
    <p:cSldViewPr>
      <p:cViewPr varScale="1">
        <p:scale>
          <a:sx n="153" d="100"/>
          <a:sy n="153" d="100"/>
        </p:scale>
        <p:origin x="-600" y="-84"/>
      </p:cViewPr>
      <p:guideLst>
        <p:guide orient="horz" pos="1620"/>
        <p:guide pos="2880"/>
      </p:guideLst>
    </p:cSldViewPr>
  </p:slideViewPr>
  <p:outlineViewPr>
    <p:cViewPr>
      <p:scale>
        <a:sx n="33" d="100"/>
        <a:sy n="33" d="100"/>
      </p:scale>
      <p:origin x="0" y="2160"/>
    </p:cViewPr>
  </p:outlineViewPr>
  <p:notesTextViewPr>
    <p:cViewPr>
      <p:scale>
        <a:sx n="100" d="100"/>
        <a:sy n="100" d="100"/>
      </p:scale>
      <p:origin x="0" y="0"/>
    </p:cViewPr>
  </p:notesTextViewPr>
  <p:notesViewPr>
    <p:cSldViewPr>
      <p:cViewPr varScale="1">
        <p:scale>
          <a:sx n="86" d="100"/>
          <a:sy n="86" d="100"/>
        </p:scale>
        <p:origin x="-381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2020-10-13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extLst>
      <p:ext uri="{BB962C8B-B14F-4D97-AF65-F5344CB8AC3E}">
        <p14:creationId xmlns:p14="http://schemas.microsoft.com/office/powerpoint/2010/main" val="16955462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2020-10-13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extLst>
      <p:ext uri="{BB962C8B-B14F-4D97-AF65-F5344CB8AC3E}">
        <p14:creationId xmlns:p14="http://schemas.microsoft.com/office/powerpoint/2010/main" val="2338599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691409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264559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cxnSp>
        <p:nvCxnSpPr>
          <p:cNvPr id="7" name="直接连接符 6"/>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323528" y="292895"/>
            <a:ext cx="390372" cy="20597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8" name="TextBox 15"/>
          <p:cNvSpPr txBox="1"/>
          <p:nvPr userDrawn="1"/>
        </p:nvSpPr>
        <p:spPr>
          <a:xfrm>
            <a:off x="8100392" y="241995"/>
            <a:ext cx="671347" cy="369332"/>
          </a:xfrm>
          <a:prstGeom prst="rect">
            <a:avLst/>
          </a:prstGeom>
          <a:noFill/>
        </p:spPr>
        <p:txBody>
          <a:bodyPr wrap="square" rtlCol="0">
            <a:spAutoFit/>
          </a:bodyPr>
          <a:lstStyle/>
          <a:p>
            <a:pPr algn="ctr"/>
            <a:fld id="{2EEF1883-7A0E-4F66-9932-E581691AD397}" type="slidenum">
              <a:rPr lang="zh-CN" altLang="en-US" sz="1800" b="0" smtClean="0">
                <a:solidFill>
                  <a:schemeClr val="accent1"/>
                </a:solidFill>
                <a:latin typeface="微软雅黑 Light" panose="020B0502040204020203" pitchFamily="34" charset="-122"/>
                <a:ea typeface="微软雅黑 Light" panose="020B0502040204020203" pitchFamily="34" charset="-122"/>
              </a:rPr>
              <a:t>‹#›</a:t>
            </a:fld>
            <a:r>
              <a:rPr lang="zh-CN" altLang="en-US" sz="1800" b="0" dirty="0">
                <a:solidFill>
                  <a:schemeClr val="accent1"/>
                </a:solidFill>
                <a:latin typeface="微软雅黑 Light" panose="020B0502040204020203" pitchFamily="34" charset="-122"/>
                <a:ea typeface="微软雅黑 Light" panose="020B0502040204020203"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2020-10-13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2020-10-13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2020-10-13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2020-10-13</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hemeOverride" Target="../theme/themeOverride4.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hyperlink" Target="https://www.iyiou.com/t/jibingfenzu/"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www.nhsa.gov.cn/art/2020/6/18/art_37_3240.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www.nhsa.gov.cn/art/2019/10/24/art_37_1878.html"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9144001" cy="5143500"/>
          </a:xfrm>
          <a:prstGeom prst="rect">
            <a:avLst/>
          </a:prstGeom>
        </p:spPr>
      </p:pic>
      <p:sp>
        <p:nvSpPr>
          <p:cNvPr id="43" name="Rectangle 3"/>
          <p:cNvSpPr txBox="1">
            <a:spLocks noChangeArrowheads="1"/>
          </p:cNvSpPr>
          <p:nvPr/>
        </p:nvSpPr>
        <p:spPr>
          <a:xfrm>
            <a:off x="3059832" y="1901035"/>
            <a:ext cx="5573539" cy="5024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000" b="1" dirty="0">
                <a:solidFill>
                  <a:schemeClr val="accent1"/>
                </a:solidFill>
                <a:latin typeface="微软雅黑" panose="020B0503020204020204" pitchFamily="34" charset="-122"/>
                <a:ea typeface="微软雅黑" panose="020B0503020204020204" pitchFamily="34" charset="-122"/>
              </a:rPr>
              <a:t>DRGs</a:t>
            </a:r>
            <a:r>
              <a:rPr lang="zh-CN" altLang="en-US" sz="3000" b="1" dirty="0">
                <a:solidFill>
                  <a:schemeClr val="accent1"/>
                </a:solidFill>
                <a:latin typeface="微软雅黑" panose="020B0503020204020204" pitchFamily="34" charset="-122"/>
                <a:ea typeface="微软雅黑" panose="020B0503020204020204" pitchFamily="34" charset="-122"/>
              </a:rPr>
              <a:t>医疗服务系统产品介绍</a:t>
            </a:r>
          </a:p>
        </p:txBody>
      </p:sp>
      <p:sp>
        <p:nvSpPr>
          <p:cNvPr id="44" name="Rectangle 4"/>
          <p:cNvSpPr txBox="1">
            <a:spLocks noChangeArrowheads="1"/>
          </p:cNvSpPr>
          <p:nvPr/>
        </p:nvSpPr>
        <p:spPr>
          <a:xfrm>
            <a:off x="3826314" y="2569318"/>
            <a:ext cx="4807056" cy="322659"/>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2020-10</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46" name="直接连接符 5"/>
          <p:cNvCxnSpPr>
            <a:cxnSpLocks noChangeShapeType="1"/>
          </p:cNvCxnSpPr>
          <p:nvPr/>
        </p:nvCxnSpPr>
        <p:spPr bwMode="auto">
          <a:xfrm flipH="1">
            <a:off x="3347864" y="2486603"/>
            <a:ext cx="5193866" cy="0"/>
          </a:xfrm>
          <a:prstGeom prst="line">
            <a:avLst/>
          </a:prstGeom>
          <a:noFill/>
          <a:ln w="127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矩形 9"/>
          <p:cNvSpPr>
            <a:spLocks noChangeArrowheads="1"/>
          </p:cNvSpPr>
          <p:nvPr/>
        </p:nvSpPr>
        <p:spPr bwMode="auto">
          <a:xfrm>
            <a:off x="8763956" y="1898129"/>
            <a:ext cx="380044" cy="1609725"/>
          </a:xfrm>
          <a:prstGeom prst="rect">
            <a:avLst/>
          </a:prstGeom>
          <a:solidFill>
            <a:schemeClr val="accent1"/>
          </a:solidFill>
          <a:ln>
            <a:noFill/>
          </a:ln>
        </p:spPr>
        <p:txBody>
          <a:bodyPr lIns="68557" tIns="34279" rIns="68557" bIns="3427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grpSp>
        <p:nvGrpSpPr>
          <p:cNvPr id="49" name="组合 48"/>
          <p:cNvGrpSpPr/>
          <p:nvPr/>
        </p:nvGrpSpPr>
        <p:grpSpPr>
          <a:xfrm>
            <a:off x="8120850" y="3071925"/>
            <a:ext cx="432048" cy="432834"/>
            <a:chOff x="6084168" y="1274820"/>
            <a:chExt cx="432048" cy="432834"/>
          </a:xfrm>
        </p:grpSpPr>
        <p:sp>
          <p:nvSpPr>
            <p:cNvPr id="50"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2" name="组合 51"/>
          <p:cNvGrpSpPr/>
          <p:nvPr/>
        </p:nvGrpSpPr>
        <p:grpSpPr>
          <a:xfrm>
            <a:off x="6824706" y="3072318"/>
            <a:ext cx="432048" cy="432048"/>
            <a:chOff x="4788024" y="1275213"/>
            <a:chExt cx="432048" cy="432048"/>
          </a:xfrm>
        </p:grpSpPr>
        <p:sp>
          <p:nvSpPr>
            <p:cNvPr id="5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5" name="组合 54"/>
          <p:cNvGrpSpPr/>
          <p:nvPr/>
        </p:nvGrpSpPr>
        <p:grpSpPr>
          <a:xfrm>
            <a:off x="7472778" y="3071925"/>
            <a:ext cx="432833" cy="432834"/>
            <a:chOff x="5436096" y="1274820"/>
            <a:chExt cx="432833" cy="432834"/>
          </a:xfrm>
        </p:grpSpPr>
        <p:sp>
          <p:nvSpPr>
            <p:cNvPr id="5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8" name="组合 57"/>
          <p:cNvGrpSpPr/>
          <p:nvPr/>
        </p:nvGrpSpPr>
        <p:grpSpPr>
          <a:xfrm>
            <a:off x="5528562" y="3071925"/>
            <a:ext cx="432833" cy="432834"/>
            <a:chOff x="3491880" y="1274820"/>
            <a:chExt cx="432833" cy="432834"/>
          </a:xfrm>
        </p:grpSpPr>
        <p:sp>
          <p:nvSpPr>
            <p:cNvPr id="59"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6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1" name="组合 60"/>
          <p:cNvGrpSpPr/>
          <p:nvPr/>
        </p:nvGrpSpPr>
        <p:grpSpPr>
          <a:xfrm>
            <a:off x="6176634" y="3071925"/>
            <a:ext cx="432833" cy="432834"/>
            <a:chOff x="4139952" y="1274820"/>
            <a:chExt cx="432833" cy="432834"/>
          </a:xfrm>
        </p:grpSpPr>
        <p:sp>
          <p:nvSpPr>
            <p:cNvPr id="6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6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DRGs</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分组基本要素</a:t>
            </a:r>
          </a:p>
        </p:txBody>
      </p:sp>
      <p:sp>
        <p:nvSpPr>
          <p:cNvPr id="3" name="TextBox 2"/>
          <p:cNvSpPr txBox="1"/>
          <p:nvPr/>
        </p:nvSpPr>
        <p:spPr>
          <a:xfrm>
            <a:off x="683568" y="1420019"/>
            <a:ext cx="5027338" cy="1754326"/>
          </a:xfrm>
          <a:prstGeom prst="rect">
            <a:avLst/>
          </a:prstGeom>
          <a:noFill/>
        </p:spPr>
        <p:txBody>
          <a:bodyPr wrap="none" rtlCol="0">
            <a:spAutoFit/>
          </a:bodyPr>
          <a:lstStyle/>
          <a:p>
            <a:pPr marL="285750" indent="-285750">
              <a:buClr>
                <a:srgbClr val="FF0000"/>
              </a:buClr>
              <a:buFont typeface="Wingdings" panose="05000000000000000000" pitchFamily="2" charset="2"/>
              <a:buChar char="l"/>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数据来源</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病案首页</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医疗保障基金结算清单</a:t>
            </a:r>
          </a:p>
          <a:p>
            <a:pPr marL="285750" indent="-285750">
              <a:buClr>
                <a:srgbClr val="FF0000"/>
              </a:buClr>
              <a:buFont typeface="Wingdings" panose="05000000000000000000" pitchFamily="2" charset="2"/>
              <a:buChar char="l"/>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数据标准</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首页字典</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结算清单字典</a:t>
            </a:r>
          </a:p>
          <a:p>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诊断标准（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ICD-10</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p>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手术操作标准（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ICD-9-CM-3</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p>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费用分类标准</a:t>
            </a:r>
          </a:p>
          <a:p>
            <a:pPr marL="285750" indent="-285750">
              <a:buClr>
                <a:srgbClr val="FF0000"/>
              </a:buClr>
              <a:buFont typeface="Wingdings" panose="05000000000000000000" pitchFamily="2" charset="2"/>
              <a:buChar char="l"/>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分组专家</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临床、管理、统计、信息管理</a:t>
            </a:r>
          </a:p>
        </p:txBody>
      </p:sp>
      <p:sp>
        <p:nvSpPr>
          <p:cNvPr id="5" name="矩形标注 4"/>
          <p:cNvSpPr/>
          <p:nvPr/>
        </p:nvSpPr>
        <p:spPr>
          <a:xfrm rot="5400000">
            <a:off x="6269322" y="1269566"/>
            <a:ext cx="2154968" cy="2381261"/>
          </a:xfrm>
          <a:prstGeom prst="wedgeRectCallout">
            <a:avLst>
              <a:gd name="adj1" fmla="val -38982"/>
              <a:gd name="adj2" fmla="val 733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6156177" y="1444799"/>
            <a:ext cx="2304256" cy="2092881"/>
          </a:xfrm>
          <a:prstGeom prst="rect">
            <a:avLst/>
          </a:prstGeom>
          <a:noFill/>
        </p:spPr>
        <p:txBody>
          <a:bodyPr wrap="square" rtlCol="0">
            <a:spAutoFit/>
          </a:bodyPr>
          <a:lstStyle/>
          <a:p>
            <a:r>
              <a:rPr lang="zh-CN" altLang="en-US" sz="1000" dirty="0">
                <a:solidFill>
                  <a:srgbClr val="FF0000"/>
                </a:solidFill>
                <a:latin typeface="微软雅黑" panose="020B0503020204020204" pitchFamily="34" charset="-122"/>
                <a:ea typeface="微软雅黑" panose="020B0503020204020204" pitchFamily="34" charset="-122"/>
              </a:rPr>
              <a:t>国家医保局办公室关于印发医疗保障基金结算清单填写规范的通知（医</a:t>
            </a:r>
          </a:p>
          <a:p>
            <a:r>
              <a:rPr lang="zh-CN" altLang="en-US" sz="1000" dirty="0">
                <a:solidFill>
                  <a:srgbClr val="FF0000"/>
                </a:solidFill>
                <a:latin typeface="微软雅黑" panose="020B0503020204020204" pitchFamily="34" charset="-122"/>
                <a:ea typeface="微软雅黑" panose="020B0503020204020204" pitchFamily="34" charset="-122"/>
              </a:rPr>
              <a:t>保办发</a:t>
            </a:r>
            <a:r>
              <a:rPr lang="en-US" altLang="zh-CN" sz="1000" dirty="0">
                <a:solidFill>
                  <a:srgbClr val="FF0000"/>
                </a:solidFill>
                <a:latin typeface="微软雅黑" panose="020B0503020204020204" pitchFamily="34" charset="-122"/>
                <a:ea typeface="微软雅黑" panose="020B0503020204020204" pitchFamily="34" charset="-122"/>
              </a:rPr>
              <a:t>〔 2020〕 20</a:t>
            </a:r>
            <a:r>
              <a:rPr lang="zh-CN" altLang="en-US" sz="1000" dirty="0">
                <a:solidFill>
                  <a:srgbClr val="FF0000"/>
                </a:solidFill>
                <a:latin typeface="微软雅黑" panose="020B0503020204020204" pitchFamily="34" charset="-122"/>
                <a:ea typeface="微软雅黑" panose="020B0503020204020204" pitchFamily="34" charset="-122"/>
              </a:rPr>
              <a:t>号）（ </a:t>
            </a:r>
            <a:r>
              <a:rPr lang="en-US" altLang="zh-CN" sz="1000" dirty="0">
                <a:solidFill>
                  <a:srgbClr val="FF0000"/>
                </a:solidFill>
                <a:latin typeface="微软雅黑" panose="020B0503020204020204" pitchFamily="34" charset="-122"/>
                <a:ea typeface="微软雅黑" panose="020B0503020204020204" pitchFamily="34" charset="-122"/>
              </a:rPr>
              <a:t>2020</a:t>
            </a:r>
            <a:r>
              <a:rPr lang="zh-CN" altLang="en-US" sz="1000" dirty="0">
                <a:solidFill>
                  <a:srgbClr val="FF0000"/>
                </a:solidFill>
                <a:latin typeface="微软雅黑" panose="020B0503020204020204" pitchFamily="34" charset="-122"/>
                <a:ea typeface="微软雅黑" panose="020B0503020204020204" pitchFamily="34" charset="-122"/>
              </a:rPr>
              <a:t>年</a:t>
            </a:r>
            <a:r>
              <a:rPr lang="en-US" altLang="zh-CN" sz="1000" dirty="0">
                <a:solidFill>
                  <a:srgbClr val="FF0000"/>
                </a:solidFill>
                <a:latin typeface="微软雅黑" panose="020B0503020204020204" pitchFamily="34" charset="-122"/>
                <a:ea typeface="微软雅黑" panose="020B0503020204020204" pitchFamily="34" charset="-122"/>
              </a:rPr>
              <a:t>4</a:t>
            </a:r>
            <a:r>
              <a:rPr lang="zh-CN" altLang="en-US" sz="1000" dirty="0">
                <a:solidFill>
                  <a:srgbClr val="FF0000"/>
                </a:solidFill>
                <a:latin typeface="微软雅黑" panose="020B0503020204020204" pitchFamily="34" charset="-122"/>
                <a:ea typeface="微软雅黑" panose="020B0503020204020204" pitchFamily="34" charset="-122"/>
              </a:rPr>
              <a:t>月</a:t>
            </a:r>
            <a:r>
              <a:rPr lang="en-US" altLang="zh-CN" sz="1000" dirty="0">
                <a:solidFill>
                  <a:srgbClr val="FF0000"/>
                </a:solidFill>
                <a:latin typeface="微软雅黑" panose="020B0503020204020204" pitchFamily="34" charset="-122"/>
                <a:ea typeface="微软雅黑" panose="020B0503020204020204" pitchFamily="34" charset="-122"/>
              </a:rPr>
              <a:t>24</a:t>
            </a:r>
            <a:r>
              <a:rPr lang="zh-CN" altLang="en-US" sz="1000" dirty="0">
                <a:solidFill>
                  <a:srgbClr val="FF0000"/>
                </a:solidFill>
                <a:latin typeface="微软雅黑" panose="020B0503020204020204" pitchFamily="34" charset="-122"/>
                <a:ea typeface="微软雅黑" panose="020B0503020204020204" pitchFamily="34" charset="-122"/>
              </a:rPr>
              <a:t>日）</a:t>
            </a:r>
            <a:endParaRPr lang="en-US" altLang="zh-CN" sz="1000" dirty="0">
              <a:solidFill>
                <a:srgbClr val="FF0000"/>
              </a:solidFill>
              <a:latin typeface="微软雅黑" panose="020B0503020204020204" pitchFamily="34" charset="-122"/>
              <a:ea typeface="微软雅黑" panose="020B0503020204020204" pitchFamily="34" charset="-122"/>
            </a:endParaRPr>
          </a:p>
          <a:p>
            <a:endParaRPr lang="en-US" altLang="zh-CN" sz="1000" dirty="0">
              <a:solidFill>
                <a:srgbClr val="FF0000"/>
              </a:solidFill>
              <a:latin typeface="微软雅黑" panose="020B0503020204020204" pitchFamily="34" charset="-122"/>
              <a:ea typeface="微软雅黑" panose="020B0503020204020204" pitchFamily="34" charset="-122"/>
            </a:endParaRPr>
          </a:p>
          <a:p>
            <a:endParaRPr lang="en-US" altLang="zh-CN" sz="1000" dirty="0">
              <a:solidFill>
                <a:srgbClr val="FF0000"/>
              </a:solidFill>
              <a:latin typeface="微软雅黑" panose="020B0503020204020204" pitchFamily="34" charset="-122"/>
              <a:ea typeface="微软雅黑" panose="020B0503020204020204" pitchFamily="34" charset="-122"/>
            </a:endParaRPr>
          </a:p>
          <a:p>
            <a:endParaRPr lang="en-US" altLang="zh-CN" sz="1000" dirty="0">
              <a:solidFill>
                <a:srgbClr val="FF0000"/>
              </a:solidFill>
              <a:latin typeface="微软雅黑" panose="020B0503020204020204" pitchFamily="34" charset="-122"/>
              <a:ea typeface="微软雅黑" panose="020B0503020204020204" pitchFamily="34" charset="-122"/>
            </a:endParaRPr>
          </a:p>
          <a:p>
            <a:r>
              <a:rPr lang="zh-CN" altLang="en-US" sz="1000" dirty="0">
                <a:solidFill>
                  <a:srgbClr val="005DA2"/>
                </a:solidFill>
                <a:latin typeface="微软雅黑" panose="020B0503020204020204" pitchFamily="34" charset="-122"/>
                <a:ea typeface="微软雅黑" panose="020B0503020204020204" pitchFamily="34" charset="-122"/>
              </a:rPr>
              <a:t>基本信息 </a:t>
            </a:r>
            <a:r>
              <a:rPr lang="en-US" altLang="zh-CN" sz="1000" dirty="0">
                <a:solidFill>
                  <a:srgbClr val="005DA2"/>
                </a:solidFill>
                <a:latin typeface="微软雅黑" panose="020B0503020204020204" pitchFamily="34" charset="-122"/>
                <a:ea typeface="微软雅黑" panose="020B0503020204020204" pitchFamily="34" charset="-122"/>
              </a:rPr>
              <a:t>32</a:t>
            </a:r>
            <a:r>
              <a:rPr lang="zh-CN" altLang="en-US" sz="1000" dirty="0">
                <a:solidFill>
                  <a:srgbClr val="005DA2"/>
                </a:solidFill>
                <a:latin typeface="微软雅黑" panose="020B0503020204020204" pitchFamily="34" charset="-122"/>
                <a:ea typeface="微软雅黑" panose="020B0503020204020204" pitchFamily="34" charset="-122"/>
              </a:rPr>
              <a:t>项</a:t>
            </a:r>
            <a:r>
              <a:rPr lang="en-US" altLang="zh-CN" sz="1000" dirty="0">
                <a:solidFill>
                  <a:srgbClr val="005DA2"/>
                </a:solidFill>
                <a:latin typeface="微软雅黑" panose="020B0503020204020204" pitchFamily="34" charset="-122"/>
                <a:ea typeface="微软雅黑" panose="020B0503020204020204" pitchFamily="34" charset="-122"/>
              </a:rPr>
              <a:t/>
            </a:r>
            <a:br>
              <a:rPr lang="en-US" altLang="zh-CN" sz="1000" dirty="0">
                <a:solidFill>
                  <a:srgbClr val="005DA2"/>
                </a:solidFill>
                <a:latin typeface="微软雅黑" panose="020B0503020204020204" pitchFamily="34" charset="-122"/>
                <a:ea typeface="微软雅黑" panose="020B0503020204020204" pitchFamily="34" charset="-122"/>
              </a:rPr>
            </a:br>
            <a:r>
              <a:rPr lang="zh-CN" altLang="en-US" sz="1000" dirty="0">
                <a:solidFill>
                  <a:srgbClr val="005DA2"/>
                </a:solidFill>
                <a:latin typeface="微软雅黑" panose="020B0503020204020204" pitchFamily="34" charset="-122"/>
                <a:ea typeface="微软雅黑" panose="020B0503020204020204" pitchFamily="34" charset="-122"/>
              </a:rPr>
              <a:t>门诊慢特病诊疗信息 </a:t>
            </a:r>
            <a:r>
              <a:rPr lang="en-US" altLang="zh-CN" sz="1000" dirty="0">
                <a:solidFill>
                  <a:srgbClr val="005DA2"/>
                </a:solidFill>
                <a:latin typeface="微软雅黑" panose="020B0503020204020204" pitchFamily="34" charset="-122"/>
                <a:ea typeface="微软雅黑" panose="020B0503020204020204" pitchFamily="34" charset="-122"/>
              </a:rPr>
              <a:t>6</a:t>
            </a:r>
            <a:r>
              <a:rPr lang="zh-CN" altLang="en-US" sz="1000" dirty="0">
                <a:solidFill>
                  <a:srgbClr val="005DA2"/>
                </a:solidFill>
                <a:latin typeface="微软雅黑" panose="020B0503020204020204" pitchFamily="34" charset="-122"/>
                <a:ea typeface="微软雅黑" panose="020B0503020204020204" pitchFamily="34" charset="-122"/>
              </a:rPr>
              <a:t>项</a:t>
            </a:r>
            <a:r>
              <a:rPr lang="en-US" altLang="zh-CN" sz="1000" dirty="0">
                <a:solidFill>
                  <a:srgbClr val="005DA2"/>
                </a:solidFill>
                <a:latin typeface="微软雅黑" panose="020B0503020204020204" pitchFamily="34" charset="-122"/>
                <a:ea typeface="微软雅黑" panose="020B0503020204020204" pitchFamily="34" charset="-122"/>
              </a:rPr>
              <a:t/>
            </a:r>
            <a:br>
              <a:rPr lang="en-US" altLang="zh-CN" sz="1000" dirty="0">
                <a:solidFill>
                  <a:srgbClr val="005DA2"/>
                </a:solidFill>
                <a:latin typeface="微软雅黑" panose="020B0503020204020204" pitchFamily="34" charset="-122"/>
                <a:ea typeface="微软雅黑" panose="020B0503020204020204" pitchFamily="34" charset="-122"/>
              </a:rPr>
            </a:br>
            <a:r>
              <a:rPr lang="zh-CN" altLang="en-US" sz="1000" dirty="0">
                <a:solidFill>
                  <a:srgbClr val="005DA2"/>
                </a:solidFill>
                <a:latin typeface="微软雅黑" panose="020B0503020204020204" pitchFamily="34" charset="-122"/>
                <a:ea typeface="微软雅黑" panose="020B0503020204020204" pitchFamily="34" charset="-122"/>
              </a:rPr>
              <a:t>住院诊疗信息 </a:t>
            </a:r>
            <a:r>
              <a:rPr lang="en-US" altLang="zh-CN" sz="1000" dirty="0">
                <a:solidFill>
                  <a:srgbClr val="005DA2"/>
                </a:solidFill>
                <a:latin typeface="微软雅黑" panose="020B0503020204020204" pitchFamily="34" charset="-122"/>
                <a:ea typeface="微软雅黑" panose="020B0503020204020204" pitchFamily="34" charset="-122"/>
              </a:rPr>
              <a:t>57</a:t>
            </a:r>
            <a:r>
              <a:rPr lang="zh-CN" altLang="en-US" sz="1000" dirty="0">
                <a:solidFill>
                  <a:srgbClr val="005DA2"/>
                </a:solidFill>
                <a:latin typeface="微软雅黑" panose="020B0503020204020204" pitchFamily="34" charset="-122"/>
                <a:ea typeface="微软雅黑" panose="020B0503020204020204" pitchFamily="34" charset="-122"/>
              </a:rPr>
              <a:t>项</a:t>
            </a:r>
            <a:endParaRPr lang="en-US" altLang="zh-CN" sz="1000" dirty="0">
              <a:solidFill>
                <a:srgbClr val="005DA2"/>
              </a:solidFill>
              <a:latin typeface="微软雅黑" panose="020B0503020204020204" pitchFamily="34" charset="-122"/>
              <a:ea typeface="微软雅黑" panose="020B0503020204020204" pitchFamily="34" charset="-122"/>
            </a:endParaRPr>
          </a:p>
          <a:p>
            <a:r>
              <a:rPr lang="zh-CN" altLang="en-US" sz="1000" dirty="0">
                <a:solidFill>
                  <a:srgbClr val="005DA2"/>
                </a:solidFill>
                <a:latin typeface="微软雅黑" panose="020B0503020204020204" pitchFamily="34" charset="-122"/>
                <a:ea typeface="微软雅黑" panose="020B0503020204020204" pitchFamily="34" charset="-122"/>
              </a:rPr>
              <a:t>医疗收费 </a:t>
            </a:r>
            <a:r>
              <a:rPr lang="en-US" altLang="zh-CN" sz="1000" dirty="0">
                <a:solidFill>
                  <a:srgbClr val="005DA2"/>
                </a:solidFill>
                <a:latin typeface="微软雅黑" panose="020B0503020204020204" pitchFamily="34" charset="-122"/>
                <a:ea typeface="微软雅黑" panose="020B0503020204020204" pitchFamily="34" charset="-122"/>
              </a:rPr>
              <a:t>95</a:t>
            </a:r>
            <a:r>
              <a:rPr lang="zh-CN" altLang="en-US" sz="1000" dirty="0">
                <a:solidFill>
                  <a:srgbClr val="005DA2"/>
                </a:solidFill>
                <a:latin typeface="微软雅黑" panose="020B0503020204020204" pitchFamily="34" charset="-122"/>
                <a:ea typeface="微软雅黑" panose="020B0503020204020204" pitchFamily="34" charset="-122"/>
              </a:rPr>
              <a:t>项</a:t>
            </a:r>
            <a:br>
              <a:rPr lang="zh-CN" altLang="en-US" sz="1000" dirty="0">
                <a:solidFill>
                  <a:srgbClr val="005DA2"/>
                </a:solidFill>
                <a:latin typeface="微软雅黑" panose="020B0503020204020204" pitchFamily="34" charset="-122"/>
                <a:ea typeface="微软雅黑" panose="020B0503020204020204" pitchFamily="34" charset="-122"/>
              </a:rPr>
            </a:br>
            <a:r>
              <a:rPr lang="zh-CN" altLang="en-US" sz="1000" dirty="0">
                <a:solidFill>
                  <a:srgbClr val="005DA2"/>
                </a:solidFill>
                <a:latin typeface="微软雅黑" panose="020B0503020204020204" pitchFamily="34" charset="-122"/>
                <a:ea typeface="微软雅黑" panose="020B0503020204020204" pitchFamily="34" charset="-122"/>
              </a:rPr>
              <a:t>合计 </a:t>
            </a:r>
            <a:r>
              <a:rPr lang="en-US" altLang="zh-CN" sz="1000" dirty="0">
                <a:solidFill>
                  <a:srgbClr val="005DA2"/>
                </a:solidFill>
                <a:latin typeface="微软雅黑" panose="020B0503020204020204" pitchFamily="34" charset="-122"/>
                <a:ea typeface="微软雅黑" panose="020B0503020204020204" pitchFamily="34" charset="-122"/>
              </a:rPr>
              <a:t>190</a:t>
            </a:r>
            <a:r>
              <a:rPr lang="zh-CN" altLang="en-US" sz="1000" dirty="0">
                <a:solidFill>
                  <a:srgbClr val="005DA2"/>
                </a:solidFill>
                <a:latin typeface="微软雅黑" panose="020B0503020204020204" pitchFamily="34" charset="-122"/>
                <a:ea typeface="微软雅黑" panose="020B0503020204020204" pitchFamily="34" charset="-122"/>
              </a:rPr>
              <a:t>项</a:t>
            </a:r>
            <a:r>
              <a:rPr lang="en-US" altLang="zh-CN" sz="1000" dirty="0"/>
              <a:t/>
            </a:r>
            <a:br>
              <a:rPr lang="en-US" altLang="zh-CN" sz="1000" dirty="0"/>
            </a:br>
            <a:endParaRPr lang="zh-CN" altLang="en-US" sz="10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DRGs</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的分组过程</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688897"/>
            <a:ext cx="6916439" cy="4403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DRGs</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不同版本</a:t>
            </a:r>
          </a:p>
        </p:txBody>
      </p:sp>
      <p:graphicFrame>
        <p:nvGraphicFramePr>
          <p:cNvPr id="3" name="表格 2"/>
          <p:cNvGraphicFramePr>
            <a:graphicFrameLocks noGrp="1"/>
          </p:cNvGraphicFramePr>
          <p:nvPr/>
        </p:nvGraphicFramePr>
        <p:xfrm>
          <a:off x="683568" y="897280"/>
          <a:ext cx="7920880" cy="3978726"/>
        </p:xfrm>
        <a:graphic>
          <a:graphicData uri="http://schemas.openxmlformats.org/drawingml/2006/table">
            <a:tbl>
              <a:tblPr firstRow="1" bandRow="1">
                <a:tableStyleId>{5C22544A-7EE6-4342-B048-85BDC9FD1C3A}</a:tableStyleId>
              </a:tblPr>
              <a:tblGrid>
                <a:gridCol w="1964846">
                  <a:extLst>
                    <a:ext uri="{9D8B030D-6E8A-4147-A177-3AD203B41FA5}">
                      <a16:colId xmlns:a16="http://schemas.microsoft.com/office/drawing/2014/main" xmlns="" val="20000"/>
                    </a:ext>
                  </a:extLst>
                </a:gridCol>
                <a:gridCol w="2427642">
                  <a:extLst>
                    <a:ext uri="{9D8B030D-6E8A-4147-A177-3AD203B41FA5}">
                      <a16:colId xmlns:a16="http://schemas.microsoft.com/office/drawing/2014/main" xmlns="" val="20001"/>
                    </a:ext>
                  </a:extLst>
                </a:gridCol>
                <a:gridCol w="3528392">
                  <a:extLst>
                    <a:ext uri="{9D8B030D-6E8A-4147-A177-3AD203B41FA5}">
                      <a16:colId xmlns:a16="http://schemas.microsoft.com/office/drawing/2014/main" xmlns="" val="20002"/>
                    </a:ext>
                  </a:extLst>
                </a:gridCol>
              </a:tblGrid>
              <a:tr h="513134">
                <a:tc>
                  <a:txBody>
                    <a:bodyPr/>
                    <a:lstStyle/>
                    <a:p>
                      <a:pPr algn="ctr"/>
                      <a:r>
                        <a:rPr lang="zh-CN" altLang="en-US" sz="1200" dirty="0">
                          <a:latin typeface="微软雅黑" panose="020B0503020204020204" pitchFamily="34" charset="-122"/>
                          <a:ea typeface="微软雅黑" panose="020B0503020204020204" pitchFamily="34" charset="-122"/>
                        </a:rPr>
                        <a:t>版本</a:t>
                      </a:r>
                    </a:p>
                  </a:txBody>
                  <a:tcPr anchor="ctr"/>
                </a:tc>
                <a:tc>
                  <a:txBody>
                    <a:bodyPr/>
                    <a:lstStyle/>
                    <a:p>
                      <a:pPr algn="ctr"/>
                      <a:r>
                        <a:rPr lang="zh-CN" altLang="en-US" sz="1200" dirty="0">
                          <a:latin typeface="微软雅黑" panose="020B0503020204020204" pitchFamily="34" charset="-122"/>
                          <a:ea typeface="微软雅黑" panose="020B0503020204020204" pitchFamily="34" charset="-122"/>
                        </a:rPr>
                        <a:t>研发机构</a:t>
                      </a:r>
                    </a:p>
                  </a:txBody>
                  <a:tcPr anchor="ctr"/>
                </a:tc>
                <a:tc>
                  <a:txBody>
                    <a:bodyPr/>
                    <a:lstStyle/>
                    <a:p>
                      <a:pPr algn="ctr"/>
                      <a:r>
                        <a:rPr lang="zh-CN" altLang="en-US" sz="1200" dirty="0">
                          <a:latin typeface="微软雅黑" panose="020B0503020204020204" pitchFamily="34" charset="-122"/>
                          <a:ea typeface="微软雅黑" panose="020B0503020204020204" pitchFamily="34" charset="-122"/>
                        </a:rPr>
                        <a:t>侧重点</a:t>
                      </a:r>
                    </a:p>
                  </a:txBody>
                  <a:tcPr anchor="ctr"/>
                </a:tc>
                <a:extLst>
                  <a:ext uri="{0D108BD9-81ED-4DB2-BD59-A6C34878D82A}">
                    <a16:rowId xmlns:a16="http://schemas.microsoft.com/office/drawing/2014/main" xmlns="" val="10000"/>
                  </a:ext>
                </a:extLst>
              </a:tr>
              <a:tr h="660658">
                <a:tc>
                  <a:txBody>
                    <a:bodyPr/>
                    <a:lstStyle/>
                    <a:p>
                      <a:pPr algn="ctr"/>
                      <a:r>
                        <a:rPr lang="en-US" altLang="zh-CN" sz="1200" kern="1200" dirty="0">
                          <a:solidFill>
                            <a:schemeClr val="dk1"/>
                          </a:solidFill>
                          <a:latin typeface="微软雅黑" panose="020B0503020204020204" pitchFamily="34" charset="-122"/>
                          <a:ea typeface="微软雅黑" panose="020B0503020204020204" pitchFamily="34" charset="-122"/>
                          <a:cs typeface="+mn-cs"/>
                        </a:rPr>
                        <a:t>BJ-DRG</a:t>
                      </a:r>
                      <a:endParaRPr lang="zh-CN" altLang="en-US" sz="1200" kern="1200" dirty="0">
                        <a:solidFill>
                          <a:schemeClr val="dk1"/>
                        </a:solidFill>
                        <a:latin typeface="微软雅黑" panose="020B0503020204020204" pitchFamily="34" charset="-122"/>
                        <a:ea typeface="微软雅黑" panose="020B0503020204020204" pitchFamily="34" charset="-122"/>
                        <a:cs typeface="+mn-cs"/>
                      </a:endParaRPr>
                    </a:p>
                  </a:txBody>
                  <a:tcPr anchor="ctr"/>
                </a:tc>
                <a:tc>
                  <a:txBody>
                    <a:bodyPr/>
                    <a:lstStyle/>
                    <a:p>
                      <a:pPr algn="ctr"/>
                      <a:r>
                        <a:rPr lang="zh-CN" altLang="en-US" sz="1200" dirty="0">
                          <a:latin typeface="微软雅黑" panose="020B0503020204020204" pitchFamily="34" charset="-122"/>
                          <a:ea typeface="微软雅黑" panose="020B0503020204020204" pitchFamily="34" charset="-122"/>
                        </a:rPr>
                        <a:t>北京医疗保险协会</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marL="0" algn="l" defTabSz="914400" rtl="0" eaLnBrk="1" latinLnBrk="0" hangingPunct="1"/>
                      <a:r>
                        <a:rPr lang="zh-CN" altLang="en-US" sz="1200" kern="1200" dirty="0">
                          <a:solidFill>
                            <a:schemeClr val="dk1"/>
                          </a:solidFill>
                          <a:latin typeface="微软雅黑" panose="020B0503020204020204" pitchFamily="34" charset="-122"/>
                          <a:ea typeface="微软雅黑" panose="020B0503020204020204" pitchFamily="34" charset="-122"/>
                          <a:cs typeface="+mn-cs"/>
                        </a:rPr>
                        <a:t>侧重于费用支付，兼顾医疗质量评价，充分反映了一包管理诉求；</a:t>
                      </a:r>
                    </a:p>
                  </a:txBody>
                  <a:tcPr/>
                </a:tc>
                <a:extLst>
                  <a:ext uri="{0D108BD9-81ED-4DB2-BD59-A6C34878D82A}">
                    <a16:rowId xmlns:a16="http://schemas.microsoft.com/office/drawing/2014/main" xmlns="" val="10001"/>
                  </a:ext>
                </a:extLst>
              </a:tr>
              <a:tr h="660658">
                <a:tc>
                  <a:txBody>
                    <a:bodyPr/>
                    <a:lstStyle/>
                    <a:p>
                      <a:pPr algn="ctr"/>
                      <a:r>
                        <a:rPr lang="en-US" altLang="zh-CN" sz="1200" kern="1200" dirty="0">
                          <a:solidFill>
                            <a:schemeClr val="dk1"/>
                          </a:solidFill>
                          <a:latin typeface="微软雅黑" panose="020B0503020204020204" pitchFamily="34" charset="-122"/>
                          <a:ea typeface="微软雅黑" panose="020B0503020204020204" pitchFamily="34" charset="-122"/>
                          <a:cs typeface="+mn-cs"/>
                        </a:rPr>
                        <a:t>CN-DRG</a:t>
                      </a:r>
                      <a:endParaRPr lang="zh-CN" altLang="en-US" sz="1200" kern="1200" dirty="0">
                        <a:solidFill>
                          <a:schemeClr val="dk1"/>
                        </a:solidFill>
                        <a:latin typeface="微软雅黑" panose="020B0503020204020204" pitchFamily="34" charset="-122"/>
                        <a:ea typeface="微软雅黑" panose="020B0503020204020204" pitchFamily="34" charset="-122"/>
                        <a:cs typeface="+mn-cs"/>
                      </a:endParaRPr>
                    </a:p>
                  </a:txBody>
                  <a:tcPr anchor="ctr"/>
                </a:tc>
                <a:tc>
                  <a:txBody>
                    <a:bodyPr/>
                    <a:lstStyle/>
                    <a:p>
                      <a:pPr algn="ctr"/>
                      <a:r>
                        <a:rPr lang="zh-CN" altLang="en-US" sz="1200" dirty="0">
                          <a:latin typeface="微软雅黑" panose="020B0503020204020204" pitchFamily="34" charset="-122"/>
                          <a:ea typeface="微软雅黑" panose="020B0503020204020204" pitchFamily="34" charset="-122"/>
                        </a:rPr>
                        <a:t>国家卫生健康委医政管理局和北京市卫生健康委信息中心</a:t>
                      </a:r>
                    </a:p>
                  </a:txBody>
                  <a:tcPr anchor="ctr"/>
                </a:tc>
                <a:tc>
                  <a:txBody>
                    <a:bodyPr/>
                    <a:lstStyle/>
                    <a:p>
                      <a:pPr marL="0" algn="l" defTabSz="914400" rtl="0" eaLnBrk="1" latinLnBrk="0" hangingPunct="1"/>
                      <a:r>
                        <a:rPr lang="zh-CN" altLang="en-US" sz="1200" kern="1200" dirty="0">
                          <a:solidFill>
                            <a:schemeClr val="dk1"/>
                          </a:solidFill>
                          <a:latin typeface="微软雅黑" panose="020B0503020204020204" pitchFamily="34" charset="-122"/>
                          <a:ea typeface="微软雅黑" panose="020B0503020204020204" pitchFamily="34" charset="-122"/>
                          <a:cs typeface="+mn-cs"/>
                        </a:rPr>
                        <a:t>侧重于医疗服务绩效评价和质量监管，并运用于部分城市费用支付，充分反映临床实际和需求；</a:t>
                      </a:r>
                    </a:p>
                  </a:txBody>
                  <a:tcPr/>
                </a:tc>
                <a:extLst>
                  <a:ext uri="{0D108BD9-81ED-4DB2-BD59-A6C34878D82A}">
                    <a16:rowId xmlns:a16="http://schemas.microsoft.com/office/drawing/2014/main" xmlns="" val="10002"/>
                  </a:ext>
                </a:extLst>
              </a:tr>
              <a:tr h="660658">
                <a:tc>
                  <a:txBody>
                    <a:bodyPr/>
                    <a:lstStyle/>
                    <a:p>
                      <a:pPr algn="ctr"/>
                      <a:r>
                        <a:rPr lang="en-US" altLang="zh-CN" sz="1200" kern="1200" dirty="0">
                          <a:solidFill>
                            <a:schemeClr val="dk1"/>
                          </a:solidFill>
                          <a:latin typeface="微软雅黑" panose="020B0503020204020204" pitchFamily="34" charset="-122"/>
                          <a:ea typeface="微软雅黑" panose="020B0503020204020204" pitchFamily="34" charset="-122"/>
                          <a:cs typeface="+mn-cs"/>
                        </a:rPr>
                        <a:t>CR-DRG</a:t>
                      </a:r>
                      <a:endParaRPr lang="zh-CN" altLang="en-US" sz="1200" kern="1200" dirty="0">
                        <a:solidFill>
                          <a:schemeClr val="dk1"/>
                        </a:solidFill>
                        <a:latin typeface="微软雅黑" panose="020B0503020204020204" pitchFamily="34" charset="-122"/>
                        <a:ea typeface="微软雅黑" panose="020B0503020204020204" pitchFamily="34" charset="-122"/>
                        <a:cs typeface="+mn-cs"/>
                      </a:endParaRPr>
                    </a:p>
                  </a:txBody>
                  <a:tcPr anchor="ctr"/>
                </a:tc>
                <a:tc>
                  <a:txBody>
                    <a:bodyPr/>
                    <a:lstStyle/>
                    <a:p>
                      <a:pPr algn="ctr"/>
                      <a:r>
                        <a:rPr lang="zh-CN" altLang="en-US" sz="1200" dirty="0">
                          <a:latin typeface="微软雅黑" panose="020B0503020204020204" pitchFamily="34" charset="-122"/>
                          <a:ea typeface="微软雅黑" panose="020B0503020204020204" pitchFamily="34" charset="-122"/>
                        </a:rPr>
                        <a:t>国家卫生健康委基层卫生司</a:t>
                      </a:r>
                    </a:p>
                  </a:txBody>
                  <a:tcPr anchor="ctr"/>
                </a:tc>
                <a:tc>
                  <a:txBody>
                    <a:bodyPr/>
                    <a:lstStyle/>
                    <a:p>
                      <a:pPr marL="0" algn="l" defTabSz="914400" rtl="0" eaLnBrk="1" latinLnBrk="0" hangingPunct="1"/>
                      <a:r>
                        <a:rPr lang="zh-CN" altLang="en-US" sz="1200" kern="1200" dirty="0">
                          <a:solidFill>
                            <a:schemeClr val="dk1"/>
                          </a:solidFill>
                          <a:latin typeface="微软雅黑" panose="020B0503020204020204" pitchFamily="34" charset="-122"/>
                          <a:ea typeface="微软雅黑" panose="020B0503020204020204" pitchFamily="34" charset="-122"/>
                          <a:cs typeface="+mn-cs"/>
                        </a:rPr>
                        <a:t>主要面向地市级和县级医院，充分反映了基层疾病谱的特点和市县级医院和医保管理能力，适用于新农合和城乡居民的支付与管理；</a:t>
                      </a:r>
                    </a:p>
                  </a:txBody>
                  <a:tcPr/>
                </a:tc>
                <a:extLst>
                  <a:ext uri="{0D108BD9-81ED-4DB2-BD59-A6C34878D82A}">
                    <a16:rowId xmlns:a16="http://schemas.microsoft.com/office/drawing/2014/main" xmlns="" val="10003"/>
                  </a:ext>
                </a:extLst>
              </a:tr>
              <a:tr h="660658">
                <a:tc>
                  <a:txBody>
                    <a:bodyPr/>
                    <a:lstStyle/>
                    <a:p>
                      <a:pPr algn="ctr"/>
                      <a:r>
                        <a:rPr lang="en-US" altLang="zh-CN" sz="1200" kern="1200" dirty="0">
                          <a:solidFill>
                            <a:schemeClr val="dk1"/>
                          </a:solidFill>
                          <a:latin typeface="微软雅黑" panose="020B0503020204020204" pitchFamily="34" charset="-122"/>
                          <a:ea typeface="微软雅黑" panose="020B0503020204020204" pitchFamily="34" charset="-122"/>
                          <a:cs typeface="+mn-cs"/>
                        </a:rPr>
                        <a:t>C-DRG</a:t>
                      </a:r>
                      <a:endParaRPr lang="zh-CN" altLang="en-US" sz="1200" kern="1200" dirty="0">
                        <a:solidFill>
                          <a:schemeClr val="dk1"/>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914400" rtl="0" eaLnBrk="1" latinLnBrk="0" hangingPunct="1"/>
                      <a:r>
                        <a:rPr lang="zh-CN" altLang="en-US" sz="1200" kern="1200" dirty="0">
                          <a:solidFill>
                            <a:schemeClr val="dk1"/>
                          </a:solidFill>
                          <a:latin typeface="微软雅黑" panose="020B0503020204020204" pitchFamily="34" charset="-122"/>
                          <a:ea typeface="微软雅黑" panose="020B0503020204020204" pitchFamily="34" charset="-122"/>
                          <a:cs typeface="+mn-cs"/>
                        </a:rPr>
                        <a:t>国家卫生健康委卫生发展研究中心</a:t>
                      </a:r>
                    </a:p>
                  </a:txBody>
                  <a:tcPr anchor="ctr"/>
                </a:tc>
                <a:tc>
                  <a:txBody>
                    <a:bodyPr/>
                    <a:lstStyle/>
                    <a:p>
                      <a:pPr marL="0" algn="l" defTabSz="914400" rtl="0" eaLnBrk="1" latinLnBrk="0" hangingPunct="1"/>
                      <a:r>
                        <a:rPr lang="zh-CN" altLang="en-US" sz="1200" kern="1200" dirty="0">
                          <a:solidFill>
                            <a:schemeClr val="dk1"/>
                          </a:solidFill>
                          <a:latin typeface="微软雅黑" panose="020B0503020204020204" pitchFamily="34" charset="-122"/>
                          <a:ea typeface="微软雅黑" panose="020B0503020204020204" pitchFamily="34" charset="-122"/>
                          <a:cs typeface="+mn-cs"/>
                        </a:rPr>
                        <a:t>创新覆盖了全部疾病谱的临床诊断术语和</a:t>
                      </a:r>
                      <a:r>
                        <a:rPr lang="en-US" altLang="zh-CN" sz="1200" kern="1200" dirty="0">
                          <a:solidFill>
                            <a:schemeClr val="dk1"/>
                          </a:solidFill>
                          <a:latin typeface="微软雅黑" panose="020B0503020204020204" pitchFamily="34" charset="-122"/>
                          <a:ea typeface="微软雅黑" panose="020B0503020204020204" pitchFamily="34" charset="-122"/>
                          <a:cs typeface="+mn-cs"/>
                        </a:rPr>
                        <a:t>CCHI</a:t>
                      </a:r>
                      <a:r>
                        <a:rPr lang="zh-CN" altLang="en-US" sz="1200" kern="1200" dirty="0">
                          <a:solidFill>
                            <a:schemeClr val="dk1"/>
                          </a:solidFill>
                          <a:latin typeface="微软雅黑" panose="020B0503020204020204" pitchFamily="34" charset="-122"/>
                          <a:ea typeface="微软雅黑" panose="020B0503020204020204" pitchFamily="34" charset="-122"/>
                          <a:cs typeface="+mn-cs"/>
                        </a:rPr>
                        <a:t>为分组工具，由医生依据中国疾病谱指定分组，</a:t>
                      </a:r>
                      <a:r>
                        <a:rPr lang="en-US" altLang="zh-CN" sz="1200" kern="1200" dirty="0">
                          <a:solidFill>
                            <a:schemeClr val="dk1"/>
                          </a:solidFill>
                          <a:latin typeface="微软雅黑" panose="020B0503020204020204" pitchFamily="34" charset="-122"/>
                          <a:ea typeface="微软雅黑" panose="020B0503020204020204" pitchFamily="34" charset="-122"/>
                          <a:cs typeface="+mn-cs"/>
                        </a:rPr>
                        <a:t>1400</a:t>
                      </a:r>
                      <a:r>
                        <a:rPr lang="zh-CN" altLang="en-US" sz="1200" kern="1200" dirty="0">
                          <a:solidFill>
                            <a:schemeClr val="dk1"/>
                          </a:solidFill>
                          <a:latin typeface="微软雅黑" panose="020B0503020204020204" pitchFamily="34" charset="-122"/>
                          <a:ea typeface="微软雅黑" panose="020B0503020204020204" pitchFamily="34" charset="-122"/>
                          <a:cs typeface="+mn-cs"/>
                        </a:rPr>
                        <a:t>余家医院成本和费用数据测算权重，住院患者支付一体化；</a:t>
                      </a:r>
                    </a:p>
                  </a:txBody>
                  <a:tcPr/>
                </a:tc>
                <a:extLst>
                  <a:ext uri="{0D108BD9-81ED-4DB2-BD59-A6C34878D82A}">
                    <a16:rowId xmlns:a16="http://schemas.microsoft.com/office/drawing/2014/main" xmlns="" val="10004"/>
                  </a:ext>
                </a:extLst>
              </a:tr>
              <a:tr h="660658">
                <a:tc>
                  <a:txBody>
                    <a:bodyPr/>
                    <a:lstStyle/>
                    <a:p>
                      <a:pPr algn="ctr"/>
                      <a:r>
                        <a:rPr lang="en-US" altLang="zh-CN" sz="1200" kern="1200" dirty="0">
                          <a:solidFill>
                            <a:srgbClr val="FF0000"/>
                          </a:solidFill>
                          <a:latin typeface="微软雅黑" panose="020B0503020204020204" pitchFamily="34" charset="-122"/>
                          <a:ea typeface="微软雅黑" panose="020B0503020204020204" pitchFamily="34" charset="-122"/>
                          <a:cs typeface="+mn-cs"/>
                        </a:rPr>
                        <a:t>CHS-DRG</a:t>
                      </a:r>
                      <a:endParaRPr lang="zh-CN" altLang="en-US" sz="1200" kern="1200" dirty="0">
                        <a:solidFill>
                          <a:srgbClr val="FF0000"/>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914400" rtl="0" eaLnBrk="1" latinLnBrk="0" hangingPunct="1"/>
                      <a:r>
                        <a:rPr lang="zh-CN" altLang="en-US" sz="1200" kern="1200" dirty="0">
                          <a:solidFill>
                            <a:schemeClr val="dk1"/>
                          </a:solidFill>
                          <a:latin typeface="微软雅黑" panose="020B0503020204020204" pitchFamily="34" charset="-122"/>
                          <a:ea typeface="微软雅黑" panose="020B0503020204020204" pitchFamily="34" charset="-122"/>
                          <a:cs typeface="+mn-cs"/>
                        </a:rPr>
                        <a:t>国家医疗保障局</a:t>
                      </a:r>
                    </a:p>
                  </a:txBody>
                  <a:tcPr anchor="ctr"/>
                </a:tc>
                <a:tc>
                  <a:txBody>
                    <a:bodyPr/>
                    <a:lstStyle/>
                    <a:p>
                      <a:pPr marL="0" algn="l" defTabSz="914400" rtl="0" eaLnBrk="1" latinLnBrk="0" hangingPunct="1"/>
                      <a:r>
                        <a:rPr lang="zh-CN" altLang="en-US" sz="1200" kern="1200" dirty="0">
                          <a:solidFill>
                            <a:schemeClr val="dk1"/>
                          </a:solidFill>
                          <a:latin typeface="微软雅黑" panose="020B0503020204020204" pitchFamily="34" charset="-122"/>
                          <a:ea typeface="微软雅黑" panose="020B0503020204020204" pitchFamily="34" charset="-122"/>
                          <a:cs typeface="+mn-cs"/>
                        </a:rPr>
                        <a:t>在以往研究开发的</a:t>
                      </a:r>
                      <a:r>
                        <a:rPr lang="en-US" altLang="zh-CN" sz="1200" kern="1200" dirty="0">
                          <a:solidFill>
                            <a:schemeClr val="dk1"/>
                          </a:solidFill>
                          <a:latin typeface="微软雅黑" panose="020B0503020204020204" pitchFamily="34" charset="-122"/>
                          <a:ea typeface="微软雅黑" panose="020B0503020204020204" pitchFamily="34" charset="-122"/>
                          <a:cs typeface="+mn-cs"/>
                        </a:rPr>
                        <a:t>BJ-DRG</a:t>
                      </a:r>
                      <a:r>
                        <a:rPr lang="zh-CN" altLang="en-US" sz="1200" kern="1200" dirty="0">
                          <a:solidFill>
                            <a:schemeClr val="dk1"/>
                          </a:solidFill>
                          <a:latin typeface="微软雅黑" panose="020B0503020204020204" pitchFamily="34" charset="-122"/>
                          <a:ea typeface="微软雅黑" panose="020B0503020204020204" pitchFamily="34" charset="-122"/>
                          <a:cs typeface="+mn-cs"/>
                        </a:rPr>
                        <a:t>、</a:t>
                      </a:r>
                      <a:r>
                        <a:rPr lang="en-US" altLang="zh-CN" sz="1200" kern="1200" dirty="0">
                          <a:solidFill>
                            <a:schemeClr val="dk1"/>
                          </a:solidFill>
                          <a:latin typeface="微软雅黑" panose="020B0503020204020204" pitchFamily="34" charset="-122"/>
                          <a:ea typeface="微软雅黑" panose="020B0503020204020204" pitchFamily="34" charset="-122"/>
                          <a:cs typeface="+mn-cs"/>
                        </a:rPr>
                        <a:t>CN-DRG</a:t>
                      </a:r>
                      <a:r>
                        <a:rPr lang="zh-CN" altLang="en-US" sz="1200" kern="1200" dirty="0">
                          <a:solidFill>
                            <a:schemeClr val="dk1"/>
                          </a:solidFill>
                          <a:latin typeface="微软雅黑" panose="020B0503020204020204" pitchFamily="34" charset="-122"/>
                          <a:ea typeface="微软雅黑" panose="020B0503020204020204" pitchFamily="34" charset="-122"/>
                          <a:cs typeface="+mn-cs"/>
                        </a:rPr>
                        <a:t>、</a:t>
                      </a:r>
                      <a:r>
                        <a:rPr lang="en-US" altLang="zh-CN" sz="1200" kern="1200" dirty="0">
                          <a:solidFill>
                            <a:schemeClr val="dk1"/>
                          </a:solidFill>
                          <a:latin typeface="微软雅黑" panose="020B0503020204020204" pitchFamily="34" charset="-122"/>
                          <a:ea typeface="微软雅黑" panose="020B0503020204020204" pitchFamily="34" charset="-122"/>
                          <a:cs typeface="+mn-cs"/>
                        </a:rPr>
                        <a:t>CR-DRG</a:t>
                      </a:r>
                      <a:r>
                        <a:rPr lang="zh-CN" altLang="en-US" sz="1200" kern="1200" dirty="0">
                          <a:solidFill>
                            <a:schemeClr val="dk1"/>
                          </a:solidFill>
                          <a:latin typeface="微软雅黑" panose="020B0503020204020204" pitchFamily="34" charset="-122"/>
                          <a:ea typeface="微软雅黑" panose="020B0503020204020204" pitchFamily="34" charset="-122"/>
                          <a:cs typeface="+mn-cs"/>
                        </a:rPr>
                        <a:t>以及</a:t>
                      </a:r>
                      <a:r>
                        <a:rPr lang="en-US" altLang="zh-CN" sz="1200" kern="1200" dirty="0">
                          <a:solidFill>
                            <a:schemeClr val="dk1"/>
                          </a:solidFill>
                          <a:latin typeface="微软雅黑" panose="020B0503020204020204" pitchFamily="34" charset="-122"/>
                          <a:ea typeface="微软雅黑" panose="020B0503020204020204" pitchFamily="34" charset="-122"/>
                          <a:cs typeface="+mn-cs"/>
                        </a:rPr>
                        <a:t>C-DRG</a:t>
                      </a:r>
                      <a:r>
                        <a:rPr lang="zh-CN" altLang="en-US" sz="1200" kern="1200" dirty="0">
                          <a:solidFill>
                            <a:schemeClr val="dk1"/>
                          </a:solidFill>
                          <a:latin typeface="微软雅黑" panose="020B0503020204020204" pitchFamily="34" charset="-122"/>
                          <a:ea typeface="微软雅黑" panose="020B0503020204020204" pitchFamily="34" charset="-122"/>
                          <a:cs typeface="+mn-cs"/>
                        </a:rPr>
                        <a:t>基础上编制，具有更加优化、更加稳定、更符合作为管理工具的需求。</a:t>
                      </a:r>
                    </a:p>
                  </a:txBody>
                  <a:tcPr/>
                </a:tc>
                <a:extLst>
                  <a:ext uri="{0D108BD9-81ED-4DB2-BD59-A6C34878D82A}">
                    <a16:rowId xmlns:a16="http://schemas.microsoft.com/office/drawing/2014/main" xmlns=""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DRGs</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关键指标</a:t>
            </a:r>
          </a:p>
        </p:txBody>
      </p:sp>
      <p:graphicFrame>
        <p:nvGraphicFramePr>
          <p:cNvPr id="3" name="表格 2"/>
          <p:cNvGraphicFramePr>
            <a:graphicFrameLocks noGrp="1"/>
          </p:cNvGraphicFramePr>
          <p:nvPr/>
        </p:nvGraphicFramePr>
        <p:xfrm>
          <a:off x="755576" y="843558"/>
          <a:ext cx="7848873" cy="3777570"/>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xmlns="" val="20000"/>
                    </a:ext>
                  </a:extLst>
                </a:gridCol>
                <a:gridCol w="2952328">
                  <a:extLst>
                    <a:ext uri="{9D8B030D-6E8A-4147-A177-3AD203B41FA5}">
                      <a16:colId xmlns:a16="http://schemas.microsoft.com/office/drawing/2014/main" xmlns="" val="20001"/>
                    </a:ext>
                  </a:extLst>
                </a:gridCol>
                <a:gridCol w="3168353">
                  <a:extLst>
                    <a:ext uri="{9D8B030D-6E8A-4147-A177-3AD203B41FA5}">
                      <a16:colId xmlns:a16="http://schemas.microsoft.com/office/drawing/2014/main" xmlns="" val="20002"/>
                    </a:ext>
                  </a:extLst>
                </a:gridCol>
              </a:tblGrid>
              <a:tr h="360040">
                <a:tc>
                  <a:txBody>
                    <a:bodyPr/>
                    <a:lstStyle/>
                    <a:p>
                      <a:pPr algn="ctr"/>
                      <a:r>
                        <a:rPr lang="zh-CN" altLang="en-US" sz="1200" dirty="0">
                          <a:latin typeface="微软雅黑" panose="020B0503020204020204" pitchFamily="34" charset="-122"/>
                          <a:ea typeface="微软雅黑" panose="020B0503020204020204" pitchFamily="34" charset="-122"/>
                        </a:rPr>
                        <a:t>指标</a:t>
                      </a:r>
                    </a:p>
                  </a:txBody>
                  <a:tcPr anchor="ctr"/>
                </a:tc>
                <a:tc>
                  <a:txBody>
                    <a:bodyPr/>
                    <a:lstStyle/>
                    <a:p>
                      <a:pPr algn="ctr"/>
                      <a:r>
                        <a:rPr lang="zh-CN" altLang="en-US" sz="1200" dirty="0">
                          <a:latin typeface="微软雅黑" panose="020B0503020204020204" pitchFamily="34" charset="-122"/>
                          <a:ea typeface="微软雅黑" panose="020B0503020204020204" pitchFamily="34" charset="-122"/>
                        </a:rPr>
                        <a:t>评价内容</a:t>
                      </a:r>
                    </a:p>
                  </a:txBody>
                  <a:tcPr anchor="ctr"/>
                </a:tc>
                <a:tc>
                  <a:txBody>
                    <a:bodyPr/>
                    <a:lstStyle/>
                    <a:p>
                      <a:pPr algn="ctr"/>
                      <a:r>
                        <a:rPr lang="zh-CN" altLang="en-US" sz="1200" dirty="0">
                          <a:latin typeface="微软雅黑" panose="020B0503020204020204" pitchFamily="34" charset="-122"/>
                          <a:ea typeface="微软雅黑" panose="020B0503020204020204" pitchFamily="34" charset="-122"/>
                        </a:rPr>
                        <a:t>说明</a:t>
                      </a:r>
                    </a:p>
                  </a:txBody>
                  <a:tcPr anchor="ctr"/>
                </a:tc>
                <a:extLst>
                  <a:ext uri="{0D108BD9-81ED-4DB2-BD59-A6C34878D82A}">
                    <a16:rowId xmlns:a16="http://schemas.microsoft.com/office/drawing/2014/main" xmlns="" val="10000"/>
                  </a:ext>
                </a:extLst>
              </a:tr>
              <a:tr h="555490">
                <a:tc>
                  <a:txBody>
                    <a:bodyPr/>
                    <a:lstStyle/>
                    <a:p>
                      <a:r>
                        <a:rPr lang="en-US" altLang="zh-CN" sz="1200" dirty="0">
                          <a:latin typeface="微软雅黑" panose="020B0503020204020204" pitchFamily="34" charset="-122"/>
                          <a:ea typeface="微软雅黑" panose="020B0503020204020204" pitchFamily="34" charset="-122"/>
                        </a:rPr>
                        <a:t>DRG</a:t>
                      </a:r>
                      <a:r>
                        <a:rPr lang="zh-CN" altLang="en-US" sz="1200" dirty="0">
                          <a:latin typeface="微软雅黑" panose="020B0503020204020204" pitchFamily="34" charset="-122"/>
                          <a:ea typeface="微软雅黑" panose="020B0503020204020204" pitchFamily="34" charset="-122"/>
                        </a:rPr>
                        <a:t>入组率</a:t>
                      </a:r>
                    </a:p>
                  </a:txBody>
                  <a:tcPr anchor="ctr"/>
                </a:tc>
                <a:tc>
                  <a:txBody>
                    <a:bodyPr/>
                    <a:lstStyle/>
                    <a:p>
                      <a:r>
                        <a:rPr lang="zh-CN" altLang="en-US" sz="1200" dirty="0">
                          <a:latin typeface="微软雅黑" panose="020B0503020204020204" pitchFamily="34" charset="-122"/>
                          <a:ea typeface="微软雅黑" panose="020B0503020204020204" pitchFamily="34" charset="-122"/>
                        </a:rPr>
                        <a:t>反映医院的管理水平</a:t>
                      </a:r>
                    </a:p>
                  </a:txBody>
                  <a:tcPr anchor="ctr"/>
                </a:tc>
                <a:tc>
                  <a:txBody>
                    <a:bodyPr/>
                    <a:lstStyle/>
                    <a:p>
                      <a:r>
                        <a:rPr lang="zh-CN" altLang="en-US" sz="1200" dirty="0">
                          <a:latin typeface="微软雅黑" panose="020B0503020204020204" pitchFamily="34" charset="-122"/>
                          <a:ea typeface="微软雅黑" panose="020B0503020204020204" pitchFamily="34" charset="-122"/>
                        </a:rPr>
                        <a:t>低入组率说明医院再首页质量管理上存在问题</a:t>
                      </a:r>
                    </a:p>
                  </a:txBody>
                  <a:tcPr anchor="ctr"/>
                </a:tc>
                <a:extLst>
                  <a:ext uri="{0D108BD9-81ED-4DB2-BD59-A6C34878D82A}">
                    <a16:rowId xmlns:a16="http://schemas.microsoft.com/office/drawing/2014/main" xmlns="" val="10001"/>
                  </a:ext>
                </a:extLst>
              </a:tr>
              <a:tr h="555490">
                <a:tc>
                  <a:txBody>
                    <a:bodyPr/>
                    <a:lstStyle/>
                    <a:p>
                      <a:r>
                        <a:rPr lang="zh-CN" altLang="en-US" sz="1200" dirty="0">
                          <a:latin typeface="微软雅黑" panose="020B0503020204020204" pitchFamily="34" charset="-122"/>
                          <a:ea typeface="微软雅黑" panose="020B0503020204020204" pitchFamily="34" charset="-122"/>
                        </a:rPr>
                        <a:t>诊断相关组数</a:t>
                      </a:r>
                    </a:p>
                  </a:txBody>
                  <a:tcPr anchor="ctr"/>
                </a:tc>
                <a:tc>
                  <a:txBody>
                    <a:bodyPr/>
                    <a:lstStyle/>
                    <a:p>
                      <a:r>
                        <a:rPr lang="zh-CN" altLang="en-US" sz="1200" dirty="0">
                          <a:latin typeface="微软雅黑" panose="020B0503020204020204" pitchFamily="34" charset="-122"/>
                          <a:ea typeface="微软雅黑" panose="020B0503020204020204" pitchFamily="34" charset="-122"/>
                        </a:rPr>
                        <a:t>治疗病例覆盖疾病类型范围</a:t>
                      </a:r>
                    </a:p>
                  </a:txBody>
                  <a:tcPr anchor="ctr"/>
                </a:tc>
                <a:tc>
                  <a:txBody>
                    <a:bodyPr/>
                    <a:lstStyle/>
                    <a:p>
                      <a:r>
                        <a:rPr lang="zh-CN" altLang="en-US" sz="1200" dirty="0">
                          <a:latin typeface="微软雅黑" panose="020B0503020204020204" pitchFamily="34" charset="-122"/>
                          <a:ea typeface="微软雅黑" panose="020B0503020204020204" pitchFamily="34" charset="-122"/>
                        </a:rPr>
                        <a:t>数据范围越大表示医院能够提供的治疗服务范围越广</a:t>
                      </a:r>
                    </a:p>
                  </a:txBody>
                  <a:tcPr anchor="ctr"/>
                </a:tc>
                <a:extLst>
                  <a:ext uri="{0D108BD9-81ED-4DB2-BD59-A6C34878D82A}">
                    <a16:rowId xmlns:a16="http://schemas.microsoft.com/office/drawing/2014/main" xmlns="" val="10002"/>
                  </a:ext>
                </a:extLst>
              </a:tr>
              <a:tr h="555490">
                <a:tc>
                  <a:txBody>
                    <a:bodyPr/>
                    <a:lstStyle/>
                    <a:p>
                      <a:r>
                        <a:rPr lang="en-US" altLang="zh-CN" sz="1200" dirty="0">
                          <a:latin typeface="微软雅黑" panose="020B0503020204020204" pitchFamily="34" charset="-122"/>
                          <a:ea typeface="微软雅黑" panose="020B0503020204020204" pitchFamily="34" charset="-122"/>
                        </a:rPr>
                        <a:t>DRG</a:t>
                      </a:r>
                      <a:r>
                        <a:rPr lang="zh-CN" altLang="en-US" sz="1200" dirty="0">
                          <a:latin typeface="微软雅黑" panose="020B0503020204020204" pitchFamily="34" charset="-122"/>
                          <a:ea typeface="微软雅黑" panose="020B0503020204020204" pitchFamily="34" charset="-122"/>
                        </a:rPr>
                        <a:t>权重（</a:t>
                      </a:r>
                      <a:r>
                        <a:rPr lang="en-US" altLang="zh-CN" sz="1200" dirty="0">
                          <a:latin typeface="微软雅黑" panose="020B0503020204020204" pitchFamily="34" charset="-122"/>
                          <a:ea typeface="微软雅黑" panose="020B0503020204020204" pitchFamily="34" charset="-122"/>
                        </a:rPr>
                        <a:t>RW</a:t>
                      </a:r>
                      <a:r>
                        <a:rPr lang="zh-CN" altLang="en-US" sz="1200" dirty="0">
                          <a:latin typeface="微软雅黑" panose="020B0503020204020204" pitchFamily="34" charset="-122"/>
                          <a:ea typeface="微软雅黑" panose="020B0503020204020204" pitchFamily="34" charset="-122"/>
                        </a:rPr>
                        <a:t>）</a:t>
                      </a:r>
                    </a:p>
                  </a:txBody>
                  <a:tcPr anchor="ctr"/>
                </a:tc>
                <a:tc>
                  <a:txBody>
                    <a:bodyPr/>
                    <a:lstStyle/>
                    <a:p>
                      <a:r>
                        <a:rPr lang="zh-CN" altLang="en-US" sz="1200" dirty="0">
                          <a:latin typeface="微软雅黑" panose="020B0503020204020204" pitchFamily="34" charset="-122"/>
                          <a:ea typeface="微软雅黑" panose="020B0503020204020204" pitchFamily="34" charset="-122"/>
                        </a:rPr>
                        <a:t>反映各</a:t>
                      </a:r>
                      <a:r>
                        <a:rPr lang="en-US" altLang="zh-CN" sz="1200" dirty="0">
                          <a:latin typeface="微软雅黑" panose="020B0503020204020204" pitchFamily="34" charset="-122"/>
                          <a:ea typeface="微软雅黑" panose="020B0503020204020204" pitchFamily="34" charset="-122"/>
                        </a:rPr>
                        <a:t>DRG</a:t>
                      </a:r>
                      <a:r>
                        <a:rPr lang="zh-CN" altLang="en-US" sz="1200" dirty="0">
                          <a:latin typeface="微软雅黑" panose="020B0503020204020204" pitchFamily="34" charset="-122"/>
                          <a:ea typeface="微软雅黑" panose="020B0503020204020204" pitchFamily="34" charset="-122"/>
                        </a:rPr>
                        <a:t>组的验证成都和资源消耗情况</a:t>
                      </a:r>
                    </a:p>
                  </a:txBody>
                  <a:tcPr anchor="ctr"/>
                </a:tc>
                <a:tc>
                  <a:txBody>
                    <a:bodyPr/>
                    <a:lstStyle/>
                    <a:p>
                      <a:r>
                        <a:rPr lang="zh-CN" altLang="en-US" sz="1200" dirty="0">
                          <a:latin typeface="微软雅黑" panose="020B0503020204020204" pitchFamily="34" charset="-122"/>
                          <a:ea typeface="微软雅黑" panose="020B0503020204020204" pitchFamily="34" charset="-122"/>
                        </a:rPr>
                        <a:t>权重值越大表示改病例组难度越大。一般</a:t>
                      </a:r>
                      <a:r>
                        <a:rPr lang="en-US" altLang="zh-CN" sz="1200" dirty="0">
                          <a:latin typeface="微软雅黑" panose="020B0503020204020204" pitchFamily="34" charset="-122"/>
                          <a:ea typeface="微软雅黑" panose="020B0503020204020204" pitchFamily="34" charset="-122"/>
                        </a:rPr>
                        <a:t>RW&lt;2</a:t>
                      </a:r>
                      <a:r>
                        <a:rPr lang="zh-CN" altLang="en-US" sz="1200" dirty="0">
                          <a:latin typeface="微软雅黑" panose="020B0503020204020204" pitchFamily="34" charset="-122"/>
                          <a:ea typeface="微软雅黑" panose="020B0503020204020204" pitchFamily="34" charset="-122"/>
                        </a:rPr>
                        <a:t>为常见疾病，</a:t>
                      </a:r>
                      <a:r>
                        <a:rPr lang="en-US" altLang="zh-CN" sz="1200" dirty="0">
                          <a:latin typeface="微软雅黑" panose="020B0503020204020204" pitchFamily="34" charset="-122"/>
                          <a:ea typeface="微软雅黑" panose="020B0503020204020204" pitchFamily="34" charset="-122"/>
                        </a:rPr>
                        <a:t>RW&gt;2</a:t>
                      </a:r>
                      <a:r>
                        <a:rPr lang="zh-CN" altLang="en-US" sz="1200" dirty="0">
                          <a:latin typeface="微软雅黑" panose="020B0503020204020204" pitchFamily="34" charset="-122"/>
                          <a:ea typeface="微软雅黑" panose="020B0503020204020204" pitchFamily="34" charset="-122"/>
                        </a:rPr>
                        <a:t>为疑难危重疾病</a:t>
                      </a:r>
                    </a:p>
                  </a:txBody>
                  <a:tcPr anchor="ctr"/>
                </a:tc>
                <a:extLst>
                  <a:ext uri="{0D108BD9-81ED-4DB2-BD59-A6C34878D82A}">
                    <a16:rowId xmlns:a16="http://schemas.microsoft.com/office/drawing/2014/main" xmlns="" val="10003"/>
                  </a:ext>
                </a:extLst>
              </a:tr>
              <a:tr h="555490">
                <a:tc>
                  <a:txBody>
                    <a:bodyPr/>
                    <a:lstStyle/>
                    <a:p>
                      <a:r>
                        <a:rPr lang="zh-CN" altLang="en-US" sz="1200" dirty="0">
                          <a:latin typeface="微软雅黑" panose="020B0503020204020204" pitchFamily="34" charset="-122"/>
                          <a:ea typeface="微软雅黑" panose="020B0503020204020204" pitchFamily="34" charset="-122"/>
                        </a:rPr>
                        <a:t>总权重</a:t>
                      </a:r>
                    </a:p>
                  </a:txBody>
                  <a:tcPr anchor="ctr"/>
                </a:tc>
                <a:tc>
                  <a:txBody>
                    <a:bodyPr/>
                    <a:lstStyle/>
                    <a:p>
                      <a:r>
                        <a:rPr lang="zh-CN" altLang="en-US" sz="1200" dirty="0">
                          <a:latin typeface="微软雅黑" panose="020B0503020204020204" pitchFamily="34" charset="-122"/>
                          <a:ea typeface="微软雅黑" panose="020B0503020204020204" pitchFamily="34" charset="-122"/>
                        </a:rPr>
                        <a:t>住院服务总产出</a:t>
                      </a:r>
                    </a:p>
                  </a:txBody>
                  <a:tcPr anchor="ctr"/>
                </a:tc>
                <a:tc>
                  <a:txBody>
                    <a:bodyPr/>
                    <a:lstStyle/>
                    <a:p>
                      <a:r>
                        <a:rPr lang="zh-CN" altLang="en-US" sz="1200" dirty="0">
                          <a:latin typeface="微软雅黑" panose="020B0503020204020204" pitchFamily="34" charset="-122"/>
                          <a:ea typeface="微软雅黑" panose="020B0503020204020204" pitchFamily="34" charset="-122"/>
                        </a:rPr>
                        <a:t>总权重越大，医院产出越大</a:t>
                      </a:r>
                    </a:p>
                  </a:txBody>
                  <a:tcPr anchor="ctr"/>
                </a:tc>
                <a:extLst>
                  <a:ext uri="{0D108BD9-81ED-4DB2-BD59-A6C34878D82A}">
                    <a16:rowId xmlns:a16="http://schemas.microsoft.com/office/drawing/2014/main" xmlns="" val="10004"/>
                  </a:ext>
                </a:extLst>
              </a:tr>
              <a:tr h="555490">
                <a:tc>
                  <a:txBody>
                    <a:bodyPr/>
                    <a:lstStyle/>
                    <a:p>
                      <a:r>
                        <a:rPr lang="zh-CN" altLang="en-US" sz="1200" dirty="0">
                          <a:latin typeface="微软雅黑" panose="020B0503020204020204" pitchFamily="34" charset="-122"/>
                          <a:ea typeface="微软雅黑" panose="020B0503020204020204" pitchFamily="34" charset="-122"/>
                        </a:rPr>
                        <a:t>病例组合指数（</a:t>
                      </a:r>
                      <a:r>
                        <a:rPr lang="en-US" altLang="zh-CN" sz="1200" dirty="0">
                          <a:latin typeface="微软雅黑" panose="020B0503020204020204" pitchFamily="34" charset="-122"/>
                          <a:ea typeface="微软雅黑" panose="020B0503020204020204" pitchFamily="34" charset="-122"/>
                        </a:rPr>
                        <a:t>CMI</a:t>
                      </a:r>
                      <a:r>
                        <a:rPr lang="zh-CN" altLang="en-US" sz="1200" dirty="0">
                          <a:latin typeface="微软雅黑" panose="020B0503020204020204" pitchFamily="34" charset="-122"/>
                          <a:ea typeface="微软雅黑" panose="020B0503020204020204" pitchFamily="34" charset="-122"/>
                        </a:rPr>
                        <a:t>）</a:t>
                      </a:r>
                    </a:p>
                  </a:txBody>
                  <a:tcPr anchor="ctr"/>
                </a:tc>
                <a:tc>
                  <a:txBody>
                    <a:bodyPr/>
                    <a:lstStyle/>
                    <a:p>
                      <a:r>
                        <a:rPr lang="zh-CN" altLang="en-US" sz="1200" dirty="0">
                          <a:latin typeface="微软雅黑" panose="020B0503020204020204" pitchFamily="34" charset="-122"/>
                          <a:ea typeface="微软雅黑" panose="020B0503020204020204" pitchFamily="34" charset="-122"/>
                        </a:rPr>
                        <a:t>收治病例的平均技术难度</a:t>
                      </a:r>
                    </a:p>
                  </a:txBody>
                  <a:tcPr anchor="ctr"/>
                </a:tc>
                <a:tc>
                  <a:txBody>
                    <a:bodyPr/>
                    <a:lstStyle/>
                    <a:p>
                      <a:r>
                        <a:rPr lang="zh-CN" altLang="en-US" sz="1200" dirty="0">
                          <a:latin typeface="微软雅黑" panose="020B0503020204020204" pitchFamily="34" charset="-122"/>
                          <a:ea typeface="微软雅黑" panose="020B0503020204020204" pitchFamily="34" charset="-122"/>
                        </a:rPr>
                        <a:t>代表医院治疗病例的技术难度水平，与医院收治的病历类型有关</a:t>
                      </a:r>
                    </a:p>
                  </a:txBody>
                  <a:tcPr anchor="ctr"/>
                </a:tc>
                <a:extLst>
                  <a:ext uri="{0D108BD9-81ED-4DB2-BD59-A6C34878D82A}">
                    <a16:rowId xmlns:a16="http://schemas.microsoft.com/office/drawing/2014/main" xmlns="" val="10005"/>
                  </a:ext>
                </a:extLst>
              </a:tr>
              <a:tr h="555490">
                <a:tc>
                  <a:txBody>
                    <a:bodyPr/>
                    <a:lstStyle/>
                    <a:p>
                      <a:r>
                        <a:rPr lang="zh-CN" altLang="en-US" sz="1200" dirty="0">
                          <a:latin typeface="微软雅黑" panose="020B0503020204020204" pitchFamily="34" charset="-122"/>
                          <a:ea typeface="微软雅黑" panose="020B0503020204020204" pitchFamily="34" charset="-122"/>
                        </a:rPr>
                        <a:t>费用和时间的消耗指数</a:t>
                      </a:r>
                    </a:p>
                  </a:txBody>
                  <a:tcPr anchor="ctr"/>
                </a:tc>
                <a:tc>
                  <a:txBody>
                    <a:bodyPr/>
                    <a:lstStyle/>
                    <a:p>
                      <a:r>
                        <a:rPr lang="zh-CN" altLang="en-US" sz="1200" dirty="0">
                          <a:latin typeface="微软雅黑" panose="020B0503020204020204" pitchFamily="34" charset="-122"/>
                          <a:ea typeface="微软雅黑" panose="020B0503020204020204" pitchFamily="34" charset="-122"/>
                        </a:rPr>
                        <a:t>利用费用消耗指数和时间消耗指数评价医院的绩效</a:t>
                      </a:r>
                    </a:p>
                  </a:txBody>
                  <a:tcPr anchor="ctr"/>
                </a:tc>
                <a:tc>
                  <a:txBody>
                    <a:bodyPr/>
                    <a:lstStyle/>
                    <a:p>
                      <a:r>
                        <a:rPr lang="zh-CN" altLang="en-US" sz="1200" dirty="0">
                          <a:latin typeface="微软雅黑" panose="020B0503020204020204" pitchFamily="34" charset="-122"/>
                          <a:ea typeface="微软雅黑" panose="020B0503020204020204" pitchFamily="34" charset="-122"/>
                        </a:rPr>
                        <a:t>计算值在</a:t>
                      </a:r>
                      <a:r>
                        <a:rPr lang="en-US" altLang="zh-CN" sz="1200" dirty="0">
                          <a:latin typeface="微软雅黑" panose="020B0503020204020204" pitchFamily="34" charset="-122"/>
                          <a:ea typeface="微软雅黑" panose="020B0503020204020204" pitchFamily="34" charset="-122"/>
                        </a:rPr>
                        <a:t>1</a:t>
                      </a:r>
                      <a:r>
                        <a:rPr lang="zh-CN" altLang="en-US" sz="1200" dirty="0">
                          <a:latin typeface="微软雅黑" panose="020B0503020204020204" pitchFamily="34" charset="-122"/>
                          <a:ea typeface="微软雅黑" panose="020B0503020204020204" pitchFamily="34" charset="-122"/>
                        </a:rPr>
                        <a:t>左右表示月接近平均水平。小于</a:t>
                      </a:r>
                      <a:r>
                        <a:rPr lang="en-US" altLang="zh-CN" sz="1200" dirty="0">
                          <a:latin typeface="微软雅黑" panose="020B0503020204020204" pitchFamily="34" charset="-122"/>
                          <a:ea typeface="微软雅黑" panose="020B0503020204020204" pitchFamily="34" charset="-122"/>
                        </a:rPr>
                        <a:t>1</a:t>
                      </a:r>
                      <a:r>
                        <a:rPr lang="zh-CN" altLang="en-US" sz="1200" dirty="0">
                          <a:latin typeface="微软雅黑" panose="020B0503020204020204" pitchFamily="34" charset="-122"/>
                          <a:ea typeface="微软雅黑" panose="020B0503020204020204" pitchFamily="34" charset="-122"/>
                        </a:rPr>
                        <a:t>表示医疗费用较低或住院时间较短，大约</a:t>
                      </a:r>
                      <a:r>
                        <a:rPr lang="en-US" altLang="zh-CN" sz="1200" dirty="0">
                          <a:latin typeface="微软雅黑" panose="020B0503020204020204" pitchFamily="34" charset="-122"/>
                          <a:ea typeface="微软雅黑" panose="020B0503020204020204" pitchFamily="34" charset="-122"/>
                        </a:rPr>
                        <a:t>1</a:t>
                      </a:r>
                      <a:r>
                        <a:rPr lang="zh-CN" altLang="en-US" sz="1200" dirty="0">
                          <a:latin typeface="微软雅黑" panose="020B0503020204020204" pitchFamily="34" charset="-122"/>
                          <a:ea typeface="微软雅黑" panose="020B0503020204020204" pitchFamily="34" charset="-122"/>
                        </a:rPr>
                        <a:t>表示医疗费用较高或住院时间较长</a:t>
                      </a:r>
                    </a:p>
                  </a:txBody>
                  <a:tcPr anchor="ctr"/>
                </a:tc>
                <a:extLst>
                  <a:ext uri="{0D108BD9-81ED-4DB2-BD59-A6C34878D82A}">
                    <a16:rowId xmlns:a16="http://schemas.microsoft.com/office/drawing/2014/main" xmlns="" val="1000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DRGs</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关键指标</a:t>
            </a:r>
          </a:p>
        </p:txBody>
      </p:sp>
      <mc:AlternateContent xmlns:mc="http://schemas.openxmlformats.org/markup-compatibility/2006" xmlns:a14="http://schemas.microsoft.com/office/drawing/2010/main">
        <mc:Choice Requires="a14">
          <p:sp>
            <p:nvSpPr>
              <p:cNvPr id="4" name="TextBox 3"/>
              <p:cNvSpPr txBox="1"/>
              <p:nvPr/>
            </p:nvSpPr>
            <p:spPr>
              <a:xfrm>
                <a:off x="2091184" y="1424575"/>
                <a:ext cx="4822229" cy="454933"/>
              </a:xfrm>
              <a:prstGeom prst="rect">
                <a:avLst/>
              </a:prstGeom>
              <a:noFill/>
            </p:spPr>
            <p:txBody>
              <a:bodyPr wrap="square" rtlCol="0">
                <a:spAutoFit/>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某</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DRG</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相对权重</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(RW)=</a:t>
                </a:r>
                <a14:m>
                  <m:oMath xmlns:m="http://schemas.openxmlformats.org/officeDocument/2006/math">
                    <m:f>
                      <m:fPr>
                        <m:ctrlPr>
                          <a:rPr lang="en-US" altLang="zh-CN" sz="1200" i="1" smtClean="0">
                            <a:solidFill>
                              <a:schemeClr val="tx1">
                                <a:lumMod val="75000"/>
                                <a:lumOff val="25000"/>
                              </a:schemeClr>
                            </a:solidFill>
                            <a:latin typeface="Cambria Math"/>
                            <a:ea typeface="微软雅黑" panose="020B0503020204020204" pitchFamily="34" charset="-122"/>
                          </a:rPr>
                        </m:ctrlPr>
                      </m:fPr>
                      <m:num>
                        <m:r>
                          <a:rPr lang="en-US" altLang="zh-CN" sz="1200" b="0" i="0" smtClean="0">
                            <a:solidFill>
                              <a:schemeClr val="tx1">
                                <a:lumMod val="75000"/>
                                <a:lumOff val="25000"/>
                              </a:schemeClr>
                            </a:solidFill>
                            <a:latin typeface="Cambria Math"/>
                            <a:ea typeface="微软雅黑" panose="020B0503020204020204" pitchFamily="34" charset="-122"/>
                          </a:rPr>
                          <m:t>                                         </m:t>
                        </m:r>
                        <m:r>
                          <a:rPr lang="zh-CN" altLang="en-US" sz="1200" dirty="0">
                            <a:solidFill>
                              <a:schemeClr val="tx1">
                                <a:lumMod val="75000"/>
                                <a:lumOff val="25000"/>
                              </a:schemeClr>
                            </a:solidFill>
                            <a:latin typeface="Cambria Math"/>
                            <a:ea typeface="微软雅黑" panose="020B0503020204020204" pitchFamily="34" charset="-122"/>
                          </a:rPr>
                          <m:t>某</m:t>
                        </m:r>
                        <m:r>
                          <m:rPr>
                            <m:sty m:val="p"/>
                          </m:rPr>
                          <a:rPr lang="en-US" altLang="zh-CN" sz="1200" dirty="0">
                            <a:solidFill>
                              <a:schemeClr val="tx1">
                                <a:lumMod val="75000"/>
                                <a:lumOff val="25000"/>
                              </a:schemeClr>
                            </a:solidFill>
                            <a:latin typeface="Cambria Math"/>
                            <a:ea typeface="微软雅黑" panose="020B0503020204020204" pitchFamily="34" charset="-122"/>
                          </a:rPr>
                          <m:t>DRG</m:t>
                        </m:r>
                        <m:r>
                          <a:rPr lang="zh-CN" altLang="en-US" sz="1200" i="1" dirty="0">
                            <a:solidFill>
                              <a:schemeClr val="tx1">
                                <a:lumMod val="75000"/>
                                <a:lumOff val="25000"/>
                              </a:schemeClr>
                            </a:solidFill>
                            <a:latin typeface="Cambria Math"/>
                            <a:ea typeface="微软雅黑" panose="020B0503020204020204" pitchFamily="34" charset="-122"/>
                          </a:rPr>
                          <m:t>平均费用</m:t>
                        </m:r>
                        <m:r>
                          <a:rPr lang="en-US" altLang="zh-CN" sz="1200" b="0" i="1" dirty="0" smtClean="0">
                            <a:solidFill>
                              <a:schemeClr val="tx1">
                                <a:lumMod val="75000"/>
                                <a:lumOff val="25000"/>
                              </a:schemeClr>
                            </a:solidFill>
                            <a:latin typeface="Cambria Math"/>
                            <a:ea typeface="微软雅黑" panose="020B0503020204020204" pitchFamily="34" charset="-122"/>
                          </a:rPr>
                          <m:t>                                        </m:t>
                        </m:r>
                        <m:r>
                          <m:rPr>
                            <m:nor/>
                          </m:rP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m:t> </m:t>
                        </m:r>
                      </m:num>
                      <m:den>
                        <m:r>
                          <a:rPr lang="zh-CN" altLang="en-US" sz="1200" i="1">
                            <a:solidFill>
                              <a:schemeClr val="tx1">
                                <a:lumMod val="75000"/>
                                <a:lumOff val="25000"/>
                              </a:schemeClr>
                            </a:solidFill>
                            <a:latin typeface="Cambria Math"/>
                            <a:ea typeface="微软雅黑" panose="020B0503020204020204" pitchFamily="34" charset="-122"/>
                          </a:rPr>
                          <m:t>全部</m:t>
                        </m:r>
                        <m:r>
                          <a:rPr lang="zh-CN" altLang="en-US" sz="1200" i="1" smtClean="0">
                            <a:solidFill>
                              <a:schemeClr val="tx1">
                                <a:lumMod val="75000"/>
                                <a:lumOff val="25000"/>
                              </a:schemeClr>
                            </a:solidFill>
                            <a:latin typeface="Cambria Math"/>
                            <a:ea typeface="微软雅黑" panose="020B0503020204020204" pitchFamily="34" charset="-122"/>
                          </a:rPr>
                          <m:t>病例</m:t>
                        </m:r>
                        <m:r>
                          <a:rPr lang="zh-CN" altLang="en-US" sz="1200" b="0" i="1" smtClean="0">
                            <a:solidFill>
                              <a:schemeClr val="tx1">
                                <a:lumMod val="75000"/>
                                <a:lumOff val="25000"/>
                              </a:schemeClr>
                            </a:solidFill>
                            <a:latin typeface="Cambria Math"/>
                            <a:ea typeface="微软雅黑" panose="020B0503020204020204" pitchFamily="34" charset="-122"/>
                          </a:rPr>
                          <m:t>的</m:t>
                        </m:r>
                        <m:r>
                          <a:rPr lang="zh-CN" altLang="en-US" sz="1200" i="1">
                            <a:solidFill>
                              <a:schemeClr val="tx1">
                                <a:lumMod val="75000"/>
                                <a:lumOff val="25000"/>
                              </a:schemeClr>
                            </a:solidFill>
                            <a:latin typeface="Cambria Math"/>
                            <a:ea typeface="微软雅黑" panose="020B0503020204020204" pitchFamily="34" charset="-122"/>
                          </a:rPr>
                          <m:t>平均</m:t>
                        </m:r>
                        <m:r>
                          <a:rPr lang="zh-CN" altLang="en-US" sz="1200" i="1" smtClean="0">
                            <a:solidFill>
                              <a:schemeClr val="tx1">
                                <a:lumMod val="75000"/>
                                <a:lumOff val="25000"/>
                              </a:schemeClr>
                            </a:solidFill>
                            <a:latin typeface="Cambria Math"/>
                            <a:ea typeface="微软雅黑" panose="020B0503020204020204" pitchFamily="34" charset="-122"/>
                          </a:rPr>
                          <m:t>费用</m:t>
                        </m:r>
                      </m:den>
                    </m:f>
                  </m:oMath>
                </a14:m>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2091184" y="1424575"/>
                <a:ext cx="4822229" cy="454933"/>
              </a:xfrm>
              <a:prstGeom prst="rect">
                <a:avLst/>
              </a:prstGeom>
              <a:blipFill rotWithShape="1">
                <a:blip r:embed="rId2"/>
                <a:stretch>
                  <a:fillRect b="-6757"/>
                </a:stretch>
              </a:blipFill>
            </p:spPr>
            <p:txBody>
              <a:bodyPr/>
              <a:lstStyle/>
              <a:p>
                <a:r>
                  <a:rPr lang="zh-CN" altLang="en-US">
                    <a:noFill/>
                  </a:rPr>
                  <a:t> </a:t>
                </a:r>
                <a:endParaRPr lang="zh-CN" altLang="en-US">
                  <a:noFill/>
                </a:endParaRPr>
              </a:p>
            </p:txBody>
          </p:sp>
        </mc:Fallback>
      </mc:AlternateContent>
      <p:grpSp>
        <p:nvGrpSpPr>
          <p:cNvPr id="9" name="组合 8"/>
          <p:cNvGrpSpPr/>
          <p:nvPr/>
        </p:nvGrpSpPr>
        <p:grpSpPr>
          <a:xfrm>
            <a:off x="2999259" y="2427734"/>
            <a:ext cx="3006080" cy="432048"/>
            <a:chOff x="3851920" y="3363838"/>
            <a:chExt cx="3006080" cy="432048"/>
          </a:xfrm>
        </p:grpSpPr>
        <p:sp>
          <p:nvSpPr>
            <p:cNvPr id="6" name="矩形 5"/>
            <p:cNvSpPr/>
            <p:nvPr/>
          </p:nvSpPr>
          <p:spPr>
            <a:xfrm>
              <a:off x="3851920" y="3363838"/>
              <a:ext cx="3006080"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3995936" y="3441362"/>
              <a:ext cx="2808312" cy="276999"/>
            </a:xfrm>
            <a:prstGeom prst="rect">
              <a:avLst/>
            </a:prstGeom>
            <a:noFill/>
          </p:spPr>
          <p:txBody>
            <a:bodyPr wrap="square" rtlCol="0">
              <a:spAutoFit/>
            </a:bodyPr>
            <a:lstStyle/>
            <a:p>
              <a:r>
                <a:rPr lang="zh-CN" altLang="en-US" sz="1200" dirty="0">
                  <a:latin typeface="微软雅黑" panose="020B0503020204020204" pitchFamily="34" charset="-122"/>
                  <a:ea typeface="微软雅黑" panose="020B0503020204020204" pitchFamily="34" charset="-122"/>
                </a:rPr>
                <a:t>某</a:t>
              </a:r>
              <a:r>
                <a:rPr lang="en-US" altLang="zh-CN" sz="1200" dirty="0">
                  <a:latin typeface="微软雅黑" panose="020B0503020204020204" pitchFamily="34" charset="-122"/>
                  <a:ea typeface="微软雅黑" panose="020B0503020204020204" pitchFamily="34" charset="-122"/>
                </a:rPr>
                <a:t>DRG</a:t>
              </a:r>
              <a:r>
                <a:rPr lang="zh-CN" altLang="en-US" sz="1200" dirty="0">
                  <a:latin typeface="微软雅黑" panose="020B0503020204020204" pitchFamily="34" charset="-122"/>
                  <a:ea typeface="微软雅黑" panose="020B0503020204020204" pitchFamily="34" charset="-122"/>
                </a:rPr>
                <a:t>组的例均费用越高，其权重越高</a:t>
              </a:r>
            </a:p>
          </p:txBody>
        </p:sp>
      </p:grpSp>
      <p:grpSp>
        <p:nvGrpSpPr>
          <p:cNvPr id="11" name="组合 10"/>
          <p:cNvGrpSpPr/>
          <p:nvPr/>
        </p:nvGrpSpPr>
        <p:grpSpPr>
          <a:xfrm>
            <a:off x="3277009" y="4011910"/>
            <a:ext cx="2592288" cy="432048"/>
            <a:chOff x="3275856" y="3867894"/>
            <a:chExt cx="2592288" cy="432048"/>
          </a:xfrm>
        </p:grpSpPr>
        <p:sp>
          <p:nvSpPr>
            <p:cNvPr id="5" name="矩形 4"/>
            <p:cNvSpPr/>
            <p:nvPr/>
          </p:nvSpPr>
          <p:spPr>
            <a:xfrm>
              <a:off x="3419872" y="3945418"/>
              <a:ext cx="2448272" cy="276999"/>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权重越高，病例的疑难程度越高</a:t>
              </a:r>
            </a:p>
          </p:txBody>
        </p:sp>
        <p:sp>
          <p:nvSpPr>
            <p:cNvPr id="10" name="矩形 9"/>
            <p:cNvSpPr/>
            <p:nvPr/>
          </p:nvSpPr>
          <p:spPr>
            <a:xfrm>
              <a:off x="3275856" y="3867894"/>
              <a:ext cx="259228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下箭头 11"/>
          <p:cNvSpPr/>
          <p:nvPr/>
        </p:nvSpPr>
        <p:spPr>
          <a:xfrm>
            <a:off x="4427984" y="2931790"/>
            <a:ext cx="141709" cy="10081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4860032" y="3205013"/>
            <a:ext cx="1415772" cy="461665"/>
          </a:xfrm>
          <a:prstGeom prst="rect">
            <a:avLst/>
          </a:prstGeom>
          <a:noFill/>
        </p:spPr>
        <p:txBody>
          <a:bodyPr wrap="none" rtlCol="0">
            <a:spAutoFit/>
          </a:bodyPr>
          <a:lstStyle/>
          <a:p>
            <a:r>
              <a:rPr lang="zh-CN" altLang="en-US" sz="1200" dirty="0">
                <a:solidFill>
                  <a:srgbClr val="FF0000"/>
                </a:solidFill>
                <a:latin typeface="微软雅黑" panose="020B0503020204020204" pitchFamily="34" charset="-122"/>
                <a:ea typeface="微软雅黑" panose="020B0503020204020204" pitchFamily="34" charset="-122"/>
              </a:rPr>
              <a:t>病情越复杂</a:t>
            </a:r>
          </a:p>
          <a:p>
            <a:r>
              <a:rPr lang="zh-CN" altLang="en-US" sz="1200" dirty="0">
                <a:solidFill>
                  <a:srgbClr val="FF0000"/>
                </a:solidFill>
                <a:latin typeface="微软雅黑" panose="020B0503020204020204" pitchFamily="34" charset="-122"/>
                <a:ea typeface="微软雅黑" panose="020B0503020204020204" pitchFamily="34" charset="-122"/>
              </a:rPr>
              <a:t>治疗费用往往越高</a:t>
            </a:r>
          </a:p>
        </p:txBody>
      </p:sp>
      <p:sp>
        <p:nvSpPr>
          <p:cNvPr id="14" name="TextBox 13"/>
          <p:cNvSpPr txBox="1"/>
          <p:nvPr/>
        </p:nvSpPr>
        <p:spPr>
          <a:xfrm>
            <a:off x="755576" y="849074"/>
            <a:ext cx="2908297" cy="276999"/>
          </a:xfrm>
          <a:prstGeom prst="rect">
            <a:avLst/>
          </a:prstGeom>
          <a:noFill/>
        </p:spPr>
        <p:txBody>
          <a:bodyPr wrap="none" rtlCol="0">
            <a:spAutoFit/>
          </a:bodyPr>
          <a:lstStyle/>
          <a:p>
            <a:r>
              <a:rPr lang="en-US" altLang="zh-CN" sz="1200" b="1" dirty="0">
                <a:solidFill>
                  <a:srgbClr val="FF0000"/>
                </a:solidFill>
                <a:latin typeface="微软雅黑" panose="020B0503020204020204" pitchFamily="34" charset="-122"/>
                <a:ea typeface="微软雅黑" panose="020B0503020204020204" pitchFamily="34" charset="-122"/>
              </a:rPr>
              <a:t>DRG </a:t>
            </a:r>
            <a:r>
              <a:rPr lang="zh-CN" altLang="en-US" sz="1200" b="1" dirty="0">
                <a:solidFill>
                  <a:srgbClr val="FF0000"/>
                </a:solidFill>
                <a:latin typeface="微软雅黑" panose="020B0503020204020204" pitchFamily="34" charset="-122"/>
                <a:ea typeface="微软雅黑" panose="020B0503020204020204" pitchFamily="34" charset="-122"/>
              </a:rPr>
              <a:t>相对权重 </a:t>
            </a:r>
            <a:r>
              <a:rPr lang="en-US" altLang="zh-CN" sz="1200" b="1" dirty="0">
                <a:solidFill>
                  <a:srgbClr val="FF0000"/>
                </a:solidFill>
                <a:latin typeface="微软雅黑" panose="020B0503020204020204" pitchFamily="34" charset="-122"/>
                <a:ea typeface="微软雅黑" panose="020B0503020204020204" pitchFamily="34" charset="-122"/>
              </a:rPr>
              <a:t>(Related Weight, RW)</a:t>
            </a:r>
            <a:endParaRPr lang="zh-CN" altLang="en-US" sz="12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DRGs</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关键指标</a:t>
            </a:r>
          </a:p>
        </p:txBody>
      </p:sp>
      <p:sp>
        <p:nvSpPr>
          <p:cNvPr id="4" name="TextBox 3"/>
          <p:cNvSpPr txBox="1"/>
          <p:nvPr/>
        </p:nvSpPr>
        <p:spPr>
          <a:xfrm>
            <a:off x="755576" y="849074"/>
            <a:ext cx="3060453" cy="276999"/>
          </a:xfrm>
          <a:prstGeom prst="rect">
            <a:avLst/>
          </a:prstGeom>
          <a:noFill/>
        </p:spPr>
        <p:txBody>
          <a:bodyPr wrap="none" rtlCol="0">
            <a:spAutoFit/>
          </a:bodyPr>
          <a:lstStyle/>
          <a:p>
            <a:r>
              <a:rPr lang="zh-CN" altLang="en-US" sz="1200" b="1" dirty="0">
                <a:solidFill>
                  <a:srgbClr val="FF0000"/>
                </a:solidFill>
                <a:latin typeface="微软雅黑" panose="020B0503020204020204" pitchFamily="34" charset="-122"/>
                <a:ea typeface="微软雅黑" panose="020B0503020204020204" pitchFamily="34" charset="-122"/>
              </a:rPr>
              <a:t>病例组合指数</a:t>
            </a:r>
            <a:r>
              <a:rPr lang="en-US" altLang="zh-CN" sz="1200" b="1" dirty="0">
                <a:solidFill>
                  <a:srgbClr val="FF0000"/>
                </a:solidFill>
                <a:latin typeface="微软雅黑" panose="020B0503020204020204" pitchFamily="34" charset="-122"/>
                <a:ea typeface="微软雅黑" panose="020B0503020204020204" pitchFamily="34" charset="-122"/>
              </a:rPr>
              <a:t>CMI</a:t>
            </a:r>
            <a:r>
              <a:rPr lang="zh-CN" altLang="en-US" sz="1200" b="1" dirty="0">
                <a:solidFill>
                  <a:srgbClr val="FF0000"/>
                </a:solidFill>
                <a:latin typeface="微软雅黑" panose="020B0503020204020204" pitchFamily="34" charset="-122"/>
                <a:ea typeface="微软雅黑" panose="020B0503020204020204" pitchFamily="34" charset="-122"/>
              </a:rPr>
              <a:t>值（</a:t>
            </a:r>
            <a:r>
              <a:rPr lang="en-US" altLang="zh-CN" sz="1200" b="1" dirty="0">
                <a:solidFill>
                  <a:srgbClr val="FF0000"/>
                </a:solidFill>
                <a:latin typeface="微软雅黑" panose="020B0503020204020204" pitchFamily="34" charset="-122"/>
                <a:ea typeface="微软雅黑" panose="020B0503020204020204" pitchFamily="34" charset="-122"/>
              </a:rPr>
              <a:t>Case Mix Index</a:t>
            </a:r>
            <a:r>
              <a:rPr lang="zh-CN" altLang="en-US" sz="1200" b="1" dirty="0">
                <a:solidFill>
                  <a:srgbClr val="FF0000"/>
                </a:solidFill>
                <a:latin typeface="微软雅黑" panose="020B0503020204020204" pitchFamily="34" charset="-122"/>
                <a:ea typeface="微软雅黑" panose="020B0503020204020204" pitchFamily="34" charset="-122"/>
              </a:rPr>
              <a:t>）</a:t>
            </a:r>
          </a:p>
        </p:txBody>
      </p:sp>
      <mc:AlternateContent xmlns:mc="http://schemas.openxmlformats.org/markup-compatibility/2006" xmlns:a14="http://schemas.microsoft.com/office/drawing/2010/main">
        <mc:Choice Requires="a14">
          <p:sp>
            <p:nvSpPr>
              <p:cNvPr id="5" name="TextBox 4"/>
              <p:cNvSpPr txBox="1"/>
              <p:nvPr/>
            </p:nvSpPr>
            <p:spPr>
              <a:xfrm>
                <a:off x="1952196" y="1792325"/>
                <a:ext cx="4842416" cy="454740"/>
              </a:xfrm>
              <a:prstGeom prst="rect">
                <a:avLst/>
              </a:prstGeom>
              <a:noFill/>
            </p:spPr>
            <p:txBody>
              <a:bodyPr wrap="none" rtlCol="0">
                <a:spAutoFit/>
              </a:bodyPr>
              <a:lstStyle/>
              <a:p>
                <a:r>
                  <a:rPr lang="zh-CN" altLang="en-US" sz="1200" dirty="0">
                    <a:latin typeface="微软雅黑" pitchFamily="34" charset="-122"/>
                    <a:ea typeface="微软雅黑" pitchFamily="34" charset="-122"/>
                  </a:rPr>
                  <a:t>某个医院或科室的</a:t>
                </a:r>
                <a:r>
                  <a:rPr lang="en-US" altLang="zh-CN" sz="1200" dirty="0">
                    <a:latin typeface="微软雅黑" pitchFamily="34" charset="-122"/>
                    <a:ea typeface="微软雅黑" pitchFamily="34" charset="-122"/>
                  </a:rPr>
                  <a:t>CMI</a:t>
                </a:r>
                <a:r>
                  <a:rPr lang="zh-CN" altLang="en-US" sz="1200" dirty="0">
                    <a:latin typeface="微软雅黑" pitchFamily="34" charset="-122"/>
                    <a:ea typeface="微软雅黑" pitchFamily="34" charset="-122"/>
                  </a:rPr>
                  <a:t>值</a:t>
                </a:r>
                <a:r>
                  <a:rPr lang="en-US" altLang="zh-CN" sz="1200" dirty="0">
                    <a:latin typeface="微软雅黑" pitchFamily="34" charset="-122"/>
                    <a:ea typeface="微软雅黑" pitchFamily="34" charset="-122"/>
                  </a:rPr>
                  <a:t>=</a:t>
                </a:r>
                <a14:m>
                  <m:oMath xmlns:m="http://schemas.openxmlformats.org/officeDocument/2006/math">
                    <m:f>
                      <m:fPr>
                        <m:ctrlPr>
                          <a:rPr lang="en-US" altLang="zh-CN" sz="1200" i="1" smtClean="0">
                            <a:latin typeface="Cambria Math"/>
                            <a:ea typeface="微软雅黑" pitchFamily="34" charset="-122"/>
                          </a:rPr>
                        </m:ctrlPr>
                      </m:fPr>
                      <m:num>
                        <m:nary>
                          <m:naryPr>
                            <m:chr m:val="∑"/>
                            <m:subHide m:val="on"/>
                            <m:supHide m:val="on"/>
                            <m:ctrlPr>
                              <a:rPr lang="en-US" altLang="zh-CN" sz="1200" i="1" smtClean="0">
                                <a:latin typeface="Cambria Math"/>
                                <a:ea typeface="微软雅黑" pitchFamily="34" charset="-122"/>
                              </a:rPr>
                            </m:ctrlPr>
                          </m:naryPr>
                          <m:sub/>
                          <m:sup/>
                          <m:e>
                            <m:r>
                              <m:rPr>
                                <m:nor/>
                              </m:rPr>
                              <a:rPr lang="zh-CN" altLang="en-US" sz="1200">
                                <a:latin typeface="微软雅黑" pitchFamily="34" charset="-122"/>
                                <a:ea typeface="微软雅黑" pitchFamily="34" charset="-122"/>
                              </a:rPr>
                              <m:t>医院或科室所有病例所在</m:t>
                            </m:r>
                            <m:r>
                              <m:rPr>
                                <m:nor/>
                              </m:rPr>
                              <a:rPr lang="en-US" altLang="zh-CN" sz="1200">
                                <a:latin typeface="微软雅黑" pitchFamily="34" charset="-122"/>
                                <a:ea typeface="微软雅黑" pitchFamily="34" charset="-122"/>
                              </a:rPr>
                              <m:t>DRGs</m:t>
                            </m:r>
                            <m:r>
                              <m:rPr>
                                <m:nor/>
                              </m:rPr>
                              <a:rPr lang="zh-CN" altLang="en-US" sz="1200">
                                <a:latin typeface="微软雅黑" pitchFamily="34" charset="-122"/>
                                <a:ea typeface="微软雅黑" pitchFamily="34" charset="-122"/>
                              </a:rPr>
                              <m:t>组的权重 </m:t>
                            </m:r>
                          </m:e>
                        </m:nary>
                      </m:num>
                      <m:den>
                        <m:nary>
                          <m:naryPr>
                            <m:chr m:val="∑"/>
                            <m:subHide m:val="on"/>
                            <m:supHide m:val="on"/>
                            <m:ctrlPr>
                              <a:rPr lang="en-US" altLang="zh-CN" sz="1200" i="1" smtClean="0">
                                <a:latin typeface="Cambria Math"/>
                                <a:ea typeface="微软雅黑" pitchFamily="34" charset="-122"/>
                              </a:rPr>
                            </m:ctrlPr>
                          </m:naryPr>
                          <m:sub/>
                          <m:sup/>
                          <m:e>
                            <m:r>
                              <m:rPr>
                                <m:nor/>
                              </m:rPr>
                              <a:rPr lang="zh-CN" altLang="en-US" sz="1200">
                                <a:latin typeface="微软雅黑" pitchFamily="34" charset="-122"/>
                                <a:ea typeface="微软雅黑" pitchFamily="34" charset="-122"/>
                              </a:rPr>
                              <m:t>医院或科室病例数量 </m:t>
                            </m:r>
                          </m:e>
                        </m:nary>
                      </m:den>
                    </m:f>
                  </m:oMath>
                </a14:m>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952196" y="1792325"/>
                <a:ext cx="4842416" cy="454740"/>
              </a:xfrm>
              <a:prstGeom prst="rect">
                <a:avLst/>
              </a:prstGeom>
              <a:blipFill rotWithShape="1">
                <a:blip r:embed="rId2"/>
                <a:stretch>
                  <a:fillRect t="-33333" b="-69333"/>
                </a:stretch>
              </a:blipFill>
            </p:spPr>
            <p:txBody>
              <a:bodyPr/>
              <a:lstStyle/>
              <a:p>
                <a:r>
                  <a:rPr lang="zh-CN" altLang="en-US">
                    <a:noFill/>
                  </a:rPr>
                  <a:t> </a:t>
                </a:r>
                <a:endParaRPr lang="zh-CN" altLang="en-US">
                  <a:noFill/>
                </a:endParaRPr>
              </a:p>
            </p:txBody>
          </p:sp>
        </mc:Fallback>
      </mc:AlternateContent>
      <p:sp>
        <p:nvSpPr>
          <p:cNvPr id="6" name="TextBox 5"/>
          <p:cNvSpPr txBox="1"/>
          <p:nvPr/>
        </p:nvSpPr>
        <p:spPr>
          <a:xfrm>
            <a:off x="2051720" y="3219821"/>
            <a:ext cx="4955203" cy="276999"/>
          </a:xfrm>
          <a:prstGeom prst="rect">
            <a:avLst/>
          </a:prstGeom>
          <a:noFill/>
        </p:spPr>
        <p:txBody>
          <a:bodyPr wrap="none" rtlCol="0">
            <a:spAutoFit/>
          </a:bodyPr>
          <a:lstStyle/>
          <a:p>
            <a:r>
              <a:rPr lang="zh-CN" altLang="en-US" sz="1200" dirty="0">
                <a:solidFill>
                  <a:srgbClr val="FF0000"/>
                </a:solidFill>
                <a:latin typeface="微软雅黑" panose="020B0503020204020204" pitchFamily="34" charset="-122"/>
                <a:ea typeface="微软雅黑" panose="020B0503020204020204" pitchFamily="34" charset="-122"/>
              </a:rPr>
              <a:t>跟医院收治的病历类型有关，值高被认为医院收治病例的评价难度较大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880" y="200199"/>
            <a:ext cx="508227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DRGs</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软件的优势</a:t>
            </a: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基于医疗健康大数据</a:t>
            </a: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+AI </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467544" y="1119391"/>
            <a:ext cx="8280920" cy="3108543"/>
          </a:xfrm>
          <a:prstGeom prst="rect">
            <a:avLst/>
          </a:prstGeom>
        </p:spPr>
        <p:txBody>
          <a:bodyPr wrap="square">
            <a:spAutoFit/>
          </a:bodyPr>
          <a:lstStyle/>
          <a:p>
            <a:pPr>
              <a:lnSpc>
                <a:spcPct val="200000"/>
              </a:lnSpc>
            </a:pPr>
            <a:r>
              <a:rPr lang="en-US" altLang="zh-CN" sz="1400" b="1" dirty="0">
                <a:solidFill>
                  <a:srgbClr val="F79600"/>
                </a:solidFill>
                <a:latin typeface="微软雅黑" pitchFamily="34" charset="-122"/>
                <a:ea typeface="微软雅黑" pitchFamily="34" charset="-122"/>
              </a:rPr>
              <a:t>1.</a:t>
            </a:r>
            <a:r>
              <a:rPr lang="zh-CN" altLang="en-US" sz="1400" b="1" dirty="0">
                <a:solidFill>
                  <a:srgbClr val="F79600"/>
                </a:solidFill>
                <a:latin typeface="微软雅黑" pitchFamily="34" charset="-122"/>
                <a:ea typeface="微软雅黑" pitchFamily="34" charset="-122"/>
              </a:rPr>
              <a:t>治疗合理性分析引擎</a:t>
            </a:r>
          </a:p>
          <a:p>
            <a:pPr marL="285750" indent="-285750">
              <a:lnSpc>
                <a:spcPct val="200000"/>
              </a:lnSpc>
              <a:buFont typeface="Wingdings" pitchFamily="2" charset="2"/>
              <a:buChar char="ü"/>
            </a:pPr>
            <a:r>
              <a:rPr lang="zh-CN" altLang="en-US" sz="1400" dirty="0">
                <a:latin typeface="微软雅黑" pitchFamily="34" charset="-122"/>
                <a:ea typeface="微软雅黑" pitchFamily="34" charset="-122"/>
              </a:rPr>
              <a:t>超越市场上基于医保费用明细的报销合理性分析，本分析引擎增加了治疗过程合理性分析。</a:t>
            </a:r>
          </a:p>
          <a:p>
            <a:pPr>
              <a:lnSpc>
                <a:spcPct val="200000"/>
              </a:lnSpc>
            </a:pPr>
            <a:r>
              <a:rPr lang="en-US" altLang="zh-CN" sz="1400" b="1" dirty="0">
                <a:solidFill>
                  <a:srgbClr val="F79600"/>
                </a:solidFill>
                <a:latin typeface="微软雅黑" pitchFamily="34" charset="-122"/>
                <a:ea typeface="微软雅黑" pitchFamily="34" charset="-122"/>
              </a:rPr>
              <a:t>2.</a:t>
            </a:r>
            <a:r>
              <a:rPr lang="zh-CN" altLang="en-US" sz="1400" b="1" dirty="0">
                <a:solidFill>
                  <a:srgbClr val="F79600"/>
                </a:solidFill>
                <a:latin typeface="微软雅黑" pitchFamily="34" charset="-122"/>
                <a:ea typeface="微软雅黑" pitchFamily="34" charset="-122"/>
              </a:rPr>
              <a:t>病例病情复杂度与费用合理性分析引擎</a:t>
            </a:r>
          </a:p>
          <a:p>
            <a:pPr marL="285750" indent="-285750">
              <a:lnSpc>
                <a:spcPct val="200000"/>
              </a:lnSpc>
              <a:buFont typeface="Wingdings" pitchFamily="2" charset="2"/>
              <a:buChar char="ü"/>
            </a:pPr>
            <a:r>
              <a:rPr lang="zh-CN" altLang="en-US" sz="1400" dirty="0">
                <a:latin typeface="微软雅黑" pitchFamily="34" charset="-122"/>
                <a:ea typeface="微软雅黑" pitchFamily="34" charset="-122"/>
              </a:rPr>
              <a:t>超越目前</a:t>
            </a:r>
            <a:r>
              <a:rPr lang="en-US" altLang="zh-CN" sz="1400" dirty="0">
                <a:latin typeface="微软雅黑" pitchFamily="34" charset="-122"/>
                <a:ea typeface="微软雅黑" pitchFamily="34" charset="-122"/>
              </a:rPr>
              <a:t>DRGs</a:t>
            </a:r>
            <a:r>
              <a:rPr lang="zh-CN" altLang="en-US" sz="1400" dirty="0">
                <a:latin typeface="微软雅黑" pitchFamily="34" charset="-122"/>
                <a:ea typeface="微软雅黑" pitchFamily="34" charset="-122"/>
              </a:rPr>
              <a:t>付费对疾病严重程度分析的缺陷。</a:t>
            </a:r>
          </a:p>
          <a:p>
            <a:pPr>
              <a:lnSpc>
                <a:spcPct val="200000"/>
              </a:lnSpc>
            </a:pPr>
            <a:r>
              <a:rPr lang="en-US" altLang="zh-CN" sz="1400" b="1" dirty="0">
                <a:solidFill>
                  <a:srgbClr val="F79600"/>
                </a:solidFill>
                <a:latin typeface="微软雅黑" pitchFamily="34" charset="-122"/>
                <a:ea typeface="微软雅黑" pitchFamily="34" charset="-122"/>
              </a:rPr>
              <a:t>3.</a:t>
            </a:r>
            <a:r>
              <a:rPr lang="zh-CN" altLang="en-US" sz="1400" b="1" dirty="0">
                <a:solidFill>
                  <a:srgbClr val="F79600"/>
                </a:solidFill>
                <a:latin typeface="微软雅黑" pitchFamily="34" charset="-122"/>
                <a:ea typeface="微软雅黑" pitchFamily="34" charset="-122"/>
              </a:rPr>
              <a:t>诊断合理性分析引擎</a:t>
            </a:r>
            <a:endParaRPr lang="en-US" altLang="zh-CN" sz="1400" b="1" dirty="0">
              <a:solidFill>
                <a:srgbClr val="F79600"/>
              </a:solidFill>
              <a:latin typeface="微软雅黑" pitchFamily="34" charset="-122"/>
              <a:ea typeface="微软雅黑" pitchFamily="34" charset="-122"/>
            </a:endParaRPr>
          </a:p>
          <a:p>
            <a:pPr marL="285750" indent="-285750">
              <a:lnSpc>
                <a:spcPct val="200000"/>
              </a:lnSpc>
              <a:buFont typeface="Wingdings" pitchFamily="2" charset="2"/>
              <a:buChar char="ü"/>
            </a:pPr>
            <a:r>
              <a:rPr lang="zh-CN" altLang="en-US" sz="1400" dirty="0">
                <a:latin typeface="微软雅黑" pitchFamily="34" charset="-122"/>
                <a:ea typeface="微软雅黑" pitchFamily="34" charset="-122"/>
              </a:rPr>
              <a:t>目前医保审核产品基于费用明细，缺失诊断合理性分析。基于全量数据的</a:t>
            </a:r>
            <a:r>
              <a:rPr lang="en-US" altLang="zh-CN" sz="1400" dirty="0">
                <a:latin typeface="微软雅黑" pitchFamily="34" charset="-122"/>
                <a:ea typeface="微软雅黑" pitchFamily="34" charset="-122"/>
              </a:rPr>
              <a:t>AI</a:t>
            </a:r>
            <a:r>
              <a:rPr lang="zh-CN" altLang="en-US" sz="1400" dirty="0">
                <a:latin typeface="微软雅黑" pitchFamily="34" charset="-122"/>
                <a:ea typeface="微软雅黑" pitchFamily="34" charset="-122"/>
              </a:rPr>
              <a:t>的诊断合理性分析引擎，为审核人员提供不合理诊断的线索。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C6BEDB0B-86BA-47A8-9D83-165F390A9CF1}"/>
              </a:ext>
            </a:extLst>
          </p:cNvPr>
          <p:cNvSpPr txBox="1"/>
          <p:nvPr/>
        </p:nvSpPr>
        <p:spPr>
          <a:xfrm>
            <a:off x="755576" y="195486"/>
            <a:ext cx="2592288" cy="369332"/>
          </a:xfrm>
          <a:prstGeom prst="rect">
            <a:avLst/>
          </a:prstGeom>
          <a:noFill/>
        </p:spPr>
        <p:txBody>
          <a:bodyPr wrap="square" rtlCol="0">
            <a:spAutoFit/>
          </a:bodyPr>
          <a:lstStyle/>
          <a:p>
            <a:r>
              <a:rPr lang="zh-CN" altLang="en-US" b="1" dirty="0">
                <a:latin typeface="微软雅黑" pitchFamily="34" charset="-122"/>
                <a:ea typeface="微软雅黑" pitchFamily="34" charset="-122"/>
                <a:sym typeface="+mn-ea"/>
              </a:rPr>
              <a:t>病案首页审核规则引擎</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xmlns="" id="{27970DC1-C4DF-455C-80F2-31D6ECA131D6}"/>
              </a:ext>
            </a:extLst>
          </p:cNvPr>
          <p:cNvSpPr txBox="1"/>
          <p:nvPr/>
        </p:nvSpPr>
        <p:spPr>
          <a:xfrm>
            <a:off x="899592" y="771550"/>
            <a:ext cx="2016224" cy="3834896"/>
          </a:xfrm>
          <a:prstGeom prst="rect">
            <a:avLst/>
          </a:prstGeom>
          <a:noFill/>
        </p:spPr>
        <p:txBody>
          <a:bodyPr wrap="square" rtlCol="0">
            <a:spAutoFit/>
          </a:bodyPr>
          <a:lstStyle/>
          <a:p>
            <a:pPr marL="342900" indent="-342900">
              <a:spcBef>
                <a:spcPct val="20000"/>
              </a:spcBef>
              <a:buClr>
                <a:schemeClr val="tx2"/>
              </a:buClr>
              <a:buFont typeface="Wingdings" panose="05000000000000000000" charset="0"/>
              <a:buChar char="Ø"/>
            </a:pPr>
            <a:r>
              <a:rPr lang="zh-CN" altLang="en-US" dirty="0">
                <a:latin typeface="微软雅黑" pitchFamily="34" charset="-122"/>
                <a:ea typeface="微软雅黑" pitchFamily="34" charset="-122"/>
              </a:rPr>
              <a:t>逻辑判断</a:t>
            </a:r>
          </a:p>
          <a:p>
            <a:pPr>
              <a:spcBef>
                <a:spcPct val="20000"/>
              </a:spcBef>
              <a:buClr>
                <a:schemeClr val="tx2"/>
              </a:buClr>
            </a:pPr>
            <a:r>
              <a:rPr lang="zh-CN" altLang="en-US" sz="1200" dirty="0">
                <a:solidFill>
                  <a:schemeClr val="accent1"/>
                </a:solidFill>
                <a:latin typeface="微软雅黑" pitchFamily="34" charset="-122"/>
                <a:ea typeface="微软雅黑" pitchFamily="34" charset="-122"/>
              </a:rPr>
              <a:t>性别诊断</a:t>
            </a:r>
          </a:p>
          <a:p>
            <a:pPr>
              <a:spcBef>
                <a:spcPct val="20000"/>
              </a:spcBef>
              <a:buClr>
                <a:schemeClr val="tx2"/>
              </a:buClr>
            </a:pPr>
            <a:r>
              <a:rPr lang="zh-CN" altLang="en-US" sz="1200" dirty="0">
                <a:solidFill>
                  <a:schemeClr val="accent1"/>
                </a:solidFill>
                <a:latin typeface="微软雅黑" pitchFamily="34" charset="-122"/>
                <a:ea typeface="微软雅黑" pitchFamily="34" charset="-122"/>
              </a:rPr>
              <a:t>分娩诊断</a:t>
            </a:r>
          </a:p>
          <a:p>
            <a:pPr>
              <a:spcBef>
                <a:spcPct val="20000"/>
              </a:spcBef>
              <a:buClr>
                <a:schemeClr val="tx2"/>
              </a:buClr>
            </a:pPr>
            <a:r>
              <a:rPr lang="zh-CN" altLang="en-US" sz="1200" dirty="0">
                <a:solidFill>
                  <a:schemeClr val="accent1"/>
                </a:solidFill>
                <a:latin typeface="微软雅黑" pitchFamily="34" charset="-122"/>
                <a:ea typeface="微软雅黑" pitchFamily="34" charset="-122"/>
              </a:rPr>
              <a:t>必填</a:t>
            </a:r>
            <a:r>
              <a:rPr lang="en-US" altLang="zh-CN" sz="1200" dirty="0">
                <a:solidFill>
                  <a:schemeClr val="accent1"/>
                </a:solidFill>
                <a:latin typeface="微软雅黑" pitchFamily="34" charset="-122"/>
                <a:ea typeface="微软雅黑" pitchFamily="34" charset="-122"/>
              </a:rPr>
              <a:t>76</a:t>
            </a:r>
            <a:r>
              <a:rPr lang="zh-CN" altLang="en-US" sz="1200" dirty="0">
                <a:solidFill>
                  <a:schemeClr val="accent1"/>
                </a:solidFill>
                <a:latin typeface="微软雅黑" pitchFamily="34" charset="-122"/>
                <a:ea typeface="微软雅黑" pitchFamily="34" charset="-122"/>
              </a:rPr>
              <a:t>项</a:t>
            </a:r>
          </a:p>
          <a:p>
            <a:pPr>
              <a:spcBef>
                <a:spcPct val="20000"/>
              </a:spcBef>
              <a:buClr>
                <a:schemeClr val="tx2"/>
              </a:buClr>
            </a:pPr>
            <a:r>
              <a:rPr lang="zh-CN" altLang="en-US" sz="1200" dirty="0">
                <a:solidFill>
                  <a:schemeClr val="accent1"/>
                </a:solidFill>
                <a:latin typeface="微软雅黑" pitchFamily="34" charset="-122"/>
                <a:ea typeface="微软雅黑" pitchFamily="34" charset="-122"/>
              </a:rPr>
              <a:t>》</a:t>
            </a:r>
            <a:r>
              <a:rPr lang="en-US" altLang="zh-CN" sz="1200" dirty="0">
                <a:solidFill>
                  <a:schemeClr val="accent1"/>
                </a:solidFill>
                <a:latin typeface="微软雅黑" pitchFamily="34" charset="-122"/>
                <a:ea typeface="微软雅黑" pitchFamily="34" charset="-122"/>
              </a:rPr>
              <a:t>60</a:t>
            </a:r>
            <a:r>
              <a:rPr lang="zh-CN" altLang="en-US" sz="1200" dirty="0">
                <a:solidFill>
                  <a:schemeClr val="accent1"/>
                </a:solidFill>
                <a:latin typeface="微软雅黑" pitchFamily="34" charset="-122"/>
                <a:ea typeface="微软雅黑" pitchFamily="34" charset="-122"/>
              </a:rPr>
              <a:t>天</a:t>
            </a:r>
          </a:p>
          <a:p>
            <a:pPr>
              <a:spcBef>
                <a:spcPct val="20000"/>
              </a:spcBef>
              <a:buClr>
                <a:schemeClr val="tx2"/>
              </a:buClr>
            </a:pPr>
            <a:r>
              <a:rPr lang="zh-CN" altLang="en-US" sz="1200" dirty="0">
                <a:solidFill>
                  <a:schemeClr val="accent1"/>
                </a:solidFill>
                <a:latin typeface="微软雅黑" pitchFamily="34" charset="-122"/>
                <a:ea typeface="微软雅黑" pitchFamily="34" charset="-122"/>
              </a:rPr>
              <a:t>总费用为空</a:t>
            </a:r>
          </a:p>
          <a:p>
            <a:pPr>
              <a:spcBef>
                <a:spcPct val="20000"/>
              </a:spcBef>
              <a:buClr>
                <a:schemeClr val="tx2"/>
              </a:buClr>
            </a:pPr>
            <a:r>
              <a:rPr lang="zh-CN" altLang="en-US" sz="1200" dirty="0">
                <a:solidFill>
                  <a:schemeClr val="accent1"/>
                </a:solidFill>
                <a:latin typeface="微软雅黑" pitchFamily="34" charset="-122"/>
                <a:ea typeface="微软雅黑" pitchFamily="34" charset="-122"/>
              </a:rPr>
              <a:t>。。。。。</a:t>
            </a:r>
          </a:p>
          <a:p>
            <a:pPr marL="342900" indent="-342900">
              <a:spcBef>
                <a:spcPct val="20000"/>
              </a:spcBef>
              <a:buClr>
                <a:schemeClr val="tx2"/>
              </a:buClr>
              <a:buFont typeface="Wingdings" panose="05000000000000000000" charset="0"/>
              <a:buChar char="Ø"/>
            </a:pPr>
            <a:r>
              <a:rPr lang="zh-CN" altLang="en-US" dirty="0">
                <a:latin typeface="微软雅黑" pitchFamily="34" charset="-122"/>
                <a:ea typeface="微软雅黑" pitchFamily="34" charset="-122"/>
              </a:rPr>
              <a:t>内容质控</a:t>
            </a:r>
          </a:p>
          <a:p>
            <a:pPr>
              <a:spcBef>
                <a:spcPct val="20000"/>
              </a:spcBef>
              <a:buClr>
                <a:schemeClr val="tx2"/>
              </a:buClr>
            </a:pPr>
            <a:r>
              <a:rPr lang="zh-CN" altLang="en-US" sz="1200" dirty="0">
                <a:solidFill>
                  <a:schemeClr val="accent1"/>
                </a:solidFill>
                <a:latin typeface="微软雅黑" pitchFamily="34" charset="-122"/>
                <a:ea typeface="微软雅黑" pitchFamily="34" charset="-122"/>
              </a:rPr>
              <a:t>手术、诊断缺失</a:t>
            </a:r>
          </a:p>
          <a:p>
            <a:pPr>
              <a:spcBef>
                <a:spcPct val="20000"/>
              </a:spcBef>
              <a:buClr>
                <a:schemeClr val="tx2"/>
              </a:buClr>
            </a:pPr>
            <a:r>
              <a:rPr lang="zh-CN" altLang="en-US" sz="1200" dirty="0">
                <a:solidFill>
                  <a:schemeClr val="accent1"/>
                </a:solidFill>
                <a:latin typeface="微软雅黑" pitchFamily="34" charset="-122"/>
                <a:ea typeface="微软雅黑" pitchFamily="34" charset="-122"/>
              </a:rPr>
              <a:t>身份信息异常</a:t>
            </a:r>
          </a:p>
          <a:p>
            <a:pPr>
              <a:spcBef>
                <a:spcPct val="20000"/>
              </a:spcBef>
              <a:buClr>
                <a:schemeClr val="tx2"/>
              </a:buClr>
            </a:pPr>
            <a:r>
              <a:rPr lang="zh-CN" altLang="en-US" sz="1200" dirty="0">
                <a:solidFill>
                  <a:schemeClr val="accent1"/>
                </a:solidFill>
                <a:latin typeface="微软雅黑" pitchFamily="34" charset="-122"/>
                <a:ea typeface="微软雅黑" pitchFamily="34" charset="-122"/>
              </a:rPr>
              <a:t>诊断与病症一致性</a:t>
            </a:r>
          </a:p>
          <a:p>
            <a:pPr>
              <a:spcBef>
                <a:spcPct val="20000"/>
              </a:spcBef>
              <a:buClr>
                <a:schemeClr val="tx2"/>
              </a:buClr>
            </a:pPr>
            <a:r>
              <a:rPr lang="zh-CN" altLang="en-US" sz="1200" dirty="0">
                <a:solidFill>
                  <a:schemeClr val="accent1"/>
                </a:solidFill>
                <a:latin typeface="微软雅黑" pitchFamily="34" charset="-122"/>
                <a:ea typeface="微软雅黑" pitchFamily="34" charset="-122"/>
              </a:rPr>
              <a:t>新生儿体重范围</a:t>
            </a:r>
          </a:p>
          <a:p>
            <a:pPr>
              <a:spcBef>
                <a:spcPct val="20000"/>
              </a:spcBef>
              <a:buClr>
                <a:schemeClr val="tx2"/>
              </a:buClr>
            </a:pPr>
            <a:r>
              <a:rPr lang="zh-CN" altLang="en-US" sz="1200" dirty="0">
                <a:solidFill>
                  <a:schemeClr val="accent1"/>
                </a:solidFill>
                <a:latin typeface="微软雅黑" pitchFamily="34" charset="-122"/>
                <a:ea typeface="微软雅黑" pitchFamily="34" charset="-122"/>
              </a:rPr>
              <a:t>手术级别判断</a:t>
            </a:r>
          </a:p>
          <a:p>
            <a:pPr>
              <a:spcBef>
                <a:spcPct val="20000"/>
              </a:spcBef>
              <a:buClr>
                <a:schemeClr val="tx2"/>
              </a:buClr>
            </a:pPr>
            <a:r>
              <a:rPr lang="zh-CN" altLang="en-US" sz="1200" dirty="0">
                <a:solidFill>
                  <a:schemeClr val="accent1"/>
                </a:solidFill>
                <a:latin typeface="微软雅黑" pitchFamily="34" charset="-122"/>
                <a:ea typeface="微软雅黑" pitchFamily="34" charset="-122"/>
              </a:rPr>
              <a:t>其他诊断与操作漏写</a:t>
            </a:r>
          </a:p>
          <a:p>
            <a:pPr>
              <a:spcBef>
                <a:spcPct val="20000"/>
              </a:spcBef>
              <a:buClr>
                <a:schemeClr val="tx2"/>
              </a:buClr>
            </a:pPr>
            <a:r>
              <a:rPr lang="zh-CN" altLang="en-US" sz="1200" dirty="0">
                <a:solidFill>
                  <a:schemeClr val="accent1"/>
                </a:solidFill>
                <a:latin typeface="微软雅黑" pitchFamily="34" charset="-122"/>
                <a:ea typeface="微软雅黑" pitchFamily="34" charset="-122"/>
              </a:rPr>
              <a:t>病理诊断编码错误</a:t>
            </a:r>
          </a:p>
          <a:p>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xmlns="" id="{5C393E54-46D5-404B-B32D-AA3721D7D825}"/>
              </a:ext>
            </a:extLst>
          </p:cNvPr>
          <p:cNvSpPr txBox="1"/>
          <p:nvPr/>
        </p:nvSpPr>
        <p:spPr>
          <a:xfrm>
            <a:off x="5364088" y="771550"/>
            <a:ext cx="1952779" cy="2579168"/>
          </a:xfrm>
          <a:prstGeom prst="rect">
            <a:avLst/>
          </a:prstGeom>
          <a:noFill/>
        </p:spPr>
        <p:txBody>
          <a:bodyPr wrap="none" rtlCol="0">
            <a:spAutoFit/>
          </a:bodyPr>
          <a:lstStyle/>
          <a:p>
            <a:pPr marL="342900" indent="-342900">
              <a:spcBef>
                <a:spcPct val="20000"/>
              </a:spcBef>
              <a:buClr>
                <a:schemeClr val="tx2"/>
              </a:buClr>
              <a:buFont typeface="Wingdings" panose="05000000000000000000" charset="0"/>
              <a:buChar char="Ø"/>
            </a:pPr>
            <a:r>
              <a:rPr lang="zh-CN" altLang="en-US" dirty="0">
                <a:latin typeface="微软雅黑" pitchFamily="34" charset="-122"/>
                <a:ea typeface="微软雅黑" pitchFamily="34" charset="-122"/>
                <a:sym typeface="+mn-ea"/>
              </a:rPr>
              <a:t>DRG分组分析</a:t>
            </a:r>
            <a:endParaRPr lang="zh-CN" altLang="en-US" dirty="0">
              <a:latin typeface="微软雅黑" pitchFamily="34" charset="-122"/>
              <a:ea typeface="微软雅黑" pitchFamily="34" charset="-122"/>
            </a:endParaRPr>
          </a:p>
          <a:p>
            <a:pPr>
              <a:spcBef>
                <a:spcPct val="20000"/>
              </a:spcBef>
              <a:buClr>
                <a:schemeClr val="tx2"/>
              </a:buClr>
            </a:pPr>
            <a:r>
              <a:rPr lang="zh-CN" altLang="en-US" sz="1200" dirty="0">
                <a:solidFill>
                  <a:schemeClr val="accent1"/>
                </a:solidFill>
                <a:latin typeface="微软雅黑" pitchFamily="34" charset="-122"/>
                <a:ea typeface="微软雅黑" pitchFamily="34" charset="-122"/>
                <a:sym typeface="+mn-ea"/>
              </a:rPr>
              <a:t>主诊断有误</a:t>
            </a:r>
          </a:p>
          <a:p>
            <a:pPr>
              <a:spcBef>
                <a:spcPct val="20000"/>
              </a:spcBef>
              <a:buClr>
                <a:schemeClr val="tx2"/>
              </a:buClr>
            </a:pPr>
            <a:r>
              <a:rPr lang="zh-CN" altLang="en-US" sz="1200" dirty="0">
                <a:solidFill>
                  <a:schemeClr val="accent1"/>
                </a:solidFill>
                <a:latin typeface="微软雅黑" pitchFamily="34" charset="-122"/>
                <a:ea typeface="微软雅黑" pitchFamily="34" charset="-122"/>
                <a:sym typeface="+mn-ea"/>
              </a:rPr>
              <a:t>诊断与手术不一致</a:t>
            </a:r>
          </a:p>
          <a:p>
            <a:pPr>
              <a:spcBef>
                <a:spcPct val="20000"/>
              </a:spcBef>
              <a:buClr>
                <a:schemeClr val="tx2"/>
              </a:buClr>
            </a:pPr>
            <a:r>
              <a:rPr lang="zh-CN" altLang="en-US" sz="1200" dirty="0">
                <a:solidFill>
                  <a:schemeClr val="accent1"/>
                </a:solidFill>
                <a:latin typeface="微软雅黑" pitchFamily="34" charset="-122"/>
                <a:ea typeface="微软雅黑" pitchFamily="34" charset="-122"/>
                <a:sym typeface="+mn-ea"/>
              </a:rPr>
              <a:t>新生儿体重异常</a:t>
            </a:r>
          </a:p>
          <a:p>
            <a:pPr>
              <a:spcBef>
                <a:spcPct val="20000"/>
              </a:spcBef>
              <a:buClr>
                <a:schemeClr val="tx2"/>
              </a:buClr>
            </a:pPr>
            <a:r>
              <a:rPr lang="zh-CN" altLang="en-US" sz="1200" dirty="0">
                <a:solidFill>
                  <a:schemeClr val="accent1"/>
                </a:solidFill>
                <a:latin typeface="微软雅黑" pitchFamily="34" charset="-122"/>
                <a:ea typeface="微软雅黑" pitchFamily="34" charset="-122"/>
                <a:sym typeface="+mn-ea"/>
              </a:rPr>
              <a:t>智能编码</a:t>
            </a:r>
          </a:p>
          <a:p>
            <a:pPr>
              <a:spcBef>
                <a:spcPct val="20000"/>
              </a:spcBef>
              <a:buClr>
                <a:schemeClr val="tx2"/>
              </a:buClr>
            </a:pPr>
            <a:r>
              <a:rPr lang="zh-CN" altLang="en-US" sz="1200" dirty="0">
                <a:solidFill>
                  <a:schemeClr val="accent1"/>
                </a:solidFill>
                <a:latin typeface="微软雅黑" pitchFamily="34" charset="-122"/>
                <a:ea typeface="微软雅黑" pitchFamily="34" charset="-122"/>
                <a:sym typeface="+mn-ea"/>
              </a:rPr>
              <a:t>编码排序</a:t>
            </a:r>
          </a:p>
          <a:p>
            <a:pPr>
              <a:spcBef>
                <a:spcPct val="20000"/>
              </a:spcBef>
              <a:buClr>
                <a:schemeClr val="tx2"/>
              </a:buClr>
            </a:pPr>
            <a:r>
              <a:rPr lang="zh-CN" altLang="en-US" sz="1200" dirty="0">
                <a:solidFill>
                  <a:schemeClr val="accent1"/>
                </a:solidFill>
                <a:latin typeface="微软雅黑" pitchFamily="34" charset="-122"/>
                <a:ea typeface="微软雅黑" pitchFamily="34" charset="-122"/>
              </a:rPr>
              <a:t>费用偏离度</a:t>
            </a:r>
          </a:p>
          <a:p>
            <a:pPr>
              <a:spcBef>
                <a:spcPct val="20000"/>
              </a:spcBef>
              <a:buClr>
                <a:schemeClr val="tx2"/>
              </a:buClr>
            </a:pPr>
            <a:r>
              <a:rPr lang="zh-CN" altLang="en-US" sz="1200" dirty="0">
                <a:solidFill>
                  <a:schemeClr val="accent1"/>
                </a:solidFill>
                <a:latin typeface="微软雅黑" pitchFamily="34" charset="-122"/>
                <a:ea typeface="微软雅黑" pitchFamily="34" charset="-122"/>
              </a:rPr>
              <a:t>时间偏离度</a:t>
            </a:r>
          </a:p>
          <a:p>
            <a:pPr>
              <a:spcBef>
                <a:spcPct val="20000"/>
              </a:spcBef>
              <a:buClr>
                <a:schemeClr val="tx2"/>
              </a:buClr>
            </a:pPr>
            <a:r>
              <a:rPr lang="zh-CN" altLang="en-US" sz="1200" dirty="0">
                <a:solidFill>
                  <a:schemeClr val="accent1"/>
                </a:solidFill>
                <a:latin typeface="微软雅黑" pitchFamily="34" charset="-122"/>
                <a:ea typeface="微软雅黑" pitchFamily="34" charset="-122"/>
              </a:rPr>
              <a:t>低风险预判</a:t>
            </a:r>
          </a:p>
          <a:p>
            <a:pPr>
              <a:spcBef>
                <a:spcPct val="20000"/>
              </a:spcBef>
              <a:buClr>
                <a:schemeClr val="tx2"/>
              </a:buClr>
            </a:pPr>
            <a:r>
              <a:rPr lang="zh-CN" altLang="en-US" sz="1200" dirty="0">
                <a:solidFill>
                  <a:schemeClr val="accent1"/>
                </a:solidFill>
                <a:latin typeface="微软雅黑" pitchFamily="34" charset="-122"/>
                <a:ea typeface="微软雅黑" pitchFamily="34" charset="-122"/>
                <a:sym typeface="+mn-ea"/>
              </a:rPr>
              <a:t>。。。。。</a:t>
            </a:r>
            <a:endParaRPr lang="zh-CN" altLang="en-US" sz="1200" dirty="0">
              <a:solidFill>
                <a:schemeClr val="accent1"/>
              </a:solidFill>
              <a:latin typeface="微软雅黑" pitchFamily="34" charset="-122"/>
              <a:ea typeface="微软雅黑" pitchFamily="34" charset="-122"/>
            </a:endParaRPr>
          </a:p>
          <a:p>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467962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CE08119B-F8A9-4D54-B259-27A35AC72B07}"/>
              </a:ext>
            </a:extLst>
          </p:cNvPr>
          <p:cNvSpPr txBox="1"/>
          <p:nvPr/>
        </p:nvSpPr>
        <p:spPr>
          <a:xfrm>
            <a:off x="755576" y="267494"/>
            <a:ext cx="1740092" cy="369332"/>
          </a:xfrm>
          <a:prstGeom prst="rect">
            <a:avLst/>
          </a:prstGeom>
          <a:noFill/>
        </p:spPr>
        <p:txBody>
          <a:bodyPr wrap="none" rtlCol="0">
            <a:spAutoFit/>
          </a:bodyPr>
          <a:lstStyle/>
          <a:p>
            <a:r>
              <a:rPr lang="en-US" altLang="zh-CN" b="1" dirty="0">
                <a:effectLst>
                  <a:outerShdw blurRad="50800" dist="38100" dir="2700000" algn="tl" rotWithShape="0">
                    <a:prstClr val="black">
                      <a:alpha val="40000"/>
                    </a:prstClr>
                  </a:outerShdw>
                </a:effectLst>
                <a:latin typeface="微软雅黑" panose="020B0503020204020204" charset="-122"/>
                <a:ea typeface="微软雅黑" panose="020B0503020204020204" charset="-122"/>
                <a:sym typeface="+mn-ea"/>
              </a:rPr>
              <a:t>DRGs</a:t>
            </a:r>
            <a:r>
              <a:rPr lang="zh-CN" altLang="en-US" b="1" dirty="0">
                <a:effectLst>
                  <a:outerShdw blurRad="50800" dist="38100" dir="2700000" algn="tl" rotWithShape="0">
                    <a:prstClr val="black">
                      <a:alpha val="40000"/>
                    </a:prstClr>
                  </a:outerShdw>
                </a:effectLst>
                <a:latin typeface="微软雅黑" panose="020B0503020204020204" charset="-122"/>
                <a:ea typeface="微软雅黑" panose="020B0503020204020204" charset="-122"/>
                <a:sym typeface="+mn-ea"/>
              </a:rPr>
              <a:t>分析方块</a:t>
            </a:r>
            <a:endParaRPr lang="zh-CN" altLang="en-US" b="1"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xmlns="" id="{EDB03A67-8D42-431C-8EB9-664A782E95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644958"/>
            <a:ext cx="7397251" cy="4498542"/>
          </a:xfrm>
          <a:prstGeom prst="rect">
            <a:avLst/>
          </a:prstGeom>
        </p:spPr>
      </p:pic>
    </p:spTree>
    <p:extLst>
      <p:ext uri="{BB962C8B-B14F-4D97-AF65-F5344CB8AC3E}">
        <p14:creationId xmlns:p14="http://schemas.microsoft.com/office/powerpoint/2010/main" val="37695688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B52C1ABF-E964-476F-A1FB-530C88951CCE}"/>
              </a:ext>
            </a:extLst>
          </p:cNvPr>
          <p:cNvSpPr txBox="1"/>
          <p:nvPr/>
        </p:nvSpPr>
        <p:spPr>
          <a:xfrm>
            <a:off x="755576" y="267494"/>
            <a:ext cx="1996572" cy="369332"/>
          </a:xfrm>
          <a:prstGeom prst="rect">
            <a:avLst/>
          </a:prstGeom>
          <a:noFill/>
        </p:spPr>
        <p:txBody>
          <a:bodyPr wrap="none" rtlCol="0">
            <a:spAutoFit/>
          </a:bodyPr>
          <a:lstStyle/>
          <a:p>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DRGS</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监测预警图</a:t>
            </a:r>
          </a:p>
        </p:txBody>
      </p:sp>
      <p:pic>
        <p:nvPicPr>
          <p:cNvPr id="4" name="图片 3">
            <a:extLst>
              <a:ext uri="{FF2B5EF4-FFF2-40B4-BE49-F238E27FC236}">
                <a16:creationId xmlns:a16="http://schemas.microsoft.com/office/drawing/2014/main" xmlns="" id="{1AD10F94-0E01-41FF-8914-0F590C2DB5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095" y="647120"/>
            <a:ext cx="7459809" cy="4396680"/>
          </a:xfrm>
          <a:prstGeom prst="rect">
            <a:avLst/>
          </a:prstGeom>
        </p:spPr>
      </p:pic>
    </p:spTree>
    <p:extLst>
      <p:ext uri="{BB962C8B-B14F-4D97-AF65-F5344CB8AC3E}">
        <p14:creationId xmlns:p14="http://schemas.microsoft.com/office/powerpoint/2010/main" val="3431754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11560" y="429469"/>
            <a:ext cx="2256285"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chemeClr val="accent1"/>
                </a:solidFill>
                <a:latin typeface="微软雅黑" panose="020B0503020204020204" pitchFamily="34" charset="-122"/>
                <a:ea typeface="微软雅黑" panose="020B0503020204020204" pitchFamily="34" charset="-122"/>
              </a:rPr>
              <a:t>目录</a:t>
            </a:r>
            <a:r>
              <a:rPr lang="en-US" altLang="zh-CN" b="1" dirty="0">
                <a:solidFill>
                  <a:schemeClr val="accent1"/>
                </a:solidFill>
                <a:latin typeface="微软雅黑" panose="020B0503020204020204" pitchFamily="34" charset="-122"/>
                <a:ea typeface="微软雅黑" panose="020B0503020204020204" pitchFamily="34" charset="-122"/>
              </a:rPr>
              <a:t>/</a:t>
            </a:r>
            <a:r>
              <a:rPr lang="en-US" altLang="zh-CN" sz="1800" b="1" dirty="0">
                <a:solidFill>
                  <a:schemeClr val="accent1"/>
                </a:solidFill>
                <a:latin typeface="微软雅黑" panose="020B0503020204020204" pitchFamily="34" charset="-122"/>
                <a:ea typeface="微软雅黑" panose="020B0503020204020204" pitchFamily="34" charset="-122"/>
              </a:rPr>
              <a:t>Contents</a:t>
            </a:r>
            <a:endParaRPr lang="en-GB" sz="1800" b="1" dirty="0">
              <a:solidFill>
                <a:schemeClr val="accent1"/>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738572"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2339753" y="2206375"/>
            <a:ext cx="894259" cy="523220"/>
            <a:chOff x="2215144" y="927951"/>
            <a:chExt cx="1244730" cy="959254"/>
          </a:xfrm>
        </p:grpSpPr>
        <p:sp>
          <p:nvSpPr>
            <p:cNvPr id="46" name="平行四边形 45"/>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47" name="文本框 9"/>
            <p:cNvSpPr txBox="1"/>
            <p:nvPr/>
          </p:nvSpPr>
          <p:spPr>
            <a:xfrm>
              <a:off x="2393075" y="927951"/>
              <a:ext cx="1066799" cy="959254"/>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02</a:t>
              </a:r>
              <a:endParaRPr lang="zh-CN" altLang="en-US" sz="2800" dirty="0">
                <a:solidFill>
                  <a:schemeClr val="bg1"/>
                </a:solidFill>
                <a:latin typeface="Impact" panose="020B0806030902050204" pitchFamily="34" charset="0"/>
              </a:endParaRPr>
            </a:p>
          </p:txBody>
        </p:sp>
      </p:grpSp>
      <p:grpSp>
        <p:nvGrpSpPr>
          <p:cNvPr id="48" name="组合 47"/>
          <p:cNvGrpSpPr/>
          <p:nvPr/>
        </p:nvGrpSpPr>
        <p:grpSpPr>
          <a:xfrm>
            <a:off x="2339753" y="2885989"/>
            <a:ext cx="894259" cy="523220"/>
            <a:chOff x="2215144" y="1952311"/>
            <a:chExt cx="1244730" cy="959257"/>
          </a:xfrm>
        </p:grpSpPr>
        <p:sp>
          <p:nvSpPr>
            <p:cNvPr id="49" name="平行四边形 48"/>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0" name="文本框 10"/>
            <p:cNvSpPr txBox="1"/>
            <p:nvPr/>
          </p:nvSpPr>
          <p:spPr>
            <a:xfrm>
              <a:off x="2393075" y="1952311"/>
              <a:ext cx="1066799" cy="959257"/>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03</a:t>
              </a:r>
              <a:endParaRPr lang="zh-CN" altLang="en-US" sz="2800" dirty="0">
                <a:solidFill>
                  <a:schemeClr val="bg1"/>
                </a:solidFill>
                <a:latin typeface="Impact" panose="020B0806030902050204" pitchFamily="34" charset="0"/>
              </a:endParaRPr>
            </a:p>
          </p:txBody>
        </p:sp>
      </p:grpSp>
      <p:grpSp>
        <p:nvGrpSpPr>
          <p:cNvPr id="51" name="组合 50"/>
          <p:cNvGrpSpPr/>
          <p:nvPr/>
        </p:nvGrpSpPr>
        <p:grpSpPr>
          <a:xfrm>
            <a:off x="2339753" y="3587837"/>
            <a:ext cx="894259" cy="523220"/>
            <a:chOff x="2215144" y="3018134"/>
            <a:chExt cx="1244730" cy="959255"/>
          </a:xfrm>
        </p:grpSpPr>
        <p:sp>
          <p:nvSpPr>
            <p:cNvPr id="52" name="平行四边形 51"/>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3" name="文本框 11"/>
            <p:cNvSpPr txBox="1"/>
            <p:nvPr/>
          </p:nvSpPr>
          <p:spPr>
            <a:xfrm>
              <a:off x="2393075" y="3018134"/>
              <a:ext cx="1066799" cy="959255"/>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04</a:t>
              </a:r>
              <a:endParaRPr lang="zh-CN" altLang="en-US" sz="2800" dirty="0">
                <a:solidFill>
                  <a:schemeClr val="bg1"/>
                </a:solidFill>
                <a:latin typeface="Impact" panose="020B0806030902050204" pitchFamily="34" charset="0"/>
              </a:endParaRPr>
            </a:p>
          </p:txBody>
        </p:sp>
      </p:grpSp>
      <p:grpSp>
        <p:nvGrpSpPr>
          <p:cNvPr id="60" name="组合 59"/>
          <p:cNvGrpSpPr/>
          <p:nvPr/>
        </p:nvGrpSpPr>
        <p:grpSpPr>
          <a:xfrm>
            <a:off x="3019006" y="2219686"/>
            <a:ext cx="3857250" cy="459690"/>
            <a:chOff x="4315150" y="953426"/>
            <a:chExt cx="3857250" cy="540057"/>
          </a:xfrm>
        </p:grpSpPr>
        <p:sp>
          <p:nvSpPr>
            <p:cNvPr id="61" name="矩形 60"/>
            <p:cNvSpPr/>
            <p:nvPr/>
          </p:nvSpPr>
          <p:spPr>
            <a:xfrm>
              <a:off x="4499992" y="1036090"/>
              <a:ext cx="2827147" cy="406783"/>
            </a:xfrm>
            <a:prstGeom prst="rect">
              <a:avLst/>
            </a:prstGeom>
            <a:ln w="15875">
              <a:noFill/>
            </a:ln>
          </p:spPr>
          <p:txBody>
            <a:bodyPr wrap="square" lIns="68580" tIns="34290" rIns="68580" bIns="34290">
              <a:spAutoFit/>
            </a:bodyPr>
            <a:lstStyle/>
            <a:p>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DRGS</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政策文件支持</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3" name="组合 62"/>
          <p:cNvGrpSpPr/>
          <p:nvPr/>
        </p:nvGrpSpPr>
        <p:grpSpPr>
          <a:xfrm>
            <a:off x="3019006" y="2913839"/>
            <a:ext cx="3857250" cy="459690"/>
            <a:chOff x="4315150" y="1647579"/>
            <a:chExt cx="3857250" cy="540057"/>
          </a:xfrm>
        </p:grpSpPr>
        <p:sp>
          <p:nvSpPr>
            <p:cNvPr id="64" name="矩形 63"/>
            <p:cNvSpPr/>
            <p:nvPr/>
          </p:nvSpPr>
          <p:spPr>
            <a:xfrm>
              <a:off x="4530156" y="1730243"/>
              <a:ext cx="3426220" cy="406783"/>
            </a:xfrm>
            <a:prstGeom prst="rect">
              <a:avLst/>
            </a:prstGeom>
            <a:ln w="15875">
              <a:noFill/>
            </a:ln>
          </p:spPr>
          <p:txBody>
            <a:bodyPr wrap="square" lIns="68580" tIns="34290" rIns="68580" bIns="34290">
              <a:spAutoFit/>
            </a:bodyPr>
            <a:lstStyle/>
            <a:p>
              <a:r>
                <a:rPr lang="zh-CN" altLang="zh-CN" b="1" dirty="0">
                  <a:solidFill>
                    <a:schemeClr val="tx1">
                      <a:lumMod val="75000"/>
                      <a:lumOff val="25000"/>
                    </a:schemeClr>
                  </a:solidFill>
                  <a:latin typeface="微软雅黑" panose="020B0503020204020204" pitchFamily="34" charset="-122"/>
                  <a:ea typeface="微软雅黑" panose="020B0503020204020204" pitchFamily="34" charset="-122"/>
                </a:rPr>
                <a:t>DRGs医疗质量与费用监控</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系统</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6" name="组合 65"/>
          <p:cNvGrpSpPr/>
          <p:nvPr/>
        </p:nvGrpSpPr>
        <p:grpSpPr>
          <a:xfrm>
            <a:off x="3019006" y="3607991"/>
            <a:ext cx="3857250" cy="459690"/>
            <a:chOff x="4315150" y="2341731"/>
            <a:chExt cx="3857250" cy="540057"/>
          </a:xfrm>
        </p:grpSpPr>
        <p:sp>
          <p:nvSpPr>
            <p:cNvPr id="67" name="矩形 66"/>
            <p:cNvSpPr/>
            <p:nvPr/>
          </p:nvSpPr>
          <p:spPr>
            <a:xfrm>
              <a:off x="4553166" y="2424395"/>
              <a:ext cx="2827146"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系统目录讲解</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34" name="组合 33"/>
          <p:cNvGrpSpPr/>
          <p:nvPr/>
        </p:nvGrpSpPr>
        <p:grpSpPr>
          <a:xfrm>
            <a:off x="7956376" y="490833"/>
            <a:ext cx="432048" cy="432834"/>
            <a:chOff x="6084168" y="1274820"/>
            <a:chExt cx="432048" cy="432834"/>
          </a:xfrm>
        </p:grpSpPr>
        <p:sp>
          <p:nvSpPr>
            <p:cNvPr id="3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6"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7" name="组合 36"/>
          <p:cNvGrpSpPr/>
          <p:nvPr/>
        </p:nvGrpSpPr>
        <p:grpSpPr>
          <a:xfrm>
            <a:off x="6660232" y="491226"/>
            <a:ext cx="432048" cy="432048"/>
            <a:chOff x="4788024" y="1275213"/>
            <a:chExt cx="432048" cy="432048"/>
          </a:xfrm>
        </p:grpSpPr>
        <p:sp>
          <p:nvSpPr>
            <p:cNvPr id="3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0" name="组合 39"/>
          <p:cNvGrpSpPr/>
          <p:nvPr/>
        </p:nvGrpSpPr>
        <p:grpSpPr>
          <a:xfrm>
            <a:off x="7308304" y="490833"/>
            <a:ext cx="432833" cy="432834"/>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4" name="组合 43"/>
          <p:cNvGrpSpPr/>
          <p:nvPr/>
        </p:nvGrpSpPr>
        <p:grpSpPr>
          <a:xfrm>
            <a:off x="5364088" y="490833"/>
            <a:ext cx="432833" cy="432834"/>
            <a:chOff x="3491880" y="1274820"/>
            <a:chExt cx="432833" cy="432834"/>
          </a:xfrm>
        </p:grpSpPr>
        <p:sp>
          <p:nvSpPr>
            <p:cNvPr id="75"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6"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77" name="组合 76"/>
          <p:cNvGrpSpPr/>
          <p:nvPr/>
        </p:nvGrpSpPr>
        <p:grpSpPr>
          <a:xfrm>
            <a:off x="6012160" y="490833"/>
            <a:ext cx="432833" cy="432834"/>
            <a:chOff x="4139952" y="1274820"/>
            <a:chExt cx="432833" cy="432834"/>
          </a:xfrm>
        </p:grpSpPr>
        <p:sp>
          <p:nvSpPr>
            <p:cNvPr id="78"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9"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4" name="组合 53"/>
          <p:cNvGrpSpPr/>
          <p:nvPr/>
        </p:nvGrpSpPr>
        <p:grpSpPr>
          <a:xfrm>
            <a:off x="2339752" y="1506055"/>
            <a:ext cx="894259" cy="489631"/>
            <a:chOff x="2215144" y="927951"/>
            <a:chExt cx="1244730" cy="897673"/>
          </a:xfrm>
        </p:grpSpPr>
        <p:sp>
          <p:nvSpPr>
            <p:cNvPr id="55" name="平行四边形 54"/>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6" name="文本框 9"/>
            <p:cNvSpPr txBox="1"/>
            <p:nvPr/>
          </p:nvSpPr>
          <p:spPr>
            <a:xfrm>
              <a:off x="2393075" y="927951"/>
              <a:ext cx="1066799" cy="816504"/>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grpSp>
        <p:nvGrpSpPr>
          <p:cNvPr id="57" name="组合 56"/>
          <p:cNvGrpSpPr/>
          <p:nvPr/>
        </p:nvGrpSpPr>
        <p:grpSpPr>
          <a:xfrm>
            <a:off x="3019005" y="1519366"/>
            <a:ext cx="3857250" cy="459690"/>
            <a:chOff x="4315150" y="953426"/>
            <a:chExt cx="3857250" cy="540057"/>
          </a:xfrm>
        </p:grpSpPr>
        <p:sp>
          <p:nvSpPr>
            <p:cNvPr id="58" name="矩形 57"/>
            <p:cNvSpPr/>
            <p:nvPr/>
          </p:nvSpPr>
          <p:spPr>
            <a:xfrm>
              <a:off x="4499992" y="1036090"/>
              <a:ext cx="2827147"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前言</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9" name="平行四边形 58"/>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9" name="组合 68">
            <a:extLst>
              <a:ext uri="{FF2B5EF4-FFF2-40B4-BE49-F238E27FC236}">
                <a16:creationId xmlns:a16="http://schemas.microsoft.com/office/drawing/2014/main" xmlns="" id="{F7200DCF-EE92-4CE8-AD5A-D635FF9925D0}"/>
              </a:ext>
            </a:extLst>
          </p:cNvPr>
          <p:cNvGrpSpPr/>
          <p:nvPr/>
        </p:nvGrpSpPr>
        <p:grpSpPr>
          <a:xfrm>
            <a:off x="2301111" y="4190811"/>
            <a:ext cx="915004" cy="523220"/>
            <a:chOff x="1823258" y="3854025"/>
            <a:chExt cx="1273606" cy="959255"/>
          </a:xfrm>
        </p:grpSpPr>
        <p:sp>
          <p:nvSpPr>
            <p:cNvPr id="70" name="平行四边形 69">
              <a:extLst>
                <a:ext uri="{FF2B5EF4-FFF2-40B4-BE49-F238E27FC236}">
                  <a16:creationId xmlns:a16="http://schemas.microsoft.com/office/drawing/2014/main" xmlns="" id="{B4A01F56-24B4-44C0-9B70-FF072940E7D3}"/>
                </a:ext>
              </a:extLst>
            </p:cNvPr>
            <p:cNvSpPr/>
            <p:nvPr/>
          </p:nvSpPr>
          <p:spPr>
            <a:xfrm>
              <a:off x="1823258" y="391226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71" name="文本框 11">
              <a:extLst>
                <a:ext uri="{FF2B5EF4-FFF2-40B4-BE49-F238E27FC236}">
                  <a16:creationId xmlns:a16="http://schemas.microsoft.com/office/drawing/2014/main" xmlns="" id="{7DEFB428-383C-45D4-A8D7-B7E7BDBEBD1E}"/>
                </a:ext>
              </a:extLst>
            </p:cNvPr>
            <p:cNvSpPr txBox="1"/>
            <p:nvPr/>
          </p:nvSpPr>
          <p:spPr>
            <a:xfrm>
              <a:off x="2030064" y="3854025"/>
              <a:ext cx="1066800" cy="959255"/>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05</a:t>
              </a:r>
              <a:endParaRPr lang="zh-CN" altLang="en-US" sz="2800" dirty="0">
                <a:solidFill>
                  <a:schemeClr val="bg1"/>
                </a:solidFill>
                <a:latin typeface="Impact" panose="020B0806030902050204" pitchFamily="34" charset="0"/>
              </a:endParaRPr>
            </a:p>
          </p:txBody>
        </p:sp>
      </p:grpSp>
      <p:grpSp>
        <p:nvGrpSpPr>
          <p:cNvPr id="72" name="组合 71">
            <a:extLst>
              <a:ext uri="{FF2B5EF4-FFF2-40B4-BE49-F238E27FC236}">
                <a16:creationId xmlns:a16="http://schemas.microsoft.com/office/drawing/2014/main" xmlns="" id="{42BB0DC3-5155-47E2-88D3-40B85D67E27F}"/>
              </a:ext>
            </a:extLst>
          </p:cNvPr>
          <p:cNvGrpSpPr/>
          <p:nvPr/>
        </p:nvGrpSpPr>
        <p:grpSpPr>
          <a:xfrm>
            <a:off x="2996734" y="4245202"/>
            <a:ext cx="3857250" cy="459690"/>
            <a:chOff x="4315150" y="2341731"/>
            <a:chExt cx="3857250" cy="540057"/>
          </a:xfrm>
        </p:grpSpPr>
        <p:sp>
          <p:nvSpPr>
            <p:cNvPr id="73" name="矩形 72">
              <a:extLst>
                <a:ext uri="{FF2B5EF4-FFF2-40B4-BE49-F238E27FC236}">
                  <a16:creationId xmlns:a16="http://schemas.microsoft.com/office/drawing/2014/main" xmlns="" id="{3AE775E4-F201-4930-A65A-695450198C3C}"/>
                </a:ext>
              </a:extLst>
            </p:cNvPr>
            <p:cNvSpPr/>
            <p:nvPr/>
          </p:nvSpPr>
          <p:spPr>
            <a:xfrm>
              <a:off x="4553166" y="2424395"/>
              <a:ext cx="3619234" cy="406783"/>
            </a:xfrm>
            <a:prstGeom prst="rect">
              <a:avLst/>
            </a:prstGeom>
            <a:ln w="15875">
              <a:noFill/>
            </a:ln>
          </p:spPr>
          <p:txBody>
            <a:bodyPr wrap="square" lIns="68580" tIns="34290" rIns="68580" bIns="34290">
              <a:spAutoFit/>
            </a:bodyPr>
            <a:lstStyle/>
            <a:p>
              <a:pPr>
                <a:lnSpc>
                  <a:spcPct val="100000"/>
                </a:lnSpc>
                <a:spcBef>
                  <a:spcPts val="100"/>
                </a:spcBef>
              </a:pP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DRGs</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费用定量分析模型</a:t>
              </a:r>
            </a:p>
          </p:txBody>
        </p:sp>
        <p:sp>
          <p:nvSpPr>
            <p:cNvPr id="74" name="平行四边形 73">
              <a:extLst>
                <a:ext uri="{FF2B5EF4-FFF2-40B4-BE49-F238E27FC236}">
                  <a16:creationId xmlns:a16="http://schemas.microsoft.com/office/drawing/2014/main" xmlns="" id="{2126803A-C0C4-4170-92E6-99F6A875D0B6}"/>
                </a:ext>
              </a:extLst>
            </p:cNvPr>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dissolve/>
      </p:transition>
    </mc:Choice>
    <mc:Fallback xmlns="">
      <p:transition spd="slow" advClick="0" advTm="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500" fill="hold"/>
                                        <p:tgtEl>
                                          <p:spTgt spid="44"/>
                                        </p:tgtEl>
                                        <p:attrNameLst>
                                          <p:attrName>ppt_w</p:attrName>
                                        </p:attrNameLst>
                                      </p:cBhvr>
                                      <p:tavLst>
                                        <p:tav tm="0">
                                          <p:val>
                                            <p:fltVal val="0"/>
                                          </p:val>
                                        </p:tav>
                                        <p:tav tm="100000">
                                          <p:val>
                                            <p:strVal val="#ppt_w"/>
                                          </p:val>
                                        </p:tav>
                                      </p:tavLst>
                                    </p:anim>
                                    <p:anim calcmode="lin" valueType="num">
                                      <p:cBhvr>
                                        <p:cTn id="16" dur="500" fill="hold"/>
                                        <p:tgtEl>
                                          <p:spTgt spid="44"/>
                                        </p:tgtEl>
                                        <p:attrNameLst>
                                          <p:attrName>ppt_h</p:attrName>
                                        </p:attrNameLst>
                                      </p:cBhvr>
                                      <p:tavLst>
                                        <p:tav tm="0">
                                          <p:val>
                                            <p:fltVal val="0"/>
                                          </p:val>
                                        </p:tav>
                                        <p:tav tm="100000">
                                          <p:val>
                                            <p:strVal val="#ppt_h"/>
                                          </p:val>
                                        </p:tav>
                                      </p:tavLst>
                                    </p:anim>
                                    <p:animEffect transition="in" filter="fade">
                                      <p:cBhvr>
                                        <p:cTn id="17" dur="500"/>
                                        <p:tgtEl>
                                          <p:spTgt spid="44"/>
                                        </p:tgtEl>
                                      </p:cBhvr>
                                    </p:animEffect>
                                  </p:childTnLst>
                                </p:cTn>
                              </p:par>
                              <p:par>
                                <p:cTn id="18" presetID="53" presetClass="entr" presetSubtype="16" fill="hold" nodeType="withEffect">
                                  <p:stCondLst>
                                    <p:cond delay="200"/>
                                  </p:stCondLst>
                                  <p:childTnLst>
                                    <p:set>
                                      <p:cBhvr>
                                        <p:cTn id="19" dur="1" fill="hold">
                                          <p:stCondLst>
                                            <p:cond delay="0"/>
                                          </p:stCondLst>
                                        </p:cTn>
                                        <p:tgtEl>
                                          <p:spTgt spid="77"/>
                                        </p:tgtEl>
                                        <p:attrNameLst>
                                          <p:attrName>style.visibility</p:attrName>
                                        </p:attrNameLst>
                                      </p:cBhvr>
                                      <p:to>
                                        <p:strVal val="visible"/>
                                      </p:to>
                                    </p:set>
                                    <p:anim calcmode="lin" valueType="num">
                                      <p:cBhvr>
                                        <p:cTn id="20" dur="500" fill="hold"/>
                                        <p:tgtEl>
                                          <p:spTgt spid="77"/>
                                        </p:tgtEl>
                                        <p:attrNameLst>
                                          <p:attrName>ppt_w</p:attrName>
                                        </p:attrNameLst>
                                      </p:cBhvr>
                                      <p:tavLst>
                                        <p:tav tm="0">
                                          <p:val>
                                            <p:fltVal val="0"/>
                                          </p:val>
                                        </p:tav>
                                        <p:tav tm="100000">
                                          <p:val>
                                            <p:strVal val="#ppt_w"/>
                                          </p:val>
                                        </p:tav>
                                      </p:tavLst>
                                    </p:anim>
                                    <p:anim calcmode="lin" valueType="num">
                                      <p:cBhvr>
                                        <p:cTn id="21" dur="500" fill="hold"/>
                                        <p:tgtEl>
                                          <p:spTgt spid="77"/>
                                        </p:tgtEl>
                                        <p:attrNameLst>
                                          <p:attrName>ppt_h</p:attrName>
                                        </p:attrNameLst>
                                      </p:cBhvr>
                                      <p:tavLst>
                                        <p:tav tm="0">
                                          <p:val>
                                            <p:fltVal val="0"/>
                                          </p:val>
                                        </p:tav>
                                        <p:tav tm="100000">
                                          <p:val>
                                            <p:strVal val="#ppt_h"/>
                                          </p:val>
                                        </p:tav>
                                      </p:tavLst>
                                    </p:anim>
                                    <p:animEffect transition="in" filter="fade">
                                      <p:cBhvr>
                                        <p:cTn id="22" dur="500"/>
                                        <p:tgtEl>
                                          <p:spTgt spid="77"/>
                                        </p:tgtEl>
                                      </p:cBhvr>
                                    </p:animEffect>
                                  </p:childTnLst>
                                </p:cTn>
                              </p:par>
                              <p:par>
                                <p:cTn id="23" presetID="53" presetClass="entr" presetSubtype="16" fill="hold" nodeType="withEffect">
                                  <p:stCondLst>
                                    <p:cond delay="400"/>
                                  </p:stCondLst>
                                  <p:childTnLst>
                                    <p:set>
                                      <p:cBhvr>
                                        <p:cTn id="24" dur="1" fill="hold">
                                          <p:stCondLst>
                                            <p:cond delay="0"/>
                                          </p:stCondLst>
                                        </p:cTn>
                                        <p:tgtEl>
                                          <p:spTgt spid="37"/>
                                        </p:tgtEl>
                                        <p:attrNameLst>
                                          <p:attrName>style.visibility</p:attrName>
                                        </p:attrNameLst>
                                      </p:cBhvr>
                                      <p:to>
                                        <p:strVal val="visible"/>
                                      </p:to>
                                    </p:set>
                                    <p:anim calcmode="lin" valueType="num">
                                      <p:cBhvr>
                                        <p:cTn id="25" dur="500" fill="hold"/>
                                        <p:tgtEl>
                                          <p:spTgt spid="37"/>
                                        </p:tgtEl>
                                        <p:attrNameLst>
                                          <p:attrName>ppt_w</p:attrName>
                                        </p:attrNameLst>
                                      </p:cBhvr>
                                      <p:tavLst>
                                        <p:tav tm="0">
                                          <p:val>
                                            <p:fltVal val="0"/>
                                          </p:val>
                                        </p:tav>
                                        <p:tav tm="100000">
                                          <p:val>
                                            <p:strVal val="#ppt_w"/>
                                          </p:val>
                                        </p:tav>
                                      </p:tavLst>
                                    </p:anim>
                                    <p:anim calcmode="lin" valueType="num">
                                      <p:cBhvr>
                                        <p:cTn id="26" dur="500" fill="hold"/>
                                        <p:tgtEl>
                                          <p:spTgt spid="37"/>
                                        </p:tgtEl>
                                        <p:attrNameLst>
                                          <p:attrName>ppt_h</p:attrName>
                                        </p:attrNameLst>
                                      </p:cBhvr>
                                      <p:tavLst>
                                        <p:tav tm="0">
                                          <p:val>
                                            <p:fltVal val="0"/>
                                          </p:val>
                                        </p:tav>
                                        <p:tav tm="100000">
                                          <p:val>
                                            <p:strVal val="#ppt_h"/>
                                          </p:val>
                                        </p:tav>
                                      </p:tavLst>
                                    </p:anim>
                                    <p:animEffect transition="in" filter="fade">
                                      <p:cBhvr>
                                        <p:cTn id="27" dur="500"/>
                                        <p:tgtEl>
                                          <p:spTgt spid="37"/>
                                        </p:tgtEl>
                                      </p:cBhvr>
                                    </p:animEffect>
                                  </p:childTnLst>
                                </p:cTn>
                              </p:par>
                              <p:par>
                                <p:cTn id="28" presetID="53" presetClass="entr" presetSubtype="16" fill="hold" nodeType="withEffect">
                                  <p:stCondLst>
                                    <p:cond delay="60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par>
                                <p:cTn id="33" presetID="53" presetClass="entr" presetSubtype="16" fill="hold" nodeType="withEffect">
                                  <p:stCondLst>
                                    <p:cond delay="800"/>
                                  </p:stCondLst>
                                  <p:childTnLst>
                                    <p:set>
                                      <p:cBhvr>
                                        <p:cTn id="34" dur="1" fill="hold">
                                          <p:stCondLst>
                                            <p:cond delay="0"/>
                                          </p:stCondLst>
                                        </p:cTn>
                                        <p:tgtEl>
                                          <p:spTgt spid="34"/>
                                        </p:tgtEl>
                                        <p:attrNameLst>
                                          <p:attrName>style.visibility</p:attrName>
                                        </p:attrNameLst>
                                      </p:cBhvr>
                                      <p:to>
                                        <p:strVal val="visible"/>
                                      </p:to>
                                    </p:set>
                                    <p:anim calcmode="lin" valueType="num">
                                      <p:cBhvr>
                                        <p:cTn id="35" dur="500" fill="hold"/>
                                        <p:tgtEl>
                                          <p:spTgt spid="34"/>
                                        </p:tgtEl>
                                        <p:attrNameLst>
                                          <p:attrName>ppt_w</p:attrName>
                                        </p:attrNameLst>
                                      </p:cBhvr>
                                      <p:tavLst>
                                        <p:tav tm="0">
                                          <p:val>
                                            <p:fltVal val="0"/>
                                          </p:val>
                                        </p:tav>
                                        <p:tav tm="100000">
                                          <p:val>
                                            <p:strVal val="#ppt_w"/>
                                          </p:val>
                                        </p:tav>
                                      </p:tavLst>
                                    </p:anim>
                                    <p:anim calcmode="lin" valueType="num">
                                      <p:cBhvr>
                                        <p:cTn id="36" dur="500" fill="hold"/>
                                        <p:tgtEl>
                                          <p:spTgt spid="34"/>
                                        </p:tgtEl>
                                        <p:attrNameLst>
                                          <p:attrName>ppt_h</p:attrName>
                                        </p:attrNameLst>
                                      </p:cBhvr>
                                      <p:tavLst>
                                        <p:tav tm="0">
                                          <p:val>
                                            <p:fltVal val="0"/>
                                          </p:val>
                                        </p:tav>
                                        <p:tav tm="100000">
                                          <p:val>
                                            <p:strVal val="#ppt_h"/>
                                          </p:val>
                                        </p:tav>
                                      </p:tavLst>
                                    </p:anim>
                                    <p:animEffect transition="in" filter="fade">
                                      <p:cBhvr>
                                        <p:cTn id="37" dur="500"/>
                                        <p:tgtEl>
                                          <p:spTgt spid="34"/>
                                        </p:tgtEl>
                                      </p:cBhvr>
                                    </p:animEffect>
                                  </p:childTnLst>
                                </p:cTn>
                              </p:par>
                            </p:childTnLst>
                          </p:cTn>
                        </p:par>
                        <p:par>
                          <p:cTn id="38" fill="hold">
                            <p:stCondLst>
                              <p:cond delay="1500"/>
                            </p:stCondLst>
                            <p:childTnLst>
                              <p:par>
                                <p:cTn id="39" presetID="2" presetClass="entr" presetSubtype="8" fill="hold" nodeType="afterEffect">
                                  <p:stCondLst>
                                    <p:cond delay="0"/>
                                  </p:stCondLst>
                                  <p:childTnLst>
                                    <p:set>
                                      <p:cBhvr>
                                        <p:cTn id="40" dur="1" fill="hold">
                                          <p:stCondLst>
                                            <p:cond delay="0"/>
                                          </p:stCondLst>
                                        </p:cTn>
                                        <p:tgtEl>
                                          <p:spTgt spid="54"/>
                                        </p:tgtEl>
                                        <p:attrNameLst>
                                          <p:attrName>style.visibility</p:attrName>
                                        </p:attrNameLst>
                                      </p:cBhvr>
                                      <p:to>
                                        <p:strVal val="visible"/>
                                      </p:to>
                                    </p:set>
                                    <p:anim calcmode="lin" valueType="num">
                                      <p:cBhvr additive="base">
                                        <p:cTn id="41" dur="500" fill="hold"/>
                                        <p:tgtEl>
                                          <p:spTgt spid="54"/>
                                        </p:tgtEl>
                                        <p:attrNameLst>
                                          <p:attrName>ppt_x</p:attrName>
                                        </p:attrNameLst>
                                      </p:cBhvr>
                                      <p:tavLst>
                                        <p:tav tm="0">
                                          <p:val>
                                            <p:strVal val="0-#ppt_w/2"/>
                                          </p:val>
                                        </p:tav>
                                        <p:tav tm="100000">
                                          <p:val>
                                            <p:strVal val="#ppt_x"/>
                                          </p:val>
                                        </p:tav>
                                      </p:tavLst>
                                    </p:anim>
                                    <p:anim calcmode="lin" valueType="num">
                                      <p:cBhvr additive="base">
                                        <p:cTn id="42" dur="500" fill="hold"/>
                                        <p:tgtEl>
                                          <p:spTgt spid="54"/>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0"/>
                                  </p:stCondLst>
                                  <p:childTnLst>
                                    <p:set>
                                      <p:cBhvr>
                                        <p:cTn id="44" dur="1" fill="hold">
                                          <p:stCondLst>
                                            <p:cond delay="0"/>
                                          </p:stCondLst>
                                        </p:cTn>
                                        <p:tgtEl>
                                          <p:spTgt spid="57"/>
                                        </p:tgtEl>
                                        <p:attrNameLst>
                                          <p:attrName>style.visibility</p:attrName>
                                        </p:attrNameLst>
                                      </p:cBhvr>
                                      <p:to>
                                        <p:strVal val="visible"/>
                                      </p:to>
                                    </p:set>
                                    <p:anim calcmode="lin" valueType="num">
                                      <p:cBhvr additive="base">
                                        <p:cTn id="45" dur="500" fill="hold"/>
                                        <p:tgtEl>
                                          <p:spTgt spid="57"/>
                                        </p:tgtEl>
                                        <p:attrNameLst>
                                          <p:attrName>ppt_x</p:attrName>
                                        </p:attrNameLst>
                                      </p:cBhvr>
                                      <p:tavLst>
                                        <p:tav tm="0">
                                          <p:val>
                                            <p:strVal val="1+#ppt_w/2"/>
                                          </p:val>
                                        </p:tav>
                                        <p:tav tm="100000">
                                          <p:val>
                                            <p:strVal val="#ppt_x"/>
                                          </p:val>
                                        </p:tav>
                                      </p:tavLst>
                                    </p:anim>
                                    <p:anim calcmode="lin" valueType="num">
                                      <p:cBhvr additive="base">
                                        <p:cTn id="46" dur="500" fill="hold"/>
                                        <p:tgtEl>
                                          <p:spTgt spid="57"/>
                                        </p:tgtEl>
                                        <p:attrNameLst>
                                          <p:attrName>ppt_y</p:attrName>
                                        </p:attrNameLst>
                                      </p:cBhvr>
                                      <p:tavLst>
                                        <p:tav tm="0">
                                          <p:val>
                                            <p:strVal val="#ppt_y"/>
                                          </p:val>
                                        </p:tav>
                                        <p:tav tm="100000">
                                          <p:val>
                                            <p:strVal val="#ppt_y"/>
                                          </p:val>
                                        </p:tav>
                                      </p:tavLst>
                                    </p:anim>
                                  </p:childTnLst>
                                </p:cTn>
                              </p:par>
                            </p:childTnLst>
                          </p:cTn>
                        </p:par>
                        <p:par>
                          <p:cTn id="47" fill="hold">
                            <p:stCondLst>
                              <p:cond delay="2000"/>
                            </p:stCondLst>
                            <p:childTnLst>
                              <p:par>
                                <p:cTn id="48" presetID="2" presetClass="entr" presetSubtype="8" fill="hold" nodeType="afterEffect">
                                  <p:stCondLst>
                                    <p:cond delay="0"/>
                                  </p:stCondLst>
                                  <p:childTnLst>
                                    <p:set>
                                      <p:cBhvr>
                                        <p:cTn id="49" dur="1" fill="hold">
                                          <p:stCondLst>
                                            <p:cond delay="0"/>
                                          </p:stCondLst>
                                        </p:cTn>
                                        <p:tgtEl>
                                          <p:spTgt spid="45"/>
                                        </p:tgtEl>
                                        <p:attrNameLst>
                                          <p:attrName>style.visibility</p:attrName>
                                        </p:attrNameLst>
                                      </p:cBhvr>
                                      <p:to>
                                        <p:strVal val="visible"/>
                                      </p:to>
                                    </p:set>
                                    <p:anim calcmode="lin" valueType="num">
                                      <p:cBhvr additive="base">
                                        <p:cTn id="50" dur="500" fill="hold"/>
                                        <p:tgtEl>
                                          <p:spTgt spid="45"/>
                                        </p:tgtEl>
                                        <p:attrNameLst>
                                          <p:attrName>ppt_x</p:attrName>
                                        </p:attrNameLst>
                                      </p:cBhvr>
                                      <p:tavLst>
                                        <p:tav tm="0">
                                          <p:val>
                                            <p:strVal val="0-#ppt_w/2"/>
                                          </p:val>
                                        </p:tav>
                                        <p:tav tm="100000">
                                          <p:val>
                                            <p:strVal val="#ppt_x"/>
                                          </p:val>
                                        </p:tav>
                                      </p:tavLst>
                                    </p:anim>
                                    <p:anim calcmode="lin" valueType="num">
                                      <p:cBhvr additive="base">
                                        <p:cTn id="51" dur="500" fill="hold"/>
                                        <p:tgtEl>
                                          <p:spTgt spid="45"/>
                                        </p:tgtEl>
                                        <p:attrNameLst>
                                          <p:attrName>ppt_y</p:attrName>
                                        </p:attrNameLst>
                                      </p:cBhvr>
                                      <p:tavLst>
                                        <p:tav tm="0">
                                          <p:val>
                                            <p:strVal val="#ppt_y"/>
                                          </p:val>
                                        </p:tav>
                                        <p:tav tm="100000">
                                          <p:val>
                                            <p:strVal val="#ppt_y"/>
                                          </p:val>
                                        </p:tav>
                                      </p:tavLst>
                                    </p:anim>
                                  </p:childTnLst>
                                </p:cTn>
                              </p:par>
                              <p:par>
                                <p:cTn id="52" presetID="2" presetClass="entr" presetSubtype="2" fill="hold" nodeType="withEffect">
                                  <p:stCondLst>
                                    <p:cond delay="0"/>
                                  </p:stCondLst>
                                  <p:childTnLst>
                                    <p:set>
                                      <p:cBhvr>
                                        <p:cTn id="53" dur="1" fill="hold">
                                          <p:stCondLst>
                                            <p:cond delay="0"/>
                                          </p:stCondLst>
                                        </p:cTn>
                                        <p:tgtEl>
                                          <p:spTgt spid="60"/>
                                        </p:tgtEl>
                                        <p:attrNameLst>
                                          <p:attrName>style.visibility</p:attrName>
                                        </p:attrNameLst>
                                      </p:cBhvr>
                                      <p:to>
                                        <p:strVal val="visible"/>
                                      </p:to>
                                    </p:set>
                                    <p:anim calcmode="lin" valueType="num">
                                      <p:cBhvr additive="base">
                                        <p:cTn id="54" dur="500" fill="hold"/>
                                        <p:tgtEl>
                                          <p:spTgt spid="60"/>
                                        </p:tgtEl>
                                        <p:attrNameLst>
                                          <p:attrName>ppt_x</p:attrName>
                                        </p:attrNameLst>
                                      </p:cBhvr>
                                      <p:tavLst>
                                        <p:tav tm="0">
                                          <p:val>
                                            <p:strVal val="1+#ppt_w/2"/>
                                          </p:val>
                                        </p:tav>
                                        <p:tav tm="100000">
                                          <p:val>
                                            <p:strVal val="#ppt_x"/>
                                          </p:val>
                                        </p:tav>
                                      </p:tavLst>
                                    </p:anim>
                                    <p:anim calcmode="lin" valueType="num">
                                      <p:cBhvr additive="base">
                                        <p:cTn id="55" dur="500" fill="hold"/>
                                        <p:tgtEl>
                                          <p:spTgt spid="60"/>
                                        </p:tgtEl>
                                        <p:attrNameLst>
                                          <p:attrName>ppt_y</p:attrName>
                                        </p:attrNameLst>
                                      </p:cBhvr>
                                      <p:tavLst>
                                        <p:tav tm="0">
                                          <p:val>
                                            <p:strVal val="#ppt_y"/>
                                          </p:val>
                                        </p:tav>
                                        <p:tav tm="100000">
                                          <p:val>
                                            <p:strVal val="#ppt_y"/>
                                          </p:val>
                                        </p:tav>
                                      </p:tavLst>
                                    </p:anim>
                                  </p:childTnLst>
                                </p:cTn>
                              </p:par>
                            </p:childTnLst>
                          </p:cTn>
                        </p:par>
                        <p:par>
                          <p:cTn id="56" fill="hold">
                            <p:stCondLst>
                              <p:cond delay="2500"/>
                            </p:stCondLst>
                            <p:childTnLst>
                              <p:par>
                                <p:cTn id="57" presetID="2" presetClass="entr" presetSubtype="8" fill="hold" nodeType="afterEffect">
                                  <p:stCondLst>
                                    <p:cond delay="0"/>
                                  </p:stCondLst>
                                  <p:childTnLst>
                                    <p:set>
                                      <p:cBhvr>
                                        <p:cTn id="58" dur="1" fill="hold">
                                          <p:stCondLst>
                                            <p:cond delay="0"/>
                                          </p:stCondLst>
                                        </p:cTn>
                                        <p:tgtEl>
                                          <p:spTgt spid="48"/>
                                        </p:tgtEl>
                                        <p:attrNameLst>
                                          <p:attrName>style.visibility</p:attrName>
                                        </p:attrNameLst>
                                      </p:cBhvr>
                                      <p:to>
                                        <p:strVal val="visible"/>
                                      </p:to>
                                    </p:set>
                                    <p:anim calcmode="lin" valueType="num">
                                      <p:cBhvr additive="base">
                                        <p:cTn id="59" dur="500" fill="hold"/>
                                        <p:tgtEl>
                                          <p:spTgt spid="48"/>
                                        </p:tgtEl>
                                        <p:attrNameLst>
                                          <p:attrName>ppt_x</p:attrName>
                                        </p:attrNameLst>
                                      </p:cBhvr>
                                      <p:tavLst>
                                        <p:tav tm="0">
                                          <p:val>
                                            <p:strVal val="0-#ppt_w/2"/>
                                          </p:val>
                                        </p:tav>
                                        <p:tav tm="100000">
                                          <p:val>
                                            <p:strVal val="#ppt_x"/>
                                          </p:val>
                                        </p:tav>
                                      </p:tavLst>
                                    </p:anim>
                                    <p:anim calcmode="lin" valueType="num">
                                      <p:cBhvr additive="base">
                                        <p:cTn id="60" dur="500" fill="hold"/>
                                        <p:tgtEl>
                                          <p:spTgt spid="48"/>
                                        </p:tgtEl>
                                        <p:attrNameLst>
                                          <p:attrName>ppt_y</p:attrName>
                                        </p:attrNameLst>
                                      </p:cBhvr>
                                      <p:tavLst>
                                        <p:tav tm="0">
                                          <p:val>
                                            <p:strVal val="#ppt_y"/>
                                          </p:val>
                                        </p:tav>
                                        <p:tav tm="100000">
                                          <p:val>
                                            <p:strVal val="#ppt_y"/>
                                          </p:val>
                                        </p:tav>
                                      </p:tavLst>
                                    </p:anim>
                                  </p:childTnLst>
                                </p:cTn>
                              </p:par>
                              <p:par>
                                <p:cTn id="61" presetID="2" presetClass="entr" presetSubtype="2" fill="hold" nodeType="withEffect">
                                  <p:stCondLst>
                                    <p:cond delay="0"/>
                                  </p:stCondLst>
                                  <p:childTnLst>
                                    <p:set>
                                      <p:cBhvr>
                                        <p:cTn id="62" dur="1" fill="hold">
                                          <p:stCondLst>
                                            <p:cond delay="0"/>
                                          </p:stCondLst>
                                        </p:cTn>
                                        <p:tgtEl>
                                          <p:spTgt spid="63"/>
                                        </p:tgtEl>
                                        <p:attrNameLst>
                                          <p:attrName>style.visibility</p:attrName>
                                        </p:attrNameLst>
                                      </p:cBhvr>
                                      <p:to>
                                        <p:strVal val="visible"/>
                                      </p:to>
                                    </p:set>
                                    <p:anim calcmode="lin" valueType="num">
                                      <p:cBhvr additive="base">
                                        <p:cTn id="63" dur="500" fill="hold"/>
                                        <p:tgtEl>
                                          <p:spTgt spid="63"/>
                                        </p:tgtEl>
                                        <p:attrNameLst>
                                          <p:attrName>ppt_x</p:attrName>
                                        </p:attrNameLst>
                                      </p:cBhvr>
                                      <p:tavLst>
                                        <p:tav tm="0">
                                          <p:val>
                                            <p:strVal val="1+#ppt_w/2"/>
                                          </p:val>
                                        </p:tav>
                                        <p:tav tm="100000">
                                          <p:val>
                                            <p:strVal val="#ppt_x"/>
                                          </p:val>
                                        </p:tav>
                                      </p:tavLst>
                                    </p:anim>
                                    <p:anim calcmode="lin" valueType="num">
                                      <p:cBhvr additive="base">
                                        <p:cTn id="64" dur="500" fill="hold"/>
                                        <p:tgtEl>
                                          <p:spTgt spid="63"/>
                                        </p:tgtEl>
                                        <p:attrNameLst>
                                          <p:attrName>ppt_y</p:attrName>
                                        </p:attrNameLst>
                                      </p:cBhvr>
                                      <p:tavLst>
                                        <p:tav tm="0">
                                          <p:val>
                                            <p:strVal val="#ppt_y"/>
                                          </p:val>
                                        </p:tav>
                                        <p:tav tm="100000">
                                          <p:val>
                                            <p:strVal val="#ppt_y"/>
                                          </p:val>
                                        </p:tav>
                                      </p:tavLst>
                                    </p:anim>
                                  </p:childTnLst>
                                </p:cTn>
                              </p:par>
                            </p:childTnLst>
                          </p:cTn>
                        </p:par>
                        <p:par>
                          <p:cTn id="65" fill="hold">
                            <p:stCondLst>
                              <p:cond delay="3000"/>
                            </p:stCondLst>
                            <p:childTnLst>
                              <p:par>
                                <p:cTn id="66" presetID="2" presetClass="entr" presetSubtype="8" fill="hold" nodeType="afterEffect">
                                  <p:stCondLst>
                                    <p:cond delay="0"/>
                                  </p:stCondLst>
                                  <p:childTnLst>
                                    <p:set>
                                      <p:cBhvr>
                                        <p:cTn id="67" dur="1" fill="hold">
                                          <p:stCondLst>
                                            <p:cond delay="0"/>
                                          </p:stCondLst>
                                        </p:cTn>
                                        <p:tgtEl>
                                          <p:spTgt spid="51"/>
                                        </p:tgtEl>
                                        <p:attrNameLst>
                                          <p:attrName>style.visibility</p:attrName>
                                        </p:attrNameLst>
                                      </p:cBhvr>
                                      <p:to>
                                        <p:strVal val="visible"/>
                                      </p:to>
                                    </p:set>
                                    <p:anim calcmode="lin" valueType="num">
                                      <p:cBhvr additive="base">
                                        <p:cTn id="68" dur="500" fill="hold"/>
                                        <p:tgtEl>
                                          <p:spTgt spid="51"/>
                                        </p:tgtEl>
                                        <p:attrNameLst>
                                          <p:attrName>ppt_x</p:attrName>
                                        </p:attrNameLst>
                                      </p:cBhvr>
                                      <p:tavLst>
                                        <p:tav tm="0">
                                          <p:val>
                                            <p:strVal val="0-#ppt_w/2"/>
                                          </p:val>
                                        </p:tav>
                                        <p:tav tm="100000">
                                          <p:val>
                                            <p:strVal val="#ppt_x"/>
                                          </p:val>
                                        </p:tav>
                                      </p:tavLst>
                                    </p:anim>
                                    <p:anim calcmode="lin" valueType="num">
                                      <p:cBhvr additive="base">
                                        <p:cTn id="69" dur="500" fill="hold"/>
                                        <p:tgtEl>
                                          <p:spTgt spid="51"/>
                                        </p:tgtEl>
                                        <p:attrNameLst>
                                          <p:attrName>ppt_y</p:attrName>
                                        </p:attrNameLst>
                                      </p:cBhvr>
                                      <p:tavLst>
                                        <p:tav tm="0">
                                          <p:val>
                                            <p:strVal val="#ppt_y"/>
                                          </p:val>
                                        </p:tav>
                                        <p:tav tm="100000">
                                          <p:val>
                                            <p:strVal val="#ppt_y"/>
                                          </p:val>
                                        </p:tav>
                                      </p:tavLst>
                                    </p:anim>
                                  </p:childTnLst>
                                </p:cTn>
                              </p:par>
                              <p:par>
                                <p:cTn id="70" presetID="2" presetClass="entr" presetSubtype="2" fill="hold" nodeType="withEffect">
                                  <p:stCondLst>
                                    <p:cond delay="0"/>
                                  </p:stCondLst>
                                  <p:childTnLst>
                                    <p:set>
                                      <p:cBhvr>
                                        <p:cTn id="71" dur="1" fill="hold">
                                          <p:stCondLst>
                                            <p:cond delay="0"/>
                                          </p:stCondLst>
                                        </p:cTn>
                                        <p:tgtEl>
                                          <p:spTgt spid="66"/>
                                        </p:tgtEl>
                                        <p:attrNameLst>
                                          <p:attrName>style.visibility</p:attrName>
                                        </p:attrNameLst>
                                      </p:cBhvr>
                                      <p:to>
                                        <p:strVal val="visible"/>
                                      </p:to>
                                    </p:set>
                                    <p:anim calcmode="lin" valueType="num">
                                      <p:cBhvr additive="base">
                                        <p:cTn id="72" dur="500" fill="hold"/>
                                        <p:tgtEl>
                                          <p:spTgt spid="66"/>
                                        </p:tgtEl>
                                        <p:attrNameLst>
                                          <p:attrName>ppt_x</p:attrName>
                                        </p:attrNameLst>
                                      </p:cBhvr>
                                      <p:tavLst>
                                        <p:tav tm="0">
                                          <p:val>
                                            <p:strVal val="1+#ppt_w/2"/>
                                          </p:val>
                                        </p:tav>
                                        <p:tav tm="100000">
                                          <p:val>
                                            <p:strVal val="#ppt_x"/>
                                          </p:val>
                                        </p:tav>
                                      </p:tavLst>
                                    </p:anim>
                                    <p:anim calcmode="lin" valueType="num">
                                      <p:cBhvr additive="base">
                                        <p:cTn id="73" dur="500" fill="hold"/>
                                        <p:tgtEl>
                                          <p:spTgt spid="66"/>
                                        </p:tgtEl>
                                        <p:attrNameLst>
                                          <p:attrName>ppt_y</p:attrName>
                                        </p:attrNameLst>
                                      </p:cBhvr>
                                      <p:tavLst>
                                        <p:tav tm="0">
                                          <p:val>
                                            <p:strVal val="#ppt_y"/>
                                          </p:val>
                                        </p:tav>
                                        <p:tav tm="100000">
                                          <p:val>
                                            <p:strVal val="#ppt_y"/>
                                          </p:val>
                                        </p:tav>
                                      </p:tavLst>
                                    </p:anim>
                                  </p:childTnLst>
                                </p:cTn>
                              </p:par>
                            </p:childTnLst>
                          </p:cTn>
                        </p:par>
                        <p:par>
                          <p:cTn id="74" fill="hold">
                            <p:stCondLst>
                              <p:cond delay="3500"/>
                            </p:stCondLst>
                            <p:childTnLst>
                              <p:par>
                                <p:cTn id="75" presetID="2" presetClass="entr" presetSubtype="8" fill="hold" nodeType="afterEffect">
                                  <p:stCondLst>
                                    <p:cond delay="0"/>
                                  </p:stCondLst>
                                  <p:childTnLst>
                                    <p:set>
                                      <p:cBhvr>
                                        <p:cTn id="76" dur="1" fill="hold">
                                          <p:stCondLst>
                                            <p:cond delay="0"/>
                                          </p:stCondLst>
                                        </p:cTn>
                                        <p:tgtEl>
                                          <p:spTgt spid="69"/>
                                        </p:tgtEl>
                                        <p:attrNameLst>
                                          <p:attrName>style.visibility</p:attrName>
                                        </p:attrNameLst>
                                      </p:cBhvr>
                                      <p:to>
                                        <p:strVal val="visible"/>
                                      </p:to>
                                    </p:set>
                                    <p:anim calcmode="lin" valueType="num">
                                      <p:cBhvr additive="base">
                                        <p:cTn id="77" dur="500" fill="hold"/>
                                        <p:tgtEl>
                                          <p:spTgt spid="69"/>
                                        </p:tgtEl>
                                        <p:attrNameLst>
                                          <p:attrName>ppt_x</p:attrName>
                                        </p:attrNameLst>
                                      </p:cBhvr>
                                      <p:tavLst>
                                        <p:tav tm="0">
                                          <p:val>
                                            <p:strVal val="0-#ppt_w/2"/>
                                          </p:val>
                                        </p:tav>
                                        <p:tav tm="100000">
                                          <p:val>
                                            <p:strVal val="#ppt_x"/>
                                          </p:val>
                                        </p:tav>
                                      </p:tavLst>
                                    </p:anim>
                                    <p:anim calcmode="lin" valueType="num">
                                      <p:cBhvr additive="base">
                                        <p:cTn id="78" dur="500" fill="hold"/>
                                        <p:tgtEl>
                                          <p:spTgt spid="69"/>
                                        </p:tgtEl>
                                        <p:attrNameLst>
                                          <p:attrName>ppt_y</p:attrName>
                                        </p:attrNameLst>
                                      </p:cBhvr>
                                      <p:tavLst>
                                        <p:tav tm="0">
                                          <p:val>
                                            <p:strVal val="#ppt_y"/>
                                          </p:val>
                                        </p:tav>
                                        <p:tav tm="100000">
                                          <p:val>
                                            <p:strVal val="#ppt_y"/>
                                          </p:val>
                                        </p:tav>
                                      </p:tavLst>
                                    </p:anim>
                                  </p:childTnLst>
                                </p:cTn>
                              </p:par>
                              <p:par>
                                <p:cTn id="79" presetID="2" presetClass="entr" presetSubtype="2" fill="hold" nodeType="withEffect">
                                  <p:stCondLst>
                                    <p:cond delay="0"/>
                                  </p:stCondLst>
                                  <p:childTnLst>
                                    <p:set>
                                      <p:cBhvr>
                                        <p:cTn id="80" dur="1" fill="hold">
                                          <p:stCondLst>
                                            <p:cond delay="0"/>
                                          </p:stCondLst>
                                        </p:cTn>
                                        <p:tgtEl>
                                          <p:spTgt spid="72"/>
                                        </p:tgtEl>
                                        <p:attrNameLst>
                                          <p:attrName>style.visibility</p:attrName>
                                        </p:attrNameLst>
                                      </p:cBhvr>
                                      <p:to>
                                        <p:strVal val="visible"/>
                                      </p:to>
                                    </p:set>
                                    <p:anim calcmode="lin" valueType="num">
                                      <p:cBhvr additive="base">
                                        <p:cTn id="81" dur="500" fill="hold"/>
                                        <p:tgtEl>
                                          <p:spTgt spid="72"/>
                                        </p:tgtEl>
                                        <p:attrNameLst>
                                          <p:attrName>ppt_x</p:attrName>
                                        </p:attrNameLst>
                                      </p:cBhvr>
                                      <p:tavLst>
                                        <p:tav tm="0">
                                          <p:val>
                                            <p:strVal val="1+#ppt_w/2"/>
                                          </p:val>
                                        </p:tav>
                                        <p:tav tm="100000">
                                          <p:val>
                                            <p:strVal val="#ppt_x"/>
                                          </p:val>
                                        </p:tav>
                                      </p:tavLst>
                                    </p:anim>
                                    <p:anim calcmode="lin" valueType="num">
                                      <p:cBhvr additive="base">
                                        <p:cTn id="82" dur="500" fill="hold"/>
                                        <p:tgtEl>
                                          <p:spTgt spid="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DRGs</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软件的意义</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矩形 27"/>
          <p:cNvSpPr/>
          <p:nvPr/>
        </p:nvSpPr>
        <p:spPr>
          <a:xfrm>
            <a:off x="2846759" y="862694"/>
            <a:ext cx="5102700" cy="839134"/>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9" name="矩形 28"/>
          <p:cNvSpPr/>
          <p:nvPr/>
        </p:nvSpPr>
        <p:spPr>
          <a:xfrm>
            <a:off x="3653255" y="699542"/>
            <a:ext cx="3515183" cy="3274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1400" dirty="0">
                <a:latin typeface="微软雅黑" panose="020B0503020204020204" pitchFamily="34" charset="-122"/>
                <a:ea typeface="微软雅黑" panose="020B0503020204020204" pitchFamily="34" charset="-122"/>
              </a:rPr>
              <a:t>有利于控制不合理医疗费用的增长</a:t>
            </a:r>
          </a:p>
        </p:txBody>
      </p:sp>
      <p:sp>
        <p:nvSpPr>
          <p:cNvPr id="30" name="六边形 29"/>
          <p:cNvSpPr/>
          <p:nvPr/>
        </p:nvSpPr>
        <p:spPr>
          <a:xfrm>
            <a:off x="903628" y="2425696"/>
            <a:ext cx="1190447" cy="1026114"/>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2000" b="1" dirty="0">
                <a:latin typeface="微软雅黑" panose="020B0503020204020204" pitchFamily="34" charset="-122"/>
                <a:ea typeface="微软雅黑" panose="020B0503020204020204" pitchFamily="34" charset="-122"/>
              </a:rPr>
              <a:t>软件意义</a:t>
            </a:r>
          </a:p>
        </p:txBody>
      </p:sp>
      <p:cxnSp>
        <p:nvCxnSpPr>
          <p:cNvPr id="31" name="直接箭头连接符 30"/>
          <p:cNvCxnSpPr>
            <a:stCxn id="30" idx="5"/>
            <a:endCxn id="28" idx="1"/>
          </p:cNvCxnSpPr>
          <p:nvPr/>
        </p:nvCxnSpPr>
        <p:spPr>
          <a:xfrm flipV="1">
            <a:off x="1837547" y="1282261"/>
            <a:ext cx="1009212" cy="1143435"/>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V="1">
            <a:off x="2091124" y="2389187"/>
            <a:ext cx="752684" cy="512046"/>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30" idx="1"/>
            <a:endCxn id="38" idx="1"/>
          </p:cNvCxnSpPr>
          <p:nvPr/>
        </p:nvCxnSpPr>
        <p:spPr>
          <a:xfrm>
            <a:off x="1837547" y="3451810"/>
            <a:ext cx="1009212" cy="1148645"/>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142299" y="987574"/>
            <a:ext cx="4537095" cy="669416"/>
          </a:xfrm>
          <a:prstGeom prst="rect">
            <a:avLst/>
          </a:prstGeom>
          <a:noFill/>
        </p:spPr>
        <p:txBody>
          <a:bodyPr wrap="square" lIns="68584" tIns="34291" rIns="68584" bIns="34291" rtlCol="0">
            <a:spAutoFit/>
          </a:bodyPr>
          <a:lstStyle/>
          <a:p>
            <a:pPr>
              <a:lnSpc>
                <a:spcPct val="13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可引入上一年度区域病组标杆值或者医院近三年组平均费用，即同一组内病例的诊疗价格是事先确定的，这样就可以有效控制医生诱导需求和道德风险，减少平均住院日，减低药品费用在收入中的比例。</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矩形 34"/>
          <p:cNvSpPr/>
          <p:nvPr/>
        </p:nvSpPr>
        <p:spPr>
          <a:xfrm>
            <a:off x="2846759" y="2007140"/>
            <a:ext cx="5102700" cy="839134"/>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6" name="矩形 35"/>
          <p:cNvSpPr/>
          <p:nvPr/>
        </p:nvSpPr>
        <p:spPr>
          <a:xfrm>
            <a:off x="3653255" y="1851670"/>
            <a:ext cx="3515183" cy="3274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1400" dirty="0">
                <a:latin typeface="微软雅黑" panose="020B0503020204020204" pitchFamily="34" charset="-122"/>
                <a:ea typeface="微软雅黑" panose="020B0503020204020204" pitchFamily="34" charset="-122"/>
              </a:rPr>
              <a:t>提高医院的医疗质量</a:t>
            </a:r>
          </a:p>
        </p:txBody>
      </p:sp>
      <p:sp>
        <p:nvSpPr>
          <p:cNvPr id="37" name="TextBox 36"/>
          <p:cNvSpPr txBox="1"/>
          <p:nvPr/>
        </p:nvSpPr>
        <p:spPr>
          <a:xfrm>
            <a:off x="3142299" y="2296891"/>
            <a:ext cx="4537095" cy="449869"/>
          </a:xfrm>
          <a:prstGeom prst="rect">
            <a:avLst/>
          </a:prstGeom>
          <a:noFill/>
        </p:spPr>
        <p:txBody>
          <a:bodyPr wrap="square" lIns="68584" tIns="34291" rIns="68584" bIns="34291" rtlCol="0">
            <a:spAutoFit/>
          </a:bodyPr>
          <a:lstStyle/>
          <a:p>
            <a:pPr>
              <a:lnSpc>
                <a:spcPct val="13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加强医院内部各个部门的合作，提高工作效率，从而降低医疗费用。而且还可以避免医疗设备和技术的过渡利用，减少浪费。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矩形 37"/>
          <p:cNvSpPr/>
          <p:nvPr/>
        </p:nvSpPr>
        <p:spPr>
          <a:xfrm>
            <a:off x="2846759" y="4180888"/>
            <a:ext cx="5102700" cy="839134"/>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9" name="矩形 38"/>
          <p:cNvSpPr/>
          <p:nvPr/>
        </p:nvSpPr>
        <p:spPr>
          <a:xfrm>
            <a:off x="3653255" y="4025419"/>
            <a:ext cx="3515183" cy="3274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1400" dirty="0">
                <a:latin typeface="微软雅黑" panose="020B0503020204020204" pitchFamily="34" charset="-122"/>
                <a:ea typeface="微软雅黑" panose="020B0503020204020204" pitchFamily="34" charset="-122"/>
              </a:rPr>
              <a:t>有利于推进医院精细化管理</a:t>
            </a:r>
          </a:p>
        </p:txBody>
      </p:sp>
      <p:sp>
        <p:nvSpPr>
          <p:cNvPr id="40" name="TextBox 39"/>
          <p:cNvSpPr txBox="1"/>
          <p:nvPr/>
        </p:nvSpPr>
        <p:spPr>
          <a:xfrm>
            <a:off x="3142299" y="4350606"/>
            <a:ext cx="4537095" cy="669416"/>
          </a:xfrm>
          <a:prstGeom prst="rect">
            <a:avLst/>
          </a:prstGeom>
          <a:noFill/>
        </p:spPr>
        <p:txBody>
          <a:bodyPr wrap="square" lIns="68584" tIns="34291" rIns="68584" bIns="34291" rtlCol="0">
            <a:spAutoFit/>
          </a:bodyPr>
          <a:lstStyle/>
          <a:p>
            <a:pPr>
              <a:lnSpc>
                <a:spcPct val="13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医院使用</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DRGs</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管理工具后，引入与</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DRGs</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相关的多个指标，可从多维度、多指标，从科室和病种两个角度出发，逐层钻取，发现问题，深入解析，最终定位到每份出院病例和相对应的医嘱明细。</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矩形 15"/>
          <p:cNvSpPr/>
          <p:nvPr/>
        </p:nvSpPr>
        <p:spPr>
          <a:xfrm>
            <a:off x="2843808" y="3100768"/>
            <a:ext cx="5102700" cy="839134"/>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7" name="矩形 16"/>
          <p:cNvSpPr/>
          <p:nvPr/>
        </p:nvSpPr>
        <p:spPr>
          <a:xfrm>
            <a:off x="3650304" y="2945298"/>
            <a:ext cx="3515183" cy="3274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1400" dirty="0">
                <a:latin typeface="微软雅黑" panose="020B0503020204020204" pitchFamily="34" charset="-122"/>
                <a:ea typeface="微软雅黑" panose="020B0503020204020204" pitchFamily="34" charset="-122"/>
              </a:rPr>
              <a:t>有利于加强医院经营管理工作</a:t>
            </a:r>
          </a:p>
        </p:txBody>
      </p:sp>
      <p:sp>
        <p:nvSpPr>
          <p:cNvPr id="18" name="TextBox 17"/>
          <p:cNvSpPr txBox="1"/>
          <p:nvPr/>
        </p:nvSpPr>
        <p:spPr>
          <a:xfrm>
            <a:off x="3142299" y="3272764"/>
            <a:ext cx="4537095" cy="669416"/>
          </a:xfrm>
          <a:prstGeom prst="rect">
            <a:avLst/>
          </a:prstGeom>
          <a:noFill/>
        </p:spPr>
        <p:txBody>
          <a:bodyPr wrap="square" lIns="68584" tIns="34291" rIns="68584" bIns="34291" rtlCol="0">
            <a:spAutoFit/>
          </a:bodyPr>
          <a:lstStyle/>
          <a:p>
            <a:pPr>
              <a:lnSpc>
                <a:spcPct val="130000"/>
              </a:lnSpc>
            </a:pP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DRGs</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作为付费的依据，医院预先知道该病种的盈亏界限。</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DRGs</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付费标准的高低又是患者选择医院的重要依据，有利于提高医院的竞争机制，降低成本不断提高医院的管理水平，使得医院有效利用卫生资源、发挥其最大的医疗效益。</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9" name="直接箭头连接符 18"/>
          <p:cNvCxnSpPr>
            <a:stCxn id="30" idx="0"/>
            <a:endCxn id="16" idx="1"/>
          </p:cNvCxnSpPr>
          <p:nvPr/>
        </p:nvCxnSpPr>
        <p:spPr>
          <a:xfrm>
            <a:off x="2094075" y="2938753"/>
            <a:ext cx="749733" cy="581582"/>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200" advClick="0" advTm="0">
        <p:dissolve/>
      </p:transition>
    </mc:Choice>
    <mc:Fallback xmlns="">
      <p:transition spd="slow" advClick="0" advTm="0">
        <p:dissolv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7"/>
                                            </p:tgtEl>
                                            <p:attrNameLst>
                                              <p:attrName>ppt_y</p:attrName>
                                            </p:attrNameLst>
                                          </p:cBhvr>
                                          <p:tavLst>
                                            <p:tav tm="0">
                                              <p:val>
                                                <p:strVal val="#ppt_y"/>
                                              </p:val>
                                            </p:tav>
                                            <p:tav tm="100000">
                                              <p:val>
                                                <p:strVal val="#ppt_y"/>
                                              </p:val>
                                            </p:tav>
                                          </p:tavLst>
                                        </p:anim>
                                        <p:anim calcmode="lin" valueType="num">
                                          <p:cBhvr>
                                            <p:cTn id="9" dur="500" fill="hold"/>
                                            <p:tgtEl>
                                              <p:spTgt spid="2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7"/>
                                            </p:tgtEl>
                                          </p:cBhvr>
                                        </p:animEffect>
                                      </p:childTnLst>
                                    </p:cTn>
                                  </p:par>
                                </p:childTnLst>
                              </p:cTn>
                            </p:par>
                            <p:par>
                              <p:cTn id="12" fill="hold">
                                <p:stCondLst>
                                  <p:cond delay="899"/>
                                </p:stCondLst>
                                <p:childTnLst>
                                  <p:par>
                                    <p:cTn id="13" presetID="14" presetClass="entr" presetSubtype="1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randombar(horizontal)">
                                          <p:cBhvr>
                                            <p:cTn id="15" dur="500"/>
                                            <p:tgtEl>
                                              <p:spTgt spid="30"/>
                                            </p:tgtEl>
                                          </p:cBhvr>
                                        </p:animEffect>
                                      </p:childTnLst>
                                    </p:cTn>
                                  </p:par>
                                </p:childTnLst>
                              </p:cTn>
                            </p:par>
                            <p:par>
                              <p:cTn id="16" fill="hold">
                                <p:stCondLst>
                                  <p:cond delay="1399"/>
                                </p:stCondLst>
                                <p:childTnLst>
                                  <p:par>
                                    <p:cTn id="17" presetID="22" presetClass="entr" presetSubtype="8"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500"/>
                                            <p:tgtEl>
                                              <p:spTgt spid="31"/>
                                            </p:tgtEl>
                                          </p:cBhvr>
                                        </p:animEffect>
                                      </p:childTnLst>
                                    </p:cTn>
                                  </p:par>
                                  <p:par>
                                    <p:cTn id="20" presetID="22" presetClass="entr" presetSubtype="8"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500"/>
                                            <p:tgtEl>
                                              <p:spTgt spid="32"/>
                                            </p:tgtEl>
                                          </p:cBhvr>
                                        </p:animEffect>
                                      </p:childTnLst>
                                    </p:cTn>
                                  </p:par>
                                  <p:par>
                                    <p:cTn id="23" presetID="22" presetClass="entr" presetSubtype="8"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500"/>
                                            <p:tgtEl>
                                              <p:spTgt spid="19"/>
                                            </p:tgtEl>
                                          </p:cBhvr>
                                        </p:animEffect>
                                      </p:childTnLst>
                                    </p:cTn>
                                  </p:par>
                                  <p:par>
                                    <p:cTn id="26" presetID="22" presetClass="entr" presetSubtype="8" fill="hold"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wipe(left)">
                                          <p:cBhvr>
                                            <p:cTn id="28" dur="500"/>
                                            <p:tgtEl>
                                              <p:spTgt spid="33"/>
                                            </p:tgtEl>
                                          </p:cBhvr>
                                        </p:animEffect>
                                      </p:childTnLst>
                                    </p:cTn>
                                  </p:par>
                                </p:childTnLst>
                              </p:cTn>
                            </p:par>
                            <p:par>
                              <p:cTn id="29" fill="hold">
                                <p:stCondLst>
                                  <p:cond delay="1899"/>
                                </p:stCondLst>
                                <p:childTnLst>
                                  <p:par>
                                    <p:cTn id="30" presetID="16" presetClass="entr" presetSubtype="37" fill="hold" grpId="0" nodeType="after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barn(outVertical)">
                                          <p:cBhvr>
                                            <p:cTn id="32" dur="500"/>
                                            <p:tgtEl>
                                              <p:spTgt spid="29"/>
                                            </p:tgtEl>
                                          </p:cBhvr>
                                        </p:animEffect>
                                      </p:childTnLst>
                                    </p:cTn>
                                  </p:par>
                                </p:childTnLst>
                              </p:cTn>
                            </p:par>
                            <p:par>
                              <p:cTn id="33" fill="hold">
                                <p:stCondLst>
                                  <p:cond delay="2399"/>
                                </p:stCondLst>
                                <p:childTnLst>
                                  <p:par>
                                    <p:cTn id="34" presetID="2" presetClass="entr" presetSubtype="1" fill="hold" grpId="0" nodeType="afterEffect" p14:presetBounceEnd="50000">
                                      <p:stCondLst>
                                        <p:cond delay="0"/>
                                      </p:stCondLst>
                                      <p:childTnLst>
                                        <p:set>
                                          <p:cBhvr>
                                            <p:cTn id="35" dur="1" fill="hold">
                                              <p:stCondLst>
                                                <p:cond delay="0"/>
                                              </p:stCondLst>
                                            </p:cTn>
                                            <p:tgtEl>
                                              <p:spTgt spid="28"/>
                                            </p:tgtEl>
                                            <p:attrNameLst>
                                              <p:attrName>style.visibility</p:attrName>
                                            </p:attrNameLst>
                                          </p:cBhvr>
                                          <p:to>
                                            <p:strVal val="visible"/>
                                          </p:to>
                                        </p:set>
                                        <p:anim calcmode="lin" valueType="num" p14:bounceEnd="50000">
                                          <p:cBhvr additive="base">
                                            <p:cTn id="36" dur="500" fill="hold"/>
                                            <p:tgtEl>
                                              <p:spTgt spid="28"/>
                                            </p:tgtEl>
                                            <p:attrNameLst>
                                              <p:attrName>ppt_x</p:attrName>
                                            </p:attrNameLst>
                                          </p:cBhvr>
                                          <p:tavLst>
                                            <p:tav tm="0">
                                              <p:val>
                                                <p:strVal val="#ppt_x"/>
                                              </p:val>
                                            </p:tav>
                                            <p:tav tm="100000">
                                              <p:val>
                                                <p:strVal val="#ppt_x"/>
                                              </p:val>
                                            </p:tav>
                                          </p:tavLst>
                                        </p:anim>
                                        <p:anim calcmode="lin" valueType="num" p14:bounceEnd="50000">
                                          <p:cBhvr additive="base">
                                            <p:cTn id="37" dur="500" fill="hold"/>
                                            <p:tgtEl>
                                              <p:spTgt spid="28"/>
                                            </p:tgtEl>
                                            <p:attrNameLst>
                                              <p:attrName>ppt_y</p:attrName>
                                            </p:attrNameLst>
                                          </p:cBhvr>
                                          <p:tavLst>
                                            <p:tav tm="0">
                                              <p:val>
                                                <p:strVal val="0-#ppt_h/2"/>
                                              </p:val>
                                            </p:tav>
                                            <p:tav tm="100000">
                                              <p:val>
                                                <p:strVal val="#ppt_y"/>
                                              </p:val>
                                            </p:tav>
                                          </p:tavLst>
                                        </p:anim>
                                      </p:childTnLst>
                                    </p:cTn>
                                  </p:par>
                                </p:childTnLst>
                              </p:cTn>
                            </p:par>
                            <p:par>
                              <p:cTn id="38" fill="hold">
                                <p:stCondLst>
                                  <p:cond delay="2899"/>
                                </p:stCondLst>
                                <p:childTnLst>
                                  <p:par>
                                    <p:cTn id="39" presetID="22" presetClass="entr" presetSubtype="8" fill="hold" grpId="0" nodeType="afterEffect">
                                      <p:stCondLst>
                                        <p:cond delay="0"/>
                                      </p:stCondLst>
                                      <p:iterate type="lt">
                                        <p:tmPct val="30000"/>
                                      </p:iterate>
                                      <p:childTnLst>
                                        <p:set>
                                          <p:cBhvr>
                                            <p:cTn id="40" dur="1" fill="hold">
                                              <p:stCondLst>
                                                <p:cond delay="0"/>
                                              </p:stCondLst>
                                            </p:cTn>
                                            <p:tgtEl>
                                              <p:spTgt spid="34"/>
                                            </p:tgtEl>
                                            <p:attrNameLst>
                                              <p:attrName>style.visibility</p:attrName>
                                            </p:attrNameLst>
                                          </p:cBhvr>
                                          <p:to>
                                            <p:strVal val="visible"/>
                                          </p:to>
                                        </p:set>
                                        <p:animEffect transition="in" filter="wipe(left)">
                                          <p:cBhvr>
                                            <p:cTn id="41" dur="100"/>
                                            <p:tgtEl>
                                              <p:spTgt spid="34"/>
                                            </p:tgtEl>
                                          </p:cBhvr>
                                        </p:animEffect>
                                      </p:childTnLst>
                                    </p:cTn>
                                  </p:par>
                                  <p:par>
                                    <p:cTn id="42" presetID="36" presetClass="emph" presetSubtype="0" fill="hold" grpId="1" nodeType="withEffect">
                                      <p:stCondLst>
                                        <p:cond delay="0"/>
                                      </p:stCondLst>
                                      <p:iterate type="lt">
                                        <p:tmPct val="30000"/>
                                      </p:iterate>
                                      <p:childTnLst>
                                        <p:animScale>
                                          <p:cBhvr>
                                            <p:cTn id="43" dur="50" autoRev="1" fill="hold">
                                              <p:stCondLst>
                                                <p:cond delay="0"/>
                                              </p:stCondLst>
                                            </p:cTn>
                                            <p:tgtEl>
                                              <p:spTgt spid="34"/>
                                            </p:tgtEl>
                                          </p:cBhvr>
                                          <p:to x="80000" y="100000"/>
                                        </p:animScale>
                                        <p:anim by="(#ppt_w*0.10)" calcmode="lin" valueType="num">
                                          <p:cBhvr>
                                            <p:cTn id="44" dur="50" autoRev="1" fill="hold">
                                              <p:stCondLst>
                                                <p:cond delay="0"/>
                                              </p:stCondLst>
                                            </p:cTn>
                                            <p:tgtEl>
                                              <p:spTgt spid="34"/>
                                            </p:tgtEl>
                                            <p:attrNameLst>
                                              <p:attrName>ppt_x</p:attrName>
                                            </p:attrNameLst>
                                          </p:cBhvr>
                                        </p:anim>
                                        <p:anim by="(-#ppt_w*0.10)" calcmode="lin" valueType="num">
                                          <p:cBhvr>
                                            <p:cTn id="45" dur="50" autoRev="1" fill="hold">
                                              <p:stCondLst>
                                                <p:cond delay="0"/>
                                              </p:stCondLst>
                                            </p:cTn>
                                            <p:tgtEl>
                                              <p:spTgt spid="34"/>
                                            </p:tgtEl>
                                            <p:attrNameLst>
                                              <p:attrName>ppt_y</p:attrName>
                                            </p:attrNameLst>
                                          </p:cBhvr>
                                        </p:anim>
                                        <p:animRot by="-480000">
                                          <p:cBhvr>
                                            <p:cTn id="46" dur="50" autoRev="1" fill="hold">
                                              <p:stCondLst>
                                                <p:cond delay="0"/>
                                              </p:stCondLst>
                                            </p:cTn>
                                            <p:tgtEl>
                                              <p:spTgt spid="34"/>
                                            </p:tgtEl>
                                            <p:attrNameLst>
                                              <p:attrName>r</p:attrName>
                                            </p:attrNameLst>
                                          </p:cBhvr>
                                        </p:animRot>
                                      </p:childTnLst>
                                    </p:cTn>
                                  </p:par>
                                </p:childTnLst>
                              </p:cTn>
                            </p:par>
                            <p:par>
                              <p:cTn id="47" fill="hold">
                                <p:stCondLst>
                                  <p:cond delay="5639"/>
                                </p:stCondLst>
                                <p:childTnLst>
                                  <p:par>
                                    <p:cTn id="48" presetID="16" presetClass="entr" presetSubtype="37" fill="hold" grpId="0" nodeType="afterEffect">
                                      <p:stCondLst>
                                        <p:cond delay="0"/>
                                      </p:stCondLst>
                                      <p:childTnLst>
                                        <p:set>
                                          <p:cBhvr>
                                            <p:cTn id="49" dur="1" fill="hold">
                                              <p:stCondLst>
                                                <p:cond delay="0"/>
                                              </p:stCondLst>
                                            </p:cTn>
                                            <p:tgtEl>
                                              <p:spTgt spid="36"/>
                                            </p:tgtEl>
                                            <p:attrNameLst>
                                              <p:attrName>style.visibility</p:attrName>
                                            </p:attrNameLst>
                                          </p:cBhvr>
                                          <p:to>
                                            <p:strVal val="visible"/>
                                          </p:to>
                                        </p:set>
                                        <p:animEffect transition="in" filter="barn(outVertical)">
                                          <p:cBhvr>
                                            <p:cTn id="50" dur="500"/>
                                            <p:tgtEl>
                                              <p:spTgt spid="36"/>
                                            </p:tgtEl>
                                          </p:cBhvr>
                                        </p:animEffect>
                                      </p:childTnLst>
                                    </p:cTn>
                                  </p:par>
                                </p:childTnLst>
                              </p:cTn>
                            </p:par>
                            <p:par>
                              <p:cTn id="51" fill="hold">
                                <p:stCondLst>
                                  <p:cond delay="6139"/>
                                </p:stCondLst>
                                <p:childTnLst>
                                  <p:par>
                                    <p:cTn id="52" presetID="2" presetClass="entr" presetSubtype="1" fill="hold" grpId="0" nodeType="afterEffect" p14:presetBounceEnd="50000">
                                      <p:stCondLst>
                                        <p:cond delay="0"/>
                                      </p:stCondLst>
                                      <p:childTnLst>
                                        <p:set>
                                          <p:cBhvr>
                                            <p:cTn id="53" dur="1" fill="hold">
                                              <p:stCondLst>
                                                <p:cond delay="0"/>
                                              </p:stCondLst>
                                            </p:cTn>
                                            <p:tgtEl>
                                              <p:spTgt spid="35"/>
                                            </p:tgtEl>
                                            <p:attrNameLst>
                                              <p:attrName>style.visibility</p:attrName>
                                            </p:attrNameLst>
                                          </p:cBhvr>
                                          <p:to>
                                            <p:strVal val="visible"/>
                                          </p:to>
                                        </p:set>
                                        <p:anim calcmode="lin" valueType="num" p14:bounceEnd="50000">
                                          <p:cBhvr additive="base">
                                            <p:cTn id="54" dur="500" fill="hold"/>
                                            <p:tgtEl>
                                              <p:spTgt spid="35"/>
                                            </p:tgtEl>
                                            <p:attrNameLst>
                                              <p:attrName>ppt_x</p:attrName>
                                            </p:attrNameLst>
                                          </p:cBhvr>
                                          <p:tavLst>
                                            <p:tav tm="0">
                                              <p:val>
                                                <p:strVal val="#ppt_x"/>
                                              </p:val>
                                            </p:tav>
                                            <p:tav tm="100000">
                                              <p:val>
                                                <p:strVal val="#ppt_x"/>
                                              </p:val>
                                            </p:tav>
                                          </p:tavLst>
                                        </p:anim>
                                        <p:anim calcmode="lin" valueType="num" p14:bounceEnd="50000">
                                          <p:cBhvr additive="base">
                                            <p:cTn id="55" dur="500" fill="hold"/>
                                            <p:tgtEl>
                                              <p:spTgt spid="35"/>
                                            </p:tgtEl>
                                            <p:attrNameLst>
                                              <p:attrName>ppt_y</p:attrName>
                                            </p:attrNameLst>
                                          </p:cBhvr>
                                          <p:tavLst>
                                            <p:tav tm="0">
                                              <p:val>
                                                <p:strVal val="0-#ppt_h/2"/>
                                              </p:val>
                                            </p:tav>
                                            <p:tav tm="100000">
                                              <p:val>
                                                <p:strVal val="#ppt_y"/>
                                              </p:val>
                                            </p:tav>
                                          </p:tavLst>
                                        </p:anim>
                                      </p:childTnLst>
                                    </p:cTn>
                                  </p:par>
                                </p:childTnLst>
                              </p:cTn>
                            </p:par>
                            <p:par>
                              <p:cTn id="56" fill="hold">
                                <p:stCondLst>
                                  <p:cond delay="6639"/>
                                </p:stCondLst>
                                <p:childTnLst>
                                  <p:par>
                                    <p:cTn id="57" presetID="22" presetClass="entr" presetSubtype="8" fill="hold" grpId="0" nodeType="afterEffect">
                                      <p:stCondLst>
                                        <p:cond delay="0"/>
                                      </p:stCondLst>
                                      <p:iterate type="lt">
                                        <p:tmPct val="30000"/>
                                      </p:iterate>
                                      <p:childTnLst>
                                        <p:set>
                                          <p:cBhvr>
                                            <p:cTn id="58" dur="1" fill="hold">
                                              <p:stCondLst>
                                                <p:cond delay="0"/>
                                              </p:stCondLst>
                                            </p:cTn>
                                            <p:tgtEl>
                                              <p:spTgt spid="37"/>
                                            </p:tgtEl>
                                            <p:attrNameLst>
                                              <p:attrName>style.visibility</p:attrName>
                                            </p:attrNameLst>
                                          </p:cBhvr>
                                          <p:to>
                                            <p:strVal val="visible"/>
                                          </p:to>
                                        </p:set>
                                        <p:animEffect transition="in" filter="wipe(left)">
                                          <p:cBhvr>
                                            <p:cTn id="59" dur="100"/>
                                            <p:tgtEl>
                                              <p:spTgt spid="37"/>
                                            </p:tgtEl>
                                          </p:cBhvr>
                                        </p:animEffect>
                                      </p:childTnLst>
                                    </p:cTn>
                                  </p:par>
                                  <p:par>
                                    <p:cTn id="60" presetID="36" presetClass="emph" presetSubtype="0" fill="hold" grpId="1" nodeType="withEffect">
                                      <p:stCondLst>
                                        <p:cond delay="0"/>
                                      </p:stCondLst>
                                      <p:iterate type="lt">
                                        <p:tmPct val="30000"/>
                                      </p:iterate>
                                      <p:childTnLst>
                                        <p:animScale>
                                          <p:cBhvr>
                                            <p:cTn id="61" dur="50" autoRev="1" fill="hold">
                                              <p:stCondLst>
                                                <p:cond delay="0"/>
                                              </p:stCondLst>
                                            </p:cTn>
                                            <p:tgtEl>
                                              <p:spTgt spid="37"/>
                                            </p:tgtEl>
                                          </p:cBhvr>
                                          <p:to x="80000" y="100000"/>
                                        </p:animScale>
                                        <p:anim by="(#ppt_w*0.10)" calcmode="lin" valueType="num">
                                          <p:cBhvr>
                                            <p:cTn id="62" dur="50" autoRev="1" fill="hold">
                                              <p:stCondLst>
                                                <p:cond delay="0"/>
                                              </p:stCondLst>
                                            </p:cTn>
                                            <p:tgtEl>
                                              <p:spTgt spid="37"/>
                                            </p:tgtEl>
                                            <p:attrNameLst>
                                              <p:attrName>ppt_x</p:attrName>
                                            </p:attrNameLst>
                                          </p:cBhvr>
                                        </p:anim>
                                        <p:anim by="(-#ppt_w*0.10)" calcmode="lin" valueType="num">
                                          <p:cBhvr>
                                            <p:cTn id="63" dur="50" autoRev="1" fill="hold">
                                              <p:stCondLst>
                                                <p:cond delay="0"/>
                                              </p:stCondLst>
                                            </p:cTn>
                                            <p:tgtEl>
                                              <p:spTgt spid="37"/>
                                            </p:tgtEl>
                                            <p:attrNameLst>
                                              <p:attrName>ppt_y</p:attrName>
                                            </p:attrNameLst>
                                          </p:cBhvr>
                                        </p:anim>
                                        <p:animRot by="-480000">
                                          <p:cBhvr>
                                            <p:cTn id="64" dur="50" autoRev="1" fill="hold">
                                              <p:stCondLst>
                                                <p:cond delay="0"/>
                                              </p:stCondLst>
                                            </p:cTn>
                                            <p:tgtEl>
                                              <p:spTgt spid="37"/>
                                            </p:tgtEl>
                                            <p:attrNameLst>
                                              <p:attrName>r</p:attrName>
                                            </p:attrNameLst>
                                          </p:cBhvr>
                                        </p:animRot>
                                      </p:childTnLst>
                                    </p:cTn>
                                  </p:par>
                                </p:childTnLst>
                              </p:cTn>
                            </p:par>
                            <p:par>
                              <p:cTn id="65" fill="hold">
                                <p:stCondLst>
                                  <p:cond delay="8359"/>
                                </p:stCondLst>
                                <p:childTnLst>
                                  <p:par>
                                    <p:cTn id="66" presetID="16" presetClass="entr" presetSubtype="37" fill="hold" grpId="0" nodeType="after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barn(outVertical)">
                                          <p:cBhvr>
                                            <p:cTn id="68" dur="500"/>
                                            <p:tgtEl>
                                              <p:spTgt spid="17"/>
                                            </p:tgtEl>
                                          </p:cBhvr>
                                        </p:animEffect>
                                      </p:childTnLst>
                                    </p:cTn>
                                  </p:par>
                                </p:childTnLst>
                              </p:cTn>
                            </p:par>
                            <p:par>
                              <p:cTn id="69" fill="hold">
                                <p:stCondLst>
                                  <p:cond delay="8859"/>
                                </p:stCondLst>
                                <p:childTnLst>
                                  <p:par>
                                    <p:cTn id="70" presetID="2" presetClass="entr" presetSubtype="1" fill="hold" grpId="0" nodeType="afterEffect" p14:presetBounceEnd="50000">
                                      <p:stCondLst>
                                        <p:cond delay="0"/>
                                      </p:stCondLst>
                                      <p:childTnLst>
                                        <p:set>
                                          <p:cBhvr>
                                            <p:cTn id="71" dur="1" fill="hold">
                                              <p:stCondLst>
                                                <p:cond delay="0"/>
                                              </p:stCondLst>
                                            </p:cTn>
                                            <p:tgtEl>
                                              <p:spTgt spid="16"/>
                                            </p:tgtEl>
                                            <p:attrNameLst>
                                              <p:attrName>style.visibility</p:attrName>
                                            </p:attrNameLst>
                                          </p:cBhvr>
                                          <p:to>
                                            <p:strVal val="visible"/>
                                          </p:to>
                                        </p:set>
                                        <p:anim calcmode="lin" valueType="num" p14:bounceEnd="50000">
                                          <p:cBhvr additive="base">
                                            <p:cTn id="72" dur="500" fill="hold"/>
                                            <p:tgtEl>
                                              <p:spTgt spid="16"/>
                                            </p:tgtEl>
                                            <p:attrNameLst>
                                              <p:attrName>ppt_x</p:attrName>
                                            </p:attrNameLst>
                                          </p:cBhvr>
                                          <p:tavLst>
                                            <p:tav tm="0">
                                              <p:val>
                                                <p:strVal val="#ppt_x"/>
                                              </p:val>
                                            </p:tav>
                                            <p:tav tm="100000">
                                              <p:val>
                                                <p:strVal val="#ppt_x"/>
                                              </p:val>
                                            </p:tav>
                                          </p:tavLst>
                                        </p:anim>
                                        <p:anim calcmode="lin" valueType="num" p14:bounceEnd="50000">
                                          <p:cBhvr additive="base">
                                            <p:cTn id="73" dur="500" fill="hold"/>
                                            <p:tgtEl>
                                              <p:spTgt spid="16"/>
                                            </p:tgtEl>
                                            <p:attrNameLst>
                                              <p:attrName>ppt_y</p:attrName>
                                            </p:attrNameLst>
                                          </p:cBhvr>
                                          <p:tavLst>
                                            <p:tav tm="0">
                                              <p:val>
                                                <p:strVal val="0-#ppt_h/2"/>
                                              </p:val>
                                            </p:tav>
                                            <p:tav tm="100000">
                                              <p:val>
                                                <p:strVal val="#ppt_y"/>
                                              </p:val>
                                            </p:tav>
                                          </p:tavLst>
                                        </p:anim>
                                      </p:childTnLst>
                                    </p:cTn>
                                  </p:par>
                                </p:childTnLst>
                              </p:cTn>
                            </p:par>
                            <p:par>
                              <p:cTn id="74" fill="hold">
                                <p:stCondLst>
                                  <p:cond delay="9359"/>
                                </p:stCondLst>
                                <p:childTnLst>
                                  <p:par>
                                    <p:cTn id="75" presetID="22" presetClass="entr" presetSubtype="8" fill="hold" grpId="0" nodeType="afterEffect">
                                      <p:stCondLst>
                                        <p:cond delay="0"/>
                                      </p:stCondLst>
                                      <p:iterate type="lt">
                                        <p:tmPct val="30000"/>
                                      </p:iterate>
                                      <p:childTnLst>
                                        <p:set>
                                          <p:cBhvr>
                                            <p:cTn id="76" dur="1" fill="hold">
                                              <p:stCondLst>
                                                <p:cond delay="0"/>
                                              </p:stCondLst>
                                            </p:cTn>
                                            <p:tgtEl>
                                              <p:spTgt spid="18"/>
                                            </p:tgtEl>
                                            <p:attrNameLst>
                                              <p:attrName>style.visibility</p:attrName>
                                            </p:attrNameLst>
                                          </p:cBhvr>
                                          <p:to>
                                            <p:strVal val="visible"/>
                                          </p:to>
                                        </p:set>
                                        <p:animEffect transition="in" filter="wipe(left)">
                                          <p:cBhvr>
                                            <p:cTn id="77" dur="100"/>
                                            <p:tgtEl>
                                              <p:spTgt spid="18"/>
                                            </p:tgtEl>
                                          </p:cBhvr>
                                        </p:animEffect>
                                      </p:childTnLst>
                                    </p:cTn>
                                  </p:par>
                                  <p:par>
                                    <p:cTn id="78" presetID="36" presetClass="emph" presetSubtype="0" fill="hold" grpId="1" nodeType="withEffect">
                                      <p:stCondLst>
                                        <p:cond delay="0"/>
                                      </p:stCondLst>
                                      <p:iterate type="lt">
                                        <p:tmPct val="30000"/>
                                      </p:iterate>
                                      <p:childTnLst>
                                        <p:animScale>
                                          <p:cBhvr>
                                            <p:cTn id="79" dur="50" autoRev="1" fill="hold">
                                              <p:stCondLst>
                                                <p:cond delay="0"/>
                                              </p:stCondLst>
                                            </p:cTn>
                                            <p:tgtEl>
                                              <p:spTgt spid="18"/>
                                            </p:tgtEl>
                                          </p:cBhvr>
                                          <p:to x="80000" y="100000"/>
                                        </p:animScale>
                                        <p:anim by="(#ppt_w*0.10)" calcmode="lin" valueType="num">
                                          <p:cBhvr>
                                            <p:cTn id="80" dur="50" autoRev="1" fill="hold">
                                              <p:stCondLst>
                                                <p:cond delay="0"/>
                                              </p:stCondLst>
                                            </p:cTn>
                                            <p:tgtEl>
                                              <p:spTgt spid="18"/>
                                            </p:tgtEl>
                                            <p:attrNameLst>
                                              <p:attrName>ppt_x</p:attrName>
                                            </p:attrNameLst>
                                          </p:cBhvr>
                                        </p:anim>
                                        <p:anim by="(-#ppt_w*0.10)" calcmode="lin" valueType="num">
                                          <p:cBhvr>
                                            <p:cTn id="81" dur="50" autoRev="1" fill="hold">
                                              <p:stCondLst>
                                                <p:cond delay="0"/>
                                              </p:stCondLst>
                                            </p:cTn>
                                            <p:tgtEl>
                                              <p:spTgt spid="18"/>
                                            </p:tgtEl>
                                            <p:attrNameLst>
                                              <p:attrName>ppt_y</p:attrName>
                                            </p:attrNameLst>
                                          </p:cBhvr>
                                        </p:anim>
                                        <p:animRot by="-480000">
                                          <p:cBhvr>
                                            <p:cTn id="82" dur="50" autoRev="1" fill="hold">
                                              <p:stCondLst>
                                                <p:cond delay="0"/>
                                              </p:stCondLst>
                                            </p:cTn>
                                            <p:tgtEl>
                                              <p:spTgt spid="18"/>
                                            </p:tgtEl>
                                            <p:attrNameLst>
                                              <p:attrName>r</p:attrName>
                                            </p:attrNameLst>
                                          </p:cBhvr>
                                        </p:animRot>
                                      </p:childTnLst>
                                    </p:cTn>
                                  </p:par>
                                </p:childTnLst>
                              </p:cTn>
                            </p:par>
                            <p:par>
                              <p:cTn id="83" fill="hold">
                                <p:stCondLst>
                                  <p:cond delay="12579"/>
                                </p:stCondLst>
                                <p:childTnLst>
                                  <p:par>
                                    <p:cTn id="84" presetID="16" presetClass="entr" presetSubtype="37" fill="hold" grpId="0" nodeType="afterEffect">
                                      <p:stCondLst>
                                        <p:cond delay="0"/>
                                      </p:stCondLst>
                                      <p:childTnLst>
                                        <p:set>
                                          <p:cBhvr>
                                            <p:cTn id="85" dur="1" fill="hold">
                                              <p:stCondLst>
                                                <p:cond delay="0"/>
                                              </p:stCondLst>
                                            </p:cTn>
                                            <p:tgtEl>
                                              <p:spTgt spid="39"/>
                                            </p:tgtEl>
                                            <p:attrNameLst>
                                              <p:attrName>style.visibility</p:attrName>
                                            </p:attrNameLst>
                                          </p:cBhvr>
                                          <p:to>
                                            <p:strVal val="visible"/>
                                          </p:to>
                                        </p:set>
                                        <p:animEffect transition="in" filter="barn(outVertical)">
                                          <p:cBhvr>
                                            <p:cTn id="86" dur="500"/>
                                            <p:tgtEl>
                                              <p:spTgt spid="39"/>
                                            </p:tgtEl>
                                          </p:cBhvr>
                                        </p:animEffect>
                                      </p:childTnLst>
                                    </p:cTn>
                                  </p:par>
                                </p:childTnLst>
                              </p:cTn>
                            </p:par>
                            <p:par>
                              <p:cTn id="87" fill="hold">
                                <p:stCondLst>
                                  <p:cond delay="13079"/>
                                </p:stCondLst>
                                <p:childTnLst>
                                  <p:par>
                                    <p:cTn id="88" presetID="2" presetClass="entr" presetSubtype="1" fill="hold" grpId="0" nodeType="afterEffect" p14:presetBounceEnd="50000">
                                      <p:stCondLst>
                                        <p:cond delay="0"/>
                                      </p:stCondLst>
                                      <p:childTnLst>
                                        <p:set>
                                          <p:cBhvr>
                                            <p:cTn id="89" dur="1" fill="hold">
                                              <p:stCondLst>
                                                <p:cond delay="0"/>
                                              </p:stCondLst>
                                            </p:cTn>
                                            <p:tgtEl>
                                              <p:spTgt spid="38"/>
                                            </p:tgtEl>
                                            <p:attrNameLst>
                                              <p:attrName>style.visibility</p:attrName>
                                            </p:attrNameLst>
                                          </p:cBhvr>
                                          <p:to>
                                            <p:strVal val="visible"/>
                                          </p:to>
                                        </p:set>
                                        <p:anim calcmode="lin" valueType="num" p14:bounceEnd="50000">
                                          <p:cBhvr additive="base">
                                            <p:cTn id="90" dur="500" fill="hold"/>
                                            <p:tgtEl>
                                              <p:spTgt spid="38"/>
                                            </p:tgtEl>
                                            <p:attrNameLst>
                                              <p:attrName>ppt_x</p:attrName>
                                            </p:attrNameLst>
                                          </p:cBhvr>
                                          <p:tavLst>
                                            <p:tav tm="0">
                                              <p:val>
                                                <p:strVal val="#ppt_x"/>
                                              </p:val>
                                            </p:tav>
                                            <p:tav tm="100000">
                                              <p:val>
                                                <p:strVal val="#ppt_x"/>
                                              </p:val>
                                            </p:tav>
                                          </p:tavLst>
                                        </p:anim>
                                        <p:anim calcmode="lin" valueType="num" p14:bounceEnd="50000">
                                          <p:cBhvr additive="base">
                                            <p:cTn id="91" dur="500" fill="hold"/>
                                            <p:tgtEl>
                                              <p:spTgt spid="38"/>
                                            </p:tgtEl>
                                            <p:attrNameLst>
                                              <p:attrName>ppt_y</p:attrName>
                                            </p:attrNameLst>
                                          </p:cBhvr>
                                          <p:tavLst>
                                            <p:tav tm="0">
                                              <p:val>
                                                <p:strVal val="0-#ppt_h/2"/>
                                              </p:val>
                                            </p:tav>
                                            <p:tav tm="100000">
                                              <p:val>
                                                <p:strVal val="#ppt_y"/>
                                              </p:val>
                                            </p:tav>
                                          </p:tavLst>
                                        </p:anim>
                                      </p:childTnLst>
                                    </p:cTn>
                                  </p:par>
                                </p:childTnLst>
                              </p:cTn>
                            </p:par>
                            <p:par>
                              <p:cTn id="92" fill="hold">
                                <p:stCondLst>
                                  <p:cond delay="13579"/>
                                </p:stCondLst>
                                <p:childTnLst>
                                  <p:par>
                                    <p:cTn id="93" presetID="22" presetClass="entr" presetSubtype="8" fill="hold" grpId="0" nodeType="afterEffect">
                                      <p:stCondLst>
                                        <p:cond delay="0"/>
                                      </p:stCondLst>
                                      <p:iterate type="lt">
                                        <p:tmPct val="30000"/>
                                      </p:iterate>
                                      <p:childTnLst>
                                        <p:set>
                                          <p:cBhvr>
                                            <p:cTn id="94" dur="1" fill="hold">
                                              <p:stCondLst>
                                                <p:cond delay="0"/>
                                              </p:stCondLst>
                                            </p:cTn>
                                            <p:tgtEl>
                                              <p:spTgt spid="40"/>
                                            </p:tgtEl>
                                            <p:attrNameLst>
                                              <p:attrName>style.visibility</p:attrName>
                                            </p:attrNameLst>
                                          </p:cBhvr>
                                          <p:to>
                                            <p:strVal val="visible"/>
                                          </p:to>
                                        </p:set>
                                        <p:animEffect transition="in" filter="wipe(left)">
                                          <p:cBhvr>
                                            <p:cTn id="95" dur="100"/>
                                            <p:tgtEl>
                                              <p:spTgt spid="40"/>
                                            </p:tgtEl>
                                          </p:cBhvr>
                                        </p:animEffect>
                                      </p:childTnLst>
                                    </p:cTn>
                                  </p:par>
                                  <p:par>
                                    <p:cTn id="96" presetID="36" presetClass="emph" presetSubtype="0" fill="hold" grpId="1" nodeType="withEffect">
                                      <p:stCondLst>
                                        <p:cond delay="0"/>
                                      </p:stCondLst>
                                      <p:iterate type="lt">
                                        <p:tmPct val="30000"/>
                                      </p:iterate>
                                      <p:childTnLst>
                                        <p:animScale>
                                          <p:cBhvr>
                                            <p:cTn id="97" dur="50" autoRev="1" fill="hold">
                                              <p:stCondLst>
                                                <p:cond delay="0"/>
                                              </p:stCondLst>
                                            </p:cTn>
                                            <p:tgtEl>
                                              <p:spTgt spid="40"/>
                                            </p:tgtEl>
                                          </p:cBhvr>
                                          <p:to x="80000" y="100000"/>
                                        </p:animScale>
                                        <p:anim by="(#ppt_w*0.10)" calcmode="lin" valueType="num">
                                          <p:cBhvr>
                                            <p:cTn id="98" dur="50" autoRev="1" fill="hold">
                                              <p:stCondLst>
                                                <p:cond delay="0"/>
                                              </p:stCondLst>
                                            </p:cTn>
                                            <p:tgtEl>
                                              <p:spTgt spid="40"/>
                                            </p:tgtEl>
                                            <p:attrNameLst>
                                              <p:attrName>ppt_x</p:attrName>
                                            </p:attrNameLst>
                                          </p:cBhvr>
                                        </p:anim>
                                        <p:anim by="(-#ppt_w*0.10)" calcmode="lin" valueType="num">
                                          <p:cBhvr>
                                            <p:cTn id="99" dur="50" autoRev="1" fill="hold">
                                              <p:stCondLst>
                                                <p:cond delay="0"/>
                                              </p:stCondLst>
                                            </p:cTn>
                                            <p:tgtEl>
                                              <p:spTgt spid="40"/>
                                            </p:tgtEl>
                                            <p:attrNameLst>
                                              <p:attrName>ppt_y</p:attrName>
                                            </p:attrNameLst>
                                          </p:cBhvr>
                                        </p:anim>
                                        <p:animRot by="-480000">
                                          <p:cBhvr>
                                            <p:cTn id="100" dur="50" autoRev="1" fill="hold">
                                              <p:stCondLst>
                                                <p:cond delay="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animBg="1"/>
          <p:bldP spid="29" grpId="0" animBg="1"/>
          <p:bldP spid="30" grpId="0" animBg="1"/>
          <p:bldP spid="34" grpId="0"/>
          <p:bldP spid="34" grpId="1"/>
          <p:bldP spid="35" grpId="0" animBg="1"/>
          <p:bldP spid="36" grpId="0" animBg="1"/>
          <p:bldP spid="37" grpId="0"/>
          <p:bldP spid="37" grpId="1"/>
          <p:bldP spid="38" grpId="0" animBg="1"/>
          <p:bldP spid="39" grpId="0" animBg="1"/>
          <p:bldP spid="40" grpId="0"/>
          <p:bldP spid="40" grpId="1"/>
          <p:bldP spid="16" grpId="0" animBg="1"/>
          <p:bldP spid="17" grpId="0" animBg="1"/>
          <p:bldP spid="18" grpId="0"/>
          <p:bldP spid="18"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7"/>
                                            </p:tgtEl>
                                            <p:attrNameLst>
                                              <p:attrName>ppt_y</p:attrName>
                                            </p:attrNameLst>
                                          </p:cBhvr>
                                          <p:tavLst>
                                            <p:tav tm="0">
                                              <p:val>
                                                <p:strVal val="#ppt_y"/>
                                              </p:val>
                                            </p:tav>
                                            <p:tav tm="100000">
                                              <p:val>
                                                <p:strVal val="#ppt_y"/>
                                              </p:val>
                                            </p:tav>
                                          </p:tavLst>
                                        </p:anim>
                                        <p:anim calcmode="lin" valueType="num">
                                          <p:cBhvr>
                                            <p:cTn id="9" dur="500" fill="hold"/>
                                            <p:tgtEl>
                                              <p:spTgt spid="2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7"/>
                                            </p:tgtEl>
                                          </p:cBhvr>
                                        </p:animEffect>
                                      </p:childTnLst>
                                    </p:cTn>
                                  </p:par>
                                </p:childTnLst>
                              </p:cTn>
                            </p:par>
                            <p:par>
                              <p:cTn id="12" fill="hold">
                                <p:stCondLst>
                                  <p:cond delay="899"/>
                                </p:stCondLst>
                                <p:childTnLst>
                                  <p:par>
                                    <p:cTn id="13" presetID="14" presetClass="entr" presetSubtype="1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randombar(horizontal)">
                                          <p:cBhvr>
                                            <p:cTn id="15" dur="500"/>
                                            <p:tgtEl>
                                              <p:spTgt spid="30"/>
                                            </p:tgtEl>
                                          </p:cBhvr>
                                        </p:animEffect>
                                      </p:childTnLst>
                                    </p:cTn>
                                  </p:par>
                                </p:childTnLst>
                              </p:cTn>
                            </p:par>
                            <p:par>
                              <p:cTn id="16" fill="hold">
                                <p:stCondLst>
                                  <p:cond delay="1399"/>
                                </p:stCondLst>
                                <p:childTnLst>
                                  <p:par>
                                    <p:cTn id="17" presetID="22" presetClass="entr" presetSubtype="8"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500"/>
                                            <p:tgtEl>
                                              <p:spTgt spid="31"/>
                                            </p:tgtEl>
                                          </p:cBhvr>
                                        </p:animEffect>
                                      </p:childTnLst>
                                    </p:cTn>
                                  </p:par>
                                  <p:par>
                                    <p:cTn id="20" presetID="22" presetClass="entr" presetSubtype="8"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500"/>
                                            <p:tgtEl>
                                              <p:spTgt spid="32"/>
                                            </p:tgtEl>
                                          </p:cBhvr>
                                        </p:animEffect>
                                      </p:childTnLst>
                                    </p:cTn>
                                  </p:par>
                                  <p:par>
                                    <p:cTn id="23" presetID="22" presetClass="entr" presetSubtype="8"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500"/>
                                            <p:tgtEl>
                                              <p:spTgt spid="19"/>
                                            </p:tgtEl>
                                          </p:cBhvr>
                                        </p:animEffect>
                                      </p:childTnLst>
                                    </p:cTn>
                                  </p:par>
                                  <p:par>
                                    <p:cTn id="26" presetID="22" presetClass="entr" presetSubtype="8" fill="hold"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wipe(left)">
                                          <p:cBhvr>
                                            <p:cTn id="28" dur="500"/>
                                            <p:tgtEl>
                                              <p:spTgt spid="33"/>
                                            </p:tgtEl>
                                          </p:cBhvr>
                                        </p:animEffect>
                                      </p:childTnLst>
                                    </p:cTn>
                                  </p:par>
                                </p:childTnLst>
                              </p:cTn>
                            </p:par>
                            <p:par>
                              <p:cTn id="29" fill="hold">
                                <p:stCondLst>
                                  <p:cond delay="1899"/>
                                </p:stCondLst>
                                <p:childTnLst>
                                  <p:par>
                                    <p:cTn id="30" presetID="16" presetClass="entr" presetSubtype="37" fill="hold" grpId="0" nodeType="after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barn(outVertical)">
                                          <p:cBhvr>
                                            <p:cTn id="32" dur="500"/>
                                            <p:tgtEl>
                                              <p:spTgt spid="29"/>
                                            </p:tgtEl>
                                          </p:cBhvr>
                                        </p:animEffect>
                                      </p:childTnLst>
                                    </p:cTn>
                                  </p:par>
                                </p:childTnLst>
                              </p:cTn>
                            </p:par>
                            <p:par>
                              <p:cTn id="33" fill="hold">
                                <p:stCondLst>
                                  <p:cond delay="2399"/>
                                </p:stCondLst>
                                <p:childTnLst>
                                  <p:par>
                                    <p:cTn id="34" presetID="2" presetClass="entr" presetSubtype="1"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 calcmode="lin" valueType="num">
                                          <p:cBhvr additive="base">
                                            <p:cTn id="36" dur="500" fill="hold"/>
                                            <p:tgtEl>
                                              <p:spTgt spid="28"/>
                                            </p:tgtEl>
                                            <p:attrNameLst>
                                              <p:attrName>ppt_x</p:attrName>
                                            </p:attrNameLst>
                                          </p:cBhvr>
                                          <p:tavLst>
                                            <p:tav tm="0">
                                              <p:val>
                                                <p:strVal val="#ppt_x"/>
                                              </p:val>
                                            </p:tav>
                                            <p:tav tm="100000">
                                              <p:val>
                                                <p:strVal val="#ppt_x"/>
                                              </p:val>
                                            </p:tav>
                                          </p:tavLst>
                                        </p:anim>
                                        <p:anim calcmode="lin" valueType="num">
                                          <p:cBhvr additive="base">
                                            <p:cTn id="37" dur="500" fill="hold"/>
                                            <p:tgtEl>
                                              <p:spTgt spid="28"/>
                                            </p:tgtEl>
                                            <p:attrNameLst>
                                              <p:attrName>ppt_y</p:attrName>
                                            </p:attrNameLst>
                                          </p:cBhvr>
                                          <p:tavLst>
                                            <p:tav tm="0">
                                              <p:val>
                                                <p:strVal val="0-#ppt_h/2"/>
                                              </p:val>
                                            </p:tav>
                                            <p:tav tm="100000">
                                              <p:val>
                                                <p:strVal val="#ppt_y"/>
                                              </p:val>
                                            </p:tav>
                                          </p:tavLst>
                                        </p:anim>
                                      </p:childTnLst>
                                    </p:cTn>
                                  </p:par>
                                </p:childTnLst>
                              </p:cTn>
                            </p:par>
                            <p:par>
                              <p:cTn id="38" fill="hold">
                                <p:stCondLst>
                                  <p:cond delay="2899"/>
                                </p:stCondLst>
                                <p:childTnLst>
                                  <p:par>
                                    <p:cTn id="39" presetID="22" presetClass="entr" presetSubtype="8" fill="hold" grpId="0" nodeType="afterEffect">
                                      <p:stCondLst>
                                        <p:cond delay="0"/>
                                      </p:stCondLst>
                                      <p:iterate type="lt">
                                        <p:tmPct val="30000"/>
                                      </p:iterate>
                                      <p:childTnLst>
                                        <p:set>
                                          <p:cBhvr>
                                            <p:cTn id="40" dur="1" fill="hold">
                                              <p:stCondLst>
                                                <p:cond delay="0"/>
                                              </p:stCondLst>
                                            </p:cTn>
                                            <p:tgtEl>
                                              <p:spTgt spid="34"/>
                                            </p:tgtEl>
                                            <p:attrNameLst>
                                              <p:attrName>style.visibility</p:attrName>
                                            </p:attrNameLst>
                                          </p:cBhvr>
                                          <p:to>
                                            <p:strVal val="visible"/>
                                          </p:to>
                                        </p:set>
                                        <p:animEffect transition="in" filter="wipe(left)">
                                          <p:cBhvr>
                                            <p:cTn id="41" dur="100"/>
                                            <p:tgtEl>
                                              <p:spTgt spid="34"/>
                                            </p:tgtEl>
                                          </p:cBhvr>
                                        </p:animEffect>
                                      </p:childTnLst>
                                    </p:cTn>
                                  </p:par>
                                  <p:par>
                                    <p:cTn id="42" presetID="36" presetClass="emph" presetSubtype="0" fill="hold" grpId="1" nodeType="withEffect">
                                      <p:stCondLst>
                                        <p:cond delay="0"/>
                                      </p:stCondLst>
                                      <p:iterate type="lt">
                                        <p:tmPct val="30000"/>
                                      </p:iterate>
                                      <p:childTnLst>
                                        <p:animScale>
                                          <p:cBhvr>
                                            <p:cTn id="43" dur="50" autoRev="1" fill="hold">
                                              <p:stCondLst>
                                                <p:cond delay="0"/>
                                              </p:stCondLst>
                                            </p:cTn>
                                            <p:tgtEl>
                                              <p:spTgt spid="34"/>
                                            </p:tgtEl>
                                          </p:cBhvr>
                                          <p:to x="80000" y="100000"/>
                                        </p:animScale>
                                        <p:anim by="(#ppt_w*0.10)" calcmode="lin" valueType="num">
                                          <p:cBhvr>
                                            <p:cTn id="44" dur="50" autoRev="1" fill="hold">
                                              <p:stCondLst>
                                                <p:cond delay="0"/>
                                              </p:stCondLst>
                                            </p:cTn>
                                            <p:tgtEl>
                                              <p:spTgt spid="34"/>
                                            </p:tgtEl>
                                            <p:attrNameLst>
                                              <p:attrName>ppt_x</p:attrName>
                                            </p:attrNameLst>
                                          </p:cBhvr>
                                        </p:anim>
                                        <p:anim by="(-#ppt_w*0.10)" calcmode="lin" valueType="num">
                                          <p:cBhvr>
                                            <p:cTn id="45" dur="50" autoRev="1" fill="hold">
                                              <p:stCondLst>
                                                <p:cond delay="0"/>
                                              </p:stCondLst>
                                            </p:cTn>
                                            <p:tgtEl>
                                              <p:spTgt spid="34"/>
                                            </p:tgtEl>
                                            <p:attrNameLst>
                                              <p:attrName>ppt_y</p:attrName>
                                            </p:attrNameLst>
                                          </p:cBhvr>
                                        </p:anim>
                                        <p:animRot by="-480000">
                                          <p:cBhvr>
                                            <p:cTn id="46" dur="50" autoRev="1" fill="hold">
                                              <p:stCondLst>
                                                <p:cond delay="0"/>
                                              </p:stCondLst>
                                            </p:cTn>
                                            <p:tgtEl>
                                              <p:spTgt spid="34"/>
                                            </p:tgtEl>
                                            <p:attrNameLst>
                                              <p:attrName>r</p:attrName>
                                            </p:attrNameLst>
                                          </p:cBhvr>
                                        </p:animRot>
                                      </p:childTnLst>
                                    </p:cTn>
                                  </p:par>
                                </p:childTnLst>
                              </p:cTn>
                            </p:par>
                            <p:par>
                              <p:cTn id="47" fill="hold">
                                <p:stCondLst>
                                  <p:cond delay="5639"/>
                                </p:stCondLst>
                                <p:childTnLst>
                                  <p:par>
                                    <p:cTn id="48" presetID="16" presetClass="entr" presetSubtype="37" fill="hold" grpId="0" nodeType="afterEffect">
                                      <p:stCondLst>
                                        <p:cond delay="0"/>
                                      </p:stCondLst>
                                      <p:childTnLst>
                                        <p:set>
                                          <p:cBhvr>
                                            <p:cTn id="49" dur="1" fill="hold">
                                              <p:stCondLst>
                                                <p:cond delay="0"/>
                                              </p:stCondLst>
                                            </p:cTn>
                                            <p:tgtEl>
                                              <p:spTgt spid="36"/>
                                            </p:tgtEl>
                                            <p:attrNameLst>
                                              <p:attrName>style.visibility</p:attrName>
                                            </p:attrNameLst>
                                          </p:cBhvr>
                                          <p:to>
                                            <p:strVal val="visible"/>
                                          </p:to>
                                        </p:set>
                                        <p:animEffect transition="in" filter="barn(outVertical)">
                                          <p:cBhvr>
                                            <p:cTn id="50" dur="500"/>
                                            <p:tgtEl>
                                              <p:spTgt spid="36"/>
                                            </p:tgtEl>
                                          </p:cBhvr>
                                        </p:animEffect>
                                      </p:childTnLst>
                                    </p:cTn>
                                  </p:par>
                                </p:childTnLst>
                              </p:cTn>
                            </p:par>
                            <p:par>
                              <p:cTn id="51" fill="hold">
                                <p:stCondLst>
                                  <p:cond delay="6139"/>
                                </p:stCondLst>
                                <p:childTnLst>
                                  <p:par>
                                    <p:cTn id="52" presetID="2" presetClass="entr" presetSubtype="1" fill="hold" grpId="0" nodeType="afterEffect">
                                      <p:stCondLst>
                                        <p:cond delay="0"/>
                                      </p:stCondLst>
                                      <p:childTnLst>
                                        <p:set>
                                          <p:cBhvr>
                                            <p:cTn id="53" dur="1" fill="hold">
                                              <p:stCondLst>
                                                <p:cond delay="0"/>
                                              </p:stCondLst>
                                            </p:cTn>
                                            <p:tgtEl>
                                              <p:spTgt spid="35"/>
                                            </p:tgtEl>
                                            <p:attrNameLst>
                                              <p:attrName>style.visibility</p:attrName>
                                            </p:attrNameLst>
                                          </p:cBhvr>
                                          <p:to>
                                            <p:strVal val="visible"/>
                                          </p:to>
                                        </p:set>
                                        <p:anim calcmode="lin" valueType="num">
                                          <p:cBhvr additive="base">
                                            <p:cTn id="54" dur="500" fill="hold"/>
                                            <p:tgtEl>
                                              <p:spTgt spid="35"/>
                                            </p:tgtEl>
                                            <p:attrNameLst>
                                              <p:attrName>ppt_x</p:attrName>
                                            </p:attrNameLst>
                                          </p:cBhvr>
                                          <p:tavLst>
                                            <p:tav tm="0">
                                              <p:val>
                                                <p:strVal val="#ppt_x"/>
                                              </p:val>
                                            </p:tav>
                                            <p:tav tm="100000">
                                              <p:val>
                                                <p:strVal val="#ppt_x"/>
                                              </p:val>
                                            </p:tav>
                                          </p:tavLst>
                                        </p:anim>
                                        <p:anim calcmode="lin" valueType="num">
                                          <p:cBhvr additive="base">
                                            <p:cTn id="55" dur="500" fill="hold"/>
                                            <p:tgtEl>
                                              <p:spTgt spid="35"/>
                                            </p:tgtEl>
                                            <p:attrNameLst>
                                              <p:attrName>ppt_y</p:attrName>
                                            </p:attrNameLst>
                                          </p:cBhvr>
                                          <p:tavLst>
                                            <p:tav tm="0">
                                              <p:val>
                                                <p:strVal val="0-#ppt_h/2"/>
                                              </p:val>
                                            </p:tav>
                                            <p:tav tm="100000">
                                              <p:val>
                                                <p:strVal val="#ppt_y"/>
                                              </p:val>
                                            </p:tav>
                                          </p:tavLst>
                                        </p:anim>
                                      </p:childTnLst>
                                    </p:cTn>
                                  </p:par>
                                </p:childTnLst>
                              </p:cTn>
                            </p:par>
                            <p:par>
                              <p:cTn id="56" fill="hold">
                                <p:stCondLst>
                                  <p:cond delay="6639"/>
                                </p:stCondLst>
                                <p:childTnLst>
                                  <p:par>
                                    <p:cTn id="57" presetID="22" presetClass="entr" presetSubtype="8" fill="hold" grpId="0" nodeType="afterEffect">
                                      <p:stCondLst>
                                        <p:cond delay="0"/>
                                      </p:stCondLst>
                                      <p:iterate type="lt">
                                        <p:tmPct val="30000"/>
                                      </p:iterate>
                                      <p:childTnLst>
                                        <p:set>
                                          <p:cBhvr>
                                            <p:cTn id="58" dur="1" fill="hold">
                                              <p:stCondLst>
                                                <p:cond delay="0"/>
                                              </p:stCondLst>
                                            </p:cTn>
                                            <p:tgtEl>
                                              <p:spTgt spid="37"/>
                                            </p:tgtEl>
                                            <p:attrNameLst>
                                              <p:attrName>style.visibility</p:attrName>
                                            </p:attrNameLst>
                                          </p:cBhvr>
                                          <p:to>
                                            <p:strVal val="visible"/>
                                          </p:to>
                                        </p:set>
                                        <p:animEffect transition="in" filter="wipe(left)">
                                          <p:cBhvr>
                                            <p:cTn id="59" dur="100"/>
                                            <p:tgtEl>
                                              <p:spTgt spid="37"/>
                                            </p:tgtEl>
                                          </p:cBhvr>
                                        </p:animEffect>
                                      </p:childTnLst>
                                    </p:cTn>
                                  </p:par>
                                  <p:par>
                                    <p:cTn id="60" presetID="36" presetClass="emph" presetSubtype="0" fill="hold" grpId="1" nodeType="withEffect">
                                      <p:stCondLst>
                                        <p:cond delay="0"/>
                                      </p:stCondLst>
                                      <p:iterate type="lt">
                                        <p:tmPct val="30000"/>
                                      </p:iterate>
                                      <p:childTnLst>
                                        <p:animScale>
                                          <p:cBhvr>
                                            <p:cTn id="61" dur="50" autoRev="1" fill="hold">
                                              <p:stCondLst>
                                                <p:cond delay="0"/>
                                              </p:stCondLst>
                                            </p:cTn>
                                            <p:tgtEl>
                                              <p:spTgt spid="37"/>
                                            </p:tgtEl>
                                          </p:cBhvr>
                                          <p:to x="80000" y="100000"/>
                                        </p:animScale>
                                        <p:anim by="(#ppt_w*0.10)" calcmode="lin" valueType="num">
                                          <p:cBhvr>
                                            <p:cTn id="62" dur="50" autoRev="1" fill="hold">
                                              <p:stCondLst>
                                                <p:cond delay="0"/>
                                              </p:stCondLst>
                                            </p:cTn>
                                            <p:tgtEl>
                                              <p:spTgt spid="37"/>
                                            </p:tgtEl>
                                            <p:attrNameLst>
                                              <p:attrName>ppt_x</p:attrName>
                                            </p:attrNameLst>
                                          </p:cBhvr>
                                        </p:anim>
                                        <p:anim by="(-#ppt_w*0.10)" calcmode="lin" valueType="num">
                                          <p:cBhvr>
                                            <p:cTn id="63" dur="50" autoRev="1" fill="hold">
                                              <p:stCondLst>
                                                <p:cond delay="0"/>
                                              </p:stCondLst>
                                            </p:cTn>
                                            <p:tgtEl>
                                              <p:spTgt spid="37"/>
                                            </p:tgtEl>
                                            <p:attrNameLst>
                                              <p:attrName>ppt_y</p:attrName>
                                            </p:attrNameLst>
                                          </p:cBhvr>
                                        </p:anim>
                                        <p:animRot by="-480000">
                                          <p:cBhvr>
                                            <p:cTn id="64" dur="50" autoRev="1" fill="hold">
                                              <p:stCondLst>
                                                <p:cond delay="0"/>
                                              </p:stCondLst>
                                            </p:cTn>
                                            <p:tgtEl>
                                              <p:spTgt spid="37"/>
                                            </p:tgtEl>
                                            <p:attrNameLst>
                                              <p:attrName>r</p:attrName>
                                            </p:attrNameLst>
                                          </p:cBhvr>
                                        </p:animRot>
                                      </p:childTnLst>
                                    </p:cTn>
                                  </p:par>
                                </p:childTnLst>
                              </p:cTn>
                            </p:par>
                            <p:par>
                              <p:cTn id="65" fill="hold">
                                <p:stCondLst>
                                  <p:cond delay="8359"/>
                                </p:stCondLst>
                                <p:childTnLst>
                                  <p:par>
                                    <p:cTn id="66" presetID="16" presetClass="entr" presetSubtype="37" fill="hold" grpId="0" nodeType="after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barn(outVertical)">
                                          <p:cBhvr>
                                            <p:cTn id="68" dur="500"/>
                                            <p:tgtEl>
                                              <p:spTgt spid="17"/>
                                            </p:tgtEl>
                                          </p:cBhvr>
                                        </p:animEffect>
                                      </p:childTnLst>
                                    </p:cTn>
                                  </p:par>
                                </p:childTnLst>
                              </p:cTn>
                            </p:par>
                            <p:par>
                              <p:cTn id="69" fill="hold">
                                <p:stCondLst>
                                  <p:cond delay="8859"/>
                                </p:stCondLst>
                                <p:childTnLst>
                                  <p:par>
                                    <p:cTn id="70" presetID="2" presetClass="entr" presetSubtype="1" fill="hold" grpId="0" nodeType="afterEffect">
                                      <p:stCondLst>
                                        <p:cond delay="0"/>
                                      </p:stCondLst>
                                      <p:childTnLst>
                                        <p:set>
                                          <p:cBhvr>
                                            <p:cTn id="71" dur="1" fill="hold">
                                              <p:stCondLst>
                                                <p:cond delay="0"/>
                                              </p:stCondLst>
                                            </p:cTn>
                                            <p:tgtEl>
                                              <p:spTgt spid="16"/>
                                            </p:tgtEl>
                                            <p:attrNameLst>
                                              <p:attrName>style.visibility</p:attrName>
                                            </p:attrNameLst>
                                          </p:cBhvr>
                                          <p:to>
                                            <p:strVal val="visible"/>
                                          </p:to>
                                        </p:set>
                                        <p:anim calcmode="lin" valueType="num">
                                          <p:cBhvr additive="base">
                                            <p:cTn id="72" dur="500" fill="hold"/>
                                            <p:tgtEl>
                                              <p:spTgt spid="16"/>
                                            </p:tgtEl>
                                            <p:attrNameLst>
                                              <p:attrName>ppt_x</p:attrName>
                                            </p:attrNameLst>
                                          </p:cBhvr>
                                          <p:tavLst>
                                            <p:tav tm="0">
                                              <p:val>
                                                <p:strVal val="#ppt_x"/>
                                              </p:val>
                                            </p:tav>
                                            <p:tav tm="100000">
                                              <p:val>
                                                <p:strVal val="#ppt_x"/>
                                              </p:val>
                                            </p:tav>
                                          </p:tavLst>
                                        </p:anim>
                                        <p:anim calcmode="lin" valueType="num">
                                          <p:cBhvr additive="base">
                                            <p:cTn id="73" dur="500" fill="hold"/>
                                            <p:tgtEl>
                                              <p:spTgt spid="16"/>
                                            </p:tgtEl>
                                            <p:attrNameLst>
                                              <p:attrName>ppt_y</p:attrName>
                                            </p:attrNameLst>
                                          </p:cBhvr>
                                          <p:tavLst>
                                            <p:tav tm="0">
                                              <p:val>
                                                <p:strVal val="0-#ppt_h/2"/>
                                              </p:val>
                                            </p:tav>
                                            <p:tav tm="100000">
                                              <p:val>
                                                <p:strVal val="#ppt_y"/>
                                              </p:val>
                                            </p:tav>
                                          </p:tavLst>
                                        </p:anim>
                                      </p:childTnLst>
                                    </p:cTn>
                                  </p:par>
                                </p:childTnLst>
                              </p:cTn>
                            </p:par>
                            <p:par>
                              <p:cTn id="74" fill="hold">
                                <p:stCondLst>
                                  <p:cond delay="9359"/>
                                </p:stCondLst>
                                <p:childTnLst>
                                  <p:par>
                                    <p:cTn id="75" presetID="22" presetClass="entr" presetSubtype="8" fill="hold" grpId="0" nodeType="afterEffect">
                                      <p:stCondLst>
                                        <p:cond delay="0"/>
                                      </p:stCondLst>
                                      <p:iterate type="lt">
                                        <p:tmPct val="30000"/>
                                      </p:iterate>
                                      <p:childTnLst>
                                        <p:set>
                                          <p:cBhvr>
                                            <p:cTn id="76" dur="1" fill="hold">
                                              <p:stCondLst>
                                                <p:cond delay="0"/>
                                              </p:stCondLst>
                                            </p:cTn>
                                            <p:tgtEl>
                                              <p:spTgt spid="18"/>
                                            </p:tgtEl>
                                            <p:attrNameLst>
                                              <p:attrName>style.visibility</p:attrName>
                                            </p:attrNameLst>
                                          </p:cBhvr>
                                          <p:to>
                                            <p:strVal val="visible"/>
                                          </p:to>
                                        </p:set>
                                        <p:animEffect transition="in" filter="wipe(left)">
                                          <p:cBhvr>
                                            <p:cTn id="77" dur="100"/>
                                            <p:tgtEl>
                                              <p:spTgt spid="18"/>
                                            </p:tgtEl>
                                          </p:cBhvr>
                                        </p:animEffect>
                                      </p:childTnLst>
                                    </p:cTn>
                                  </p:par>
                                  <p:par>
                                    <p:cTn id="78" presetID="36" presetClass="emph" presetSubtype="0" fill="hold" grpId="1" nodeType="withEffect">
                                      <p:stCondLst>
                                        <p:cond delay="0"/>
                                      </p:stCondLst>
                                      <p:iterate type="lt">
                                        <p:tmPct val="30000"/>
                                      </p:iterate>
                                      <p:childTnLst>
                                        <p:animScale>
                                          <p:cBhvr>
                                            <p:cTn id="79" dur="50" autoRev="1" fill="hold">
                                              <p:stCondLst>
                                                <p:cond delay="0"/>
                                              </p:stCondLst>
                                            </p:cTn>
                                            <p:tgtEl>
                                              <p:spTgt spid="18"/>
                                            </p:tgtEl>
                                          </p:cBhvr>
                                          <p:to x="80000" y="100000"/>
                                        </p:animScale>
                                        <p:anim by="(#ppt_w*0.10)" calcmode="lin" valueType="num">
                                          <p:cBhvr>
                                            <p:cTn id="80" dur="50" autoRev="1" fill="hold">
                                              <p:stCondLst>
                                                <p:cond delay="0"/>
                                              </p:stCondLst>
                                            </p:cTn>
                                            <p:tgtEl>
                                              <p:spTgt spid="18"/>
                                            </p:tgtEl>
                                            <p:attrNameLst>
                                              <p:attrName>ppt_x</p:attrName>
                                            </p:attrNameLst>
                                          </p:cBhvr>
                                        </p:anim>
                                        <p:anim by="(-#ppt_w*0.10)" calcmode="lin" valueType="num">
                                          <p:cBhvr>
                                            <p:cTn id="81" dur="50" autoRev="1" fill="hold">
                                              <p:stCondLst>
                                                <p:cond delay="0"/>
                                              </p:stCondLst>
                                            </p:cTn>
                                            <p:tgtEl>
                                              <p:spTgt spid="18"/>
                                            </p:tgtEl>
                                            <p:attrNameLst>
                                              <p:attrName>ppt_y</p:attrName>
                                            </p:attrNameLst>
                                          </p:cBhvr>
                                        </p:anim>
                                        <p:animRot by="-480000">
                                          <p:cBhvr>
                                            <p:cTn id="82" dur="50" autoRev="1" fill="hold">
                                              <p:stCondLst>
                                                <p:cond delay="0"/>
                                              </p:stCondLst>
                                            </p:cTn>
                                            <p:tgtEl>
                                              <p:spTgt spid="18"/>
                                            </p:tgtEl>
                                            <p:attrNameLst>
                                              <p:attrName>r</p:attrName>
                                            </p:attrNameLst>
                                          </p:cBhvr>
                                        </p:animRot>
                                      </p:childTnLst>
                                    </p:cTn>
                                  </p:par>
                                </p:childTnLst>
                              </p:cTn>
                            </p:par>
                            <p:par>
                              <p:cTn id="83" fill="hold">
                                <p:stCondLst>
                                  <p:cond delay="12579"/>
                                </p:stCondLst>
                                <p:childTnLst>
                                  <p:par>
                                    <p:cTn id="84" presetID="16" presetClass="entr" presetSubtype="37" fill="hold" grpId="0" nodeType="afterEffect">
                                      <p:stCondLst>
                                        <p:cond delay="0"/>
                                      </p:stCondLst>
                                      <p:childTnLst>
                                        <p:set>
                                          <p:cBhvr>
                                            <p:cTn id="85" dur="1" fill="hold">
                                              <p:stCondLst>
                                                <p:cond delay="0"/>
                                              </p:stCondLst>
                                            </p:cTn>
                                            <p:tgtEl>
                                              <p:spTgt spid="39"/>
                                            </p:tgtEl>
                                            <p:attrNameLst>
                                              <p:attrName>style.visibility</p:attrName>
                                            </p:attrNameLst>
                                          </p:cBhvr>
                                          <p:to>
                                            <p:strVal val="visible"/>
                                          </p:to>
                                        </p:set>
                                        <p:animEffect transition="in" filter="barn(outVertical)">
                                          <p:cBhvr>
                                            <p:cTn id="86" dur="500"/>
                                            <p:tgtEl>
                                              <p:spTgt spid="39"/>
                                            </p:tgtEl>
                                          </p:cBhvr>
                                        </p:animEffect>
                                      </p:childTnLst>
                                    </p:cTn>
                                  </p:par>
                                </p:childTnLst>
                              </p:cTn>
                            </p:par>
                            <p:par>
                              <p:cTn id="87" fill="hold">
                                <p:stCondLst>
                                  <p:cond delay="13079"/>
                                </p:stCondLst>
                                <p:childTnLst>
                                  <p:par>
                                    <p:cTn id="88" presetID="2" presetClass="entr" presetSubtype="1" fill="hold" grpId="0" nodeType="afterEffect">
                                      <p:stCondLst>
                                        <p:cond delay="0"/>
                                      </p:stCondLst>
                                      <p:childTnLst>
                                        <p:set>
                                          <p:cBhvr>
                                            <p:cTn id="89" dur="1" fill="hold">
                                              <p:stCondLst>
                                                <p:cond delay="0"/>
                                              </p:stCondLst>
                                            </p:cTn>
                                            <p:tgtEl>
                                              <p:spTgt spid="38"/>
                                            </p:tgtEl>
                                            <p:attrNameLst>
                                              <p:attrName>style.visibility</p:attrName>
                                            </p:attrNameLst>
                                          </p:cBhvr>
                                          <p:to>
                                            <p:strVal val="visible"/>
                                          </p:to>
                                        </p:set>
                                        <p:anim calcmode="lin" valueType="num">
                                          <p:cBhvr additive="base">
                                            <p:cTn id="90" dur="500" fill="hold"/>
                                            <p:tgtEl>
                                              <p:spTgt spid="38"/>
                                            </p:tgtEl>
                                            <p:attrNameLst>
                                              <p:attrName>ppt_x</p:attrName>
                                            </p:attrNameLst>
                                          </p:cBhvr>
                                          <p:tavLst>
                                            <p:tav tm="0">
                                              <p:val>
                                                <p:strVal val="#ppt_x"/>
                                              </p:val>
                                            </p:tav>
                                            <p:tav tm="100000">
                                              <p:val>
                                                <p:strVal val="#ppt_x"/>
                                              </p:val>
                                            </p:tav>
                                          </p:tavLst>
                                        </p:anim>
                                        <p:anim calcmode="lin" valueType="num">
                                          <p:cBhvr additive="base">
                                            <p:cTn id="91" dur="500" fill="hold"/>
                                            <p:tgtEl>
                                              <p:spTgt spid="38"/>
                                            </p:tgtEl>
                                            <p:attrNameLst>
                                              <p:attrName>ppt_y</p:attrName>
                                            </p:attrNameLst>
                                          </p:cBhvr>
                                          <p:tavLst>
                                            <p:tav tm="0">
                                              <p:val>
                                                <p:strVal val="0-#ppt_h/2"/>
                                              </p:val>
                                            </p:tav>
                                            <p:tav tm="100000">
                                              <p:val>
                                                <p:strVal val="#ppt_y"/>
                                              </p:val>
                                            </p:tav>
                                          </p:tavLst>
                                        </p:anim>
                                      </p:childTnLst>
                                    </p:cTn>
                                  </p:par>
                                </p:childTnLst>
                              </p:cTn>
                            </p:par>
                            <p:par>
                              <p:cTn id="92" fill="hold">
                                <p:stCondLst>
                                  <p:cond delay="13579"/>
                                </p:stCondLst>
                                <p:childTnLst>
                                  <p:par>
                                    <p:cTn id="93" presetID="22" presetClass="entr" presetSubtype="8" fill="hold" grpId="0" nodeType="afterEffect">
                                      <p:stCondLst>
                                        <p:cond delay="0"/>
                                      </p:stCondLst>
                                      <p:iterate type="lt">
                                        <p:tmPct val="30000"/>
                                      </p:iterate>
                                      <p:childTnLst>
                                        <p:set>
                                          <p:cBhvr>
                                            <p:cTn id="94" dur="1" fill="hold">
                                              <p:stCondLst>
                                                <p:cond delay="0"/>
                                              </p:stCondLst>
                                            </p:cTn>
                                            <p:tgtEl>
                                              <p:spTgt spid="40"/>
                                            </p:tgtEl>
                                            <p:attrNameLst>
                                              <p:attrName>style.visibility</p:attrName>
                                            </p:attrNameLst>
                                          </p:cBhvr>
                                          <p:to>
                                            <p:strVal val="visible"/>
                                          </p:to>
                                        </p:set>
                                        <p:animEffect transition="in" filter="wipe(left)">
                                          <p:cBhvr>
                                            <p:cTn id="95" dur="100"/>
                                            <p:tgtEl>
                                              <p:spTgt spid="40"/>
                                            </p:tgtEl>
                                          </p:cBhvr>
                                        </p:animEffect>
                                      </p:childTnLst>
                                    </p:cTn>
                                  </p:par>
                                  <p:par>
                                    <p:cTn id="96" presetID="36" presetClass="emph" presetSubtype="0" fill="hold" grpId="1" nodeType="withEffect">
                                      <p:stCondLst>
                                        <p:cond delay="0"/>
                                      </p:stCondLst>
                                      <p:iterate type="lt">
                                        <p:tmPct val="30000"/>
                                      </p:iterate>
                                      <p:childTnLst>
                                        <p:animScale>
                                          <p:cBhvr>
                                            <p:cTn id="97" dur="50" autoRev="1" fill="hold">
                                              <p:stCondLst>
                                                <p:cond delay="0"/>
                                              </p:stCondLst>
                                            </p:cTn>
                                            <p:tgtEl>
                                              <p:spTgt spid="40"/>
                                            </p:tgtEl>
                                          </p:cBhvr>
                                          <p:to x="80000" y="100000"/>
                                        </p:animScale>
                                        <p:anim by="(#ppt_w*0.10)" calcmode="lin" valueType="num">
                                          <p:cBhvr>
                                            <p:cTn id="98" dur="50" autoRev="1" fill="hold">
                                              <p:stCondLst>
                                                <p:cond delay="0"/>
                                              </p:stCondLst>
                                            </p:cTn>
                                            <p:tgtEl>
                                              <p:spTgt spid="40"/>
                                            </p:tgtEl>
                                            <p:attrNameLst>
                                              <p:attrName>ppt_x</p:attrName>
                                            </p:attrNameLst>
                                          </p:cBhvr>
                                        </p:anim>
                                        <p:anim by="(-#ppt_w*0.10)" calcmode="lin" valueType="num">
                                          <p:cBhvr>
                                            <p:cTn id="99" dur="50" autoRev="1" fill="hold">
                                              <p:stCondLst>
                                                <p:cond delay="0"/>
                                              </p:stCondLst>
                                            </p:cTn>
                                            <p:tgtEl>
                                              <p:spTgt spid="40"/>
                                            </p:tgtEl>
                                            <p:attrNameLst>
                                              <p:attrName>ppt_y</p:attrName>
                                            </p:attrNameLst>
                                          </p:cBhvr>
                                        </p:anim>
                                        <p:animRot by="-480000">
                                          <p:cBhvr>
                                            <p:cTn id="100" dur="50" autoRev="1" fill="hold">
                                              <p:stCondLst>
                                                <p:cond delay="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animBg="1"/>
          <p:bldP spid="29" grpId="0" animBg="1"/>
          <p:bldP spid="30" grpId="0" animBg="1"/>
          <p:bldP spid="34" grpId="0"/>
          <p:bldP spid="34" grpId="1"/>
          <p:bldP spid="35" grpId="0" animBg="1"/>
          <p:bldP spid="36" grpId="0" animBg="1"/>
          <p:bldP spid="37" grpId="0"/>
          <p:bldP spid="37" grpId="1"/>
          <p:bldP spid="38" grpId="0" animBg="1"/>
          <p:bldP spid="39" grpId="0" animBg="1"/>
          <p:bldP spid="40" grpId="0"/>
          <p:bldP spid="40" grpId="1"/>
          <p:bldP spid="16" grpId="0" animBg="1"/>
          <p:bldP spid="17" grpId="0" animBg="1"/>
          <p:bldP spid="18" grpId="0"/>
          <p:bldP spid="18" grpId="1"/>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1" y="1651830"/>
            <a:ext cx="9144000" cy="1814777"/>
            <a:chOff x="170694" y="177982"/>
            <a:chExt cx="3936003"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3"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734"/>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04</a:t>
              </a:r>
              <a:endParaRPr lang="zh-CN" altLang="en-US" sz="8000" dirty="0">
                <a:solidFill>
                  <a:schemeClr val="bg1">
                    <a:lumMod val="95000"/>
                  </a:schemeClr>
                </a:solidFill>
                <a:latin typeface="Impact" panose="020B0806030902050204" pitchFamily="34" charset="0"/>
              </a:endParaRPr>
            </a:p>
          </p:txBody>
        </p:sp>
      </p:grpSp>
      <p:sp>
        <p:nvSpPr>
          <p:cNvPr id="49" name="TextBox 48"/>
          <p:cNvSpPr txBox="1"/>
          <p:nvPr/>
        </p:nvSpPr>
        <p:spPr>
          <a:xfrm>
            <a:off x="2977976" y="2046770"/>
            <a:ext cx="5050408" cy="623250"/>
          </a:xfrm>
          <a:prstGeom prst="rect">
            <a:avLst/>
          </a:prstGeom>
          <a:noFill/>
        </p:spPr>
        <p:txBody>
          <a:bodyPr wrap="square" lIns="68584" tIns="34291" rIns="68584" bIns="34291" rtlCol="0">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系统目录讲解</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5940152" y="1274820"/>
            <a:ext cx="432048" cy="432834"/>
            <a:chOff x="6084168" y="1274820"/>
            <a:chExt cx="432048" cy="432834"/>
          </a:xfrm>
        </p:grpSpPr>
        <p:sp>
          <p:nvSpPr>
            <p:cNvPr id="1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13" name="组合 12"/>
          <p:cNvGrpSpPr/>
          <p:nvPr/>
        </p:nvGrpSpPr>
        <p:grpSpPr>
          <a:xfrm>
            <a:off x="4644008" y="1275213"/>
            <a:ext cx="432048" cy="432048"/>
            <a:chOff x="4788024" y="1275213"/>
            <a:chExt cx="432048" cy="432048"/>
          </a:xfrm>
        </p:grpSpPr>
        <p:sp>
          <p:nvSpPr>
            <p:cNvPr id="1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16" name="组合 15"/>
          <p:cNvGrpSpPr/>
          <p:nvPr/>
        </p:nvGrpSpPr>
        <p:grpSpPr>
          <a:xfrm>
            <a:off x="5292080" y="1274820"/>
            <a:ext cx="432833" cy="432834"/>
            <a:chOff x="5436096" y="1274820"/>
            <a:chExt cx="432833" cy="432834"/>
          </a:xfrm>
        </p:grpSpPr>
        <p:sp>
          <p:nvSpPr>
            <p:cNvPr id="17"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19" name="组合 18"/>
          <p:cNvGrpSpPr/>
          <p:nvPr/>
        </p:nvGrpSpPr>
        <p:grpSpPr>
          <a:xfrm>
            <a:off x="3347864" y="1274820"/>
            <a:ext cx="432833" cy="432834"/>
            <a:chOff x="3491880" y="1274820"/>
            <a:chExt cx="432833" cy="432834"/>
          </a:xfrm>
        </p:grpSpPr>
        <p:sp>
          <p:nvSpPr>
            <p:cNvPr id="2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22" name="组合 21"/>
          <p:cNvGrpSpPr/>
          <p:nvPr/>
        </p:nvGrpSpPr>
        <p:grpSpPr>
          <a:xfrm>
            <a:off x="3995936" y="1274820"/>
            <a:ext cx="432833" cy="432834"/>
            <a:chOff x="4139952" y="1274820"/>
            <a:chExt cx="432833" cy="432834"/>
          </a:xfrm>
        </p:grpSpPr>
        <p:sp>
          <p:nvSpPr>
            <p:cNvPr id="23"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4"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dissolve/>
      </p:transition>
    </mc:Choice>
    <mc:Fallback xmlns="">
      <p:transition spd="slow" advClick="0" advTm="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ppt_w</p:attrName>
                                        </p:attrNameLst>
                                      </p:cBhvr>
                                      <p:tavLst>
                                        <p:tav tm="0">
                                          <p:val>
                                            <p:fltVal val="0"/>
                                          </p:val>
                                        </p:tav>
                                        <p:tav tm="100000">
                                          <p:val>
                                            <p:strVal val="#ppt_w"/>
                                          </p:val>
                                        </p:tav>
                                      </p:tavLst>
                                    </p:anim>
                                    <p:anim calcmode="lin" valueType="num">
                                      <p:cBhvr>
                                        <p:cTn id="13" dur="500" fill="hold"/>
                                        <p:tgtEl>
                                          <p:spTgt spid="19"/>
                                        </p:tgtEl>
                                        <p:attrNameLst>
                                          <p:attrName>ppt_h</p:attrName>
                                        </p:attrNameLst>
                                      </p:cBhvr>
                                      <p:tavLst>
                                        <p:tav tm="0">
                                          <p:val>
                                            <p:fltVal val="0"/>
                                          </p:val>
                                        </p:tav>
                                        <p:tav tm="100000">
                                          <p:val>
                                            <p:strVal val="#ppt_h"/>
                                          </p:val>
                                        </p:tav>
                                      </p:tavLst>
                                    </p:anim>
                                    <p:animEffect transition="in" filter="fade">
                                      <p:cBhvr>
                                        <p:cTn id="14" dur="500"/>
                                        <p:tgtEl>
                                          <p:spTgt spid="19"/>
                                        </p:tgtEl>
                                      </p:cBhvr>
                                    </p:animEffect>
                                  </p:childTnLst>
                                </p:cTn>
                              </p:par>
                              <p:par>
                                <p:cTn id="15" presetID="53" presetClass="entr" presetSubtype="16" fill="hold" nodeType="withEffect">
                                  <p:stCondLst>
                                    <p:cond delay="200"/>
                                  </p:stCondLst>
                                  <p:childTnLst>
                                    <p:set>
                                      <p:cBhvr>
                                        <p:cTn id="16" dur="1" fill="hold">
                                          <p:stCondLst>
                                            <p:cond delay="0"/>
                                          </p:stCondLst>
                                        </p:cTn>
                                        <p:tgtEl>
                                          <p:spTgt spid="22"/>
                                        </p:tgtEl>
                                        <p:attrNameLst>
                                          <p:attrName>style.visibility</p:attrName>
                                        </p:attrNameLst>
                                      </p:cBhvr>
                                      <p:to>
                                        <p:strVal val="visible"/>
                                      </p:to>
                                    </p:set>
                                    <p:anim calcmode="lin" valueType="num">
                                      <p:cBhvr>
                                        <p:cTn id="17" dur="500" fill="hold"/>
                                        <p:tgtEl>
                                          <p:spTgt spid="22"/>
                                        </p:tgtEl>
                                        <p:attrNameLst>
                                          <p:attrName>ppt_w</p:attrName>
                                        </p:attrNameLst>
                                      </p:cBhvr>
                                      <p:tavLst>
                                        <p:tav tm="0">
                                          <p:val>
                                            <p:fltVal val="0"/>
                                          </p:val>
                                        </p:tav>
                                        <p:tav tm="100000">
                                          <p:val>
                                            <p:strVal val="#ppt_w"/>
                                          </p:val>
                                        </p:tav>
                                      </p:tavLst>
                                    </p:anim>
                                    <p:anim calcmode="lin" valueType="num">
                                      <p:cBhvr>
                                        <p:cTn id="18" dur="500" fill="hold"/>
                                        <p:tgtEl>
                                          <p:spTgt spid="22"/>
                                        </p:tgtEl>
                                        <p:attrNameLst>
                                          <p:attrName>ppt_h</p:attrName>
                                        </p:attrNameLst>
                                      </p:cBhvr>
                                      <p:tavLst>
                                        <p:tav tm="0">
                                          <p:val>
                                            <p:fltVal val="0"/>
                                          </p:val>
                                        </p:tav>
                                        <p:tav tm="100000">
                                          <p:val>
                                            <p:strVal val="#ppt_h"/>
                                          </p:val>
                                        </p:tav>
                                      </p:tavLst>
                                    </p:anim>
                                    <p:animEffect transition="in" filter="fade">
                                      <p:cBhvr>
                                        <p:cTn id="19" dur="500"/>
                                        <p:tgtEl>
                                          <p:spTgt spid="22"/>
                                        </p:tgtEl>
                                      </p:cBhvr>
                                    </p:animEffect>
                                  </p:childTnLst>
                                </p:cTn>
                              </p:par>
                              <p:par>
                                <p:cTn id="20" presetID="53" presetClass="entr" presetSubtype="16" fill="hold" nodeType="withEffect">
                                  <p:stCondLst>
                                    <p:cond delay="400"/>
                                  </p:stCondLst>
                                  <p:childTnLst>
                                    <p:set>
                                      <p:cBhvr>
                                        <p:cTn id="21" dur="1" fill="hold">
                                          <p:stCondLst>
                                            <p:cond delay="0"/>
                                          </p:stCondLst>
                                        </p:cTn>
                                        <p:tgtEl>
                                          <p:spTgt spid="13"/>
                                        </p:tgtEl>
                                        <p:attrNameLst>
                                          <p:attrName>style.visibility</p:attrName>
                                        </p:attrNameLst>
                                      </p:cBhvr>
                                      <p:to>
                                        <p:strVal val="visible"/>
                                      </p:to>
                                    </p:set>
                                    <p:anim calcmode="lin" valueType="num">
                                      <p:cBhvr>
                                        <p:cTn id="22" dur="500" fill="hold"/>
                                        <p:tgtEl>
                                          <p:spTgt spid="13"/>
                                        </p:tgtEl>
                                        <p:attrNameLst>
                                          <p:attrName>ppt_w</p:attrName>
                                        </p:attrNameLst>
                                      </p:cBhvr>
                                      <p:tavLst>
                                        <p:tav tm="0">
                                          <p:val>
                                            <p:fltVal val="0"/>
                                          </p:val>
                                        </p:tav>
                                        <p:tav tm="100000">
                                          <p:val>
                                            <p:strVal val="#ppt_w"/>
                                          </p:val>
                                        </p:tav>
                                      </p:tavLst>
                                    </p:anim>
                                    <p:anim calcmode="lin" valueType="num">
                                      <p:cBhvr>
                                        <p:cTn id="23" dur="500" fill="hold"/>
                                        <p:tgtEl>
                                          <p:spTgt spid="13"/>
                                        </p:tgtEl>
                                        <p:attrNameLst>
                                          <p:attrName>ppt_h</p:attrName>
                                        </p:attrNameLst>
                                      </p:cBhvr>
                                      <p:tavLst>
                                        <p:tav tm="0">
                                          <p:val>
                                            <p:fltVal val="0"/>
                                          </p:val>
                                        </p:tav>
                                        <p:tav tm="100000">
                                          <p:val>
                                            <p:strVal val="#ppt_h"/>
                                          </p:val>
                                        </p:tav>
                                      </p:tavLst>
                                    </p:anim>
                                    <p:animEffect transition="in" filter="fade">
                                      <p:cBhvr>
                                        <p:cTn id="24" dur="500"/>
                                        <p:tgtEl>
                                          <p:spTgt spid="13"/>
                                        </p:tgtEl>
                                      </p:cBhvr>
                                    </p:animEffect>
                                  </p:childTnLst>
                                </p:cTn>
                              </p:par>
                              <p:par>
                                <p:cTn id="25" presetID="53" presetClass="entr" presetSubtype="16" fill="hold" nodeType="withEffect">
                                  <p:stCondLst>
                                    <p:cond delay="600"/>
                                  </p:stCondLst>
                                  <p:childTnLst>
                                    <p:set>
                                      <p:cBhvr>
                                        <p:cTn id="26" dur="1" fill="hold">
                                          <p:stCondLst>
                                            <p:cond delay="0"/>
                                          </p:stCondLst>
                                        </p:cTn>
                                        <p:tgtEl>
                                          <p:spTgt spid="16"/>
                                        </p:tgtEl>
                                        <p:attrNameLst>
                                          <p:attrName>style.visibility</p:attrName>
                                        </p:attrNameLst>
                                      </p:cBhvr>
                                      <p:to>
                                        <p:strVal val="visible"/>
                                      </p:to>
                                    </p:set>
                                    <p:anim calcmode="lin" valueType="num">
                                      <p:cBhvr>
                                        <p:cTn id="27" dur="500" fill="hold"/>
                                        <p:tgtEl>
                                          <p:spTgt spid="16"/>
                                        </p:tgtEl>
                                        <p:attrNameLst>
                                          <p:attrName>ppt_w</p:attrName>
                                        </p:attrNameLst>
                                      </p:cBhvr>
                                      <p:tavLst>
                                        <p:tav tm="0">
                                          <p:val>
                                            <p:fltVal val="0"/>
                                          </p:val>
                                        </p:tav>
                                        <p:tav tm="100000">
                                          <p:val>
                                            <p:strVal val="#ppt_w"/>
                                          </p:val>
                                        </p:tav>
                                      </p:tavLst>
                                    </p:anim>
                                    <p:anim calcmode="lin" valueType="num">
                                      <p:cBhvr>
                                        <p:cTn id="28" dur="500" fill="hold"/>
                                        <p:tgtEl>
                                          <p:spTgt spid="16"/>
                                        </p:tgtEl>
                                        <p:attrNameLst>
                                          <p:attrName>ppt_h</p:attrName>
                                        </p:attrNameLst>
                                      </p:cBhvr>
                                      <p:tavLst>
                                        <p:tav tm="0">
                                          <p:val>
                                            <p:fltVal val="0"/>
                                          </p:val>
                                        </p:tav>
                                        <p:tav tm="100000">
                                          <p:val>
                                            <p:strVal val="#ppt_h"/>
                                          </p:val>
                                        </p:tav>
                                      </p:tavLst>
                                    </p:anim>
                                    <p:animEffect transition="in" filter="fade">
                                      <p:cBhvr>
                                        <p:cTn id="29" dur="500"/>
                                        <p:tgtEl>
                                          <p:spTgt spid="16"/>
                                        </p:tgtEl>
                                      </p:cBhvr>
                                    </p:animEffect>
                                  </p:childTnLst>
                                </p:cTn>
                              </p:par>
                              <p:par>
                                <p:cTn id="30" presetID="53" presetClass="entr" presetSubtype="16" fill="hold" nodeType="withEffect">
                                  <p:stCondLst>
                                    <p:cond delay="800"/>
                                  </p:stCondLst>
                                  <p:childTnLst>
                                    <p:set>
                                      <p:cBhvr>
                                        <p:cTn id="31" dur="1" fill="hold">
                                          <p:stCondLst>
                                            <p:cond delay="0"/>
                                          </p:stCondLst>
                                        </p:cTn>
                                        <p:tgtEl>
                                          <p:spTgt spid="10"/>
                                        </p:tgtEl>
                                        <p:attrNameLst>
                                          <p:attrName>style.visibility</p:attrName>
                                        </p:attrNameLst>
                                      </p:cBhvr>
                                      <p:to>
                                        <p:strVal val="visible"/>
                                      </p:to>
                                    </p:set>
                                    <p:anim calcmode="lin" valueType="num">
                                      <p:cBhvr>
                                        <p:cTn id="32" dur="500" fill="hold"/>
                                        <p:tgtEl>
                                          <p:spTgt spid="10"/>
                                        </p:tgtEl>
                                        <p:attrNameLst>
                                          <p:attrName>ppt_w</p:attrName>
                                        </p:attrNameLst>
                                      </p:cBhvr>
                                      <p:tavLst>
                                        <p:tav tm="0">
                                          <p:val>
                                            <p:fltVal val="0"/>
                                          </p:val>
                                        </p:tav>
                                        <p:tav tm="100000">
                                          <p:val>
                                            <p:strVal val="#ppt_w"/>
                                          </p:val>
                                        </p:tav>
                                      </p:tavLst>
                                    </p:anim>
                                    <p:anim calcmode="lin" valueType="num">
                                      <p:cBhvr>
                                        <p:cTn id="33" dur="500" fill="hold"/>
                                        <p:tgtEl>
                                          <p:spTgt spid="10"/>
                                        </p:tgtEl>
                                        <p:attrNameLst>
                                          <p:attrName>ppt_h</p:attrName>
                                        </p:attrNameLst>
                                      </p:cBhvr>
                                      <p:tavLst>
                                        <p:tav tm="0">
                                          <p:val>
                                            <p:fltVal val="0"/>
                                          </p:val>
                                        </p:tav>
                                        <p:tav tm="100000">
                                          <p:val>
                                            <p:strVal val="#ppt_h"/>
                                          </p:val>
                                        </p:tav>
                                      </p:tavLst>
                                    </p:anim>
                                    <p:animEffect transition="in" filter="fade">
                                      <p:cBhvr>
                                        <p:cTn id="34" dur="500"/>
                                        <p:tgtEl>
                                          <p:spTgt spid="10"/>
                                        </p:tgtEl>
                                      </p:cBhvr>
                                    </p:animEffect>
                                  </p:childTnLst>
                                </p:cTn>
                              </p:par>
                            </p:childTnLst>
                          </p:cTn>
                        </p:par>
                        <p:par>
                          <p:cTn id="35" fill="hold">
                            <p:stCondLst>
                              <p:cond delay="23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xmlns="" id="{128DCA87-A6FB-4FA7-A71E-DD490032CE4F}"/>
              </a:ext>
            </a:extLst>
          </p:cNvPr>
          <p:cNvSpPr txBox="1"/>
          <p:nvPr/>
        </p:nvSpPr>
        <p:spPr>
          <a:xfrm>
            <a:off x="755576" y="267494"/>
            <a:ext cx="2664296" cy="369332"/>
          </a:xfrm>
          <a:prstGeom prst="rect">
            <a:avLst/>
          </a:prstGeom>
          <a:noFill/>
        </p:spPr>
        <p:txBody>
          <a:bodyPr wrap="square" rtlCol="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病案首页质控分析</a:t>
            </a:r>
          </a:p>
        </p:txBody>
      </p:sp>
      <p:sp>
        <p:nvSpPr>
          <p:cNvPr id="6" name="文本框 5">
            <a:extLst>
              <a:ext uri="{FF2B5EF4-FFF2-40B4-BE49-F238E27FC236}">
                <a16:creationId xmlns:a16="http://schemas.microsoft.com/office/drawing/2014/main" xmlns="" id="{D17C9F1E-B9D7-4FF6-A563-30F439168BC4}"/>
              </a:ext>
            </a:extLst>
          </p:cNvPr>
          <p:cNvSpPr txBox="1"/>
          <p:nvPr/>
        </p:nvSpPr>
        <p:spPr>
          <a:xfrm>
            <a:off x="663210" y="3651870"/>
            <a:ext cx="7869230" cy="830997"/>
          </a:xfrm>
          <a:prstGeom prst="rect">
            <a:avLst/>
          </a:prstGeom>
          <a:noFill/>
        </p:spPr>
        <p:txBody>
          <a:bodyPr wrap="square" rtlCol="0">
            <a:spAutoFit/>
          </a:bodyPr>
          <a:lstStyle/>
          <a:p>
            <a:r>
              <a:rPr lang="zh-CN" altLang="en-US" sz="1200" dirty="0">
                <a:latin typeface="微软雅黑" panose="020B0503020204020204" pitchFamily="34" charset="-122"/>
                <a:ea typeface="微软雅黑" panose="020B0503020204020204" pitchFamily="34" charset="-122"/>
              </a:rPr>
              <a:t>通过病案首页质控分析</a:t>
            </a:r>
            <a:r>
              <a:rPr lang="zh-CN" altLang="zh-CN" sz="1200" dirty="0">
                <a:latin typeface="微软雅黑" panose="020B0503020204020204" pitchFamily="34" charset="-122"/>
                <a:ea typeface="微软雅黑" panose="020B0503020204020204" pitchFamily="34" charset="-122"/>
              </a:rPr>
              <a:t>，由病案首页撰写员提交病案首页时及时实时质控，通过完整性校验、逻辑性校验、病历智能评分、</a:t>
            </a:r>
            <a:r>
              <a:rPr lang="en-US" altLang="zh-CN" sz="1200" dirty="0">
                <a:latin typeface="微软雅黑" panose="020B0503020204020204" pitchFamily="34" charset="-122"/>
                <a:ea typeface="微软雅黑" panose="020B0503020204020204" pitchFamily="34" charset="-122"/>
              </a:rPr>
              <a:t>DRGs</a:t>
            </a:r>
            <a:r>
              <a:rPr lang="zh-CN" altLang="zh-CN" sz="1200" dirty="0">
                <a:latin typeface="微软雅黑" panose="020B0503020204020204" pitchFamily="34" charset="-122"/>
                <a:ea typeface="微软雅黑" panose="020B0503020204020204" pitchFamily="34" charset="-122"/>
              </a:rPr>
              <a:t>质控等规则全面审核病历质量，随时发现病历质量问题并提示纠正</a:t>
            </a:r>
            <a:r>
              <a:rPr lang="en-US" altLang="zh-CN" sz="1200" dirty="0">
                <a:latin typeface="微软雅黑" panose="020B0503020204020204" pitchFamily="34" charset="-122"/>
                <a:ea typeface="微软雅黑" panose="020B0503020204020204" pitchFamily="34" charset="-122"/>
              </a:rPr>
              <a:t>, </a:t>
            </a:r>
            <a:r>
              <a:rPr lang="zh-CN" altLang="zh-CN" sz="1200" dirty="0">
                <a:latin typeface="微软雅黑" panose="020B0503020204020204" pitchFamily="34" charset="-122"/>
                <a:ea typeface="微软雅黑" panose="020B0503020204020204" pitchFamily="34" charset="-122"/>
              </a:rPr>
              <a:t>及时修改，做到问题病历不出科，体现科室质控对临床医师的管理要求</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xmlns="" id="{CF3F1272-D5E5-429F-9CE6-E1A0139779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31705" y="660633"/>
            <a:ext cx="6732240" cy="2917304"/>
          </a:xfrm>
          <a:prstGeom prst="rect">
            <a:avLst/>
          </a:prstGeom>
        </p:spPr>
      </p:pic>
    </p:spTree>
    <p:extLst>
      <p:ext uri="{BB962C8B-B14F-4D97-AF65-F5344CB8AC3E}">
        <p14:creationId xmlns:p14="http://schemas.microsoft.com/office/powerpoint/2010/main" val="17123927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CF742CFC-F5F9-4954-B882-98D54CCC4EA6}"/>
              </a:ext>
            </a:extLst>
          </p:cNvPr>
          <p:cNvSpPr txBox="1"/>
          <p:nvPr/>
        </p:nvSpPr>
        <p:spPr>
          <a:xfrm>
            <a:off x="755576" y="267494"/>
            <a:ext cx="1107996" cy="369332"/>
          </a:xfrm>
          <a:prstGeom prst="rect">
            <a:avLst/>
          </a:prstGeom>
          <a:noFill/>
        </p:spPr>
        <p:txBody>
          <a:bodyPr wrap="none" rtlCol="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质控流程</a:t>
            </a:r>
          </a:p>
        </p:txBody>
      </p:sp>
      <p:pic>
        <p:nvPicPr>
          <p:cNvPr id="6" name="图片 5">
            <a:extLst>
              <a:ext uri="{FF2B5EF4-FFF2-40B4-BE49-F238E27FC236}">
                <a16:creationId xmlns:a16="http://schemas.microsoft.com/office/drawing/2014/main" xmlns="" id="{DD305366-B26A-424D-8A2D-0A565CB261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636826"/>
            <a:ext cx="7253937" cy="4487047"/>
          </a:xfrm>
          <a:prstGeom prst="rect">
            <a:avLst/>
          </a:prstGeom>
        </p:spPr>
      </p:pic>
    </p:spTree>
    <p:extLst>
      <p:ext uri="{BB962C8B-B14F-4D97-AF65-F5344CB8AC3E}">
        <p14:creationId xmlns:p14="http://schemas.microsoft.com/office/powerpoint/2010/main" val="13125951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6FB6291F-6F03-47D7-B839-CCE7B6132DE5}"/>
              </a:ext>
            </a:extLst>
          </p:cNvPr>
          <p:cNvSpPr txBox="1"/>
          <p:nvPr/>
        </p:nvSpPr>
        <p:spPr>
          <a:xfrm>
            <a:off x="755576" y="267494"/>
            <a:ext cx="2376264" cy="369332"/>
          </a:xfrm>
          <a:prstGeom prst="rect">
            <a:avLst/>
          </a:prstGeom>
          <a:noFill/>
        </p:spPr>
        <p:txBody>
          <a:bodyPr wrap="square" rtlCol="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病案统计</a:t>
            </a:r>
          </a:p>
        </p:txBody>
      </p:sp>
      <p:pic>
        <p:nvPicPr>
          <p:cNvPr id="4" name="图片 3">
            <a:extLst>
              <a:ext uri="{FF2B5EF4-FFF2-40B4-BE49-F238E27FC236}">
                <a16:creationId xmlns:a16="http://schemas.microsoft.com/office/drawing/2014/main" xmlns="" id="{1FD5DDE5-98B5-4752-B34C-72A812F145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771550"/>
            <a:ext cx="7252855" cy="1440160"/>
          </a:xfrm>
          <a:prstGeom prst="rect">
            <a:avLst/>
          </a:prstGeom>
        </p:spPr>
      </p:pic>
      <p:sp>
        <p:nvSpPr>
          <p:cNvPr id="5" name="文本框 4">
            <a:extLst>
              <a:ext uri="{FF2B5EF4-FFF2-40B4-BE49-F238E27FC236}">
                <a16:creationId xmlns:a16="http://schemas.microsoft.com/office/drawing/2014/main" xmlns="" id="{88BE4FD5-E057-4C55-BDF9-115EC699629F}"/>
              </a:ext>
            </a:extLst>
          </p:cNvPr>
          <p:cNvSpPr txBox="1"/>
          <p:nvPr/>
        </p:nvSpPr>
        <p:spPr>
          <a:xfrm>
            <a:off x="755576" y="2561415"/>
            <a:ext cx="8186857" cy="830997"/>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通过病案统计菜单将</a:t>
            </a:r>
            <a:r>
              <a:rPr lang="zh-CN" altLang="zh-CN" sz="1200" dirty="0">
                <a:latin typeface="微软雅黑" panose="020B0503020204020204" pitchFamily="34" charset="-122"/>
                <a:ea typeface="微软雅黑" panose="020B0503020204020204" pitchFamily="34" charset="-122"/>
              </a:rPr>
              <a:t>提交的病</a:t>
            </a:r>
            <a:r>
              <a:rPr lang="zh-CN" altLang="en-US" sz="1200" dirty="0">
                <a:latin typeface="微软雅黑" panose="020B0503020204020204" pitchFamily="34" charset="-122"/>
                <a:ea typeface="微软雅黑" panose="020B0503020204020204" pitchFamily="34" charset="-122"/>
              </a:rPr>
              <a:t>案</a:t>
            </a:r>
            <a:r>
              <a:rPr lang="zh-CN" altLang="zh-CN" sz="1200" dirty="0">
                <a:latin typeface="微软雅黑" panose="020B0503020204020204" pitchFamily="34" charset="-122"/>
                <a:ea typeface="微软雅黑" panose="020B0503020204020204" pitchFamily="34" charset="-122"/>
              </a:rPr>
              <a:t>再次进行自动化质控，对临床病历监督管理，统计质控问题，在末端形成闭环，</a:t>
            </a:r>
            <a:endParaRPr lang="en-US" altLang="zh-CN" sz="1200" dirty="0">
              <a:latin typeface="微软雅黑" panose="020B0503020204020204" pitchFamily="34" charset="-122"/>
              <a:ea typeface="微软雅黑" panose="020B0503020204020204" pitchFamily="34" charset="-122"/>
            </a:endParaRPr>
          </a:p>
          <a:p>
            <a:r>
              <a:rPr lang="zh-CN" altLang="zh-CN" sz="1200" dirty="0">
                <a:latin typeface="微软雅黑" panose="020B0503020204020204" pitchFamily="34" charset="-122"/>
                <a:ea typeface="微软雅黑" panose="020B0503020204020204" pitchFamily="34" charset="-122"/>
              </a:rPr>
              <a:t>将病案问题进行循环审核，每次都形成病历完善轨迹，将多次质控的问题进行对比分析，</a:t>
            </a:r>
            <a:endParaRPr lang="en-US" altLang="zh-CN" sz="1200" dirty="0">
              <a:latin typeface="微软雅黑" panose="020B0503020204020204" pitchFamily="34" charset="-122"/>
              <a:ea typeface="微软雅黑" panose="020B0503020204020204" pitchFamily="34" charset="-122"/>
            </a:endParaRPr>
          </a:p>
          <a:p>
            <a:r>
              <a:rPr lang="zh-CN" altLang="zh-CN" sz="1200" dirty="0">
                <a:latin typeface="微软雅黑" panose="020B0503020204020204" pitchFamily="34" charset="-122"/>
                <a:ea typeface="微软雅黑" panose="020B0503020204020204" pitchFamily="34" charset="-122"/>
              </a:rPr>
              <a:t>直至首页问题内容全部得以改正，保证病案数据改进统一</a:t>
            </a:r>
            <a:r>
              <a:rPr lang="zh-CN" altLang="en-US" sz="1200" dirty="0">
                <a:latin typeface="微软雅黑" panose="020B0503020204020204" pitchFamily="34" charset="-122"/>
                <a:ea typeface="微软雅黑" panose="020B0503020204020204" pitchFamily="34" charset="-122"/>
              </a:rPr>
              <a:t>，最后再将准确无误的病案根据条件（科室，病案号）等信息</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进行汇总与统计，推送到病案统计明细菜单中，让医生更好的查询病案信息</a:t>
            </a:r>
            <a:r>
              <a:rPr lang="zh-CN" altLang="en-US" sz="1200" dirty="0"/>
              <a:t>。</a:t>
            </a:r>
          </a:p>
        </p:txBody>
      </p:sp>
    </p:spTree>
    <p:extLst>
      <p:ext uri="{BB962C8B-B14F-4D97-AF65-F5344CB8AC3E}">
        <p14:creationId xmlns:p14="http://schemas.microsoft.com/office/powerpoint/2010/main" val="5900561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8555AE1D-3D91-4D92-B19C-BE7235C632E7}"/>
              </a:ext>
            </a:extLst>
          </p:cNvPr>
          <p:cNvSpPr txBox="1"/>
          <p:nvPr/>
        </p:nvSpPr>
        <p:spPr>
          <a:xfrm>
            <a:off x="764971" y="242930"/>
            <a:ext cx="1056700" cy="369332"/>
          </a:xfrm>
          <a:prstGeom prst="rect">
            <a:avLst/>
          </a:prstGeom>
          <a:noFill/>
        </p:spPr>
        <p:txBody>
          <a:bodyPr wrap="none" rtlCol="0">
            <a:spAutoFit/>
          </a:bodyPr>
          <a:lstStyle/>
          <a:p>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RW</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分布</a:t>
            </a:r>
          </a:p>
        </p:txBody>
      </p:sp>
      <p:sp>
        <p:nvSpPr>
          <p:cNvPr id="6" name="文本框 5">
            <a:extLst>
              <a:ext uri="{FF2B5EF4-FFF2-40B4-BE49-F238E27FC236}">
                <a16:creationId xmlns:a16="http://schemas.microsoft.com/office/drawing/2014/main" xmlns="" id="{6E19BE8A-CDC1-445B-8612-1171D72661DC}"/>
              </a:ext>
            </a:extLst>
          </p:cNvPr>
          <p:cNvSpPr txBox="1"/>
          <p:nvPr/>
        </p:nvSpPr>
        <p:spPr>
          <a:xfrm>
            <a:off x="755576" y="3723878"/>
            <a:ext cx="8319200" cy="461665"/>
          </a:xfrm>
          <a:prstGeom prst="rect">
            <a:avLst/>
          </a:prstGeom>
          <a:noFill/>
        </p:spPr>
        <p:txBody>
          <a:bodyPr wrap="none" rtlCol="0">
            <a:spAutoFit/>
          </a:bodyPr>
          <a:lstStyle/>
          <a:p>
            <a:r>
              <a:rPr lang="en-US" altLang="zh-CN" sz="1200" dirty="0">
                <a:latin typeface="微软雅黑" panose="020B0503020204020204" pitchFamily="34" charset="-122"/>
                <a:ea typeface="微软雅黑" panose="020B0503020204020204" pitchFamily="34" charset="-122"/>
              </a:rPr>
              <a:t>RW </a:t>
            </a:r>
            <a:r>
              <a:rPr lang="zh-CN" altLang="zh-CN" sz="1200" dirty="0">
                <a:latin typeface="微软雅黑" panose="020B0503020204020204" pitchFamily="34" charset="-122"/>
                <a:ea typeface="微软雅黑" panose="020B0503020204020204" pitchFamily="34" charset="-122"/>
              </a:rPr>
              <a:t>是</a:t>
            </a:r>
            <a:r>
              <a:rPr lang="en-US" altLang="zh-CN" sz="1200" dirty="0">
                <a:latin typeface="微软雅黑" panose="020B0503020204020204" pitchFamily="34" charset="-122"/>
                <a:ea typeface="微软雅黑" panose="020B0503020204020204" pitchFamily="34" charset="-122"/>
              </a:rPr>
              <a:t> </a:t>
            </a:r>
            <a:r>
              <a:rPr lang="zh-CN" altLang="zh-CN" sz="1200" dirty="0">
                <a:latin typeface="微软雅黑" panose="020B0503020204020204" pitchFamily="34" charset="-122"/>
                <a:ea typeface="微软雅黑" panose="020B0503020204020204" pitchFamily="34" charset="-122"/>
              </a:rPr>
              <a:t>以人力资源、设备资源、材料资源的消耗程度折算不同</a:t>
            </a:r>
            <a:r>
              <a:rPr lang="en-US" altLang="zh-CN" sz="1200" dirty="0">
                <a:latin typeface="微软雅黑" panose="020B0503020204020204" pitchFamily="34" charset="-122"/>
                <a:ea typeface="微软雅黑" panose="020B0503020204020204" pitchFamily="34" charset="-122"/>
              </a:rPr>
              <a:t>DRGs</a:t>
            </a:r>
            <a:r>
              <a:rPr lang="zh-CN" altLang="zh-CN" sz="1200" dirty="0">
                <a:latin typeface="微软雅黑" panose="020B0503020204020204" pitchFamily="34" charset="-122"/>
                <a:ea typeface="微软雅黑" panose="020B0503020204020204" pitchFamily="34" charset="-122"/>
              </a:rPr>
              <a:t>的相对难度，将医疗服务所涉及的工作量和资源消耗</a:t>
            </a:r>
            <a:endParaRPr lang="en-US" altLang="zh-CN" sz="1200" dirty="0">
              <a:latin typeface="微软雅黑" panose="020B0503020204020204" pitchFamily="34" charset="-122"/>
              <a:ea typeface="微软雅黑" panose="020B0503020204020204" pitchFamily="34" charset="-122"/>
            </a:endParaRPr>
          </a:p>
          <a:p>
            <a:r>
              <a:rPr lang="zh-CN" altLang="zh-CN" sz="1200" dirty="0">
                <a:latin typeface="微软雅黑" panose="020B0503020204020204" pitchFamily="34" charset="-122"/>
                <a:ea typeface="微软雅黑" panose="020B0503020204020204" pitchFamily="34" charset="-122"/>
              </a:rPr>
              <a:t>进行客观的度量，定量描述每一个</a:t>
            </a:r>
            <a:r>
              <a:rPr lang="en-US" altLang="zh-CN" sz="1200" dirty="0">
                <a:latin typeface="微软雅黑" panose="020B0503020204020204" pitchFamily="34" charset="-122"/>
                <a:ea typeface="微软雅黑" panose="020B0503020204020204" pitchFamily="34" charset="-122"/>
              </a:rPr>
              <a:t>DRGs</a:t>
            </a:r>
            <a:r>
              <a:rPr lang="zh-CN" altLang="zh-CN" sz="1200" dirty="0">
                <a:latin typeface="微软雅黑" panose="020B0503020204020204" pitchFamily="34" charset="-122"/>
                <a:ea typeface="微软雅黑" panose="020B0503020204020204" pitchFamily="34" charset="-122"/>
              </a:rPr>
              <a:t>病种治疗</a:t>
            </a:r>
            <a:r>
              <a:rPr lang="zh-CN" altLang="zh-CN" sz="1200" dirty="0" smtClean="0">
                <a:latin typeface="微软雅黑" panose="020B0503020204020204" pitchFamily="34" charset="-122"/>
                <a:ea typeface="微软雅黑" panose="020B0503020204020204" pitchFamily="34" charset="-122"/>
              </a:rPr>
              <a:t>难度</a:t>
            </a:r>
            <a:r>
              <a:rPr lang="zh-CN" altLang="en-US" sz="1200" dirty="0" smtClean="0">
                <a:latin typeface="微软雅黑" panose="020B0503020204020204" pitchFamily="34" charset="-122"/>
                <a:ea typeface="微软雅黑" panose="020B0503020204020204" pitchFamily="34" charset="-122"/>
              </a:rPr>
              <a:t>。</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xmlns="" id="{5F4BB219-8851-4946-B222-EAF459D68B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699542"/>
            <a:ext cx="7524328" cy="2648708"/>
          </a:xfrm>
          <a:prstGeom prst="rect">
            <a:avLst/>
          </a:prstGeom>
        </p:spPr>
      </p:pic>
    </p:spTree>
    <p:extLst>
      <p:ext uri="{BB962C8B-B14F-4D97-AF65-F5344CB8AC3E}">
        <p14:creationId xmlns:p14="http://schemas.microsoft.com/office/powerpoint/2010/main" val="25877049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A0F79A39-8C1E-45FF-8769-6D64D58D8CCC}"/>
              </a:ext>
            </a:extLst>
          </p:cNvPr>
          <p:cNvSpPr txBox="1"/>
          <p:nvPr/>
        </p:nvSpPr>
        <p:spPr>
          <a:xfrm>
            <a:off x="683568" y="267494"/>
            <a:ext cx="1765740" cy="369332"/>
          </a:xfrm>
          <a:prstGeom prst="rect">
            <a:avLst/>
          </a:prstGeom>
          <a:noFill/>
        </p:spPr>
        <p:txBody>
          <a:bodyPr wrap="none" rtlCol="0">
            <a:spAutoFit/>
          </a:bodyPr>
          <a:lstStyle/>
          <a:p>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DRGS</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病例总览</a:t>
            </a:r>
          </a:p>
        </p:txBody>
      </p:sp>
      <p:pic>
        <p:nvPicPr>
          <p:cNvPr id="4" name="图片 3">
            <a:extLst>
              <a:ext uri="{FF2B5EF4-FFF2-40B4-BE49-F238E27FC236}">
                <a16:creationId xmlns:a16="http://schemas.microsoft.com/office/drawing/2014/main" xmlns="" id="{EBC198A7-E15E-4FE1-BB50-BD2DE51022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716" y="636826"/>
            <a:ext cx="7116568" cy="1409726"/>
          </a:xfrm>
          <a:prstGeom prst="rect">
            <a:avLst/>
          </a:prstGeom>
        </p:spPr>
      </p:pic>
      <p:sp>
        <p:nvSpPr>
          <p:cNvPr id="5" name="文本框 4">
            <a:extLst>
              <a:ext uri="{FF2B5EF4-FFF2-40B4-BE49-F238E27FC236}">
                <a16:creationId xmlns:a16="http://schemas.microsoft.com/office/drawing/2014/main" xmlns="" id="{BC91704D-4449-4D70-AAF2-9D01BB9E0843}"/>
              </a:ext>
            </a:extLst>
          </p:cNvPr>
          <p:cNvSpPr txBox="1"/>
          <p:nvPr/>
        </p:nvSpPr>
        <p:spPr>
          <a:xfrm>
            <a:off x="755577" y="2499742"/>
            <a:ext cx="7632848" cy="1015663"/>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DRGS</a:t>
            </a:r>
            <a:r>
              <a:rPr lang="zh-CN" altLang="en-US" sz="1200" dirty="0">
                <a:latin typeface="微软雅黑" panose="020B0503020204020204" pitchFamily="34" charset="-122"/>
                <a:ea typeface="微软雅黑" panose="020B0503020204020204" pitchFamily="34" charset="-122"/>
              </a:rPr>
              <a:t>病例总览</a:t>
            </a:r>
            <a:r>
              <a:rPr lang="zh-CN" altLang="zh-CN" sz="1200" dirty="0">
                <a:latin typeface="微软雅黑" panose="020B0503020204020204" pitchFamily="34" charset="-122"/>
                <a:ea typeface="微软雅黑" panose="020B0503020204020204" pitchFamily="34" charset="-122"/>
              </a:rPr>
              <a:t>基于</a:t>
            </a:r>
            <a:r>
              <a:rPr lang="en-US" altLang="zh-CN" sz="1200" dirty="0">
                <a:latin typeface="微软雅黑" panose="020B0503020204020204" pitchFamily="34" charset="-122"/>
                <a:ea typeface="微软雅黑" panose="020B0503020204020204" pitchFamily="34" charset="-122"/>
              </a:rPr>
              <a:t>CHS-DRGs</a:t>
            </a:r>
            <a:r>
              <a:rPr lang="zh-CN" altLang="zh-CN" sz="1200" dirty="0">
                <a:latin typeface="微软雅黑" panose="020B0503020204020204" pitchFamily="34" charset="-122"/>
                <a:ea typeface="微软雅黑" panose="020B0503020204020204" pitchFamily="34" charset="-122"/>
              </a:rPr>
              <a:t>分组方案的病例分组相关功能。能够在不改变医院现有业务流程的情况下智能的将各医院不同</a:t>
            </a:r>
            <a:r>
              <a:rPr lang="zh-CN" altLang="zh-CN" sz="1200" dirty="0" smtClean="0">
                <a:latin typeface="微软雅黑" panose="020B0503020204020204" pitchFamily="34" charset="-122"/>
                <a:ea typeface="微软雅黑" panose="020B0503020204020204" pitchFamily="34" charset="-122"/>
              </a:rPr>
              <a:t>的疾病诊断</a:t>
            </a:r>
            <a:r>
              <a:rPr lang="zh-CN" altLang="zh-CN" sz="1200" dirty="0">
                <a:latin typeface="微软雅黑" panose="020B0503020204020204" pitchFamily="34" charset="-122"/>
                <a:ea typeface="微软雅黑" panose="020B0503020204020204" pitchFamily="34" charset="-122"/>
              </a:rPr>
              <a:t>编码、手术操作编码等不同的编码体系，与</a:t>
            </a:r>
            <a:r>
              <a:rPr lang="en-US" altLang="zh-CN" sz="1200" dirty="0">
                <a:latin typeface="微软雅黑" panose="020B0503020204020204" pitchFamily="34" charset="-122"/>
                <a:ea typeface="微软雅黑" panose="020B0503020204020204" pitchFamily="34" charset="-122"/>
              </a:rPr>
              <a:t>CHS-DRGs</a:t>
            </a:r>
            <a:r>
              <a:rPr lang="zh-CN" altLang="zh-CN" sz="1200" dirty="0">
                <a:latin typeface="微软雅黑" panose="020B0503020204020204" pitchFamily="34" charset="-122"/>
                <a:ea typeface="微软雅黑" panose="020B0503020204020204" pitchFamily="34" charset="-122"/>
              </a:rPr>
              <a:t>分组器编码进行智能匹配，实时的响应用户的分组需求。</a:t>
            </a:r>
            <a:r>
              <a:rPr lang="zh-CN" altLang="en-US" sz="1200" dirty="0" smtClean="0">
                <a:latin typeface="微软雅黑" panose="020B0503020204020204" pitchFamily="34" charset="-122"/>
                <a:ea typeface="微软雅黑" panose="020B0503020204020204" pitchFamily="34" charset="-122"/>
              </a:rPr>
              <a:t>通过分组</a:t>
            </a:r>
            <a:r>
              <a:rPr lang="zh-CN" altLang="en-US" sz="1200" dirty="0">
                <a:latin typeface="微软雅黑" panose="020B0503020204020204" pitchFamily="34" charset="-122"/>
                <a:ea typeface="微软雅黑" panose="020B0503020204020204" pitchFamily="34" charset="-122"/>
              </a:rPr>
              <a:t>显示各科室的病例统计，能够有效的查询科室患者详细信息，为医疗服务提供有力的保障</a:t>
            </a:r>
            <a:r>
              <a:rPr lang="zh-CN" altLang="en-US" sz="1200" dirty="0"/>
              <a:t>。</a:t>
            </a:r>
            <a:endParaRPr lang="zh-CN" altLang="zh-CN" sz="1200" dirty="0"/>
          </a:p>
          <a:p>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387333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A599E2B7-736C-45E0-AF1E-7044C69D16BB}"/>
              </a:ext>
            </a:extLst>
          </p:cNvPr>
          <p:cNvSpPr txBox="1"/>
          <p:nvPr/>
        </p:nvSpPr>
        <p:spPr>
          <a:xfrm>
            <a:off x="683568" y="267494"/>
            <a:ext cx="2031325" cy="369332"/>
          </a:xfrm>
          <a:prstGeom prst="rect">
            <a:avLst/>
          </a:prstGeom>
          <a:noFill/>
        </p:spPr>
        <p:txBody>
          <a:bodyPr wrap="none" rtlCol="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全院总体指标检测</a:t>
            </a:r>
          </a:p>
        </p:txBody>
      </p:sp>
      <p:sp>
        <p:nvSpPr>
          <p:cNvPr id="6" name="文本框 5">
            <a:extLst>
              <a:ext uri="{FF2B5EF4-FFF2-40B4-BE49-F238E27FC236}">
                <a16:creationId xmlns:a16="http://schemas.microsoft.com/office/drawing/2014/main" xmlns="" id="{53C216C5-4D40-4318-89D0-E0EAD583267B}"/>
              </a:ext>
            </a:extLst>
          </p:cNvPr>
          <p:cNvSpPr txBox="1"/>
          <p:nvPr/>
        </p:nvSpPr>
        <p:spPr>
          <a:xfrm>
            <a:off x="539552" y="4227934"/>
            <a:ext cx="8361776" cy="646331"/>
          </a:xfrm>
          <a:prstGeom prst="rect">
            <a:avLst/>
          </a:prstGeom>
          <a:noFill/>
        </p:spPr>
        <p:txBody>
          <a:bodyPr wrap="none" rtlCol="0">
            <a:spAutoFit/>
          </a:bodyPr>
          <a:lstStyle/>
          <a:p>
            <a:r>
              <a:rPr lang="zh-CN" altLang="zh-CN" sz="1200" dirty="0">
                <a:latin typeface="微软雅黑" panose="020B0503020204020204" pitchFamily="34" charset="-122"/>
                <a:ea typeface="微软雅黑" panose="020B0503020204020204" pitchFamily="34" charset="-122"/>
              </a:rPr>
              <a:t>展示全院总体指标（出院人数、总费用；平均住院日、次均消费；死亡率、院内感染率）、</a:t>
            </a:r>
            <a:endParaRPr lang="en-US" altLang="zh-CN"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DRGs</a:t>
            </a:r>
            <a:r>
              <a:rPr lang="zh-CN" altLang="zh-CN" sz="1200" dirty="0">
                <a:latin typeface="微软雅黑" panose="020B0503020204020204" pitchFamily="34" charset="-122"/>
                <a:ea typeface="微软雅黑" panose="020B0503020204020204" pitchFamily="34" charset="-122"/>
              </a:rPr>
              <a:t>分析指标（总权重、入组病例数、</a:t>
            </a:r>
            <a:r>
              <a:rPr lang="en-US" altLang="zh-CN" sz="1200" dirty="0">
                <a:latin typeface="微软雅黑" panose="020B0503020204020204" pitchFamily="34" charset="-122"/>
                <a:ea typeface="微软雅黑" panose="020B0503020204020204" pitchFamily="34" charset="-122"/>
              </a:rPr>
              <a:t>CMI</a:t>
            </a:r>
            <a:r>
              <a:rPr lang="zh-CN" altLang="zh-CN" sz="1200" dirty="0">
                <a:latin typeface="微软雅黑" panose="020B0503020204020204" pitchFamily="34" charset="-122"/>
                <a:ea typeface="微软雅黑" panose="020B0503020204020204" pitchFamily="34" charset="-122"/>
              </a:rPr>
              <a:t>值、</a:t>
            </a:r>
            <a:r>
              <a:rPr lang="en-US" altLang="zh-CN" sz="1200" dirty="0">
                <a:latin typeface="微软雅黑" panose="020B0503020204020204" pitchFamily="34" charset="-122"/>
                <a:ea typeface="微软雅黑" panose="020B0503020204020204" pitchFamily="34" charset="-122"/>
              </a:rPr>
              <a:t>DRGs</a:t>
            </a:r>
            <a:r>
              <a:rPr lang="zh-CN" altLang="zh-CN" sz="1200" dirty="0">
                <a:latin typeface="微软雅黑" panose="020B0503020204020204" pitchFamily="34" charset="-122"/>
                <a:ea typeface="微软雅黑" panose="020B0503020204020204" pitchFamily="34" charset="-122"/>
              </a:rPr>
              <a:t>组数；时间消耗指数、费用消耗指数、每医师权重、每床日权重；</a:t>
            </a:r>
            <a:endParaRPr lang="en-US" altLang="zh-CN" sz="1200" dirty="0">
              <a:latin typeface="微软雅黑" panose="020B0503020204020204" pitchFamily="34" charset="-122"/>
              <a:ea typeface="微软雅黑" panose="020B0503020204020204" pitchFamily="34" charset="-122"/>
            </a:endParaRPr>
          </a:p>
          <a:p>
            <a:r>
              <a:rPr lang="zh-CN" altLang="zh-CN" sz="1200" dirty="0">
                <a:latin typeface="微软雅黑" panose="020B0503020204020204" pitchFamily="34" charset="-122"/>
                <a:ea typeface="微软雅黑" panose="020B0503020204020204" pitchFamily="34" charset="-122"/>
              </a:rPr>
              <a:t>低风险死亡率、低风险死亡人数、中低风险死亡率、中低风险死亡人数）。总体指标分析可以按照时间周期进行查询</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xmlns="" id="{D0D76E09-1960-479A-AE54-44C540A614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636826"/>
            <a:ext cx="6927001" cy="3388868"/>
          </a:xfrm>
          <a:prstGeom prst="rect">
            <a:avLst/>
          </a:prstGeom>
        </p:spPr>
      </p:pic>
    </p:spTree>
    <p:extLst>
      <p:ext uri="{BB962C8B-B14F-4D97-AF65-F5344CB8AC3E}">
        <p14:creationId xmlns:p14="http://schemas.microsoft.com/office/powerpoint/2010/main" val="11083092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8BF56EF7-5D9C-47B3-9BA3-39C6CE395032}"/>
              </a:ext>
            </a:extLst>
          </p:cNvPr>
          <p:cNvSpPr txBox="1"/>
          <p:nvPr/>
        </p:nvSpPr>
        <p:spPr>
          <a:xfrm>
            <a:off x="755576" y="267494"/>
            <a:ext cx="1765740" cy="369332"/>
          </a:xfrm>
          <a:prstGeom prst="rect">
            <a:avLst/>
          </a:prstGeom>
          <a:noFill/>
        </p:spPr>
        <p:txBody>
          <a:bodyPr wrap="none" rtlCol="0">
            <a:spAutoFit/>
          </a:bodyPr>
          <a:lstStyle/>
          <a:p>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DRGS</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控费分析</a:t>
            </a:r>
          </a:p>
        </p:txBody>
      </p:sp>
      <p:sp>
        <p:nvSpPr>
          <p:cNvPr id="5" name="文本框 4">
            <a:extLst>
              <a:ext uri="{FF2B5EF4-FFF2-40B4-BE49-F238E27FC236}">
                <a16:creationId xmlns:a16="http://schemas.microsoft.com/office/drawing/2014/main" xmlns="" id="{1C686ADB-D199-4639-B83C-A2920BA30933}"/>
              </a:ext>
            </a:extLst>
          </p:cNvPr>
          <p:cNvSpPr txBox="1"/>
          <p:nvPr/>
        </p:nvSpPr>
        <p:spPr>
          <a:xfrm>
            <a:off x="755576" y="3939902"/>
            <a:ext cx="6832511" cy="276999"/>
          </a:xfrm>
          <a:prstGeom prst="rect">
            <a:avLst/>
          </a:prstGeom>
          <a:noFill/>
        </p:spPr>
        <p:txBody>
          <a:bodyPr wrap="none" rtlCol="0">
            <a:spAutoFit/>
          </a:bodyPr>
          <a:lstStyle/>
          <a:p>
            <a:r>
              <a:rPr lang="zh-CN" altLang="zh-CN" sz="1200" dirty="0">
                <a:latin typeface="微软雅黑" panose="020B0503020204020204" pitchFamily="34" charset="-122"/>
                <a:ea typeface="微软雅黑" panose="020B0503020204020204" pitchFamily="34" charset="-122"/>
              </a:rPr>
              <a:t>采用医院费用与医保每</a:t>
            </a:r>
            <a:r>
              <a:rPr lang="en-US" altLang="zh-CN" sz="1200" dirty="0">
                <a:latin typeface="微软雅黑" panose="020B0503020204020204" pitchFamily="34" charset="-122"/>
                <a:ea typeface="微软雅黑" panose="020B0503020204020204" pitchFamily="34" charset="-122"/>
              </a:rPr>
              <a:t>DRGs</a:t>
            </a:r>
            <a:r>
              <a:rPr lang="zh-CN" altLang="zh-CN" sz="1200" dirty="0">
                <a:latin typeface="微软雅黑" panose="020B0503020204020204" pitchFamily="34" charset="-122"/>
                <a:ea typeface="微软雅黑" panose="020B0503020204020204" pitchFamily="34" charset="-122"/>
              </a:rPr>
              <a:t>支付费率横向比较，展示医院按</a:t>
            </a:r>
            <a:r>
              <a:rPr lang="en-US" altLang="zh-CN" sz="1200" dirty="0">
                <a:latin typeface="微软雅黑" panose="020B0503020204020204" pitchFamily="34" charset="-122"/>
                <a:ea typeface="微软雅黑" panose="020B0503020204020204" pitchFamily="34" charset="-122"/>
              </a:rPr>
              <a:t>DRGs</a:t>
            </a:r>
            <a:r>
              <a:rPr lang="zh-CN" altLang="zh-CN" sz="1200" dirty="0">
                <a:latin typeface="微软雅黑" panose="020B0503020204020204" pitchFamily="34" charset="-122"/>
                <a:ea typeface="微软雅黑" panose="020B0503020204020204" pitchFamily="34" charset="-122"/>
              </a:rPr>
              <a:t>病例结算实际每科室的盈亏情况</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xmlns="" id="{3D0E0323-9B57-401D-8C20-59ADDAF590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1600" y="636826"/>
            <a:ext cx="6804248" cy="3193999"/>
          </a:xfrm>
          <a:prstGeom prst="rect">
            <a:avLst/>
          </a:prstGeom>
        </p:spPr>
      </p:pic>
    </p:spTree>
    <p:extLst>
      <p:ext uri="{BB962C8B-B14F-4D97-AF65-F5344CB8AC3E}">
        <p14:creationId xmlns:p14="http://schemas.microsoft.com/office/powerpoint/2010/main" val="37232174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12E834DC-FC28-45DC-8232-8474E84F70E7}"/>
              </a:ext>
            </a:extLst>
          </p:cNvPr>
          <p:cNvSpPr txBox="1"/>
          <p:nvPr/>
        </p:nvSpPr>
        <p:spPr>
          <a:xfrm>
            <a:off x="755576" y="267494"/>
            <a:ext cx="1569660" cy="369332"/>
          </a:xfrm>
          <a:prstGeom prst="rect">
            <a:avLst/>
          </a:prstGeom>
          <a:noFill/>
        </p:spPr>
        <p:txBody>
          <a:bodyPr wrap="none" rtlCol="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死亡风险统计</a:t>
            </a:r>
          </a:p>
        </p:txBody>
      </p:sp>
      <p:sp>
        <p:nvSpPr>
          <p:cNvPr id="5" name="文本框 4">
            <a:extLst>
              <a:ext uri="{FF2B5EF4-FFF2-40B4-BE49-F238E27FC236}">
                <a16:creationId xmlns:a16="http://schemas.microsoft.com/office/drawing/2014/main" xmlns="" id="{43380100-FDB5-48E9-A23C-53727FC41477}"/>
              </a:ext>
            </a:extLst>
          </p:cNvPr>
          <p:cNvSpPr txBox="1"/>
          <p:nvPr/>
        </p:nvSpPr>
        <p:spPr>
          <a:xfrm>
            <a:off x="633615" y="3291830"/>
            <a:ext cx="8186857" cy="461665"/>
          </a:xfrm>
          <a:prstGeom prst="rect">
            <a:avLst/>
          </a:prstGeom>
          <a:noFill/>
        </p:spPr>
        <p:txBody>
          <a:bodyPr wrap="none" rtlCol="0">
            <a:spAutoFit/>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通过死亡风险统计，可以体现医院医疗质量和安全管理情况，也间接的反应了医院的急救抢救能力和临床诊疗过程管理</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水平</a:t>
            </a:r>
          </a:p>
        </p:txBody>
      </p:sp>
      <p:pic>
        <p:nvPicPr>
          <p:cNvPr id="6" name="图片 5">
            <a:extLst>
              <a:ext uri="{FF2B5EF4-FFF2-40B4-BE49-F238E27FC236}">
                <a16:creationId xmlns:a16="http://schemas.microsoft.com/office/drawing/2014/main" xmlns="" id="{0A137941-A52F-4B56-BAAC-1B202A602C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477" y="771550"/>
            <a:ext cx="7956376" cy="2269147"/>
          </a:xfrm>
          <a:prstGeom prst="rect">
            <a:avLst/>
          </a:prstGeom>
        </p:spPr>
      </p:pic>
    </p:spTree>
    <p:extLst>
      <p:ext uri="{BB962C8B-B14F-4D97-AF65-F5344CB8AC3E}">
        <p14:creationId xmlns:p14="http://schemas.microsoft.com/office/powerpoint/2010/main" val="17172009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734"/>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01</a:t>
              </a:r>
              <a:endParaRPr lang="zh-CN" altLang="en-US" sz="8000" dirty="0">
                <a:solidFill>
                  <a:schemeClr val="bg1">
                    <a:lumMod val="95000"/>
                  </a:schemeClr>
                </a:solidFill>
                <a:latin typeface="Impact" panose="020B0806030902050204" pitchFamily="34" charset="0"/>
              </a:endParaRPr>
            </a:p>
          </p:txBody>
        </p:sp>
      </p:gr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
        <p:nvSpPr>
          <p:cNvPr id="26" name="TextBox 25"/>
          <p:cNvSpPr txBox="1"/>
          <p:nvPr/>
        </p:nvSpPr>
        <p:spPr>
          <a:xfrm>
            <a:off x="2977200" y="2235600"/>
            <a:ext cx="5050408" cy="623250"/>
          </a:xfrm>
          <a:prstGeom prst="rect">
            <a:avLst/>
          </a:prstGeom>
          <a:noFill/>
        </p:spPr>
        <p:txBody>
          <a:bodyPr wrap="square" lIns="68584" tIns="34291" rIns="68584" bIns="34291" rtlCol="0">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前言</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200" advClick="0" advTm="0">
        <p:dissolve/>
      </p:transition>
    </mc:Choice>
    <mc:Fallback xmlns="">
      <p:transition spd="slow" advClick="0" advTm="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23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26"/>
                                        </p:tgtEl>
                                        <p:attrNameLst>
                                          <p:attrName>style.visibility</p:attrName>
                                        </p:attrNameLst>
                                      </p:cBhvr>
                                      <p:to>
                                        <p:strVal val="visible"/>
                                      </p:to>
                                    </p:set>
                                    <p:animEffect transition="in" filter="wipe(left)">
                                      <p:cBhvr>
                                        <p:cTn id="38" dur="200"/>
                                        <p:tgtEl>
                                          <p:spTgt spid="26"/>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26"/>
                                        </p:tgtEl>
                                      </p:cBhvr>
                                      <p:to x="80000" y="100000"/>
                                    </p:animScale>
                                    <p:anim by="(#ppt_w*0.10)" calcmode="lin" valueType="num">
                                      <p:cBhvr>
                                        <p:cTn id="41" dur="50" autoRev="1" fill="hold">
                                          <p:stCondLst>
                                            <p:cond delay="0"/>
                                          </p:stCondLst>
                                        </p:cTn>
                                        <p:tgtEl>
                                          <p:spTgt spid="26"/>
                                        </p:tgtEl>
                                        <p:attrNameLst>
                                          <p:attrName>ppt_x</p:attrName>
                                        </p:attrNameLst>
                                      </p:cBhvr>
                                    </p:anim>
                                    <p:anim by="(-#ppt_w*0.10)" calcmode="lin" valueType="num">
                                      <p:cBhvr>
                                        <p:cTn id="42" dur="50" autoRev="1" fill="hold">
                                          <p:stCondLst>
                                            <p:cond delay="0"/>
                                          </p:stCondLst>
                                        </p:cTn>
                                        <p:tgtEl>
                                          <p:spTgt spid="26"/>
                                        </p:tgtEl>
                                        <p:attrNameLst>
                                          <p:attrName>ppt_y</p:attrName>
                                        </p:attrNameLst>
                                      </p:cBhvr>
                                    </p:anim>
                                    <p:animRot by="-480000">
                                      <p:cBhvr>
                                        <p:cTn id="43" dur="50" autoRev="1" fill="hold">
                                          <p:stCondLst>
                                            <p:cond delay="0"/>
                                          </p:stCondLst>
                                        </p:cTn>
                                        <p:tgtEl>
                                          <p:spTgt spid="2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6"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D1F63023-A9F0-43F5-91D6-AF0FF5834F76}"/>
              </a:ext>
            </a:extLst>
          </p:cNvPr>
          <p:cNvSpPr txBox="1"/>
          <p:nvPr/>
        </p:nvSpPr>
        <p:spPr>
          <a:xfrm>
            <a:off x="755576" y="267494"/>
            <a:ext cx="1577676" cy="369332"/>
          </a:xfrm>
          <a:prstGeom prst="rect">
            <a:avLst/>
          </a:prstGeom>
          <a:noFill/>
        </p:spPr>
        <p:txBody>
          <a:bodyPr wrap="none" rtlCol="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科室</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CMI</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分析</a:t>
            </a:r>
          </a:p>
        </p:txBody>
      </p:sp>
      <p:sp>
        <p:nvSpPr>
          <p:cNvPr id="5" name="文本框 4">
            <a:extLst>
              <a:ext uri="{FF2B5EF4-FFF2-40B4-BE49-F238E27FC236}">
                <a16:creationId xmlns:a16="http://schemas.microsoft.com/office/drawing/2014/main" xmlns="" id="{0DD63FF1-5AA7-4347-9CA2-3C5BDBE552C3}"/>
              </a:ext>
            </a:extLst>
          </p:cNvPr>
          <p:cNvSpPr txBox="1"/>
          <p:nvPr/>
        </p:nvSpPr>
        <p:spPr>
          <a:xfrm>
            <a:off x="663210" y="3723878"/>
            <a:ext cx="7644337" cy="461665"/>
          </a:xfrm>
          <a:prstGeom prst="rect">
            <a:avLst/>
          </a:prstGeom>
          <a:noFill/>
        </p:spPr>
        <p:txBody>
          <a:bodyPr wrap="none" rtlCol="0">
            <a:spAutoFit/>
          </a:bodyPr>
          <a:lstStyle/>
          <a:p>
            <a:r>
              <a:rPr lang="en-US" altLang="zh-CN" sz="1200" dirty="0">
                <a:latin typeface="微软雅黑" panose="020B0503020204020204" pitchFamily="34" charset="-122"/>
                <a:ea typeface="微软雅黑" panose="020B0503020204020204" pitchFamily="34" charset="-122"/>
              </a:rPr>
              <a:t>CMI</a:t>
            </a:r>
            <a:r>
              <a:rPr lang="zh-CN" altLang="en-US" sz="1200" dirty="0">
                <a:latin typeface="微软雅黑" panose="020B0503020204020204" pitchFamily="34" charset="-122"/>
                <a:ea typeface="微软雅黑" panose="020B0503020204020204" pitchFamily="34" charset="-122"/>
              </a:rPr>
              <a:t>是指医院的出院病人例均权重，跟医院收治的病例类型有关。</a:t>
            </a:r>
            <a:r>
              <a:rPr lang="en-US" altLang="zh-CN" sz="1200" dirty="0">
                <a:latin typeface="微软雅黑" panose="020B0503020204020204" pitchFamily="34" charset="-122"/>
                <a:ea typeface="微软雅黑" panose="020B0503020204020204" pitchFamily="34" charset="-122"/>
              </a:rPr>
              <a:t>CMI</a:t>
            </a:r>
            <a:r>
              <a:rPr lang="zh-CN" altLang="en-US" sz="1200" dirty="0">
                <a:latin typeface="微软雅黑" panose="020B0503020204020204" pitchFamily="34" charset="-122"/>
                <a:ea typeface="微软雅黑" panose="020B0503020204020204" pitchFamily="34" charset="-122"/>
              </a:rPr>
              <a:t>作为</a:t>
            </a:r>
            <a:r>
              <a:rPr lang="en-US" altLang="zh-CN" sz="1200" dirty="0">
                <a:latin typeface="微软雅黑" panose="020B0503020204020204" pitchFamily="34" charset="-122"/>
                <a:ea typeface="微软雅黑" panose="020B0503020204020204" pitchFamily="34" charset="-122"/>
              </a:rPr>
              <a:t>DRGs</a:t>
            </a:r>
            <a:r>
              <a:rPr lang="zh-CN" altLang="en-US" sz="1200" dirty="0">
                <a:latin typeface="微软雅黑" panose="020B0503020204020204" pitchFamily="34" charset="-122"/>
                <a:ea typeface="微软雅黑" panose="020B0503020204020204" pitchFamily="34" charset="-122"/>
              </a:rPr>
              <a:t>应用体系中的核心指标之一，</a:t>
            </a:r>
            <a:endParaRPr lang="en-US" altLang="zh-CN"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CMI</a:t>
            </a:r>
            <a:r>
              <a:rPr lang="zh-CN" altLang="en-US" sz="1200" dirty="0">
                <a:latin typeface="微软雅黑" panose="020B0503020204020204" pitchFamily="34" charset="-122"/>
                <a:ea typeface="微软雅黑" panose="020B0503020204020204" pitchFamily="34" charset="-122"/>
              </a:rPr>
              <a:t>指数越高，代表收治疾病的疑难危重度越高</a:t>
            </a:r>
            <a:r>
              <a:rPr lang="zh-CN" altLang="en-US" sz="1200" dirty="0"/>
              <a:t>。</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xmlns="" id="{296DC541-DE69-4E4D-9137-6FCBEF0884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571" y="699542"/>
            <a:ext cx="7452320" cy="2790142"/>
          </a:xfrm>
          <a:prstGeom prst="rect">
            <a:avLst/>
          </a:prstGeom>
        </p:spPr>
      </p:pic>
    </p:spTree>
    <p:extLst>
      <p:ext uri="{BB962C8B-B14F-4D97-AF65-F5344CB8AC3E}">
        <p14:creationId xmlns:p14="http://schemas.microsoft.com/office/powerpoint/2010/main" val="6500344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BC8AA21B-131D-4E63-AFC5-74E525CCC0BD}"/>
              </a:ext>
            </a:extLst>
          </p:cNvPr>
          <p:cNvSpPr txBox="1"/>
          <p:nvPr/>
        </p:nvSpPr>
        <p:spPr>
          <a:xfrm>
            <a:off x="755576" y="267494"/>
            <a:ext cx="1800200" cy="369332"/>
          </a:xfrm>
          <a:prstGeom prst="rect">
            <a:avLst/>
          </a:prstGeom>
          <a:noFill/>
        </p:spPr>
        <p:txBody>
          <a:bodyPr wrap="square" rtlCol="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产能情况总览</a:t>
            </a:r>
          </a:p>
        </p:txBody>
      </p:sp>
      <p:sp>
        <p:nvSpPr>
          <p:cNvPr id="5" name="文本框 4">
            <a:extLst>
              <a:ext uri="{FF2B5EF4-FFF2-40B4-BE49-F238E27FC236}">
                <a16:creationId xmlns:a16="http://schemas.microsoft.com/office/drawing/2014/main" xmlns="" id="{5DAD74B3-431B-4317-9B14-44D6508DC9EE}"/>
              </a:ext>
            </a:extLst>
          </p:cNvPr>
          <p:cNvSpPr txBox="1"/>
          <p:nvPr/>
        </p:nvSpPr>
        <p:spPr>
          <a:xfrm>
            <a:off x="827584" y="3507854"/>
            <a:ext cx="7266028" cy="461665"/>
          </a:xfrm>
          <a:prstGeom prst="rect">
            <a:avLst/>
          </a:prstGeom>
          <a:noFill/>
        </p:spPr>
        <p:txBody>
          <a:bodyPr wrap="none" rtlCol="0">
            <a:spAutoFit/>
          </a:bodyPr>
          <a:lstStyle/>
          <a:p>
            <a:r>
              <a:rPr lang="zh-CN" altLang="zh-CN" sz="1200" dirty="0">
                <a:latin typeface="微软雅黑" panose="020B0503020204020204" pitchFamily="34" charset="-122"/>
                <a:ea typeface="微软雅黑" panose="020B0503020204020204" pitchFamily="34" charset="-122"/>
              </a:rPr>
              <a:t>采用“</a:t>
            </a:r>
            <a:r>
              <a:rPr lang="en-US" altLang="zh-CN" sz="1200" dirty="0">
                <a:latin typeface="微软雅黑" panose="020B0503020204020204" pitchFamily="34" charset="-122"/>
                <a:ea typeface="微软雅黑" panose="020B0503020204020204" pitchFamily="34" charset="-122"/>
              </a:rPr>
              <a:t>DRG</a:t>
            </a:r>
            <a:r>
              <a:rPr lang="zh-CN" altLang="zh-CN" sz="1200" dirty="0">
                <a:latin typeface="微软雅黑" panose="020B0503020204020204" pitchFamily="34" charset="-122"/>
                <a:ea typeface="微软雅黑" panose="020B0503020204020204" pitchFamily="34" charset="-122"/>
              </a:rPr>
              <a:t>组数”与“</a:t>
            </a:r>
            <a:r>
              <a:rPr lang="en-US" altLang="zh-CN" sz="1200" dirty="0">
                <a:latin typeface="微软雅黑" panose="020B0503020204020204" pitchFamily="34" charset="-122"/>
                <a:ea typeface="微软雅黑" panose="020B0503020204020204" pitchFamily="34" charset="-122"/>
              </a:rPr>
              <a:t>CMI</a:t>
            </a:r>
            <a:r>
              <a:rPr lang="zh-CN" altLang="zh-CN" sz="1200" dirty="0">
                <a:latin typeface="微软雅黑" panose="020B0503020204020204" pitchFamily="34" charset="-122"/>
                <a:ea typeface="微软雅黑" panose="020B0503020204020204" pitchFamily="34" charset="-122"/>
              </a:rPr>
              <a:t>值”评价医疗服务提供者的医疗服务能力。</a:t>
            </a:r>
            <a:r>
              <a:rPr lang="en-US" altLang="zh-CN" sz="1200" dirty="0">
                <a:latin typeface="微软雅黑" panose="020B0503020204020204" pitchFamily="34" charset="-122"/>
                <a:ea typeface="微软雅黑" panose="020B0503020204020204" pitchFamily="34" charset="-122"/>
              </a:rPr>
              <a:t>CMI</a:t>
            </a:r>
            <a:r>
              <a:rPr lang="zh-CN" altLang="zh-CN" sz="1200" dirty="0">
                <a:latin typeface="微软雅黑" panose="020B0503020204020204" pitchFamily="34" charset="-122"/>
                <a:ea typeface="微软雅黑" panose="020B0503020204020204" pitchFamily="34" charset="-122"/>
              </a:rPr>
              <a:t>值，评价医院诊疗疾病难度，</a:t>
            </a:r>
            <a:endParaRPr lang="en-US" altLang="zh-CN"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DRGs</a:t>
            </a:r>
            <a:r>
              <a:rPr lang="zh-CN" altLang="zh-CN" sz="1200" dirty="0">
                <a:latin typeface="微软雅黑" panose="020B0503020204020204" pitchFamily="34" charset="-122"/>
                <a:ea typeface="微软雅黑" panose="020B0503020204020204" pitchFamily="34" charset="-122"/>
              </a:rPr>
              <a:t>分组数，评价医院病种覆盖宽度，比较医院或科室分布</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xmlns="" id="{B7986875-DD0E-422A-9656-1FC5562E18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851" y="771550"/>
            <a:ext cx="7364095" cy="2448272"/>
          </a:xfrm>
          <a:prstGeom prst="rect">
            <a:avLst/>
          </a:prstGeom>
        </p:spPr>
      </p:pic>
    </p:spTree>
    <p:extLst>
      <p:ext uri="{BB962C8B-B14F-4D97-AF65-F5344CB8AC3E}">
        <p14:creationId xmlns:p14="http://schemas.microsoft.com/office/powerpoint/2010/main" val="28979274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18180825-EADF-4336-BAA3-C591008C7894}"/>
              </a:ext>
            </a:extLst>
          </p:cNvPr>
          <p:cNvSpPr txBox="1"/>
          <p:nvPr/>
        </p:nvSpPr>
        <p:spPr>
          <a:xfrm>
            <a:off x="755576" y="267494"/>
            <a:ext cx="760144" cy="369332"/>
          </a:xfrm>
          <a:prstGeom prst="rect">
            <a:avLst/>
          </a:prstGeom>
          <a:noFill/>
        </p:spPr>
        <p:txBody>
          <a:bodyPr wrap="none" rtlCol="0">
            <a:spAutoFit/>
          </a:bodyPr>
          <a:lstStyle/>
          <a:p>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MDC</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xmlns="" id="{DA768868-61BB-423E-A1EC-DA2377DBE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636826"/>
            <a:ext cx="7968884" cy="1512168"/>
          </a:xfrm>
          <a:prstGeom prst="rect">
            <a:avLst/>
          </a:prstGeom>
        </p:spPr>
      </p:pic>
      <p:sp>
        <p:nvSpPr>
          <p:cNvPr id="5" name="文本框 4">
            <a:extLst>
              <a:ext uri="{FF2B5EF4-FFF2-40B4-BE49-F238E27FC236}">
                <a16:creationId xmlns:a16="http://schemas.microsoft.com/office/drawing/2014/main" xmlns="" id="{D623A9E7-27CE-4B85-8591-21834246E46D}"/>
              </a:ext>
            </a:extLst>
          </p:cNvPr>
          <p:cNvSpPr txBox="1"/>
          <p:nvPr/>
        </p:nvSpPr>
        <p:spPr>
          <a:xfrm>
            <a:off x="755576" y="2717508"/>
            <a:ext cx="8557151" cy="461665"/>
          </a:xfrm>
          <a:prstGeom prst="rect">
            <a:avLst/>
          </a:prstGeom>
          <a:noFill/>
        </p:spPr>
        <p:txBody>
          <a:bodyPr wrap="none" rtlCol="0">
            <a:spAutoFit/>
          </a:bodyPr>
          <a:lstStyle/>
          <a:p>
            <a:r>
              <a:rPr lang="en-US" altLang="zh-CN" sz="1200" dirty="0">
                <a:latin typeface="微软雅黑" panose="020B0503020204020204" pitchFamily="34" charset="-122"/>
                <a:ea typeface="微软雅黑" panose="020B0503020204020204" pitchFamily="34" charset="-122"/>
              </a:rPr>
              <a:t>MDC</a:t>
            </a:r>
            <a:r>
              <a:rPr lang="zh-CN" altLang="zh-CN" sz="1200" dirty="0">
                <a:latin typeface="微软雅黑" panose="020B0503020204020204" pitchFamily="34" charset="-122"/>
                <a:ea typeface="微软雅黑" panose="020B0503020204020204" pitchFamily="34" charset="-122"/>
              </a:rPr>
              <a:t>用于评价医院运营和住院服务效率，主要监测指标包括：时间消耗指数、费用消耗指数、每医师权重、每床日权重等。</a:t>
            </a:r>
          </a:p>
          <a:p>
            <a:r>
              <a:rPr lang="zh-CN" altLang="zh-CN" sz="1200" dirty="0">
                <a:latin typeface="微软雅黑" panose="020B0503020204020204" pitchFamily="34" charset="-122"/>
                <a:ea typeface="微软雅黑" panose="020B0503020204020204" pitchFamily="34" charset="-122"/>
              </a:rPr>
              <a:t>可以根据两条主线、三个层级（医院→科室→医生、</a:t>
            </a:r>
            <a:r>
              <a:rPr lang="en-US" altLang="zh-CN" sz="1200" dirty="0">
                <a:latin typeface="微软雅黑" panose="020B0503020204020204" pitchFamily="34" charset="-122"/>
                <a:ea typeface="微软雅黑" panose="020B0503020204020204" pitchFamily="34" charset="-122"/>
              </a:rPr>
              <a:t>MDC </a:t>
            </a:r>
            <a:r>
              <a:rPr lang="zh-CN" altLang="zh-CN"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ADRGs </a:t>
            </a:r>
            <a:r>
              <a:rPr lang="zh-CN" altLang="zh-CN"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DRGs</a:t>
            </a:r>
            <a:r>
              <a:rPr lang="zh-CN" altLang="zh-CN" sz="1200" dirty="0">
                <a:latin typeface="微软雅黑" panose="020B0503020204020204" pitchFamily="34" charset="-122"/>
                <a:ea typeface="微软雅黑" panose="020B0503020204020204" pitchFamily="34" charset="-122"/>
              </a:rPr>
              <a:t>）深挖到病例明细</a:t>
            </a:r>
            <a:r>
              <a:rPr lang="zh-CN" altLang="zh-CN" sz="1200" dirty="0"/>
              <a:t>。</a:t>
            </a:r>
          </a:p>
        </p:txBody>
      </p:sp>
    </p:spTree>
    <p:extLst>
      <p:ext uri="{BB962C8B-B14F-4D97-AF65-F5344CB8AC3E}">
        <p14:creationId xmlns:p14="http://schemas.microsoft.com/office/powerpoint/2010/main" val="24494995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5E6368E6-951D-483D-95E1-D1BFC2E9FE6A}"/>
              </a:ext>
            </a:extLst>
          </p:cNvPr>
          <p:cNvSpPr txBox="1"/>
          <p:nvPr/>
        </p:nvSpPr>
        <p:spPr>
          <a:xfrm>
            <a:off x="755576" y="267494"/>
            <a:ext cx="2039341" cy="369332"/>
          </a:xfrm>
          <a:prstGeom prst="rect">
            <a:avLst/>
          </a:prstGeom>
          <a:noFill/>
        </p:spPr>
        <p:txBody>
          <a:bodyPr wrap="none" rtlCol="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科室</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CMI</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产能指标</a:t>
            </a:r>
          </a:p>
        </p:txBody>
      </p:sp>
      <p:pic>
        <p:nvPicPr>
          <p:cNvPr id="4" name="图片 3">
            <a:extLst>
              <a:ext uri="{FF2B5EF4-FFF2-40B4-BE49-F238E27FC236}">
                <a16:creationId xmlns:a16="http://schemas.microsoft.com/office/drawing/2014/main" xmlns="" id="{0C81954B-457C-476C-81A0-60C59CD7E6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650424"/>
            <a:ext cx="7021744" cy="1238388"/>
          </a:xfrm>
          <a:prstGeom prst="rect">
            <a:avLst/>
          </a:prstGeom>
        </p:spPr>
      </p:pic>
      <p:sp>
        <p:nvSpPr>
          <p:cNvPr id="5" name="文本框 4">
            <a:extLst>
              <a:ext uri="{FF2B5EF4-FFF2-40B4-BE49-F238E27FC236}">
                <a16:creationId xmlns:a16="http://schemas.microsoft.com/office/drawing/2014/main" xmlns="" id="{145B50EA-A555-400F-B4C9-7A213D1602AC}"/>
              </a:ext>
            </a:extLst>
          </p:cNvPr>
          <p:cNvSpPr txBox="1"/>
          <p:nvPr/>
        </p:nvSpPr>
        <p:spPr>
          <a:xfrm>
            <a:off x="755576" y="2312954"/>
            <a:ext cx="8032968" cy="646331"/>
          </a:xfrm>
          <a:prstGeom prst="rect">
            <a:avLst/>
          </a:prstGeom>
          <a:noFill/>
        </p:spPr>
        <p:txBody>
          <a:bodyPr wrap="none" rtlCol="0">
            <a:spAutoFit/>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通过</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CMI</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产能指标统计精确到每个科室，可以更加清晰的统计出，每个科室的</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CMI</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数值，总入组数，占有的总权重，</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通过点击查询，能够精确到科室医生，查看用药占比，平均费用，总费用比例，能够更好的统计每一位医生在科室的</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产值比例。</a:t>
            </a:r>
          </a:p>
        </p:txBody>
      </p:sp>
    </p:spTree>
    <p:extLst>
      <p:ext uri="{BB962C8B-B14F-4D97-AF65-F5344CB8AC3E}">
        <p14:creationId xmlns:p14="http://schemas.microsoft.com/office/powerpoint/2010/main" val="24076956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8D49AEDE-A51A-490A-91DA-A6B35B641A2C}"/>
              </a:ext>
            </a:extLst>
          </p:cNvPr>
          <p:cNvSpPr txBox="1"/>
          <p:nvPr/>
        </p:nvSpPr>
        <p:spPr>
          <a:xfrm>
            <a:off x="755576" y="267494"/>
            <a:ext cx="1569660" cy="369332"/>
          </a:xfrm>
          <a:prstGeom prst="rect">
            <a:avLst/>
          </a:prstGeom>
          <a:noFill/>
        </p:spPr>
        <p:txBody>
          <a:bodyPr wrap="none" rtlCol="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分组推荐提示</a:t>
            </a:r>
          </a:p>
        </p:txBody>
      </p:sp>
      <p:sp>
        <p:nvSpPr>
          <p:cNvPr id="5" name="文本框 4">
            <a:extLst>
              <a:ext uri="{FF2B5EF4-FFF2-40B4-BE49-F238E27FC236}">
                <a16:creationId xmlns:a16="http://schemas.microsoft.com/office/drawing/2014/main" xmlns="" id="{ED7BA242-CE2B-43F1-889E-49A384368E4F}"/>
              </a:ext>
            </a:extLst>
          </p:cNvPr>
          <p:cNvSpPr txBox="1"/>
          <p:nvPr/>
        </p:nvSpPr>
        <p:spPr>
          <a:xfrm>
            <a:off x="663210" y="3939902"/>
            <a:ext cx="7916141" cy="461665"/>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通过获取</a:t>
            </a:r>
            <a:r>
              <a:rPr lang="en-US" altLang="zh-CN" sz="1200" dirty="0">
                <a:latin typeface="微软雅黑" panose="020B0503020204020204" pitchFamily="34" charset="-122"/>
                <a:ea typeface="微软雅黑" panose="020B0503020204020204" pitchFamily="34" charset="-122"/>
              </a:rPr>
              <a:t>DRGS</a:t>
            </a:r>
            <a:r>
              <a:rPr lang="zh-CN" altLang="en-US" sz="1200" dirty="0">
                <a:latin typeface="微软雅黑" panose="020B0503020204020204" pitchFamily="34" charset="-122"/>
                <a:ea typeface="微软雅黑" panose="020B0503020204020204" pitchFamily="34" charset="-122"/>
              </a:rPr>
              <a:t>信息，系统根据信息内容进行计算与预分组，分组结果根据信息内容进行相同类似分组推荐与提示，</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通过系统提示分组内容，能够更加有效为医生提供分组帮助，增加医生对录入信息判定。</a:t>
            </a:r>
            <a:endParaRPr lang="en-US" altLang="zh-CN" sz="1200"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xmlns="" id="{9DDFE989-57CF-4C1A-9600-0F424B1AE6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730237"/>
            <a:ext cx="7812360" cy="3070554"/>
          </a:xfrm>
          <a:prstGeom prst="rect">
            <a:avLst/>
          </a:prstGeom>
        </p:spPr>
      </p:pic>
    </p:spTree>
    <p:extLst>
      <p:ext uri="{BB962C8B-B14F-4D97-AF65-F5344CB8AC3E}">
        <p14:creationId xmlns:p14="http://schemas.microsoft.com/office/powerpoint/2010/main" val="37374821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C4E73DF5-DAF0-461A-B74A-56559AD4B4B3}"/>
              </a:ext>
            </a:extLst>
          </p:cNvPr>
          <p:cNvSpPr txBox="1"/>
          <p:nvPr/>
        </p:nvSpPr>
        <p:spPr>
          <a:xfrm>
            <a:off x="755576" y="267494"/>
            <a:ext cx="1800493" cy="369332"/>
          </a:xfrm>
          <a:prstGeom prst="rect">
            <a:avLst/>
          </a:prstGeom>
          <a:noFill/>
        </p:spPr>
        <p:txBody>
          <a:bodyPr wrap="none" rtlCol="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诊断合理性审核</a:t>
            </a:r>
          </a:p>
        </p:txBody>
      </p:sp>
      <p:sp>
        <p:nvSpPr>
          <p:cNvPr id="3" name="文本框 2">
            <a:extLst>
              <a:ext uri="{FF2B5EF4-FFF2-40B4-BE49-F238E27FC236}">
                <a16:creationId xmlns:a16="http://schemas.microsoft.com/office/drawing/2014/main" xmlns="" id="{01FDC473-2F00-4E40-A20E-D7335EFC54A3}"/>
              </a:ext>
            </a:extLst>
          </p:cNvPr>
          <p:cNvSpPr txBox="1"/>
          <p:nvPr/>
        </p:nvSpPr>
        <p:spPr>
          <a:xfrm>
            <a:off x="748273" y="1131590"/>
            <a:ext cx="7835094" cy="646331"/>
          </a:xfrm>
          <a:prstGeom prst="rect">
            <a:avLst/>
          </a:prstGeom>
          <a:noFill/>
        </p:spPr>
        <p:txBody>
          <a:bodyPr wrap="none" rtlCol="0">
            <a:spAutoFit/>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通过</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DRGS</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系统对分组病案进行质控管理，对诊断数据进行合理性审核过滤，对不合理的诊断数据进行筛查与修改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latin typeface="微软雅黑" pitchFamily="34" charset="-122"/>
                <a:ea typeface="微软雅黑" pitchFamily="34" charset="-122"/>
              </a:rPr>
              <a:t>为审核人员提供不合理诊断的线索。</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87770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8" name="文本框 6"/>
            <p:cNvSpPr txBox="1"/>
            <p:nvPr/>
          </p:nvSpPr>
          <p:spPr>
            <a:xfrm>
              <a:off x="650907" y="284178"/>
              <a:ext cx="569115" cy="559734"/>
            </a:xfrm>
            <a:prstGeom prst="rect">
              <a:avLst/>
            </a:prstGeom>
            <a:noFill/>
          </p:spPr>
          <p:txBody>
            <a:bodyPr wrap="square" lIns="68580" tIns="34290" rIns="68580" bIns="3429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0" b="0" i="0" u="none" strike="noStrike" kern="1200" cap="none" spc="0" normalizeH="0" baseline="0" noProof="0" dirty="0" smtClean="0">
                  <a:ln>
                    <a:noFill/>
                  </a:ln>
                  <a:solidFill>
                    <a:prstClr val="white">
                      <a:lumMod val="95000"/>
                    </a:prstClr>
                  </a:solidFill>
                  <a:effectLst/>
                  <a:uLnTx/>
                  <a:uFillTx/>
                  <a:latin typeface="Impact" panose="020B0806030902050204" pitchFamily="34" charset="0"/>
                  <a:ea typeface="宋体" panose="02010600030101010101" pitchFamily="2" charset="-122"/>
                  <a:cs typeface="+mn-cs"/>
                </a:rPr>
                <a:t>05</a:t>
              </a:r>
              <a:endParaRPr kumimoji="0" lang="zh-CN" altLang="en-US" sz="8000" b="0" i="0" u="none" strike="noStrike" kern="1200" cap="none" spc="0" normalizeH="0" baseline="0" noProof="0" dirty="0">
                <a:ln>
                  <a:noFill/>
                </a:ln>
                <a:solidFill>
                  <a:prstClr val="white">
                    <a:lumMod val="95000"/>
                  </a:prstClr>
                </a:solidFill>
                <a:effectLst/>
                <a:uLnTx/>
                <a:uFillTx/>
                <a:latin typeface="Impact" panose="020B0806030902050204" pitchFamily="34" charset="0"/>
                <a:ea typeface="宋体" panose="02010600030101010101" pitchFamily="2" charset="-122"/>
                <a:cs typeface="+mn-cs"/>
              </a:endParaRPr>
            </a:p>
          </p:txBody>
        </p:sp>
      </p:gr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sp>
        <p:nvSpPr>
          <p:cNvPr id="26" name="TextBox 25"/>
          <p:cNvSpPr txBox="1"/>
          <p:nvPr/>
        </p:nvSpPr>
        <p:spPr>
          <a:xfrm>
            <a:off x="2977200" y="2235600"/>
            <a:ext cx="5050408" cy="623250"/>
          </a:xfrm>
          <a:prstGeom prst="rect">
            <a:avLst/>
          </a:prstGeom>
          <a:noFill/>
        </p:spPr>
        <p:txBody>
          <a:bodyPr wrap="square" lIns="68584" tIns="34291" rIns="68584" bIns="34291" rtlCol="0">
            <a:spAutoFit/>
          </a:bodyPr>
          <a:lstStyle/>
          <a:p>
            <a:pPr>
              <a:lnSpc>
                <a:spcPct val="100000"/>
              </a:lnSpc>
              <a:spcBef>
                <a:spcPts val="100"/>
              </a:spcBef>
            </a:pPr>
            <a:r>
              <a:rPr lang="en-US" altLang="zh-CN" sz="3600" b="1" dirty="0">
                <a:solidFill>
                  <a:schemeClr val="tx1">
                    <a:lumMod val="75000"/>
                    <a:lumOff val="25000"/>
                  </a:schemeClr>
                </a:solidFill>
                <a:latin typeface="微软雅黑" panose="020B0503020204020204" pitchFamily="34" charset="-122"/>
                <a:ea typeface="微软雅黑" panose="020B0503020204020204" pitchFamily="34" charset="-122"/>
              </a:rPr>
              <a:t>DRGs</a:t>
            </a: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费用定量分析模型</a:t>
            </a:r>
          </a:p>
        </p:txBody>
      </p:sp>
    </p:spTree>
    <p:extLst>
      <p:ext uri="{BB962C8B-B14F-4D97-AF65-F5344CB8AC3E}">
        <p14:creationId xmlns:p14="http://schemas.microsoft.com/office/powerpoint/2010/main" val="3618903153"/>
      </p:ext>
    </p:extLst>
  </p:cSld>
  <p:clrMapOvr>
    <a:masterClrMapping/>
  </p:clrMapOvr>
  <mc:AlternateContent xmlns:mc="http://schemas.openxmlformats.org/markup-compatibility/2006" xmlns:p14="http://schemas.microsoft.com/office/powerpoint/2010/main">
    <mc:Choice Requires="p14">
      <p:transition spd="slow" p14:dur="1200" advClick="0" advTm="0">
        <p:dissolve/>
      </p:transition>
    </mc:Choice>
    <mc:Fallback xmlns="">
      <p:transition spd="slow" advClick="0" advTm="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23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26"/>
                                        </p:tgtEl>
                                        <p:attrNameLst>
                                          <p:attrName>style.visibility</p:attrName>
                                        </p:attrNameLst>
                                      </p:cBhvr>
                                      <p:to>
                                        <p:strVal val="visible"/>
                                      </p:to>
                                    </p:set>
                                    <p:animEffect transition="in" filter="wipe(left)">
                                      <p:cBhvr>
                                        <p:cTn id="38" dur="200"/>
                                        <p:tgtEl>
                                          <p:spTgt spid="26"/>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26"/>
                                        </p:tgtEl>
                                      </p:cBhvr>
                                      <p:to x="80000" y="100000"/>
                                    </p:animScale>
                                    <p:anim by="(#ppt_w*0.10)" calcmode="lin" valueType="num">
                                      <p:cBhvr>
                                        <p:cTn id="41" dur="50" autoRev="1" fill="hold">
                                          <p:stCondLst>
                                            <p:cond delay="0"/>
                                          </p:stCondLst>
                                        </p:cTn>
                                        <p:tgtEl>
                                          <p:spTgt spid="26"/>
                                        </p:tgtEl>
                                        <p:attrNameLst>
                                          <p:attrName>ppt_x</p:attrName>
                                        </p:attrNameLst>
                                      </p:cBhvr>
                                    </p:anim>
                                    <p:anim by="(-#ppt_w*0.10)" calcmode="lin" valueType="num">
                                      <p:cBhvr>
                                        <p:cTn id="42" dur="50" autoRev="1" fill="hold">
                                          <p:stCondLst>
                                            <p:cond delay="0"/>
                                          </p:stCondLst>
                                        </p:cTn>
                                        <p:tgtEl>
                                          <p:spTgt spid="26"/>
                                        </p:tgtEl>
                                        <p:attrNameLst>
                                          <p:attrName>ppt_y</p:attrName>
                                        </p:attrNameLst>
                                      </p:cBhvr>
                                    </p:anim>
                                    <p:animRot by="-480000">
                                      <p:cBhvr>
                                        <p:cTn id="43" dur="50" autoRev="1" fill="hold">
                                          <p:stCondLst>
                                            <p:cond delay="0"/>
                                          </p:stCondLst>
                                        </p:cTn>
                                        <p:tgtEl>
                                          <p:spTgt spid="2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6"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C4E73DF5-DAF0-461A-B74A-56559AD4B4B3}"/>
              </a:ext>
            </a:extLst>
          </p:cNvPr>
          <p:cNvSpPr txBox="1"/>
          <p:nvPr/>
        </p:nvSpPr>
        <p:spPr>
          <a:xfrm>
            <a:off x="755576" y="267494"/>
            <a:ext cx="2262158" cy="369332"/>
          </a:xfrm>
          <a:prstGeom prst="rect">
            <a:avLst/>
          </a:prstGeom>
          <a:noFill/>
        </p:spPr>
        <p:txBody>
          <a:bodyPr wrap="none" rtlCol="0">
            <a:spAutoFit/>
          </a:bodyPr>
          <a:lstStyle/>
          <a:p>
            <a:r>
              <a:rPr lang="zh-CN" altLang="en-US" b="1" dirty="0">
                <a:latin typeface="+mj-lt"/>
                <a:ea typeface="微软雅黑 Light" panose="020B0502040204020203"/>
              </a:rPr>
              <a:t>数据分析的支撑环境</a:t>
            </a:r>
            <a:endParaRPr lang="zh-CN" altLang="en-US" b="1" dirty="0">
              <a:solidFill>
                <a:schemeClr val="tx1">
                  <a:lumMod val="75000"/>
                  <a:lumOff val="25000"/>
                </a:schemeClr>
              </a:solidFill>
              <a:latin typeface="+mj-lt"/>
              <a:ea typeface="微软雅黑 Light" panose="020B0502040204020203"/>
            </a:endParaRPr>
          </a:p>
        </p:txBody>
      </p:sp>
      <p:pic>
        <p:nvPicPr>
          <p:cNvPr id="5" name="图片 4">
            <a:extLst>
              <a:ext uri="{FF2B5EF4-FFF2-40B4-BE49-F238E27FC236}">
                <a16:creationId xmlns:a16="http://schemas.microsoft.com/office/drawing/2014/main" xmlns="" id="{6CA11A3D-1627-444A-BBB9-5887200EF4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636826"/>
            <a:ext cx="8136904" cy="4051080"/>
          </a:xfrm>
          <a:prstGeom prst="rect">
            <a:avLst/>
          </a:prstGeom>
        </p:spPr>
      </p:pic>
    </p:spTree>
    <p:extLst>
      <p:ext uri="{BB962C8B-B14F-4D97-AF65-F5344CB8AC3E}">
        <p14:creationId xmlns:p14="http://schemas.microsoft.com/office/powerpoint/2010/main" val="39482868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82842EFC-07E8-4640-BE60-028F40D35101}"/>
              </a:ext>
            </a:extLst>
          </p:cNvPr>
          <p:cNvSpPr txBox="1"/>
          <p:nvPr/>
        </p:nvSpPr>
        <p:spPr>
          <a:xfrm>
            <a:off x="683568" y="267494"/>
            <a:ext cx="1107996" cy="369332"/>
          </a:xfrm>
          <a:prstGeom prst="rect">
            <a:avLst/>
          </a:prstGeom>
          <a:noFill/>
        </p:spPr>
        <p:txBody>
          <a:bodyPr wrap="none" rtlCol="0">
            <a:spAutoFit/>
          </a:bodyPr>
          <a:lstStyle/>
          <a:p>
            <a:r>
              <a:rPr lang="zh-CN" altLang="zh-CN" b="1" dirty="0">
                <a:solidFill>
                  <a:schemeClr val="tx1">
                    <a:lumMod val="75000"/>
                    <a:lumOff val="25000"/>
                  </a:schemeClr>
                </a:solidFill>
                <a:latin typeface="微软雅黑" panose="020B0503020204020204" pitchFamily="34" charset="-122"/>
                <a:ea typeface="微软雅黑" panose="020B0503020204020204" pitchFamily="34" charset="-122"/>
              </a:rPr>
              <a:t>技术路线</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xmlns="" id="{140754AF-11B3-455F-9AF8-16364F8C7F9A}"/>
              </a:ext>
            </a:extLst>
          </p:cNvPr>
          <p:cNvSpPr txBox="1"/>
          <p:nvPr/>
        </p:nvSpPr>
        <p:spPr>
          <a:xfrm>
            <a:off x="596641" y="843558"/>
            <a:ext cx="8571577" cy="3418885"/>
          </a:xfrm>
          <a:prstGeom prst="rect">
            <a:avLst/>
          </a:prstGeom>
          <a:noFill/>
        </p:spPr>
        <p:txBody>
          <a:bodyPr wrap="none" rtlCol="0">
            <a:spAutoFit/>
          </a:bodyPr>
          <a:lstStyle/>
          <a:p>
            <a:pPr marL="12700">
              <a:lnSpc>
                <a:spcPct val="100000"/>
              </a:lnSpc>
              <a:spcBef>
                <a:spcPts val="750"/>
              </a:spcBef>
            </a:pPr>
            <a:r>
              <a:rPr lang="zh-CN" altLang="en-US" sz="1200" spc="-5" dirty="0">
                <a:latin typeface="微软雅黑" panose="020B0503020204020204" pitchFamily="34" charset="-122"/>
                <a:ea typeface="微软雅黑" panose="020B0503020204020204" pitchFamily="34" charset="-122"/>
                <a:cs typeface="微软雅黑" panose="020B0503020204020204" charset="-122"/>
              </a:rPr>
              <a:t>在</a:t>
            </a:r>
            <a:r>
              <a:rPr lang="en-US" altLang="zh-CN" sz="1200" spc="-10" dirty="0">
                <a:latin typeface="微软雅黑" panose="020B0503020204020204" pitchFamily="34" charset="-122"/>
                <a:ea typeface="微软雅黑" panose="020B0503020204020204" pitchFamily="34" charset="-122"/>
                <a:cs typeface="微软雅黑" panose="020B0503020204020204" charset="-122"/>
              </a:rPr>
              <a:t>DRGs</a:t>
            </a:r>
            <a:r>
              <a:rPr lang="zh-CN" altLang="en-US" sz="1200" spc="-5" dirty="0">
                <a:latin typeface="微软雅黑" panose="020B0503020204020204" pitchFamily="34" charset="-122"/>
                <a:ea typeface="微软雅黑" panose="020B0503020204020204" pitchFamily="34" charset="-122"/>
                <a:cs typeface="微软雅黑" panose="020B0503020204020204" charset="-122"/>
              </a:rPr>
              <a:t>的基础上，通过医疗专业判断、大数据分析</a:t>
            </a:r>
            <a:r>
              <a:rPr lang="zh-CN" altLang="en-US" sz="1200" dirty="0">
                <a:latin typeface="微软雅黑" panose="020B0503020204020204" pitchFamily="34" charset="-122"/>
                <a:ea typeface="微软雅黑" panose="020B0503020204020204" pitchFamily="34" charset="-122"/>
                <a:cs typeface="微软雅黑" panose="020B0503020204020204" charset="-122"/>
              </a:rPr>
              <a:t>，</a:t>
            </a:r>
            <a:r>
              <a:rPr lang="zh-CN" altLang="en-US" sz="1200" spc="-5" dirty="0">
                <a:latin typeface="微软雅黑" panose="020B0503020204020204" pitchFamily="34" charset="-122"/>
                <a:ea typeface="微软雅黑" panose="020B0503020204020204" pitchFamily="34" charset="-122"/>
                <a:cs typeface="微软雅黑" panose="020B0503020204020204" charset="-122"/>
              </a:rPr>
              <a:t>运用数学统计建模</a:t>
            </a:r>
            <a:r>
              <a:rPr lang="zh-CN" altLang="en-US" sz="1200" dirty="0">
                <a:latin typeface="微软雅黑" panose="020B0503020204020204" pitchFamily="34" charset="-122"/>
                <a:ea typeface="微软雅黑" panose="020B0503020204020204" pitchFamily="34" charset="-122"/>
                <a:cs typeface="微软雅黑" panose="020B0503020204020204" charset="-122"/>
              </a:rPr>
              <a:t>的方法，选出对同一类病种转归有影响的各类</a:t>
            </a:r>
            <a:endParaRPr lang="en-US" altLang="zh-CN" sz="1200" dirty="0">
              <a:latin typeface="微软雅黑" panose="020B0503020204020204" pitchFamily="34" charset="-122"/>
              <a:ea typeface="微软雅黑" panose="020B0503020204020204" pitchFamily="34" charset="-122"/>
              <a:cs typeface="微软雅黑" panose="020B0503020204020204" charset="-122"/>
            </a:endParaRPr>
          </a:p>
          <a:p>
            <a:pPr marL="12700">
              <a:lnSpc>
                <a:spcPct val="100000"/>
              </a:lnSpc>
              <a:spcBef>
                <a:spcPts val="750"/>
              </a:spcBef>
            </a:pPr>
            <a:r>
              <a:rPr lang="zh-CN" altLang="en-US" sz="1200" dirty="0">
                <a:latin typeface="微软雅黑" panose="020B0503020204020204" pitchFamily="34" charset="-122"/>
                <a:ea typeface="微软雅黑" panose="020B0503020204020204" pitchFamily="34" charset="-122"/>
                <a:cs typeface="微软雅黑" panose="020B0503020204020204" charset="-122"/>
              </a:rPr>
              <a:t>相关因素，</a:t>
            </a:r>
            <a:endParaRPr lang="en-US" altLang="zh-CN" sz="1200" dirty="0">
              <a:latin typeface="微软雅黑" panose="020B0503020204020204" pitchFamily="34" charset="-122"/>
              <a:ea typeface="微软雅黑" panose="020B0503020204020204" pitchFamily="34" charset="-122"/>
              <a:cs typeface="微软雅黑" panose="020B0503020204020204" charset="-122"/>
            </a:endParaRPr>
          </a:p>
          <a:p>
            <a:pPr marL="12700">
              <a:lnSpc>
                <a:spcPct val="100000"/>
              </a:lnSpc>
              <a:spcBef>
                <a:spcPts val="750"/>
              </a:spcBef>
            </a:pPr>
            <a:r>
              <a:rPr lang="zh-CN" altLang="en-US" sz="1200" dirty="0">
                <a:latin typeface="微软雅黑" panose="020B0503020204020204" pitchFamily="34" charset="-122"/>
                <a:ea typeface="微软雅黑" panose="020B0503020204020204" pitchFamily="34" charset="-122"/>
                <a:cs typeface="微软雅黑" panose="020B0503020204020204" charset="-122"/>
              </a:rPr>
              <a:t>并建立疾病风险调整预测模型，  从而精准预测同类病种在不同风险因素情况下的转归值和资源消耗值。</a:t>
            </a:r>
            <a:endParaRPr lang="en-US" altLang="zh-CN" sz="1200" dirty="0">
              <a:latin typeface="微软雅黑" panose="020B0503020204020204" pitchFamily="34" charset="-122"/>
              <a:ea typeface="微软雅黑" panose="020B0503020204020204" pitchFamily="34" charset="-122"/>
              <a:cs typeface="微软雅黑" panose="020B0503020204020204" charset="-122"/>
            </a:endParaRPr>
          </a:p>
          <a:p>
            <a:pPr marL="12700">
              <a:lnSpc>
                <a:spcPct val="100000"/>
              </a:lnSpc>
              <a:spcBef>
                <a:spcPts val="750"/>
              </a:spcBef>
            </a:pPr>
            <a:r>
              <a:rPr lang="zh-CN" altLang="en-US" sz="1200" dirty="0">
                <a:latin typeface="微软雅黑" panose="020B0503020204020204" pitchFamily="34" charset="-122"/>
                <a:ea typeface="微软雅黑" panose="020B0503020204020204" pitchFamily="34" charset="-122"/>
                <a:cs typeface="微软雅黑" panose="020B0503020204020204" charset="-122"/>
              </a:rPr>
              <a:t>对病人的疾病转归、 </a:t>
            </a:r>
            <a:r>
              <a:rPr lang="zh-CN" altLang="en-US" sz="1200" spc="-5" dirty="0">
                <a:latin typeface="微软雅黑" panose="020B0503020204020204" pitchFamily="34" charset="-122"/>
                <a:ea typeface="微软雅黑" panose="020B0503020204020204" pitchFamily="34" charset="-122"/>
                <a:cs typeface="微软雅黑" panose="020B0503020204020204" charset="-122"/>
              </a:rPr>
              <a:t>资源消耗等进行预测和结果比对，应用在医院精细化管理评价、疾病风险预测和医疗质量 </a:t>
            </a:r>
            <a:r>
              <a:rPr lang="zh-CN" altLang="en-US" sz="1200" dirty="0">
                <a:latin typeface="微软雅黑" panose="020B0503020204020204" pitchFamily="34" charset="-122"/>
                <a:ea typeface="微软雅黑" panose="020B0503020204020204" pitchFamily="34" charset="-122"/>
                <a:cs typeface="微软雅黑" panose="020B0503020204020204" charset="-122"/>
              </a:rPr>
              <a:t>改进等方面。</a:t>
            </a:r>
          </a:p>
          <a:p>
            <a:pPr marL="12700">
              <a:lnSpc>
                <a:spcPct val="100000"/>
              </a:lnSpc>
              <a:spcBef>
                <a:spcPts val="1715"/>
              </a:spcBef>
            </a:pPr>
            <a:r>
              <a:rPr lang="zh-CN" altLang="en-US" sz="1200" dirty="0">
                <a:latin typeface="微软雅黑" panose="020B0503020204020204" pitchFamily="34" charset="-122"/>
                <a:ea typeface="微软雅黑" panose="020B0503020204020204" pitchFamily="34" charset="-122"/>
                <a:cs typeface="微软雅黑" panose="020B0503020204020204" charset="-122"/>
              </a:rPr>
              <a:t>特点：</a:t>
            </a:r>
          </a:p>
          <a:p>
            <a:pPr marL="393700" indent="-381000">
              <a:lnSpc>
                <a:spcPct val="100000"/>
              </a:lnSpc>
              <a:spcBef>
                <a:spcPts val="1785"/>
              </a:spcBef>
              <a:buClr>
                <a:srgbClr val="1F3E5F"/>
              </a:buClr>
              <a:buFont typeface="Wingdings" panose="05000000000000000000"/>
              <a:buChar char=""/>
              <a:tabLst>
                <a:tab pos="393065" algn="l"/>
                <a:tab pos="393700" algn="l"/>
              </a:tabLst>
            </a:pPr>
            <a:r>
              <a:rPr lang="en-US" altLang="zh-CN" sz="1200" spc="-5" dirty="0">
                <a:latin typeface="微软雅黑" panose="020B0503020204020204" pitchFamily="34" charset="-122"/>
                <a:ea typeface="微软雅黑" panose="020B0503020204020204" pitchFamily="34" charset="-122"/>
                <a:cs typeface="Times New Roman" panose="02020603050405020304"/>
              </a:rPr>
              <a:t>DRGS+</a:t>
            </a:r>
            <a:r>
              <a:rPr lang="zh-CN" altLang="en-US" sz="1200" dirty="0">
                <a:latin typeface="微软雅黑" panose="020B0503020204020204" pitchFamily="34" charset="-122"/>
                <a:ea typeface="微软雅黑" panose="020B0503020204020204" pitchFamily="34" charset="-122"/>
                <a:cs typeface="微软雅黑" panose="020B0503020204020204" charset="-122"/>
              </a:rPr>
              <a:t>疾病风险建模，细化到</a:t>
            </a:r>
            <a:r>
              <a:rPr lang="zh-CN" altLang="en-US" sz="1200" spc="-15" dirty="0">
                <a:latin typeface="微软雅黑" panose="020B0503020204020204" pitchFamily="34" charset="-122"/>
                <a:ea typeface="微软雅黑" panose="020B0503020204020204" pitchFamily="34" charset="-122"/>
                <a:cs typeface="微软雅黑" panose="020B0503020204020204" charset="-122"/>
              </a:rPr>
              <a:t>每</a:t>
            </a:r>
            <a:r>
              <a:rPr lang="zh-CN" altLang="en-US" sz="1200" dirty="0">
                <a:latin typeface="微软雅黑" panose="020B0503020204020204" pitchFamily="34" charset="-122"/>
                <a:ea typeface="微软雅黑" panose="020B0503020204020204" pitchFamily="34" charset="-122"/>
                <a:cs typeface="微软雅黑" panose="020B0503020204020204" charset="-122"/>
              </a:rPr>
              <a:t>位病</a:t>
            </a:r>
            <a:r>
              <a:rPr lang="zh-CN" altLang="en-US" sz="1200" spc="-15" dirty="0">
                <a:latin typeface="微软雅黑" panose="020B0503020204020204" pitchFamily="34" charset="-122"/>
                <a:ea typeface="微软雅黑" panose="020B0503020204020204" pitchFamily="34" charset="-122"/>
                <a:cs typeface="微软雅黑" panose="020B0503020204020204" charset="-122"/>
              </a:rPr>
              <a:t>人</a:t>
            </a:r>
            <a:r>
              <a:rPr lang="zh-CN" altLang="en-US" sz="1200" dirty="0">
                <a:latin typeface="微软雅黑" panose="020B0503020204020204" pitchFamily="34" charset="-122"/>
                <a:ea typeface="微软雅黑" panose="020B0503020204020204" pitchFamily="34" charset="-122"/>
                <a:cs typeface="微软雅黑" panose="020B0503020204020204" charset="-122"/>
              </a:rPr>
              <a:t>的每</a:t>
            </a:r>
            <a:r>
              <a:rPr lang="zh-CN" altLang="en-US" sz="1200" spc="-15" dirty="0">
                <a:latin typeface="微软雅黑" panose="020B0503020204020204" pitchFamily="34" charset="-122"/>
                <a:ea typeface="微软雅黑" panose="020B0503020204020204" pitchFamily="34" charset="-122"/>
                <a:cs typeface="微软雅黑" panose="020B0503020204020204" charset="-122"/>
              </a:rPr>
              <a:t>个</a:t>
            </a:r>
            <a:r>
              <a:rPr lang="zh-CN" altLang="en-US" sz="1200" dirty="0">
                <a:latin typeface="微软雅黑" panose="020B0503020204020204" pitchFamily="34" charset="-122"/>
                <a:ea typeface="微软雅黑" panose="020B0503020204020204" pitchFamily="34" charset="-122"/>
                <a:cs typeface="微软雅黑" panose="020B0503020204020204" charset="-122"/>
              </a:rPr>
              <a:t>风险</a:t>
            </a:r>
            <a:r>
              <a:rPr lang="zh-CN" altLang="en-US" sz="1200" spc="-15" dirty="0">
                <a:latin typeface="微软雅黑" panose="020B0503020204020204" pitchFamily="34" charset="-122"/>
                <a:ea typeface="微软雅黑" panose="020B0503020204020204" pitchFamily="34" charset="-122"/>
                <a:cs typeface="微软雅黑" panose="020B0503020204020204" charset="-122"/>
              </a:rPr>
              <a:t>，</a:t>
            </a:r>
            <a:r>
              <a:rPr lang="zh-CN" altLang="en-US" sz="1200" dirty="0">
                <a:latin typeface="微软雅黑" panose="020B0503020204020204" pitchFamily="34" charset="-122"/>
                <a:ea typeface="微软雅黑" panose="020B0503020204020204" pitchFamily="34" charset="-122"/>
                <a:cs typeface="微软雅黑" panose="020B0503020204020204" charset="-122"/>
              </a:rPr>
              <a:t>规避</a:t>
            </a:r>
            <a:r>
              <a:rPr lang="zh-CN" altLang="en-US" sz="1200" spc="-15" dirty="0">
                <a:latin typeface="微软雅黑" panose="020B0503020204020204" pitchFamily="34" charset="-122"/>
                <a:ea typeface="微软雅黑" panose="020B0503020204020204" pitchFamily="34" charset="-122"/>
                <a:cs typeface="微软雅黑" panose="020B0503020204020204" charset="-122"/>
              </a:rPr>
              <a:t>了</a:t>
            </a:r>
            <a:r>
              <a:rPr lang="zh-CN" altLang="en-US" sz="1200" dirty="0">
                <a:latin typeface="微软雅黑" panose="020B0503020204020204" pitchFamily="34" charset="-122"/>
                <a:ea typeface="微软雅黑" panose="020B0503020204020204" pitchFamily="34" charset="-122"/>
                <a:cs typeface="微软雅黑" panose="020B0503020204020204" charset="-122"/>
              </a:rPr>
              <a:t>只考</a:t>
            </a:r>
            <a:r>
              <a:rPr lang="zh-CN" altLang="en-US" sz="1200" spc="-15" dirty="0">
                <a:latin typeface="微软雅黑" panose="020B0503020204020204" pitchFamily="34" charset="-122"/>
                <a:ea typeface="微软雅黑" panose="020B0503020204020204" pitchFamily="34" charset="-122"/>
                <a:cs typeface="微软雅黑" panose="020B0503020204020204" charset="-122"/>
              </a:rPr>
              <a:t>虑</a:t>
            </a:r>
            <a:r>
              <a:rPr lang="zh-CN" altLang="en-US" sz="1200" dirty="0">
                <a:latin typeface="微软雅黑" panose="020B0503020204020204" pitchFamily="34" charset="-122"/>
                <a:ea typeface="微软雅黑" panose="020B0503020204020204" pitchFamily="34" charset="-122"/>
                <a:cs typeface="微软雅黑" panose="020B0503020204020204" charset="-122"/>
              </a:rPr>
              <a:t>病种</a:t>
            </a:r>
            <a:r>
              <a:rPr lang="zh-CN" altLang="en-US" sz="1200" spc="-15" dirty="0">
                <a:latin typeface="微软雅黑" panose="020B0503020204020204" pitchFamily="34" charset="-122"/>
                <a:ea typeface="微软雅黑" panose="020B0503020204020204" pitchFamily="34" charset="-122"/>
                <a:cs typeface="微软雅黑" panose="020B0503020204020204" charset="-122"/>
              </a:rPr>
              <a:t>，</a:t>
            </a:r>
            <a:r>
              <a:rPr lang="zh-CN" altLang="en-US" sz="1200" dirty="0">
                <a:latin typeface="微软雅黑" panose="020B0503020204020204" pitchFamily="34" charset="-122"/>
                <a:ea typeface="微软雅黑" panose="020B0503020204020204" pitchFamily="34" charset="-122"/>
                <a:cs typeface="微软雅黑" panose="020B0503020204020204" charset="-122"/>
              </a:rPr>
              <a:t>不考</a:t>
            </a:r>
            <a:r>
              <a:rPr lang="zh-CN" altLang="en-US" sz="1200" spc="-15" dirty="0">
                <a:latin typeface="微软雅黑" panose="020B0503020204020204" pitchFamily="34" charset="-122"/>
                <a:ea typeface="微软雅黑" panose="020B0503020204020204" pitchFamily="34" charset="-122"/>
                <a:cs typeface="微软雅黑" panose="020B0503020204020204" charset="-122"/>
              </a:rPr>
              <a:t>虑</a:t>
            </a:r>
            <a:r>
              <a:rPr lang="zh-CN" altLang="en-US" sz="1200" dirty="0">
                <a:latin typeface="微软雅黑" panose="020B0503020204020204" pitchFamily="34" charset="-122"/>
                <a:ea typeface="微软雅黑" panose="020B0503020204020204" pitchFamily="34" charset="-122"/>
                <a:cs typeface="微软雅黑" panose="020B0503020204020204" charset="-122"/>
              </a:rPr>
              <a:t>病人</a:t>
            </a:r>
            <a:r>
              <a:rPr lang="zh-CN" altLang="en-US" sz="1200" spc="-15" dirty="0">
                <a:latin typeface="微软雅黑" panose="020B0503020204020204" pitchFamily="34" charset="-122"/>
                <a:ea typeface="微软雅黑" panose="020B0503020204020204" pitchFamily="34" charset="-122"/>
                <a:cs typeface="微软雅黑" panose="020B0503020204020204" charset="-122"/>
              </a:rPr>
              <a:t>差</a:t>
            </a:r>
            <a:r>
              <a:rPr lang="zh-CN" altLang="en-US" sz="1200" dirty="0">
                <a:latin typeface="微软雅黑" panose="020B0503020204020204" pitchFamily="34" charset="-122"/>
                <a:ea typeface="微软雅黑" panose="020B0503020204020204" pitchFamily="34" charset="-122"/>
                <a:cs typeface="微软雅黑" panose="020B0503020204020204" charset="-122"/>
              </a:rPr>
              <a:t>异</a:t>
            </a:r>
          </a:p>
          <a:p>
            <a:pPr>
              <a:lnSpc>
                <a:spcPct val="100000"/>
              </a:lnSpc>
              <a:spcBef>
                <a:spcPts val="10"/>
              </a:spcBef>
              <a:buClr>
                <a:srgbClr val="1F3E5F"/>
              </a:buClr>
              <a:buFont typeface="Wingdings" panose="05000000000000000000"/>
              <a:buChar char=""/>
            </a:pPr>
            <a:endParaRPr lang="zh-CN" altLang="en-US" sz="1200" dirty="0">
              <a:latin typeface="微软雅黑" panose="020B0503020204020204" pitchFamily="34" charset="-122"/>
              <a:ea typeface="微软雅黑" panose="020B0503020204020204" pitchFamily="34" charset="-122"/>
              <a:cs typeface="Times New Roman" panose="02020603050405020304"/>
            </a:endParaRPr>
          </a:p>
          <a:p>
            <a:pPr marL="393700" indent="-381000">
              <a:lnSpc>
                <a:spcPct val="100000"/>
              </a:lnSpc>
              <a:buClr>
                <a:srgbClr val="1F3E5F"/>
              </a:buClr>
              <a:buFont typeface="Wingdings" panose="05000000000000000000"/>
              <a:buChar char=""/>
              <a:tabLst>
                <a:tab pos="393065" algn="l"/>
                <a:tab pos="393700" algn="l"/>
              </a:tabLst>
            </a:pPr>
            <a:r>
              <a:rPr lang="zh-CN" altLang="en-US" sz="1200" dirty="0">
                <a:latin typeface="微软雅黑" panose="020B0503020204020204" pitchFamily="34" charset="-122"/>
                <a:ea typeface="微软雅黑" panose="020B0503020204020204" pitchFamily="34" charset="-122"/>
                <a:cs typeface="微软雅黑" panose="020B0503020204020204" charset="-122"/>
              </a:rPr>
              <a:t>数据采集不局限于病案</a:t>
            </a:r>
            <a:r>
              <a:rPr lang="zh-CN" altLang="en-US" sz="1200" spc="-15" dirty="0">
                <a:latin typeface="微软雅黑" panose="020B0503020204020204" pitchFamily="34" charset="-122"/>
                <a:ea typeface="微软雅黑" panose="020B0503020204020204" pitchFamily="34" charset="-122"/>
                <a:cs typeface="微软雅黑" panose="020B0503020204020204" charset="-122"/>
              </a:rPr>
              <a:t>首</a:t>
            </a:r>
            <a:r>
              <a:rPr lang="zh-CN" altLang="en-US" sz="1200" dirty="0">
                <a:latin typeface="微软雅黑" panose="020B0503020204020204" pitchFamily="34" charset="-122"/>
                <a:ea typeface="微软雅黑" panose="020B0503020204020204" pitchFamily="34" charset="-122"/>
                <a:cs typeface="微软雅黑" panose="020B0503020204020204" charset="-122"/>
              </a:rPr>
              <a:t>页，</a:t>
            </a:r>
            <a:r>
              <a:rPr lang="zh-CN" altLang="en-US" sz="1200" spc="-15" dirty="0">
                <a:latin typeface="微软雅黑" panose="020B0503020204020204" pitchFamily="34" charset="-122"/>
                <a:ea typeface="微软雅黑" panose="020B0503020204020204" pitchFamily="34" charset="-122"/>
                <a:cs typeface="微软雅黑" panose="020B0503020204020204" charset="-122"/>
              </a:rPr>
              <a:t>还</a:t>
            </a:r>
            <a:r>
              <a:rPr lang="zh-CN" altLang="en-US" sz="1200" dirty="0">
                <a:latin typeface="微软雅黑" panose="020B0503020204020204" pitchFamily="34" charset="-122"/>
                <a:ea typeface="微软雅黑" panose="020B0503020204020204" pitchFamily="34" charset="-122"/>
                <a:cs typeface="微软雅黑" panose="020B0503020204020204" charset="-122"/>
              </a:rPr>
              <a:t>包括</a:t>
            </a:r>
            <a:r>
              <a:rPr lang="zh-CN" altLang="en-US" sz="1200" spc="-15" dirty="0">
                <a:latin typeface="微软雅黑" panose="020B0503020204020204" pitchFamily="34" charset="-122"/>
                <a:ea typeface="微软雅黑" panose="020B0503020204020204" pitchFamily="34" charset="-122"/>
                <a:cs typeface="微软雅黑" panose="020B0503020204020204" charset="-122"/>
              </a:rPr>
              <a:t>收</a:t>
            </a:r>
            <a:r>
              <a:rPr lang="zh-CN" altLang="en-US" sz="1200" dirty="0">
                <a:latin typeface="微软雅黑" panose="020B0503020204020204" pitchFamily="34" charset="-122"/>
                <a:ea typeface="微软雅黑" panose="020B0503020204020204" pitchFamily="34" charset="-122"/>
                <a:cs typeface="微软雅黑" panose="020B0503020204020204" charset="-122"/>
              </a:rPr>
              <a:t>费医</a:t>
            </a:r>
            <a:r>
              <a:rPr lang="zh-CN" altLang="en-US" sz="1200" spc="-15" dirty="0">
                <a:latin typeface="微软雅黑" panose="020B0503020204020204" pitchFamily="34" charset="-122"/>
                <a:ea typeface="微软雅黑" panose="020B0503020204020204" pitchFamily="34" charset="-122"/>
                <a:cs typeface="微软雅黑" panose="020B0503020204020204" charset="-122"/>
              </a:rPr>
              <a:t>嘱</a:t>
            </a:r>
            <a:r>
              <a:rPr lang="zh-CN" altLang="en-US" sz="1200" dirty="0">
                <a:latin typeface="微软雅黑" panose="020B0503020204020204" pitchFamily="34" charset="-122"/>
                <a:ea typeface="微软雅黑" panose="020B0503020204020204" pitchFamily="34" charset="-122"/>
                <a:cs typeface="微软雅黑" panose="020B0503020204020204" charset="-122"/>
              </a:rPr>
              <a:t>，检</a:t>
            </a:r>
            <a:r>
              <a:rPr lang="zh-CN" altLang="en-US" sz="1200" spc="-15" dirty="0">
                <a:latin typeface="微软雅黑" panose="020B0503020204020204" pitchFamily="34" charset="-122"/>
                <a:ea typeface="微软雅黑" panose="020B0503020204020204" pitchFamily="34" charset="-122"/>
                <a:cs typeface="微软雅黑" panose="020B0503020204020204" charset="-122"/>
              </a:rPr>
              <a:t>查</a:t>
            </a:r>
            <a:r>
              <a:rPr lang="zh-CN" altLang="en-US" sz="1200" dirty="0">
                <a:latin typeface="微软雅黑" panose="020B0503020204020204" pitchFamily="34" charset="-122"/>
                <a:ea typeface="微软雅黑" panose="020B0503020204020204" pitchFamily="34" charset="-122"/>
                <a:cs typeface="微软雅黑" panose="020B0503020204020204" charset="-122"/>
              </a:rPr>
              <a:t>检验</a:t>
            </a:r>
            <a:r>
              <a:rPr lang="zh-CN" altLang="en-US" sz="1200" spc="-15" dirty="0">
                <a:latin typeface="微软雅黑" panose="020B0503020204020204" pitchFamily="34" charset="-122"/>
                <a:ea typeface="微软雅黑" panose="020B0503020204020204" pitchFamily="34" charset="-122"/>
                <a:cs typeface="微软雅黑" panose="020B0503020204020204" charset="-122"/>
              </a:rPr>
              <a:t>结</a:t>
            </a:r>
            <a:r>
              <a:rPr lang="zh-CN" altLang="en-US" sz="1200" dirty="0">
                <a:latin typeface="微软雅黑" panose="020B0503020204020204" pitchFamily="34" charset="-122"/>
                <a:ea typeface="微软雅黑" panose="020B0503020204020204" pitchFamily="34" charset="-122"/>
                <a:cs typeface="微软雅黑" panose="020B0503020204020204" charset="-122"/>
              </a:rPr>
              <a:t>果（</a:t>
            </a:r>
            <a:r>
              <a:rPr lang="zh-CN" altLang="en-US" sz="1200" spc="-15" dirty="0">
                <a:latin typeface="微软雅黑" panose="020B0503020204020204" pitchFamily="34" charset="-122"/>
                <a:ea typeface="微软雅黑" panose="020B0503020204020204" pitchFamily="34" charset="-122"/>
                <a:cs typeface="微软雅黑" panose="020B0503020204020204" charset="-122"/>
              </a:rPr>
              <a:t>客</a:t>
            </a:r>
            <a:r>
              <a:rPr lang="zh-CN" altLang="en-US" sz="1200" dirty="0">
                <a:latin typeface="微软雅黑" panose="020B0503020204020204" pitchFamily="34" charset="-122"/>
                <a:ea typeface="微软雅黑" panose="020B0503020204020204" pitchFamily="34" charset="-122"/>
                <a:cs typeface="微软雅黑" panose="020B0503020204020204" charset="-122"/>
              </a:rPr>
              <a:t>观数</a:t>
            </a:r>
            <a:r>
              <a:rPr lang="zh-CN" altLang="en-US" sz="1200" spc="-15" dirty="0">
                <a:latin typeface="微软雅黑" panose="020B0503020204020204" pitchFamily="34" charset="-122"/>
                <a:ea typeface="微软雅黑" panose="020B0503020204020204" pitchFamily="34" charset="-122"/>
                <a:cs typeface="微软雅黑" panose="020B0503020204020204" charset="-122"/>
              </a:rPr>
              <a:t>据</a:t>
            </a:r>
            <a:r>
              <a:rPr lang="zh-CN" altLang="en-US" sz="1200" dirty="0">
                <a:latin typeface="微软雅黑" panose="020B0503020204020204" pitchFamily="34" charset="-122"/>
                <a:ea typeface="微软雅黑" panose="020B0503020204020204" pitchFamily="34" charset="-122"/>
                <a:cs typeface="微软雅黑" panose="020B0503020204020204" charset="-122"/>
              </a:rPr>
              <a:t>）</a:t>
            </a:r>
          </a:p>
          <a:p>
            <a:pPr>
              <a:lnSpc>
                <a:spcPct val="100000"/>
              </a:lnSpc>
              <a:spcBef>
                <a:spcPts val="15"/>
              </a:spcBef>
              <a:buClr>
                <a:srgbClr val="1F3E5F"/>
              </a:buClr>
              <a:buFont typeface="Wingdings" panose="05000000000000000000"/>
              <a:buChar char=""/>
            </a:pPr>
            <a:endParaRPr lang="zh-CN" altLang="en-US" sz="1200" dirty="0">
              <a:latin typeface="微软雅黑" panose="020B0503020204020204" pitchFamily="34" charset="-122"/>
              <a:ea typeface="微软雅黑" panose="020B0503020204020204" pitchFamily="34" charset="-122"/>
              <a:cs typeface="Times New Roman" panose="02020603050405020304"/>
            </a:endParaRPr>
          </a:p>
          <a:p>
            <a:pPr marL="393700" indent="-381000">
              <a:lnSpc>
                <a:spcPct val="100000"/>
              </a:lnSpc>
              <a:buClr>
                <a:srgbClr val="1F3E5F"/>
              </a:buClr>
              <a:buFont typeface="Wingdings" panose="05000000000000000000"/>
              <a:buChar char=""/>
              <a:tabLst>
                <a:tab pos="393065" algn="l"/>
                <a:tab pos="393700" algn="l"/>
              </a:tabLst>
            </a:pPr>
            <a:r>
              <a:rPr lang="zh-CN" altLang="en-US" sz="1200" dirty="0">
                <a:latin typeface="微软雅黑" panose="020B0503020204020204" pitchFamily="34" charset="-122"/>
                <a:ea typeface="微软雅黑" panose="020B0503020204020204" pitchFamily="34" charset="-122"/>
                <a:cs typeface="微软雅黑" panose="020B0503020204020204" charset="-122"/>
              </a:rPr>
              <a:t>对医院历史数据的分类</a:t>
            </a:r>
            <a:r>
              <a:rPr lang="zh-CN" altLang="en-US" sz="1200" spc="-15" dirty="0">
                <a:latin typeface="微软雅黑" panose="020B0503020204020204" pitchFamily="34" charset="-122"/>
                <a:ea typeface="微软雅黑" panose="020B0503020204020204" pitchFamily="34" charset="-122"/>
                <a:cs typeface="微软雅黑" panose="020B0503020204020204" charset="-122"/>
              </a:rPr>
              <a:t>和</a:t>
            </a:r>
            <a:r>
              <a:rPr lang="zh-CN" altLang="en-US" sz="1200" dirty="0">
                <a:latin typeface="微软雅黑" panose="020B0503020204020204" pitchFamily="34" charset="-122"/>
                <a:ea typeface="微软雅黑" panose="020B0503020204020204" pitchFamily="34" charset="-122"/>
                <a:cs typeface="微软雅黑" panose="020B0503020204020204" charset="-122"/>
              </a:rPr>
              <a:t>分组</a:t>
            </a:r>
            <a:r>
              <a:rPr lang="zh-CN" altLang="en-US" sz="1200" spc="-15" dirty="0">
                <a:latin typeface="微软雅黑" panose="020B0503020204020204" pitchFamily="34" charset="-122"/>
                <a:ea typeface="微软雅黑" panose="020B0503020204020204" pitchFamily="34" charset="-122"/>
                <a:cs typeface="微软雅黑" panose="020B0503020204020204" charset="-122"/>
              </a:rPr>
              <a:t>后</a:t>
            </a:r>
            <a:r>
              <a:rPr lang="zh-CN" altLang="en-US" sz="1200" dirty="0">
                <a:latin typeface="微软雅黑" panose="020B0503020204020204" pitchFamily="34" charset="-122"/>
                <a:ea typeface="微软雅黑" panose="020B0503020204020204" pitchFamily="34" charset="-122"/>
                <a:cs typeface="微软雅黑" panose="020B0503020204020204" charset="-122"/>
              </a:rPr>
              <a:t>建立</a:t>
            </a:r>
            <a:r>
              <a:rPr lang="zh-CN" altLang="en-US" sz="1200" spc="-15" dirty="0">
                <a:latin typeface="微软雅黑" panose="020B0503020204020204" pitchFamily="34" charset="-122"/>
                <a:ea typeface="微软雅黑" panose="020B0503020204020204" pitchFamily="34" charset="-122"/>
                <a:cs typeface="微软雅黑" panose="020B0503020204020204" charset="-122"/>
              </a:rPr>
              <a:t>相</a:t>
            </a:r>
            <a:r>
              <a:rPr lang="zh-CN" altLang="en-US" sz="1200" dirty="0">
                <a:latin typeface="微软雅黑" panose="020B0503020204020204" pitchFamily="34" charset="-122"/>
                <a:ea typeface="微软雅黑" panose="020B0503020204020204" pitchFamily="34" charset="-122"/>
                <a:cs typeface="微软雅黑" panose="020B0503020204020204" charset="-122"/>
              </a:rPr>
              <a:t>关的</a:t>
            </a:r>
            <a:r>
              <a:rPr lang="zh-CN" altLang="en-US" sz="1200" spc="-15" dirty="0">
                <a:latin typeface="微软雅黑" panose="020B0503020204020204" pitchFamily="34" charset="-122"/>
                <a:ea typeface="微软雅黑" panose="020B0503020204020204" pitchFamily="34" charset="-122"/>
                <a:cs typeface="微软雅黑" panose="020B0503020204020204" charset="-122"/>
              </a:rPr>
              <a:t>统</a:t>
            </a:r>
            <a:r>
              <a:rPr lang="zh-CN" altLang="en-US" sz="1200" dirty="0">
                <a:latin typeface="微软雅黑" panose="020B0503020204020204" pitchFamily="34" charset="-122"/>
                <a:ea typeface="微软雅黑" panose="020B0503020204020204" pitchFamily="34" charset="-122"/>
                <a:cs typeface="微软雅黑" panose="020B0503020204020204" charset="-122"/>
              </a:rPr>
              <a:t>计学</a:t>
            </a:r>
            <a:r>
              <a:rPr lang="zh-CN" altLang="en-US" sz="1200" spc="-15" dirty="0">
                <a:latin typeface="微软雅黑" panose="020B0503020204020204" pitchFamily="34" charset="-122"/>
                <a:ea typeface="微软雅黑" panose="020B0503020204020204" pitchFamily="34" charset="-122"/>
                <a:cs typeface="微软雅黑" panose="020B0503020204020204" charset="-122"/>
              </a:rPr>
              <a:t>模</a:t>
            </a:r>
            <a:r>
              <a:rPr lang="zh-CN" altLang="en-US" sz="1200" dirty="0">
                <a:latin typeface="微软雅黑" panose="020B0503020204020204" pitchFamily="34" charset="-122"/>
                <a:ea typeface="微软雅黑" panose="020B0503020204020204" pitchFamily="34" charset="-122"/>
                <a:cs typeface="微软雅黑" panose="020B0503020204020204" charset="-122"/>
              </a:rPr>
              <a:t>型，</a:t>
            </a:r>
            <a:r>
              <a:rPr lang="zh-CN" altLang="en-US" sz="1200" spc="-15" dirty="0">
                <a:latin typeface="微软雅黑" panose="020B0503020204020204" pitchFamily="34" charset="-122"/>
                <a:ea typeface="微软雅黑" panose="020B0503020204020204" pitchFamily="34" charset="-122"/>
                <a:cs typeface="微软雅黑" panose="020B0503020204020204" charset="-122"/>
              </a:rPr>
              <a:t>利</a:t>
            </a:r>
            <a:r>
              <a:rPr lang="zh-CN" altLang="en-US" sz="1200" dirty="0">
                <a:latin typeface="微软雅黑" panose="020B0503020204020204" pitchFamily="34" charset="-122"/>
                <a:ea typeface="微软雅黑" panose="020B0503020204020204" pitchFamily="34" charset="-122"/>
                <a:cs typeface="微软雅黑" panose="020B0503020204020204" charset="-122"/>
              </a:rPr>
              <a:t>用模</a:t>
            </a:r>
            <a:r>
              <a:rPr lang="zh-CN" altLang="en-US" sz="1200" spc="-15" dirty="0">
                <a:latin typeface="微软雅黑" panose="020B0503020204020204" pitchFamily="34" charset="-122"/>
                <a:ea typeface="微软雅黑" panose="020B0503020204020204" pitchFamily="34" charset="-122"/>
                <a:cs typeface="微软雅黑" panose="020B0503020204020204" charset="-122"/>
              </a:rPr>
              <a:t>型</a:t>
            </a:r>
            <a:r>
              <a:rPr lang="zh-CN" altLang="en-US" sz="1200" dirty="0">
                <a:latin typeface="微软雅黑" panose="020B0503020204020204" pitchFamily="34" charset="-122"/>
                <a:ea typeface="微软雅黑" panose="020B0503020204020204" pitchFamily="34" charset="-122"/>
                <a:cs typeface="微软雅黑" panose="020B0503020204020204" charset="-122"/>
              </a:rPr>
              <a:t>对现</a:t>
            </a:r>
            <a:r>
              <a:rPr lang="zh-CN" altLang="en-US" sz="1200" spc="-15" dirty="0">
                <a:latin typeface="微软雅黑" panose="020B0503020204020204" pitchFamily="34" charset="-122"/>
                <a:ea typeface="微软雅黑" panose="020B0503020204020204" pitchFamily="34" charset="-122"/>
                <a:cs typeface="微软雅黑" panose="020B0503020204020204" charset="-122"/>
              </a:rPr>
              <a:t>有</a:t>
            </a:r>
            <a:r>
              <a:rPr lang="zh-CN" altLang="en-US" sz="1200" dirty="0">
                <a:latin typeface="微软雅黑" panose="020B0503020204020204" pitchFamily="34" charset="-122"/>
                <a:ea typeface="微软雅黑" panose="020B0503020204020204" pitchFamily="34" charset="-122"/>
                <a:cs typeface="微软雅黑" panose="020B0503020204020204" charset="-122"/>
              </a:rPr>
              <a:t>病人</a:t>
            </a:r>
            <a:r>
              <a:rPr lang="zh-CN" altLang="en-US" sz="1200" spc="-15" dirty="0">
                <a:latin typeface="微软雅黑" panose="020B0503020204020204" pitchFamily="34" charset="-122"/>
                <a:ea typeface="微软雅黑" panose="020B0503020204020204" pitchFamily="34" charset="-122"/>
                <a:cs typeface="微软雅黑" panose="020B0503020204020204" charset="-122"/>
              </a:rPr>
              <a:t>的</a:t>
            </a:r>
            <a:r>
              <a:rPr lang="zh-CN" altLang="en-US" sz="1200" dirty="0">
                <a:latin typeface="微软雅黑" panose="020B0503020204020204" pitchFamily="34" charset="-122"/>
                <a:ea typeface="微软雅黑" panose="020B0503020204020204" pitchFamily="34" charset="-122"/>
                <a:cs typeface="微软雅黑" panose="020B0503020204020204" charset="-122"/>
              </a:rPr>
              <a:t>风险</a:t>
            </a:r>
            <a:r>
              <a:rPr lang="zh-CN" altLang="en-US" sz="1200" spc="-15" dirty="0">
                <a:latin typeface="微软雅黑" panose="020B0503020204020204" pitchFamily="34" charset="-122"/>
                <a:ea typeface="微软雅黑" panose="020B0503020204020204" pitchFamily="34" charset="-122"/>
                <a:cs typeface="微软雅黑" panose="020B0503020204020204" charset="-122"/>
              </a:rPr>
              <a:t>进</a:t>
            </a:r>
            <a:r>
              <a:rPr lang="zh-CN" altLang="en-US" sz="1200" dirty="0">
                <a:latin typeface="微软雅黑" panose="020B0503020204020204" pitchFamily="34" charset="-122"/>
                <a:ea typeface="微软雅黑" panose="020B0503020204020204" pitchFamily="34" charset="-122"/>
                <a:cs typeface="微软雅黑" panose="020B0503020204020204" charset="-122"/>
              </a:rPr>
              <a:t>行准</a:t>
            </a:r>
            <a:r>
              <a:rPr lang="zh-CN" altLang="en-US" sz="1200" spc="-15" dirty="0">
                <a:latin typeface="微软雅黑" panose="020B0503020204020204" pitchFamily="34" charset="-122"/>
                <a:ea typeface="微软雅黑" panose="020B0503020204020204" pitchFamily="34" charset="-122"/>
                <a:cs typeface="微软雅黑" panose="020B0503020204020204" charset="-122"/>
              </a:rPr>
              <a:t>确</a:t>
            </a:r>
            <a:r>
              <a:rPr lang="zh-CN" altLang="en-US" sz="1200" dirty="0">
                <a:latin typeface="微软雅黑" panose="020B0503020204020204" pitchFamily="34" charset="-122"/>
                <a:ea typeface="微软雅黑" panose="020B0503020204020204" pitchFamily="34" charset="-122"/>
                <a:cs typeface="微软雅黑" panose="020B0503020204020204" charset="-122"/>
              </a:rPr>
              <a:t>预测。</a:t>
            </a:r>
          </a:p>
          <a:p>
            <a:pPr>
              <a:lnSpc>
                <a:spcPct val="100000"/>
              </a:lnSpc>
              <a:spcBef>
                <a:spcPts val="15"/>
              </a:spcBef>
              <a:buClr>
                <a:srgbClr val="1F3E5F"/>
              </a:buClr>
              <a:buFont typeface="Wingdings" panose="05000000000000000000"/>
              <a:buChar char=""/>
            </a:pPr>
            <a:endParaRPr lang="zh-CN" altLang="en-US" sz="1200" dirty="0">
              <a:latin typeface="微软雅黑" panose="020B0503020204020204" pitchFamily="34" charset="-122"/>
              <a:ea typeface="微软雅黑" panose="020B0503020204020204" pitchFamily="34" charset="-122"/>
              <a:cs typeface="Times New Roman" panose="02020603050405020304"/>
            </a:endParaRPr>
          </a:p>
          <a:p>
            <a:pPr marL="393700" indent="-381000">
              <a:lnSpc>
                <a:spcPct val="100000"/>
              </a:lnSpc>
              <a:buClr>
                <a:srgbClr val="1F3E5F"/>
              </a:buClr>
              <a:buFont typeface="Wingdings" panose="05000000000000000000"/>
              <a:buChar char=""/>
              <a:tabLst>
                <a:tab pos="393065" algn="l"/>
                <a:tab pos="393700" algn="l"/>
              </a:tabLst>
            </a:pPr>
            <a:r>
              <a:rPr lang="zh-CN" altLang="en-US" sz="1200" dirty="0">
                <a:latin typeface="微软雅黑" panose="020B0503020204020204" pitchFamily="34" charset="-122"/>
                <a:ea typeface="微软雅黑" panose="020B0503020204020204" pitchFamily="34" charset="-122"/>
                <a:cs typeface="微软雅黑" panose="020B0503020204020204" charset="-122"/>
              </a:rPr>
              <a:t>在同一标准的前提下充</a:t>
            </a:r>
            <a:r>
              <a:rPr lang="zh-CN" altLang="en-US" sz="1200" spc="-15" dirty="0">
                <a:latin typeface="微软雅黑" panose="020B0503020204020204" pitchFamily="34" charset="-122"/>
                <a:ea typeface="微软雅黑" panose="020B0503020204020204" pitchFamily="34" charset="-122"/>
                <a:cs typeface="微软雅黑" panose="020B0503020204020204" charset="-122"/>
              </a:rPr>
              <a:t>分</a:t>
            </a:r>
            <a:r>
              <a:rPr lang="zh-CN" altLang="en-US" sz="1200" dirty="0">
                <a:latin typeface="微软雅黑" panose="020B0503020204020204" pitchFamily="34" charset="-122"/>
                <a:ea typeface="微软雅黑" panose="020B0503020204020204" pitchFamily="34" charset="-122"/>
                <a:cs typeface="微软雅黑" panose="020B0503020204020204" charset="-122"/>
              </a:rPr>
              <a:t>考虑</a:t>
            </a:r>
            <a:r>
              <a:rPr lang="zh-CN" altLang="en-US" sz="1200" spc="-15" dirty="0">
                <a:latin typeface="微软雅黑" panose="020B0503020204020204" pitchFamily="34" charset="-122"/>
                <a:ea typeface="微软雅黑" panose="020B0503020204020204" pitchFamily="34" charset="-122"/>
                <a:cs typeface="微软雅黑" panose="020B0503020204020204" charset="-122"/>
              </a:rPr>
              <a:t>各</a:t>
            </a:r>
            <a:r>
              <a:rPr lang="zh-CN" altLang="en-US" sz="1200" dirty="0">
                <a:latin typeface="微软雅黑" panose="020B0503020204020204" pitchFamily="34" charset="-122"/>
                <a:ea typeface="微软雅黑" panose="020B0503020204020204" pitchFamily="34" charset="-122"/>
                <a:cs typeface="微软雅黑" panose="020B0503020204020204" charset="-122"/>
              </a:rPr>
              <a:t>个风</a:t>
            </a:r>
            <a:r>
              <a:rPr lang="zh-CN" altLang="en-US" sz="1200" spc="-15" dirty="0">
                <a:latin typeface="微软雅黑" panose="020B0503020204020204" pitchFamily="34" charset="-122"/>
                <a:ea typeface="微软雅黑" panose="020B0503020204020204" pitchFamily="34" charset="-122"/>
                <a:cs typeface="微软雅黑" panose="020B0503020204020204" charset="-122"/>
              </a:rPr>
              <a:t>险</a:t>
            </a:r>
            <a:r>
              <a:rPr lang="zh-CN" altLang="en-US" sz="1200" dirty="0">
                <a:latin typeface="微软雅黑" panose="020B0503020204020204" pitchFamily="34" charset="-122"/>
                <a:ea typeface="微软雅黑" panose="020B0503020204020204" pitchFamily="34" charset="-122"/>
                <a:cs typeface="微软雅黑" panose="020B0503020204020204" charset="-122"/>
              </a:rPr>
              <a:t>因素</a:t>
            </a:r>
            <a:r>
              <a:rPr lang="zh-CN" altLang="en-US" sz="1200" spc="-15" dirty="0">
                <a:latin typeface="微软雅黑" panose="020B0503020204020204" pitchFamily="34" charset="-122"/>
                <a:ea typeface="微软雅黑" panose="020B0503020204020204" pitchFamily="34" charset="-122"/>
                <a:cs typeface="微软雅黑" panose="020B0503020204020204" charset="-122"/>
              </a:rPr>
              <a:t>的</a:t>
            </a:r>
            <a:r>
              <a:rPr lang="zh-CN" altLang="en-US" sz="1200" dirty="0">
                <a:latin typeface="微软雅黑" panose="020B0503020204020204" pitchFamily="34" charset="-122"/>
                <a:ea typeface="微软雅黑" panose="020B0503020204020204" pitchFamily="34" charset="-122"/>
                <a:cs typeface="微软雅黑" panose="020B0503020204020204" charset="-122"/>
              </a:rPr>
              <a:t>影响</a:t>
            </a:r>
            <a:r>
              <a:rPr lang="zh-CN" altLang="en-US" sz="1200" spc="-15" dirty="0">
                <a:latin typeface="微软雅黑" panose="020B0503020204020204" pitchFamily="34" charset="-122"/>
                <a:ea typeface="微软雅黑" panose="020B0503020204020204" pitchFamily="34" charset="-122"/>
                <a:cs typeface="微软雅黑" panose="020B0503020204020204" charset="-122"/>
              </a:rPr>
              <a:t>，</a:t>
            </a:r>
            <a:r>
              <a:rPr lang="zh-CN" altLang="en-US" sz="1200" dirty="0">
                <a:latin typeface="微软雅黑" panose="020B0503020204020204" pitchFamily="34" charset="-122"/>
                <a:ea typeface="微软雅黑" panose="020B0503020204020204" pitchFamily="34" charset="-122"/>
                <a:cs typeface="微软雅黑" panose="020B0503020204020204" charset="-122"/>
              </a:rPr>
              <a:t>用自</a:t>
            </a:r>
            <a:r>
              <a:rPr lang="zh-CN" altLang="en-US" sz="1200" spc="-15" dirty="0">
                <a:latin typeface="微软雅黑" panose="020B0503020204020204" pitchFamily="34" charset="-122"/>
                <a:ea typeface="微软雅黑" panose="020B0503020204020204" pitchFamily="34" charset="-122"/>
                <a:cs typeface="微软雅黑" panose="020B0503020204020204" charset="-122"/>
              </a:rPr>
              <a:t>己</a:t>
            </a:r>
            <a:r>
              <a:rPr lang="zh-CN" altLang="en-US" sz="1200" dirty="0">
                <a:latin typeface="微软雅黑" panose="020B0503020204020204" pitchFamily="34" charset="-122"/>
                <a:ea typeface="微软雅黑" panose="020B0503020204020204" pitchFamily="34" charset="-122"/>
                <a:cs typeface="微软雅黑" panose="020B0503020204020204" charset="-122"/>
              </a:rPr>
              <a:t>的数</a:t>
            </a:r>
            <a:r>
              <a:rPr lang="zh-CN" altLang="en-US" sz="1200" spc="-15" dirty="0">
                <a:latin typeface="微软雅黑" panose="020B0503020204020204" pitchFamily="34" charset="-122"/>
                <a:ea typeface="微软雅黑" panose="020B0503020204020204" pitchFamily="34" charset="-122"/>
                <a:cs typeface="微软雅黑" panose="020B0503020204020204" charset="-122"/>
              </a:rPr>
              <a:t>据</a:t>
            </a:r>
            <a:r>
              <a:rPr lang="zh-CN" altLang="en-US" sz="1200" dirty="0">
                <a:latin typeface="微软雅黑" panose="020B0503020204020204" pitchFamily="34" charset="-122"/>
                <a:ea typeface="微软雅黑" panose="020B0503020204020204" pitchFamily="34" charset="-122"/>
                <a:cs typeface="微软雅黑" panose="020B0503020204020204" charset="-122"/>
              </a:rPr>
              <a:t>来反</a:t>
            </a:r>
            <a:r>
              <a:rPr lang="zh-CN" altLang="en-US" sz="1200" spc="-15" dirty="0">
                <a:latin typeface="微软雅黑" panose="020B0503020204020204" pitchFamily="34" charset="-122"/>
                <a:ea typeface="微软雅黑" panose="020B0503020204020204" pitchFamily="34" charset="-122"/>
                <a:cs typeface="微软雅黑" panose="020B0503020204020204" charset="-122"/>
              </a:rPr>
              <a:t>映</a:t>
            </a:r>
            <a:r>
              <a:rPr lang="zh-CN" altLang="en-US" sz="1200" dirty="0">
                <a:latin typeface="微软雅黑" panose="020B0503020204020204" pitchFamily="34" charset="-122"/>
                <a:ea typeface="微软雅黑" panose="020B0503020204020204" pitchFamily="34" charset="-122"/>
                <a:cs typeface="微软雅黑" panose="020B0503020204020204" charset="-122"/>
              </a:rPr>
              <a:t>自己</a:t>
            </a:r>
            <a:r>
              <a:rPr lang="zh-CN" altLang="en-US" sz="1200" spc="-15" dirty="0">
                <a:latin typeface="微软雅黑" panose="020B0503020204020204" pitchFamily="34" charset="-122"/>
                <a:ea typeface="微软雅黑" panose="020B0503020204020204" pitchFamily="34" charset="-122"/>
                <a:cs typeface="微软雅黑" panose="020B0503020204020204" charset="-122"/>
              </a:rPr>
              <a:t>的</a:t>
            </a:r>
            <a:r>
              <a:rPr lang="zh-CN" altLang="en-US" sz="1200" dirty="0">
                <a:latin typeface="微软雅黑" panose="020B0503020204020204" pitchFamily="34" charset="-122"/>
                <a:ea typeface="微软雅黑" panose="020B0503020204020204" pitchFamily="34" charset="-122"/>
                <a:cs typeface="微软雅黑" panose="020B0503020204020204" charset="-122"/>
              </a:rPr>
              <a:t>问题</a:t>
            </a:r>
          </a:p>
          <a:p>
            <a:pPr>
              <a:lnSpc>
                <a:spcPct val="100000"/>
              </a:lnSpc>
              <a:spcBef>
                <a:spcPts val="10"/>
              </a:spcBef>
            </a:pPr>
            <a:endParaRPr lang="zh-CN" altLang="en-US" sz="1100" dirty="0">
              <a:latin typeface="Times New Roman" panose="02020603050405020304"/>
              <a:cs typeface="Times New Roman" panose="02020603050405020304"/>
            </a:endParaRPr>
          </a:p>
          <a:p>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854132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00D7F5A7-5D25-41CB-92DB-FEE0554F7F9C}"/>
              </a:ext>
            </a:extLst>
          </p:cNvPr>
          <p:cNvSpPr txBox="1"/>
          <p:nvPr/>
        </p:nvSpPr>
        <p:spPr>
          <a:xfrm>
            <a:off x="755576" y="267494"/>
            <a:ext cx="1114408" cy="369332"/>
          </a:xfrm>
          <a:prstGeom prst="rect">
            <a:avLst/>
          </a:prstGeom>
          <a:noFill/>
        </p:spPr>
        <p:txBody>
          <a:bodyPr wrap="none" rtlCol="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建模方法</a:t>
            </a:r>
          </a:p>
        </p:txBody>
      </p:sp>
      <p:sp>
        <p:nvSpPr>
          <p:cNvPr id="3" name="文本框 2">
            <a:extLst>
              <a:ext uri="{FF2B5EF4-FFF2-40B4-BE49-F238E27FC236}">
                <a16:creationId xmlns:a16="http://schemas.microsoft.com/office/drawing/2014/main" xmlns="" id="{13A9FE0B-E728-409B-9851-442C720017E3}"/>
              </a:ext>
            </a:extLst>
          </p:cNvPr>
          <p:cNvSpPr txBox="1"/>
          <p:nvPr/>
        </p:nvSpPr>
        <p:spPr>
          <a:xfrm>
            <a:off x="773750" y="699542"/>
            <a:ext cx="8058616" cy="646331"/>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cs typeface="微软雅黑" panose="020B0503020204020204" charset="-122"/>
              </a:rPr>
              <a:t>基于病种的细化分类，</a:t>
            </a:r>
            <a:r>
              <a:rPr lang="zh-CN" altLang="en-US" sz="1200" spc="-15" dirty="0">
                <a:latin typeface="微软雅黑" panose="020B0503020204020204" pitchFamily="34" charset="-122"/>
                <a:ea typeface="微软雅黑" panose="020B0503020204020204" pitchFamily="34" charset="-122"/>
                <a:cs typeface="微软雅黑" panose="020B0503020204020204" charset="-122"/>
              </a:rPr>
              <a:t>在</a:t>
            </a:r>
            <a:r>
              <a:rPr lang="zh-CN" altLang="en-US" sz="1200" dirty="0">
                <a:latin typeface="微软雅黑" panose="020B0503020204020204" pitchFamily="34" charset="-122"/>
                <a:ea typeface="微软雅黑" panose="020B0503020204020204" pitchFamily="34" charset="-122"/>
                <a:cs typeface="微软雅黑" panose="020B0503020204020204" charset="-122"/>
              </a:rPr>
              <a:t>不同</a:t>
            </a:r>
            <a:r>
              <a:rPr lang="zh-CN" altLang="en-US" sz="1200" spc="-15" dirty="0">
                <a:latin typeface="微软雅黑" panose="020B0503020204020204" pitchFamily="34" charset="-122"/>
                <a:ea typeface="微软雅黑" panose="020B0503020204020204" pitchFamily="34" charset="-122"/>
                <a:cs typeface="微软雅黑" panose="020B0503020204020204" charset="-122"/>
              </a:rPr>
              <a:t>的</a:t>
            </a:r>
            <a:r>
              <a:rPr lang="zh-CN" altLang="en-US" sz="1200" dirty="0">
                <a:latin typeface="微软雅黑" panose="020B0503020204020204" pitchFamily="34" charset="-122"/>
                <a:ea typeface="微软雅黑" panose="020B0503020204020204" pitchFamily="34" charset="-122"/>
                <a:cs typeface="微软雅黑" panose="020B0503020204020204" charset="-122"/>
              </a:rPr>
              <a:t>管理</a:t>
            </a:r>
            <a:r>
              <a:rPr lang="zh-CN" altLang="en-US" sz="1200" spc="-15" dirty="0">
                <a:latin typeface="微软雅黑" panose="020B0503020204020204" pitchFamily="34" charset="-122"/>
                <a:ea typeface="微软雅黑" panose="020B0503020204020204" pitchFamily="34" charset="-122"/>
                <a:cs typeface="微软雅黑" panose="020B0503020204020204" charset="-122"/>
              </a:rPr>
              <a:t>方</a:t>
            </a:r>
            <a:r>
              <a:rPr lang="zh-CN" altLang="en-US" sz="1200" dirty="0">
                <a:latin typeface="微软雅黑" panose="020B0503020204020204" pitchFamily="34" charset="-122"/>
                <a:ea typeface="微软雅黑" panose="020B0503020204020204" pitchFamily="34" charset="-122"/>
                <a:cs typeface="微软雅黑" panose="020B0503020204020204" charset="-122"/>
              </a:rPr>
              <a:t>向用</a:t>
            </a:r>
            <a:r>
              <a:rPr lang="zh-CN" altLang="en-US" sz="1200" spc="-15" dirty="0">
                <a:latin typeface="微软雅黑" panose="020B0503020204020204" pitchFamily="34" charset="-122"/>
                <a:ea typeface="微软雅黑" panose="020B0503020204020204" pitchFamily="34" charset="-122"/>
                <a:cs typeface="微软雅黑" panose="020B0503020204020204" charset="-122"/>
              </a:rPr>
              <a:t>不</a:t>
            </a:r>
            <a:r>
              <a:rPr lang="zh-CN" altLang="en-US" sz="1200" dirty="0">
                <a:latin typeface="微软雅黑" panose="020B0503020204020204" pitchFamily="34" charset="-122"/>
                <a:ea typeface="微软雅黑" panose="020B0503020204020204" pitchFamily="34" charset="-122"/>
                <a:cs typeface="微软雅黑" panose="020B0503020204020204" charset="-122"/>
              </a:rPr>
              <a:t>同的</a:t>
            </a:r>
            <a:r>
              <a:rPr lang="zh-CN" altLang="en-US" sz="1200" spc="-15" dirty="0">
                <a:latin typeface="微软雅黑" panose="020B0503020204020204" pitchFamily="34" charset="-122"/>
                <a:ea typeface="微软雅黑" panose="020B0503020204020204" pitchFamily="34" charset="-122"/>
                <a:cs typeface="微软雅黑" panose="020B0503020204020204" charset="-122"/>
              </a:rPr>
              <a:t>建</a:t>
            </a:r>
            <a:r>
              <a:rPr lang="zh-CN" altLang="en-US" sz="1200" dirty="0">
                <a:latin typeface="微软雅黑" panose="020B0503020204020204" pitchFamily="34" charset="-122"/>
                <a:ea typeface="微软雅黑" panose="020B0503020204020204" pitchFamily="34" charset="-122"/>
                <a:cs typeface="微软雅黑" panose="020B0503020204020204" charset="-122"/>
              </a:rPr>
              <a:t>模评</a:t>
            </a:r>
            <a:r>
              <a:rPr lang="zh-CN" altLang="en-US" sz="1200" spc="-15" dirty="0">
                <a:latin typeface="微软雅黑" panose="020B0503020204020204" pitchFamily="34" charset="-122"/>
                <a:ea typeface="微软雅黑" panose="020B0503020204020204" pitchFamily="34" charset="-122"/>
                <a:cs typeface="微软雅黑" panose="020B0503020204020204" charset="-122"/>
              </a:rPr>
              <a:t>估</a:t>
            </a:r>
            <a:r>
              <a:rPr lang="zh-CN" altLang="en-US" sz="1200" dirty="0">
                <a:latin typeface="微软雅黑" panose="020B0503020204020204" pitchFamily="34" charset="-122"/>
                <a:ea typeface="微软雅黑" panose="020B0503020204020204" pitchFamily="34" charset="-122"/>
                <a:cs typeface="微软雅黑" panose="020B0503020204020204" charset="-122"/>
              </a:rPr>
              <a:t>，有</a:t>
            </a:r>
            <a:r>
              <a:rPr lang="zh-CN" altLang="en-US" sz="1200" spc="-15" dirty="0">
                <a:latin typeface="微软雅黑" panose="020B0503020204020204" pitchFamily="34" charset="-122"/>
                <a:ea typeface="微软雅黑" panose="020B0503020204020204" pitchFamily="34" charset="-122"/>
                <a:cs typeface="微软雅黑" panose="020B0503020204020204" charset="-122"/>
              </a:rPr>
              <a:t>效</a:t>
            </a:r>
            <a:r>
              <a:rPr lang="zh-CN" altLang="en-US" sz="1200" dirty="0">
                <a:latin typeface="微软雅黑" panose="020B0503020204020204" pitchFamily="34" charset="-122"/>
                <a:ea typeface="微软雅黑" panose="020B0503020204020204" pitchFamily="34" charset="-122"/>
                <a:cs typeface="微软雅黑" panose="020B0503020204020204" charset="-122"/>
              </a:rPr>
              <a:t>的规</a:t>
            </a:r>
            <a:r>
              <a:rPr lang="zh-CN" altLang="en-US" sz="1200" spc="-15" dirty="0">
                <a:latin typeface="微软雅黑" panose="020B0503020204020204" pitchFamily="34" charset="-122"/>
                <a:ea typeface="微软雅黑" panose="020B0503020204020204" pitchFamily="34" charset="-122"/>
                <a:cs typeface="微软雅黑" panose="020B0503020204020204" charset="-122"/>
              </a:rPr>
              <a:t>避</a:t>
            </a:r>
            <a:r>
              <a:rPr lang="zh-CN" altLang="en-US" sz="1200" dirty="0">
                <a:latin typeface="微软雅黑" panose="020B0503020204020204" pitchFamily="34" charset="-122"/>
                <a:ea typeface="微软雅黑" panose="020B0503020204020204" pitchFamily="34" charset="-122"/>
                <a:cs typeface="微软雅黑" panose="020B0503020204020204" charset="-122"/>
              </a:rPr>
              <a:t>了因</a:t>
            </a:r>
            <a:r>
              <a:rPr lang="zh-CN" altLang="en-US" sz="1200" spc="-15" dirty="0">
                <a:latin typeface="微软雅黑" panose="020B0503020204020204" pitchFamily="34" charset="-122"/>
                <a:ea typeface="微软雅黑" panose="020B0503020204020204" pitchFamily="34" charset="-122"/>
                <a:cs typeface="微软雅黑" panose="020B0503020204020204" charset="-122"/>
              </a:rPr>
              <a:t>费</a:t>
            </a:r>
            <a:r>
              <a:rPr lang="zh-CN" altLang="en-US" sz="1200" dirty="0">
                <a:latin typeface="微软雅黑" panose="020B0503020204020204" pitchFamily="34" charset="-122"/>
                <a:ea typeface="微软雅黑" panose="020B0503020204020204" pitchFamily="34" charset="-122"/>
                <a:cs typeface="微软雅黑" panose="020B0503020204020204" charset="-122"/>
              </a:rPr>
              <a:t>用差</a:t>
            </a:r>
            <a:r>
              <a:rPr lang="zh-CN" altLang="en-US" sz="1200" spc="-15" dirty="0">
                <a:latin typeface="微软雅黑" panose="020B0503020204020204" pitchFamily="34" charset="-122"/>
                <a:ea typeface="微软雅黑" panose="020B0503020204020204" pitchFamily="34" charset="-122"/>
                <a:cs typeface="微软雅黑" panose="020B0503020204020204" charset="-122"/>
              </a:rPr>
              <a:t>异</a:t>
            </a:r>
            <a:r>
              <a:rPr lang="zh-CN" altLang="en-US" sz="1200" dirty="0">
                <a:latin typeface="微软雅黑" panose="020B0503020204020204" pitchFamily="34" charset="-122"/>
                <a:ea typeface="微软雅黑" panose="020B0503020204020204" pitchFamily="34" charset="-122"/>
                <a:cs typeface="微软雅黑" panose="020B0503020204020204" charset="-122"/>
              </a:rPr>
              <a:t>、地 区差异而导致评估缺陷；</a:t>
            </a:r>
            <a:endParaRPr lang="en-US" altLang="zh-CN" sz="1200" dirty="0">
              <a:latin typeface="微软雅黑" panose="020B0503020204020204" pitchFamily="34" charset="-122"/>
              <a:ea typeface="微软雅黑" panose="020B0503020204020204" pitchFamily="34" charset="-122"/>
              <a:cs typeface="微软雅黑" panose="020B0503020204020204" charset="-122"/>
            </a:endParaRPr>
          </a:p>
          <a:p>
            <a:r>
              <a:rPr lang="zh-CN" altLang="en-US" sz="1200" dirty="0">
                <a:latin typeface="微软雅黑" panose="020B0503020204020204" pitchFamily="34" charset="-122"/>
                <a:ea typeface="微软雅黑" panose="020B0503020204020204" pitchFamily="34" charset="-122"/>
                <a:cs typeface="微软雅黑" panose="020B0503020204020204" charset="-122"/>
              </a:rPr>
              <a:t>重点解决医疗质量与费用</a:t>
            </a:r>
            <a:r>
              <a:rPr lang="zh-CN" altLang="en-US" sz="1200" dirty="0">
                <a:latin typeface="微软雅黑" panose="020B0503020204020204" charset="-122"/>
                <a:cs typeface="微软雅黑" panose="020B0503020204020204" charset="-122"/>
              </a:rPr>
              <a:t>；</a:t>
            </a:r>
          </a:p>
          <a:p>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xmlns="" id="{8568EB62-64AC-46E2-826B-75C81AACEF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804" y="1203598"/>
            <a:ext cx="7740352" cy="3418766"/>
          </a:xfrm>
          <a:prstGeom prst="rect">
            <a:avLst/>
          </a:prstGeom>
        </p:spPr>
      </p:pic>
    </p:spTree>
    <p:extLst>
      <p:ext uri="{BB962C8B-B14F-4D97-AF65-F5344CB8AC3E}">
        <p14:creationId xmlns:p14="http://schemas.microsoft.com/office/powerpoint/2010/main" val="161788275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880" y="200199"/>
            <a:ext cx="400215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前言</a:t>
            </a: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深化医改新趋势</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755576" y="1059582"/>
            <a:ext cx="7632848" cy="2492990"/>
          </a:xfrm>
          <a:prstGeom prst="rect">
            <a:avLst/>
          </a:prstGeom>
        </p:spPr>
        <p:txBody>
          <a:bodyPr wrap="square">
            <a:spAutoFit/>
          </a:bodyPr>
          <a:lstStyle/>
          <a:p>
            <a:r>
              <a:rPr lang="en-US" altLang="zh-CN" sz="1400" dirty="0">
                <a:latin typeface="微软雅黑" panose="020B0503020204020204" pitchFamily="34" charset="-122"/>
                <a:ea typeface="微软雅黑" panose="020B0503020204020204" pitchFamily="34" charset="-122"/>
              </a:rPr>
              <a:t>2015</a:t>
            </a:r>
            <a:r>
              <a:rPr lang="zh-CN" altLang="zh-CN" sz="1400" dirty="0">
                <a:latin typeface="微软雅黑" panose="020B0503020204020204" pitchFamily="34" charset="-122"/>
                <a:ea typeface="微软雅黑" panose="020B0503020204020204" pitchFamily="34" charset="-122"/>
              </a:rPr>
              <a:t>年</a:t>
            </a:r>
            <a:r>
              <a:rPr lang="en-US" altLang="zh-CN" sz="1400" dirty="0">
                <a:latin typeface="微软雅黑" panose="020B0503020204020204" pitchFamily="34" charset="-122"/>
                <a:ea typeface="微软雅黑" panose="020B0503020204020204" pitchFamily="34" charset="-122"/>
              </a:rPr>
              <a:t>10</a:t>
            </a:r>
            <a:r>
              <a:rPr lang="zh-CN" altLang="zh-CN" sz="1400" dirty="0">
                <a:latin typeface="微软雅黑" panose="020B0503020204020204" pitchFamily="34" charset="-122"/>
                <a:ea typeface="微软雅黑" panose="020B0503020204020204" pitchFamily="34" charset="-122"/>
              </a:rPr>
              <a:t>月国家卫生计生委、国家发展改革委、财政部、人力资源社会保障部和国家中医药管理局已经下发《</a:t>
            </a:r>
            <a:r>
              <a:rPr lang="zh-CN" altLang="zh-CN" sz="1400" dirty="0">
                <a:solidFill>
                  <a:srgbClr val="C00000"/>
                </a:solidFill>
                <a:latin typeface="微软雅黑" panose="020B0503020204020204" pitchFamily="34" charset="-122"/>
                <a:ea typeface="微软雅黑" panose="020B0503020204020204" pitchFamily="34" charset="-122"/>
              </a:rPr>
              <a:t>关于控制公立医院医疗费用不合理增长的若干意见</a:t>
            </a:r>
            <a:r>
              <a:rPr lang="zh-CN" altLang="zh-CN" sz="1400" dirty="0">
                <a:latin typeface="微软雅黑" panose="020B0503020204020204" pitchFamily="34" charset="-122"/>
                <a:ea typeface="微软雅黑" panose="020B0503020204020204" pitchFamily="34" charset="-122"/>
              </a:rPr>
              <a:t>》，要求用两年左右的时间在全国公立医院中建立健全医疗费用监控和公开机制，改革医保支付方式，规范和引导医疗服务行为。从区域和医疗机构两个层面强化费用调控，根据不同地区医疗费用水平和增长幅度以及医院的功能定位，分类确定控费要求并进行动态调整。要求到</a:t>
            </a:r>
            <a:r>
              <a:rPr lang="en-US" altLang="zh-CN" sz="1400" dirty="0">
                <a:latin typeface="微软雅黑" panose="020B0503020204020204" pitchFamily="34" charset="-122"/>
                <a:ea typeface="微软雅黑" panose="020B0503020204020204" pitchFamily="34" charset="-122"/>
              </a:rPr>
              <a:t>2016</a:t>
            </a:r>
            <a:r>
              <a:rPr lang="zh-CN" altLang="zh-CN" sz="1400" dirty="0">
                <a:latin typeface="微软雅黑" panose="020B0503020204020204" pitchFamily="34" charset="-122"/>
                <a:ea typeface="微软雅黑" panose="020B0503020204020204" pitchFamily="34" charset="-122"/>
              </a:rPr>
              <a:t>年</a:t>
            </a:r>
            <a:r>
              <a:rPr lang="en-US" altLang="zh-CN" sz="1400" dirty="0">
                <a:latin typeface="微软雅黑" panose="020B0503020204020204" pitchFamily="34" charset="-122"/>
                <a:ea typeface="微软雅黑" panose="020B0503020204020204" pitchFamily="34" charset="-122"/>
              </a:rPr>
              <a:t>6</a:t>
            </a:r>
            <a:r>
              <a:rPr lang="zh-CN" altLang="zh-CN" sz="1400" dirty="0">
                <a:latin typeface="微软雅黑" panose="020B0503020204020204" pitchFamily="34" charset="-122"/>
                <a:ea typeface="微软雅黑" panose="020B0503020204020204" pitchFamily="34" charset="-122"/>
              </a:rPr>
              <a:t>月底，各地结合实际合理确定并量化区域医疗费用增长幅度，定期公示主要监测指标，初步建立公立医院医疗费用监测体系；到</a:t>
            </a:r>
            <a:r>
              <a:rPr lang="en-US" altLang="zh-CN" sz="1400" dirty="0">
                <a:latin typeface="微软雅黑" panose="020B0503020204020204" pitchFamily="34" charset="-122"/>
                <a:ea typeface="微软雅黑" panose="020B0503020204020204" pitchFamily="34" charset="-122"/>
              </a:rPr>
              <a:t>2017</a:t>
            </a:r>
            <a:r>
              <a:rPr lang="zh-CN" altLang="zh-CN" sz="1400" dirty="0">
                <a:latin typeface="微软雅黑" panose="020B0503020204020204" pitchFamily="34" charset="-122"/>
                <a:ea typeface="微软雅黑" panose="020B0503020204020204" pitchFamily="34" charset="-122"/>
              </a:rPr>
              <a:t>年底，公立医院医疗费用控制监测和考核机制逐步建立健全，参保患者医疗费用中个人支出占比逐步降低，居民看病就医负担进一步减轻。</a:t>
            </a:r>
          </a:p>
          <a:p>
            <a:r>
              <a:rPr lang="zh-CN" altLang="zh-CN" sz="1400" dirty="0">
                <a:latin typeface="微软雅黑" panose="020B0503020204020204" pitchFamily="34" charset="-122"/>
                <a:ea typeface="微软雅黑" panose="020B0503020204020204" pitchFamily="34" charset="-122"/>
              </a:rPr>
              <a:t>未来五年，我国医疗卫生改革将进入纵深发展新阶段。应用</a:t>
            </a:r>
            <a:r>
              <a:rPr lang="en-US" altLang="zh-CN" sz="1400" dirty="0">
                <a:latin typeface="微软雅黑" panose="020B0503020204020204" pitchFamily="34" charset="-122"/>
                <a:ea typeface="微软雅黑" panose="020B0503020204020204" pitchFamily="34" charset="-122"/>
              </a:rPr>
              <a:t>DRGs</a:t>
            </a:r>
            <a:r>
              <a:rPr lang="zh-CN" altLang="zh-CN" sz="1400" dirty="0">
                <a:latin typeface="微软雅黑" panose="020B0503020204020204" pitchFamily="34" charset="-122"/>
                <a:ea typeface="微软雅黑" panose="020B0503020204020204" pitchFamily="34" charset="-122"/>
              </a:rPr>
              <a:t>管理工具加强对付费的管理得到国家的大力提倡和鼓励推行，随着我国医疗改革向纵深发展，改革难度加大，向信息技术要服务质量、要效率、要效益已经成为必然选择，</a:t>
            </a:r>
            <a:r>
              <a:rPr lang="en-US" altLang="zh-CN" sz="1400" dirty="0">
                <a:latin typeface="微软雅黑" panose="020B0503020204020204" pitchFamily="34" charset="-122"/>
                <a:ea typeface="微软雅黑" panose="020B0503020204020204" pitchFamily="34" charset="-122"/>
              </a:rPr>
              <a:t>DRGs</a:t>
            </a:r>
            <a:r>
              <a:rPr lang="zh-CN" altLang="zh-CN" sz="1400" dirty="0">
                <a:latin typeface="微软雅黑" panose="020B0503020204020204" pitchFamily="34" charset="-122"/>
                <a:ea typeface="微软雅黑" panose="020B0503020204020204" pitchFamily="34" charset="-122"/>
              </a:rPr>
              <a:t>有望成为新医改的重点突破领域</a:t>
            </a:r>
            <a:r>
              <a:rPr lang="zh-CN" altLang="zh-CN" sz="16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par>
                          <p:cTn id="12" fill="hold">
                            <p:stCondLst>
                              <p:cond delay="950"/>
                            </p:stCondLst>
                            <p:childTnLst>
                              <p:par>
                                <p:cTn id="13" presetID="1"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6402BB31-6A9B-4FA4-B82C-ECAF8820AEC9}"/>
              </a:ext>
            </a:extLst>
          </p:cNvPr>
          <p:cNvSpPr txBox="1"/>
          <p:nvPr/>
        </p:nvSpPr>
        <p:spPr>
          <a:xfrm>
            <a:off x="755576" y="267494"/>
            <a:ext cx="1107996" cy="369332"/>
          </a:xfrm>
          <a:prstGeom prst="rect">
            <a:avLst/>
          </a:prstGeom>
          <a:noFill/>
        </p:spPr>
        <p:txBody>
          <a:bodyPr wrap="none" rtlCol="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建模过程</a:t>
            </a:r>
          </a:p>
        </p:txBody>
      </p:sp>
      <p:sp>
        <p:nvSpPr>
          <p:cNvPr id="3" name="文本框 2">
            <a:extLst>
              <a:ext uri="{FF2B5EF4-FFF2-40B4-BE49-F238E27FC236}">
                <a16:creationId xmlns:a16="http://schemas.microsoft.com/office/drawing/2014/main" xmlns="" id="{6E475AEC-DA1D-4008-BE2B-64F4EAC32343}"/>
              </a:ext>
            </a:extLst>
          </p:cNvPr>
          <p:cNvSpPr txBox="1"/>
          <p:nvPr/>
        </p:nvSpPr>
        <p:spPr>
          <a:xfrm>
            <a:off x="755576" y="699542"/>
            <a:ext cx="4032194" cy="1261884"/>
          </a:xfrm>
          <a:prstGeom prst="rect">
            <a:avLst/>
          </a:prstGeom>
          <a:noFill/>
        </p:spPr>
        <p:txBody>
          <a:bodyPr wrap="none" rtlCol="0">
            <a:spAutoFit/>
          </a:bodyPr>
          <a:lstStyle/>
          <a:p>
            <a:pPr marL="279400" indent="-266700">
              <a:lnSpc>
                <a:spcPct val="100000"/>
              </a:lnSpc>
              <a:spcBef>
                <a:spcPts val="105"/>
              </a:spcBef>
              <a:buFont typeface="Wingdings" panose="05000000000000000000"/>
              <a:buChar char=""/>
              <a:tabLst>
                <a:tab pos="279400" algn="l"/>
              </a:tabLst>
            </a:pPr>
            <a:r>
              <a:rPr lang="zh-CN" altLang="en-US" sz="1200" dirty="0">
                <a:latin typeface="微软雅黑" panose="020B0503020204020204" pitchFamily="34" charset="-122"/>
                <a:ea typeface="微软雅黑" panose="020B0503020204020204" pitchFamily="34" charset="-122"/>
                <a:cs typeface="微软雅黑" panose="020B0503020204020204" charset="-122"/>
              </a:rPr>
              <a:t>数据时效性：三年</a:t>
            </a:r>
          </a:p>
          <a:p>
            <a:pPr>
              <a:lnSpc>
                <a:spcPct val="100000"/>
              </a:lnSpc>
              <a:spcBef>
                <a:spcPts val="10"/>
              </a:spcBef>
              <a:buFont typeface="Wingdings" panose="05000000000000000000"/>
              <a:buChar char=""/>
            </a:pPr>
            <a:endParaRPr lang="zh-CN" altLang="en-US" sz="1400" dirty="0">
              <a:latin typeface="微软雅黑" panose="020B0503020204020204" pitchFamily="34" charset="-122"/>
              <a:ea typeface="微软雅黑" panose="020B0503020204020204" pitchFamily="34" charset="-122"/>
              <a:cs typeface="Times New Roman" panose="02020603050405020304"/>
            </a:endParaRPr>
          </a:p>
          <a:p>
            <a:pPr marL="279400" indent="-266700">
              <a:lnSpc>
                <a:spcPct val="100000"/>
              </a:lnSpc>
              <a:spcBef>
                <a:spcPts val="5"/>
              </a:spcBef>
              <a:buFont typeface="Wingdings" panose="05000000000000000000"/>
              <a:buChar char=""/>
              <a:tabLst>
                <a:tab pos="279400" algn="l"/>
              </a:tabLst>
            </a:pPr>
            <a:r>
              <a:rPr lang="zh-CN" altLang="en-US" sz="1200" dirty="0">
                <a:latin typeface="微软雅黑" panose="020B0503020204020204" pitchFamily="34" charset="-122"/>
                <a:ea typeface="微软雅黑" panose="020B0503020204020204" pitchFamily="34" charset="-122"/>
                <a:cs typeface="微软雅黑" panose="020B0503020204020204" charset="-122"/>
              </a:rPr>
              <a:t>数据内容来源：病案首</a:t>
            </a:r>
            <a:r>
              <a:rPr lang="zh-CN" altLang="en-US" sz="1200" spc="-10" dirty="0">
                <a:latin typeface="微软雅黑" panose="020B0503020204020204" pitchFamily="34" charset="-122"/>
                <a:ea typeface="微软雅黑" panose="020B0503020204020204" pitchFamily="34" charset="-122"/>
                <a:cs typeface="微软雅黑" panose="020B0503020204020204" charset="-122"/>
              </a:rPr>
              <a:t>页</a:t>
            </a:r>
            <a:r>
              <a:rPr lang="en-US" altLang="zh-CN" sz="1200" dirty="0">
                <a:latin typeface="微软雅黑" panose="020B0503020204020204" pitchFamily="34" charset="-122"/>
                <a:ea typeface="微软雅黑" panose="020B0503020204020204" pitchFamily="34" charset="-122"/>
                <a:cs typeface="微软雅黑" panose="020B0503020204020204" charset="-122"/>
              </a:rPr>
              <a:t>+</a:t>
            </a:r>
            <a:r>
              <a:rPr lang="zh-CN" altLang="en-US" sz="1200" spc="-15" dirty="0">
                <a:latin typeface="微软雅黑" panose="020B0503020204020204" pitchFamily="34" charset="-122"/>
                <a:ea typeface="微软雅黑" panose="020B0503020204020204" pitchFamily="34" charset="-122"/>
                <a:cs typeface="微软雅黑" panose="020B0503020204020204" charset="-122"/>
              </a:rPr>
              <a:t>医</a:t>
            </a:r>
            <a:r>
              <a:rPr lang="zh-CN" altLang="en-US" sz="1200" dirty="0">
                <a:latin typeface="微软雅黑" panose="020B0503020204020204" pitchFamily="34" charset="-122"/>
                <a:ea typeface="微软雅黑" panose="020B0503020204020204" pitchFamily="34" charset="-122"/>
                <a:cs typeface="微软雅黑" panose="020B0503020204020204" charset="-122"/>
              </a:rPr>
              <a:t>嘱</a:t>
            </a:r>
            <a:r>
              <a:rPr lang="en-US" altLang="zh-CN" sz="1200" dirty="0">
                <a:latin typeface="微软雅黑" panose="020B0503020204020204" pitchFamily="34" charset="-122"/>
                <a:ea typeface="微软雅黑" panose="020B0503020204020204" pitchFamily="34" charset="-122"/>
                <a:cs typeface="微软雅黑" panose="020B0503020204020204" charset="-122"/>
              </a:rPr>
              <a:t>+</a:t>
            </a:r>
            <a:r>
              <a:rPr lang="zh-CN" altLang="en-US" sz="1200" spc="-15" dirty="0">
                <a:latin typeface="微软雅黑" panose="020B0503020204020204" pitchFamily="34" charset="-122"/>
                <a:ea typeface="微软雅黑" panose="020B0503020204020204" pitchFamily="34" charset="-122"/>
                <a:cs typeface="微软雅黑" panose="020B0503020204020204" charset="-122"/>
              </a:rPr>
              <a:t>病</a:t>
            </a:r>
            <a:r>
              <a:rPr lang="zh-CN" altLang="en-US" sz="1200" dirty="0">
                <a:latin typeface="微软雅黑" panose="020B0503020204020204" pitchFamily="34" charset="-122"/>
                <a:ea typeface="微软雅黑" panose="020B0503020204020204" pitchFamily="34" charset="-122"/>
                <a:cs typeface="微软雅黑" panose="020B0503020204020204" charset="-122"/>
              </a:rPr>
              <a:t>历</a:t>
            </a:r>
            <a:r>
              <a:rPr lang="en-US" altLang="zh-CN" sz="1200" spc="-10" dirty="0">
                <a:latin typeface="微软雅黑" panose="020B0503020204020204" pitchFamily="34" charset="-122"/>
                <a:ea typeface="微软雅黑" panose="020B0503020204020204" pitchFamily="34" charset="-122"/>
                <a:cs typeface="微软雅黑" panose="020B0503020204020204" charset="-122"/>
              </a:rPr>
              <a:t>+</a:t>
            </a:r>
            <a:r>
              <a:rPr lang="zh-CN" altLang="en-US" sz="1200" dirty="0">
                <a:latin typeface="微软雅黑" panose="020B0503020204020204" pitchFamily="34" charset="-122"/>
                <a:ea typeface="微软雅黑" panose="020B0503020204020204" pitchFamily="34" charset="-122"/>
                <a:cs typeface="微软雅黑" panose="020B0503020204020204" charset="-122"/>
              </a:rPr>
              <a:t>检查</a:t>
            </a:r>
            <a:r>
              <a:rPr lang="zh-CN" altLang="en-US" sz="1200" spc="-10" dirty="0">
                <a:latin typeface="微软雅黑" panose="020B0503020204020204" pitchFamily="34" charset="-122"/>
                <a:ea typeface="微软雅黑" panose="020B0503020204020204" pitchFamily="34" charset="-122"/>
                <a:cs typeface="微软雅黑" panose="020B0503020204020204" charset="-122"/>
              </a:rPr>
              <a:t>检</a:t>
            </a:r>
            <a:r>
              <a:rPr lang="zh-CN" altLang="en-US" sz="1200" dirty="0">
                <a:latin typeface="微软雅黑" panose="020B0503020204020204" pitchFamily="34" charset="-122"/>
                <a:ea typeface="微软雅黑" panose="020B0503020204020204" pitchFamily="34" charset="-122"/>
                <a:cs typeface="微软雅黑" panose="020B0503020204020204" charset="-122"/>
              </a:rPr>
              <a:t>验结果</a:t>
            </a:r>
          </a:p>
          <a:p>
            <a:pPr>
              <a:lnSpc>
                <a:spcPct val="100000"/>
              </a:lnSpc>
              <a:spcBef>
                <a:spcPts val="10"/>
              </a:spcBef>
              <a:buFont typeface="Wingdings" panose="05000000000000000000"/>
              <a:buChar char=""/>
            </a:pPr>
            <a:endParaRPr lang="zh-CN" altLang="en-US" sz="1400" dirty="0">
              <a:latin typeface="微软雅黑" panose="020B0503020204020204" pitchFamily="34" charset="-122"/>
              <a:ea typeface="微软雅黑" panose="020B0503020204020204" pitchFamily="34" charset="-122"/>
              <a:cs typeface="Times New Roman" panose="02020603050405020304"/>
            </a:endParaRPr>
          </a:p>
          <a:p>
            <a:pPr marL="279400" indent="-266700">
              <a:lnSpc>
                <a:spcPct val="100000"/>
              </a:lnSpc>
              <a:buFont typeface="Wingdings" panose="05000000000000000000"/>
              <a:buChar char=""/>
              <a:tabLst>
                <a:tab pos="279400" algn="l"/>
              </a:tabLst>
            </a:pPr>
            <a:r>
              <a:rPr lang="zh-CN" altLang="en-US" sz="1200" dirty="0">
                <a:latin typeface="微软雅黑" panose="020B0503020204020204" pitchFamily="34" charset="-122"/>
                <a:ea typeface="微软雅黑" panose="020B0503020204020204" pitchFamily="34" charset="-122"/>
                <a:cs typeface="微软雅黑" panose="020B0503020204020204" charset="-122"/>
              </a:rPr>
              <a:t>推论：</a:t>
            </a:r>
            <a:r>
              <a:rPr lang="zh-CN" altLang="en-US" sz="1200" b="1" dirty="0">
                <a:solidFill>
                  <a:srgbClr val="C00000"/>
                </a:solidFill>
                <a:latin typeface="微软雅黑" panose="020B0503020204020204" pitchFamily="34" charset="-122"/>
                <a:ea typeface="微软雅黑" panose="020B0503020204020204" pitchFamily="34" charset="-122"/>
                <a:cs typeface="微软雅黑" panose="020B0503020204020204" charset="-122"/>
              </a:rPr>
              <a:t>每个病人的预测</a:t>
            </a:r>
            <a:r>
              <a:rPr lang="zh-CN" altLang="en-US" sz="1200" b="1" spc="-15" dirty="0">
                <a:solidFill>
                  <a:srgbClr val="C00000"/>
                </a:solidFill>
                <a:latin typeface="微软雅黑" panose="020B0503020204020204" pitchFamily="34" charset="-122"/>
                <a:ea typeface="微软雅黑" panose="020B0503020204020204" pitchFamily="34" charset="-122"/>
                <a:cs typeface="微软雅黑" panose="020B0503020204020204" charset="-122"/>
              </a:rPr>
              <a:t>病</a:t>
            </a:r>
            <a:r>
              <a:rPr lang="zh-CN" altLang="en-US" sz="1200" b="1" dirty="0">
                <a:solidFill>
                  <a:srgbClr val="C00000"/>
                </a:solidFill>
                <a:latin typeface="微软雅黑" panose="020B0503020204020204" pitchFamily="34" charset="-122"/>
                <a:ea typeface="微软雅黑" panose="020B0503020204020204" pitchFamily="34" charset="-122"/>
                <a:cs typeface="微软雅黑" panose="020B0503020204020204" charset="-122"/>
              </a:rPr>
              <a:t>死率</a:t>
            </a:r>
            <a:r>
              <a:rPr lang="zh-CN" altLang="en-US" sz="1200" b="1" spc="-15" dirty="0">
                <a:solidFill>
                  <a:srgbClr val="C00000"/>
                </a:solidFill>
                <a:latin typeface="微软雅黑" panose="020B0503020204020204" pitchFamily="34" charset="-122"/>
                <a:ea typeface="微软雅黑" panose="020B0503020204020204" pitchFamily="34" charset="-122"/>
                <a:cs typeface="微软雅黑" panose="020B0503020204020204" charset="-122"/>
              </a:rPr>
              <a:t>、</a:t>
            </a:r>
            <a:r>
              <a:rPr lang="zh-CN" altLang="en-US" sz="1200" b="1" dirty="0">
                <a:solidFill>
                  <a:srgbClr val="C00000"/>
                </a:solidFill>
                <a:latin typeface="微软雅黑" panose="020B0503020204020204" pitchFamily="34" charset="-122"/>
                <a:ea typeface="微软雅黑" panose="020B0503020204020204" pitchFamily="34" charset="-122"/>
                <a:cs typeface="微软雅黑" panose="020B0503020204020204" charset="-122"/>
              </a:rPr>
              <a:t>住院</a:t>
            </a:r>
            <a:r>
              <a:rPr lang="zh-CN" altLang="en-US" sz="1200" b="1" spc="-15" dirty="0">
                <a:solidFill>
                  <a:srgbClr val="C00000"/>
                </a:solidFill>
                <a:latin typeface="微软雅黑" panose="020B0503020204020204" pitchFamily="34" charset="-122"/>
                <a:ea typeface="微软雅黑" panose="020B0503020204020204" pitchFamily="34" charset="-122"/>
                <a:cs typeface="微软雅黑" panose="020B0503020204020204" charset="-122"/>
              </a:rPr>
              <a:t>天</a:t>
            </a:r>
            <a:r>
              <a:rPr lang="zh-CN" altLang="en-US" sz="1200" b="1" dirty="0">
                <a:solidFill>
                  <a:srgbClr val="C00000"/>
                </a:solidFill>
                <a:latin typeface="微软雅黑" panose="020B0503020204020204" pitchFamily="34" charset="-122"/>
                <a:ea typeface="微软雅黑" panose="020B0503020204020204" pitchFamily="34" charset="-122"/>
                <a:cs typeface="微软雅黑" panose="020B0503020204020204" charset="-122"/>
              </a:rPr>
              <a:t>数、</a:t>
            </a:r>
            <a:r>
              <a:rPr lang="zh-CN" altLang="en-US" sz="1200" b="1" spc="-15" dirty="0">
                <a:solidFill>
                  <a:srgbClr val="C00000"/>
                </a:solidFill>
                <a:latin typeface="微软雅黑" panose="020B0503020204020204" pitchFamily="34" charset="-122"/>
                <a:ea typeface="微软雅黑" panose="020B0503020204020204" pitchFamily="34" charset="-122"/>
                <a:cs typeface="微软雅黑" panose="020B0503020204020204" charset="-122"/>
              </a:rPr>
              <a:t>费</a:t>
            </a:r>
            <a:r>
              <a:rPr lang="zh-CN" altLang="en-US" sz="1200" b="1" dirty="0">
                <a:solidFill>
                  <a:srgbClr val="C00000"/>
                </a:solidFill>
                <a:latin typeface="微软雅黑" panose="020B0503020204020204" pitchFamily="34" charset="-122"/>
                <a:ea typeface="微软雅黑" panose="020B0503020204020204" pitchFamily="34" charset="-122"/>
                <a:cs typeface="微软雅黑" panose="020B0503020204020204" charset="-122"/>
              </a:rPr>
              <a:t>用</a:t>
            </a:r>
            <a:endParaRPr lang="zh-CN" altLang="en-US" sz="1200" dirty="0">
              <a:latin typeface="微软雅黑" panose="020B0503020204020204" pitchFamily="34" charset="-122"/>
              <a:ea typeface="微软雅黑" panose="020B0503020204020204" pitchFamily="34" charset="-122"/>
              <a:cs typeface="微软雅黑" panose="020B0503020204020204" charset="-122"/>
            </a:endParaRPr>
          </a:p>
          <a:p>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xmlns="" id="{29AAF279-6177-471E-9C03-4C25F4B3AB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820" y="1834410"/>
            <a:ext cx="7812360" cy="3041596"/>
          </a:xfrm>
          <a:prstGeom prst="rect">
            <a:avLst/>
          </a:prstGeom>
        </p:spPr>
      </p:pic>
    </p:spTree>
    <p:extLst>
      <p:ext uri="{BB962C8B-B14F-4D97-AF65-F5344CB8AC3E}">
        <p14:creationId xmlns:p14="http://schemas.microsoft.com/office/powerpoint/2010/main" val="9460275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0"/>
            <a:ext cx="9144001" cy="5143500"/>
          </a:xfrm>
          <a:prstGeom prst="rect">
            <a:avLst/>
          </a:prstGeom>
        </p:spPr>
      </p:pic>
      <p:sp>
        <p:nvSpPr>
          <p:cNvPr id="11" name="Rectangle 3"/>
          <p:cNvSpPr txBox="1">
            <a:spLocks noChangeArrowheads="1"/>
          </p:cNvSpPr>
          <p:nvPr/>
        </p:nvSpPr>
        <p:spPr>
          <a:xfrm>
            <a:off x="3491880" y="1901035"/>
            <a:ext cx="5141491" cy="5024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200" b="1" dirty="0">
                <a:solidFill>
                  <a:schemeClr val="accent1"/>
                </a:solidFill>
                <a:latin typeface="微软雅黑" panose="020B0503020204020204" pitchFamily="34" charset="-122"/>
                <a:ea typeface="微软雅黑" panose="020B0503020204020204" pitchFamily="34" charset="-122"/>
              </a:rPr>
              <a:t>感谢观看</a:t>
            </a:r>
          </a:p>
        </p:txBody>
      </p:sp>
      <p:sp>
        <p:nvSpPr>
          <p:cNvPr id="12" name="Rectangle 4"/>
          <p:cNvSpPr txBox="1">
            <a:spLocks noChangeArrowheads="1"/>
          </p:cNvSpPr>
          <p:nvPr/>
        </p:nvSpPr>
        <p:spPr>
          <a:xfrm>
            <a:off x="3826314" y="2569318"/>
            <a:ext cx="4807056" cy="322659"/>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3" name="直接连接符 5"/>
          <p:cNvCxnSpPr>
            <a:cxnSpLocks noChangeShapeType="1"/>
          </p:cNvCxnSpPr>
          <p:nvPr/>
        </p:nvCxnSpPr>
        <p:spPr bwMode="auto">
          <a:xfrm flipH="1">
            <a:off x="3923928" y="2486603"/>
            <a:ext cx="4617801" cy="0"/>
          </a:xfrm>
          <a:prstGeom prst="line">
            <a:avLst/>
          </a:prstGeom>
          <a:noFill/>
          <a:ln w="127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矩形 9"/>
          <p:cNvSpPr>
            <a:spLocks noChangeArrowheads="1"/>
          </p:cNvSpPr>
          <p:nvPr/>
        </p:nvSpPr>
        <p:spPr bwMode="auto">
          <a:xfrm>
            <a:off x="8727444" y="1898129"/>
            <a:ext cx="416556" cy="1609725"/>
          </a:xfrm>
          <a:prstGeom prst="rect">
            <a:avLst/>
          </a:prstGeom>
          <a:solidFill>
            <a:schemeClr val="accent1"/>
          </a:solidFill>
          <a:ln>
            <a:noFill/>
          </a:ln>
        </p:spPr>
        <p:txBody>
          <a:bodyPr lIns="68557" tIns="34279" rIns="68557" bIns="3427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8120850" y="3071925"/>
            <a:ext cx="432048" cy="432834"/>
            <a:chOff x="6084168" y="1274820"/>
            <a:chExt cx="432048" cy="432834"/>
          </a:xfrm>
        </p:grpSpPr>
        <p:sp>
          <p:nvSpPr>
            <p:cNvPr id="2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27" name="组合 26"/>
          <p:cNvGrpSpPr/>
          <p:nvPr/>
        </p:nvGrpSpPr>
        <p:grpSpPr>
          <a:xfrm>
            <a:off x="6824706" y="3072318"/>
            <a:ext cx="432048" cy="432048"/>
            <a:chOff x="4788024" y="1275213"/>
            <a:chExt cx="432048" cy="432048"/>
          </a:xfrm>
        </p:grpSpPr>
        <p:sp>
          <p:nvSpPr>
            <p:cNvPr id="2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0" name="组合 29"/>
          <p:cNvGrpSpPr/>
          <p:nvPr/>
        </p:nvGrpSpPr>
        <p:grpSpPr>
          <a:xfrm>
            <a:off x="7472778" y="3071925"/>
            <a:ext cx="432833" cy="432834"/>
            <a:chOff x="5436096" y="1274820"/>
            <a:chExt cx="432833" cy="432834"/>
          </a:xfrm>
        </p:grpSpPr>
        <p:sp>
          <p:nvSpPr>
            <p:cNvPr id="3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3" name="组合 32"/>
          <p:cNvGrpSpPr/>
          <p:nvPr/>
        </p:nvGrpSpPr>
        <p:grpSpPr>
          <a:xfrm>
            <a:off x="5528562" y="3071925"/>
            <a:ext cx="432833" cy="432834"/>
            <a:chOff x="3491880" y="1274820"/>
            <a:chExt cx="432833" cy="432834"/>
          </a:xfrm>
        </p:grpSpPr>
        <p:sp>
          <p:nvSpPr>
            <p:cNvPr id="34"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5"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6" name="组合 35"/>
          <p:cNvGrpSpPr/>
          <p:nvPr/>
        </p:nvGrpSpPr>
        <p:grpSpPr>
          <a:xfrm>
            <a:off x="6176634" y="3071925"/>
            <a:ext cx="432833" cy="432834"/>
            <a:chOff x="4139952" y="1274820"/>
            <a:chExt cx="432833" cy="432834"/>
          </a:xfrm>
        </p:grpSpPr>
        <p:sp>
          <p:nvSpPr>
            <p:cNvPr id="37"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8"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00" advClick="0" advTm="0">
        <p:dissolve/>
      </p:transition>
    </mc:Choice>
    <mc:Fallback xmlns="">
      <p:transition spd="slow" advClick="0" advTm="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right)">
                                      <p:cBhvr>
                                        <p:cTn id="7" dur="500"/>
                                        <p:tgtEl>
                                          <p:spTgt spid="14"/>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1"/>
                                        </p:tgtEl>
                                        <p:attrNameLst>
                                          <p:attrName>ppt_y</p:attrName>
                                        </p:attrNameLst>
                                      </p:cBhvr>
                                      <p:tavLst>
                                        <p:tav tm="0">
                                          <p:val>
                                            <p:strVal val="#ppt_y"/>
                                          </p:val>
                                        </p:tav>
                                        <p:tav tm="100000">
                                          <p:val>
                                            <p:strVal val="#ppt_y"/>
                                          </p:val>
                                        </p:tav>
                                      </p:tavLst>
                                    </p:anim>
                                    <p:anim calcmode="lin" valueType="num">
                                      <p:cBhvr>
                                        <p:cTn id="13"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1"/>
                                        </p:tgtEl>
                                      </p:cBhvr>
                                    </p:animEffect>
                                  </p:childTnLst>
                                </p:cTn>
                              </p:par>
                            </p:childTnLst>
                          </p:cTn>
                        </p:par>
                        <p:par>
                          <p:cTn id="16" fill="hold">
                            <p:stCondLst>
                              <p:cond delay="1149"/>
                            </p:stCondLst>
                            <p:childTnLst>
                              <p:par>
                                <p:cTn id="17" presetID="22" presetClass="entr" presetSubtype="2"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right)">
                                      <p:cBhvr>
                                        <p:cTn id="19" dur="1000"/>
                                        <p:tgtEl>
                                          <p:spTgt spid="13"/>
                                        </p:tgtEl>
                                      </p:cBhvr>
                                    </p:animEffect>
                                  </p:childTnLst>
                                </p:cTn>
                              </p:par>
                            </p:childTnLst>
                          </p:cTn>
                        </p:par>
                        <p:par>
                          <p:cTn id="20" fill="hold">
                            <p:stCondLst>
                              <p:cond delay="2149"/>
                            </p:stCondLst>
                            <p:childTnLst>
                              <p:par>
                                <p:cTn id="21" presetID="53" presetClass="entr" presetSubtype="16" fill="hold" grpId="0" nodeType="afterEffect" nodePh="1">
                                  <p:stCondLst>
                                    <p:cond delay="0"/>
                                  </p:stCondLst>
                                  <p:endCondLst>
                                    <p:cond evt="begin" delay="0">
                                      <p:tn val="21"/>
                                    </p:cond>
                                  </p:endCondLst>
                                  <p:iterate type="lt">
                                    <p:tmPct val="7000"/>
                                  </p:iterate>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ppt_w</p:attrName>
                                        </p:attrNameLst>
                                      </p:cBhvr>
                                      <p:tavLst>
                                        <p:tav tm="0">
                                          <p:val>
                                            <p:fltVal val="0"/>
                                          </p:val>
                                        </p:tav>
                                        <p:tav tm="100000">
                                          <p:val>
                                            <p:strVal val="#ppt_w"/>
                                          </p:val>
                                        </p:tav>
                                      </p:tavLst>
                                    </p:anim>
                                    <p:anim calcmode="lin" valueType="num">
                                      <p:cBhvr>
                                        <p:cTn id="24" dur="500" fill="hold"/>
                                        <p:tgtEl>
                                          <p:spTgt spid="12"/>
                                        </p:tgtEl>
                                        <p:attrNameLst>
                                          <p:attrName>ppt_h</p:attrName>
                                        </p:attrNameLst>
                                      </p:cBhvr>
                                      <p:tavLst>
                                        <p:tav tm="0">
                                          <p:val>
                                            <p:fltVal val="0"/>
                                          </p:val>
                                        </p:tav>
                                        <p:tav tm="100000">
                                          <p:val>
                                            <p:strVal val="#ppt_h"/>
                                          </p:val>
                                        </p:tav>
                                      </p:tavLst>
                                    </p:anim>
                                    <p:animEffect transition="in" filter="fade">
                                      <p:cBhvr>
                                        <p:cTn id="25" dur="500"/>
                                        <p:tgtEl>
                                          <p:spTgt spid="12"/>
                                        </p:tgtEl>
                                      </p:cBhvr>
                                    </p:animEffect>
                                  </p:childTnLst>
                                </p:cTn>
                              </p:par>
                            </p:childTnLst>
                          </p:cTn>
                        </p:par>
                        <p:par>
                          <p:cTn id="26" fill="hold">
                            <p:stCondLst>
                              <p:cond delay="2650"/>
                            </p:stCondLst>
                            <p:childTnLst>
                              <p:par>
                                <p:cTn id="27" presetID="53" presetClass="entr" presetSubtype="16" fill="hold" nodeType="afterEffect">
                                  <p:stCondLst>
                                    <p:cond delay="0"/>
                                  </p:stCondLst>
                                  <p:childTnLst>
                                    <p:set>
                                      <p:cBhvr>
                                        <p:cTn id="28" dur="1" fill="hold">
                                          <p:stCondLst>
                                            <p:cond delay="0"/>
                                          </p:stCondLst>
                                        </p:cTn>
                                        <p:tgtEl>
                                          <p:spTgt spid="33"/>
                                        </p:tgtEl>
                                        <p:attrNameLst>
                                          <p:attrName>style.visibility</p:attrName>
                                        </p:attrNameLst>
                                      </p:cBhvr>
                                      <p:to>
                                        <p:strVal val="visible"/>
                                      </p:to>
                                    </p:set>
                                    <p:anim calcmode="lin" valueType="num">
                                      <p:cBhvr>
                                        <p:cTn id="29" dur="500" fill="hold"/>
                                        <p:tgtEl>
                                          <p:spTgt spid="33"/>
                                        </p:tgtEl>
                                        <p:attrNameLst>
                                          <p:attrName>ppt_w</p:attrName>
                                        </p:attrNameLst>
                                      </p:cBhvr>
                                      <p:tavLst>
                                        <p:tav tm="0">
                                          <p:val>
                                            <p:fltVal val="0"/>
                                          </p:val>
                                        </p:tav>
                                        <p:tav tm="100000">
                                          <p:val>
                                            <p:strVal val="#ppt_w"/>
                                          </p:val>
                                        </p:tav>
                                      </p:tavLst>
                                    </p:anim>
                                    <p:anim calcmode="lin" valueType="num">
                                      <p:cBhvr>
                                        <p:cTn id="30" dur="500" fill="hold"/>
                                        <p:tgtEl>
                                          <p:spTgt spid="33"/>
                                        </p:tgtEl>
                                        <p:attrNameLst>
                                          <p:attrName>ppt_h</p:attrName>
                                        </p:attrNameLst>
                                      </p:cBhvr>
                                      <p:tavLst>
                                        <p:tav tm="0">
                                          <p:val>
                                            <p:fltVal val="0"/>
                                          </p:val>
                                        </p:tav>
                                        <p:tav tm="100000">
                                          <p:val>
                                            <p:strVal val="#ppt_h"/>
                                          </p:val>
                                        </p:tav>
                                      </p:tavLst>
                                    </p:anim>
                                    <p:animEffect transition="in" filter="fade">
                                      <p:cBhvr>
                                        <p:cTn id="31" dur="500"/>
                                        <p:tgtEl>
                                          <p:spTgt spid="33"/>
                                        </p:tgtEl>
                                      </p:cBhvr>
                                    </p:animEffect>
                                  </p:childTnLst>
                                </p:cTn>
                              </p:par>
                              <p:par>
                                <p:cTn id="32" presetID="53" presetClass="entr" presetSubtype="16" fill="hold" nodeType="withEffect">
                                  <p:stCondLst>
                                    <p:cond delay="200"/>
                                  </p:stCondLst>
                                  <p:childTnLst>
                                    <p:set>
                                      <p:cBhvr>
                                        <p:cTn id="33" dur="1" fill="hold">
                                          <p:stCondLst>
                                            <p:cond delay="0"/>
                                          </p:stCondLst>
                                        </p:cTn>
                                        <p:tgtEl>
                                          <p:spTgt spid="36"/>
                                        </p:tgtEl>
                                        <p:attrNameLst>
                                          <p:attrName>style.visibility</p:attrName>
                                        </p:attrNameLst>
                                      </p:cBhvr>
                                      <p:to>
                                        <p:strVal val="visible"/>
                                      </p:to>
                                    </p:set>
                                    <p:anim calcmode="lin" valueType="num">
                                      <p:cBhvr>
                                        <p:cTn id="34" dur="500" fill="hold"/>
                                        <p:tgtEl>
                                          <p:spTgt spid="36"/>
                                        </p:tgtEl>
                                        <p:attrNameLst>
                                          <p:attrName>ppt_w</p:attrName>
                                        </p:attrNameLst>
                                      </p:cBhvr>
                                      <p:tavLst>
                                        <p:tav tm="0">
                                          <p:val>
                                            <p:fltVal val="0"/>
                                          </p:val>
                                        </p:tav>
                                        <p:tav tm="100000">
                                          <p:val>
                                            <p:strVal val="#ppt_w"/>
                                          </p:val>
                                        </p:tav>
                                      </p:tavLst>
                                    </p:anim>
                                    <p:anim calcmode="lin" valueType="num">
                                      <p:cBhvr>
                                        <p:cTn id="35" dur="500" fill="hold"/>
                                        <p:tgtEl>
                                          <p:spTgt spid="36"/>
                                        </p:tgtEl>
                                        <p:attrNameLst>
                                          <p:attrName>ppt_h</p:attrName>
                                        </p:attrNameLst>
                                      </p:cBhvr>
                                      <p:tavLst>
                                        <p:tav tm="0">
                                          <p:val>
                                            <p:fltVal val="0"/>
                                          </p:val>
                                        </p:tav>
                                        <p:tav tm="100000">
                                          <p:val>
                                            <p:strVal val="#ppt_h"/>
                                          </p:val>
                                        </p:tav>
                                      </p:tavLst>
                                    </p:anim>
                                    <p:animEffect transition="in" filter="fade">
                                      <p:cBhvr>
                                        <p:cTn id="36" dur="500"/>
                                        <p:tgtEl>
                                          <p:spTgt spid="36"/>
                                        </p:tgtEl>
                                      </p:cBhvr>
                                    </p:animEffect>
                                  </p:childTnLst>
                                </p:cTn>
                              </p:par>
                              <p:par>
                                <p:cTn id="37" presetID="53" presetClass="entr" presetSubtype="16" fill="hold" nodeType="withEffect">
                                  <p:stCondLst>
                                    <p:cond delay="400"/>
                                  </p:stCondLst>
                                  <p:childTnLst>
                                    <p:set>
                                      <p:cBhvr>
                                        <p:cTn id="38" dur="1" fill="hold">
                                          <p:stCondLst>
                                            <p:cond delay="0"/>
                                          </p:stCondLst>
                                        </p:cTn>
                                        <p:tgtEl>
                                          <p:spTgt spid="27"/>
                                        </p:tgtEl>
                                        <p:attrNameLst>
                                          <p:attrName>style.visibility</p:attrName>
                                        </p:attrNameLst>
                                      </p:cBhvr>
                                      <p:to>
                                        <p:strVal val="visible"/>
                                      </p:to>
                                    </p:set>
                                    <p:anim calcmode="lin" valueType="num">
                                      <p:cBhvr>
                                        <p:cTn id="39" dur="500" fill="hold"/>
                                        <p:tgtEl>
                                          <p:spTgt spid="27"/>
                                        </p:tgtEl>
                                        <p:attrNameLst>
                                          <p:attrName>ppt_w</p:attrName>
                                        </p:attrNameLst>
                                      </p:cBhvr>
                                      <p:tavLst>
                                        <p:tav tm="0">
                                          <p:val>
                                            <p:fltVal val="0"/>
                                          </p:val>
                                        </p:tav>
                                        <p:tav tm="100000">
                                          <p:val>
                                            <p:strVal val="#ppt_w"/>
                                          </p:val>
                                        </p:tav>
                                      </p:tavLst>
                                    </p:anim>
                                    <p:anim calcmode="lin" valueType="num">
                                      <p:cBhvr>
                                        <p:cTn id="40" dur="500" fill="hold"/>
                                        <p:tgtEl>
                                          <p:spTgt spid="27"/>
                                        </p:tgtEl>
                                        <p:attrNameLst>
                                          <p:attrName>ppt_h</p:attrName>
                                        </p:attrNameLst>
                                      </p:cBhvr>
                                      <p:tavLst>
                                        <p:tav tm="0">
                                          <p:val>
                                            <p:fltVal val="0"/>
                                          </p:val>
                                        </p:tav>
                                        <p:tav tm="100000">
                                          <p:val>
                                            <p:strVal val="#ppt_h"/>
                                          </p:val>
                                        </p:tav>
                                      </p:tavLst>
                                    </p:anim>
                                    <p:animEffect transition="in" filter="fade">
                                      <p:cBhvr>
                                        <p:cTn id="41" dur="500"/>
                                        <p:tgtEl>
                                          <p:spTgt spid="27"/>
                                        </p:tgtEl>
                                      </p:cBhvr>
                                    </p:animEffect>
                                  </p:childTnLst>
                                </p:cTn>
                              </p:par>
                              <p:par>
                                <p:cTn id="42" presetID="53" presetClass="entr" presetSubtype="16" fill="hold" nodeType="withEffect">
                                  <p:stCondLst>
                                    <p:cond delay="600"/>
                                  </p:stCondLst>
                                  <p:childTnLst>
                                    <p:set>
                                      <p:cBhvr>
                                        <p:cTn id="43" dur="1" fill="hold">
                                          <p:stCondLst>
                                            <p:cond delay="0"/>
                                          </p:stCondLst>
                                        </p:cTn>
                                        <p:tgtEl>
                                          <p:spTgt spid="30"/>
                                        </p:tgtEl>
                                        <p:attrNameLst>
                                          <p:attrName>style.visibility</p:attrName>
                                        </p:attrNameLst>
                                      </p:cBhvr>
                                      <p:to>
                                        <p:strVal val="visible"/>
                                      </p:to>
                                    </p:set>
                                    <p:anim calcmode="lin" valueType="num">
                                      <p:cBhvr>
                                        <p:cTn id="44" dur="500" fill="hold"/>
                                        <p:tgtEl>
                                          <p:spTgt spid="30"/>
                                        </p:tgtEl>
                                        <p:attrNameLst>
                                          <p:attrName>ppt_w</p:attrName>
                                        </p:attrNameLst>
                                      </p:cBhvr>
                                      <p:tavLst>
                                        <p:tav tm="0">
                                          <p:val>
                                            <p:fltVal val="0"/>
                                          </p:val>
                                        </p:tav>
                                        <p:tav tm="100000">
                                          <p:val>
                                            <p:strVal val="#ppt_w"/>
                                          </p:val>
                                        </p:tav>
                                      </p:tavLst>
                                    </p:anim>
                                    <p:anim calcmode="lin" valueType="num">
                                      <p:cBhvr>
                                        <p:cTn id="45" dur="500" fill="hold"/>
                                        <p:tgtEl>
                                          <p:spTgt spid="30"/>
                                        </p:tgtEl>
                                        <p:attrNameLst>
                                          <p:attrName>ppt_h</p:attrName>
                                        </p:attrNameLst>
                                      </p:cBhvr>
                                      <p:tavLst>
                                        <p:tav tm="0">
                                          <p:val>
                                            <p:fltVal val="0"/>
                                          </p:val>
                                        </p:tav>
                                        <p:tav tm="100000">
                                          <p:val>
                                            <p:strVal val="#ppt_h"/>
                                          </p:val>
                                        </p:tav>
                                      </p:tavLst>
                                    </p:anim>
                                    <p:animEffect transition="in" filter="fade">
                                      <p:cBhvr>
                                        <p:cTn id="46" dur="500"/>
                                        <p:tgtEl>
                                          <p:spTgt spid="30"/>
                                        </p:tgtEl>
                                      </p:cBhvr>
                                    </p:animEffect>
                                  </p:childTnLst>
                                </p:cTn>
                              </p:par>
                              <p:par>
                                <p:cTn id="47" presetID="53" presetClass="entr" presetSubtype="16" fill="hold" nodeType="withEffect">
                                  <p:stCondLst>
                                    <p:cond delay="800"/>
                                  </p:stCondLst>
                                  <p:childTnLst>
                                    <p:set>
                                      <p:cBhvr>
                                        <p:cTn id="48" dur="1" fill="hold">
                                          <p:stCondLst>
                                            <p:cond delay="0"/>
                                          </p:stCondLst>
                                        </p:cTn>
                                        <p:tgtEl>
                                          <p:spTgt spid="16"/>
                                        </p:tgtEl>
                                        <p:attrNameLst>
                                          <p:attrName>style.visibility</p:attrName>
                                        </p:attrNameLst>
                                      </p:cBhvr>
                                      <p:to>
                                        <p:strVal val="visible"/>
                                      </p:to>
                                    </p:set>
                                    <p:anim calcmode="lin" valueType="num">
                                      <p:cBhvr>
                                        <p:cTn id="49" dur="500" fill="hold"/>
                                        <p:tgtEl>
                                          <p:spTgt spid="16"/>
                                        </p:tgtEl>
                                        <p:attrNameLst>
                                          <p:attrName>ppt_w</p:attrName>
                                        </p:attrNameLst>
                                      </p:cBhvr>
                                      <p:tavLst>
                                        <p:tav tm="0">
                                          <p:val>
                                            <p:fltVal val="0"/>
                                          </p:val>
                                        </p:tav>
                                        <p:tav tm="100000">
                                          <p:val>
                                            <p:strVal val="#ppt_w"/>
                                          </p:val>
                                        </p:tav>
                                      </p:tavLst>
                                    </p:anim>
                                    <p:anim calcmode="lin" valueType="num">
                                      <p:cBhvr>
                                        <p:cTn id="50" dur="500" fill="hold"/>
                                        <p:tgtEl>
                                          <p:spTgt spid="16"/>
                                        </p:tgtEl>
                                        <p:attrNameLst>
                                          <p:attrName>ppt_h</p:attrName>
                                        </p:attrNameLst>
                                      </p:cBhvr>
                                      <p:tavLst>
                                        <p:tav tm="0">
                                          <p:val>
                                            <p:fltVal val="0"/>
                                          </p:val>
                                        </p:tav>
                                        <p:tav tm="100000">
                                          <p:val>
                                            <p:strVal val="#ppt_h"/>
                                          </p:val>
                                        </p:tav>
                                      </p:tavLst>
                                    </p:anim>
                                    <p:animEffect transition="in" filter="fade">
                                      <p:cBhvr>
                                        <p:cTn id="5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P spid="12" grpId="0"/>
      <p:bldP spid="14"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系统对医院的价值</a:t>
            </a:r>
          </a:p>
        </p:txBody>
      </p:sp>
      <p:sp>
        <p:nvSpPr>
          <p:cNvPr id="3" name="矩形 2"/>
          <p:cNvSpPr/>
          <p:nvPr/>
        </p:nvSpPr>
        <p:spPr>
          <a:xfrm>
            <a:off x="611560" y="1279089"/>
            <a:ext cx="7992888" cy="2462213"/>
          </a:xfrm>
          <a:prstGeom prst="rect">
            <a:avLst/>
          </a:prstGeom>
        </p:spPr>
        <p:txBody>
          <a:bodyPr wrap="square">
            <a:spAutoFit/>
          </a:bodyPr>
          <a:lstStyle/>
          <a:p>
            <a:pPr marL="285750" indent="-285750">
              <a:buClr>
                <a:srgbClr val="FF0000"/>
              </a:buClr>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hlinkClick r:id="rId2" tooltip="疾病分组">
                  <a:extLst>
                    <a:ext uri="{A12FA001-AC4F-418D-AE19-62706E023703}">
                      <ahyp:hlinkClr xmlns:ahyp="http://schemas.microsoft.com/office/drawing/2018/hyperlinkcolor" xmlns="" val="tx"/>
                    </a:ext>
                  </a:extLst>
                </a:hlinkClick>
              </a:rPr>
              <a:t>疾病分组</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DRG</a:t>
            </a:r>
            <a:r>
              <a:rPr lang="zh-CN" altLang="en-US" sz="1400" dirty="0">
                <a:latin typeface="微软雅黑" panose="020B0503020204020204" pitchFamily="34" charset="-122"/>
                <a:ea typeface="微软雅黑" panose="020B0503020204020204" pitchFamily="34" charset="-122"/>
              </a:rPr>
              <a:t>）是医生的事，医生是卫生医护服务的第一生产力。疾病分组（</a:t>
            </a:r>
            <a:r>
              <a:rPr lang="en-US" altLang="zh-CN" sz="1400" dirty="0">
                <a:latin typeface="微软雅黑" panose="020B0503020204020204" pitchFamily="34" charset="-122"/>
                <a:ea typeface="微软雅黑" panose="020B0503020204020204" pitchFamily="34" charset="-122"/>
              </a:rPr>
              <a:t>DRG</a:t>
            </a:r>
            <a:r>
              <a:rPr lang="zh-CN" altLang="en-US" sz="1400" dirty="0">
                <a:latin typeface="微软雅黑" panose="020B0503020204020204" pitchFamily="34" charset="-122"/>
                <a:ea typeface="微软雅黑" panose="020B0503020204020204" pitchFamily="34" charset="-122"/>
              </a:rPr>
              <a:t>）和基于分组和权重以预告预付（</a:t>
            </a:r>
            <a:r>
              <a:rPr lang="en-US" altLang="zh-CN" sz="1400" dirty="0">
                <a:latin typeface="微软雅黑" panose="020B0503020204020204" pitchFamily="34" charset="-122"/>
                <a:ea typeface="微软雅黑" panose="020B0503020204020204" pitchFamily="34" charset="-122"/>
              </a:rPr>
              <a:t>PPS</a:t>
            </a:r>
            <a:r>
              <a:rPr lang="zh-CN" altLang="en-US" sz="1400" dirty="0">
                <a:latin typeface="微软雅黑" panose="020B0503020204020204" pitchFamily="34" charset="-122"/>
                <a:ea typeface="微软雅黑" panose="020B0503020204020204" pitchFamily="34" charset="-122"/>
              </a:rPr>
              <a:t>）和即时结算的方式分配医保基金，就是动员医生参与改革，最终使得医生、医院、患者共同</a:t>
            </a:r>
            <a:r>
              <a:rPr lang="zh-CN" altLang="en-US" sz="1400" dirty="0" smtClean="0">
                <a:latin typeface="微软雅黑" panose="020B0503020204020204" pitchFamily="34" charset="-122"/>
                <a:ea typeface="微软雅黑" panose="020B0503020204020204" pitchFamily="34" charset="-122"/>
              </a:rPr>
              <a:t>受益</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pPr marL="285750" indent="-285750">
              <a:buClr>
                <a:srgbClr val="FF0000"/>
              </a:buClr>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如今患者越来越互联网化，获得很多与自己健康相关的信息，产生很多诉求。</a:t>
            </a:r>
            <a:r>
              <a:rPr lang="en-US" altLang="zh-CN" sz="1400" dirty="0">
                <a:latin typeface="微软雅黑" panose="020B0503020204020204" pitchFamily="34" charset="-122"/>
                <a:ea typeface="微软雅黑" panose="020B0503020204020204" pitchFamily="34" charset="-122"/>
              </a:rPr>
              <a:t>DRG</a:t>
            </a:r>
            <a:r>
              <a:rPr lang="zh-CN" altLang="en-US" sz="1400" dirty="0">
                <a:latin typeface="微软雅黑" panose="020B0503020204020204" pitchFamily="34" charset="-122"/>
                <a:ea typeface="微软雅黑" panose="020B0503020204020204" pitchFamily="34" charset="-122"/>
              </a:rPr>
              <a:t>改革的核心价值就在于推动循证医学和医生医院职业化。这是建立在基于标准化、信息化、互联网化所产生的大数据之上的。</a:t>
            </a:r>
            <a:r>
              <a:rPr lang="en-US" altLang="zh-CN" sz="1400" dirty="0">
                <a:latin typeface="微软雅黑" panose="020B0503020204020204" pitchFamily="34" charset="-122"/>
                <a:ea typeface="微软雅黑" panose="020B0503020204020204" pitchFamily="34" charset="-122"/>
              </a:rPr>
              <a:t>DRG</a:t>
            </a:r>
            <a:r>
              <a:rPr lang="zh-CN" altLang="en-US" sz="1400" dirty="0">
                <a:latin typeface="微软雅黑" panose="020B0503020204020204" pitchFamily="34" charset="-122"/>
                <a:ea typeface="微软雅黑" panose="020B0503020204020204" pitchFamily="34" charset="-122"/>
              </a:rPr>
              <a:t>之前，医疗支付采用的是数量付费法，单价相加；</a:t>
            </a:r>
            <a:r>
              <a:rPr lang="en-US" altLang="zh-CN" sz="1400" dirty="0">
                <a:latin typeface="微软雅黑" panose="020B0503020204020204" pitchFamily="34" charset="-122"/>
                <a:ea typeface="微软雅黑" panose="020B0503020204020204" pitchFamily="34" charset="-122"/>
              </a:rPr>
              <a:t>DRG</a:t>
            </a:r>
            <a:r>
              <a:rPr lang="zh-CN" altLang="en-US" sz="1400" dirty="0">
                <a:latin typeface="微软雅黑" panose="020B0503020204020204" pitchFamily="34" charset="-122"/>
                <a:ea typeface="微软雅黑" panose="020B0503020204020204" pitchFamily="34" charset="-122"/>
              </a:rPr>
              <a:t>要求医生诊断用语必须规范、编码要统一、病案首页要完整</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这样才能进行信息统计，进而做大数据分析。</a:t>
            </a:r>
            <a:r>
              <a:rPr lang="en-US" altLang="zh-CN" sz="1400" dirty="0">
                <a:latin typeface="微软雅黑" panose="020B0503020204020204" pitchFamily="34" charset="-122"/>
                <a:ea typeface="微软雅黑" panose="020B0503020204020204" pitchFamily="34" charset="-122"/>
              </a:rPr>
              <a:t>DRG</a:t>
            </a:r>
            <a:r>
              <a:rPr lang="zh-CN" altLang="en-US" sz="1400" dirty="0">
                <a:latin typeface="微软雅黑" panose="020B0503020204020204" pitchFamily="34" charset="-122"/>
                <a:ea typeface="微软雅黑" panose="020B0503020204020204" pitchFamily="34" charset="-122"/>
              </a:rPr>
              <a:t>带动了医疗机构现代管理，改变了医生的行为和医院的管理，使他们从过去凭着经验看病走向了循证</a:t>
            </a:r>
            <a:r>
              <a:rPr lang="zh-CN" altLang="en-US" sz="1400" dirty="0" smtClean="0">
                <a:latin typeface="微软雅黑" panose="020B0503020204020204" pitchFamily="34" charset="-122"/>
                <a:ea typeface="微软雅黑" panose="020B0503020204020204" pitchFamily="34" charset="-122"/>
              </a:rPr>
              <a:t>医疗。</a:t>
            </a:r>
            <a:endParaRPr lang="zh-CN" altLang="en-US" sz="1400" dirty="0">
              <a:latin typeface="微软雅黑" panose="020B0503020204020204" pitchFamily="34" charset="-122"/>
              <a:ea typeface="微软雅黑" panose="020B0503020204020204" pitchFamily="34" charset="-122"/>
            </a:endParaRPr>
          </a:p>
          <a:p>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8" name="文本框 6"/>
            <p:cNvSpPr txBox="1"/>
            <p:nvPr/>
          </p:nvSpPr>
          <p:spPr>
            <a:xfrm>
              <a:off x="650907" y="284178"/>
              <a:ext cx="569115" cy="559734"/>
            </a:xfrm>
            <a:prstGeom prst="rect">
              <a:avLst/>
            </a:prstGeom>
            <a:noFill/>
          </p:spPr>
          <p:txBody>
            <a:bodyPr wrap="square" lIns="68580" tIns="34290" rIns="68580" bIns="3429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0" b="0" i="0" u="none" strike="noStrike" kern="1200" cap="none" spc="0" normalizeH="0" baseline="0" noProof="0" dirty="0">
                  <a:ln>
                    <a:noFill/>
                  </a:ln>
                  <a:solidFill>
                    <a:prstClr val="white">
                      <a:lumMod val="95000"/>
                    </a:prstClr>
                  </a:solidFill>
                  <a:effectLst/>
                  <a:uLnTx/>
                  <a:uFillTx/>
                  <a:latin typeface="Impact" panose="020B0806030902050204" pitchFamily="34" charset="0"/>
                  <a:ea typeface="宋体" panose="02010600030101010101" pitchFamily="2" charset="-122"/>
                  <a:cs typeface="+mn-cs"/>
                </a:rPr>
                <a:t>01</a:t>
              </a:r>
              <a:endParaRPr kumimoji="0" lang="zh-CN" altLang="en-US" sz="8000" b="0" i="0" u="none" strike="noStrike" kern="1200" cap="none" spc="0" normalizeH="0" baseline="0" noProof="0" dirty="0">
                <a:ln>
                  <a:noFill/>
                </a:ln>
                <a:solidFill>
                  <a:prstClr val="white">
                    <a:lumMod val="95000"/>
                  </a:prstClr>
                </a:solidFill>
                <a:effectLst/>
                <a:uLnTx/>
                <a:uFillTx/>
                <a:latin typeface="Impact" panose="020B0806030902050204" pitchFamily="34" charset="0"/>
                <a:ea typeface="宋体" panose="02010600030101010101" pitchFamily="2" charset="-122"/>
                <a:cs typeface="+mn-cs"/>
              </a:endParaRPr>
            </a:p>
          </p:txBody>
        </p:sp>
      </p:gr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sp>
        <p:nvSpPr>
          <p:cNvPr id="26" name="TextBox 25"/>
          <p:cNvSpPr txBox="1"/>
          <p:nvPr/>
        </p:nvSpPr>
        <p:spPr>
          <a:xfrm>
            <a:off x="2977200" y="2235600"/>
            <a:ext cx="5050408" cy="623250"/>
          </a:xfrm>
          <a:prstGeom prst="rect">
            <a:avLst/>
          </a:prstGeom>
          <a:noFill/>
        </p:spPr>
        <p:txBody>
          <a:bodyPr wrap="square" lIns="68584" tIns="34291" rIns="68584" bIns="34291" rtlCol="0">
            <a:spAutoFit/>
          </a:bodyPr>
          <a:lstStyle/>
          <a:p>
            <a:r>
              <a:rPr lang="en-US" altLang="zh-CN" sz="3600" b="1" dirty="0">
                <a:solidFill>
                  <a:schemeClr val="tx1">
                    <a:lumMod val="75000"/>
                    <a:lumOff val="25000"/>
                  </a:schemeClr>
                </a:solidFill>
                <a:latin typeface="微软雅黑" panose="020B0503020204020204" pitchFamily="34" charset="-122"/>
                <a:ea typeface="微软雅黑" panose="020B0503020204020204" pitchFamily="34" charset="-122"/>
              </a:rPr>
              <a:t>DRGS</a:t>
            </a: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政策文件支持</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21507627"/>
      </p:ext>
    </p:extLst>
  </p:cSld>
  <p:clrMapOvr>
    <a:masterClrMapping/>
  </p:clrMapOvr>
  <mc:AlternateContent xmlns:mc="http://schemas.openxmlformats.org/markup-compatibility/2006" xmlns:p14="http://schemas.microsoft.com/office/powerpoint/2010/main">
    <mc:Choice Requires="p14">
      <p:transition spd="slow" p14:dur="1200" advClick="0" advTm="0">
        <p:dissolve/>
      </p:transition>
    </mc:Choice>
    <mc:Fallback xmlns="">
      <p:transition spd="slow" advClick="0" advTm="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23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26"/>
                                        </p:tgtEl>
                                        <p:attrNameLst>
                                          <p:attrName>style.visibility</p:attrName>
                                        </p:attrNameLst>
                                      </p:cBhvr>
                                      <p:to>
                                        <p:strVal val="visible"/>
                                      </p:to>
                                    </p:set>
                                    <p:animEffect transition="in" filter="wipe(left)">
                                      <p:cBhvr>
                                        <p:cTn id="38" dur="200"/>
                                        <p:tgtEl>
                                          <p:spTgt spid="26"/>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26"/>
                                        </p:tgtEl>
                                      </p:cBhvr>
                                      <p:to x="80000" y="100000"/>
                                    </p:animScale>
                                    <p:anim by="(#ppt_w*0.10)" calcmode="lin" valueType="num">
                                      <p:cBhvr>
                                        <p:cTn id="41" dur="50" autoRev="1" fill="hold">
                                          <p:stCondLst>
                                            <p:cond delay="0"/>
                                          </p:stCondLst>
                                        </p:cTn>
                                        <p:tgtEl>
                                          <p:spTgt spid="26"/>
                                        </p:tgtEl>
                                        <p:attrNameLst>
                                          <p:attrName>ppt_x</p:attrName>
                                        </p:attrNameLst>
                                      </p:cBhvr>
                                    </p:anim>
                                    <p:anim by="(-#ppt_w*0.10)" calcmode="lin" valueType="num">
                                      <p:cBhvr>
                                        <p:cTn id="42" dur="50" autoRev="1" fill="hold">
                                          <p:stCondLst>
                                            <p:cond delay="0"/>
                                          </p:stCondLst>
                                        </p:cTn>
                                        <p:tgtEl>
                                          <p:spTgt spid="26"/>
                                        </p:tgtEl>
                                        <p:attrNameLst>
                                          <p:attrName>ppt_y</p:attrName>
                                        </p:attrNameLst>
                                      </p:cBhvr>
                                    </p:anim>
                                    <p:animRot by="-480000">
                                      <p:cBhvr>
                                        <p:cTn id="43" dur="50" autoRev="1" fill="hold">
                                          <p:stCondLst>
                                            <p:cond delay="0"/>
                                          </p:stCondLst>
                                        </p:cTn>
                                        <p:tgtEl>
                                          <p:spTgt spid="2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6"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a:off x="971600" y="2211710"/>
            <a:ext cx="1479797" cy="133420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p:spPr>
        <p:txBody>
          <a:bodyPr vert="horz" wrap="square" lIns="91440" tIns="45720" rIns="91440" bIns="45720" numCol="1" anchor="t" anchorCtr="0" compatLnSpc="1"/>
          <a:lstStyle/>
          <a:p>
            <a:endParaRPr lang="zh-CN" altLang="en-US"/>
          </a:p>
        </p:txBody>
      </p:sp>
      <p:sp>
        <p:nvSpPr>
          <p:cNvPr id="3" name="TextBox 2"/>
          <p:cNvSpPr txBox="1"/>
          <p:nvPr/>
        </p:nvSpPr>
        <p:spPr>
          <a:xfrm>
            <a:off x="1257155" y="2447923"/>
            <a:ext cx="908686" cy="861774"/>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zh-CN" altLang="en-US" sz="2800" b="1" dirty="0"/>
              <a:t>政策文件</a:t>
            </a:r>
          </a:p>
        </p:txBody>
      </p:sp>
      <p:sp>
        <p:nvSpPr>
          <p:cNvPr id="4" name="圆角矩形 3"/>
          <p:cNvSpPr/>
          <p:nvPr/>
        </p:nvSpPr>
        <p:spPr>
          <a:xfrm>
            <a:off x="3356492" y="1254822"/>
            <a:ext cx="4479052" cy="451685"/>
          </a:xfrm>
          <a:prstGeom prst="roundRect">
            <a:avLst>
              <a:gd name="adj" fmla="val 2063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5" name="Freeform 5"/>
          <p:cNvSpPr/>
          <p:nvPr/>
        </p:nvSpPr>
        <p:spPr bwMode="auto">
          <a:xfrm>
            <a:off x="2650968" y="1335678"/>
            <a:ext cx="547516" cy="3108279"/>
          </a:xfrm>
          <a:custGeom>
            <a:avLst/>
            <a:gdLst>
              <a:gd name="T0" fmla="*/ 1999 w 3544"/>
              <a:gd name="T1" fmla="*/ 9150 h 14563"/>
              <a:gd name="T2" fmla="*/ 1999 w 3544"/>
              <a:gd name="T3" fmla="*/ 12306 h 14563"/>
              <a:gd name="T4" fmla="*/ 2353 w 3544"/>
              <a:gd name="T5" fmla="*/ 13628 h 14563"/>
              <a:gd name="T6" fmla="*/ 3544 w 3544"/>
              <a:gd name="T7" fmla="*/ 14112 h 14563"/>
              <a:gd name="T8" fmla="*/ 3544 w 3544"/>
              <a:gd name="T9" fmla="*/ 14563 h 14563"/>
              <a:gd name="T10" fmla="*/ 1933 w 3544"/>
              <a:gd name="T11" fmla="*/ 14016 h 14563"/>
              <a:gd name="T12" fmla="*/ 1419 w 3544"/>
              <a:gd name="T13" fmla="*/ 12050 h 14563"/>
              <a:gd name="T14" fmla="*/ 1419 w 3544"/>
              <a:gd name="T15" fmla="*/ 9279 h 14563"/>
              <a:gd name="T16" fmla="*/ 1160 w 3544"/>
              <a:gd name="T17" fmla="*/ 8022 h 14563"/>
              <a:gd name="T18" fmla="*/ 0 w 3544"/>
              <a:gd name="T19" fmla="*/ 7475 h 14563"/>
              <a:gd name="T20" fmla="*/ 0 w 3544"/>
              <a:gd name="T21" fmla="*/ 7088 h 14563"/>
              <a:gd name="T22" fmla="*/ 1127 w 3544"/>
              <a:gd name="T23" fmla="*/ 6571 h 14563"/>
              <a:gd name="T24" fmla="*/ 1419 w 3544"/>
              <a:gd name="T25" fmla="*/ 5284 h 14563"/>
              <a:gd name="T26" fmla="*/ 1419 w 3544"/>
              <a:gd name="T27" fmla="*/ 2513 h 14563"/>
              <a:gd name="T28" fmla="*/ 1933 w 3544"/>
              <a:gd name="T29" fmla="*/ 547 h 14563"/>
              <a:gd name="T30" fmla="*/ 3544 w 3544"/>
              <a:gd name="T31" fmla="*/ 0 h 14563"/>
              <a:gd name="T32" fmla="*/ 3544 w 3544"/>
              <a:gd name="T33" fmla="*/ 451 h 14563"/>
              <a:gd name="T34" fmla="*/ 2353 w 3544"/>
              <a:gd name="T35" fmla="*/ 902 h 14563"/>
              <a:gd name="T36" fmla="*/ 1999 w 3544"/>
              <a:gd name="T37" fmla="*/ 2254 h 14563"/>
              <a:gd name="T38" fmla="*/ 1999 w 3544"/>
              <a:gd name="T39" fmla="*/ 5413 h 14563"/>
              <a:gd name="T40" fmla="*/ 580 w 3544"/>
              <a:gd name="T41" fmla="*/ 7275 h 14563"/>
              <a:gd name="T42" fmla="*/ 580 w 3544"/>
              <a:gd name="T43" fmla="*/ 7304 h 14563"/>
              <a:gd name="T44" fmla="*/ 1999 w 3544"/>
              <a:gd name="T45" fmla="*/ 9150 h 1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8" name="圆角矩形 7"/>
          <p:cNvSpPr/>
          <p:nvPr/>
        </p:nvSpPr>
        <p:spPr>
          <a:xfrm>
            <a:off x="3356492" y="2663974"/>
            <a:ext cx="4479052" cy="451685"/>
          </a:xfrm>
          <a:prstGeom prst="roundRect">
            <a:avLst>
              <a:gd name="adj" fmla="val 2682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100" dirty="0">
                <a:solidFill>
                  <a:schemeClr val="tx1"/>
                </a:solidFill>
                <a:latin typeface="微软雅黑" panose="020B0503020204020204" pitchFamily="34" charset="-122"/>
                <a:ea typeface="微软雅黑" panose="020B0503020204020204" pitchFamily="34" charset="-122"/>
                <a:hlinkClick r:id="rId3">
                  <a:extLst>
                    <a:ext uri="{A12FA001-AC4F-418D-AE19-62706E023703}">
                      <ahyp:hlinkClr xmlns:ahyp="http://schemas.microsoft.com/office/drawing/2018/hyperlinkcolor" xmlns="" val="tx"/>
                    </a:ext>
                  </a:extLst>
                </a:hlinkClick>
              </a:rPr>
              <a:t>国家医疗保障局办公室关于印发医疗保障疾病诊断相关分组（</a:t>
            </a:r>
            <a:r>
              <a:rPr lang="en-US" altLang="zh-CN" sz="1100" dirty="0">
                <a:solidFill>
                  <a:schemeClr val="tx1"/>
                </a:solidFill>
                <a:latin typeface="微软雅黑" panose="020B0503020204020204" pitchFamily="34" charset="-122"/>
                <a:ea typeface="微软雅黑" panose="020B0503020204020204" pitchFamily="34" charset="-122"/>
                <a:hlinkClick r:id="rId3">
                  <a:extLst>
                    <a:ext uri="{A12FA001-AC4F-418D-AE19-62706E023703}">
                      <ahyp:hlinkClr xmlns:ahyp="http://schemas.microsoft.com/office/drawing/2018/hyperlinkcolor" xmlns="" val="tx"/>
                    </a:ext>
                  </a:extLst>
                </a:hlinkClick>
              </a:rPr>
              <a:t>CHS-DRG</a:t>
            </a:r>
            <a:r>
              <a:rPr lang="zh-CN" altLang="en-US" sz="1100" dirty="0">
                <a:solidFill>
                  <a:schemeClr val="tx1"/>
                </a:solidFill>
                <a:latin typeface="微软雅黑" panose="020B0503020204020204" pitchFamily="34" charset="-122"/>
                <a:ea typeface="微软雅黑" panose="020B0503020204020204" pitchFamily="34" charset="-122"/>
                <a:hlinkClick r:id="rId3">
                  <a:extLst>
                    <a:ext uri="{A12FA001-AC4F-418D-AE19-62706E023703}">
                      <ahyp:hlinkClr xmlns:ahyp="http://schemas.microsoft.com/office/drawing/2018/hyperlinkcolor" xmlns="" val="tx"/>
                    </a:ext>
                  </a:extLst>
                </a:hlinkClick>
              </a:rPr>
              <a:t>）细分组方案（</a:t>
            </a:r>
            <a:r>
              <a:rPr lang="en-US" altLang="zh-CN" sz="1100" dirty="0">
                <a:solidFill>
                  <a:schemeClr val="tx1"/>
                </a:solidFill>
                <a:latin typeface="微软雅黑" panose="020B0503020204020204" pitchFamily="34" charset="-122"/>
                <a:ea typeface="微软雅黑" panose="020B0503020204020204" pitchFamily="34" charset="-122"/>
                <a:hlinkClick r:id="rId3">
                  <a:extLst>
                    <a:ext uri="{A12FA001-AC4F-418D-AE19-62706E023703}">
                      <ahyp:hlinkClr xmlns:ahyp="http://schemas.microsoft.com/office/drawing/2018/hyperlinkcolor" xmlns="" val="tx"/>
                    </a:ext>
                  </a:extLst>
                </a:hlinkClick>
              </a:rPr>
              <a:t>1.0</a:t>
            </a:r>
            <a:r>
              <a:rPr lang="zh-CN" altLang="en-US" sz="1100" dirty="0">
                <a:solidFill>
                  <a:schemeClr val="tx1"/>
                </a:solidFill>
                <a:latin typeface="微软雅黑" panose="020B0503020204020204" pitchFamily="34" charset="-122"/>
                <a:ea typeface="微软雅黑" panose="020B0503020204020204" pitchFamily="34" charset="-122"/>
                <a:hlinkClick r:id="rId3">
                  <a:extLst>
                    <a:ext uri="{A12FA001-AC4F-418D-AE19-62706E023703}">
                      <ahyp:hlinkClr xmlns:ahyp="http://schemas.microsoft.com/office/drawing/2018/hyperlinkcolor" xmlns="" val="tx"/>
                    </a:ext>
                  </a:extLst>
                </a:hlinkClick>
              </a:rPr>
              <a:t>版）的通知（医保办发</a:t>
            </a:r>
            <a:r>
              <a:rPr lang="en-US" altLang="zh-CN" sz="1100" dirty="0">
                <a:solidFill>
                  <a:schemeClr val="tx1"/>
                </a:solidFill>
                <a:latin typeface="微软雅黑" panose="020B0503020204020204" pitchFamily="34" charset="-122"/>
                <a:ea typeface="微软雅黑" panose="020B0503020204020204" pitchFamily="34" charset="-122"/>
                <a:hlinkClick r:id="rId3">
                  <a:extLst>
                    <a:ext uri="{A12FA001-AC4F-418D-AE19-62706E023703}">
                      <ahyp:hlinkClr xmlns:ahyp="http://schemas.microsoft.com/office/drawing/2018/hyperlinkcolor" xmlns="" val="tx"/>
                    </a:ext>
                  </a:extLst>
                </a:hlinkClick>
              </a:rPr>
              <a:t>〔2020〕29</a:t>
            </a:r>
            <a:r>
              <a:rPr lang="zh-CN" altLang="en-US" sz="1100" dirty="0">
                <a:solidFill>
                  <a:schemeClr val="tx1"/>
                </a:solidFill>
                <a:latin typeface="微软雅黑" panose="020B0503020204020204" pitchFamily="34" charset="-122"/>
                <a:ea typeface="微软雅黑" panose="020B0503020204020204" pitchFamily="34" charset="-122"/>
                <a:hlinkClick r:id="rId3">
                  <a:extLst>
                    <a:ext uri="{A12FA001-AC4F-418D-AE19-62706E023703}">
                      <ahyp:hlinkClr xmlns:ahyp="http://schemas.microsoft.com/office/drawing/2018/hyperlinkcolor" xmlns="" val="tx"/>
                    </a:ext>
                  </a:extLst>
                </a:hlinkClick>
              </a:rPr>
              <a:t>号） </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3367981" y="1264456"/>
            <a:ext cx="4372371" cy="353687"/>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l">
              <a:lnSpc>
                <a:spcPct val="120000"/>
              </a:lnSpc>
            </a:pPr>
            <a:r>
              <a:rPr lang="zh-CN" altLang="zh-CN" dirty="0">
                <a:solidFill>
                  <a:schemeClr val="tx1"/>
                </a:solidFill>
              </a:rPr>
              <a:t>国家卫生计生委、国家发展改革委、财政部、人力资源社会保障部和国家中医药管理局已经下发《关于控制公立医院医疗费用不合理增长的若干意见》</a:t>
            </a:r>
            <a:endParaRPr lang="en-US" altLang="zh-CN" sz="1200" dirty="0">
              <a:solidFill>
                <a:schemeClr val="tx1"/>
              </a:solidFill>
            </a:endParaRPr>
          </a:p>
        </p:txBody>
      </p:sp>
      <p:sp>
        <p:nvSpPr>
          <p:cNvPr id="13" name="圆角矩形 12"/>
          <p:cNvSpPr/>
          <p:nvPr/>
        </p:nvSpPr>
        <p:spPr>
          <a:xfrm>
            <a:off x="3367981" y="4064281"/>
            <a:ext cx="4479052" cy="451685"/>
          </a:xfrm>
          <a:prstGeom prst="roundRect">
            <a:avLst>
              <a:gd name="adj" fmla="val 2682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4" name="TextBox 13"/>
          <p:cNvSpPr txBox="1"/>
          <p:nvPr/>
        </p:nvSpPr>
        <p:spPr>
          <a:xfrm>
            <a:off x="3367982" y="4110533"/>
            <a:ext cx="4372370" cy="33342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100" dirty="0">
                <a:solidFill>
                  <a:schemeClr val="tx1"/>
                </a:solidFill>
                <a:hlinkClick r:id="rId4">
                  <a:extLst>
                    <a:ext uri="{A12FA001-AC4F-418D-AE19-62706E023703}">
                      <ahyp:hlinkClr xmlns:ahyp="http://schemas.microsoft.com/office/drawing/2018/hyperlinkcolor" xmlns="" val="tx"/>
                    </a:ext>
                  </a:extLst>
                </a:hlinkClick>
              </a:rPr>
              <a:t>关于印发疾病诊断相关分组（</a:t>
            </a:r>
            <a:r>
              <a:rPr lang="en-US" altLang="zh-CN" sz="1100" dirty="0">
                <a:solidFill>
                  <a:schemeClr val="tx1"/>
                </a:solidFill>
                <a:hlinkClick r:id="rId4">
                  <a:extLst>
                    <a:ext uri="{A12FA001-AC4F-418D-AE19-62706E023703}">
                      <ahyp:hlinkClr xmlns:ahyp="http://schemas.microsoft.com/office/drawing/2018/hyperlinkcolor" xmlns="" val="tx"/>
                    </a:ext>
                  </a:extLst>
                </a:hlinkClick>
              </a:rPr>
              <a:t>DRG</a:t>
            </a:r>
            <a:r>
              <a:rPr lang="zh-CN" altLang="en-US" sz="1100" dirty="0">
                <a:solidFill>
                  <a:schemeClr val="tx1"/>
                </a:solidFill>
                <a:hlinkClick r:id="rId4">
                  <a:extLst>
                    <a:ext uri="{A12FA001-AC4F-418D-AE19-62706E023703}">
                      <ahyp:hlinkClr xmlns:ahyp="http://schemas.microsoft.com/office/drawing/2018/hyperlinkcolor" xmlns="" val="tx"/>
                    </a:ext>
                  </a:extLst>
                </a:hlinkClick>
              </a:rPr>
              <a:t>）付费国家试点技术规范和分组方案的通知（医保办发</a:t>
            </a:r>
            <a:r>
              <a:rPr lang="en-US" altLang="zh-CN" sz="1100" dirty="0">
                <a:solidFill>
                  <a:schemeClr val="tx1"/>
                </a:solidFill>
                <a:hlinkClick r:id="rId4">
                  <a:extLst>
                    <a:ext uri="{A12FA001-AC4F-418D-AE19-62706E023703}">
                      <ahyp:hlinkClr xmlns:ahyp="http://schemas.microsoft.com/office/drawing/2018/hyperlinkcolor" xmlns="" val="tx"/>
                    </a:ext>
                  </a:extLst>
                </a:hlinkClick>
              </a:rPr>
              <a:t>﹝2019﹞36</a:t>
            </a:r>
            <a:r>
              <a:rPr lang="zh-CN" altLang="en-US" sz="1100" dirty="0">
                <a:solidFill>
                  <a:schemeClr val="tx1"/>
                </a:solidFill>
                <a:hlinkClick r:id="rId4">
                  <a:extLst>
                    <a:ext uri="{A12FA001-AC4F-418D-AE19-62706E023703}">
                      <ahyp:hlinkClr xmlns:ahyp="http://schemas.microsoft.com/office/drawing/2018/hyperlinkcolor" xmlns="" val="tx"/>
                    </a:ext>
                  </a:extLst>
                </a:hlinkClick>
              </a:rPr>
              <a:t>号）</a:t>
            </a:r>
            <a:endParaRPr lang="zh-CN" altLang="en-US" sz="1100" dirty="0">
              <a:solidFill>
                <a:schemeClr val="tx1"/>
              </a:solidFill>
            </a:endParaRPr>
          </a:p>
        </p:txBody>
      </p:sp>
      <p:sp>
        <p:nvSpPr>
          <p:cNvPr id="16"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政策文件</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200" advClick="0" advTm="0">
        <p:dissolve/>
      </p:transition>
    </mc:Choice>
    <mc:Fallback xmlns="">
      <p:transition spd="slow" advClick="0" advTm="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649"/>
                            </p:stCondLst>
                            <p:childTnLst>
                              <p:par>
                                <p:cTn id="13" presetID="45"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2000"/>
                                        <p:tgtEl>
                                          <p:spTgt spid="3"/>
                                        </p:tgtEl>
                                      </p:cBhvr>
                                    </p:animEffect>
                                    <p:anim calcmode="lin" valueType="num">
                                      <p:cBhvr>
                                        <p:cTn id="16" dur="2000" fill="hold"/>
                                        <p:tgtEl>
                                          <p:spTgt spid="3"/>
                                        </p:tgtEl>
                                        <p:attrNameLst>
                                          <p:attrName>ppt_w</p:attrName>
                                        </p:attrNameLst>
                                      </p:cBhvr>
                                      <p:tavLst>
                                        <p:tav tm="0" fmla="#ppt_w*sin(2.5*pi*$)">
                                          <p:val>
                                            <p:fltVal val="0"/>
                                          </p:val>
                                        </p:tav>
                                        <p:tav tm="100000">
                                          <p:val>
                                            <p:fltVal val="1"/>
                                          </p:val>
                                        </p:tav>
                                      </p:tavLst>
                                    </p:anim>
                                    <p:anim calcmode="lin" valueType="num">
                                      <p:cBhvr>
                                        <p:cTn id="17" dur="2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par>
                          <p:cTn id="23" fill="hold">
                            <p:stCondLst>
                              <p:cond delay="500"/>
                            </p:stCondLst>
                            <p:childTnLst>
                              <p:par>
                                <p:cTn id="24" presetID="16" presetClass="entr" presetSubtype="42"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arn(outHorizontal)">
                                      <p:cBhvr>
                                        <p:cTn id="26" dur="500"/>
                                        <p:tgtEl>
                                          <p:spTgt spid="5"/>
                                        </p:tgtEl>
                                      </p:cBhvr>
                                    </p:animEffect>
                                  </p:child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500"/>
                                        <p:tgtEl>
                                          <p:spTgt spid="4"/>
                                        </p:tgtEl>
                                      </p:cBhvr>
                                    </p:animEffect>
                                  </p:childTnLst>
                                </p:cTn>
                              </p:par>
                            </p:childTnLst>
                          </p:cTn>
                        </p:par>
                        <p:par>
                          <p:cTn id="34" fill="hold">
                            <p:stCondLst>
                              <p:cond delay="1500"/>
                            </p:stCondLst>
                            <p:childTnLst>
                              <p:par>
                                <p:cTn id="35" presetID="22" presetClass="entr" presetSubtype="8" fill="hold" grpId="0"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left)">
                                      <p:cBhvr>
                                        <p:cTn id="41" dur="500"/>
                                        <p:tgtEl>
                                          <p:spTgt spid="13"/>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animBg="1"/>
      <p:bldP spid="8" grpId="0" animBg="1"/>
      <p:bldP spid="9" grpId="0"/>
      <p:bldP spid="13" grpId="0" animBg="1"/>
      <p:bldP spid="14"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1" y="1651830"/>
            <a:ext cx="9144000" cy="1814777"/>
            <a:chOff x="170694" y="177982"/>
            <a:chExt cx="3936003"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3"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734"/>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03</a:t>
              </a:r>
              <a:endParaRPr lang="zh-CN" altLang="en-US" sz="8000" dirty="0">
                <a:solidFill>
                  <a:schemeClr val="bg1">
                    <a:lumMod val="95000"/>
                  </a:schemeClr>
                </a:solidFill>
                <a:latin typeface="Impact" panose="020B0806030902050204" pitchFamily="34" charset="0"/>
              </a:endParaRPr>
            </a:p>
          </p:txBody>
        </p:sp>
      </p:grpSp>
      <p:sp>
        <p:nvSpPr>
          <p:cNvPr id="49" name="TextBox 48"/>
          <p:cNvSpPr txBox="1"/>
          <p:nvPr/>
        </p:nvSpPr>
        <p:spPr>
          <a:xfrm>
            <a:off x="2977976" y="2046770"/>
            <a:ext cx="5050408" cy="1177247"/>
          </a:xfrm>
          <a:prstGeom prst="rect">
            <a:avLst/>
          </a:prstGeom>
          <a:noFill/>
        </p:spPr>
        <p:txBody>
          <a:bodyPr wrap="square" lIns="68584" tIns="34291" rIns="68584" bIns="34291" rtlCol="0">
            <a:spAutoFit/>
          </a:bodyPr>
          <a:lstStyle/>
          <a:p>
            <a:r>
              <a:rPr lang="en-US" altLang="zh-CN" sz="3600" b="1" dirty="0">
                <a:solidFill>
                  <a:schemeClr val="tx1">
                    <a:lumMod val="75000"/>
                    <a:lumOff val="25000"/>
                  </a:schemeClr>
                </a:solidFill>
                <a:latin typeface="微软雅黑" panose="020B0503020204020204" pitchFamily="34" charset="-122"/>
                <a:ea typeface="微软雅黑" panose="020B0503020204020204" pitchFamily="34" charset="-122"/>
              </a:rPr>
              <a:t>DRGs</a:t>
            </a: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医疗质量与费用监控系统</a:t>
            </a:r>
          </a:p>
        </p:txBody>
      </p:sp>
      <p:grpSp>
        <p:nvGrpSpPr>
          <p:cNvPr id="10" name="组合 9"/>
          <p:cNvGrpSpPr/>
          <p:nvPr/>
        </p:nvGrpSpPr>
        <p:grpSpPr>
          <a:xfrm>
            <a:off x="5940152" y="1274820"/>
            <a:ext cx="432048" cy="432834"/>
            <a:chOff x="6084168" y="1274820"/>
            <a:chExt cx="432048" cy="432834"/>
          </a:xfrm>
        </p:grpSpPr>
        <p:sp>
          <p:nvSpPr>
            <p:cNvPr id="1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13" name="组合 12"/>
          <p:cNvGrpSpPr/>
          <p:nvPr/>
        </p:nvGrpSpPr>
        <p:grpSpPr>
          <a:xfrm>
            <a:off x="4644008" y="1275213"/>
            <a:ext cx="432048" cy="432048"/>
            <a:chOff x="4788024" y="1275213"/>
            <a:chExt cx="432048" cy="432048"/>
          </a:xfrm>
        </p:grpSpPr>
        <p:sp>
          <p:nvSpPr>
            <p:cNvPr id="1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16" name="组合 15"/>
          <p:cNvGrpSpPr/>
          <p:nvPr/>
        </p:nvGrpSpPr>
        <p:grpSpPr>
          <a:xfrm>
            <a:off x="5292080" y="1274820"/>
            <a:ext cx="432833" cy="432834"/>
            <a:chOff x="5436096" y="1274820"/>
            <a:chExt cx="432833" cy="432834"/>
          </a:xfrm>
        </p:grpSpPr>
        <p:sp>
          <p:nvSpPr>
            <p:cNvPr id="17"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19" name="组合 18"/>
          <p:cNvGrpSpPr/>
          <p:nvPr/>
        </p:nvGrpSpPr>
        <p:grpSpPr>
          <a:xfrm>
            <a:off x="3347864" y="1274820"/>
            <a:ext cx="432833" cy="432834"/>
            <a:chOff x="3491880" y="1274820"/>
            <a:chExt cx="432833" cy="432834"/>
          </a:xfrm>
        </p:grpSpPr>
        <p:sp>
          <p:nvSpPr>
            <p:cNvPr id="2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22" name="组合 21"/>
          <p:cNvGrpSpPr/>
          <p:nvPr/>
        </p:nvGrpSpPr>
        <p:grpSpPr>
          <a:xfrm>
            <a:off x="3995936" y="1274820"/>
            <a:ext cx="432833" cy="432834"/>
            <a:chOff x="4139952" y="1274820"/>
            <a:chExt cx="432833" cy="432834"/>
          </a:xfrm>
        </p:grpSpPr>
        <p:sp>
          <p:nvSpPr>
            <p:cNvPr id="23"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4"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dissolve/>
      </p:transition>
    </mc:Choice>
    <mc:Fallback xmlns="">
      <p:transition spd="slow" advClick="0" advTm="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ppt_w</p:attrName>
                                        </p:attrNameLst>
                                      </p:cBhvr>
                                      <p:tavLst>
                                        <p:tav tm="0">
                                          <p:val>
                                            <p:fltVal val="0"/>
                                          </p:val>
                                        </p:tav>
                                        <p:tav tm="100000">
                                          <p:val>
                                            <p:strVal val="#ppt_w"/>
                                          </p:val>
                                        </p:tav>
                                      </p:tavLst>
                                    </p:anim>
                                    <p:anim calcmode="lin" valueType="num">
                                      <p:cBhvr>
                                        <p:cTn id="13" dur="500" fill="hold"/>
                                        <p:tgtEl>
                                          <p:spTgt spid="19"/>
                                        </p:tgtEl>
                                        <p:attrNameLst>
                                          <p:attrName>ppt_h</p:attrName>
                                        </p:attrNameLst>
                                      </p:cBhvr>
                                      <p:tavLst>
                                        <p:tav tm="0">
                                          <p:val>
                                            <p:fltVal val="0"/>
                                          </p:val>
                                        </p:tav>
                                        <p:tav tm="100000">
                                          <p:val>
                                            <p:strVal val="#ppt_h"/>
                                          </p:val>
                                        </p:tav>
                                      </p:tavLst>
                                    </p:anim>
                                    <p:animEffect transition="in" filter="fade">
                                      <p:cBhvr>
                                        <p:cTn id="14" dur="500"/>
                                        <p:tgtEl>
                                          <p:spTgt spid="19"/>
                                        </p:tgtEl>
                                      </p:cBhvr>
                                    </p:animEffect>
                                  </p:childTnLst>
                                </p:cTn>
                              </p:par>
                              <p:par>
                                <p:cTn id="15" presetID="53" presetClass="entr" presetSubtype="16" fill="hold" nodeType="withEffect">
                                  <p:stCondLst>
                                    <p:cond delay="200"/>
                                  </p:stCondLst>
                                  <p:childTnLst>
                                    <p:set>
                                      <p:cBhvr>
                                        <p:cTn id="16" dur="1" fill="hold">
                                          <p:stCondLst>
                                            <p:cond delay="0"/>
                                          </p:stCondLst>
                                        </p:cTn>
                                        <p:tgtEl>
                                          <p:spTgt spid="22"/>
                                        </p:tgtEl>
                                        <p:attrNameLst>
                                          <p:attrName>style.visibility</p:attrName>
                                        </p:attrNameLst>
                                      </p:cBhvr>
                                      <p:to>
                                        <p:strVal val="visible"/>
                                      </p:to>
                                    </p:set>
                                    <p:anim calcmode="lin" valueType="num">
                                      <p:cBhvr>
                                        <p:cTn id="17" dur="500" fill="hold"/>
                                        <p:tgtEl>
                                          <p:spTgt spid="22"/>
                                        </p:tgtEl>
                                        <p:attrNameLst>
                                          <p:attrName>ppt_w</p:attrName>
                                        </p:attrNameLst>
                                      </p:cBhvr>
                                      <p:tavLst>
                                        <p:tav tm="0">
                                          <p:val>
                                            <p:fltVal val="0"/>
                                          </p:val>
                                        </p:tav>
                                        <p:tav tm="100000">
                                          <p:val>
                                            <p:strVal val="#ppt_w"/>
                                          </p:val>
                                        </p:tav>
                                      </p:tavLst>
                                    </p:anim>
                                    <p:anim calcmode="lin" valueType="num">
                                      <p:cBhvr>
                                        <p:cTn id="18" dur="500" fill="hold"/>
                                        <p:tgtEl>
                                          <p:spTgt spid="22"/>
                                        </p:tgtEl>
                                        <p:attrNameLst>
                                          <p:attrName>ppt_h</p:attrName>
                                        </p:attrNameLst>
                                      </p:cBhvr>
                                      <p:tavLst>
                                        <p:tav tm="0">
                                          <p:val>
                                            <p:fltVal val="0"/>
                                          </p:val>
                                        </p:tav>
                                        <p:tav tm="100000">
                                          <p:val>
                                            <p:strVal val="#ppt_h"/>
                                          </p:val>
                                        </p:tav>
                                      </p:tavLst>
                                    </p:anim>
                                    <p:animEffect transition="in" filter="fade">
                                      <p:cBhvr>
                                        <p:cTn id="19" dur="500"/>
                                        <p:tgtEl>
                                          <p:spTgt spid="22"/>
                                        </p:tgtEl>
                                      </p:cBhvr>
                                    </p:animEffect>
                                  </p:childTnLst>
                                </p:cTn>
                              </p:par>
                              <p:par>
                                <p:cTn id="20" presetID="53" presetClass="entr" presetSubtype="16" fill="hold" nodeType="withEffect">
                                  <p:stCondLst>
                                    <p:cond delay="400"/>
                                  </p:stCondLst>
                                  <p:childTnLst>
                                    <p:set>
                                      <p:cBhvr>
                                        <p:cTn id="21" dur="1" fill="hold">
                                          <p:stCondLst>
                                            <p:cond delay="0"/>
                                          </p:stCondLst>
                                        </p:cTn>
                                        <p:tgtEl>
                                          <p:spTgt spid="13"/>
                                        </p:tgtEl>
                                        <p:attrNameLst>
                                          <p:attrName>style.visibility</p:attrName>
                                        </p:attrNameLst>
                                      </p:cBhvr>
                                      <p:to>
                                        <p:strVal val="visible"/>
                                      </p:to>
                                    </p:set>
                                    <p:anim calcmode="lin" valueType="num">
                                      <p:cBhvr>
                                        <p:cTn id="22" dur="500" fill="hold"/>
                                        <p:tgtEl>
                                          <p:spTgt spid="13"/>
                                        </p:tgtEl>
                                        <p:attrNameLst>
                                          <p:attrName>ppt_w</p:attrName>
                                        </p:attrNameLst>
                                      </p:cBhvr>
                                      <p:tavLst>
                                        <p:tav tm="0">
                                          <p:val>
                                            <p:fltVal val="0"/>
                                          </p:val>
                                        </p:tav>
                                        <p:tav tm="100000">
                                          <p:val>
                                            <p:strVal val="#ppt_w"/>
                                          </p:val>
                                        </p:tav>
                                      </p:tavLst>
                                    </p:anim>
                                    <p:anim calcmode="lin" valueType="num">
                                      <p:cBhvr>
                                        <p:cTn id="23" dur="500" fill="hold"/>
                                        <p:tgtEl>
                                          <p:spTgt spid="13"/>
                                        </p:tgtEl>
                                        <p:attrNameLst>
                                          <p:attrName>ppt_h</p:attrName>
                                        </p:attrNameLst>
                                      </p:cBhvr>
                                      <p:tavLst>
                                        <p:tav tm="0">
                                          <p:val>
                                            <p:fltVal val="0"/>
                                          </p:val>
                                        </p:tav>
                                        <p:tav tm="100000">
                                          <p:val>
                                            <p:strVal val="#ppt_h"/>
                                          </p:val>
                                        </p:tav>
                                      </p:tavLst>
                                    </p:anim>
                                    <p:animEffect transition="in" filter="fade">
                                      <p:cBhvr>
                                        <p:cTn id="24" dur="500"/>
                                        <p:tgtEl>
                                          <p:spTgt spid="13"/>
                                        </p:tgtEl>
                                      </p:cBhvr>
                                    </p:animEffect>
                                  </p:childTnLst>
                                </p:cTn>
                              </p:par>
                              <p:par>
                                <p:cTn id="25" presetID="53" presetClass="entr" presetSubtype="16" fill="hold" nodeType="withEffect">
                                  <p:stCondLst>
                                    <p:cond delay="600"/>
                                  </p:stCondLst>
                                  <p:childTnLst>
                                    <p:set>
                                      <p:cBhvr>
                                        <p:cTn id="26" dur="1" fill="hold">
                                          <p:stCondLst>
                                            <p:cond delay="0"/>
                                          </p:stCondLst>
                                        </p:cTn>
                                        <p:tgtEl>
                                          <p:spTgt spid="16"/>
                                        </p:tgtEl>
                                        <p:attrNameLst>
                                          <p:attrName>style.visibility</p:attrName>
                                        </p:attrNameLst>
                                      </p:cBhvr>
                                      <p:to>
                                        <p:strVal val="visible"/>
                                      </p:to>
                                    </p:set>
                                    <p:anim calcmode="lin" valueType="num">
                                      <p:cBhvr>
                                        <p:cTn id="27" dur="500" fill="hold"/>
                                        <p:tgtEl>
                                          <p:spTgt spid="16"/>
                                        </p:tgtEl>
                                        <p:attrNameLst>
                                          <p:attrName>ppt_w</p:attrName>
                                        </p:attrNameLst>
                                      </p:cBhvr>
                                      <p:tavLst>
                                        <p:tav tm="0">
                                          <p:val>
                                            <p:fltVal val="0"/>
                                          </p:val>
                                        </p:tav>
                                        <p:tav tm="100000">
                                          <p:val>
                                            <p:strVal val="#ppt_w"/>
                                          </p:val>
                                        </p:tav>
                                      </p:tavLst>
                                    </p:anim>
                                    <p:anim calcmode="lin" valueType="num">
                                      <p:cBhvr>
                                        <p:cTn id="28" dur="500" fill="hold"/>
                                        <p:tgtEl>
                                          <p:spTgt spid="16"/>
                                        </p:tgtEl>
                                        <p:attrNameLst>
                                          <p:attrName>ppt_h</p:attrName>
                                        </p:attrNameLst>
                                      </p:cBhvr>
                                      <p:tavLst>
                                        <p:tav tm="0">
                                          <p:val>
                                            <p:fltVal val="0"/>
                                          </p:val>
                                        </p:tav>
                                        <p:tav tm="100000">
                                          <p:val>
                                            <p:strVal val="#ppt_h"/>
                                          </p:val>
                                        </p:tav>
                                      </p:tavLst>
                                    </p:anim>
                                    <p:animEffect transition="in" filter="fade">
                                      <p:cBhvr>
                                        <p:cTn id="29" dur="500"/>
                                        <p:tgtEl>
                                          <p:spTgt spid="16"/>
                                        </p:tgtEl>
                                      </p:cBhvr>
                                    </p:animEffect>
                                  </p:childTnLst>
                                </p:cTn>
                              </p:par>
                              <p:par>
                                <p:cTn id="30" presetID="53" presetClass="entr" presetSubtype="16" fill="hold" nodeType="withEffect">
                                  <p:stCondLst>
                                    <p:cond delay="800"/>
                                  </p:stCondLst>
                                  <p:childTnLst>
                                    <p:set>
                                      <p:cBhvr>
                                        <p:cTn id="31" dur="1" fill="hold">
                                          <p:stCondLst>
                                            <p:cond delay="0"/>
                                          </p:stCondLst>
                                        </p:cTn>
                                        <p:tgtEl>
                                          <p:spTgt spid="10"/>
                                        </p:tgtEl>
                                        <p:attrNameLst>
                                          <p:attrName>style.visibility</p:attrName>
                                        </p:attrNameLst>
                                      </p:cBhvr>
                                      <p:to>
                                        <p:strVal val="visible"/>
                                      </p:to>
                                    </p:set>
                                    <p:anim calcmode="lin" valueType="num">
                                      <p:cBhvr>
                                        <p:cTn id="32" dur="500" fill="hold"/>
                                        <p:tgtEl>
                                          <p:spTgt spid="10"/>
                                        </p:tgtEl>
                                        <p:attrNameLst>
                                          <p:attrName>ppt_w</p:attrName>
                                        </p:attrNameLst>
                                      </p:cBhvr>
                                      <p:tavLst>
                                        <p:tav tm="0">
                                          <p:val>
                                            <p:fltVal val="0"/>
                                          </p:val>
                                        </p:tav>
                                        <p:tav tm="100000">
                                          <p:val>
                                            <p:strVal val="#ppt_w"/>
                                          </p:val>
                                        </p:tav>
                                      </p:tavLst>
                                    </p:anim>
                                    <p:anim calcmode="lin" valueType="num">
                                      <p:cBhvr>
                                        <p:cTn id="33" dur="500" fill="hold"/>
                                        <p:tgtEl>
                                          <p:spTgt spid="10"/>
                                        </p:tgtEl>
                                        <p:attrNameLst>
                                          <p:attrName>ppt_h</p:attrName>
                                        </p:attrNameLst>
                                      </p:cBhvr>
                                      <p:tavLst>
                                        <p:tav tm="0">
                                          <p:val>
                                            <p:fltVal val="0"/>
                                          </p:val>
                                        </p:tav>
                                        <p:tav tm="100000">
                                          <p:val>
                                            <p:strVal val="#ppt_h"/>
                                          </p:val>
                                        </p:tav>
                                      </p:tavLst>
                                    </p:anim>
                                    <p:animEffect transition="in" filter="fade">
                                      <p:cBhvr>
                                        <p:cTn id="34" dur="500"/>
                                        <p:tgtEl>
                                          <p:spTgt spid="10"/>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DRGs</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的概念</a:t>
            </a:r>
          </a:p>
        </p:txBody>
      </p:sp>
      <p:sp>
        <p:nvSpPr>
          <p:cNvPr id="3" name="矩形 2"/>
          <p:cNvSpPr/>
          <p:nvPr/>
        </p:nvSpPr>
        <p:spPr>
          <a:xfrm>
            <a:off x="704528" y="843558"/>
            <a:ext cx="7920880" cy="954107"/>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疾病诊断相关分组（</a:t>
            </a:r>
            <a:r>
              <a:rPr lang="en-US" altLang="zh-CN" sz="1400" dirty="0">
                <a:latin typeface="微软雅黑" panose="020B0503020204020204" pitchFamily="34" charset="-122"/>
                <a:ea typeface="微软雅黑" panose="020B0503020204020204" pitchFamily="34" charset="-122"/>
              </a:rPr>
              <a:t>Diagnosis Related Groups</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DRGs</a:t>
            </a:r>
            <a:r>
              <a:rPr lang="zh-CN" altLang="en-US" sz="1400" dirty="0">
                <a:latin typeface="微软雅黑" panose="020B0503020204020204" pitchFamily="34" charset="-122"/>
                <a:ea typeface="微软雅黑" panose="020B0503020204020204" pitchFamily="34" charset="-122"/>
              </a:rPr>
              <a:t>），是上世纪</a:t>
            </a:r>
            <a:r>
              <a:rPr lang="en-US" altLang="zh-CN" sz="1400" dirty="0">
                <a:latin typeface="微软雅黑" panose="020B0503020204020204" pitchFamily="34" charset="-122"/>
                <a:ea typeface="微软雅黑" panose="020B0503020204020204" pitchFamily="34" charset="-122"/>
              </a:rPr>
              <a:t>70</a:t>
            </a:r>
            <a:r>
              <a:rPr lang="zh-CN" altLang="en-US" sz="1400" dirty="0">
                <a:latin typeface="微软雅黑" panose="020B0503020204020204" pitchFamily="34" charset="-122"/>
                <a:ea typeface="微软雅黑" panose="020B0503020204020204" pitchFamily="34" charset="-122"/>
              </a:rPr>
              <a:t>年代美国学者研发的一种科学先进的病例组合方法，是以</a:t>
            </a:r>
            <a:r>
              <a:rPr lang="zh-CN" altLang="en-US" sz="1400" dirty="0">
                <a:solidFill>
                  <a:srgbClr val="FF0000"/>
                </a:solidFill>
                <a:latin typeface="微软雅黑" panose="020B0503020204020204" pitchFamily="34" charset="-122"/>
                <a:ea typeface="微软雅黑" panose="020B0503020204020204" pitchFamily="34" charset="-122"/>
              </a:rPr>
              <a:t>出院病案首页信息</a:t>
            </a:r>
            <a:r>
              <a:rPr lang="zh-CN" altLang="en-US" sz="1400" dirty="0">
                <a:latin typeface="微软雅黑" panose="020B0503020204020204" pitchFamily="34" charset="-122"/>
                <a:ea typeface="微软雅黑" panose="020B0503020204020204" pitchFamily="34" charset="-122"/>
              </a:rPr>
              <a:t>为依据，在综合考虑病人</a:t>
            </a:r>
            <a:r>
              <a:rPr lang="zh-CN" altLang="en-US" sz="1400" dirty="0">
                <a:solidFill>
                  <a:srgbClr val="FF0000"/>
                </a:solidFill>
                <a:latin typeface="微软雅黑" panose="020B0503020204020204" pitchFamily="34" charset="-122"/>
                <a:ea typeface="微软雅黑" panose="020B0503020204020204" pitchFamily="34" charset="-122"/>
              </a:rPr>
              <a:t>年龄、性别、住院天数、临床诊断、病症、手术、合并症与并发症</a:t>
            </a:r>
            <a:r>
              <a:rPr lang="zh-CN" altLang="en-US" sz="1400" dirty="0">
                <a:latin typeface="微软雅黑" panose="020B0503020204020204" pitchFamily="34" charset="-122"/>
                <a:ea typeface="微软雅黑" panose="020B0503020204020204" pitchFamily="34" charset="-122"/>
              </a:rPr>
              <a:t>等情况的基础上，将</a:t>
            </a:r>
            <a:r>
              <a:rPr lang="zh-CN" altLang="en-US" sz="1400" dirty="0">
                <a:solidFill>
                  <a:srgbClr val="FF0000"/>
                </a:solidFill>
                <a:latin typeface="微软雅黑" panose="020B0503020204020204" pitchFamily="34" charset="-122"/>
                <a:ea typeface="微软雅黑" panose="020B0503020204020204" pitchFamily="34" charset="-122"/>
              </a:rPr>
              <a:t>临床过程相近、费用消耗相似</a:t>
            </a:r>
            <a:r>
              <a:rPr lang="zh-CN" altLang="en-US" sz="1400" dirty="0">
                <a:latin typeface="微软雅黑" panose="020B0503020204020204" pitchFamily="34" charset="-122"/>
                <a:ea typeface="微软雅黑" panose="020B0503020204020204" pitchFamily="34" charset="-122"/>
              </a:rPr>
              <a:t>的病例分到同一个组中进行管理的体系。</a:t>
            </a:r>
          </a:p>
        </p:txBody>
      </p:sp>
      <p:grpSp>
        <p:nvGrpSpPr>
          <p:cNvPr id="88" name="组合 87"/>
          <p:cNvGrpSpPr/>
          <p:nvPr/>
        </p:nvGrpSpPr>
        <p:grpSpPr>
          <a:xfrm>
            <a:off x="1508409" y="2493745"/>
            <a:ext cx="6159935" cy="1245644"/>
            <a:chOff x="1004353" y="2493745"/>
            <a:chExt cx="6159935" cy="1245644"/>
          </a:xfrm>
        </p:grpSpPr>
        <p:sp>
          <p:nvSpPr>
            <p:cNvPr id="4" name="Freeform 71"/>
            <p:cNvSpPr>
              <a:spLocks noChangeArrowheads="1"/>
            </p:cNvSpPr>
            <p:nvPr/>
          </p:nvSpPr>
          <p:spPr bwMode="auto">
            <a:xfrm>
              <a:off x="2123728" y="3063624"/>
              <a:ext cx="110807" cy="107174"/>
            </a:xfrm>
            <a:custGeom>
              <a:avLst/>
              <a:gdLst>
                <a:gd name="T0" fmla="*/ 17365502 w 269"/>
                <a:gd name="T1" fmla="*/ 0 h 262"/>
                <a:gd name="T2" fmla="*/ 17365502 w 269"/>
                <a:gd name="T3" fmla="*/ 0 h 262"/>
                <a:gd name="T4" fmla="*/ 34730644 w 269"/>
                <a:gd name="T5" fmla="*/ 17124774 h 262"/>
                <a:gd name="T6" fmla="*/ 17365502 w 269"/>
                <a:gd name="T7" fmla="*/ 33355469 h 262"/>
                <a:gd name="T8" fmla="*/ 0 w 269"/>
                <a:gd name="T9" fmla="*/ 17124774 h 262"/>
                <a:gd name="T10" fmla="*/ 17365502 w 269"/>
                <a:gd name="T11" fmla="*/ 0 h 26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262">
                  <a:moveTo>
                    <a:pt x="134" y="0"/>
                  </a:moveTo>
                  <a:lnTo>
                    <a:pt x="134" y="0"/>
                  </a:lnTo>
                  <a:cubicBezTo>
                    <a:pt x="205" y="0"/>
                    <a:pt x="268" y="56"/>
                    <a:pt x="268" y="134"/>
                  </a:cubicBezTo>
                  <a:cubicBezTo>
                    <a:pt x="268" y="204"/>
                    <a:pt x="205" y="261"/>
                    <a:pt x="134" y="261"/>
                  </a:cubicBezTo>
                  <a:cubicBezTo>
                    <a:pt x="63" y="261"/>
                    <a:pt x="0" y="204"/>
                    <a:pt x="0" y="134"/>
                  </a:cubicBezTo>
                  <a:cubicBezTo>
                    <a:pt x="0" y="56"/>
                    <a:pt x="63" y="0"/>
                    <a:pt x="134" y="0"/>
                  </a:cubicBezTo>
                </a:path>
              </a:pathLst>
            </a:custGeom>
            <a:solidFill>
              <a:schemeClr val="accent1"/>
            </a:solidFill>
            <a:ln>
              <a:noFill/>
            </a:ln>
          </p:spPr>
          <p:txBody>
            <a:bodyPr wrap="none" lIns="34290" tIns="17145" rIns="34290" bIns="17145" anchor="ctr"/>
            <a:lstStyle/>
            <a:p>
              <a:endParaRPr lang="en-US">
                <a:latin typeface="Roboto Light"/>
              </a:endParaRPr>
            </a:p>
          </p:txBody>
        </p:sp>
        <p:sp>
          <p:nvSpPr>
            <p:cNvPr id="5" name="Freeform 71"/>
            <p:cNvSpPr>
              <a:spLocks noChangeArrowheads="1"/>
            </p:cNvSpPr>
            <p:nvPr/>
          </p:nvSpPr>
          <p:spPr bwMode="auto">
            <a:xfrm>
              <a:off x="1195125" y="3085483"/>
              <a:ext cx="110807" cy="107174"/>
            </a:xfrm>
            <a:custGeom>
              <a:avLst/>
              <a:gdLst>
                <a:gd name="T0" fmla="*/ 17365502 w 269"/>
                <a:gd name="T1" fmla="*/ 0 h 262"/>
                <a:gd name="T2" fmla="*/ 17365502 w 269"/>
                <a:gd name="T3" fmla="*/ 0 h 262"/>
                <a:gd name="T4" fmla="*/ 34730644 w 269"/>
                <a:gd name="T5" fmla="*/ 17124774 h 262"/>
                <a:gd name="T6" fmla="*/ 17365502 w 269"/>
                <a:gd name="T7" fmla="*/ 33355469 h 262"/>
                <a:gd name="T8" fmla="*/ 0 w 269"/>
                <a:gd name="T9" fmla="*/ 17124774 h 262"/>
                <a:gd name="T10" fmla="*/ 17365502 w 269"/>
                <a:gd name="T11" fmla="*/ 0 h 26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262">
                  <a:moveTo>
                    <a:pt x="134" y="0"/>
                  </a:moveTo>
                  <a:lnTo>
                    <a:pt x="134" y="0"/>
                  </a:lnTo>
                  <a:cubicBezTo>
                    <a:pt x="205" y="0"/>
                    <a:pt x="268" y="56"/>
                    <a:pt x="268" y="134"/>
                  </a:cubicBezTo>
                  <a:cubicBezTo>
                    <a:pt x="268" y="204"/>
                    <a:pt x="205" y="261"/>
                    <a:pt x="134" y="261"/>
                  </a:cubicBezTo>
                  <a:cubicBezTo>
                    <a:pt x="63" y="261"/>
                    <a:pt x="0" y="204"/>
                    <a:pt x="0" y="134"/>
                  </a:cubicBezTo>
                  <a:cubicBezTo>
                    <a:pt x="0" y="56"/>
                    <a:pt x="63" y="0"/>
                    <a:pt x="134" y="0"/>
                  </a:cubicBezTo>
                </a:path>
              </a:pathLst>
            </a:custGeom>
            <a:solidFill>
              <a:schemeClr val="accent1"/>
            </a:solidFill>
            <a:ln>
              <a:noFill/>
            </a:ln>
          </p:spPr>
          <p:txBody>
            <a:bodyPr wrap="none" lIns="34290" tIns="17145" rIns="34290" bIns="17145" anchor="ctr"/>
            <a:lstStyle/>
            <a:p>
              <a:endParaRPr lang="en-US">
                <a:latin typeface="Roboto Light"/>
              </a:endParaRPr>
            </a:p>
          </p:txBody>
        </p:sp>
        <p:sp>
          <p:nvSpPr>
            <p:cNvPr id="6" name="Freeform 71"/>
            <p:cNvSpPr>
              <a:spLocks noChangeArrowheads="1"/>
            </p:cNvSpPr>
            <p:nvPr/>
          </p:nvSpPr>
          <p:spPr bwMode="auto">
            <a:xfrm>
              <a:off x="1195125" y="3472846"/>
              <a:ext cx="110807" cy="107174"/>
            </a:xfrm>
            <a:custGeom>
              <a:avLst/>
              <a:gdLst>
                <a:gd name="T0" fmla="*/ 17365502 w 269"/>
                <a:gd name="T1" fmla="*/ 0 h 262"/>
                <a:gd name="T2" fmla="*/ 17365502 w 269"/>
                <a:gd name="T3" fmla="*/ 0 h 262"/>
                <a:gd name="T4" fmla="*/ 34730644 w 269"/>
                <a:gd name="T5" fmla="*/ 17124774 h 262"/>
                <a:gd name="T6" fmla="*/ 17365502 w 269"/>
                <a:gd name="T7" fmla="*/ 33355469 h 262"/>
                <a:gd name="T8" fmla="*/ 0 w 269"/>
                <a:gd name="T9" fmla="*/ 17124774 h 262"/>
                <a:gd name="T10" fmla="*/ 17365502 w 269"/>
                <a:gd name="T11" fmla="*/ 0 h 26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262">
                  <a:moveTo>
                    <a:pt x="134" y="0"/>
                  </a:moveTo>
                  <a:lnTo>
                    <a:pt x="134" y="0"/>
                  </a:lnTo>
                  <a:cubicBezTo>
                    <a:pt x="205" y="0"/>
                    <a:pt x="268" y="56"/>
                    <a:pt x="268" y="134"/>
                  </a:cubicBezTo>
                  <a:cubicBezTo>
                    <a:pt x="268" y="204"/>
                    <a:pt x="205" y="261"/>
                    <a:pt x="134" y="261"/>
                  </a:cubicBezTo>
                  <a:cubicBezTo>
                    <a:pt x="63" y="261"/>
                    <a:pt x="0" y="204"/>
                    <a:pt x="0" y="134"/>
                  </a:cubicBezTo>
                  <a:cubicBezTo>
                    <a:pt x="0" y="56"/>
                    <a:pt x="63" y="0"/>
                    <a:pt x="134" y="0"/>
                  </a:cubicBezTo>
                </a:path>
              </a:pathLst>
            </a:custGeom>
            <a:solidFill>
              <a:schemeClr val="accent1"/>
            </a:solidFill>
            <a:ln>
              <a:noFill/>
            </a:ln>
          </p:spPr>
          <p:txBody>
            <a:bodyPr wrap="none" lIns="34290" tIns="17145" rIns="34290" bIns="17145" anchor="ctr"/>
            <a:lstStyle/>
            <a:p>
              <a:endParaRPr lang="en-US">
                <a:latin typeface="Roboto Light"/>
              </a:endParaRPr>
            </a:p>
          </p:txBody>
        </p:sp>
        <p:sp>
          <p:nvSpPr>
            <p:cNvPr id="7" name="Freeform 71"/>
            <p:cNvSpPr>
              <a:spLocks noChangeArrowheads="1"/>
            </p:cNvSpPr>
            <p:nvPr/>
          </p:nvSpPr>
          <p:spPr bwMode="auto">
            <a:xfrm>
              <a:off x="2065379" y="3558210"/>
              <a:ext cx="110807" cy="107174"/>
            </a:xfrm>
            <a:custGeom>
              <a:avLst/>
              <a:gdLst>
                <a:gd name="T0" fmla="*/ 17365502 w 269"/>
                <a:gd name="T1" fmla="*/ 0 h 262"/>
                <a:gd name="T2" fmla="*/ 17365502 w 269"/>
                <a:gd name="T3" fmla="*/ 0 h 262"/>
                <a:gd name="T4" fmla="*/ 34730644 w 269"/>
                <a:gd name="T5" fmla="*/ 17124774 h 262"/>
                <a:gd name="T6" fmla="*/ 17365502 w 269"/>
                <a:gd name="T7" fmla="*/ 33355469 h 262"/>
                <a:gd name="T8" fmla="*/ 0 w 269"/>
                <a:gd name="T9" fmla="*/ 17124774 h 262"/>
                <a:gd name="T10" fmla="*/ 17365502 w 269"/>
                <a:gd name="T11" fmla="*/ 0 h 26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262">
                  <a:moveTo>
                    <a:pt x="134" y="0"/>
                  </a:moveTo>
                  <a:lnTo>
                    <a:pt x="134" y="0"/>
                  </a:lnTo>
                  <a:cubicBezTo>
                    <a:pt x="205" y="0"/>
                    <a:pt x="268" y="56"/>
                    <a:pt x="268" y="134"/>
                  </a:cubicBezTo>
                  <a:cubicBezTo>
                    <a:pt x="268" y="204"/>
                    <a:pt x="205" y="261"/>
                    <a:pt x="134" y="261"/>
                  </a:cubicBezTo>
                  <a:cubicBezTo>
                    <a:pt x="63" y="261"/>
                    <a:pt x="0" y="204"/>
                    <a:pt x="0" y="134"/>
                  </a:cubicBezTo>
                  <a:cubicBezTo>
                    <a:pt x="0" y="56"/>
                    <a:pt x="63" y="0"/>
                    <a:pt x="134" y="0"/>
                  </a:cubicBezTo>
                </a:path>
              </a:pathLst>
            </a:custGeom>
            <a:solidFill>
              <a:schemeClr val="accent1"/>
            </a:solidFill>
            <a:ln>
              <a:noFill/>
            </a:ln>
          </p:spPr>
          <p:txBody>
            <a:bodyPr wrap="none" lIns="34290" tIns="17145" rIns="34290" bIns="17145" anchor="ctr"/>
            <a:lstStyle/>
            <a:p>
              <a:endParaRPr lang="en-US">
                <a:latin typeface="Roboto Light"/>
              </a:endParaRPr>
            </a:p>
          </p:txBody>
        </p:sp>
        <p:sp>
          <p:nvSpPr>
            <p:cNvPr id="8" name="Freeform 71"/>
            <p:cNvSpPr>
              <a:spLocks noChangeArrowheads="1"/>
            </p:cNvSpPr>
            <p:nvPr/>
          </p:nvSpPr>
          <p:spPr bwMode="auto">
            <a:xfrm>
              <a:off x="1541518" y="3369178"/>
              <a:ext cx="110807" cy="107174"/>
            </a:xfrm>
            <a:custGeom>
              <a:avLst/>
              <a:gdLst>
                <a:gd name="T0" fmla="*/ 17365502 w 269"/>
                <a:gd name="T1" fmla="*/ 0 h 262"/>
                <a:gd name="T2" fmla="*/ 17365502 w 269"/>
                <a:gd name="T3" fmla="*/ 0 h 262"/>
                <a:gd name="T4" fmla="*/ 34730644 w 269"/>
                <a:gd name="T5" fmla="*/ 17124774 h 262"/>
                <a:gd name="T6" fmla="*/ 17365502 w 269"/>
                <a:gd name="T7" fmla="*/ 33355469 h 262"/>
                <a:gd name="T8" fmla="*/ 0 w 269"/>
                <a:gd name="T9" fmla="*/ 17124774 h 262"/>
                <a:gd name="T10" fmla="*/ 17365502 w 269"/>
                <a:gd name="T11" fmla="*/ 0 h 26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262">
                  <a:moveTo>
                    <a:pt x="134" y="0"/>
                  </a:moveTo>
                  <a:lnTo>
                    <a:pt x="134" y="0"/>
                  </a:lnTo>
                  <a:cubicBezTo>
                    <a:pt x="205" y="0"/>
                    <a:pt x="268" y="56"/>
                    <a:pt x="268" y="134"/>
                  </a:cubicBezTo>
                  <a:cubicBezTo>
                    <a:pt x="268" y="204"/>
                    <a:pt x="205" y="261"/>
                    <a:pt x="134" y="261"/>
                  </a:cubicBezTo>
                  <a:cubicBezTo>
                    <a:pt x="63" y="261"/>
                    <a:pt x="0" y="204"/>
                    <a:pt x="0" y="134"/>
                  </a:cubicBezTo>
                  <a:cubicBezTo>
                    <a:pt x="0" y="56"/>
                    <a:pt x="63" y="0"/>
                    <a:pt x="134" y="0"/>
                  </a:cubicBezTo>
                </a:path>
              </a:pathLst>
            </a:custGeom>
            <a:solidFill>
              <a:schemeClr val="accent1"/>
            </a:solidFill>
            <a:ln>
              <a:noFill/>
            </a:ln>
          </p:spPr>
          <p:txBody>
            <a:bodyPr wrap="none" lIns="34290" tIns="17145" rIns="34290" bIns="17145" anchor="ctr"/>
            <a:lstStyle/>
            <a:p>
              <a:endParaRPr lang="en-US">
                <a:latin typeface="Roboto Light"/>
              </a:endParaRPr>
            </a:p>
          </p:txBody>
        </p:sp>
        <p:sp>
          <p:nvSpPr>
            <p:cNvPr id="9" name="Freeform 71"/>
            <p:cNvSpPr>
              <a:spLocks noChangeArrowheads="1"/>
            </p:cNvSpPr>
            <p:nvPr/>
          </p:nvSpPr>
          <p:spPr bwMode="auto">
            <a:xfrm>
              <a:off x="1187624" y="2715766"/>
              <a:ext cx="110807" cy="107174"/>
            </a:xfrm>
            <a:custGeom>
              <a:avLst/>
              <a:gdLst>
                <a:gd name="T0" fmla="*/ 17365502 w 269"/>
                <a:gd name="T1" fmla="*/ 0 h 262"/>
                <a:gd name="T2" fmla="*/ 17365502 w 269"/>
                <a:gd name="T3" fmla="*/ 0 h 262"/>
                <a:gd name="T4" fmla="*/ 34730644 w 269"/>
                <a:gd name="T5" fmla="*/ 17124774 h 262"/>
                <a:gd name="T6" fmla="*/ 17365502 w 269"/>
                <a:gd name="T7" fmla="*/ 33355469 h 262"/>
                <a:gd name="T8" fmla="*/ 0 w 269"/>
                <a:gd name="T9" fmla="*/ 17124774 h 262"/>
                <a:gd name="T10" fmla="*/ 17365502 w 269"/>
                <a:gd name="T11" fmla="*/ 0 h 26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262">
                  <a:moveTo>
                    <a:pt x="134" y="0"/>
                  </a:moveTo>
                  <a:lnTo>
                    <a:pt x="134" y="0"/>
                  </a:lnTo>
                  <a:cubicBezTo>
                    <a:pt x="205" y="0"/>
                    <a:pt x="268" y="56"/>
                    <a:pt x="268" y="134"/>
                  </a:cubicBezTo>
                  <a:cubicBezTo>
                    <a:pt x="268" y="204"/>
                    <a:pt x="205" y="261"/>
                    <a:pt x="134" y="261"/>
                  </a:cubicBezTo>
                  <a:cubicBezTo>
                    <a:pt x="63" y="261"/>
                    <a:pt x="0" y="204"/>
                    <a:pt x="0" y="134"/>
                  </a:cubicBezTo>
                  <a:cubicBezTo>
                    <a:pt x="0" y="56"/>
                    <a:pt x="63" y="0"/>
                    <a:pt x="134" y="0"/>
                  </a:cubicBezTo>
                </a:path>
              </a:pathLst>
            </a:custGeom>
            <a:solidFill>
              <a:schemeClr val="accent1"/>
            </a:solidFill>
            <a:ln>
              <a:noFill/>
            </a:ln>
          </p:spPr>
          <p:txBody>
            <a:bodyPr wrap="none" lIns="34290" tIns="17145" rIns="34290" bIns="17145" anchor="ctr"/>
            <a:lstStyle/>
            <a:p>
              <a:endParaRPr lang="en-US">
                <a:latin typeface="Roboto Light"/>
              </a:endParaRPr>
            </a:p>
          </p:txBody>
        </p:sp>
        <p:sp>
          <p:nvSpPr>
            <p:cNvPr id="10" name="Freeform 71"/>
            <p:cNvSpPr>
              <a:spLocks noChangeArrowheads="1"/>
            </p:cNvSpPr>
            <p:nvPr/>
          </p:nvSpPr>
          <p:spPr bwMode="auto">
            <a:xfrm>
              <a:off x="1549510" y="2924722"/>
              <a:ext cx="110807" cy="107174"/>
            </a:xfrm>
            <a:custGeom>
              <a:avLst/>
              <a:gdLst>
                <a:gd name="T0" fmla="*/ 17365502 w 269"/>
                <a:gd name="T1" fmla="*/ 0 h 262"/>
                <a:gd name="T2" fmla="*/ 17365502 w 269"/>
                <a:gd name="T3" fmla="*/ 0 h 262"/>
                <a:gd name="T4" fmla="*/ 34730644 w 269"/>
                <a:gd name="T5" fmla="*/ 17124774 h 262"/>
                <a:gd name="T6" fmla="*/ 17365502 w 269"/>
                <a:gd name="T7" fmla="*/ 33355469 h 262"/>
                <a:gd name="T8" fmla="*/ 0 w 269"/>
                <a:gd name="T9" fmla="*/ 17124774 h 262"/>
                <a:gd name="T10" fmla="*/ 17365502 w 269"/>
                <a:gd name="T11" fmla="*/ 0 h 26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262">
                  <a:moveTo>
                    <a:pt x="134" y="0"/>
                  </a:moveTo>
                  <a:lnTo>
                    <a:pt x="134" y="0"/>
                  </a:lnTo>
                  <a:cubicBezTo>
                    <a:pt x="205" y="0"/>
                    <a:pt x="268" y="56"/>
                    <a:pt x="268" y="134"/>
                  </a:cubicBezTo>
                  <a:cubicBezTo>
                    <a:pt x="268" y="204"/>
                    <a:pt x="205" y="261"/>
                    <a:pt x="134" y="261"/>
                  </a:cubicBezTo>
                  <a:cubicBezTo>
                    <a:pt x="63" y="261"/>
                    <a:pt x="0" y="204"/>
                    <a:pt x="0" y="134"/>
                  </a:cubicBezTo>
                  <a:cubicBezTo>
                    <a:pt x="0" y="56"/>
                    <a:pt x="63" y="0"/>
                    <a:pt x="134" y="0"/>
                  </a:cubicBezTo>
                </a:path>
              </a:pathLst>
            </a:custGeom>
            <a:solidFill>
              <a:schemeClr val="accent1"/>
            </a:solidFill>
            <a:ln>
              <a:noFill/>
            </a:ln>
          </p:spPr>
          <p:txBody>
            <a:bodyPr wrap="none" lIns="34290" tIns="17145" rIns="34290" bIns="17145" anchor="ctr"/>
            <a:lstStyle/>
            <a:p>
              <a:endParaRPr lang="en-US">
                <a:latin typeface="Roboto Light"/>
              </a:endParaRPr>
            </a:p>
          </p:txBody>
        </p:sp>
        <p:sp>
          <p:nvSpPr>
            <p:cNvPr id="11" name="Freeform 71"/>
            <p:cNvSpPr>
              <a:spLocks noChangeArrowheads="1"/>
            </p:cNvSpPr>
            <p:nvPr/>
          </p:nvSpPr>
          <p:spPr bwMode="auto">
            <a:xfrm>
              <a:off x="1763133" y="3085483"/>
              <a:ext cx="110807" cy="107174"/>
            </a:xfrm>
            <a:custGeom>
              <a:avLst/>
              <a:gdLst>
                <a:gd name="T0" fmla="*/ 17365502 w 269"/>
                <a:gd name="T1" fmla="*/ 0 h 262"/>
                <a:gd name="T2" fmla="*/ 17365502 w 269"/>
                <a:gd name="T3" fmla="*/ 0 h 262"/>
                <a:gd name="T4" fmla="*/ 34730644 w 269"/>
                <a:gd name="T5" fmla="*/ 17124774 h 262"/>
                <a:gd name="T6" fmla="*/ 17365502 w 269"/>
                <a:gd name="T7" fmla="*/ 33355469 h 262"/>
                <a:gd name="T8" fmla="*/ 0 w 269"/>
                <a:gd name="T9" fmla="*/ 17124774 h 262"/>
                <a:gd name="T10" fmla="*/ 17365502 w 269"/>
                <a:gd name="T11" fmla="*/ 0 h 26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262">
                  <a:moveTo>
                    <a:pt x="134" y="0"/>
                  </a:moveTo>
                  <a:lnTo>
                    <a:pt x="134" y="0"/>
                  </a:lnTo>
                  <a:cubicBezTo>
                    <a:pt x="205" y="0"/>
                    <a:pt x="268" y="56"/>
                    <a:pt x="268" y="134"/>
                  </a:cubicBezTo>
                  <a:cubicBezTo>
                    <a:pt x="268" y="204"/>
                    <a:pt x="205" y="261"/>
                    <a:pt x="134" y="261"/>
                  </a:cubicBezTo>
                  <a:cubicBezTo>
                    <a:pt x="63" y="261"/>
                    <a:pt x="0" y="204"/>
                    <a:pt x="0" y="134"/>
                  </a:cubicBezTo>
                  <a:cubicBezTo>
                    <a:pt x="0" y="56"/>
                    <a:pt x="63" y="0"/>
                    <a:pt x="134" y="0"/>
                  </a:cubicBezTo>
                </a:path>
              </a:pathLst>
            </a:custGeom>
            <a:solidFill>
              <a:schemeClr val="accent1"/>
            </a:solidFill>
            <a:ln>
              <a:noFill/>
            </a:ln>
          </p:spPr>
          <p:txBody>
            <a:bodyPr wrap="none" lIns="34290" tIns="17145" rIns="34290" bIns="17145" anchor="ctr"/>
            <a:lstStyle/>
            <a:p>
              <a:endParaRPr lang="en-US">
                <a:latin typeface="Roboto Light"/>
              </a:endParaRPr>
            </a:p>
          </p:txBody>
        </p:sp>
        <p:sp>
          <p:nvSpPr>
            <p:cNvPr id="12" name="Freeform 71"/>
            <p:cNvSpPr>
              <a:spLocks noChangeArrowheads="1"/>
            </p:cNvSpPr>
            <p:nvPr/>
          </p:nvSpPr>
          <p:spPr bwMode="auto">
            <a:xfrm>
              <a:off x="1591896" y="2663093"/>
              <a:ext cx="110807" cy="107174"/>
            </a:xfrm>
            <a:custGeom>
              <a:avLst/>
              <a:gdLst>
                <a:gd name="T0" fmla="*/ 17365502 w 269"/>
                <a:gd name="T1" fmla="*/ 0 h 262"/>
                <a:gd name="T2" fmla="*/ 17365502 w 269"/>
                <a:gd name="T3" fmla="*/ 0 h 262"/>
                <a:gd name="T4" fmla="*/ 34730644 w 269"/>
                <a:gd name="T5" fmla="*/ 17124774 h 262"/>
                <a:gd name="T6" fmla="*/ 17365502 w 269"/>
                <a:gd name="T7" fmla="*/ 33355469 h 262"/>
                <a:gd name="T8" fmla="*/ 0 w 269"/>
                <a:gd name="T9" fmla="*/ 17124774 h 262"/>
                <a:gd name="T10" fmla="*/ 17365502 w 269"/>
                <a:gd name="T11" fmla="*/ 0 h 26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262">
                  <a:moveTo>
                    <a:pt x="134" y="0"/>
                  </a:moveTo>
                  <a:lnTo>
                    <a:pt x="134" y="0"/>
                  </a:lnTo>
                  <a:cubicBezTo>
                    <a:pt x="205" y="0"/>
                    <a:pt x="268" y="56"/>
                    <a:pt x="268" y="134"/>
                  </a:cubicBezTo>
                  <a:cubicBezTo>
                    <a:pt x="268" y="204"/>
                    <a:pt x="205" y="261"/>
                    <a:pt x="134" y="261"/>
                  </a:cubicBezTo>
                  <a:cubicBezTo>
                    <a:pt x="63" y="261"/>
                    <a:pt x="0" y="204"/>
                    <a:pt x="0" y="134"/>
                  </a:cubicBezTo>
                  <a:cubicBezTo>
                    <a:pt x="0" y="56"/>
                    <a:pt x="63" y="0"/>
                    <a:pt x="134" y="0"/>
                  </a:cubicBezTo>
                </a:path>
              </a:pathLst>
            </a:custGeom>
            <a:solidFill>
              <a:schemeClr val="accent1"/>
            </a:solidFill>
            <a:ln>
              <a:noFill/>
            </a:ln>
          </p:spPr>
          <p:txBody>
            <a:bodyPr wrap="none" lIns="34290" tIns="17145" rIns="34290" bIns="17145" anchor="ctr"/>
            <a:lstStyle/>
            <a:p>
              <a:endParaRPr lang="en-US">
                <a:latin typeface="Roboto Light"/>
              </a:endParaRPr>
            </a:p>
          </p:txBody>
        </p:sp>
        <p:sp>
          <p:nvSpPr>
            <p:cNvPr id="13" name="Freeform 71"/>
            <p:cNvSpPr>
              <a:spLocks noChangeArrowheads="1"/>
            </p:cNvSpPr>
            <p:nvPr/>
          </p:nvSpPr>
          <p:spPr bwMode="auto">
            <a:xfrm>
              <a:off x="1940913" y="2752608"/>
              <a:ext cx="110807" cy="107174"/>
            </a:xfrm>
            <a:custGeom>
              <a:avLst/>
              <a:gdLst>
                <a:gd name="T0" fmla="*/ 17365502 w 269"/>
                <a:gd name="T1" fmla="*/ 0 h 262"/>
                <a:gd name="T2" fmla="*/ 17365502 w 269"/>
                <a:gd name="T3" fmla="*/ 0 h 262"/>
                <a:gd name="T4" fmla="*/ 34730644 w 269"/>
                <a:gd name="T5" fmla="*/ 17124774 h 262"/>
                <a:gd name="T6" fmla="*/ 17365502 w 269"/>
                <a:gd name="T7" fmla="*/ 33355469 h 262"/>
                <a:gd name="T8" fmla="*/ 0 w 269"/>
                <a:gd name="T9" fmla="*/ 17124774 h 262"/>
                <a:gd name="T10" fmla="*/ 17365502 w 269"/>
                <a:gd name="T11" fmla="*/ 0 h 26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262">
                  <a:moveTo>
                    <a:pt x="134" y="0"/>
                  </a:moveTo>
                  <a:lnTo>
                    <a:pt x="134" y="0"/>
                  </a:lnTo>
                  <a:cubicBezTo>
                    <a:pt x="205" y="0"/>
                    <a:pt x="268" y="56"/>
                    <a:pt x="268" y="134"/>
                  </a:cubicBezTo>
                  <a:cubicBezTo>
                    <a:pt x="268" y="204"/>
                    <a:pt x="205" y="261"/>
                    <a:pt x="134" y="261"/>
                  </a:cubicBezTo>
                  <a:cubicBezTo>
                    <a:pt x="63" y="261"/>
                    <a:pt x="0" y="204"/>
                    <a:pt x="0" y="134"/>
                  </a:cubicBezTo>
                  <a:cubicBezTo>
                    <a:pt x="0" y="56"/>
                    <a:pt x="63" y="0"/>
                    <a:pt x="134" y="0"/>
                  </a:cubicBezTo>
                </a:path>
              </a:pathLst>
            </a:custGeom>
            <a:solidFill>
              <a:schemeClr val="accent1"/>
            </a:solidFill>
            <a:ln>
              <a:noFill/>
            </a:ln>
          </p:spPr>
          <p:txBody>
            <a:bodyPr wrap="none" lIns="34290" tIns="17145" rIns="34290" bIns="17145" anchor="ctr"/>
            <a:lstStyle/>
            <a:p>
              <a:endParaRPr lang="en-US">
                <a:latin typeface="Roboto Light"/>
              </a:endParaRPr>
            </a:p>
          </p:txBody>
        </p:sp>
        <p:sp>
          <p:nvSpPr>
            <p:cNvPr id="14" name="Shape 4179"/>
            <p:cNvSpPr/>
            <p:nvPr/>
          </p:nvSpPr>
          <p:spPr>
            <a:xfrm>
              <a:off x="1886167" y="3031896"/>
              <a:ext cx="147492" cy="147507"/>
            </a:xfrm>
            <a:custGeom>
              <a:avLst/>
              <a:gdLst/>
              <a:ahLst/>
              <a:cxnLst>
                <a:cxn ang="0">
                  <a:pos x="wd2" y="hd2"/>
                </a:cxn>
                <a:cxn ang="5400000">
                  <a:pos x="wd2" y="hd2"/>
                </a:cxn>
                <a:cxn ang="10800000">
                  <a:pos x="wd2" y="hd2"/>
                </a:cxn>
                <a:cxn ang="16200000">
                  <a:pos x="wd2" y="hd2"/>
                </a:cxn>
              </a:cxnLst>
              <a:rect l="0" t="0" r="r" b="b"/>
              <a:pathLst>
                <a:path w="21600" h="21600" extrusionOk="0">
                  <a:moveTo>
                    <a:pt x="18899" y="0"/>
                  </a:moveTo>
                  <a:lnTo>
                    <a:pt x="2699" y="0"/>
                  </a:lnTo>
                  <a:cubicBezTo>
                    <a:pt x="910" y="0"/>
                    <a:pt x="0" y="551"/>
                    <a:pt x="0" y="2341"/>
                  </a:cubicBezTo>
                  <a:lnTo>
                    <a:pt x="0" y="19259"/>
                  </a:lnTo>
                  <a:cubicBezTo>
                    <a:pt x="0" y="21049"/>
                    <a:pt x="910" y="21600"/>
                    <a:pt x="2699" y="21600"/>
                  </a:cubicBezTo>
                  <a:lnTo>
                    <a:pt x="18899" y="21600"/>
                  </a:lnTo>
                  <a:cubicBezTo>
                    <a:pt x="20690" y="21600"/>
                    <a:pt x="21600" y="21049"/>
                    <a:pt x="21600" y="19259"/>
                  </a:cubicBezTo>
                  <a:lnTo>
                    <a:pt x="21600" y="2341"/>
                  </a:lnTo>
                  <a:cubicBezTo>
                    <a:pt x="21600" y="551"/>
                    <a:pt x="20690" y="0"/>
                    <a:pt x="18899" y="0"/>
                  </a:cubicBezTo>
                  <a:close/>
                </a:path>
              </a:pathLst>
            </a:custGeom>
            <a:solidFill>
              <a:schemeClr val="accent1"/>
            </a:solidFill>
            <a:ln w="12700">
              <a:miter lim="400000"/>
            </a:ln>
          </p:spPr>
          <p:txBody>
            <a:bodyPr lIns="0" tIns="0" rIns="0" bIns="0" anchor="ctr"/>
            <a:lstStyle/>
            <a:p>
              <a:pPr lvl="0"/>
              <a:endParaRPr sz="1300"/>
            </a:p>
          </p:txBody>
        </p:sp>
        <p:sp>
          <p:nvSpPr>
            <p:cNvPr id="15" name="Shape 4179"/>
            <p:cNvSpPr/>
            <p:nvPr/>
          </p:nvSpPr>
          <p:spPr>
            <a:xfrm>
              <a:off x="1721722" y="2831123"/>
              <a:ext cx="147492" cy="147507"/>
            </a:xfrm>
            <a:custGeom>
              <a:avLst/>
              <a:gdLst/>
              <a:ahLst/>
              <a:cxnLst>
                <a:cxn ang="0">
                  <a:pos x="wd2" y="hd2"/>
                </a:cxn>
                <a:cxn ang="5400000">
                  <a:pos x="wd2" y="hd2"/>
                </a:cxn>
                <a:cxn ang="10800000">
                  <a:pos x="wd2" y="hd2"/>
                </a:cxn>
                <a:cxn ang="16200000">
                  <a:pos x="wd2" y="hd2"/>
                </a:cxn>
              </a:cxnLst>
              <a:rect l="0" t="0" r="r" b="b"/>
              <a:pathLst>
                <a:path w="21600" h="21600" extrusionOk="0">
                  <a:moveTo>
                    <a:pt x="18899" y="0"/>
                  </a:moveTo>
                  <a:lnTo>
                    <a:pt x="2699" y="0"/>
                  </a:lnTo>
                  <a:cubicBezTo>
                    <a:pt x="910" y="0"/>
                    <a:pt x="0" y="551"/>
                    <a:pt x="0" y="2341"/>
                  </a:cubicBezTo>
                  <a:lnTo>
                    <a:pt x="0" y="19259"/>
                  </a:lnTo>
                  <a:cubicBezTo>
                    <a:pt x="0" y="21049"/>
                    <a:pt x="910" y="21600"/>
                    <a:pt x="2699" y="21600"/>
                  </a:cubicBezTo>
                  <a:lnTo>
                    <a:pt x="18899" y="21600"/>
                  </a:lnTo>
                  <a:cubicBezTo>
                    <a:pt x="20690" y="21600"/>
                    <a:pt x="21600" y="21049"/>
                    <a:pt x="21600" y="19259"/>
                  </a:cubicBezTo>
                  <a:lnTo>
                    <a:pt x="21600" y="2341"/>
                  </a:lnTo>
                  <a:cubicBezTo>
                    <a:pt x="21600" y="551"/>
                    <a:pt x="20690" y="0"/>
                    <a:pt x="18899" y="0"/>
                  </a:cubicBezTo>
                  <a:close/>
                </a:path>
              </a:pathLst>
            </a:custGeom>
            <a:solidFill>
              <a:schemeClr val="accent1"/>
            </a:solidFill>
            <a:ln w="12700">
              <a:miter lim="400000"/>
            </a:ln>
          </p:spPr>
          <p:txBody>
            <a:bodyPr lIns="0" tIns="0" rIns="0" bIns="0" anchor="ctr"/>
            <a:lstStyle/>
            <a:p>
              <a:pPr lvl="0"/>
              <a:endParaRPr sz="1300"/>
            </a:p>
          </p:txBody>
        </p:sp>
        <p:sp>
          <p:nvSpPr>
            <p:cNvPr id="16" name="Shape 4179"/>
            <p:cNvSpPr/>
            <p:nvPr/>
          </p:nvSpPr>
          <p:spPr>
            <a:xfrm>
              <a:off x="1763133" y="3381921"/>
              <a:ext cx="147492" cy="147507"/>
            </a:xfrm>
            <a:custGeom>
              <a:avLst/>
              <a:gdLst/>
              <a:ahLst/>
              <a:cxnLst>
                <a:cxn ang="0">
                  <a:pos x="wd2" y="hd2"/>
                </a:cxn>
                <a:cxn ang="5400000">
                  <a:pos x="wd2" y="hd2"/>
                </a:cxn>
                <a:cxn ang="10800000">
                  <a:pos x="wd2" y="hd2"/>
                </a:cxn>
                <a:cxn ang="16200000">
                  <a:pos x="wd2" y="hd2"/>
                </a:cxn>
              </a:cxnLst>
              <a:rect l="0" t="0" r="r" b="b"/>
              <a:pathLst>
                <a:path w="21600" h="21600" extrusionOk="0">
                  <a:moveTo>
                    <a:pt x="18899" y="0"/>
                  </a:moveTo>
                  <a:lnTo>
                    <a:pt x="2699" y="0"/>
                  </a:lnTo>
                  <a:cubicBezTo>
                    <a:pt x="910" y="0"/>
                    <a:pt x="0" y="551"/>
                    <a:pt x="0" y="2341"/>
                  </a:cubicBezTo>
                  <a:lnTo>
                    <a:pt x="0" y="19259"/>
                  </a:lnTo>
                  <a:cubicBezTo>
                    <a:pt x="0" y="21049"/>
                    <a:pt x="910" y="21600"/>
                    <a:pt x="2699" y="21600"/>
                  </a:cubicBezTo>
                  <a:lnTo>
                    <a:pt x="18899" y="21600"/>
                  </a:lnTo>
                  <a:cubicBezTo>
                    <a:pt x="20690" y="21600"/>
                    <a:pt x="21600" y="21049"/>
                    <a:pt x="21600" y="19259"/>
                  </a:cubicBezTo>
                  <a:lnTo>
                    <a:pt x="21600" y="2341"/>
                  </a:lnTo>
                  <a:cubicBezTo>
                    <a:pt x="21600" y="551"/>
                    <a:pt x="20690" y="0"/>
                    <a:pt x="18899" y="0"/>
                  </a:cubicBezTo>
                  <a:close/>
                </a:path>
              </a:pathLst>
            </a:custGeom>
            <a:solidFill>
              <a:schemeClr val="accent1"/>
            </a:solidFill>
            <a:ln w="12700">
              <a:miter lim="400000"/>
            </a:ln>
          </p:spPr>
          <p:txBody>
            <a:bodyPr lIns="0" tIns="0" rIns="0" bIns="0" anchor="ctr"/>
            <a:lstStyle/>
            <a:p>
              <a:pPr lvl="0"/>
              <a:endParaRPr sz="1300"/>
            </a:p>
          </p:txBody>
        </p:sp>
        <p:sp>
          <p:nvSpPr>
            <p:cNvPr id="17" name="Shape 4179"/>
            <p:cNvSpPr/>
            <p:nvPr/>
          </p:nvSpPr>
          <p:spPr>
            <a:xfrm>
              <a:off x="1355400" y="2937976"/>
              <a:ext cx="147492" cy="147507"/>
            </a:xfrm>
            <a:custGeom>
              <a:avLst/>
              <a:gdLst/>
              <a:ahLst/>
              <a:cxnLst>
                <a:cxn ang="0">
                  <a:pos x="wd2" y="hd2"/>
                </a:cxn>
                <a:cxn ang="5400000">
                  <a:pos x="wd2" y="hd2"/>
                </a:cxn>
                <a:cxn ang="10800000">
                  <a:pos x="wd2" y="hd2"/>
                </a:cxn>
                <a:cxn ang="16200000">
                  <a:pos x="wd2" y="hd2"/>
                </a:cxn>
              </a:cxnLst>
              <a:rect l="0" t="0" r="r" b="b"/>
              <a:pathLst>
                <a:path w="21600" h="21600" extrusionOk="0">
                  <a:moveTo>
                    <a:pt x="18899" y="0"/>
                  </a:moveTo>
                  <a:lnTo>
                    <a:pt x="2699" y="0"/>
                  </a:lnTo>
                  <a:cubicBezTo>
                    <a:pt x="910" y="0"/>
                    <a:pt x="0" y="551"/>
                    <a:pt x="0" y="2341"/>
                  </a:cubicBezTo>
                  <a:lnTo>
                    <a:pt x="0" y="19259"/>
                  </a:lnTo>
                  <a:cubicBezTo>
                    <a:pt x="0" y="21049"/>
                    <a:pt x="910" y="21600"/>
                    <a:pt x="2699" y="21600"/>
                  </a:cubicBezTo>
                  <a:lnTo>
                    <a:pt x="18899" y="21600"/>
                  </a:lnTo>
                  <a:cubicBezTo>
                    <a:pt x="20690" y="21600"/>
                    <a:pt x="21600" y="21049"/>
                    <a:pt x="21600" y="19259"/>
                  </a:cubicBezTo>
                  <a:lnTo>
                    <a:pt x="21600" y="2341"/>
                  </a:lnTo>
                  <a:cubicBezTo>
                    <a:pt x="21600" y="551"/>
                    <a:pt x="20690" y="0"/>
                    <a:pt x="18899" y="0"/>
                  </a:cubicBezTo>
                  <a:close/>
                </a:path>
              </a:pathLst>
            </a:custGeom>
            <a:solidFill>
              <a:schemeClr val="accent1"/>
            </a:solidFill>
            <a:ln w="12700">
              <a:miter lim="400000"/>
            </a:ln>
          </p:spPr>
          <p:txBody>
            <a:bodyPr lIns="0" tIns="0" rIns="0" bIns="0" anchor="ctr"/>
            <a:lstStyle/>
            <a:p>
              <a:pPr lvl="0"/>
              <a:endParaRPr sz="1300"/>
            </a:p>
          </p:txBody>
        </p:sp>
        <p:sp>
          <p:nvSpPr>
            <p:cNvPr id="18" name="Shape 4179"/>
            <p:cNvSpPr/>
            <p:nvPr/>
          </p:nvSpPr>
          <p:spPr>
            <a:xfrm>
              <a:off x="2192260" y="2787774"/>
              <a:ext cx="147492" cy="147507"/>
            </a:xfrm>
            <a:custGeom>
              <a:avLst/>
              <a:gdLst/>
              <a:ahLst/>
              <a:cxnLst>
                <a:cxn ang="0">
                  <a:pos x="wd2" y="hd2"/>
                </a:cxn>
                <a:cxn ang="5400000">
                  <a:pos x="wd2" y="hd2"/>
                </a:cxn>
                <a:cxn ang="10800000">
                  <a:pos x="wd2" y="hd2"/>
                </a:cxn>
                <a:cxn ang="16200000">
                  <a:pos x="wd2" y="hd2"/>
                </a:cxn>
              </a:cxnLst>
              <a:rect l="0" t="0" r="r" b="b"/>
              <a:pathLst>
                <a:path w="21600" h="21600" extrusionOk="0">
                  <a:moveTo>
                    <a:pt x="18899" y="0"/>
                  </a:moveTo>
                  <a:lnTo>
                    <a:pt x="2699" y="0"/>
                  </a:lnTo>
                  <a:cubicBezTo>
                    <a:pt x="910" y="0"/>
                    <a:pt x="0" y="551"/>
                    <a:pt x="0" y="2341"/>
                  </a:cubicBezTo>
                  <a:lnTo>
                    <a:pt x="0" y="19259"/>
                  </a:lnTo>
                  <a:cubicBezTo>
                    <a:pt x="0" y="21049"/>
                    <a:pt x="910" y="21600"/>
                    <a:pt x="2699" y="21600"/>
                  </a:cubicBezTo>
                  <a:lnTo>
                    <a:pt x="18899" y="21600"/>
                  </a:lnTo>
                  <a:cubicBezTo>
                    <a:pt x="20690" y="21600"/>
                    <a:pt x="21600" y="21049"/>
                    <a:pt x="21600" y="19259"/>
                  </a:cubicBezTo>
                  <a:lnTo>
                    <a:pt x="21600" y="2341"/>
                  </a:lnTo>
                  <a:cubicBezTo>
                    <a:pt x="21600" y="551"/>
                    <a:pt x="20690" y="0"/>
                    <a:pt x="18899" y="0"/>
                  </a:cubicBezTo>
                  <a:close/>
                </a:path>
              </a:pathLst>
            </a:custGeom>
            <a:solidFill>
              <a:schemeClr val="accent1"/>
            </a:solidFill>
            <a:ln w="12700">
              <a:miter lim="400000"/>
            </a:ln>
          </p:spPr>
          <p:txBody>
            <a:bodyPr lIns="0" tIns="0" rIns="0" bIns="0" anchor="ctr"/>
            <a:lstStyle/>
            <a:p>
              <a:pPr lvl="0"/>
              <a:endParaRPr sz="1300"/>
            </a:p>
          </p:txBody>
        </p:sp>
        <p:sp>
          <p:nvSpPr>
            <p:cNvPr id="19" name="Shape 4179"/>
            <p:cNvSpPr/>
            <p:nvPr/>
          </p:nvSpPr>
          <p:spPr>
            <a:xfrm>
              <a:off x="1355400" y="3234414"/>
              <a:ext cx="147492" cy="147507"/>
            </a:xfrm>
            <a:custGeom>
              <a:avLst/>
              <a:gdLst/>
              <a:ahLst/>
              <a:cxnLst>
                <a:cxn ang="0">
                  <a:pos x="wd2" y="hd2"/>
                </a:cxn>
                <a:cxn ang="5400000">
                  <a:pos x="wd2" y="hd2"/>
                </a:cxn>
                <a:cxn ang="10800000">
                  <a:pos x="wd2" y="hd2"/>
                </a:cxn>
                <a:cxn ang="16200000">
                  <a:pos x="wd2" y="hd2"/>
                </a:cxn>
              </a:cxnLst>
              <a:rect l="0" t="0" r="r" b="b"/>
              <a:pathLst>
                <a:path w="21600" h="21600" extrusionOk="0">
                  <a:moveTo>
                    <a:pt x="18899" y="0"/>
                  </a:moveTo>
                  <a:lnTo>
                    <a:pt x="2699" y="0"/>
                  </a:lnTo>
                  <a:cubicBezTo>
                    <a:pt x="910" y="0"/>
                    <a:pt x="0" y="551"/>
                    <a:pt x="0" y="2341"/>
                  </a:cubicBezTo>
                  <a:lnTo>
                    <a:pt x="0" y="19259"/>
                  </a:lnTo>
                  <a:cubicBezTo>
                    <a:pt x="0" y="21049"/>
                    <a:pt x="910" y="21600"/>
                    <a:pt x="2699" y="21600"/>
                  </a:cubicBezTo>
                  <a:lnTo>
                    <a:pt x="18899" y="21600"/>
                  </a:lnTo>
                  <a:cubicBezTo>
                    <a:pt x="20690" y="21600"/>
                    <a:pt x="21600" y="21049"/>
                    <a:pt x="21600" y="19259"/>
                  </a:cubicBezTo>
                  <a:lnTo>
                    <a:pt x="21600" y="2341"/>
                  </a:lnTo>
                  <a:cubicBezTo>
                    <a:pt x="21600" y="551"/>
                    <a:pt x="20690" y="0"/>
                    <a:pt x="18899" y="0"/>
                  </a:cubicBezTo>
                  <a:close/>
                </a:path>
              </a:pathLst>
            </a:custGeom>
            <a:solidFill>
              <a:schemeClr val="accent1"/>
            </a:solidFill>
            <a:ln w="12700">
              <a:miter lim="400000"/>
            </a:ln>
          </p:spPr>
          <p:txBody>
            <a:bodyPr lIns="0" tIns="0" rIns="0" bIns="0" anchor="ctr"/>
            <a:lstStyle/>
            <a:p>
              <a:pPr lvl="0"/>
              <a:endParaRPr sz="1300"/>
            </a:p>
          </p:txBody>
        </p:sp>
        <p:sp>
          <p:nvSpPr>
            <p:cNvPr id="20" name="等腰三角形 19"/>
            <p:cNvSpPr/>
            <p:nvPr/>
          </p:nvSpPr>
          <p:spPr>
            <a:xfrm>
              <a:off x="2068176" y="3209779"/>
              <a:ext cx="144016" cy="16371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a:off x="1547664" y="3560162"/>
              <a:ext cx="144016" cy="16371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a:off x="1630695" y="3159482"/>
              <a:ext cx="144016" cy="16371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a:off x="1397502" y="2716680"/>
              <a:ext cx="144016" cy="16371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a:off x="1763688" y="2499742"/>
              <a:ext cx="144016" cy="16371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a:off x="1184940" y="3247849"/>
              <a:ext cx="144016" cy="16371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p:nvSpPr>
          <p:spPr>
            <a:xfrm>
              <a:off x="2243672" y="3195193"/>
              <a:ext cx="157795" cy="148685"/>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菱形 26"/>
            <p:cNvSpPr/>
            <p:nvPr/>
          </p:nvSpPr>
          <p:spPr>
            <a:xfrm>
              <a:off x="1940913" y="3369178"/>
              <a:ext cx="157795" cy="148685"/>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菱形 27"/>
            <p:cNvSpPr/>
            <p:nvPr/>
          </p:nvSpPr>
          <p:spPr>
            <a:xfrm>
              <a:off x="2175065" y="3386224"/>
              <a:ext cx="157795" cy="148685"/>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菱形 28"/>
            <p:cNvSpPr/>
            <p:nvPr/>
          </p:nvSpPr>
          <p:spPr>
            <a:xfrm>
              <a:off x="1502522" y="3107832"/>
              <a:ext cx="157795" cy="148685"/>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菱形 29"/>
            <p:cNvSpPr/>
            <p:nvPr/>
          </p:nvSpPr>
          <p:spPr>
            <a:xfrm>
              <a:off x="1374828" y="3472846"/>
              <a:ext cx="157795" cy="148685"/>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菱形 30"/>
            <p:cNvSpPr/>
            <p:nvPr/>
          </p:nvSpPr>
          <p:spPr>
            <a:xfrm>
              <a:off x="1043608" y="2859782"/>
              <a:ext cx="157795" cy="148685"/>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菱形 31"/>
            <p:cNvSpPr/>
            <p:nvPr/>
          </p:nvSpPr>
          <p:spPr>
            <a:xfrm>
              <a:off x="1901478" y="2890675"/>
              <a:ext cx="157795" cy="148685"/>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菱形 32"/>
            <p:cNvSpPr/>
            <p:nvPr/>
          </p:nvSpPr>
          <p:spPr>
            <a:xfrm>
              <a:off x="1318604" y="2567995"/>
              <a:ext cx="157795" cy="148685"/>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正五边形 33"/>
            <p:cNvSpPr/>
            <p:nvPr/>
          </p:nvSpPr>
          <p:spPr>
            <a:xfrm>
              <a:off x="1004353" y="3159482"/>
              <a:ext cx="190772" cy="169348"/>
            </a:xfrm>
            <a:prstGeom prst="pent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正五边形 34"/>
            <p:cNvSpPr/>
            <p:nvPr/>
          </p:nvSpPr>
          <p:spPr>
            <a:xfrm>
              <a:off x="2272136" y="3012826"/>
              <a:ext cx="190772" cy="169348"/>
            </a:xfrm>
            <a:prstGeom prst="pent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正五边形 35"/>
            <p:cNvSpPr/>
            <p:nvPr/>
          </p:nvSpPr>
          <p:spPr>
            <a:xfrm>
              <a:off x="1876335" y="3206963"/>
              <a:ext cx="190772" cy="169348"/>
            </a:xfrm>
            <a:prstGeom prst="pent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正五边形 36"/>
            <p:cNvSpPr/>
            <p:nvPr/>
          </p:nvSpPr>
          <p:spPr>
            <a:xfrm>
              <a:off x="1980375" y="2567995"/>
              <a:ext cx="190772" cy="169348"/>
            </a:xfrm>
            <a:prstGeom prst="pent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正五边形 37"/>
            <p:cNvSpPr/>
            <p:nvPr/>
          </p:nvSpPr>
          <p:spPr>
            <a:xfrm>
              <a:off x="1504863" y="2493745"/>
              <a:ext cx="190772" cy="169348"/>
            </a:xfrm>
            <a:prstGeom prst="pent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正五边形 38"/>
            <p:cNvSpPr/>
            <p:nvPr/>
          </p:nvSpPr>
          <p:spPr>
            <a:xfrm>
              <a:off x="1818536" y="3558210"/>
              <a:ext cx="190772" cy="169348"/>
            </a:xfrm>
            <a:prstGeom prst="pent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右箭头 40"/>
            <p:cNvSpPr/>
            <p:nvPr/>
          </p:nvSpPr>
          <p:spPr>
            <a:xfrm>
              <a:off x="2843808" y="2964868"/>
              <a:ext cx="1224136" cy="27928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4499992" y="2493745"/>
              <a:ext cx="792088" cy="59173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5436096" y="2493745"/>
              <a:ext cx="792088" cy="59173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6372200" y="2493745"/>
              <a:ext cx="792088" cy="59173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4499992" y="3147651"/>
              <a:ext cx="792088" cy="59173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5436096" y="3147651"/>
              <a:ext cx="792088" cy="59173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6372200" y="3147651"/>
              <a:ext cx="792088" cy="59173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正五边形 47"/>
            <p:cNvSpPr/>
            <p:nvPr/>
          </p:nvSpPr>
          <p:spPr>
            <a:xfrm>
              <a:off x="4569582" y="2578243"/>
              <a:ext cx="190772" cy="169348"/>
            </a:xfrm>
            <a:prstGeom prst="pent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正五边形 48"/>
            <p:cNvSpPr/>
            <p:nvPr/>
          </p:nvSpPr>
          <p:spPr>
            <a:xfrm>
              <a:off x="4721982" y="2730643"/>
              <a:ext cx="190772" cy="169348"/>
            </a:xfrm>
            <a:prstGeom prst="pent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正五边形 49"/>
            <p:cNvSpPr/>
            <p:nvPr/>
          </p:nvSpPr>
          <p:spPr>
            <a:xfrm>
              <a:off x="4874382" y="2883043"/>
              <a:ext cx="190772" cy="169348"/>
            </a:xfrm>
            <a:prstGeom prst="pent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正五边形 50"/>
            <p:cNvSpPr/>
            <p:nvPr/>
          </p:nvSpPr>
          <p:spPr>
            <a:xfrm>
              <a:off x="4896036" y="2578243"/>
              <a:ext cx="190772" cy="169348"/>
            </a:xfrm>
            <a:prstGeom prst="pent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正五边形 51"/>
            <p:cNvSpPr/>
            <p:nvPr/>
          </p:nvSpPr>
          <p:spPr>
            <a:xfrm>
              <a:off x="5053347" y="2748090"/>
              <a:ext cx="190772" cy="169348"/>
            </a:xfrm>
            <a:prstGeom prst="pent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正五边形 52"/>
            <p:cNvSpPr/>
            <p:nvPr/>
          </p:nvSpPr>
          <p:spPr>
            <a:xfrm>
              <a:off x="4574815" y="2872548"/>
              <a:ext cx="190772" cy="169348"/>
            </a:xfrm>
            <a:prstGeom prst="pent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Freeform 71"/>
            <p:cNvSpPr>
              <a:spLocks noChangeArrowheads="1"/>
            </p:cNvSpPr>
            <p:nvPr/>
          </p:nvSpPr>
          <p:spPr bwMode="auto">
            <a:xfrm>
              <a:off x="5508104" y="2578243"/>
              <a:ext cx="110807" cy="107174"/>
            </a:xfrm>
            <a:custGeom>
              <a:avLst/>
              <a:gdLst>
                <a:gd name="T0" fmla="*/ 17365502 w 269"/>
                <a:gd name="T1" fmla="*/ 0 h 262"/>
                <a:gd name="T2" fmla="*/ 17365502 w 269"/>
                <a:gd name="T3" fmla="*/ 0 h 262"/>
                <a:gd name="T4" fmla="*/ 34730644 w 269"/>
                <a:gd name="T5" fmla="*/ 17124774 h 262"/>
                <a:gd name="T6" fmla="*/ 17365502 w 269"/>
                <a:gd name="T7" fmla="*/ 33355469 h 262"/>
                <a:gd name="T8" fmla="*/ 0 w 269"/>
                <a:gd name="T9" fmla="*/ 17124774 h 262"/>
                <a:gd name="T10" fmla="*/ 17365502 w 269"/>
                <a:gd name="T11" fmla="*/ 0 h 26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262">
                  <a:moveTo>
                    <a:pt x="134" y="0"/>
                  </a:moveTo>
                  <a:lnTo>
                    <a:pt x="134" y="0"/>
                  </a:lnTo>
                  <a:cubicBezTo>
                    <a:pt x="205" y="0"/>
                    <a:pt x="268" y="56"/>
                    <a:pt x="268" y="134"/>
                  </a:cubicBezTo>
                  <a:cubicBezTo>
                    <a:pt x="268" y="204"/>
                    <a:pt x="205" y="261"/>
                    <a:pt x="134" y="261"/>
                  </a:cubicBezTo>
                  <a:cubicBezTo>
                    <a:pt x="63" y="261"/>
                    <a:pt x="0" y="204"/>
                    <a:pt x="0" y="134"/>
                  </a:cubicBezTo>
                  <a:cubicBezTo>
                    <a:pt x="0" y="56"/>
                    <a:pt x="63" y="0"/>
                    <a:pt x="134" y="0"/>
                  </a:cubicBezTo>
                </a:path>
              </a:pathLst>
            </a:custGeom>
            <a:solidFill>
              <a:schemeClr val="accent1"/>
            </a:solidFill>
            <a:ln>
              <a:noFill/>
            </a:ln>
          </p:spPr>
          <p:txBody>
            <a:bodyPr wrap="none" lIns="34290" tIns="17145" rIns="34290" bIns="17145" anchor="ctr"/>
            <a:lstStyle/>
            <a:p>
              <a:endParaRPr lang="en-US">
                <a:latin typeface="Roboto Light"/>
              </a:endParaRPr>
            </a:p>
          </p:txBody>
        </p:sp>
        <p:sp>
          <p:nvSpPr>
            <p:cNvPr id="55" name="Freeform 71"/>
            <p:cNvSpPr>
              <a:spLocks noChangeArrowheads="1"/>
            </p:cNvSpPr>
            <p:nvPr/>
          </p:nvSpPr>
          <p:spPr bwMode="auto">
            <a:xfrm>
              <a:off x="5508104" y="2750521"/>
              <a:ext cx="110807" cy="107174"/>
            </a:xfrm>
            <a:custGeom>
              <a:avLst/>
              <a:gdLst>
                <a:gd name="T0" fmla="*/ 17365502 w 269"/>
                <a:gd name="T1" fmla="*/ 0 h 262"/>
                <a:gd name="T2" fmla="*/ 17365502 w 269"/>
                <a:gd name="T3" fmla="*/ 0 h 262"/>
                <a:gd name="T4" fmla="*/ 34730644 w 269"/>
                <a:gd name="T5" fmla="*/ 17124774 h 262"/>
                <a:gd name="T6" fmla="*/ 17365502 w 269"/>
                <a:gd name="T7" fmla="*/ 33355469 h 262"/>
                <a:gd name="T8" fmla="*/ 0 w 269"/>
                <a:gd name="T9" fmla="*/ 17124774 h 262"/>
                <a:gd name="T10" fmla="*/ 17365502 w 269"/>
                <a:gd name="T11" fmla="*/ 0 h 26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262">
                  <a:moveTo>
                    <a:pt x="134" y="0"/>
                  </a:moveTo>
                  <a:lnTo>
                    <a:pt x="134" y="0"/>
                  </a:lnTo>
                  <a:cubicBezTo>
                    <a:pt x="205" y="0"/>
                    <a:pt x="268" y="56"/>
                    <a:pt x="268" y="134"/>
                  </a:cubicBezTo>
                  <a:cubicBezTo>
                    <a:pt x="268" y="204"/>
                    <a:pt x="205" y="261"/>
                    <a:pt x="134" y="261"/>
                  </a:cubicBezTo>
                  <a:cubicBezTo>
                    <a:pt x="63" y="261"/>
                    <a:pt x="0" y="204"/>
                    <a:pt x="0" y="134"/>
                  </a:cubicBezTo>
                  <a:cubicBezTo>
                    <a:pt x="0" y="56"/>
                    <a:pt x="63" y="0"/>
                    <a:pt x="134" y="0"/>
                  </a:cubicBezTo>
                </a:path>
              </a:pathLst>
            </a:custGeom>
            <a:solidFill>
              <a:schemeClr val="accent1"/>
            </a:solidFill>
            <a:ln>
              <a:noFill/>
            </a:ln>
          </p:spPr>
          <p:txBody>
            <a:bodyPr wrap="none" lIns="34290" tIns="17145" rIns="34290" bIns="17145" anchor="ctr"/>
            <a:lstStyle/>
            <a:p>
              <a:endParaRPr lang="en-US">
                <a:latin typeface="Roboto Light"/>
              </a:endParaRPr>
            </a:p>
          </p:txBody>
        </p:sp>
        <p:sp>
          <p:nvSpPr>
            <p:cNvPr id="56" name="Freeform 71"/>
            <p:cNvSpPr>
              <a:spLocks noChangeArrowheads="1"/>
            </p:cNvSpPr>
            <p:nvPr/>
          </p:nvSpPr>
          <p:spPr bwMode="auto">
            <a:xfrm>
              <a:off x="5509011" y="2932186"/>
              <a:ext cx="110807" cy="107174"/>
            </a:xfrm>
            <a:custGeom>
              <a:avLst/>
              <a:gdLst>
                <a:gd name="T0" fmla="*/ 17365502 w 269"/>
                <a:gd name="T1" fmla="*/ 0 h 262"/>
                <a:gd name="T2" fmla="*/ 17365502 w 269"/>
                <a:gd name="T3" fmla="*/ 0 h 262"/>
                <a:gd name="T4" fmla="*/ 34730644 w 269"/>
                <a:gd name="T5" fmla="*/ 17124774 h 262"/>
                <a:gd name="T6" fmla="*/ 17365502 w 269"/>
                <a:gd name="T7" fmla="*/ 33355469 h 262"/>
                <a:gd name="T8" fmla="*/ 0 w 269"/>
                <a:gd name="T9" fmla="*/ 17124774 h 262"/>
                <a:gd name="T10" fmla="*/ 17365502 w 269"/>
                <a:gd name="T11" fmla="*/ 0 h 26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262">
                  <a:moveTo>
                    <a:pt x="134" y="0"/>
                  </a:moveTo>
                  <a:lnTo>
                    <a:pt x="134" y="0"/>
                  </a:lnTo>
                  <a:cubicBezTo>
                    <a:pt x="205" y="0"/>
                    <a:pt x="268" y="56"/>
                    <a:pt x="268" y="134"/>
                  </a:cubicBezTo>
                  <a:cubicBezTo>
                    <a:pt x="268" y="204"/>
                    <a:pt x="205" y="261"/>
                    <a:pt x="134" y="261"/>
                  </a:cubicBezTo>
                  <a:cubicBezTo>
                    <a:pt x="63" y="261"/>
                    <a:pt x="0" y="204"/>
                    <a:pt x="0" y="134"/>
                  </a:cubicBezTo>
                  <a:cubicBezTo>
                    <a:pt x="0" y="56"/>
                    <a:pt x="63" y="0"/>
                    <a:pt x="134" y="0"/>
                  </a:cubicBezTo>
                </a:path>
              </a:pathLst>
            </a:custGeom>
            <a:solidFill>
              <a:schemeClr val="accent1"/>
            </a:solidFill>
            <a:ln>
              <a:noFill/>
            </a:ln>
          </p:spPr>
          <p:txBody>
            <a:bodyPr wrap="none" lIns="34290" tIns="17145" rIns="34290" bIns="17145" anchor="ctr"/>
            <a:lstStyle/>
            <a:p>
              <a:endParaRPr lang="en-US">
                <a:latin typeface="Roboto Light"/>
              </a:endParaRPr>
            </a:p>
          </p:txBody>
        </p:sp>
        <p:sp>
          <p:nvSpPr>
            <p:cNvPr id="57" name="Freeform 71"/>
            <p:cNvSpPr>
              <a:spLocks noChangeArrowheads="1"/>
            </p:cNvSpPr>
            <p:nvPr/>
          </p:nvSpPr>
          <p:spPr bwMode="auto">
            <a:xfrm>
              <a:off x="5769932" y="2599082"/>
              <a:ext cx="110807" cy="107174"/>
            </a:xfrm>
            <a:custGeom>
              <a:avLst/>
              <a:gdLst>
                <a:gd name="T0" fmla="*/ 17365502 w 269"/>
                <a:gd name="T1" fmla="*/ 0 h 262"/>
                <a:gd name="T2" fmla="*/ 17365502 w 269"/>
                <a:gd name="T3" fmla="*/ 0 h 262"/>
                <a:gd name="T4" fmla="*/ 34730644 w 269"/>
                <a:gd name="T5" fmla="*/ 17124774 h 262"/>
                <a:gd name="T6" fmla="*/ 17365502 w 269"/>
                <a:gd name="T7" fmla="*/ 33355469 h 262"/>
                <a:gd name="T8" fmla="*/ 0 w 269"/>
                <a:gd name="T9" fmla="*/ 17124774 h 262"/>
                <a:gd name="T10" fmla="*/ 17365502 w 269"/>
                <a:gd name="T11" fmla="*/ 0 h 26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262">
                  <a:moveTo>
                    <a:pt x="134" y="0"/>
                  </a:moveTo>
                  <a:lnTo>
                    <a:pt x="134" y="0"/>
                  </a:lnTo>
                  <a:cubicBezTo>
                    <a:pt x="205" y="0"/>
                    <a:pt x="268" y="56"/>
                    <a:pt x="268" y="134"/>
                  </a:cubicBezTo>
                  <a:cubicBezTo>
                    <a:pt x="268" y="204"/>
                    <a:pt x="205" y="261"/>
                    <a:pt x="134" y="261"/>
                  </a:cubicBezTo>
                  <a:cubicBezTo>
                    <a:pt x="63" y="261"/>
                    <a:pt x="0" y="204"/>
                    <a:pt x="0" y="134"/>
                  </a:cubicBezTo>
                  <a:cubicBezTo>
                    <a:pt x="0" y="56"/>
                    <a:pt x="63" y="0"/>
                    <a:pt x="134" y="0"/>
                  </a:cubicBezTo>
                </a:path>
              </a:pathLst>
            </a:custGeom>
            <a:solidFill>
              <a:schemeClr val="accent1"/>
            </a:solidFill>
            <a:ln>
              <a:noFill/>
            </a:ln>
          </p:spPr>
          <p:txBody>
            <a:bodyPr wrap="none" lIns="34290" tIns="17145" rIns="34290" bIns="17145" anchor="ctr"/>
            <a:lstStyle/>
            <a:p>
              <a:endParaRPr lang="en-US">
                <a:latin typeface="Roboto Light"/>
              </a:endParaRPr>
            </a:p>
          </p:txBody>
        </p:sp>
        <p:sp>
          <p:nvSpPr>
            <p:cNvPr id="58" name="Freeform 71"/>
            <p:cNvSpPr>
              <a:spLocks noChangeArrowheads="1"/>
            </p:cNvSpPr>
            <p:nvPr/>
          </p:nvSpPr>
          <p:spPr bwMode="auto">
            <a:xfrm>
              <a:off x="5660504" y="2728562"/>
              <a:ext cx="110807" cy="107174"/>
            </a:xfrm>
            <a:custGeom>
              <a:avLst/>
              <a:gdLst>
                <a:gd name="T0" fmla="*/ 17365502 w 269"/>
                <a:gd name="T1" fmla="*/ 0 h 262"/>
                <a:gd name="T2" fmla="*/ 17365502 w 269"/>
                <a:gd name="T3" fmla="*/ 0 h 262"/>
                <a:gd name="T4" fmla="*/ 34730644 w 269"/>
                <a:gd name="T5" fmla="*/ 17124774 h 262"/>
                <a:gd name="T6" fmla="*/ 17365502 w 269"/>
                <a:gd name="T7" fmla="*/ 33355469 h 262"/>
                <a:gd name="T8" fmla="*/ 0 w 269"/>
                <a:gd name="T9" fmla="*/ 17124774 h 262"/>
                <a:gd name="T10" fmla="*/ 17365502 w 269"/>
                <a:gd name="T11" fmla="*/ 0 h 26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262">
                  <a:moveTo>
                    <a:pt x="134" y="0"/>
                  </a:moveTo>
                  <a:lnTo>
                    <a:pt x="134" y="0"/>
                  </a:lnTo>
                  <a:cubicBezTo>
                    <a:pt x="205" y="0"/>
                    <a:pt x="268" y="56"/>
                    <a:pt x="268" y="134"/>
                  </a:cubicBezTo>
                  <a:cubicBezTo>
                    <a:pt x="268" y="204"/>
                    <a:pt x="205" y="261"/>
                    <a:pt x="134" y="261"/>
                  </a:cubicBezTo>
                  <a:cubicBezTo>
                    <a:pt x="63" y="261"/>
                    <a:pt x="0" y="204"/>
                    <a:pt x="0" y="134"/>
                  </a:cubicBezTo>
                  <a:cubicBezTo>
                    <a:pt x="0" y="56"/>
                    <a:pt x="63" y="0"/>
                    <a:pt x="134" y="0"/>
                  </a:cubicBezTo>
                </a:path>
              </a:pathLst>
            </a:custGeom>
            <a:solidFill>
              <a:schemeClr val="accent1"/>
            </a:solidFill>
            <a:ln>
              <a:noFill/>
            </a:ln>
          </p:spPr>
          <p:txBody>
            <a:bodyPr wrap="none" lIns="34290" tIns="17145" rIns="34290" bIns="17145" anchor="ctr"/>
            <a:lstStyle/>
            <a:p>
              <a:endParaRPr lang="en-US">
                <a:latin typeface="Roboto Light"/>
              </a:endParaRPr>
            </a:p>
          </p:txBody>
        </p:sp>
        <p:sp>
          <p:nvSpPr>
            <p:cNvPr id="59" name="Freeform 71"/>
            <p:cNvSpPr>
              <a:spLocks noChangeArrowheads="1"/>
            </p:cNvSpPr>
            <p:nvPr/>
          </p:nvSpPr>
          <p:spPr bwMode="auto">
            <a:xfrm>
              <a:off x="5661411" y="2910227"/>
              <a:ext cx="110807" cy="107174"/>
            </a:xfrm>
            <a:custGeom>
              <a:avLst/>
              <a:gdLst>
                <a:gd name="T0" fmla="*/ 17365502 w 269"/>
                <a:gd name="T1" fmla="*/ 0 h 262"/>
                <a:gd name="T2" fmla="*/ 17365502 w 269"/>
                <a:gd name="T3" fmla="*/ 0 h 262"/>
                <a:gd name="T4" fmla="*/ 34730644 w 269"/>
                <a:gd name="T5" fmla="*/ 17124774 h 262"/>
                <a:gd name="T6" fmla="*/ 17365502 w 269"/>
                <a:gd name="T7" fmla="*/ 33355469 h 262"/>
                <a:gd name="T8" fmla="*/ 0 w 269"/>
                <a:gd name="T9" fmla="*/ 17124774 h 262"/>
                <a:gd name="T10" fmla="*/ 17365502 w 269"/>
                <a:gd name="T11" fmla="*/ 0 h 26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262">
                  <a:moveTo>
                    <a:pt x="134" y="0"/>
                  </a:moveTo>
                  <a:lnTo>
                    <a:pt x="134" y="0"/>
                  </a:lnTo>
                  <a:cubicBezTo>
                    <a:pt x="205" y="0"/>
                    <a:pt x="268" y="56"/>
                    <a:pt x="268" y="134"/>
                  </a:cubicBezTo>
                  <a:cubicBezTo>
                    <a:pt x="268" y="204"/>
                    <a:pt x="205" y="261"/>
                    <a:pt x="134" y="261"/>
                  </a:cubicBezTo>
                  <a:cubicBezTo>
                    <a:pt x="63" y="261"/>
                    <a:pt x="0" y="204"/>
                    <a:pt x="0" y="134"/>
                  </a:cubicBezTo>
                  <a:cubicBezTo>
                    <a:pt x="0" y="56"/>
                    <a:pt x="63" y="0"/>
                    <a:pt x="134" y="0"/>
                  </a:cubicBezTo>
                </a:path>
              </a:pathLst>
            </a:custGeom>
            <a:solidFill>
              <a:schemeClr val="accent1"/>
            </a:solidFill>
            <a:ln>
              <a:noFill/>
            </a:ln>
          </p:spPr>
          <p:txBody>
            <a:bodyPr wrap="none" lIns="34290" tIns="17145" rIns="34290" bIns="17145" anchor="ctr"/>
            <a:lstStyle/>
            <a:p>
              <a:endParaRPr lang="en-US">
                <a:latin typeface="Roboto Light"/>
              </a:endParaRPr>
            </a:p>
          </p:txBody>
        </p:sp>
        <p:sp>
          <p:nvSpPr>
            <p:cNvPr id="60" name="Freeform 71"/>
            <p:cNvSpPr>
              <a:spLocks noChangeArrowheads="1"/>
            </p:cNvSpPr>
            <p:nvPr/>
          </p:nvSpPr>
          <p:spPr bwMode="auto">
            <a:xfrm>
              <a:off x="5994972" y="2578243"/>
              <a:ext cx="110807" cy="107174"/>
            </a:xfrm>
            <a:custGeom>
              <a:avLst/>
              <a:gdLst>
                <a:gd name="T0" fmla="*/ 17365502 w 269"/>
                <a:gd name="T1" fmla="*/ 0 h 262"/>
                <a:gd name="T2" fmla="*/ 17365502 w 269"/>
                <a:gd name="T3" fmla="*/ 0 h 262"/>
                <a:gd name="T4" fmla="*/ 34730644 w 269"/>
                <a:gd name="T5" fmla="*/ 17124774 h 262"/>
                <a:gd name="T6" fmla="*/ 17365502 w 269"/>
                <a:gd name="T7" fmla="*/ 33355469 h 262"/>
                <a:gd name="T8" fmla="*/ 0 w 269"/>
                <a:gd name="T9" fmla="*/ 17124774 h 262"/>
                <a:gd name="T10" fmla="*/ 17365502 w 269"/>
                <a:gd name="T11" fmla="*/ 0 h 26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262">
                  <a:moveTo>
                    <a:pt x="134" y="0"/>
                  </a:moveTo>
                  <a:lnTo>
                    <a:pt x="134" y="0"/>
                  </a:lnTo>
                  <a:cubicBezTo>
                    <a:pt x="205" y="0"/>
                    <a:pt x="268" y="56"/>
                    <a:pt x="268" y="134"/>
                  </a:cubicBezTo>
                  <a:cubicBezTo>
                    <a:pt x="268" y="204"/>
                    <a:pt x="205" y="261"/>
                    <a:pt x="134" y="261"/>
                  </a:cubicBezTo>
                  <a:cubicBezTo>
                    <a:pt x="63" y="261"/>
                    <a:pt x="0" y="204"/>
                    <a:pt x="0" y="134"/>
                  </a:cubicBezTo>
                  <a:cubicBezTo>
                    <a:pt x="0" y="56"/>
                    <a:pt x="63" y="0"/>
                    <a:pt x="134" y="0"/>
                  </a:cubicBezTo>
                </a:path>
              </a:pathLst>
            </a:custGeom>
            <a:solidFill>
              <a:schemeClr val="accent1"/>
            </a:solidFill>
            <a:ln>
              <a:noFill/>
            </a:ln>
          </p:spPr>
          <p:txBody>
            <a:bodyPr wrap="none" lIns="34290" tIns="17145" rIns="34290" bIns="17145" anchor="ctr"/>
            <a:lstStyle/>
            <a:p>
              <a:endParaRPr lang="en-US">
                <a:latin typeface="Roboto Light"/>
              </a:endParaRPr>
            </a:p>
          </p:txBody>
        </p:sp>
        <p:sp>
          <p:nvSpPr>
            <p:cNvPr id="61" name="Freeform 71"/>
            <p:cNvSpPr>
              <a:spLocks noChangeArrowheads="1"/>
            </p:cNvSpPr>
            <p:nvPr/>
          </p:nvSpPr>
          <p:spPr bwMode="auto">
            <a:xfrm>
              <a:off x="5842572" y="2750521"/>
              <a:ext cx="110807" cy="107174"/>
            </a:xfrm>
            <a:custGeom>
              <a:avLst/>
              <a:gdLst>
                <a:gd name="T0" fmla="*/ 17365502 w 269"/>
                <a:gd name="T1" fmla="*/ 0 h 262"/>
                <a:gd name="T2" fmla="*/ 17365502 w 269"/>
                <a:gd name="T3" fmla="*/ 0 h 262"/>
                <a:gd name="T4" fmla="*/ 34730644 w 269"/>
                <a:gd name="T5" fmla="*/ 17124774 h 262"/>
                <a:gd name="T6" fmla="*/ 17365502 w 269"/>
                <a:gd name="T7" fmla="*/ 33355469 h 262"/>
                <a:gd name="T8" fmla="*/ 0 w 269"/>
                <a:gd name="T9" fmla="*/ 17124774 h 262"/>
                <a:gd name="T10" fmla="*/ 17365502 w 269"/>
                <a:gd name="T11" fmla="*/ 0 h 26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262">
                  <a:moveTo>
                    <a:pt x="134" y="0"/>
                  </a:moveTo>
                  <a:lnTo>
                    <a:pt x="134" y="0"/>
                  </a:lnTo>
                  <a:cubicBezTo>
                    <a:pt x="205" y="0"/>
                    <a:pt x="268" y="56"/>
                    <a:pt x="268" y="134"/>
                  </a:cubicBezTo>
                  <a:cubicBezTo>
                    <a:pt x="268" y="204"/>
                    <a:pt x="205" y="261"/>
                    <a:pt x="134" y="261"/>
                  </a:cubicBezTo>
                  <a:cubicBezTo>
                    <a:pt x="63" y="261"/>
                    <a:pt x="0" y="204"/>
                    <a:pt x="0" y="134"/>
                  </a:cubicBezTo>
                  <a:cubicBezTo>
                    <a:pt x="0" y="56"/>
                    <a:pt x="63" y="0"/>
                    <a:pt x="134" y="0"/>
                  </a:cubicBezTo>
                </a:path>
              </a:pathLst>
            </a:custGeom>
            <a:solidFill>
              <a:schemeClr val="accent1"/>
            </a:solidFill>
            <a:ln>
              <a:noFill/>
            </a:ln>
          </p:spPr>
          <p:txBody>
            <a:bodyPr wrap="none" lIns="34290" tIns="17145" rIns="34290" bIns="17145" anchor="ctr"/>
            <a:lstStyle/>
            <a:p>
              <a:endParaRPr lang="en-US">
                <a:latin typeface="Roboto Light"/>
              </a:endParaRPr>
            </a:p>
          </p:txBody>
        </p:sp>
        <p:sp>
          <p:nvSpPr>
            <p:cNvPr id="62" name="Freeform 71"/>
            <p:cNvSpPr>
              <a:spLocks noChangeArrowheads="1"/>
            </p:cNvSpPr>
            <p:nvPr/>
          </p:nvSpPr>
          <p:spPr bwMode="auto">
            <a:xfrm>
              <a:off x="5843479" y="2932186"/>
              <a:ext cx="110807" cy="107174"/>
            </a:xfrm>
            <a:custGeom>
              <a:avLst/>
              <a:gdLst>
                <a:gd name="T0" fmla="*/ 17365502 w 269"/>
                <a:gd name="T1" fmla="*/ 0 h 262"/>
                <a:gd name="T2" fmla="*/ 17365502 w 269"/>
                <a:gd name="T3" fmla="*/ 0 h 262"/>
                <a:gd name="T4" fmla="*/ 34730644 w 269"/>
                <a:gd name="T5" fmla="*/ 17124774 h 262"/>
                <a:gd name="T6" fmla="*/ 17365502 w 269"/>
                <a:gd name="T7" fmla="*/ 33355469 h 262"/>
                <a:gd name="T8" fmla="*/ 0 w 269"/>
                <a:gd name="T9" fmla="*/ 17124774 h 262"/>
                <a:gd name="T10" fmla="*/ 17365502 w 269"/>
                <a:gd name="T11" fmla="*/ 0 h 26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262">
                  <a:moveTo>
                    <a:pt x="134" y="0"/>
                  </a:moveTo>
                  <a:lnTo>
                    <a:pt x="134" y="0"/>
                  </a:lnTo>
                  <a:cubicBezTo>
                    <a:pt x="205" y="0"/>
                    <a:pt x="268" y="56"/>
                    <a:pt x="268" y="134"/>
                  </a:cubicBezTo>
                  <a:cubicBezTo>
                    <a:pt x="268" y="204"/>
                    <a:pt x="205" y="261"/>
                    <a:pt x="134" y="261"/>
                  </a:cubicBezTo>
                  <a:cubicBezTo>
                    <a:pt x="63" y="261"/>
                    <a:pt x="0" y="204"/>
                    <a:pt x="0" y="134"/>
                  </a:cubicBezTo>
                  <a:cubicBezTo>
                    <a:pt x="0" y="56"/>
                    <a:pt x="63" y="0"/>
                    <a:pt x="134" y="0"/>
                  </a:cubicBezTo>
                </a:path>
              </a:pathLst>
            </a:custGeom>
            <a:solidFill>
              <a:schemeClr val="accent1"/>
            </a:solidFill>
            <a:ln>
              <a:noFill/>
            </a:ln>
          </p:spPr>
          <p:txBody>
            <a:bodyPr wrap="none" lIns="34290" tIns="17145" rIns="34290" bIns="17145" anchor="ctr"/>
            <a:lstStyle/>
            <a:p>
              <a:endParaRPr lang="en-US">
                <a:latin typeface="Roboto Light"/>
              </a:endParaRPr>
            </a:p>
          </p:txBody>
        </p:sp>
        <p:sp>
          <p:nvSpPr>
            <p:cNvPr id="63" name="Freeform 71"/>
            <p:cNvSpPr>
              <a:spLocks noChangeArrowheads="1"/>
            </p:cNvSpPr>
            <p:nvPr/>
          </p:nvSpPr>
          <p:spPr bwMode="auto">
            <a:xfrm>
              <a:off x="5994972" y="2902921"/>
              <a:ext cx="110807" cy="107174"/>
            </a:xfrm>
            <a:custGeom>
              <a:avLst/>
              <a:gdLst>
                <a:gd name="T0" fmla="*/ 17365502 w 269"/>
                <a:gd name="T1" fmla="*/ 0 h 262"/>
                <a:gd name="T2" fmla="*/ 17365502 w 269"/>
                <a:gd name="T3" fmla="*/ 0 h 262"/>
                <a:gd name="T4" fmla="*/ 34730644 w 269"/>
                <a:gd name="T5" fmla="*/ 17124774 h 262"/>
                <a:gd name="T6" fmla="*/ 17365502 w 269"/>
                <a:gd name="T7" fmla="*/ 33355469 h 262"/>
                <a:gd name="T8" fmla="*/ 0 w 269"/>
                <a:gd name="T9" fmla="*/ 17124774 h 262"/>
                <a:gd name="T10" fmla="*/ 17365502 w 269"/>
                <a:gd name="T11" fmla="*/ 0 h 26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262">
                  <a:moveTo>
                    <a:pt x="134" y="0"/>
                  </a:moveTo>
                  <a:lnTo>
                    <a:pt x="134" y="0"/>
                  </a:lnTo>
                  <a:cubicBezTo>
                    <a:pt x="205" y="0"/>
                    <a:pt x="268" y="56"/>
                    <a:pt x="268" y="134"/>
                  </a:cubicBezTo>
                  <a:cubicBezTo>
                    <a:pt x="268" y="204"/>
                    <a:pt x="205" y="261"/>
                    <a:pt x="134" y="261"/>
                  </a:cubicBezTo>
                  <a:cubicBezTo>
                    <a:pt x="63" y="261"/>
                    <a:pt x="0" y="204"/>
                    <a:pt x="0" y="134"/>
                  </a:cubicBezTo>
                  <a:cubicBezTo>
                    <a:pt x="0" y="56"/>
                    <a:pt x="63" y="0"/>
                    <a:pt x="134" y="0"/>
                  </a:cubicBezTo>
                </a:path>
              </a:pathLst>
            </a:custGeom>
            <a:solidFill>
              <a:schemeClr val="accent1"/>
            </a:solidFill>
            <a:ln>
              <a:noFill/>
            </a:ln>
          </p:spPr>
          <p:txBody>
            <a:bodyPr wrap="none" lIns="34290" tIns="17145" rIns="34290" bIns="17145" anchor="ctr"/>
            <a:lstStyle/>
            <a:p>
              <a:endParaRPr lang="en-US">
                <a:latin typeface="Roboto Light"/>
              </a:endParaRPr>
            </a:p>
          </p:txBody>
        </p:sp>
        <p:sp>
          <p:nvSpPr>
            <p:cNvPr id="64" name="等腰三角形 63"/>
            <p:cNvSpPr/>
            <p:nvPr/>
          </p:nvSpPr>
          <p:spPr>
            <a:xfrm>
              <a:off x="6444208" y="2566810"/>
              <a:ext cx="144016" cy="16371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a:off x="6596608" y="2719210"/>
              <a:ext cx="144016" cy="16371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等腰三角形 65"/>
            <p:cNvSpPr/>
            <p:nvPr/>
          </p:nvSpPr>
          <p:spPr>
            <a:xfrm>
              <a:off x="6749008" y="2871610"/>
              <a:ext cx="144016" cy="16371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等腰三角形 66"/>
            <p:cNvSpPr/>
            <p:nvPr/>
          </p:nvSpPr>
          <p:spPr>
            <a:xfrm>
              <a:off x="6435774" y="2890675"/>
              <a:ext cx="144016" cy="16371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等腰三角形 67"/>
            <p:cNvSpPr/>
            <p:nvPr/>
          </p:nvSpPr>
          <p:spPr>
            <a:xfrm>
              <a:off x="6910908" y="2578243"/>
              <a:ext cx="144016" cy="16371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Shape 4179"/>
            <p:cNvSpPr/>
            <p:nvPr/>
          </p:nvSpPr>
          <p:spPr>
            <a:xfrm>
              <a:off x="4633078" y="3275258"/>
              <a:ext cx="147492" cy="147507"/>
            </a:xfrm>
            <a:custGeom>
              <a:avLst/>
              <a:gdLst/>
              <a:ahLst/>
              <a:cxnLst>
                <a:cxn ang="0">
                  <a:pos x="wd2" y="hd2"/>
                </a:cxn>
                <a:cxn ang="5400000">
                  <a:pos x="wd2" y="hd2"/>
                </a:cxn>
                <a:cxn ang="10800000">
                  <a:pos x="wd2" y="hd2"/>
                </a:cxn>
                <a:cxn ang="16200000">
                  <a:pos x="wd2" y="hd2"/>
                </a:cxn>
              </a:cxnLst>
              <a:rect l="0" t="0" r="r" b="b"/>
              <a:pathLst>
                <a:path w="21600" h="21600" extrusionOk="0">
                  <a:moveTo>
                    <a:pt x="18899" y="0"/>
                  </a:moveTo>
                  <a:lnTo>
                    <a:pt x="2699" y="0"/>
                  </a:lnTo>
                  <a:cubicBezTo>
                    <a:pt x="910" y="0"/>
                    <a:pt x="0" y="551"/>
                    <a:pt x="0" y="2341"/>
                  </a:cubicBezTo>
                  <a:lnTo>
                    <a:pt x="0" y="19259"/>
                  </a:lnTo>
                  <a:cubicBezTo>
                    <a:pt x="0" y="21049"/>
                    <a:pt x="910" y="21600"/>
                    <a:pt x="2699" y="21600"/>
                  </a:cubicBezTo>
                  <a:lnTo>
                    <a:pt x="18899" y="21600"/>
                  </a:lnTo>
                  <a:cubicBezTo>
                    <a:pt x="20690" y="21600"/>
                    <a:pt x="21600" y="21049"/>
                    <a:pt x="21600" y="19259"/>
                  </a:cubicBezTo>
                  <a:lnTo>
                    <a:pt x="21600" y="2341"/>
                  </a:lnTo>
                  <a:cubicBezTo>
                    <a:pt x="21600" y="551"/>
                    <a:pt x="20690" y="0"/>
                    <a:pt x="18899" y="0"/>
                  </a:cubicBezTo>
                  <a:close/>
                </a:path>
              </a:pathLst>
            </a:custGeom>
            <a:solidFill>
              <a:schemeClr val="accent1"/>
            </a:solidFill>
            <a:ln w="12700">
              <a:miter lim="400000"/>
            </a:ln>
          </p:spPr>
          <p:txBody>
            <a:bodyPr lIns="0" tIns="0" rIns="0" bIns="0" anchor="ctr"/>
            <a:lstStyle/>
            <a:p>
              <a:pPr lvl="0"/>
              <a:endParaRPr sz="1300"/>
            </a:p>
          </p:txBody>
        </p:sp>
        <p:sp>
          <p:nvSpPr>
            <p:cNvPr id="70" name="Shape 4179"/>
            <p:cNvSpPr/>
            <p:nvPr/>
          </p:nvSpPr>
          <p:spPr>
            <a:xfrm>
              <a:off x="4919136" y="3255953"/>
              <a:ext cx="147492" cy="147507"/>
            </a:xfrm>
            <a:custGeom>
              <a:avLst/>
              <a:gdLst/>
              <a:ahLst/>
              <a:cxnLst>
                <a:cxn ang="0">
                  <a:pos x="wd2" y="hd2"/>
                </a:cxn>
                <a:cxn ang="5400000">
                  <a:pos x="wd2" y="hd2"/>
                </a:cxn>
                <a:cxn ang="10800000">
                  <a:pos x="wd2" y="hd2"/>
                </a:cxn>
                <a:cxn ang="16200000">
                  <a:pos x="wd2" y="hd2"/>
                </a:cxn>
              </a:cxnLst>
              <a:rect l="0" t="0" r="r" b="b"/>
              <a:pathLst>
                <a:path w="21600" h="21600" extrusionOk="0">
                  <a:moveTo>
                    <a:pt x="18899" y="0"/>
                  </a:moveTo>
                  <a:lnTo>
                    <a:pt x="2699" y="0"/>
                  </a:lnTo>
                  <a:cubicBezTo>
                    <a:pt x="910" y="0"/>
                    <a:pt x="0" y="551"/>
                    <a:pt x="0" y="2341"/>
                  </a:cubicBezTo>
                  <a:lnTo>
                    <a:pt x="0" y="19259"/>
                  </a:lnTo>
                  <a:cubicBezTo>
                    <a:pt x="0" y="21049"/>
                    <a:pt x="910" y="21600"/>
                    <a:pt x="2699" y="21600"/>
                  </a:cubicBezTo>
                  <a:lnTo>
                    <a:pt x="18899" y="21600"/>
                  </a:lnTo>
                  <a:cubicBezTo>
                    <a:pt x="20690" y="21600"/>
                    <a:pt x="21600" y="21049"/>
                    <a:pt x="21600" y="19259"/>
                  </a:cubicBezTo>
                  <a:lnTo>
                    <a:pt x="21600" y="2341"/>
                  </a:lnTo>
                  <a:cubicBezTo>
                    <a:pt x="21600" y="551"/>
                    <a:pt x="20690" y="0"/>
                    <a:pt x="18899" y="0"/>
                  </a:cubicBezTo>
                  <a:close/>
                </a:path>
              </a:pathLst>
            </a:custGeom>
            <a:solidFill>
              <a:schemeClr val="accent1"/>
            </a:solidFill>
            <a:ln w="12700">
              <a:miter lim="400000"/>
            </a:ln>
          </p:spPr>
          <p:txBody>
            <a:bodyPr lIns="0" tIns="0" rIns="0" bIns="0" anchor="ctr"/>
            <a:lstStyle/>
            <a:p>
              <a:pPr lvl="0"/>
              <a:endParaRPr sz="1300"/>
            </a:p>
          </p:txBody>
        </p:sp>
        <p:sp>
          <p:nvSpPr>
            <p:cNvPr id="71" name="Shape 4179"/>
            <p:cNvSpPr/>
            <p:nvPr/>
          </p:nvSpPr>
          <p:spPr>
            <a:xfrm>
              <a:off x="5098409" y="3304123"/>
              <a:ext cx="147492" cy="147507"/>
            </a:xfrm>
            <a:custGeom>
              <a:avLst/>
              <a:gdLst/>
              <a:ahLst/>
              <a:cxnLst>
                <a:cxn ang="0">
                  <a:pos x="wd2" y="hd2"/>
                </a:cxn>
                <a:cxn ang="5400000">
                  <a:pos x="wd2" y="hd2"/>
                </a:cxn>
                <a:cxn ang="10800000">
                  <a:pos x="wd2" y="hd2"/>
                </a:cxn>
                <a:cxn ang="16200000">
                  <a:pos x="wd2" y="hd2"/>
                </a:cxn>
              </a:cxnLst>
              <a:rect l="0" t="0" r="r" b="b"/>
              <a:pathLst>
                <a:path w="21600" h="21600" extrusionOk="0">
                  <a:moveTo>
                    <a:pt x="18899" y="0"/>
                  </a:moveTo>
                  <a:lnTo>
                    <a:pt x="2699" y="0"/>
                  </a:lnTo>
                  <a:cubicBezTo>
                    <a:pt x="910" y="0"/>
                    <a:pt x="0" y="551"/>
                    <a:pt x="0" y="2341"/>
                  </a:cubicBezTo>
                  <a:lnTo>
                    <a:pt x="0" y="19259"/>
                  </a:lnTo>
                  <a:cubicBezTo>
                    <a:pt x="0" y="21049"/>
                    <a:pt x="910" y="21600"/>
                    <a:pt x="2699" y="21600"/>
                  </a:cubicBezTo>
                  <a:lnTo>
                    <a:pt x="18899" y="21600"/>
                  </a:lnTo>
                  <a:cubicBezTo>
                    <a:pt x="20690" y="21600"/>
                    <a:pt x="21600" y="21049"/>
                    <a:pt x="21600" y="19259"/>
                  </a:cubicBezTo>
                  <a:lnTo>
                    <a:pt x="21600" y="2341"/>
                  </a:lnTo>
                  <a:cubicBezTo>
                    <a:pt x="21600" y="551"/>
                    <a:pt x="20690" y="0"/>
                    <a:pt x="18899" y="0"/>
                  </a:cubicBezTo>
                  <a:close/>
                </a:path>
              </a:pathLst>
            </a:custGeom>
            <a:solidFill>
              <a:schemeClr val="accent1"/>
            </a:solidFill>
            <a:ln w="12700">
              <a:miter lim="400000"/>
            </a:ln>
          </p:spPr>
          <p:txBody>
            <a:bodyPr lIns="0" tIns="0" rIns="0" bIns="0" anchor="ctr"/>
            <a:lstStyle/>
            <a:p>
              <a:pPr lvl="0"/>
              <a:endParaRPr sz="1300"/>
            </a:p>
          </p:txBody>
        </p:sp>
        <p:sp>
          <p:nvSpPr>
            <p:cNvPr id="72" name="Shape 4179"/>
            <p:cNvSpPr/>
            <p:nvPr/>
          </p:nvSpPr>
          <p:spPr>
            <a:xfrm>
              <a:off x="5049527" y="3521765"/>
              <a:ext cx="147492" cy="147507"/>
            </a:xfrm>
            <a:custGeom>
              <a:avLst/>
              <a:gdLst/>
              <a:ahLst/>
              <a:cxnLst>
                <a:cxn ang="0">
                  <a:pos x="wd2" y="hd2"/>
                </a:cxn>
                <a:cxn ang="5400000">
                  <a:pos x="wd2" y="hd2"/>
                </a:cxn>
                <a:cxn ang="10800000">
                  <a:pos x="wd2" y="hd2"/>
                </a:cxn>
                <a:cxn ang="16200000">
                  <a:pos x="wd2" y="hd2"/>
                </a:cxn>
              </a:cxnLst>
              <a:rect l="0" t="0" r="r" b="b"/>
              <a:pathLst>
                <a:path w="21600" h="21600" extrusionOk="0">
                  <a:moveTo>
                    <a:pt x="18899" y="0"/>
                  </a:moveTo>
                  <a:lnTo>
                    <a:pt x="2699" y="0"/>
                  </a:lnTo>
                  <a:cubicBezTo>
                    <a:pt x="910" y="0"/>
                    <a:pt x="0" y="551"/>
                    <a:pt x="0" y="2341"/>
                  </a:cubicBezTo>
                  <a:lnTo>
                    <a:pt x="0" y="19259"/>
                  </a:lnTo>
                  <a:cubicBezTo>
                    <a:pt x="0" y="21049"/>
                    <a:pt x="910" y="21600"/>
                    <a:pt x="2699" y="21600"/>
                  </a:cubicBezTo>
                  <a:lnTo>
                    <a:pt x="18899" y="21600"/>
                  </a:lnTo>
                  <a:cubicBezTo>
                    <a:pt x="20690" y="21600"/>
                    <a:pt x="21600" y="21049"/>
                    <a:pt x="21600" y="19259"/>
                  </a:cubicBezTo>
                  <a:lnTo>
                    <a:pt x="21600" y="2341"/>
                  </a:lnTo>
                  <a:cubicBezTo>
                    <a:pt x="21600" y="551"/>
                    <a:pt x="20690" y="0"/>
                    <a:pt x="18899" y="0"/>
                  </a:cubicBezTo>
                  <a:close/>
                </a:path>
              </a:pathLst>
            </a:custGeom>
            <a:solidFill>
              <a:schemeClr val="accent1"/>
            </a:solidFill>
            <a:ln w="12700">
              <a:miter lim="400000"/>
            </a:ln>
          </p:spPr>
          <p:txBody>
            <a:bodyPr lIns="0" tIns="0" rIns="0" bIns="0" anchor="ctr"/>
            <a:lstStyle/>
            <a:p>
              <a:pPr lvl="0"/>
              <a:endParaRPr sz="1300"/>
            </a:p>
          </p:txBody>
        </p:sp>
        <p:sp>
          <p:nvSpPr>
            <p:cNvPr id="73" name="Shape 4179"/>
            <p:cNvSpPr/>
            <p:nvPr/>
          </p:nvSpPr>
          <p:spPr>
            <a:xfrm>
              <a:off x="4630704" y="3521765"/>
              <a:ext cx="147492" cy="147507"/>
            </a:xfrm>
            <a:custGeom>
              <a:avLst/>
              <a:gdLst/>
              <a:ahLst/>
              <a:cxnLst>
                <a:cxn ang="0">
                  <a:pos x="wd2" y="hd2"/>
                </a:cxn>
                <a:cxn ang="5400000">
                  <a:pos x="wd2" y="hd2"/>
                </a:cxn>
                <a:cxn ang="10800000">
                  <a:pos x="wd2" y="hd2"/>
                </a:cxn>
                <a:cxn ang="16200000">
                  <a:pos x="wd2" y="hd2"/>
                </a:cxn>
              </a:cxnLst>
              <a:rect l="0" t="0" r="r" b="b"/>
              <a:pathLst>
                <a:path w="21600" h="21600" extrusionOk="0">
                  <a:moveTo>
                    <a:pt x="18899" y="0"/>
                  </a:moveTo>
                  <a:lnTo>
                    <a:pt x="2699" y="0"/>
                  </a:lnTo>
                  <a:cubicBezTo>
                    <a:pt x="910" y="0"/>
                    <a:pt x="0" y="551"/>
                    <a:pt x="0" y="2341"/>
                  </a:cubicBezTo>
                  <a:lnTo>
                    <a:pt x="0" y="19259"/>
                  </a:lnTo>
                  <a:cubicBezTo>
                    <a:pt x="0" y="21049"/>
                    <a:pt x="910" y="21600"/>
                    <a:pt x="2699" y="21600"/>
                  </a:cubicBezTo>
                  <a:lnTo>
                    <a:pt x="18899" y="21600"/>
                  </a:lnTo>
                  <a:cubicBezTo>
                    <a:pt x="20690" y="21600"/>
                    <a:pt x="21600" y="21049"/>
                    <a:pt x="21600" y="19259"/>
                  </a:cubicBezTo>
                  <a:lnTo>
                    <a:pt x="21600" y="2341"/>
                  </a:lnTo>
                  <a:cubicBezTo>
                    <a:pt x="21600" y="551"/>
                    <a:pt x="20690" y="0"/>
                    <a:pt x="18899" y="0"/>
                  </a:cubicBezTo>
                  <a:close/>
                </a:path>
              </a:pathLst>
            </a:custGeom>
            <a:solidFill>
              <a:schemeClr val="accent1"/>
            </a:solidFill>
            <a:ln w="12700">
              <a:miter lim="400000"/>
            </a:ln>
          </p:spPr>
          <p:txBody>
            <a:bodyPr lIns="0" tIns="0" rIns="0" bIns="0" anchor="ctr"/>
            <a:lstStyle/>
            <a:p>
              <a:pPr lvl="0"/>
              <a:endParaRPr sz="1300"/>
            </a:p>
          </p:txBody>
        </p:sp>
        <p:sp>
          <p:nvSpPr>
            <p:cNvPr id="74" name="Shape 4179"/>
            <p:cNvSpPr/>
            <p:nvPr/>
          </p:nvSpPr>
          <p:spPr>
            <a:xfrm>
              <a:off x="4839008" y="3547777"/>
              <a:ext cx="147492" cy="147507"/>
            </a:xfrm>
            <a:custGeom>
              <a:avLst/>
              <a:gdLst/>
              <a:ahLst/>
              <a:cxnLst>
                <a:cxn ang="0">
                  <a:pos x="wd2" y="hd2"/>
                </a:cxn>
                <a:cxn ang="5400000">
                  <a:pos x="wd2" y="hd2"/>
                </a:cxn>
                <a:cxn ang="10800000">
                  <a:pos x="wd2" y="hd2"/>
                </a:cxn>
                <a:cxn ang="16200000">
                  <a:pos x="wd2" y="hd2"/>
                </a:cxn>
              </a:cxnLst>
              <a:rect l="0" t="0" r="r" b="b"/>
              <a:pathLst>
                <a:path w="21600" h="21600" extrusionOk="0">
                  <a:moveTo>
                    <a:pt x="18899" y="0"/>
                  </a:moveTo>
                  <a:lnTo>
                    <a:pt x="2699" y="0"/>
                  </a:lnTo>
                  <a:cubicBezTo>
                    <a:pt x="910" y="0"/>
                    <a:pt x="0" y="551"/>
                    <a:pt x="0" y="2341"/>
                  </a:cubicBezTo>
                  <a:lnTo>
                    <a:pt x="0" y="19259"/>
                  </a:lnTo>
                  <a:cubicBezTo>
                    <a:pt x="0" y="21049"/>
                    <a:pt x="910" y="21600"/>
                    <a:pt x="2699" y="21600"/>
                  </a:cubicBezTo>
                  <a:lnTo>
                    <a:pt x="18899" y="21600"/>
                  </a:lnTo>
                  <a:cubicBezTo>
                    <a:pt x="20690" y="21600"/>
                    <a:pt x="21600" y="21049"/>
                    <a:pt x="21600" y="19259"/>
                  </a:cubicBezTo>
                  <a:lnTo>
                    <a:pt x="21600" y="2341"/>
                  </a:lnTo>
                  <a:cubicBezTo>
                    <a:pt x="21600" y="551"/>
                    <a:pt x="20690" y="0"/>
                    <a:pt x="18899" y="0"/>
                  </a:cubicBezTo>
                  <a:close/>
                </a:path>
              </a:pathLst>
            </a:custGeom>
            <a:solidFill>
              <a:schemeClr val="accent1"/>
            </a:solidFill>
            <a:ln w="12700">
              <a:miter lim="400000"/>
            </a:ln>
          </p:spPr>
          <p:txBody>
            <a:bodyPr lIns="0" tIns="0" rIns="0" bIns="0" anchor="ctr"/>
            <a:lstStyle/>
            <a:p>
              <a:pPr lvl="0"/>
              <a:endParaRPr sz="1300"/>
            </a:p>
          </p:txBody>
        </p:sp>
        <p:sp>
          <p:nvSpPr>
            <p:cNvPr id="75" name="正五边形 74"/>
            <p:cNvSpPr/>
            <p:nvPr/>
          </p:nvSpPr>
          <p:spPr>
            <a:xfrm>
              <a:off x="5562818" y="3234414"/>
              <a:ext cx="190772" cy="169348"/>
            </a:xfrm>
            <a:prstGeom prst="pent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正五边形 75"/>
            <p:cNvSpPr/>
            <p:nvPr/>
          </p:nvSpPr>
          <p:spPr>
            <a:xfrm>
              <a:off x="5753590" y="3291637"/>
              <a:ext cx="190772" cy="169348"/>
            </a:xfrm>
            <a:prstGeom prst="pent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正五边形 76"/>
            <p:cNvSpPr/>
            <p:nvPr/>
          </p:nvSpPr>
          <p:spPr>
            <a:xfrm>
              <a:off x="5867618" y="3539214"/>
              <a:ext cx="190772" cy="169348"/>
            </a:xfrm>
            <a:prstGeom prst="pent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正五边形 77"/>
            <p:cNvSpPr/>
            <p:nvPr/>
          </p:nvSpPr>
          <p:spPr>
            <a:xfrm>
              <a:off x="5985801" y="3291637"/>
              <a:ext cx="190772" cy="169348"/>
            </a:xfrm>
            <a:prstGeom prst="pent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正五边形 78"/>
            <p:cNvSpPr/>
            <p:nvPr/>
          </p:nvSpPr>
          <p:spPr>
            <a:xfrm>
              <a:off x="5470993" y="3520818"/>
              <a:ext cx="190772" cy="169348"/>
            </a:xfrm>
            <a:prstGeom prst="pent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菱形 79"/>
            <p:cNvSpPr/>
            <p:nvPr/>
          </p:nvSpPr>
          <p:spPr>
            <a:xfrm>
              <a:off x="6444208" y="3260232"/>
              <a:ext cx="157795" cy="148685"/>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菱形 80"/>
            <p:cNvSpPr/>
            <p:nvPr/>
          </p:nvSpPr>
          <p:spPr>
            <a:xfrm>
              <a:off x="6596608" y="3412632"/>
              <a:ext cx="157795" cy="148685"/>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菱形 81"/>
            <p:cNvSpPr/>
            <p:nvPr/>
          </p:nvSpPr>
          <p:spPr>
            <a:xfrm>
              <a:off x="6749008" y="3565032"/>
              <a:ext cx="157795" cy="148685"/>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菱形 82"/>
            <p:cNvSpPr/>
            <p:nvPr/>
          </p:nvSpPr>
          <p:spPr>
            <a:xfrm>
              <a:off x="6425126" y="3556948"/>
              <a:ext cx="157795" cy="148685"/>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菱形 83"/>
            <p:cNvSpPr/>
            <p:nvPr/>
          </p:nvSpPr>
          <p:spPr>
            <a:xfrm>
              <a:off x="6613016" y="3155438"/>
              <a:ext cx="157795" cy="148685"/>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菱形 84"/>
            <p:cNvSpPr/>
            <p:nvPr/>
          </p:nvSpPr>
          <p:spPr>
            <a:xfrm>
              <a:off x="6765416" y="3307838"/>
              <a:ext cx="157795" cy="148685"/>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菱形 85"/>
            <p:cNvSpPr/>
            <p:nvPr/>
          </p:nvSpPr>
          <p:spPr>
            <a:xfrm>
              <a:off x="6917816" y="3460238"/>
              <a:ext cx="157795" cy="148685"/>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菱形 86"/>
            <p:cNvSpPr/>
            <p:nvPr/>
          </p:nvSpPr>
          <p:spPr>
            <a:xfrm>
              <a:off x="6908259" y="3248855"/>
              <a:ext cx="157795" cy="148685"/>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themeOverride>
</file>

<file path=ppt/theme/themeOverride2.xml><?xml version="1.0" encoding="utf-8"?>
<a:themeOverride xmlns:a="http://schemas.openxmlformats.org/drawingml/2006/main">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themeOverride>
</file>

<file path=ppt/theme/themeOverride3.xml><?xml version="1.0" encoding="utf-8"?>
<a:themeOverride xmlns:a="http://schemas.openxmlformats.org/drawingml/2006/main">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themeOverride>
</file>

<file path=ppt/theme/themeOverride4.xml><?xml version="1.0" encoding="utf-8"?>
<a:themeOverride xmlns:a="http://schemas.openxmlformats.org/drawingml/2006/main">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themeOverride>
</file>

<file path=docProps/app.xml><?xml version="1.0" encoding="utf-8"?>
<Properties xmlns="http://schemas.openxmlformats.org/officeDocument/2006/extended-properties" xmlns:vt="http://schemas.openxmlformats.org/officeDocument/2006/docPropsVTypes">
  <Template/>
  <TotalTime>1828</TotalTime>
  <Words>2756</Words>
  <Application>Microsoft Office PowerPoint</Application>
  <PresentationFormat>全屏显示(16:9)</PresentationFormat>
  <Paragraphs>224</Paragraphs>
  <Slides>41</Slides>
  <Notes>10</Notes>
  <HiddenSlides>0</HiddenSlides>
  <MMClips>0</MMClips>
  <ScaleCrop>false</ScaleCrop>
  <HeadingPairs>
    <vt:vector size="4" baseType="variant">
      <vt:variant>
        <vt:lpstr>主题</vt:lpstr>
      </vt:variant>
      <vt:variant>
        <vt:i4>1</vt:i4>
      </vt:variant>
      <vt:variant>
        <vt:lpstr>幻灯片标题</vt:lpstr>
      </vt:variant>
      <vt:variant>
        <vt:i4>41</vt:i4>
      </vt:variant>
    </vt:vector>
  </HeadingPairs>
  <TitlesOfParts>
    <vt:vector size="42"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Write Your Title Here</dc:title>
  <dc:creator>李培俊</dc:creator>
  <cp:lastModifiedBy>kongdc</cp:lastModifiedBy>
  <cp:revision>364</cp:revision>
  <dcterms:created xsi:type="dcterms:W3CDTF">2015-12-11T17:46:00Z</dcterms:created>
  <dcterms:modified xsi:type="dcterms:W3CDTF">2020-10-13T09:24:00Z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