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86" r:id="rId5"/>
    <p:sldId id="257" r:id="rId6"/>
    <p:sldId id="292" r:id="rId7"/>
    <p:sldId id="259" r:id="rId8"/>
    <p:sldId id="262" r:id="rId9"/>
    <p:sldId id="293" r:id="rId10"/>
    <p:sldId id="263" r:id="rId11"/>
    <p:sldId id="294" r:id="rId12"/>
    <p:sldId id="261" r:id="rId13"/>
    <p:sldId id="264" r:id="rId14"/>
    <p:sldId id="268" r:id="rId15"/>
    <p:sldId id="290" r:id="rId16"/>
    <p:sldId id="283" r:id="rId17"/>
    <p:sldId id="272" r:id="rId18"/>
    <p:sldId id="277" r:id="rId19"/>
    <p:sldId id="295" r:id="rId20"/>
    <p:sldId id="274" r:id="rId21"/>
    <p:sldId id="291" r:id="rId22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31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63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960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7278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159635" algn="l" defTabSz="8636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591435" algn="l" defTabSz="8636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023235" algn="l" defTabSz="8636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455035" algn="l" defTabSz="8636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A82"/>
    <a:srgbClr val="E6A400"/>
    <a:srgbClr val="CC6600"/>
    <a:srgbClr val="CEAC1A"/>
    <a:srgbClr val="BC8F00"/>
    <a:srgbClr val="00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3" autoAdjust="0"/>
    <p:restoredTop sz="94660"/>
  </p:normalViewPr>
  <p:slideViewPr>
    <p:cSldViewPr>
      <p:cViewPr varScale="1">
        <p:scale>
          <a:sx n="108" d="100"/>
          <a:sy n="108" d="100"/>
        </p:scale>
        <p:origin x="571" y="62"/>
      </p:cViewPr>
      <p:guideLst>
        <p:guide orient="horz" pos="1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D2C199-EE4C-4426-8B4D-28DB732A67B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E229B0-F7ED-40B6-A316-3CF67DA9529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+mn-lt"/>
        <a:ea typeface="+mn-ea"/>
        <a:cs typeface="+mn-cs"/>
      </a:defRPr>
    </a:lvl1pPr>
    <a:lvl2pPr marL="431800"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+mn-lt"/>
        <a:ea typeface="+mn-ea"/>
        <a:cs typeface="+mn-cs"/>
      </a:defRPr>
    </a:lvl2pPr>
    <a:lvl3pPr marL="863600"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+mn-lt"/>
        <a:ea typeface="+mn-ea"/>
        <a:cs typeface="+mn-cs"/>
      </a:defRPr>
    </a:lvl3pPr>
    <a:lvl4pPr marL="1296035"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+mn-lt"/>
        <a:ea typeface="+mn-ea"/>
        <a:cs typeface="+mn-cs"/>
      </a:defRPr>
    </a:lvl4pPr>
    <a:lvl5pPr marL="1727835" algn="l" rtl="0" eaLnBrk="0" fontAlgn="base" hangingPunct="0">
      <a:spcBef>
        <a:spcPct val="30000"/>
      </a:spcBef>
      <a:spcAft>
        <a:spcPct val="0"/>
      </a:spcAft>
      <a:defRPr sz="1135" kern="1200">
        <a:solidFill>
          <a:schemeClr val="tx1"/>
        </a:solidFill>
        <a:latin typeface="+mn-lt"/>
        <a:ea typeface="+mn-ea"/>
        <a:cs typeface="+mn-cs"/>
      </a:defRPr>
    </a:lvl5pPr>
    <a:lvl6pPr marL="2159635" algn="l" defTabSz="863600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6pPr>
    <a:lvl7pPr marL="2591435" algn="l" defTabSz="863600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7pPr>
    <a:lvl8pPr marL="3023235" algn="l" defTabSz="863600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8pPr>
    <a:lvl9pPr marL="3455035" algn="l" defTabSz="863600" rtl="0" eaLnBrk="1" latinLnBrk="0" hangingPunct="1">
      <a:defRPr sz="11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19859A0-132D-4109-AADC-7416D66AFA8D}" type="slidenum">
              <a:rPr lang="zh-CN" altLang="en-US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52209-A6F1-492D-A723-B188EDA718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0AC80-46A5-4AD4-85EF-64E818E1A9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83C10-BD3F-4140-A38F-3D76E29ABDC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523F09-ED5B-4A3D-A4A8-16391A69AE1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E2C2A17-64FF-40D8-876E-295C6AE3A9FC}" type="slidenum">
              <a:rPr lang="zh-CN" altLang="en-US" sz="1200">
                <a:latin typeface="Calibri" panose="020F0502020204030204" pitchFamily="34" charset="0"/>
              </a:rPr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1E08CE-BC10-4D1A-976E-DB3EDA8CCB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D9548-E315-491C-A748-619470DC45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BEF333-1BF8-4CF6-91DC-5AFFF77347C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064868-04ED-4565-BB40-5D4B5CBD46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082718-DD0F-4177-9B4E-0464F0AB79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179B87-6AF0-4644-B004-5001991958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0966FC-CD98-4AAE-A9E8-234329A34CC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CA7530-3F77-4B5F-8B85-3C95BC15E8B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02" y="205620"/>
            <a:ext cx="8230197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02" y="1200452"/>
            <a:ext cx="8230197" cy="33942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5000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796136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01534" y="184453"/>
            <a:ext cx="2108269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8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点击添加标题文本</a:t>
            </a:r>
            <a:endParaRPr lang="zh-CN" altLang="en-US" sz="188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 userDrawn="1"/>
        </p:nvSpPr>
        <p:spPr bwMode="auto">
          <a:xfrm flipV="1">
            <a:off x="2200891" y="377976"/>
            <a:ext cx="5763527" cy="66524"/>
          </a:xfrm>
          <a:prstGeom prst="rect">
            <a:avLst/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 flipV="1">
            <a:off x="8109254" y="377976"/>
            <a:ext cx="1339348" cy="66524"/>
          </a:xfrm>
          <a:prstGeom prst="rect">
            <a:avLst/>
          </a:prstGeom>
          <a:solidFill>
            <a:srgbClr val="7F7F7F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 advTm="5000"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4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4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4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4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4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29895" algn="ctr" rtl="0" fontAlgn="base">
        <a:spcBef>
          <a:spcPct val="0"/>
        </a:spcBef>
        <a:spcAft>
          <a:spcPct val="0"/>
        </a:spcAft>
        <a:defRPr sz="414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859790" algn="ctr" rtl="0" fontAlgn="base">
        <a:spcBef>
          <a:spcPct val="0"/>
        </a:spcBef>
        <a:spcAft>
          <a:spcPct val="0"/>
        </a:spcAft>
        <a:defRPr sz="414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290320" algn="ctr" rtl="0" fontAlgn="base">
        <a:spcBef>
          <a:spcPct val="0"/>
        </a:spcBef>
        <a:spcAft>
          <a:spcPct val="0"/>
        </a:spcAft>
        <a:defRPr sz="414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720215" algn="ctr" rtl="0" fontAlgn="base">
        <a:spcBef>
          <a:spcPct val="0"/>
        </a:spcBef>
        <a:spcAft>
          <a:spcPct val="0"/>
        </a:spcAft>
        <a:defRPr sz="414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22580" indent="-3225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10" kern="1200">
          <a:solidFill>
            <a:schemeClr val="tx1"/>
          </a:solidFill>
          <a:latin typeface="+mn-lt"/>
          <a:ea typeface="+mn-ea"/>
          <a:cs typeface="+mn-cs"/>
        </a:defRPr>
      </a:lvl1pPr>
      <a:lvl2pPr marL="699135" indent="-26860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35" kern="1200">
          <a:solidFill>
            <a:schemeClr val="tx1"/>
          </a:solidFill>
          <a:latin typeface="+mn-lt"/>
          <a:ea typeface="+mn-ea"/>
          <a:cs typeface="+mn-cs"/>
        </a:defRPr>
      </a:lvl2pPr>
      <a:lvl3pPr marL="1075055" indent="-215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3pPr>
      <a:lvl4pPr marL="1504950" indent="-215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80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indent="-21526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80" kern="1200">
          <a:solidFill>
            <a:schemeClr val="tx1"/>
          </a:solidFill>
          <a:latin typeface="+mn-lt"/>
          <a:ea typeface="+mn-ea"/>
          <a:cs typeface="+mn-cs"/>
        </a:defRPr>
      </a:lvl5pPr>
      <a:lvl6pPr marL="2365375" indent="-215265" algn="l" defTabSz="859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6pPr>
      <a:lvl7pPr marL="2795270" indent="-215265" algn="l" defTabSz="859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7pPr>
      <a:lvl8pPr marL="3225165" indent="-215265" algn="l" defTabSz="859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60" indent="-215265" algn="l" defTabSz="8597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5979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1pPr>
      <a:lvl2pPr marL="429895" algn="l" defTabSz="85979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algn="l" defTabSz="85979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3pPr>
      <a:lvl4pPr marL="1290320" algn="l" defTabSz="85979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4pPr>
      <a:lvl5pPr marL="1720215" algn="l" defTabSz="85979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5pPr>
      <a:lvl6pPr marL="2150110" algn="l" defTabSz="85979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6pPr>
      <a:lvl7pPr marL="2580005" algn="l" defTabSz="85979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7pPr>
      <a:lvl8pPr marL="3010535" algn="l" defTabSz="85979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8pPr>
      <a:lvl9pPr marL="3440430" algn="l" defTabSz="85979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54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4.png"/><Relationship Id="rId1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43.png"/><Relationship Id="rId36" Type="http://schemas.openxmlformats.org/officeDocument/2006/relationships/image" Target="../media/image42.png"/><Relationship Id="rId35" Type="http://schemas.openxmlformats.org/officeDocument/2006/relationships/image" Target="../media/image41.png"/><Relationship Id="rId34" Type="http://schemas.openxmlformats.org/officeDocument/2006/relationships/image" Target="../media/image40.png"/><Relationship Id="rId33" Type="http://schemas.openxmlformats.org/officeDocument/2006/relationships/image" Target="../media/image39.png"/><Relationship Id="rId32" Type="http://schemas.openxmlformats.org/officeDocument/2006/relationships/image" Target="../media/image38.png"/><Relationship Id="rId31" Type="http://schemas.openxmlformats.org/officeDocument/2006/relationships/image" Target="../media/image37.png"/><Relationship Id="rId30" Type="http://schemas.openxmlformats.org/officeDocument/2006/relationships/image" Target="../media/image36.png"/><Relationship Id="rId3" Type="http://schemas.openxmlformats.org/officeDocument/2006/relationships/image" Target="../media/image9.png"/><Relationship Id="rId29" Type="http://schemas.openxmlformats.org/officeDocument/2006/relationships/image" Target="../media/image35.png"/><Relationship Id="rId28" Type="http://schemas.openxmlformats.org/officeDocument/2006/relationships/image" Target="../media/image34.png"/><Relationship Id="rId27" Type="http://schemas.openxmlformats.org/officeDocument/2006/relationships/image" Target="../media/image33.png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8.pn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44.png"/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0" Type="http://schemas.openxmlformats.org/officeDocument/2006/relationships/notesSlide" Target="../notesSlides/notesSlide15.xml"/><Relationship Id="rId4" Type="http://schemas.openxmlformats.org/officeDocument/2006/relationships/image" Target="../media/image10.png"/><Relationship Id="rId39" Type="http://schemas.openxmlformats.org/officeDocument/2006/relationships/slideLayout" Target="../slideLayouts/slideLayout1.xml"/><Relationship Id="rId38" Type="http://schemas.openxmlformats.org/officeDocument/2006/relationships/image" Target="../media/image3.png"/><Relationship Id="rId37" Type="http://schemas.openxmlformats.org/officeDocument/2006/relationships/image" Target="../media/image43.png"/><Relationship Id="rId36" Type="http://schemas.openxmlformats.org/officeDocument/2006/relationships/image" Target="../media/image42.png"/><Relationship Id="rId35" Type="http://schemas.openxmlformats.org/officeDocument/2006/relationships/image" Target="../media/image41.png"/><Relationship Id="rId34" Type="http://schemas.openxmlformats.org/officeDocument/2006/relationships/image" Target="../media/image40.png"/><Relationship Id="rId33" Type="http://schemas.openxmlformats.org/officeDocument/2006/relationships/image" Target="../media/image39.png"/><Relationship Id="rId32" Type="http://schemas.openxmlformats.org/officeDocument/2006/relationships/image" Target="../media/image38.png"/><Relationship Id="rId31" Type="http://schemas.openxmlformats.org/officeDocument/2006/relationships/image" Target="../media/image37.png"/><Relationship Id="rId30" Type="http://schemas.openxmlformats.org/officeDocument/2006/relationships/image" Target="../media/image36.png"/><Relationship Id="rId3" Type="http://schemas.openxmlformats.org/officeDocument/2006/relationships/image" Target="../media/image9.png"/><Relationship Id="rId29" Type="http://schemas.openxmlformats.org/officeDocument/2006/relationships/image" Target="../media/image35.png"/><Relationship Id="rId28" Type="http://schemas.openxmlformats.org/officeDocument/2006/relationships/image" Target="../media/image34.png"/><Relationship Id="rId27" Type="http://schemas.openxmlformats.org/officeDocument/2006/relationships/image" Target="../media/image33.png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8.pn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43.png"/><Relationship Id="rId36" Type="http://schemas.openxmlformats.org/officeDocument/2006/relationships/image" Target="../media/image42.png"/><Relationship Id="rId35" Type="http://schemas.openxmlformats.org/officeDocument/2006/relationships/image" Target="../media/image41.png"/><Relationship Id="rId34" Type="http://schemas.openxmlformats.org/officeDocument/2006/relationships/image" Target="../media/image40.png"/><Relationship Id="rId33" Type="http://schemas.openxmlformats.org/officeDocument/2006/relationships/image" Target="../media/image39.png"/><Relationship Id="rId32" Type="http://schemas.openxmlformats.org/officeDocument/2006/relationships/image" Target="../media/image38.png"/><Relationship Id="rId31" Type="http://schemas.openxmlformats.org/officeDocument/2006/relationships/image" Target="../media/image37.png"/><Relationship Id="rId30" Type="http://schemas.openxmlformats.org/officeDocument/2006/relationships/image" Target="../media/image36.png"/><Relationship Id="rId3" Type="http://schemas.openxmlformats.org/officeDocument/2006/relationships/image" Target="../media/image9.png"/><Relationship Id="rId29" Type="http://schemas.openxmlformats.org/officeDocument/2006/relationships/image" Target="../media/image35.png"/><Relationship Id="rId28" Type="http://schemas.openxmlformats.org/officeDocument/2006/relationships/image" Target="../media/image34.png"/><Relationship Id="rId27" Type="http://schemas.openxmlformats.org/officeDocument/2006/relationships/image" Target="../media/image33.png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8.pn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5.jpeg"/><Relationship Id="rId1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43.png"/><Relationship Id="rId36" Type="http://schemas.openxmlformats.org/officeDocument/2006/relationships/image" Target="../media/image42.png"/><Relationship Id="rId35" Type="http://schemas.openxmlformats.org/officeDocument/2006/relationships/image" Target="../media/image41.png"/><Relationship Id="rId34" Type="http://schemas.openxmlformats.org/officeDocument/2006/relationships/image" Target="../media/image40.png"/><Relationship Id="rId33" Type="http://schemas.openxmlformats.org/officeDocument/2006/relationships/image" Target="../media/image39.png"/><Relationship Id="rId32" Type="http://schemas.openxmlformats.org/officeDocument/2006/relationships/image" Target="../media/image38.png"/><Relationship Id="rId31" Type="http://schemas.openxmlformats.org/officeDocument/2006/relationships/image" Target="../media/image37.png"/><Relationship Id="rId30" Type="http://schemas.openxmlformats.org/officeDocument/2006/relationships/image" Target="../media/image36.png"/><Relationship Id="rId3" Type="http://schemas.openxmlformats.org/officeDocument/2006/relationships/image" Target="../media/image9.png"/><Relationship Id="rId29" Type="http://schemas.openxmlformats.org/officeDocument/2006/relationships/image" Target="../media/image35.png"/><Relationship Id="rId28" Type="http://schemas.openxmlformats.org/officeDocument/2006/relationships/image" Target="../media/image34.png"/><Relationship Id="rId27" Type="http://schemas.openxmlformats.org/officeDocument/2006/relationships/image" Target="../media/image33.png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8.pn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43.png"/><Relationship Id="rId36" Type="http://schemas.openxmlformats.org/officeDocument/2006/relationships/image" Target="../media/image42.png"/><Relationship Id="rId35" Type="http://schemas.openxmlformats.org/officeDocument/2006/relationships/image" Target="../media/image41.png"/><Relationship Id="rId34" Type="http://schemas.openxmlformats.org/officeDocument/2006/relationships/image" Target="../media/image40.png"/><Relationship Id="rId33" Type="http://schemas.openxmlformats.org/officeDocument/2006/relationships/image" Target="../media/image39.png"/><Relationship Id="rId32" Type="http://schemas.openxmlformats.org/officeDocument/2006/relationships/image" Target="../media/image38.png"/><Relationship Id="rId31" Type="http://schemas.openxmlformats.org/officeDocument/2006/relationships/image" Target="../media/image37.png"/><Relationship Id="rId30" Type="http://schemas.openxmlformats.org/officeDocument/2006/relationships/image" Target="../media/image36.png"/><Relationship Id="rId3" Type="http://schemas.openxmlformats.org/officeDocument/2006/relationships/image" Target="../media/image9.png"/><Relationship Id="rId29" Type="http://schemas.openxmlformats.org/officeDocument/2006/relationships/image" Target="../media/image35.png"/><Relationship Id="rId28" Type="http://schemas.openxmlformats.org/officeDocument/2006/relationships/image" Target="../media/image34.png"/><Relationship Id="rId27" Type="http://schemas.openxmlformats.org/officeDocument/2006/relationships/image" Target="../media/image33.png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8.pn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3" y="-223"/>
            <a:ext cx="9141291" cy="5143500"/>
          </a:xfrm>
          <a:prstGeom prst="rect">
            <a:avLst/>
          </a:prstGeom>
        </p:spPr>
      </p:pic>
      <p:pic>
        <p:nvPicPr>
          <p:cNvPr id="5205" name="图片 12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8389918" flipH="1">
            <a:off x="6457092" y="2930852"/>
            <a:ext cx="146328" cy="61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6" name="图片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525811" flipH="1">
            <a:off x="5984512" y="4686040"/>
            <a:ext cx="522600" cy="1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07" name="图片 14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8389918" flipH="1">
            <a:off x="7579935" y="3540054"/>
            <a:ext cx="146328" cy="61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32105" y="228600"/>
            <a:ext cx="4692015" cy="1294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4512" tIns="32257" rIns="64512" bIns="32257">
            <a:spAutoFit/>
          </a:bodyPr>
          <a:lstStyle/>
          <a:p>
            <a:pPr defTabSz="645160"/>
            <a:r>
              <a:rPr lang="zh-CN" altLang="en-US" sz="8000" dirty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项目管理</a:t>
            </a:r>
            <a:endParaRPr lang="zh-CN" altLang="en-US" sz="8000" dirty="0">
              <a:solidFill>
                <a:schemeClr val="tx2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395536" y="3045778"/>
            <a:ext cx="3744416" cy="4324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4512" tIns="32257" rIns="64512" bIns="32257">
            <a:spAutoFit/>
          </a:bodyPr>
          <a:lstStyle/>
          <a:p>
            <a:pPr defTabSz="645160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团队领导者的自我修养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211455" y="3569970"/>
            <a:ext cx="2118995" cy="461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4512" tIns="32257" rIns="64512" bIns="32257"/>
          <a:lstStyle/>
          <a:p>
            <a:pPr algn="ctr" defTabSz="645160">
              <a:spcBef>
                <a:spcPct val="20000"/>
              </a:spcBef>
            </a:pPr>
            <a:r>
              <a:rPr lang="zh-CN" altLang="en-US" sz="1800" b="1" dirty="0">
                <a:solidFill>
                  <a:srgbClr val="0070C0"/>
                </a:solidFill>
                <a:latin typeface="Calibri" panose="020F0502020204030204" pitchFamily="34" charset="0"/>
              </a:rPr>
              <a:t>分享者：田凯强</a:t>
            </a:r>
            <a:endParaRPr lang="zh-CN" altLang="en-US" sz="18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6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99"/>
                            </p:stCondLst>
                            <p:childTnLst>
                              <p:par>
                                <p:cTn id="1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3558157" y="1224938"/>
            <a:ext cx="1605127" cy="277724"/>
          </a:xfrm>
          <a:prstGeom prst="roundRect">
            <a:avLst>
              <a:gd name="adj" fmla="val 13125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8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58158" y="1215978"/>
            <a:ext cx="1609607" cy="294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1315">
                <a:solidFill>
                  <a:srgbClr val="FFFFFF"/>
                </a:solidFill>
                <a:ea typeface="华文细黑"/>
                <a:cs typeface="华文细黑"/>
              </a:rPr>
              <a:t>项目管理</a:t>
            </a:r>
            <a:endParaRPr lang="zh-CN" sz="1315">
              <a:solidFill>
                <a:srgbClr val="FFFFFF"/>
              </a:solidFill>
              <a:ea typeface="华文细黑"/>
              <a:cs typeface="华文细黑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474542" y="1572839"/>
            <a:ext cx="1775345" cy="670421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rgbClr val="C0C0C0"/>
            </a:solidFill>
            <a:round/>
          </a:ln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130" kern="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项目立项</a:t>
            </a:r>
            <a:endParaRPr lang="zh-CN" altLang="en-US" sz="1130" kern="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pic>
        <p:nvPicPr>
          <p:cNvPr id="7" name="Picture 6" descr="3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446981" y="1035308"/>
            <a:ext cx="555449" cy="141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57753" y="2810654"/>
            <a:ext cx="497216" cy="164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49875" y="2656984"/>
            <a:ext cx="486764" cy="1643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837653" y="2655367"/>
            <a:ext cx="1606621" cy="276231"/>
          </a:xfrm>
          <a:prstGeom prst="roundRect">
            <a:avLst>
              <a:gd name="adj" fmla="val 13125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8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37653" y="2656860"/>
            <a:ext cx="1612593" cy="294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315">
                <a:solidFill>
                  <a:srgbClr val="FFFFFF"/>
                </a:solidFill>
                <a:ea typeface="华文细黑"/>
                <a:cs typeface="华文细黑"/>
              </a:rPr>
              <a:t>项目之初</a:t>
            </a:r>
            <a:endParaRPr lang="zh-CN" altLang="en-US" sz="1315">
              <a:solidFill>
                <a:srgbClr val="FFFFFF"/>
              </a:solidFill>
              <a:ea typeface="华文细黑"/>
              <a:cs typeface="华文细黑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55530" y="3001776"/>
            <a:ext cx="1776839" cy="67042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rgbClr val="C0C0C0"/>
            </a:solidFill>
            <a:round/>
          </a:ln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130" kern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产品经理进行需求分析</a:t>
            </a:r>
            <a:endParaRPr lang="zh-CN" altLang="en-US" sz="1130" kern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984512" y="2655367"/>
            <a:ext cx="1606621" cy="276231"/>
          </a:xfrm>
          <a:prstGeom prst="roundRect">
            <a:avLst>
              <a:gd name="adj" fmla="val 13125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8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984513" y="2656860"/>
            <a:ext cx="1611100" cy="294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315">
                <a:solidFill>
                  <a:srgbClr val="FFFFFF"/>
                </a:solidFill>
                <a:ea typeface="华文细黑"/>
                <a:cs typeface="华文细黑"/>
              </a:rPr>
              <a:t>项目后期</a:t>
            </a:r>
            <a:endParaRPr lang="zh-CN" altLang="en-US" sz="1315">
              <a:solidFill>
                <a:srgbClr val="FFFFFF"/>
              </a:solidFill>
              <a:ea typeface="华文细黑"/>
              <a:cs typeface="华文细黑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5903882" y="3001776"/>
            <a:ext cx="1775346" cy="67042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rgbClr val="C0C0C0"/>
            </a:solidFill>
            <a:round/>
          </a:ln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130" kern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全流程测试，修改</a:t>
            </a:r>
            <a:r>
              <a:rPr lang="en-US" altLang="zh-CN" sz="1130" kern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bug</a:t>
            </a:r>
            <a:endParaRPr lang="en-US" altLang="zh-CN" sz="1130" kern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1130" kern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上线</a:t>
            </a:r>
            <a:endParaRPr lang="zh-CN" altLang="en-US" sz="1130" kern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3558157" y="2655367"/>
            <a:ext cx="1605127" cy="276231"/>
          </a:xfrm>
          <a:prstGeom prst="roundRect">
            <a:avLst>
              <a:gd name="adj" fmla="val 13125"/>
            </a:avLst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8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553713" y="2656860"/>
            <a:ext cx="1609607" cy="294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315">
                <a:solidFill>
                  <a:srgbClr val="FFFFFF"/>
                </a:solidFill>
                <a:ea typeface="华文细黑"/>
                <a:cs typeface="华文细黑"/>
              </a:rPr>
              <a:t>项目中期</a:t>
            </a:r>
            <a:endParaRPr lang="zh-CN" altLang="en-US" sz="1315">
              <a:solidFill>
                <a:srgbClr val="FFFFFF"/>
              </a:solidFill>
              <a:ea typeface="华文细黑"/>
              <a:cs typeface="华文细黑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474542" y="3001776"/>
            <a:ext cx="1775345" cy="67042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rgbClr val="C0C0C0"/>
            </a:solidFill>
            <a:round/>
          </a:ln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130" kern="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设计流程，前后端开发</a:t>
            </a:r>
            <a:endParaRPr lang="zh-CN" altLang="en-US" sz="1130" kern="0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cxnSp>
        <p:nvCxnSpPr>
          <p:cNvPr id="19" name="AutoShape 18"/>
          <p:cNvCxnSpPr>
            <a:cxnSpLocks noChangeShapeType="1"/>
            <a:stCxn id="6" idx="2"/>
            <a:endCxn id="17" idx="0"/>
          </p:cNvCxnSpPr>
          <p:nvPr/>
        </p:nvCxnSpPr>
        <p:spPr bwMode="auto">
          <a:xfrm flipH="1">
            <a:off x="4358405" y="2243260"/>
            <a:ext cx="3810" cy="4133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</p:spPr>
      </p:cxnSp>
      <p:cxnSp>
        <p:nvCxnSpPr>
          <p:cNvPr id="20" name="AutoShape 19"/>
          <p:cNvCxnSpPr>
            <a:cxnSpLocks noChangeShapeType="1"/>
            <a:stCxn id="6" idx="2"/>
            <a:endCxn id="11" idx="0"/>
          </p:cNvCxnSpPr>
          <p:nvPr/>
        </p:nvCxnSpPr>
        <p:spPr bwMode="auto">
          <a:xfrm rot="5400000">
            <a:off x="2796540" y="1090930"/>
            <a:ext cx="413385" cy="2718435"/>
          </a:xfrm>
          <a:prstGeom prst="bentConnector3">
            <a:avLst>
              <a:gd name="adj1" fmla="val 50077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</p:spPr>
      </p:cxnSp>
      <p:pic>
        <p:nvPicPr>
          <p:cNvPr id="21" name="Picture 21" descr="4"/>
          <p:cNvPicPr>
            <a:picLocks noChangeAspect="1" noChangeArrowheads="1"/>
          </p:cNvPicPr>
          <p:nvPr/>
        </p:nvPicPr>
        <p:blipFill>
          <a:blip r:embed="rId4" cstate="screen"/>
          <a:srcRect b="20370"/>
          <a:stretch>
            <a:fillRect/>
          </a:stretch>
        </p:blipFill>
        <p:spPr bwMode="auto">
          <a:xfrm>
            <a:off x="7679330" y="2537313"/>
            <a:ext cx="480792" cy="159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AutoShape 19"/>
          <p:cNvCxnSpPr>
            <a:cxnSpLocks noChangeShapeType="1"/>
            <a:stCxn id="6" idx="2"/>
            <a:endCxn id="14" idx="0"/>
          </p:cNvCxnSpPr>
          <p:nvPr/>
        </p:nvCxnSpPr>
        <p:spPr bwMode="auto">
          <a:xfrm rot="5400000" flipV="1">
            <a:off x="5369560" y="1236345"/>
            <a:ext cx="413385" cy="2427605"/>
          </a:xfrm>
          <a:prstGeom prst="bentConnector3">
            <a:avLst>
              <a:gd name="adj1" fmla="val 50077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2027096" cy="38865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五角星 18"/>
          <p:cNvSpPr/>
          <p:nvPr/>
        </p:nvSpPr>
        <p:spPr>
          <a:xfrm>
            <a:off x="2866528" y="1024231"/>
            <a:ext cx="3070840" cy="2729457"/>
          </a:xfrm>
          <a:prstGeom prst="star5">
            <a:avLst>
              <a:gd name="adj" fmla="val 31063"/>
              <a:gd name="hf" fmla="val 105146"/>
              <a:gd name="vf" fmla="val 110557"/>
            </a:avLst>
          </a:prstGeom>
          <a:gradFill flip="none" rotWithShape="1">
            <a:gsLst>
              <a:gs pos="0">
                <a:srgbClr val="00B0F0"/>
              </a:gs>
              <a:gs pos="16700">
                <a:srgbClr val="0070C0"/>
              </a:gs>
              <a:gs pos="100000">
                <a:srgbClr val="00B0F0"/>
              </a:gs>
            </a:gsLst>
            <a:lin ang="16200000" scaled="0"/>
            <a:tileRect/>
          </a:gradFill>
          <a:ln w="1905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50000">
                  <a:schemeClr val="bg1">
                    <a:lumMod val="87000"/>
                    <a:lumOff val="13000"/>
                  </a:schemeClr>
                </a:gs>
                <a:gs pos="100000">
                  <a:schemeClr val="accent3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/>
          <a:scene3d>
            <a:camera prst="isometricTopUp"/>
            <a:lightRig rig="soft" dir="t">
              <a:rot lat="0" lon="0" rev="7800000"/>
            </a:lightRig>
          </a:scene3d>
          <a:sp3d extrusionH="628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5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flipH="1">
            <a:off x="2357671" y="1523566"/>
            <a:ext cx="948145" cy="359847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rgbClr val="C00000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flipH="1">
            <a:off x="2108317" y="2443341"/>
            <a:ext cx="946652" cy="359847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rgbClr val="C00000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930275" y="1292860"/>
            <a:ext cx="15189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  <a:endParaRPr lang="zh-CN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96315" y="2306673"/>
            <a:ext cx="2011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版本验收管理</a:t>
            </a:r>
            <a:endParaRPr lang="zh-CN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6254771" y="1148786"/>
            <a:ext cx="2621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对于上级领导管理</a:t>
            </a:r>
            <a:endParaRPr 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3"/>
          <p:cNvSpPr txBox="1">
            <a:spLocks noChangeArrowheads="1"/>
          </p:cNvSpPr>
          <p:nvPr/>
        </p:nvSpPr>
        <p:spPr bwMode="auto">
          <a:xfrm>
            <a:off x="6526813" y="2306840"/>
            <a:ext cx="2621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项目内部团队管理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242422" y="1363799"/>
            <a:ext cx="945158" cy="359848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rgbClr val="C00000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141293" y="2199958"/>
            <a:ext cx="946652" cy="359848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rgbClr val="C00000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04169" y="3555455"/>
            <a:ext cx="14020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自我管理</a:t>
            </a:r>
            <a:endParaRPr lang="zh-CN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4812397" y="3384020"/>
            <a:ext cx="946652" cy="359847"/>
          </a:xfrm>
          <a:custGeom>
            <a:avLst/>
            <a:gdLst>
              <a:gd name="connsiteX0" fmla="*/ 0 w 1651819"/>
              <a:gd name="connsiteY0" fmla="*/ 501445 h 501445"/>
              <a:gd name="connsiteX1" fmla="*/ 373626 w 1651819"/>
              <a:gd name="connsiteY1" fmla="*/ 0 h 501445"/>
              <a:gd name="connsiteX2" fmla="*/ 1651819 w 1651819"/>
              <a:gd name="connsiteY2" fmla="*/ 0 h 50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819" h="501445">
                <a:moveTo>
                  <a:pt x="0" y="501445"/>
                </a:moveTo>
                <a:lnTo>
                  <a:pt x="373626" y="0"/>
                </a:lnTo>
                <a:lnTo>
                  <a:pt x="1651819" y="0"/>
                </a:lnTo>
              </a:path>
            </a:pathLst>
          </a:custGeom>
          <a:ln>
            <a:solidFill>
              <a:srgbClr val="C00000"/>
            </a:solidFill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719616" y="3744144"/>
            <a:ext cx="3084433" cy="38917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5000"/>
                </a:schemeClr>
              </a:gs>
              <a:gs pos="48000">
                <a:srgbClr val="535353">
                  <a:alpha val="52000"/>
                </a:srgb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93465" y="2234565"/>
            <a:ext cx="2468880" cy="4387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24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55" dirty="0"/>
              <a:t>项目管理难点</a:t>
            </a:r>
            <a:endParaRPr lang="zh-CN" altLang="en-US" sz="2255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" y="193475"/>
            <a:ext cx="2027096" cy="38865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 bwMode="auto">
          <a:xfrm>
            <a:off x="3514856" y="3613964"/>
            <a:ext cx="658476" cy="670420"/>
            <a:chOff x="3061" y="-879"/>
            <a:chExt cx="614" cy="702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3061" y="-380"/>
              <a:ext cx="590" cy="203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37985" name="Group 9"/>
            <p:cNvGrpSpPr/>
            <p:nvPr/>
          </p:nvGrpSpPr>
          <p:grpSpPr bwMode="auto">
            <a:xfrm>
              <a:off x="3062" y="-879"/>
              <a:ext cx="613" cy="613"/>
              <a:chOff x="2335" y="1139"/>
              <a:chExt cx="1089" cy="1089"/>
            </a:xfrm>
          </p:grpSpPr>
          <p:sp>
            <p:nvSpPr>
              <p:cNvPr id="37986" name="Oval 10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BEBEBE"/>
                  </a:gs>
                  <a:gs pos="100000">
                    <a:srgbClr val="6E6E6E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87" name="Group 11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9" name="Freeform 12"/>
                <p:cNvSpPr/>
                <p:nvPr/>
              </p:nvSpPr>
              <p:spPr bwMode="auto">
                <a:xfrm>
                  <a:off x="1437" y="1844"/>
                  <a:ext cx="902" cy="293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89" name="Oval 13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1" name="Group 14"/>
          <p:cNvGrpSpPr/>
          <p:nvPr/>
        </p:nvGrpSpPr>
        <p:grpSpPr bwMode="auto">
          <a:xfrm>
            <a:off x="3889635" y="1009925"/>
            <a:ext cx="1258718" cy="1118363"/>
            <a:chOff x="2335" y="1139"/>
            <a:chExt cx="1089" cy="1089"/>
          </a:xfrm>
        </p:grpSpPr>
        <p:sp>
          <p:nvSpPr>
            <p:cNvPr id="37980" name="Oval 15"/>
            <p:cNvSpPr>
              <a:spLocks noChangeArrowheads="1"/>
            </p:cNvSpPr>
            <p:nvPr/>
          </p:nvSpPr>
          <p:spPr bwMode="auto">
            <a:xfrm>
              <a:off x="2335" y="1139"/>
              <a:ext cx="1089" cy="1089"/>
            </a:xfrm>
            <a:prstGeom prst="ellipse">
              <a:avLst/>
            </a:prstGeom>
            <a:gradFill rotWithShape="1">
              <a:gsLst>
                <a:gs pos="0">
                  <a:srgbClr val="FFC800"/>
                </a:gs>
                <a:gs pos="100000">
                  <a:srgbClr val="FF6400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37981" name="Group 16"/>
            <p:cNvGrpSpPr/>
            <p:nvPr/>
          </p:nvGrpSpPr>
          <p:grpSpPr bwMode="auto">
            <a:xfrm>
              <a:off x="2426" y="1169"/>
              <a:ext cx="908" cy="296"/>
              <a:chOff x="1431" y="1843"/>
              <a:chExt cx="907" cy="295"/>
            </a:xfrm>
          </p:grpSpPr>
          <p:sp>
            <p:nvSpPr>
              <p:cNvPr id="14" name="Freeform 17"/>
              <p:cNvSpPr/>
              <p:nvPr/>
            </p:nvSpPr>
            <p:spPr bwMode="auto">
              <a:xfrm>
                <a:off x="1428" y="1845"/>
                <a:ext cx="907" cy="291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983" name="Oval 18"/>
              <p:cNvSpPr>
                <a:spLocks noChangeArrowheads="1"/>
              </p:cNvSpPr>
              <p:nvPr/>
            </p:nvSpPr>
            <p:spPr bwMode="auto">
              <a:xfrm>
                <a:off x="1771" y="1843"/>
                <a:ext cx="227" cy="20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6" name="AutoShape 66"/>
          <p:cNvSpPr>
            <a:spLocks noChangeArrowheads="1"/>
          </p:cNvSpPr>
          <p:nvPr/>
        </p:nvSpPr>
        <p:spPr bwMode="auto">
          <a:xfrm rot="-716600">
            <a:off x="2953435" y="754597"/>
            <a:ext cx="1079542" cy="95859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76 w 21600"/>
              <a:gd name="T19" fmla="*/ 3176 h 21600"/>
              <a:gd name="T20" fmla="*/ 18424 w 21600"/>
              <a:gd name="T21" fmla="*/ 18424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0" y="7584"/>
                </a:moveTo>
                <a:cubicBezTo>
                  <a:pt x="14367" y="6072"/>
                  <a:pt x="12642" y="5171"/>
                  <a:pt x="10800" y="5171"/>
                </a:cubicBezTo>
                <a:cubicBezTo>
                  <a:pt x="9480" y="5170"/>
                  <a:pt x="8203" y="5634"/>
                  <a:pt x="7191" y="6479"/>
                </a:cubicBezTo>
                <a:lnTo>
                  <a:pt x="3876" y="2511"/>
                </a:lnTo>
                <a:cubicBezTo>
                  <a:pt x="5818" y="888"/>
                  <a:pt x="8269" y="-1"/>
                  <a:pt x="10800" y="0"/>
                </a:cubicBezTo>
                <a:cubicBezTo>
                  <a:pt x="14334" y="0"/>
                  <a:pt x="17645" y="1729"/>
                  <a:pt x="19664" y="4630"/>
                </a:cubicBezTo>
                <a:lnTo>
                  <a:pt x="21880" y="3088"/>
                </a:lnTo>
                <a:lnTo>
                  <a:pt x="20561" y="10445"/>
                </a:lnTo>
                <a:lnTo>
                  <a:pt x="13204" y="9126"/>
                </a:lnTo>
                <a:lnTo>
                  <a:pt x="15420" y="7584"/>
                </a:lnTo>
                <a:close/>
              </a:path>
            </a:pathLst>
          </a:custGeom>
          <a:solidFill>
            <a:schemeClr val="tx1">
              <a:alpha val="25098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67"/>
          <p:cNvGrpSpPr/>
          <p:nvPr/>
        </p:nvGrpSpPr>
        <p:grpSpPr bwMode="auto">
          <a:xfrm>
            <a:off x="4343550" y="3454197"/>
            <a:ext cx="470339" cy="477805"/>
            <a:chOff x="3061" y="-879"/>
            <a:chExt cx="614" cy="702"/>
          </a:xfrm>
        </p:grpSpPr>
        <p:sp>
          <p:nvSpPr>
            <p:cNvPr id="18" name="Oval 68"/>
            <p:cNvSpPr>
              <a:spLocks noChangeArrowheads="1"/>
            </p:cNvSpPr>
            <p:nvPr/>
          </p:nvSpPr>
          <p:spPr bwMode="auto">
            <a:xfrm>
              <a:off x="3061" y="-381"/>
              <a:ext cx="589" cy="20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37975" name="Group 69"/>
            <p:cNvGrpSpPr/>
            <p:nvPr/>
          </p:nvGrpSpPr>
          <p:grpSpPr bwMode="auto">
            <a:xfrm>
              <a:off x="3062" y="-879"/>
              <a:ext cx="613" cy="613"/>
              <a:chOff x="2335" y="1139"/>
              <a:chExt cx="1089" cy="1089"/>
            </a:xfrm>
          </p:grpSpPr>
          <p:sp>
            <p:nvSpPr>
              <p:cNvPr id="37976" name="Oval 70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D1D1D1"/>
                  </a:gs>
                  <a:gs pos="100000">
                    <a:srgbClr val="787878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77" name="Group 71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22" name="Freeform 72"/>
                <p:cNvSpPr/>
                <p:nvPr/>
              </p:nvSpPr>
              <p:spPr bwMode="auto">
                <a:xfrm>
                  <a:off x="1432" y="1844"/>
                  <a:ext cx="906" cy="295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79" name="Oval 73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24" name="Group 74"/>
          <p:cNvGrpSpPr/>
          <p:nvPr/>
        </p:nvGrpSpPr>
        <p:grpSpPr bwMode="auto">
          <a:xfrm>
            <a:off x="3803033" y="3198871"/>
            <a:ext cx="344915" cy="349395"/>
            <a:chOff x="3061" y="-879"/>
            <a:chExt cx="614" cy="702"/>
          </a:xfrm>
        </p:grpSpPr>
        <p:sp>
          <p:nvSpPr>
            <p:cNvPr id="25" name="Oval 75"/>
            <p:cNvSpPr>
              <a:spLocks noChangeArrowheads="1"/>
            </p:cNvSpPr>
            <p:nvPr/>
          </p:nvSpPr>
          <p:spPr bwMode="auto">
            <a:xfrm>
              <a:off x="3061" y="-381"/>
              <a:ext cx="590" cy="204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37969" name="Group 76"/>
            <p:cNvGrpSpPr/>
            <p:nvPr/>
          </p:nvGrpSpPr>
          <p:grpSpPr bwMode="auto">
            <a:xfrm>
              <a:off x="3062" y="-879"/>
              <a:ext cx="613" cy="613"/>
              <a:chOff x="2335" y="1139"/>
              <a:chExt cx="1089" cy="1089"/>
            </a:xfrm>
          </p:grpSpPr>
          <p:sp>
            <p:nvSpPr>
              <p:cNvPr id="37970" name="Oval 77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4E4E4"/>
                  </a:gs>
                  <a:gs pos="100000">
                    <a:srgbClr val="838383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71" name="Group 78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29" name="Freeform 79"/>
                <p:cNvSpPr/>
                <p:nvPr/>
              </p:nvSpPr>
              <p:spPr bwMode="auto">
                <a:xfrm>
                  <a:off x="1367" y="1845"/>
                  <a:ext cx="972" cy="292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73" name="Oval 80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31" name="Text Box 82"/>
          <p:cNvSpPr txBox="1">
            <a:spLocks noChangeArrowheads="1"/>
          </p:cNvSpPr>
          <p:nvPr/>
        </p:nvSpPr>
        <p:spPr bwMode="auto">
          <a:xfrm>
            <a:off x="3997141" y="1381717"/>
            <a:ext cx="1045199" cy="323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kumimoji="1" lang="zh-CN" sz="150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kumimoji="1" lang="zh-CN" sz="150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1081035" y="1009925"/>
            <a:ext cx="2368123" cy="3370020"/>
            <a:chOff x="1042988" y="1713707"/>
            <a:chExt cx="2368550" cy="379095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1222197" y="4691711"/>
              <a:ext cx="1981757" cy="81294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37921" name="Group 19"/>
            <p:cNvGrpSpPr/>
            <p:nvPr/>
          </p:nvGrpSpPr>
          <p:grpSpPr bwMode="auto">
            <a:xfrm>
              <a:off x="1042988" y="1997870"/>
              <a:ext cx="2368550" cy="3257550"/>
              <a:chOff x="2953" y="1386"/>
              <a:chExt cx="1492" cy="2052"/>
            </a:xfrm>
          </p:grpSpPr>
          <p:sp>
            <p:nvSpPr>
              <p:cNvPr id="37965" name="Freeform 20"/>
              <p:cNvSpPr/>
              <p:nvPr/>
            </p:nvSpPr>
            <p:spPr bwMode="auto">
              <a:xfrm>
                <a:off x="2953" y="1386"/>
                <a:ext cx="1492" cy="2052"/>
              </a:xfrm>
              <a:custGeom>
                <a:avLst/>
                <a:gdLst>
                  <a:gd name="T0" fmla="*/ 1492 w 1492"/>
                  <a:gd name="T1" fmla="*/ 373 h 2052"/>
                  <a:gd name="T2" fmla="*/ 1488 w 1492"/>
                  <a:gd name="T3" fmla="*/ 336 h 2052"/>
                  <a:gd name="T4" fmla="*/ 1476 w 1492"/>
                  <a:gd name="T5" fmla="*/ 298 h 2052"/>
                  <a:gd name="T6" fmla="*/ 1458 w 1492"/>
                  <a:gd name="T7" fmla="*/ 262 h 2052"/>
                  <a:gd name="T8" fmla="*/ 1434 w 1492"/>
                  <a:gd name="T9" fmla="*/ 228 h 2052"/>
                  <a:gd name="T10" fmla="*/ 1401 w 1492"/>
                  <a:gd name="T11" fmla="*/ 196 h 2052"/>
                  <a:gd name="T12" fmla="*/ 1365 w 1492"/>
                  <a:gd name="T13" fmla="*/ 165 h 2052"/>
                  <a:gd name="T14" fmla="*/ 1321 w 1492"/>
                  <a:gd name="T15" fmla="*/ 136 h 2052"/>
                  <a:gd name="T16" fmla="*/ 1273 w 1492"/>
                  <a:gd name="T17" fmla="*/ 109 h 2052"/>
                  <a:gd name="T18" fmla="*/ 1220 w 1492"/>
                  <a:gd name="T19" fmla="*/ 86 h 2052"/>
                  <a:gd name="T20" fmla="*/ 1163 w 1492"/>
                  <a:gd name="T21" fmla="*/ 63 h 2052"/>
                  <a:gd name="T22" fmla="*/ 1102 w 1492"/>
                  <a:gd name="T23" fmla="*/ 45 h 2052"/>
                  <a:gd name="T24" fmla="*/ 1036 w 1492"/>
                  <a:gd name="T25" fmla="*/ 30 h 2052"/>
                  <a:gd name="T26" fmla="*/ 967 w 1492"/>
                  <a:gd name="T27" fmla="*/ 17 h 2052"/>
                  <a:gd name="T28" fmla="*/ 896 w 1492"/>
                  <a:gd name="T29" fmla="*/ 8 h 2052"/>
                  <a:gd name="T30" fmla="*/ 822 w 1492"/>
                  <a:gd name="T31" fmla="*/ 1 h 2052"/>
                  <a:gd name="T32" fmla="*/ 746 w 1492"/>
                  <a:gd name="T33" fmla="*/ 0 h 2052"/>
                  <a:gd name="T34" fmla="*/ 707 w 1492"/>
                  <a:gd name="T35" fmla="*/ 0 h 2052"/>
                  <a:gd name="T36" fmla="*/ 632 w 1492"/>
                  <a:gd name="T37" fmla="*/ 4 h 2052"/>
                  <a:gd name="T38" fmla="*/ 560 w 1492"/>
                  <a:gd name="T39" fmla="*/ 12 h 2052"/>
                  <a:gd name="T40" fmla="*/ 490 w 1492"/>
                  <a:gd name="T41" fmla="*/ 22 h 2052"/>
                  <a:gd name="T42" fmla="*/ 422 w 1492"/>
                  <a:gd name="T43" fmla="*/ 36 h 2052"/>
                  <a:gd name="T44" fmla="*/ 359 w 1492"/>
                  <a:gd name="T45" fmla="*/ 54 h 2052"/>
                  <a:gd name="T46" fmla="*/ 299 w 1492"/>
                  <a:gd name="T47" fmla="*/ 74 h 2052"/>
                  <a:gd name="T48" fmla="*/ 245 w 1492"/>
                  <a:gd name="T49" fmla="*/ 97 h 2052"/>
                  <a:gd name="T50" fmla="*/ 194 w 1492"/>
                  <a:gd name="T51" fmla="*/ 122 h 2052"/>
                  <a:gd name="T52" fmla="*/ 148 w 1492"/>
                  <a:gd name="T53" fmla="*/ 150 h 2052"/>
                  <a:gd name="T54" fmla="*/ 107 w 1492"/>
                  <a:gd name="T55" fmla="*/ 180 h 2052"/>
                  <a:gd name="T56" fmla="*/ 74 w 1492"/>
                  <a:gd name="T57" fmla="*/ 211 h 2052"/>
                  <a:gd name="T58" fmla="*/ 45 w 1492"/>
                  <a:gd name="T59" fmla="*/ 245 h 2052"/>
                  <a:gd name="T60" fmla="*/ 23 w 1492"/>
                  <a:gd name="T61" fmla="*/ 280 h 2052"/>
                  <a:gd name="T62" fmla="*/ 9 w 1492"/>
                  <a:gd name="T63" fmla="*/ 316 h 2052"/>
                  <a:gd name="T64" fmla="*/ 1 w 1492"/>
                  <a:gd name="T65" fmla="*/ 354 h 2052"/>
                  <a:gd name="T66" fmla="*/ 0 w 1492"/>
                  <a:gd name="T67" fmla="*/ 373 h 2052"/>
                  <a:gd name="T68" fmla="*/ 6 w 1492"/>
                  <a:gd name="T69" fmla="*/ 420 h 2052"/>
                  <a:gd name="T70" fmla="*/ 376 w 1492"/>
                  <a:gd name="T71" fmla="*/ 1889 h 2052"/>
                  <a:gd name="T72" fmla="*/ 376 w 1492"/>
                  <a:gd name="T73" fmla="*/ 1889 h 2052"/>
                  <a:gd name="T74" fmla="*/ 391 w 1492"/>
                  <a:gd name="T75" fmla="*/ 1922 h 2052"/>
                  <a:gd name="T76" fmla="*/ 417 w 1492"/>
                  <a:gd name="T77" fmla="*/ 1954 h 2052"/>
                  <a:gd name="T78" fmla="*/ 453 w 1492"/>
                  <a:gd name="T79" fmla="*/ 1981 h 2052"/>
                  <a:gd name="T80" fmla="*/ 499 w 1492"/>
                  <a:gd name="T81" fmla="*/ 2005 h 2052"/>
                  <a:gd name="T82" fmla="*/ 552 w 1492"/>
                  <a:gd name="T83" fmla="*/ 2025 h 2052"/>
                  <a:gd name="T84" fmla="*/ 611 w 1492"/>
                  <a:gd name="T85" fmla="*/ 2039 h 2052"/>
                  <a:gd name="T86" fmla="*/ 676 w 1492"/>
                  <a:gd name="T87" fmla="*/ 2048 h 2052"/>
                  <a:gd name="T88" fmla="*/ 746 w 1492"/>
                  <a:gd name="T89" fmla="*/ 2052 h 2052"/>
                  <a:gd name="T90" fmla="*/ 781 w 1492"/>
                  <a:gd name="T91" fmla="*/ 2051 h 2052"/>
                  <a:gd name="T92" fmla="*/ 848 w 1492"/>
                  <a:gd name="T93" fmla="*/ 2044 h 2052"/>
                  <a:gd name="T94" fmla="*/ 912 w 1492"/>
                  <a:gd name="T95" fmla="*/ 2033 h 2052"/>
                  <a:gd name="T96" fmla="*/ 967 w 1492"/>
                  <a:gd name="T97" fmla="*/ 2016 h 2052"/>
                  <a:gd name="T98" fmla="*/ 1018 w 1492"/>
                  <a:gd name="T99" fmla="*/ 1994 h 2052"/>
                  <a:gd name="T100" fmla="*/ 1058 w 1492"/>
                  <a:gd name="T101" fmla="*/ 1968 h 2052"/>
                  <a:gd name="T102" fmla="*/ 1089 w 1492"/>
                  <a:gd name="T103" fmla="*/ 1938 h 2052"/>
                  <a:gd name="T104" fmla="*/ 1110 w 1492"/>
                  <a:gd name="T105" fmla="*/ 1906 h 2052"/>
                  <a:gd name="T106" fmla="*/ 1116 w 1492"/>
                  <a:gd name="T107" fmla="*/ 1889 h 2052"/>
                  <a:gd name="T108" fmla="*/ 1486 w 1492"/>
                  <a:gd name="T109" fmla="*/ 420 h 2052"/>
                  <a:gd name="T110" fmla="*/ 1491 w 1492"/>
                  <a:gd name="T111" fmla="*/ 396 h 2052"/>
                  <a:gd name="T112" fmla="*/ 1492 w 1492"/>
                  <a:gd name="T113" fmla="*/ 373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B5B5B"/>
                  </a:gs>
                  <a:gs pos="50000">
                    <a:srgbClr val="B2B2B2"/>
                  </a:gs>
                  <a:gs pos="100000">
                    <a:srgbClr val="5B5B5B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6" name="Freeform 21"/>
              <p:cNvSpPr>
                <a:spLocks noEditPoints="1"/>
              </p:cNvSpPr>
              <p:nvPr/>
            </p:nvSpPr>
            <p:spPr bwMode="auto">
              <a:xfrm>
                <a:off x="2953" y="1386"/>
                <a:ext cx="1492" cy="746"/>
              </a:xfrm>
              <a:custGeom>
                <a:avLst/>
                <a:gdLst>
                  <a:gd name="T0" fmla="*/ 632 w 1492"/>
                  <a:gd name="T1" fmla="*/ 4 h 746"/>
                  <a:gd name="T2" fmla="*/ 456 w 1492"/>
                  <a:gd name="T3" fmla="*/ 30 h 746"/>
                  <a:gd name="T4" fmla="*/ 299 w 1492"/>
                  <a:gd name="T5" fmla="*/ 74 h 746"/>
                  <a:gd name="T6" fmla="*/ 171 w 1492"/>
                  <a:gd name="T7" fmla="*/ 136 h 746"/>
                  <a:gd name="T8" fmla="*/ 74 w 1492"/>
                  <a:gd name="T9" fmla="*/ 211 h 746"/>
                  <a:gd name="T10" fmla="*/ 16 w 1492"/>
                  <a:gd name="T11" fmla="*/ 298 h 746"/>
                  <a:gd name="T12" fmla="*/ 0 w 1492"/>
                  <a:gd name="T13" fmla="*/ 373 h 746"/>
                  <a:gd name="T14" fmla="*/ 23 w 1492"/>
                  <a:gd name="T15" fmla="*/ 466 h 746"/>
                  <a:gd name="T16" fmla="*/ 91 w 1492"/>
                  <a:gd name="T17" fmla="*/ 551 h 746"/>
                  <a:gd name="T18" fmla="*/ 194 w 1492"/>
                  <a:gd name="T19" fmla="*/ 624 h 746"/>
                  <a:gd name="T20" fmla="*/ 329 w 1492"/>
                  <a:gd name="T21" fmla="*/ 683 h 746"/>
                  <a:gd name="T22" fmla="*/ 490 w 1492"/>
                  <a:gd name="T23" fmla="*/ 724 h 746"/>
                  <a:gd name="T24" fmla="*/ 670 w 1492"/>
                  <a:gd name="T25" fmla="*/ 745 h 746"/>
                  <a:gd name="T26" fmla="*/ 822 w 1492"/>
                  <a:gd name="T27" fmla="*/ 745 h 746"/>
                  <a:gd name="T28" fmla="*/ 1002 w 1492"/>
                  <a:gd name="T29" fmla="*/ 724 h 746"/>
                  <a:gd name="T30" fmla="*/ 1163 w 1492"/>
                  <a:gd name="T31" fmla="*/ 683 h 746"/>
                  <a:gd name="T32" fmla="*/ 1298 w 1492"/>
                  <a:gd name="T33" fmla="*/ 624 h 746"/>
                  <a:gd name="T34" fmla="*/ 1401 w 1492"/>
                  <a:gd name="T35" fmla="*/ 551 h 746"/>
                  <a:gd name="T36" fmla="*/ 1469 w 1492"/>
                  <a:gd name="T37" fmla="*/ 466 h 746"/>
                  <a:gd name="T38" fmla="*/ 1492 w 1492"/>
                  <a:gd name="T39" fmla="*/ 373 h 746"/>
                  <a:gd name="T40" fmla="*/ 1476 w 1492"/>
                  <a:gd name="T41" fmla="*/ 298 h 746"/>
                  <a:gd name="T42" fmla="*/ 1418 w 1492"/>
                  <a:gd name="T43" fmla="*/ 211 h 746"/>
                  <a:gd name="T44" fmla="*/ 1321 w 1492"/>
                  <a:gd name="T45" fmla="*/ 136 h 746"/>
                  <a:gd name="T46" fmla="*/ 1193 w 1492"/>
                  <a:gd name="T47" fmla="*/ 74 h 746"/>
                  <a:gd name="T48" fmla="*/ 1036 w 1492"/>
                  <a:gd name="T49" fmla="*/ 30 h 746"/>
                  <a:gd name="T50" fmla="*/ 860 w 1492"/>
                  <a:gd name="T51" fmla="*/ 4 h 746"/>
                  <a:gd name="T52" fmla="*/ 746 w 1492"/>
                  <a:gd name="T53" fmla="*/ 723 h 746"/>
                  <a:gd name="T54" fmla="*/ 605 w 1492"/>
                  <a:gd name="T55" fmla="*/ 716 h 746"/>
                  <a:gd name="T56" fmla="*/ 443 w 1492"/>
                  <a:gd name="T57" fmla="*/ 689 h 746"/>
                  <a:gd name="T58" fmla="*/ 302 w 1492"/>
                  <a:gd name="T59" fmla="*/ 644 h 746"/>
                  <a:gd name="T60" fmla="*/ 185 w 1492"/>
                  <a:gd name="T61" fmla="*/ 583 h 746"/>
                  <a:gd name="T62" fmla="*/ 101 w 1492"/>
                  <a:gd name="T63" fmla="*/ 509 h 746"/>
                  <a:gd name="T64" fmla="*/ 54 w 1492"/>
                  <a:gd name="T65" fmla="*/ 426 h 746"/>
                  <a:gd name="T66" fmla="*/ 48 w 1492"/>
                  <a:gd name="T67" fmla="*/ 355 h 746"/>
                  <a:gd name="T68" fmla="*/ 78 w 1492"/>
                  <a:gd name="T69" fmla="*/ 269 h 746"/>
                  <a:gd name="T70" fmla="*/ 148 w 1492"/>
                  <a:gd name="T71" fmla="*/ 192 h 746"/>
                  <a:gd name="T72" fmla="*/ 251 w 1492"/>
                  <a:gd name="T73" fmla="*/ 126 h 746"/>
                  <a:gd name="T74" fmla="*/ 383 w 1492"/>
                  <a:gd name="T75" fmla="*/ 74 h 746"/>
                  <a:gd name="T76" fmla="*/ 537 w 1492"/>
                  <a:gd name="T77" fmla="*/ 39 h 746"/>
                  <a:gd name="T78" fmla="*/ 710 w 1492"/>
                  <a:gd name="T79" fmla="*/ 23 h 746"/>
                  <a:gd name="T80" fmla="*/ 852 w 1492"/>
                  <a:gd name="T81" fmla="*/ 27 h 746"/>
                  <a:gd name="T82" fmla="*/ 1018 w 1492"/>
                  <a:gd name="T83" fmla="*/ 51 h 746"/>
                  <a:gd name="T84" fmla="*/ 1164 w 1492"/>
                  <a:gd name="T85" fmla="*/ 92 h 746"/>
                  <a:gd name="T86" fmla="*/ 1286 w 1492"/>
                  <a:gd name="T87" fmla="*/ 150 h 746"/>
                  <a:gd name="T88" fmla="*/ 1377 w 1492"/>
                  <a:gd name="T89" fmla="*/ 222 h 746"/>
                  <a:gd name="T90" fmla="*/ 1431 w 1492"/>
                  <a:gd name="T91" fmla="*/ 302 h 746"/>
                  <a:gd name="T92" fmla="*/ 1445 w 1492"/>
                  <a:gd name="T93" fmla="*/ 373 h 746"/>
                  <a:gd name="T94" fmla="*/ 1423 w 1492"/>
                  <a:gd name="T95" fmla="*/ 461 h 746"/>
                  <a:gd name="T96" fmla="*/ 1361 w 1492"/>
                  <a:gd name="T97" fmla="*/ 540 h 746"/>
                  <a:gd name="T98" fmla="*/ 1264 w 1492"/>
                  <a:gd name="T99" fmla="*/ 609 h 746"/>
                  <a:gd name="T100" fmla="*/ 1137 w 1492"/>
                  <a:gd name="T101" fmla="*/ 663 h 746"/>
                  <a:gd name="T102" fmla="*/ 987 w 1492"/>
                  <a:gd name="T103" fmla="*/ 702 h 746"/>
                  <a:gd name="T104" fmla="*/ 817 w 1492"/>
                  <a:gd name="T105" fmla="*/ 722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7" name="Freeform 22"/>
              <p:cNvSpPr/>
              <p:nvPr/>
            </p:nvSpPr>
            <p:spPr bwMode="auto">
              <a:xfrm>
                <a:off x="3000" y="1409"/>
                <a:ext cx="1398" cy="700"/>
              </a:xfrm>
              <a:custGeom>
                <a:avLst/>
                <a:gdLst>
                  <a:gd name="T0" fmla="*/ 1397 w 1398"/>
                  <a:gd name="T1" fmla="*/ 368 h 700"/>
                  <a:gd name="T2" fmla="*/ 1384 w 1398"/>
                  <a:gd name="T3" fmla="*/ 421 h 700"/>
                  <a:gd name="T4" fmla="*/ 1356 w 1398"/>
                  <a:gd name="T5" fmla="*/ 471 h 700"/>
                  <a:gd name="T6" fmla="*/ 1314 w 1398"/>
                  <a:gd name="T7" fmla="*/ 517 h 700"/>
                  <a:gd name="T8" fmla="*/ 1260 w 1398"/>
                  <a:gd name="T9" fmla="*/ 560 h 700"/>
                  <a:gd name="T10" fmla="*/ 1194 w 1398"/>
                  <a:gd name="T11" fmla="*/ 598 h 700"/>
                  <a:gd name="T12" fmla="*/ 1117 w 1398"/>
                  <a:gd name="T13" fmla="*/ 631 h 700"/>
                  <a:gd name="T14" fmla="*/ 1032 w 1398"/>
                  <a:gd name="T15" fmla="*/ 658 h 700"/>
                  <a:gd name="T16" fmla="*/ 940 w 1398"/>
                  <a:gd name="T17" fmla="*/ 679 h 700"/>
                  <a:gd name="T18" fmla="*/ 840 w 1398"/>
                  <a:gd name="T19" fmla="*/ 693 h 700"/>
                  <a:gd name="T20" fmla="*/ 735 w 1398"/>
                  <a:gd name="T21" fmla="*/ 700 h 700"/>
                  <a:gd name="T22" fmla="*/ 663 w 1398"/>
                  <a:gd name="T23" fmla="*/ 700 h 700"/>
                  <a:gd name="T24" fmla="*/ 558 w 1398"/>
                  <a:gd name="T25" fmla="*/ 693 h 700"/>
                  <a:gd name="T26" fmla="*/ 458 w 1398"/>
                  <a:gd name="T27" fmla="*/ 679 h 700"/>
                  <a:gd name="T28" fmla="*/ 366 w 1398"/>
                  <a:gd name="T29" fmla="*/ 658 h 700"/>
                  <a:gd name="T30" fmla="*/ 281 w 1398"/>
                  <a:gd name="T31" fmla="*/ 631 h 700"/>
                  <a:gd name="T32" fmla="*/ 204 w 1398"/>
                  <a:gd name="T33" fmla="*/ 598 h 700"/>
                  <a:gd name="T34" fmla="*/ 138 w 1398"/>
                  <a:gd name="T35" fmla="*/ 560 h 700"/>
                  <a:gd name="T36" fmla="*/ 84 w 1398"/>
                  <a:gd name="T37" fmla="*/ 517 h 700"/>
                  <a:gd name="T38" fmla="*/ 42 w 1398"/>
                  <a:gd name="T39" fmla="*/ 471 h 700"/>
                  <a:gd name="T40" fmla="*/ 14 w 1398"/>
                  <a:gd name="T41" fmla="*/ 421 h 700"/>
                  <a:gd name="T42" fmla="*/ 1 w 1398"/>
                  <a:gd name="T43" fmla="*/ 368 h 700"/>
                  <a:gd name="T44" fmla="*/ 1 w 1398"/>
                  <a:gd name="T45" fmla="*/ 332 h 700"/>
                  <a:gd name="T46" fmla="*/ 14 w 1398"/>
                  <a:gd name="T47" fmla="*/ 279 h 700"/>
                  <a:gd name="T48" fmla="*/ 42 w 1398"/>
                  <a:gd name="T49" fmla="*/ 230 h 700"/>
                  <a:gd name="T50" fmla="*/ 84 w 1398"/>
                  <a:gd name="T51" fmla="*/ 183 h 700"/>
                  <a:gd name="T52" fmla="*/ 138 w 1398"/>
                  <a:gd name="T53" fmla="*/ 140 h 700"/>
                  <a:gd name="T54" fmla="*/ 204 w 1398"/>
                  <a:gd name="T55" fmla="*/ 103 h 700"/>
                  <a:gd name="T56" fmla="*/ 281 w 1398"/>
                  <a:gd name="T57" fmla="*/ 69 h 700"/>
                  <a:gd name="T58" fmla="*/ 366 w 1398"/>
                  <a:gd name="T59" fmla="*/ 42 h 700"/>
                  <a:gd name="T60" fmla="*/ 458 w 1398"/>
                  <a:gd name="T61" fmla="*/ 21 h 700"/>
                  <a:gd name="T62" fmla="*/ 558 w 1398"/>
                  <a:gd name="T63" fmla="*/ 7 h 700"/>
                  <a:gd name="T64" fmla="*/ 663 w 1398"/>
                  <a:gd name="T65" fmla="*/ 0 h 700"/>
                  <a:gd name="T66" fmla="*/ 735 w 1398"/>
                  <a:gd name="T67" fmla="*/ 0 h 700"/>
                  <a:gd name="T68" fmla="*/ 840 w 1398"/>
                  <a:gd name="T69" fmla="*/ 7 h 700"/>
                  <a:gd name="T70" fmla="*/ 940 w 1398"/>
                  <a:gd name="T71" fmla="*/ 21 h 700"/>
                  <a:gd name="T72" fmla="*/ 1032 w 1398"/>
                  <a:gd name="T73" fmla="*/ 42 h 700"/>
                  <a:gd name="T74" fmla="*/ 1117 w 1398"/>
                  <a:gd name="T75" fmla="*/ 69 h 700"/>
                  <a:gd name="T76" fmla="*/ 1194 w 1398"/>
                  <a:gd name="T77" fmla="*/ 103 h 700"/>
                  <a:gd name="T78" fmla="*/ 1260 w 1398"/>
                  <a:gd name="T79" fmla="*/ 140 h 700"/>
                  <a:gd name="T80" fmla="*/ 1314 w 1398"/>
                  <a:gd name="T81" fmla="*/ 183 h 700"/>
                  <a:gd name="T82" fmla="*/ 1356 w 1398"/>
                  <a:gd name="T83" fmla="*/ 230 h 700"/>
                  <a:gd name="T84" fmla="*/ 1384 w 1398"/>
                  <a:gd name="T85" fmla="*/ 279 h 700"/>
                  <a:gd name="T86" fmla="*/ 1397 w 1398"/>
                  <a:gd name="T87" fmla="*/ 332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22" name="Group 23"/>
            <p:cNvGrpSpPr/>
            <p:nvPr/>
          </p:nvGrpSpPr>
          <p:grpSpPr bwMode="auto">
            <a:xfrm>
              <a:off x="2232026" y="1713707"/>
              <a:ext cx="1042988" cy="1042987"/>
              <a:chOff x="2335" y="1139"/>
              <a:chExt cx="1089" cy="1089"/>
            </a:xfrm>
          </p:grpSpPr>
          <p:sp>
            <p:nvSpPr>
              <p:cNvPr id="37961" name="Oval 24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00C8FF"/>
                  </a:gs>
                  <a:gs pos="100000">
                    <a:srgbClr val="004BFF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62" name="Group 25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76" name="Freeform 26"/>
                <p:cNvSpPr/>
                <p:nvPr/>
              </p:nvSpPr>
              <p:spPr bwMode="auto">
                <a:xfrm>
                  <a:off x="1429" y="1843"/>
                  <a:ext cx="911" cy="297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64" name="Oval 27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7923" name="Group 28"/>
            <p:cNvGrpSpPr/>
            <p:nvPr/>
          </p:nvGrpSpPr>
          <p:grpSpPr bwMode="auto">
            <a:xfrm>
              <a:off x="1150938" y="2074070"/>
              <a:ext cx="755650" cy="755650"/>
              <a:chOff x="2335" y="1139"/>
              <a:chExt cx="1089" cy="1089"/>
            </a:xfrm>
          </p:grpSpPr>
          <p:sp>
            <p:nvSpPr>
              <p:cNvPr id="37957" name="Oval 29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58" name="Group 30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72" name="Freeform 31"/>
                <p:cNvSpPr/>
                <p:nvPr/>
              </p:nvSpPr>
              <p:spPr bwMode="auto">
                <a:xfrm>
                  <a:off x="1430" y="1843"/>
                  <a:ext cx="907" cy="294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60" name="Oval 32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7924" name="Group 33"/>
            <p:cNvGrpSpPr/>
            <p:nvPr/>
          </p:nvGrpSpPr>
          <p:grpSpPr bwMode="auto">
            <a:xfrm>
              <a:off x="1800226" y="1931195"/>
              <a:ext cx="755650" cy="755650"/>
              <a:chOff x="2335" y="1139"/>
              <a:chExt cx="1089" cy="1089"/>
            </a:xfrm>
          </p:grpSpPr>
          <p:sp>
            <p:nvSpPr>
              <p:cNvPr id="37953" name="Oval 34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54" name="Group 35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68" name="Freeform 36"/>
                <p:cNvSpPr/>
                <p:nvPr/>
              </p:nvSpPr>
              <p:spPr bwMode="auto">
                <a:xfrm>
                  <a:off x="1430" y="1810"/>
                  <a:ext cx="907" cy="328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56" name="Oval 37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7925" name="Group 38"/>
            <p:cNvGrpSpPr/>
            <p:nvPr/>
          </p:nvGrpSpPr>
          <p:grpSpPr bwMode="auto">
            <a:xfrm>
              <a:off x="1692276" y="2255045"/>
              <a:ext cx="755650" cy="755650"/>
              <a:chOff x="2335" y="1139"/>
              <a:chExt cx="1089" cy="1089"/>
            </a:xfrm>
          </p:grpSpPr>
          <p:sp>
            <p:nvSpPr>
              <p:cNvPr id="37949" name="Oval 39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50" name="Group 40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64" name="Freeform 41"/>
                <p:cNvSpPr/>
                <p:nvPr/>
              </p:nvSpPr>
              <p:spPr bwMode="auto">
                <a:xfrm>
                  <a:off x="1431" y="1810"/>
                  <a:ext cx="907" cy="328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52" name="Oval 42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7926" name="Group 43"/>
            <p:cNvGrpSpPr/>
            <p:nvPr/>
          </p:nvGrpSpPr>
          <p:grpSpPr bwMode="auto">
            <a:xfrm>
              <a:off x="1223963" y="2397920"/>
              <a:ext cx="755650" cy="755650"/>
              <a:chOff x="2335" y="1139"/>
              <a:chExt cx="1089" cy="1089"/>
            </a:xfrm>
          </p:grpSpPr>
          <p:sp>
            <p:nvSpPr>
              <p:cNvPr id="37945" name="Oval 44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46" name="Group 45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60" name="Freeform 46"/>
                <p:cNvSpPr/>
                <p:nvPr/>
              </p:nvSpPr>
              <p:spPr bwMode="auto">
                <a:xfrm>
                  <a:off x="1430" y="1810"/>
                  <a:ext cx="907" cy="328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48" name="Oval 47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7927" name="Group 48"/>
            <p:cNvGrpSpPr/>
            <p:nvPr/>
          </p:nvGrpSpPr>
          <p:grpSpPr bwMode="auto">
            <a:xfrm>
              <a:off x="1727201" y="2686845"/>
              <a:ext cx="755650" cy="755650"/>
              <a:chOff x="2335" y="1139"/>
              <a:chExt cx="1089" cy="1089"/>
            </a:xfrm>
          </p:grpSpPr>
          <p:sp>
            <p:nvSpPr>
              <p:cNvPr id="37941" name="Oval 49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42" name="Group 50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56" name="Freeform 51"/>
                <p:cNvSpPr/>
                <p:nvPr/>
              </p:nvSpPr>
              <p:spPr bwMode="auto">
                <a:xfrm>
                  <a:off x="1430" y="1810"/>
                  <a:ext cx="907" cy="328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44" name="Oval 52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7928" name="Group 53"/>
            <p:cNvGrpSpPr/>
            <p:nvPr/>
          </p:nvGrpSpPr>
          <p:grpSpPr bwMode="auto">
            <a:xfrm>
              <a:off x="2232026" y="2470945"/>
              <a:ext cx="755650" cy="755650"/>
              <a:chOff x="2335" y="1139"/>
              <a:chExt cx="1089" cy="1089"/>
            </a:xfrm>
          </p:grpSpPr>
          <p:sp>
            <p:nvSpPr>
              <p:cNvPr id="37937" name="Oval 54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38" name="Group 55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52" name="Freeform 56"/>
                <p:cNvSpPr/>
                <p:nvPr/>
              </p:nvSpPr>
              <p:spPr bwMode="auto">
                <a:xfrm>
                  <a:off x="1430" y="1842"/>
                  <a:ext cx="907" cy="297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40" name="Oval 57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7929" name="Group 58"/>
            <p:cNvGrpSpPr/>
            <p:nvPr/>
          </p:nvGrpSpPr>
          <p:grpSpPr bwMode="auto">
            <a:xfrm>
              <a:off x="2592388" y="2397920"/>
              <a:ext cx="755650" cy="755650"/>
              <a:chOff x="2335" y="1139"/>
              <a:chExt cx="1089" cy="1089"/>
            </a:xfrm>
          </p:grpSpPr>
          <p:sp>
            <p:nvSpPr>
              <p:cNvPr id="37933" name="Oval 59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34" name="Group 60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48" name="Freeform 61"/>
                <p:cNvSpPr/>
                <p:nvPr/>
              </p:nvSpPr>
              <p:spPr bwMode="auto">
                <a:xfrm>
                  <a:off x="1401" y="1810"/>
                  <a:ext cx="907" cy="328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36" name="Oval 62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7930" name="Group 63"/>
            <p:cNvGrpSpPr/>
            <p:nvPr/>
          </p:nvGrpSpPr>
          <p:grpSpPr bwMode="auto">
            <a:xfrm>
              <a:off x="1042988" y="2590007"/>
              <a:ext cx="2368550" cy="2665412"/>
              <a:chOff x="1088" y="1759"/>
              <a:chExt cx="1492" cy="1679"/>
            </a:xfrm>
          </p:grpSpPr>
          <p:sp>
            <p:nvSpPr>
              <p:cNvPr id="37931" name="Freeform 64"/>
              <p:cNvSpPr/>
              <p:nvPr/>
            </p:nvSpPr>
            <p:spPr bwMode="auto">
              <a:xfrm>
                <a:off x="1088" y="1759"/>
                <a:ext cx="1492" cy="373"/>
              </a:xfrm>
              <a:custGeom>
                <a:avLst/>
                <a:gdLst>
                  <a:gd name="T0" fmla="*/ 710 w 1492"/>
                  <a:gd name="T1" fmla="*/ 350 h 373"/>
                  <a:gd name="T2" fmla="*/ 605 w 1492"/>
                  <a:gd name="T3" fmla="*/ 343 h 373"/>
                  <a:gd name="T4" fmla="*/ 505 w 1492"/>
                  <a:gd name="T5" fmla="*/ 329 h 373"/>
                  <a:gd name="T6" fmla="*/ 413 w 1492"/>
                  <a:gd name="T7" fmla="*/ 308 h 373"/>
                  <a:gd name="T8" fmla="*/ 328 w 1492"/>
                  <a:gd name="T9" fmla="*/ 281 h 373"/>
                  <a:gd name="T10" fmla="*/ 251 w 1492"/>
                  <a:gd name="T11" fmla="*/ 248 h 373"/>
                  <a:gd name="T12" fmla="*/ 185 w 1492"/>
                  <a:gd name="T13" fmla="*/ 210 h 373"/>
                  <a:gd name="T14" fmla="*/ 131 w 1492"/>
                  <a:gd name="T15" fmla="*/ 167 h 373"/>
                  <a:gd name="T16" fmla="*/ 89 w 1492"/>
                  <a:gd name="T17" fmla="*/ 121 h 373"/>
                  <a:gd name="T18" fmla="*/ 61 w 1492"/>
                  <a:gd name="T19" fmla="*/ 71 h 373"/>
                  <a:gd name="T20" fmla="*/ 48 w 1492"/>
                  <a:gd name="T21" fmla="*/ 18 h 373"/>
                  <a:gd name="T22" fmla="*/ 0 w 1492"/>
                  <a:gd name="T23" fmla="*/ 0 h 373"/>
                  <a:gd name="T24" fmla="*/ 9 w 1492"/>
                  <a:gd name="T25" fmla="*/ 57 h 373"/>
                  <a:gd name="T26" fmla="*/ 34 w 1492"/>
                  <a:gd name="T27" fmla="*/ 112 h 373"/>
                  <a:gd name="T28" fmla="*/ 74 w 1492"/>
                  <a:gd name="T29" fmla="*/ 162 h 373"/>
                  <a:gd name="T30" fmla="*/ 127 w 1492"/>
                  <a:gd name="T31" fmla="*/ 209 h 373"/>
                  <a:gd name="T32" fmla="*/ 194 w 1492"/>
                  <a:gd name="T33" fmla="*/ 251 h 373"/>
                  <a:gd name="T34" fmla="*/ 272 w 1492"/>
                  <a:gd name="T35" fmla="*/ 288 h 373"/>
                  <a:gd name="T36" fmla="*/ 359 w 1492"/>
                  <a:gd name="T37" fmla="*/ 319 h 373"/>
                  <a:gd name="T38" fmla="*/ 456 w 1492"/>
                  <a:gd name="T39" fmla="*/ 343 h 373"/>
                  <a:gd name="T40" fmla="*/ 560 w 1492"/>
                  <a:gd name="T41" fmla="*/ 362 h 373"/>
                  <a:gd name="T42" fmla="*/ 670 w 1492"/>
                  <a:gd name="T43" fmla="*/ 372 h 373"/>
                  <a:gd name="T44" fmla="*/ 746 w 1492"/>
                  <a:gd name="T45" fmla="*/ 373 h 373"/>
                  <a:gd name="T46" fmla="*/ 860 w 1492"/>
                  <a:gd name="T47" fmla="*/ 369 h 373"/>
                  <a:gd name="T48" fmla="*/ 967 w 1492"/>
                  <a:gd name="T49" fmla="*/ 356 h 373"/>
                  <a:gd name="T50" fmla="*/ 1070 w 1492"/>
                  <a:gd name="T51" fmla="*/ 337 h 373"/>
                  <a:gd name="T52" fmla="*/ 1163 w 1492"/>
                  <a:gd name="T53" fmla="*/ 310 h 373"/>
                  <a:gd name="T54" fmla="*/ 1247 w 1492"/>
                  <a:gd name="T55" fmla="*/ 276 h 373"/>
                  <a:gd name="T56" fmla="*/ 1321 w 1492"/>
                  <a:gd name="T57" fmla="*/ 237 h 373"/>
                  <a:gd name="T58" fmla="*/ 1385 w 1492"/>
                  <a:gd name="T59" fmla="*/ 193 h 373"/>
                  <a:gd name="T60" fmla="*/ 1434 w 1492"/>
                  <a:gd name="T61" fmla="*/ 145 h 373"/>
                  <a:gd name="T62" fmla="*/ 1469 w 1492"/>
                  <a:gd name="T63" fmla="*/ 93 h 373"/>
                  <a:gd name="T64" fmla="*/ 1488 w 1492"/>
                  <a:gd name="T65" fmla="*/ 38 h 373"/>
                  <a:gd name="T66" fmla="*/ 1445 w 1492"/>
                  <a:gd name="T67" fmla="*/ 0 h 373"/>
                  <a:gd name="T68" fmla="*/ 1441 w 1492"/>
                  <a:gd name="T69" fmla="*/ 36 h 373"/>
                  <a:gd name="T70" fmla="*/ 1423 w 1492"/>
                  <a:gd name="T71" fmla="*/ 88 h 373"/>
                  <a:gd name="T72" fmla="*/ 1391 w 1492"/>
                  <a:gd name="T73" fmla="*/ 136 h 373"/>
                  <a:gd name="T74" fmla="*/ 1344 w 1492"/>
                  <a:gd name="T75" fmla="*/ 181 h 373"/>
                  <a:gd name="T76" fmla="*/ 1286 w 1492"/>
                  <a:gd name="T77" fmla="*/ 223 h 373"/>
                  <a:gd name="T78" fmla="*/ 1216 w 1492"/>
                  <a:gd name="T79" fmla="*/ 259 h 373"/>
                  <a:gd name="T80" fmla="*/ 1137 w 1492"/>
                  <a:gd name="T81" fmla="*/ 290 h 373"/>
                  <a:gd name="T82" fmla="*/ 1049 w 1492"/>
                  <a:gd name="T83" fmla="*/ 316 h 373"/>
                  <a:gd name="T84" fmla="*/ 955 w 1492"/>
                  <a:gd name="T85" fmla="*/ 334 h 373"/>
                  <a:gd name="T86" fmla="*/ 852 w 1492"/>
                  <a:gd name="T87" fmla="*/ 346 h 373"/>
                  <a:gd name="T88" fmla="*/ 746 w 1492"/>
                  <a:gd name="T89" fmla="*/ 350 h 37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92"/>
                  <a:gd name="T136" fmla="*/ 0 h 373"/>
                  <a:gd name="T137" fmla="*/ 1492 w 1492"/>
                  <a:gd name="T138" fmla="*/ 373 h 37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92" h="373">
                    <a:moveTo>
                      <a:pt x="746" y="350"/>
                    </a:moveTo>
                    <a:lnTo>
                      <a:pt x="746" y="350"/>
                    </a:lnTo>
                    <a:lnTo>
                      <a:pt x="710" y="350"/>
                    </a:lnTo>
                    <a:lnTo>
                      <a:pt x="675" y="349"/>
                    </a:lnTo>
                    <a:lnTo>
                      <a:pt x="640" y="346"/>
                    </a:lnTo>
                    <a:lnTo>
                      <a:pt x="605" y="343"/>
                    </a:lnTo>
                    <a:lnTo>
                      <a:pt x="571" y="340"/>
                    </a:lnTo>
                    <a:lnTo>
                      <a:pt x="537" y="334"/>
                    </a:lnTo>
                    <a:lnTo>
                      <a:pt x="505" y="329"/>
                    </a:lnTo>
                    <a:lnTo>
                      <a:pt x="474" y="323"/>
                    </a:lnTo>
                    <a:lnTo>
                      <a:pt x="443" y="316"/>
                    </a:lnTo>
                    <a:lnTo>
                      <a:pt x="413" y="308"/>
                    </a:lnTo>
                    <a:lnTo>
                      <a:pt x="383" y="299"/>
                    </a:lnTo>
                    <a:lnTo>
                      <a:pt x="355" y="290"/>
                    </a:lnTo>
                    <a:lnTo>
                      <a:pt x="328" y="281"/>
                    </a:lnTo>
                    <a:lnTo>
                      <a:pt x="302" y="271"/>
                    </a:lnTo>
                    <a:lnTo>
                      <a:pt x="276" y="259"/>
                    </a:lnTo>
                    <a:lnTo>
                      <a:pt x="251" y="248"/>
                    </a:lnTo>
                    <a:lnTo>
                      <a:pt x="228" y="236"/>
                    </a:lnTo>
                    <a:lnTo>
                      <a:pt x="206" y="223"/>
                    </a:lnTo>
                    <a:lnTo>
                      <a:pt x="185" y="210"/>
                    </a:lnTo>
                    <a:lnTo>
                      <a:pt x="166" y="196"/>
                    </a:lnTo>
                    <a:lnTo>
                      <a:pt x="148" y="181"/>
                    </a:lnTo>
                    <a:lnTo>
                      <a:pt x="131" y="167"/>
                    </a:lnTo>
                    <a:lnTo>
                      <a:pt x="115" y="152"/>
                    </a:lnTo>
                    <a:lnTo>
                      <a:pt x="101" y="136"/>
                    </a:lnTo>
                    <a:lnTo>
                      <a:pt x="89" y="121"/>
                    </a:lnTo>
                    <a:lnTo>
                      <a:pt x="78" y="104"/>
                    </a:lnTo>
                    <a:lnTo>
                      <a:pt x="69" y="88"/>
                    </a:lnTo>
                    <a:lnTo>
                      <a:pt x="61" y="71"/>
                    </a:lnTo>
                    <a:lnTo>
                      <a:pt x="54" y="53"/>
                    </a:lnTo>
                    <a:lnTo>
                      <a:pt x="51" y="36"/>
                    </a:lnTo>
                    <a:lnTo>
                      <a:pt x="48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1" y="20"/>
                    </a:lnTo>
                    <a:lnTo>
                      <a:pt x="4" y="38"/>
                    </a:lnTo>
                    <a:lnTo>
                      <a:pt x="9" y="57"/>
                    </a:lnTo>
                    <a:lnTo>
                      <a:pt x="16" y="75"/>
                    </a:lnTo>
                    <a:lnTo>
                      <a:pt x="23" y="93"/>
                    </a:lnTo>
                    <a:lnTo>
                      <a:pt x="34" y="112"/>
                    </a:lnTo>
                    <a:lnTo>
                      <a:pt x="45" y="128"/>
                    </a:lnTo>
                    <a:lnTo>
                      <a:pt x="58" y="145"/>
                    </a:lnTo>
                    <a:lnTo>
                      <a:pt x="74" y="162"/>
                    </a:lnTo>
                    <a:lnTo>
                      <a:pt x="91" y="178"/>
                    </a:lnTo>
                    <a:lnTo>
                      <a:pt x="107" y="193"/>
                    </a:lnTo>
                    <a:lnTo>
                      <a:pt x="127" y="209"/>
                    </a:lnTo>
                    <a:lnTo>
                      <a:pt x="148" y="223"/>
                    </a:lnTo>
                    <a:lnTo>
                      <a:pt x="171" y="237"/>
                    </a:lnTo>
                    <a:lnTo>
                      <a:pt x="194" y="251"/>
                    </a:lnTo>
                    <a:lnTo>
                      <a:pt x="219" y="264"/>
                    </a:lnTo>
                    <a:lnTo>
                      <a:pt x="245" y="276"/>
                    </a:lnTo>
                    <a:lnTo>
                      <a:pt x="272" y="288"/>
                    </a:lnTo>
                    <a:lnTo>
                      <a:pt x="299" y="299"/>
                    </a:lnTo>
                    <a:lnTo>
                      <a:pt x="329" y="310"/>
                    </a:lnTo>
                    <a:lnTo>
                      <a:pt x="359" y="319"/>
                    </a:lnTo>
                    <a:lnTo>
                      <a:pt x="390" y="328"/>
                    </a:lnTo>
                    <a:lnTo>
                      <a:pt x="422" y="337"/>
                    </a:lnTo>
                    <a:lnTo>
                      <a:pt x="456" y="343"/>
                    </a:lnTo>
                    <a:lnTo>
                      <a:pt x="490" y="351"/>
                    </a:lnTo>
                    <a:lnTo>
                      <a:pt x="525" y="356"/>
                    </a:lnTo>
                    <a:lnTo>
                      <a:pt x="560" y="362"/>
                    </a:lnTo>
                    <a:lnTo>
                      <a:pt x="596" y="365"/>
                    </a:lnTo>
                    <a:lnTo>
                      <a:pt x="632" y="369"/>
                    </a:lnTo>
                    <a:lnTo>
                      <a:pt x="670" y="372"/>
                    </a:lnTo>
                    <a:lnTo>
                      <a:pt x="707" y="373"/>
                    </a:lnTo>
                    <a:lnTo>
                      <a:pt x="746" y="373"/>
                    </a:lnTo>
                    <a:lnTo>
                      <a:pt x="785" y="373"/>
                    </a:lnTo>
                    <a:lnTo>
                      <a:pt x="822" y="372"/>
                    </a:lnTo>
                    <a:lnTo>
                      <a:pt x="860" y="369"/>
                    </a:lnTo>
                    <a:lnTo>
                      <a:pt x="896" y="365"/>
                    </a:lnTo>
                    <a:lnTo>
                      <a:pt x="933" y="362"/>
                    </a:lnTo>
                    <a:lnTo>
                      <a:pt x="967" y="356"/>
                    </a:lnTo>
                    <a:lnTo>
                      <a:pt x="1002" y="351"/>
                    </a:lnTo>
                    <a:lnTo>
                      <a:pt x="1036" y="343"/>
                    </a:lnTo>
                    <a:lnTo>
                      <a:pt x="1070" y="337"/>
                    </a:lnTo>
                    <a:lnTo>
                      <a:pt x="1102" y="328"/>
                    </a:lnTo>
                    <a:lnTo>
                      <a:pt x="1133" y="319"/>
                    </a:lnTo>
                    <a:lnTo>
                      <a:pt x="1163" y="310"/>
                    </a:lnTo>
                    <a:lnTo>
                      <a:pt x="1193" y="299"/>
                    </a:lnTo>
                    <a:lnTo>
                      <a:pt x="1220" y="288"/>
                    </a:lnTo>
                    <a:lnTo>
                      <a:pt x="1247" y="276"/>
                    </a:lnTo>
                    <a:lnTo>
                      <a:pt x="1273" y="264"/>
                    </a:lnTo>
                    <a:lnTo>
                      <a:pt x="1298" y="251"/>
                    </a:lnTo>
                    <a:lnTo>
                      <a:pt x="1321" y="237"/>
                    </a:lnTo>
                    <a:lnTo>
                      <a:pt x="1344" y="223"/>
                    </a:lnTo>
                    <a:lnTo>
                      <a:pt x="1365" y="209"/>
                    </a:lnTo>
                    <a:lnTo>
                      <a:pt x="1385" y="193"/>
                    </a:lnTo>
                    <a:lnTo>
                      <a:pt x="1401" y="178"/>
                    </a:lnTo>
                    <a:lnTo>
                      <a:pt x="1418" y="162"/>
                    </a:lnTo>
                    <a:lnTo>
                      <a:pt x="1434" y="145"/>
                    </a:lnTo>
                    <a:lnTo>
                      <a:pt x="1447" y="128"/>
                    </a:lnTo>
                    <a:lnTo>
                      <a:pt x="1458" y="112"/>
                    </a:lnTo>
                    <a:lnTo>
                      <a:pt x="1469" y="93"/>
                    </a:lnTo>
                    <a:lnTo>
                      <a:pt x="1476" y="75"/>
                    </a:lnTo>
                    <a:lnTo>
                      <a:pt x="1483" y="57"/>
                    </a:lnTo>
                    <a:lnTo>
                      <a:pt x="1488" y="38"/>
                    </a:lnTo>
                    <a:lnTo>
                      <a:pt x="1491" y="20"/>
                    </a:lnTo>
                    <a:lnTo>
                      <a:pt x="1492" y="0"/>
                    </a:lnTo>
                    <a:lnTo>
                      <a:pt x="1445" y="0"/>
                    </a:lnTo>
                    <a:lnTo>
                      <a:pt x="1444" y="18"/>
                    </a:lnTo>
                    <a:lnTo>
                      <a:pt x="1441" y="36"/>
                    </a:lnTo>
                    <a:lnTo>
                      <a:pt x="1438" y="53"/>
                    </a:lnTo>
                    <a:lnTo>
                      <a:pt x="1431" y="71"/>
                    </a:lnTo>
                    <a:lnTo>
                      <a:pt x="1423" y="88"/>
                    </a:lnTo>
                    <a:lnTo>
                      <a:pt x="1414" y="104"/>
                    </a:lnTo>
                    <a:lnTo>
                      <a:pt x="1403" y="121"/>
                    </a:lnTo>
                    <a:lnTo>
                      <a:pt x="1391" y="136"/>
                    </a:lnTo>
                    <a:lnTo>
                      <a:pt x="1377" y="152"/>
                    </a:lnTo>
                    <a:lnTo>
                      <a:pt x="1361" y="167"/>
                    </a:lnTo>
                    <a:lnTo>
                      <a:pt x="1344" y="181"/>
                    </a:lnTo>
                    <a:lnTo>
                      <a:pt x="1326" y="196"/>
                    </a:lnTo>
                    <a:lnTo>
                      <a:pt x="1307" y="210"/>
                    </a:lnTo>
                    <a:lnTo>
                      <a:pt x="1286" y="223"/>
                    </a:lnTo>
                    <a:lnTo>
                      <a:pt x="1264" y="236"/>
                    </a:lnTo>
                    <a:lnTo>
                      <a:pt x="1241" y="248"/>
                    </a:lnTo>
                    <a:lnTo>
                      <a:pt x="1216" y="259"/>
                    </a:lnTo>
                    <a:lnTo>
                      <a:pt x="1190" y="271"/>
                    </a:lnTo>
                    <a:lnTo>
                      <a:pt x="1164" y="281"/>
                    </a:lnTo>
                    <a:lnTo>
                      <a:pt x="1137" y="290"/>
                    </a:lnTo>
                    <a:lnTo>
                      <a:pt x="1109" y="299"/>
                    </a:lnTo>
                    <a:lnTo>
                      <a:pt x="1079" y="308"/>
                    </a:lnTo>
                    <a:lnTo>
                      <a:pt x="1049" y="316"/>
                    </a:lnTo>
                    <a:lnTo>
                      <a:pt x="1018" y="323"/>
                    </a:lnTo>
                    <a:lnTo>
                      <a:pt x="987" y="329"/>
                    </a:lnTo>
                    <a:lnTo>
                      <a:pt x="955" y="334"/>
                    </a:lnTo>
                    <a:lnTo>
                      <a:pt x="921" y="340"/>
                    </a:lnTo>
                    <a:lnTo>
                      <a:pt x="887" y="343"/>
                    </a:lnTo>
                    <a:lnTo>
                      <a:pt x="852" y="346"/>
                    </a:lnTo>
                    <a:lnTo>
                      <a:pt x="817" y="349"/>
                    </a:lnTo>
                    <a:lnTo>
                      <a:pt x="782" y="350"/>
                    </a:lnTo>
                    <a:lnTo>
                      <a:pt x="746" y="350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2" name="Freeform 65"/>
              <p:cNvSpPr/>
              <p:nvPr/>
            </p:nvSpPr>
            <p:spPr bwMode="auto">
              <a:xfrm>
                <a:off x="1093" y="1806"/>
                <a:ext cx="1482" cy="1632"/>
              </a:xfrm>
              <a:custGeom>
                <a:avLst/>
                <a:gdLst>
                  <a:gd name="T0" fmla="*/ 1481 w 1482"/>
                  <a:gd name="T1" fmla="*/ 0 h 1632"/>
                  <a:gd name="T2" fmla="*/ 1469 w 1482"/>
                  <a:gd name="T3" fmla="*/ 35 h 1632"/>
                  <a:gd name="T4" fmla="*/ 1452 w 1482"/>
                  <a:gd name="T5" fmla="*/ 67 h 1632"/>
                  <a:gd name="T6" fmla="*/ 1429 w 1482"/>
                  <a:gd name="T7" fmla="*/ 98 h 1632"/>
                  <a:gd name="T8" fmla="*/ 1399 w 1482"/>
                  <a:gd name="T9" fmla="*/ 129 h 1632"/>
                  <a:gd name="T10" fmla="*/ 1365 w 1482"/>
                  <a:gd name="T11" fmla="*/ 158 h 1632"/>
                  <a:gd name="T12" fmla="*/ 1326 w 1482"/>
                  <a:gd name="T13" fmla="*/ 184 h 1632"/>
                  <a:gd name="T14" fmla="*/ 1284 w 1482"/>
                  <a:gd name="T15" fmla="*/ 210 h 1632"/>
                  <a:gd name="T16" fmla="*/ 1236 w 1482"/>
                  <a:gd name="T17" fmla="*/ 232 h 1632"/>
                  <a:gd name="T18" fmla="*/ 1185 w 1482"/>
                  <a:gd name="T19" fmla="*/ 252 h 1632"/>
                  <a:gd name="T20" fmla="*/ 1130 w 1482"/>
                  <a:gd name="T21" fmla="*/ 272 h 1632"/>
                  <a:gd name="T22" fmla="*/ 1071 w 1482"/>
                  <a:gd name="T23" fmla="*/ 287 h 1632"/>
                  <a:gd name="T24" fmla="*/ 1010 w 1482"/>
                  <a:gd name="T25" fmla="*/ 302 h 1632"/>
                  <a:gd name="T26" fmla="*/ 947 w 1482"/>
                  <a:gd name="T27" fmla="*/ 312 h 1632"/>
                  <a:gd name="T28" fmla="*/ 880 w 1482"/>
                  <a:gd name="T29" fmla="*/ 320 h 1632"/>
                  <a:gd name="T30" fmla="*/ 811 w 1482"/>
                  <a:gd name="T31" fmla="*/ 325 h 1632"/>
                  <a:gd name="T32" fmla="*/ 741 w 1482"/>
                  <a:gd name="T33" fmla="*/ 326 h 1632"/>
                  <a:gd name="T34" fmla="*/ 706 w 1482"/>
                  <a:gd name="T35" fmla="*/ 326 h 1632"/>
                  <a:gd name="T36" fmla="*/ 636 w 1482"/>
                  <a:gd name="T37" fmla="*/ 322 h 1632"/>
                  <a:gd name="T38" fmla="*/ 569 w 1482"/>
                  <a:gd name="T39" fmla="*/ 316 h 1632"/>
                  <a:gd name="T40" fmla="*/ 503 w 1482"/>
                  <a:gd name="T41" fmla="*/ 307 h 1632"/>
                  <a:gd name="T42" fmla="*/ 441 w 1482"/>
                  <a:gd name="T43" fmla="*/ 295 h 1632"/>
                  <a:gd name="T44" fmla="*/ 381 w 1482"/>
                  <a:gd name="T45" fmla="*/ 280 h 1632"/>
                  <a:gd name="T46" fmla="*/ 324 w 1482"/>
                  <a:gd name="T47" fmla="*/ 263 h 1632"/>
                  <a:gd name="T48" fmla="*/ 271 w 1482"/>
                  <a:gd name="T49" fmla="*/ 243 h 1632"/>
                  <a:gd name="T50" fmla="*/ 222 w 1482"/>
                  <a:gd name="T51" fmla="*/ 221 h 1632"/>
                  <a:gd name="T52" fmla="*/ 176 w 1482"/>
                  <a:gd name="T53" fmla="*/ 197 h 1632"/>
                  <a:gd name="T54" fmla="*/ 135 w 1482"/>
                  <a:gd name="T55" fmla="*/ 171 h 1632"/>
                  <a:gd name="T56" fmla="*/ 99 w 1482"/>
                  <a:gd name="T57" fmla="*/ 144 h 1632"/>
                  <a:gd name="T58" fmla="*/ 68 w 1482"/>
                  <a:gd name="T59" fmla="*/ 114 h 1632"/>
                  <a:gd name="T60" fmla="*/ 42 w 1482"/>
                  <a:gd name="T61" fmla="*/ 83 h 1632"/>
                  <a:gd name="T62" fmla="*/ 21 w 1482"/>
                  <a:gd name="T63" fmla="*/ 50 h 1632"/>
                  <a:gd name="T64" fmla="*/ 5 w 1482"/>
                  <a:gd name="T65" fmla="*/ 18 h 1632"/>
                  <a:gd name="T66" fmla="*/ 1 w 1482"/>
                  <a:gd name="T67" fmla="*/ 0 h 1632"/>
                  <a:gd name="T68" fmla="*/ 0 w 1482"/>
                  <a:gd name="T69" fmla="*/ 0 h 1632"/>
                  <a:gd name="T70" fmla="*/ 371 w 1482"/>
                  <a:gd name="T71" fmla="*/ 1469 h 1632"/>
                  <a:gd name="T72" fmla="*/ 377 w 1482"/>
                  <a:gd name="T73" fmla="*/ 1486 h 1632"/>
                  <a:gd name="T74" fmla="*/ 398 w 1482"/>
                  <a:gd name="T75" fmla="*/ 1518 h 1632"/>
                  <a:gd name="T76" fmla="*/ 429 w 1482"/>
                  <a:gd name="T77" fmla="*/ 1548 h 1632"/>
                  <a:gd name="T78" fmla="*/ 469 w 1482"/>
                  <a:gd name="T79" fmla="*/ 1574 h 1632"/>
                  <a:gd name="T80" fmla="*/ 520 w 1482"/>
                  <a:gd name="T81" fmla="*/ 1596 h 1632"/>
                  <a:gd name="T82" fmla="*/ 575 w 1482"/>
                  <a:gd name="T83" fmla="*/ 1613 h 1632"/>
                  <a:gd name="T84" fmla="*/ 639 w 1482"/>
                  <a:gd name="T85" fmla="*/ 1624 h 1632"/>
                  <a:gd name="T86" fmla="*/ 706 w 1482"/>
                  <a:gd name="T87" fmla="*/ 1631 h 1632"/>
                  <a:gd name="T88" fmla="*/ 741 w 1482"/>
                  <a:gd name="T89" fmla="*/ 1632 h 1632"/>
                  <a:gd name="T90" fmla="*/ 811 w 1482"/>
                  <a:gd name="T91" fmla="*/ 1628 h 1632"/>
                  <a:gd name="T92" fmla="*/ 876 w 1482"/>
                  <a:gd name="T93" fmla="*/ 1619 h 1632"/>
                  <a:gd name="T94" fmla="*/ 935 w 1482"/>
                  <a:gd name="T95" fmla="*/ 1605 h 1632"/>
                  <a:gd name="T96" fmla="*/ 988 w 1482"/>
                  <a:gd name="T97" fmla="*/ 1585 h 1632"/>
                  <a:gd name="T98" fmla="*/ 1034 w 1482"/>
                  <a:gd name="T99" fmla="*/ 1561 h 1632"/>
                  <a:gd name="T100" fmla="*/ 1070 w 1482"/>
                  <a:gd name="T101" fmla="*/ 1534 h 1632"/>
                  <a:gd name="T102" fmla="*/ 1096 w 1482"/>
                  <a:gd name="T103" fmla="*/ 1502 h 1632"/>
                  <a:gd name="T104" fmla="*/ 1111 w 1482"/>
                  <a:gd name="T105" fmla="*/ 1469 h 1632"/>
                  <a:gd name="T106" fmla="*/ 1482 w 1482"/>
                  <a:gd name="T107" fmla="*/ 0 h 1632"/>
                  <a:gd name="T108" fmla="*/ 1481 w 1482"/>
                  <a:gd name="T109" fmla="*/ 0 h 1632"/>
                  <a:gd name="T110" fmla="*/ 1481 w 1482"/>
                  <a:gd name="T111" fmla="*/ 0 h 16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82"/>
                  <a:gd name="T169" fmla="*/ 0 h 1632"/>
                  <a:gd name="T170" fmla="*/ 1482 w 1482"/>
                  <a:gd name="T171" fmla="*/ 1632 h 16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82" h="1632">
                    <a:moveTo>
                      <a:pt x="1481" y="0"/>
                    </a:moveTo>
                    <a:lnTo>
                      <a:pt x="1481" y="0"/>
                    </a:lnTo>
                    <a:lnTo>
                      <a:pt x="1477" y="18"/>
                    </a:lnTo>
                    <a:lnTo>
                      <a:pt x="1469" y="35"/>
                    </a:lnTo>
                    <a:lnTo>
                      <a:pt x="1461" y="50"/>
                    </a:lnTo>
                    <a:lnTo>
                      <a:pt x="1452" y="67"/>
                    </a:lnTo>
                    <a:lnTo>
                      <a:pt x="1440" y="83"/>
                    </a:lnTo>
                    <a:lnTo>
                      <a:pt x="1429" y="98"/>
                    </a:lnTo>
                    <a:lnTo>
                      <a:pt x="1414" y="114"/>
                    </a:lnTo>
                    <a:lnTo>
                      <a:pt x="1399" y="129"/>
                    </a:lnTo>
                    <a:lnTo>
                      <a:pt x="1383" y="144"/>
                    </a:lnTo>
                    <a:lnTo>
                      <a:pt x="1365" y="158"/>
                    </a:lnTo>
                    <a:lnTo>
                      <a:pt x="1347" y="171"/>
                    </a:lnTo>
                    <a:lnTo>
                      <a:pt x="1326" y="184"/>
                    </a:lnTo>
                    <a:lnTo>
                      <a:pt x="1306" y="197"/>
                    </a:lnTo>
                    <a:lnTo>
                      <a:pt x="1284" y="210"/>
                    </a:lnTo>
                    <a:lnTo>
                      <a:pt x="1260" y="221"/>
                    </a:lnTo>
                    <a:lnTo>
                      <a:pt x="1236" y="232"/>
                    </a:lnTo>
                    <a:lnTo>
                      <a:pt x="1211" y="243"/>
                    </a:lnTo>
                    <a:lnTo>
                      <a:pt x="1185" y="252"/>
                    </a:lnTo>
                    <a:lnTo>
                      <a:pt x="1158" y="263"/>
                    </a:lnTo>
                    <a:lnTo>
                      <a:pt x="1130" y="272"/>
                    </a:lnTo>
                    <a:lnTo>
                      <a:pt x="1101" y="280"/>
                    </a:lnTo>
                    <a:lnTo>
                      <a:pt x="1071" y="287"/>
                    </a:lnTo>
                    <a:lnTo>
                      <a:pt x="1041" y="295"/>
                    </a:lnTo>
                    <a:lnTo>
                      <a:pt x="1010" y="302"/>
                    </a:lnTo>
                    <a:lnTo>
                      <a:pt x="979" y="307"/>
                    </a:lnTo>
                    <a:lnTo>
                      <a:pt x="947" y="312"/>
                    </a:lnTo>
                    <a:lnTo>
                      <a:pt x="913" y="316"/>
                    </a:lnTo>
                    <a:lnTo>
                      <a:pt x="880" y="320"/>
                    </a:lnTo>
                    <a:lnTo>
                      <a:pt x="846" y="322"/>
                    </a:lnTo>
                    <a:lnTo>
                      <a:pt x="811" y="325"/>
                    </a:lnTo>
                    <a:lnTo>
                      <a:pt x="776" y="326"/>
                    </a:lnTo>
                    <a:lnTo>
                      <a:pt x="741" y="326"/>
                    </a:lnTo>
                    <a:lnTo>
                      <a:pt x="706" y="326"/>
                    </a:lnTo>
                    <a:lnTo>
                      <a:pt x="671" y="325"/>
                    </a:lnTo>
                    <a:lnTo>
                      <a:pt x="636" y="322"/>
                    </a:lnTo>
                    <a:lnTo>
                      <a:pt x="602" y="320"/>
                    </a:lnTo>
                    <a:lnTo>
                      <a:pt x="569" y="316"/>
                    </a:lnTo>
                    <a:lnTo>
                      <a:pt x="535" y="312"/>
                    </a:lnTo>
                    <a:lnTo>
                      <a:pt x="503" y="307"/>
                    </a:lnTo>
                    <a:lnTo>
                      <a:pt x="472" y="302"/>
                    </a:lnTo>
                    <a:lnTo>
                      <a:pt x="441" y="295"/>
                    </a:lnTo>
                    <a:lnTo>
                      <a:pt x="411" y="287"/>
                    </a:lnTo>
                    <a:lnTo>
                      <a:pt x="381" y="280"/>
                    </a:lnTo>
                    <a:lnTo>
                      <a:pt x="352" y="272"/>
                    </a:lnTo>
                    <a:lnTo>
                      <a:pt x="324" y="263"/>
                    </a:lnTo>
                    <a:lnTo>
                      <a:pt x="297" y="252"/>
                    </a:lnTo>
                    <a:lnTo>
                      <a:pt x="271" y="243"/>
                    </a:lnTo>
                    <a:lnTo>
                      <a:pt x="246" y="232"/>
                    </a:lnTo>
                    <a:lnTo>
                      <a:pt x="222" y="221"/>
                    </a:lnTo>
                    <a:lnTo>
                      <a:pt x="198" y="210"/>
                    </a:lnTo>
                    <a:lnTo>
                      <a:pt x="176" y="197"/>
                    </a:lnTo>
                    <a:lnTo>
                      <a:pt x="156" y="184"/>
                    </a:lnTo>
                    <a:lnTo>
                      <a:pt x="135" y="171"/>
                    </a:lnTo>
                    <a:lnTo>
                      <a:pt x="117" y="158"/>
                    </a:lnTo>
                    <a:lnTo>
                      <a:pt x="99" y="144"/>
                    </a:lnTo>
                    <a:lnTo>
                      <a:pt x="83" y="129"/>
                    </a:lnTo>
                    <a:lnTo>
                      <a:pt x="68" y="114"/>
                    </a:lnTo>
                    <a:lnTo>
                      <a:pt x="53" y="98"/>
                    </a:lnTo>
                    <a:lnTo>
                      <a:pt x="42" y="83"/>
                    </a:lnTo>
                    <a:lnTo>
                      <a:pt x="30" y="67"/>
                    </a:lnTo>
                    <a:lnTo>
                      <a:pt x="21" y="50"/>
                    </a:lnTo>
                    <a:lnTo>
                      <a:pt x="13" y="35"/>
                    </a:lnTo>
                    <a:lnTo>
                      <a:pt x="5" y="1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71" y="1469"/>
                    </a:lnTo>
                    <a:lnTo>
                      <a:pt x="377" y="1486"/>
                    </a:lnTo>
                    <a:lnTo>
                      <a:pt x="386" y="1502"/>
                    </a:lnTo>
                    <a:lnTo>
                      <a:pt x="398" y="1518"/>
                    </a:lnTo>
                    <a:lnTo>
                      <a:pt x="412" y="1534"/>
                    </a:lnTo>
                    <a:lnTo>
                      <a:pt x="429" y="1548"/>
                    </a:lnTo>
                    <a:lnTo>
                      <a:pt x="448" y="1561"/>
                    </a:lnTo>
                    <a:lnTo>
                      <a:pt x="469" y="1574"/>
                    </a:lnTo>
                    <a:lnTo>
                      <a:pt x="494" y="1585"/>
                    </a:lnTo>
                    <a:lnTo>
                      <a:pt x="520" y="1596"/>
                    </a:lnTo>
                    <a:lnTo>
                      <a:pt x="547" y="1605"/>
                    </a:lnTo>
                    <a:lnTo>
                      <a:pt x="575" y="1613"/>
                    </a:lnTo>
                    <a:lnTo>
                      <a:pt x="606" y="1619"/>
                    </a:lnTo>
                    <a:lnTo>
                      <a:pt x="639" y="1624"/>
                    </a:lnTo>
                    <a:lnTo>
                      <a:pt x="671" y="1628"/>
                    </a:lnTo>
                    <a:lnTo>
                      <a:pt x="706" y="1631"/>
                    </a:lnTo>
                    <a:lnTo>
                      <a:pt x="741" y="1632"/>
                    </a:lnTo>
                    <a:lnTo>
                      <a:pt x="776" y="1631"/>
                    </a:lnTo>
                    <a:lnTo>
                      <a:pt x="811" y="1628"/>
                    </a:lnTo>
                    <a:lnTo>
                      <a:pt x="843" y="1624"/>
                    </a:lnTo>
                    <a:lnTo>
                      <a:pt x="876" y="1619"/>
                    </a:lnTo>
                    <a:lnTo>
                      <a:pt x="907" y="1613"/>
                    </a:lnTo>
                    <a:lnTo>
                      <a:pt x="935" y="1605"/>
                    </a:lnTo>
                    <a:lnTo>
                      <a:pt x="962" y="1596"/>
                    </a:lnTo>
                    <a:lnTo>
                      <a:pt x="988" y="1585"/>
                    </a:lnTo>
                    <a:lnTo>
                      <a:pt x="1013" y="1574"/>
                    </a:lnTo>
                    <a:lnTo>
                      <a:pt x="1034" y="1561"/>
                    </a:lnTo>
                    <a:lnTo>
                      <a:pt x="1053" y="1548"/>
                    </a:lnTo>
                    <a:lnTo>
                      <a:pt x="1070" y="1534"/>
                    </a:lnTo>
                    <a:lnTo>
                      <a:pt x="1084" y="1518"/>
                    </a:lnTo>
                    <a:lnTo>
                      <a:pt x="1096" y="1502"/>
                    </a:lnTo>
                    <a:lnTo>
                      <a:pt x="1105" y="1486"/>
                    </a:lnTo>
                    <a:lnTo>
                      <a:pt x="1111" y="1469"/>
                    </a:lnTo>
                    <a:lnTo>
                      <a:pt x="1482" y="0"/>
                    </a:lnTo>
                    <a:lnTo>
                      <a:pt x="14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1" name="AutoShape 85"/>
          <p:cNvSpPr>
            <a:spLocks noChangeArrowheads="1"/>
          </p:cNvSpPr>
          <p:nvPr/>
        </p:nvSpPr>
        <p:spPr bwMode="auto">
          <a:xfrm>
            <a:off x="5656021" y="878528"/>
            <a:ext cx="2169535" cy="3465582"/>
          </a:xfrm>
          <a:prstGeom prst="roundRect">
            <a:avLst>
              <a:gd name="adj" fmla="val 5528"/>
            </a:avLst>
          </a:prstGeom>
          <a:solidFill>
            <a:schemeClr val="tx1">
              <a:alpha val="10196"/>
            </a:schemeClr>
          </a:solidFill>
          <a:ln w="19050" cap="rnd" algn="ctr">
            <a:solidFill>
              <a:srgbClr val="9E9E9E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82" name="Text Box 86"/>
          <p:cNvSpPr txBox="1">
            <a:spLocks noChangeArrowheads="1"/>
          </p:cNvSpPr>
          <p:nvPr/>
        </p:nvSpPr>
        <p:spPr bwMode="auto">
          <a:xfrm>
            <a:off x="6332415" y="945719"/>
            <a:ext cx="1473730" cy="303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131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sz="1315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94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需求是任何一个项目的源头，没有需求管理，项目管理不可能成功</a:t>
            </a:r>
            <a:endParaRPr kumimoji="1" lang="en-US" altLang="zh-CN" sz="94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ko-KR" sz="940">
              <a:solidFill>
                <a:srgbClr val="9E9E9E"/>
              </a:solidFill>
              <a:ea typeface="Gulim" pitchFamily="34" charset="-127"/>
            </a:endParaRPr>
          </a:p>
          <a:p>
            <a:endParaRPr kumimoji="1" lang="en-US" altLang="zh-CN" sz="131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315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kumimoji="1" lang="en-US" altLang="zh-CN" sz="1315" b="1">
              <a:solidFill>
                <a:srgbClr val="E46C0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94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透过产品需求深度理解业务目标，并进行代码上的实现</a:t>
            </a:r>
            <a:endParaRPr kumimoji="1" lang="zh-CN" altLang="en-US" sz="94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94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94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94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94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31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315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好产品 ＝好创意</a:t>
            </a:r>
            <a:endParaRPr kumimoji="1" lang="en-US" altLang="zh-CN" sz="1315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315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好创意 ≠ 好产品</a:t>
            </a:r>
            <a:endParaRPr kumimoji="1" lang="en-US" altLang="zh-CN" sz="94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ko-KR" sz="940">
              <a:solidFill>
                <a:srgbClr val="9E9E9E"/>
              </a:solidFill>
              <a:ea typeface="Gulim" pitchFamily="34" charset="-127"/>
            </a:endParaRPr>
          </a:p>
        </p:txBody>
      </p:sp>
      <p:grpSp>
        <p:nvGrpSpPr>
          <p:cNvPr id="83" name="组合 82"/>
          <p:cNvGrpSpPr/>
          <p:nvPr/>
        </p:nvGrpSpPr>
        <p:grpSpPr bwMode="auto">
          <a:xfrm>
            <a:off x="5814294" y="1008432"/>
            <a:ext cx="409121" cy="415093"/>
            <a:chOff x="5975351" y="1604170"/>
            <a:chExt cx="407988" cy="466726"/>
          </a:xfrm>
        </p:grpSpPr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975351" y="1936586"/>
              <a:ext cx="391609" cy="13431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37915" name="Group 88"/>
            <p:cNvGrpSpPr/>
            <p:nvPr/>
          </p:nvGrpSpPr>
          <p:grpSpPr bwMode="auto">
            <a:xfrm>
              <a:off x="5975351" y="1604170"/>
              <a:ext cx="407988" cy="407988"/>
              <a:chOff x="2335" y="1139"/>
              <a:chExt cx="1089" cy="1089"/>
            </a:xfrm>
          </p:grpSpPr>
          <p:sp>
            <p:nvSpPr>
              <p:cNvPr id="37916" name="Oval 89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00C8FF"/>
                  </a:gs>
                  <a:gs pos="100000">
                    <a:srgbClr val="004BFF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17" name="Group 90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88" name="Freeform 91"/>
                <p:cNvSpPr/>
                <p:nvPr/>
              </p:nvSpPr>
              <p:spPr bwMode="auto">
                <a:xfrm>
                  <a:off x="1427" y="1844"/>
                  <a:ext cx="862" cy="295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19" name="Oval 92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90" name="组合 89"/>
          <p:cNvGrpSpPr/>
          <p:nvPr/>
        </p:nvGrpSpPr>
        <p:grpSpPr bwMode="auto">
          <a:xfrm>
            <a:off x="5814294" y="3185432"/>
            <a:ext cx="394189" cy="494230"/>
            <a:chOff x="5975351" y="4053683"/>
            <a:chExt cx="393701" cy="556020"/>
          </a:xfrm>
        </p:grpSpPr>
        <p:sp>
          <p:nvSpPr>
            <p:cNvPr id="91" name="Oval 93"/>
            <p:cNvSpPr>
              <a:spLocks noChangeArrowheads="1"/>
            </p:cNvSpPr>
            <p:nvPr/>
          </p:nvSpPr>
          <p:spPr bwMode="auto">
            <a:xfrm>
              <a:off x="5975351" y="4475318"/>
              <a:ext cx="392210" cy="134385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37910" name="Group 99"/>
            <p:cNvGrpSpPr/>
            <p:nvPr/>
          </p:nvGrpSpPr>
          <p:grpSpPr bwMode="auto">
            <a:xfrm>
              <a:off x="5976939" y="4053683"/>
              <a:ext cx="392113" cy="539750"/>
              <a:chOff x="3765" y="1911"/>
              <a:chExt cx="247" cy="340"/>
            </a:xfrm>
          </p:grpSpPr>
          <p:sp>
            <p:nvSpPr>
              <p:cNvPr id="37911" name="Freeform 100"/>
              <p:cNvSpPr/>
              <p:nvPr/>
            </p:nvSpPr>
            <p:spPr bwMode="auto">
              <a:xfrm>
                <a:off x="3765" y="1911"/>
                <a:ext cx="247" cy="340"/>
              </a:xfrm>
              <a:custGeom>
                <a:avLst/>
                <a:gdLst>
                  <a:gd name="T0" fmla="*/ 0 w 1492"/>
                  <a:gd name="T1" fmla="*/ 0 h 2052"/>
                  <a:gd name="T2" fmla="*/ 0 w 1492"/>
                  <a:gd name="T3" fmla="*/ 0 h 2052"/>
                  <a:gd name="T4" fmla="*/ 0 w 1492"/>
                  <a:gd name="T5" fmla="*/ 0 h 2052"/>
                  <a:gd name="T6" fmla="*/ 0 w 1492"/>
                  <a:gd name="T7" fmla="*/ 0 h 2052"/>
                  <a:gd name="T8" fmla="*/ 0 w 1492"/>
                  <a:gd name="T9" fmla="*/ 0 h 2052"/>
                  <a:gd name="T10" fmla="*/ 0 w 1492"/>
                  <a:gd name="T11" fmla="*/ 0 h 2052"/>
                  <a:gd name="T12" fmla="*/ 0 w 1492"/>
                  <a:gd name="T13" fmla="*/ 0 h 2052"/>
                  <a:gd name="T14" fmla="*/ 0 w 1492"/>
                  <a:gd name="T15" fmla="*/ 0 h 2052"/>
                  <a:gd name="T16" fmla="*/ 0 w 1492"/>
                  <a:gd name="T17" fmla="*/ 0 h 2052"/>
                  <a:gd name="T18" fmla="*/ 0 w 1492"/>
                  <a:gd name="T19" fmla="*/ 0 h 2052"/>
                  <a:gd name="T20" fmla="*/ 0 w 1492"/>
                  <a:gd name="T21" fmla="*/ 0 h 2052"/>
                  <a:gd name="T22" fmla="*/ 0 w 1492"/>
                  <a:gd name="T23" fmla="*/ 0 h 2052"/>
                  <a:gd name="T24" fmla="*/ 0 w 1492"/>
                  <a:gd name="T25" fmla="*/ 0 h 2052"/>
                  <a:gd name="T26" fmla="*/ 0 w 1492"/>
                  <a:gd name="T27" fmla="*/ 0 h 2052"/>
                  <a:gd name="T28" fmla="*/ 0 w 1492"/>
                  <a:gd name="T29" fmla="*/ 0 h 2052"/>
                  <a:gd name="T30" fmla="*/ 0 w 1492"/>
                  <a:gd name="T31" fmla="*/ 0 h 2052"/>
                  <a:gd name="T32" fmla="*/ 0 w 1492"/>
                  <a:gd name="T33" fmla="*/ 0 h 2052"/>
                  <a:gd name="T34" fmla="*/ 0 w 1492"/>
                  <a:gd name="T35" fmla="*/ 0 h 2052"/>
                  <a:gd name="T36" fmla="*/ 0 w 1492"/>
                  <a:gd name="T37" fmla="*/ 0 h 2052"/>
                  <a:gd name="T38" fmla="*/ 0 w 1492"/>
                  <a:gd name="T39" fmla="*/ 0 h 2052"/>
                  <a:gd name="T40" fmla="*/ 0 w 1492"/>
                  <a:gd name="T41" fmla="*/ 0 h 2052"/>
                  <a:gd name="T42" fmla="*/ 0 w 1492"/>
                  <a:gd name="T43" fmla="*/ 0 h 2052"/>
                  <a:gd name="T44" fmla="*/ 0 w 1492"/>
                  <a:gd name="T45" fmla="*/ 0 h 2052"/>
                  <a:gd name="T46" fmla="*/ 0 w 1492"/>
                  <a:gd name="T47" fmla="*/ 0 h 2052"/>
                  <a:gd name="T48" fmla="*/ 0 w 1492"/>
                  <a:gd name="T49" fmla="*/ 0 h 2052"/>
                  <a:gd name="T50" fmla="*/ 0 w 1492"/>
                  <a:gd name="T51" fmla="*/ 0 h 2052"/>
                  <a:gd name="T52" fmla="*/ 0 w 1492"/>
                  <a:gd name="T53" fmla="*/ 0 h 2052"/>
                  <a:gd name="T54" fmla="*/ 0 w 1492"/>
                  <a:gd name="T55" fmla="*/ 0 h 2052"/>
                  <a:gd name="T56" fmla="*/ 0 w 1492"/>
                  <a:gd name="T57" fmla="*/ 0 h 2052"/>
                  <a:gd name="T58" fmla="*/ 0 w 1492"/>
                  <a:gd name="T59" fmla="*/ 0 h 2052"/>
                  <a:gd name="T60" fmla="*/ 0 w 1492"/>
                  <a:gd name="T61" fmla="*/ 0 h 2052"/>
                  <a:gd name="T62" fmla="*/ 0 w 1492"/>
                  <a:gd name="T63" fmla="*/ 0 h 2052"/>
                  <a:gd name="T64" fmla="*/ 0 w 1492"/>
                  <a:gd name="T65" fmla="*/ 0 h 2052"/>
                  <a:gd name="T66" fmla="*/ 0 w 1492"/>
                  <a:gd name="T67" fmla="*/ 0 h 2052"/>
                  <a:gd name="T68" fmla="*/ 0 w 1492"/>
                  <a:gd name="T69" fmla="*/ 0 h 2052"/>
                  <a:gd name="T70" fmla="*/ 0 w 1492"/>
                  <a:gd name="T71" fmla="*/ 0 h 2052"/>
                  <a:gd name="T72" fmla="*/ 0 w 1492"/>
                  <a:gd name="T73" fmla="*/ 0 h 2052"/>
                  <a:gd name="T74" fmla="*/ 0 w 1492"/>
                  <a:gd name="T75" fmla="*/ 0 h 2052"/>
                  <a:gd name="T76" fmla="*/ 0 w 1492"/>
                  <a:gd name="T77" fmla="*/ 0 h 2052"/>
                  <a:gd name="T78" fmla="*/ 0 w 1492"/>
                  <a:gd name="T79" fmla="*/ 0 h 2052"/>
                  <a:gd name="T80" fmla="*/ 0 w 1492"/>
                  <a:gd name="T81" fmla="*/ 0 h 2052"/>
                  <a:gd name="T82" fmla="*/ 0 w 1492"/>
                  <a:gd name="T83" fmla="*/ 0 h 2052"/>
                  <a:gd name="T84" fmla="*/ 0 w 1492"/>
                  <a:gd name="T85" fmla="*/ 0 h 2052"/>
                  <a:gd name="T86" fmla="*/ 0 w 1492"/>
                  <a:gd name="T87" fmla="*/ 0 h 2052"/>
                  <a:gd name="T88" fmla="*/ 0 w 1492"/>
                  <a:gd name="T89" fmla="*/ 0 h 2052"/>
                  <a:gd name="T90" fmla="*/ 0 w 1492"/>
                  <a:gd name="T91" fmla="*/ 0 h 2052"/>
                  <a:gd name="T92" fmla="*/ 0 w 1492"/>
                  <a:gd name="T93" fmla="*/ 0 h 2052"/>
                  <a:gd name="T94" fmla="*/ 0 w 1492"/>
                  <a:gd name="T95" fmla="*/ 0 h 2052"/>
                  <a:gd name="T96" fmla="*/ 0 w 1492"/>
                  <a:gd name="T97" fmla="*/ 0 h 2052"/>
                  <a:gd name="T98" fmla="*/ 0 w 1492"/>
                  <a:gd name="T99" fmla="*/ 0 h 2052"/>
                  <a:gd name="T100" fmla="*/ 0 w 1492"/>
                  <a:gd name="T101" fmla="*/ 0 h 2052"/>
                  <a:gd name="T102" fmla="*/ 0 w 1492"/>
                  <a:gd name="T103" fmla="*/ 0 h 2052"/>
                  <a:gd name="T104" fmla="*/ 0 w 1492"/>
                  <a:gd name="T105" fmla="*/ 0 h 2052"/>
                  <a:gd name="T106" fmla="*/ 0 w 1492"/>
                  <a:gd name="T107" fmla="*/ 0 h 2052"/>
                  <a:gd name="T108" fmla="*/ 0 w 1492"/>
                  <a:gd name="T109" fmla="*/ 0 h 2052"/>
                  <a:gd name="T110" fmla="*/ 0 w 1492"/>
                  <a:gd name="T111" fmla="*/ 0 h 2052"/>
                  <a:gd name="T112" fmla="*/ 0 w 1492"/>
                  <a:gd name="T113" fmla="*/ 0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2" name="Freeform 101"/>
              <p:cNvSpPr>
                <a:spLocks noEditPoints="1"/>
              </p:cNvSpPr>
              <p:nvPr/>
            </p:nvSpPr>
            <p:spPr bwMode="auto">
              <a:xfrm>
                <a:off x="3765" y="1911"/>
                <a:ext cx="247" cy="124"/>
              </a:xfrm>
              <a:custGeom>
                <a:avLst/>
                <a:gdLst>
                  <a:gd name="T0" fmla="*/ 0 w 1492"/>
                  <a:gd name="T1" fmla="*/ 0 h 746"/>
                  <a:gd name="T2" fmla="*/ 0 w 1492"/>
                  <a:gd name="T3" fmla="*/ 0 h 746"/>
                  <a:gd name="T4" fmla="*/ 0 w 1492"/>
                  <a:gd name="T5" fmla="*/ 0 h 746"/>
                  <a:gd name="T6" fmla="*/ 0 w 1492"/>
                  <a:gd name="T7" fmla="*/ 0 h 746"/>
                  <a:gd name="T8" fmla="*/ 0 w 1492"/>
                  <a:gd name="T9" fmla="*/ 0 h 746"/>
                  <a:gd name="T10" fmla="*/ 0 w 1492"/>
                  <a:gd name="T11" fmla="*/ 0 h 746"/>
                  <a:gd name="T12" fmla="*/ 0 w 1492"/>
                  <a:gd name="T13" fmla="*/ 0 h 746"/>
                  <a:gd name="T14" fmla="*/ 0 w 1492"/>
                  <a:gd name="T15" fmla="*/ 0 h 746"/>
                  <a:gd name="T16" fmla="*/ 0 w 1492"/>
                  <a:gd name="T17" fmla="*/ 0 h 746"/>
                  <a:gd name="T18" fmla="*/ 0 w 1492"/>
                  <a:gd name="T19" fmla="*/ 0 h 746"/>
                  <a:gd name="T20" fmla="*/ 0 w 1492"/>
                  <a:gd name="T21" fmla="*/ 0 h 746"/>
                  <a:gd name="T22" fmla="*/ 0 w 1492"/>
                  <a:gd name="T23" fmla="*/ 0 h 746"/>
                  <a:gd name="T24" fmla="*/ 0 w 1492"/>
                  <a:gd name="T25" fmla="*/ 0 h 746"/>
                  <a:gd name="T26" fmla="*/ 0 w 1492"/>
                  <a:gd name="T27" fmla="*/ 0 h 746"/>
                  <a:gd name="T28" fmla="*/ 0 w 1492"/>
                  <a:gd name="T29" fmla="*/ 0 h 746"/>
                  <a:gd name="T30" fmla="*/ 0 w 1492"/>
                  <a:gd name="T31" fmla="*/ 0 h 746"/>
                  <a:gd name="T32" fmla="*/ 0 w 1492"/>
                  <a:gd name="T33" fmla="*/ 0 h 746"/>
                  <a:gd name="T34" fmla="*/ 0 w 1492"/>
                  <a:gd name="T35" fmla="*/ 0 h 746"/>
                  <a:gd name="T36" fmla="*/ 0 w 1492"/>
                  <a:gd name="T37" fmla="*/ 0 h 746"/>
                  <a:gd name="T38" fmla="*/ 0 w 1492"/>
                  <a:gd name="T39" fmla="*/ 0 h 746"/>
                  <a:gd name="T40" fmla="*/ 0 w 1492"/>
                  <a:gd name="T41" fmla="*/ 0 h 746"/>
                  <a:gd name="T42" fmla="*/ 0 w 1492"/>
                  <a:gd name="T43" fmla="*/ 0 h 746"/>
                  <a:gd name="T44" fmla="*/ 0 w 1492"/>
                  <a:gd name="T45" fmla="*/ 0 h 746"/>
                  <a:gd name="T46" fmla="*/ 0 w 1492"/>
                  <a:gd name="T47" fmla="*/ 0 h 746"/>
                  <a:gd name="T48" fmla="*/ 0 w 1492"/>
                  <a:gd name="T49" fmla="*/ 0 h 746"/>
                  <a:gd name="T50" fmla="*/ 0 w 1492"/>
                  <a:gd name="T51" fmla="*/ 0 h 746"/>
                  <a:gd name="T52" fmla="*/ 0 w 1492"/>
                  <a:gd name="T53" fmla="*/ 0 h 746"/>
                  <a:gd name="T54" fmla="*/ 0 w 1492"/>
                  <a:gd name="T55" fmla="*/ 0 h 746"/>
                  <a:gd name="T56" fmla="*/ 0 w 1492"/>
                  <a:gd name="T57" fmla="*/ 0 h 746"/>
                  <a:gd name="T58" fmla="*/ 0 w 1492"/>
                  <a:gd name="T59" fmla="*/ 0 h 746"/>
                  <a:gd name="T60" fmla="*/ 0 w 1492"/>
                  <a:gd name="T61" fmla="*/ 0 h 746"/>
                  <a:gd name="T62" fmla="*/ 0 w 1492"/>
                  <a:gd name="T63" fmla="*/ 0 h 746"/>
                  <a:gd name="T64" fmla="*/ 0 w 1492"/>
                  <a:gd name="T65" fmla="*/ 0 h 746"/>
                  <a:gd name="T66" fmla="*/ 0 w 1492"/>
                  <a:gd name="T67" fmla="*/ 0 h 746"/>
                  <a:gd name="T68" fmla="*/ 0 w 1492"/>
                  <a:gd name="T69" fmla="*/ 0 h 746"/>
                  <a:gd name="T70" fmla="*/ 0 w 1492"/>
                  <a:gd name="T71" fmla="*/ 0 h 746"/>
                  <a:gd name="T72" fmla="*/ 0 w 1492"/>
                  <a:gd name="T73" fmla="*/ 0 h 746"/>
                  <a:gd name="T74" fmla="*/ 0 w 1492"/>
                  <a:gd name="T75" fmla="*/ 0 h 746"/>
                  <a:gd name="T76" fmla="*/ 0 w 1492"/>
                  <a:gd name="T77" fmla="*/ 0 h 746"/>
                  <a:gd name="T78" fmla="*/ 0 w 1492"/>
                  <a:gd name="T79" fmla="*/ 0 h 746"/>
                  <a:gd name="T80" fmla="*/ 0 w 1492"/>
                  <a:gd name="T81" fmla="*/ 0 h 746"/>
                  <a:gd name="T82" fmla="*/ 0 w 1492"/>
                  <a:gd name="T83" fmla="*/ 0 h 746"/>
                  <a:gd name="T84" fmla="*/ 0 w 1492"/>
                  <a:gd name="T85" fmla="*/ 0 h 746"/>
                  <a:gd name="T86" fmla="*/ 0 w 1492"/>
                  <a:gd name="T87" fmla="*/ 0 h 746"/>
                  <a:gd name="T88" fmla="*/ 0 w 1492"/>
                  <a:gd name="T89" fmla="*/ 0 h 746"/>
                  <a:gd name="T90" fmla="*/ 0 w 1492"/>
                  <a:gd name="T91" fmla="*/ 0 h 746"/>
                  <a:gd name="T92" fmla="*/ 0 w 1492"/>
                  <a:gd name="T93" fmla="*/ 0 h 746"/>
                  <a:gd name="T94" fmla="*/ 0 w 1492"/>
                  <a:gd name="T95" fmla="*/ 0 h 746"/>
                  <a:gd name="T96" fmla="*/ 0 w 1492"/>
                  <a:gd name="T97" fmla="*/ 0 h 746"/>
                  <a:gd name="T98" fmla="*/ 0 w 1492"/>
                  <a:gd name="T99" fmla="*/ 0 h 746"/>
                  <a:gd name="T100" fmla="*/ 0 w 1492"/>
                  <a:gd name="T101" fmla="*/ 0 h 746"/>
                  <a:gd name="T102" fmla="*/ 0 w 1492"/>
                  <a:gd name="T103" fmla="*/ 0 h 746"/>
                  <a:gd name="T104" fmla="*/ 0 w 1492"/>
                  <a:gd name="T105" fmla="*/ 0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3" name="Freeform 102"/>
              <p:cNvSpPr/>
              <p:nvPr/>
            </p:nvSpPr>
            <p:spPr bwMode="auto">
              <a:xfrm>
                <a:off x="3773" y="1915"/>
                <a:ext cx="231" cy="116"/>
              </a:xfrm>
              <a:custGeom>
                <a:avLst/>
                <a:gdLst>
                  <a:gd name="T0" fmla="*/ 0 w 1398"/>
                  <a:gd name="T1" fmla="*/ 0 h 700"/>
                  <a:gd name="T2" fmla="*/ 0 w 1398"/>
                  <a:gd name="T3" fmla="*/ 0 h 700"/>
                  <a:gd name="T4" fmla="*/ 0 w 1398"/>
                  <a:gd name="T5" fmla="*/ 0 h 700"/>
                  <a:gd name="T6" fmla="*/ 0 w 1398"/>
                  <a:gd name="T7" fmla="*/ 0 h 700"/>
                  <a:gd name="T8" fmla="*/ 0 w 1398"/>
                  <a:gd name="T9" fmla="*/ 0 h 700"/>
                  <a:gd name="T10" fmla="*/ 0 w 1398"/>
                  <a:gd name="T11" fmla="*/ 0 h 700"/>
                  <a:gd name="T12" fmla="*/ 0 w 1398"/>
                  <a:gd name="T13" fmla="*/ 0 h 700"/>
                  <a:gd name="T14" fmla="*/ 0 w 1398"/>
                  <a:gd name="T15" fmla="*/ 0 h 700"/>
                  <a:gd name="T16" fmla="*/ 0 w 1398"/>
                  <a:gd name="T17" fmla="*/ 0 h 700"/>
                  <a:gd name="T18" fmla="*/ 0 w 1398"/>
                  <a:gd name="T19" fmla="*/ 0 h 700"/>
                  <a:gd name="T20" fmla="*/ 0 w 1398"/>
                  <a:gd name="T21" fmla="*/ 0 h 700"/>
                  <a:gd name="T22" fmla="*/ 0 w 1398"/>
                  <a:gd name="T23" fmla="*/ 0 h 700"/>
                  <a:gd name="T24" fmla="*/ 0 w 1398"/>
                  <a:gd name="T25" fmla="*/ 0 h 700"/>
                  <a:gd name="T26" fmla="*/ 0 w 1398"/>
                  <a:gd name="T27" fmla="*/ 0 h 700"/>
                  <a:gd name="T28" fmla="*/ 0 w 1398"/>
                  <a:gd name="T29" fmla="*/ 0 h 700"/>
                  <a:gd name="T30" fmla="*/ 0 w 1398"/>
                  <a:gd name="T31" fmla="*/ 0 h 700"/>
                  <a:gd name="T32" fmla="*/ 0 w 1398"/>
                  <a:gd name="T33" fmla="*/ 0 h 700"/>
                  <a:gd name="T34" fmla="*/ 0 w 1398"/>
                  <a:gd name="T35" fmla="*/ 0 h 700"/>
                  <a:gd name="T36" fmla="*/ 0 w 1398"/>
                  <a:gd name="T37" fmla="*/ 0 h 700"/>
                  <a:gd name="T38" fmla="*/ 0 w 1398"/>
                  <a:gd name="T39" fmla="*/ 0 h 700"/>
                  <a:gd name="T40" fmla="*/ 0 w 1398"/>
                  <a:gd name="T41" fmla="*/ 0 h 700"/>
                  <a:gd name="T42" fmla="*/ 0 w 1398"/>
                  <a:gd name="T43" fmla="*/ 0 h 700"/>
                  <a:gd name="T44" fmla="*/ 0 w 1398"/>
                  <a:gd name="T45" fmla="*/ 0 h 700"/>
                  <a:gd name="T46" fmla="*/ 0 w 1398"/>
                  <a:gd name="T47" fmla="*/ 0 h 700"/>
                  <a:gd name="T48" fmla="*/ 0 w 1398"/>
                  <a:gd name="T49" fmla="*/ 0 h 700"/>
                  <a:gd name="T50" fmla="*/ 0 w 1398"/>
                  <a:gd name="T51" fmla="*/ 0 h 700"/>
                  <a:gd name="T52" fmla="*/ 0 w 1398"/>
                  <a:gd name="T53" fmla="*/ 0 h 700"/>
                  <a:gd name="T54" fmla="*/ 0 w 1398"/>
                  <a:gd name="T55" fmla="*/ 0 h 700"/>
                  <a:gd name="T56" fmla="*/ 0 w 1398"/>
                  <a:gd name="T57" fmla="*/ 0 h 700"/>
                  <a:gd name="T58" fmla="*/ 0 w 1398"/>
                  <a:gd name="T59" fmla="*/ 0 h 700"/>
                  <a:gd name="T60" fmla="*/ 0 w 1398"/>
                  <a:gd name="T61" fmla="*/ 0 h 700"/>
                  <a:gd name="T62" fmla="*/ 0 w 1398"/>
                  <a:gd name="T63" fmla="*/ 0 h 700"/>
                  <a:gd name="T64" fmla="*/ 0 w 1398"/>
                  <a:gd name="T65" fmla="*/ 0 h 700"/>
                  <a:gd name="T66" fmla="*/ 0 w 1398"/>
                  <a:gd name="T67" fmla="*/ 0 h 700"/>
                  <a:gd name="T68" fmla="*/ 0 w 1398"/>
                  <a:gd name="T69" fmla="*/ 0 h 700"/>
                  <a:gd name="T70" fmla="*/ 0 w 1398"/>
                  <a:gd name="T71" fmla="*/ 0 h 700"/>
                  <a:gd name="T72" fmla="*/ 0 w 1398"/>
                  <a:gd name="T73" fmla="*/ 0 h 700"/>
                  <a:gd name="T74" fmla="*/ 0 w 1398"/>
                  <a:gd name="T75" fmla="*/ 0 h 700"/>
                  <a:gd name="T76" fmla="*/ 0 w 1398"/>
                  <a:gd name="T77" fmla="*/ 0 h 700"/>
                  <a:gd name="T78" fmla="*/ 0 w 1398"/>
                  <a:gd name="T79" fmla="*/ 0 h 700"/>
                  <a:gd name="T80" fmla="*/ 0 w 1398"/>
                  <a:gd name="T81" fmla="*/ 0 h 700"/>
                  <a:gd name="T82" fmla="*/ 0 w 1398"/>
                  <a:gd name="T83" fmla="*/ 0 h 700"/>
                  <a:gd name="T84" fmla="*/ 0 w 1398"/>
                  <a:gd name="T85" fmla="*/ 0 h 700"/>
                  <a:gd name="T86" fmla="*/ 0 w 1398"/>
                  <a:gd name="T87" fmla="*/ 0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F3F3F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6" name="Text Box 81"/>
          <p:cNvSpPr txBox="1">
            <a:spLocks noChangeArrowheads="1"/>
          </p:cNvSpPr>
          <p:nvPr/>
        </p:nvSpPr>
        <p:spPr bwMode="auto">
          <a:xfrm>
            <a:off x="1408033" y="2738984"/>
            <a:ext cx="1835071" cy="380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188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kumimoji="1" lang="zh-CN" altLang="en-US" sz="188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 Box 82"/>
          <p:cNvSpPr txBox="1">
            <a:spLocks noChangeArrowheads="1"/>
          </p:cNvSpPr>
          <p:nvPr/>
        </p:nvSpPr>
        <p:spPr bwMode="auto">
          <a:xfrm>
            <a:off x="2330795" y="1171184"/>
            <a:ext cx="1043706" cy="323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kumimoji="1" lang="zh-CN" sz="150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kumimoji="1" lang="zh-CN" sz="1505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 bwMode="auto">
          <a:xfrm>
            <a:off x="5814294" y="1992412"/>
            <a:ext cx="409121" cy="410614"/>
            <a:chOff x="5975351" y="2710658"/>
            <a:chExt cx="407988" cy="461962"/>
          </a:xfrm>
        </p:grpSpPr>
        <p:sp>
          <p:nvSpPr>
            <p:cNvPr id="99" name="Oval 87"/>
            <p:cNvSpPr>
              <a:spLocks noChangeArrowheads="1"/>
            </p:cNvSpPr>
            <p:nvPr/>
          </p:nvSpPr>
          <p:spPr bwMode="auto">
            <a:xfrm>
              <a:off x="5975351" y="3038231"/>
              <a:ext cx="391609" cy="134389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37904" name="Group 94"/>
            <p:cNvGrpSpPr/>
            <p:nvPr/>
          </p:nvGrpSpPr>
          <p:grpSpPr bwMode="auto">
            <a:xfrm>
              <a:off x="5975351" y="2710658"/>
              <a:ext cx="407988" cy="407988"/>
              <a:chOff x="2335" y="1139"/>
              <a:chExt cx="1089" cy="1089"/>
            </a:xfrm>
          </p:grpSpPr>
          <p:sp>
            <p:nvSpPr>
              <p:cNvPr id="37905" name="Oval 95"/>
              <p:cNvSpPr>
                <a:spLocks noChangeArrowheads="1"/>
              </p:cNvSpPr>
              <p:nvPr/>
            </p:nvSpPr>
            <p:spPr bwMode="auto">
              <a:xfrm>
                <a:off x="2335" y="1139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FFC800"/>
                  </a:gs>
                  <a:gs pos="100000">
                    <a:srgbClr val="FF6400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pSp>
            <p:nvGrpSpPr>
              <p:cNvPr id="37906" name="Group 96"/>
              <p:cNvGrpSpPr/>
              <p:nvPr/>
            </p:nvGrpSpPr>
            <p:grpSpPr bwMode="auto">
              <a:xfrm>
                <a:off x="2426" y="1169"/>
                <a:ext cx="908" cy="296"/>
                <a:chOff x="1431" y="1843"/>
                <a:chExt cx="907" cy="295"/>
              </a:xfrm>
            </p:grpSpPr>
            <p:sp>
              <p:nvSpPr>
                <p:cNvPr id="103" name="Freeform 97"/>
                <p:cNvSpPr/>
                <p:nvPr/>
              </p:nvSpPr>
              <p:spPr bwMode="auto">
                <a:xfrm>
                  <a:off x="1427" y="1844"/>
                  <a:ext cx="862" cy="295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37908" name="Oval 98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pic>
        <p:nvPicPr>
          <p:cNvPr id="104" name="图片 10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6" y="202907"/>
            <a:ext cx="2027096" cy="388654"/>
          </a:xfrm>
          <a:prstGeom prst="rect">
            <a:avLst/>
          </a:prstGeom>
        </p:spPr>
      </p:pic>
      <p:sp>
        <p:nvSpPr>
          <p:cNvPr id="105" name="矩形 104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/>
      <p:bldP spid="81" grpId="0" animBg="1"/>
      <p:bldP spid="82" grpId="0"/>
      <p:bldP spid="96" grpId="0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252747" y="878529"/>
            <a:ext cx="1775345" cy="1775345"/>
          </a:xfrm>
          <a:prstGeom prst="rect">
            <a:avLst/>
          </a:prstGeom>
          <a:solidFill>
            <a:srgbClr val="FFCC00"/>
          </a:solidFill>
          <a:ln w="9525" algn="ctr">
            <a:noFill/>
            <a:miter lim="800000"/>
          </a:ln>
        </p:spPr>
        <p:txBody>
          <a:bodyPr lIns="64509" tIns="64512" rIns="64509" bIns="64512"/>
          <a:lstStyle/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endParaRPr lang="en-US" altLang="zh-CN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①项目之初</a:t>
            </a:r>
            <a:endParaRPr lang="en-US" altLang="zh-CN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endParaRPr lang="en-US" sz="178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31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如何明确系统优先级</a:t>
            </a:r>
            <a:endParaRPr lang="en-US" altLang="zh-CN" sz="131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31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如何梳理系统间依赖</a:t>
            </a:r>
            <a:endParaRPr lang="en-US" altLang="zh-CN" sz="131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31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如何调度资源加快进度</a:t>
            </a:r>
            <a:endParaRPr lang="en-US" altLang="zh-CN" sz="131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31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如何引导团队开展工作</a:t>
            </a:r>
            <a:endParaRPr lang="zh-CN" altLang="en-US" sz="131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52855" y="2774950"/>
            <a:ext cx="3658235" cy="2216150"/>
          </a:xfrm>
          <a:prstGeom prst="rect">
            <a:avLst/>
          </a:prstGeom>
          <a:solidFill>
            <a:srgbClr val="00CCFF"/>
          </a:solidFill>
          <a:ln w="9525" algn="ctr">
            <a:noFill/>
            <a:miter lim="800000"/>
          </a:ln>
        </p:spPr>
        <p:txBody>
          <a:bodyPr lIns="64509" tIns="64512" rIns="64509" bIns="64512"/>
          <a:lstStyle/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263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应对法则</a:t>
            </a:r>
            <a:endParaRPr lang="en-US" altLang="zh-CN" sz="263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endParaRPr lang="en-US" sz="150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①拥抱变化</a:t>
            </a:r>
            <a:r>
              <a:rPr lang="en-US" altLang="zh-CN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-&gt;</a:t>
            </a:r>
            <a:r>
              <a:rPr lang="zh-CN" altLang="en-US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为了打造精品</a:t>
            </a:r>
            <a:endParaRPr lang="zh-CN" altLang="en-US" sz="150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②项目之初，需要高标准促进团队对需求进行良好分析</a:t>
            </a:r>
            <a:endParaRPr lang="zh-CN" altLang="en-US" sz="150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③规划阶段和主策、领导进行沟通获取支持</a:t>
            </a:r>
            <a:endParaRPr lang="zh-CN" altLang="en-US" sz="150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④顶住压力，切忌上演</a:t>
            </a:r>
            <a:r>
              <a:rPr lang="en-US" altLang="zh-CN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‘</a:t>
            </a:r>
            <a:r>
              <a:rPr lang="zh-CN" altLang="en-US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先干起来再说</a:t>
            </a:r>
            <a:r>
              <a:rPr lang="en-US" altLang="zh-CN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’</a:t>
            </a:r>
            <a:r>
              <a:rPr lang="zh-CN" altLang="en-US" sz="1505" spc="-28" dirty="0">
                <a:solidFill>
                  <a:schemeClr val="bg1"/>
                </a:solidFill>
                <a:latin typeface="微软雅黑" panose="020B0503020204020204" pitchFamily="34" charset="-122"/>
                <a:ea typeface="+mn-ea"/>
                <a:cs typeface="Segoe UI" panose="020B0502040204020203" pitchFamily="34" charset="0"/>
              </a:rPr>
              <a:t>，在核心需求和框架未敲定之前不急于动工</a:t>
            </a:r>
            <a:endParaRPr lang="zh-CN" altLang="en-US" sz="150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endParaRPr lang="zh-CN" altLang="en-US" sz="1505" spc="-28" dirty="0">
              <a:solidFill>
                <a:schemeClr val="bg1"/>
              </a:solidFill>
              <a:latin typeface="微软雅黑" panose="020B0503020204020204" pitchFamily="34" charset="-122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" name="Rectangle 2"/>
          <p:cNvSpPr/>
          <p:nvPr/>
        </p:nvSpPr>
        <p:spPr bwMode="auto">
          <a:xfrm>
            <a:off x="3111707" y="878529"/>
            <a:ext cx="1775346" cy="177534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64509" tIns="64512" rIns="64509" bIns="64512"/>
          <a:lstStyle/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endParaRPr lang="en-US" altLang="zh-CN" spc="-28" dirty="0">
              <a:solidFill>
                <a:schemeClr val="bg1"/>
              </a:solidFill>
              <a:latin typeface="微软雅黑" panose="020B0503020204020204" pitchFamily="34" charset="-122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pc="-28" dirty="0">
                <a:solidFill>
                  <a:schemeClr val="bg1"/>
                </a:solidFill>
                <a:latin typeface="微软雅黑" panose="020B0503020204020204" pitchFamily="34" charset="-122"/>
                <a:cs typeface="Segoe UI" panose="020B0502040204020203" pitchFamily="34" charset="0"/>
              </a:rPr>
              <a:t>②项目执行</a:t>
            </a:r>
            <a:endParaRPr lang="en-US" altLang="zh-CN" spc="-28" dirty="0">
              <a:solidFill>
                <a:schemeClr val="bg1"/>
              </a:solidFill>
              <a:latin typeface="微软雅黑" panose="020B0503020204020204" pitchFamily="34" charset="-122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endParaRPr lang="en-US" spc="-28" dirty="0">
              <a:solidFill>
                <a:schemeClr val="bg1"/>
              </a:solidFill>
              <a:latin typeface="微软雅黑" panose="020B0503020204020204" pitchFamily="34" charset="-122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315" spc="-28" dirty="0">
                <a:solidFill>
                  <a:schemeClr val="bg1"/>
                </a:solidFill>
                <a:latin typeface="微软雅黑" panose="020B0503020204020204" pitchFamily="34" charset="-122"/>
                <a:cs typeface="Segoe UI" panose="020B0502040204020203" pitchFamily="34" charset="0"/>
              </a:rPr>
              <a:t>执行对需求变更控制</a:t>
            </a:r>
            <a:endParaRPr lang="en-US" altLang="zh-CN" sz="1315" spc="-28" dirty="0">
              <a:solidFill>
                <a:schemeClr val="bg1"/>
              </a:solidFill>
              <a:latin typeface="微软雅黑" panose="020B0503020204020204" pitchFamily="34" charset="-122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endParaRPr lang="en-US" altLang="zh-CN" sz="1315" spc="-28" dirty="0">
              <a:solidFill>
                <a:schemeClr val="bg1"/>
              </a:solidFill>
              <a:latin typeface="微软雅黑" panose="020B0503020204020204" pitchFamily="34" charset="-122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r>
              <a:rPr lang="zh-CN" altLang="en-US" sz="1315" spc="-28" dirty="0">
                <a:solidFill>
                  <a:schemeClr val="bg1"/>
                </a:solidFill>
                <a:latin typeface="微软雅黑" panose="020B0503020204020204" pitchFamily="34" charset="-122"/>
                <a:cs typeface="Segoe UI" panose="020B0502040204020203" pitchFamily="34" charset="0"/>
              </a:rPr>
              <a:t>开发</a:t>
            </a:r>
            <a:r>
              <a:rPr lang="en-US" altLang="zh-CN" sz="1315" spc="-28" dirty="0">
                <a:solidFill>
                  <a:schemeClr val="bg1"/>
                </a:solidFill>
                <a:latin typeface="微软雅黑" panose="020B0503020204020204" pitchFamily="34" charset="-122"/>
                <a:cs typeface="Segoe UI" panose="020B0502040204020203" pitchFamily="34" charset="0"/>
              </a:rPr>
              <a:t>→</a:t>
            </a:r>
            <a:r>
              <a:rPr lang="zh-CN" altLang="en-US" sz="1315" spc="-28" dirty="0">
                <a:solidFill>
                  <a:schemeClr val="bg1"/>
                </a:solidFill>
                <a:latin typeface="微软雅黑" panose="020B0503020204020204" pitchFamily="34" charset="-122"/>
                <a:cs typeface="Segoe UI" panose="020B0502040204020203" pitchFamily="34" charset="0"/>
              </a:rPr>
              <a:t>测试 输出结果不可逆，每个变动都是牵一发动全身</a:t>
            </a:r>
            <a:endParaRPr lang="en-US" altLang="zh-CN" sz="1315" spc="-28" dirty="0">
              <a:solidFill>
                <a:schemeClr val="bg1"/>
              </a:solidFill>
              <a:latin typeface="微软雅黑" panose="020B0503020204020204" pitchFamily="34" charset="-122"/>
              <a:cs typeface="Segoe UI" panose="020B0502040204020203" pitchFamily="34" charset="0"/>
            </a:endParaRPr>
          </a:p>
          <a:p>
            <a:pPr defTabSz="645160">
              <a:lnSpc>
                <a:spcPct val="90000"/>
              </a:lnSpc>
              <a:buClr>
                <a:srgbClr val="FFFFFF">
                  <a:lumMod val="50000"/>
                  <a:lumOff val="50000"/>
                </a:srgbClr>
              </a:buClr>
              <a:buSzPct val="90000"/>
              <a:defRPr/>
            </a:pPr>
            <a:endParaRPr lang="en-US" sz="1315" spc="-28" dirty="0">
              <a:solidFill>
                <a:schemeClr val="bg1"/>
              </a:solidFill>
              <a:latin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4996180" y="878840"/>
            <a:ext cx="2692400" cy="4111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4682"/>
            <a:ext cx="2027096" cy="38865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4" grpId="0" animBg="1"/>
      <p:bldP spid="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 txBox="1"/>
          <p:nvPr/>
        </p:nvSpPr>
        <p:spPr>
          <a:xfrm>
            <a:off x="482286" y="1547456"/>
            <a:ext cx="4392823" cy="8470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1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研发过程中，我们都期望尽早持续交付有价值的版本，满足产品需求。但多人并行，快节奏开发，单系统验证开发顺利，单验收问题频现，与期望相差甚远</a:t>
            </a:r>
            <a:endParaRPr lang="zh-CN" altLang="en-US" sz="1315" dirty="0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482286" y="2712106"/>
            <a:ext cx="4104646" cy="7004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15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①项目开始执行同时明白验收标准，不仅仅是需求本身的逻辑功能，还要清楚表现效果</a:t>
            </a:r>
            <a:endParaRPr lang="zh-CN" altLang="en-US" sz="1315" dirty="0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>
          <a:xfrm>
            <a:off x="553720" y="1226185"/>
            <a:ext cx="2084705" cy="340360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版本验收难点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对角圆角矩形 30"/>
          <p:cNvSpPr/>
          <p:nvPr/>
        </p:nvSpPr>
        <p:spPr>
          <a:xfrm>
            <a:off x="553956" y="2411985"/>
            <a:ext cx="1425950" cy="338944"/>
          </a:xfrm>
          <a:prstGeom prst="round2DiagRect">
            <a:avLst>
              <a:gd name="adj1" fmla="val 30205"/>
              <a:gd name="adj2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482286" y="3473608"/>
            <a:ext cx="4392823" cy="59880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Calibri" panose="020F0502020204030204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sz="1315" dirty="0">
                <a:solidFill>
                  <a:schemeClr val="bg2">
                    <a:lumMod val="10000"/>
                  </a:schemeClr>
                </a:solidFill>
              </a:rPr>
              <a:t>②并行开发，需要管理协调，版本合并，不会像堆积木一样简单，代码整合是一个系统而复杂的有机整合</a:t>
            </a:r>
            <a:endParaRPr lang="zh-CN" altLang="en-US" sz="1315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" cstate="screen"/>
          <a:stretch>
            <a:fillRect/>
          </a:stretch>
        </p:blipFill>
        <p:spPr bwMode="auto">
          <a:xfrm>
            <a:off x="5248070" y="1665917"/>
            <a:ext cx="2760384" cy="1532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screen"/>
          <a:stretch>
            <a:fillRect/>
          </a:stretch>
        </p:blipFill>
        <p:spPr bwMode="auto">
          <a:xfrm rot="422593">
            <a:off x="5777827" y="1895099"/>
            <a:ext cx="2888944" cy="1956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 rot="854817">
            <a:off x="5234258" y="2687372"/>
            <a:ext cx="2562612" cy="16197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9164"/>
            <a:ext cx="2027096" cy="38865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95536" y="100729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720" y="4229100"/>
            <a:ext cx="4276725" cy="699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defRPr/>
            </a:pPr>
            <a:r>
              <a:rPr lang="zh-CN" altLang="en-US" sz="1315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微软雅黑" panose="020B0503020204020204" pitchFamily="34" charset="-122"/>
                <a:sym typeface="+mn-ea"/>
              </a:rPr>
              <a:t>③项目计划是给每一个系统预留一定策划验收时间，不能以为开发完成就系统完成，不然系统功能的细节，效果表现会被忽略</a:t>
            </a:r>
            <a:endParaRPr lang="en-US" altLang="zh-CN" sz="1315" dirty="0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88889E-6 -2.22222E-6 L -0.07848 -0.26611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24" y="-13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5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05556E-6 0 L -0.00625 -0.16028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802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bldLvl="0" animBg="1"/>
      <p:bldP spid="31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98"/>
          <p:cNvSpPr>
            <a:spLocks noChangeArrowheads="1"/>
          </p:cNvSpPr>
          <p:nvPr/>
        </p:nvSpPr>
        <p:spPr bwMode="auto">
          <a:xfrm>
            <a:off x="2808601" y="968117"/>
            <a:ext cx="1699195" cy="1502101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9" name="Oval 100"/>
          <p:cNvSpPr>
            <a:spLocks noChangeArrowheads="1"/>
          </p:cNvSpPr>
          <p:nvPr/>
        </p:nvSpPr>
        <p:spPr bwMode="auto">
          <a:xfrm>
            <a:off x="4071798" y="891966"/>
            <a:ext cx="2112795" cy="1869413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0" name="Oval 101"/>
          <p:cNvSpPr>
            <a:spLocks noChangeArrowheads="1"/>
          </p:cNvSpPr>
          <p:nvPr/>
        </p:nvSpPr>
        <p:spPr bwMode="auto">
          <a:xfrm>
            <a:off x="3340158" y="1889385"/>
            <a:ext cx="1767880" cy="1578251"/>
          </a:xfrm>
          <a:prstGeom prst="ellipse">
            <a:avLst/>
          </a:prstGeom>
          <a:solidFill>
            <a:srgbClr val="FFC000"/>
          </a:solidFill>
          <a:ln w="19050">
            <a:solidFill>
              <a:srgbClr val="00B0F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>
            <a:off x="5817280" y="1692290"/>
            <a:ext cx="1530471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tailEnd type="arrow" w="med" len="med"/>
          </a:ln>
        </p:spPr>
      </p:cxnSp>
      <p:sp>
        <p:nvSpPr>
          <p:cNvPr id="22" name="TextBox 21"/>
          <p:cNvSpPr txBox="1"/>
          <p:nvPr/>
        </p:nvSpPr>
        <p:spPr>
          <a:xfrm>
            <a:off x="6271195" y="779981"/>
            <a:ext cx="1540922" cy="8718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3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微软雅黑" panose="020B0503020204020204" pitchFamily="34" charset="-122"/>
              </a:rPr>
              <a:t>搞好上级领导关系，取得信任，并让领导满意是最难的</a:t>
            </a:r>
            <a:endParaRPr lang="zh-CN" altLang="en-US" sz="113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cxnSpLocks noChangeShapeType="1"/>
            <a:stCxn id="20" idx="4"/>
          </p:cNvCxnSpPr>
          <p:nvPr/>
        </p:nvCxnSpPr>
        <p:spPr bwMode="auto">
          <a:xfrm>
            <a:off x="4224098" y="3476595"/>
            <a:ext cx="5973" cy="93172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4345043" y="3467636"/>
            <a:ext cx="1803715" cy="13093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15" b="1" dirty="0">
                <a:solidFill>
                  <a:schemeClr val="bg2">
                    <a:lumMod val="10000"/>
                  </a:schemeClr>
                </a:solidFill>
                <a:latin typeface="Calibri" panose="020F0502020204030204"/>
                <a:ea typeface="微软雅黑" panose="020B0503020204020204" pitchFamily="34" charset="-122"/>
              </a:rPr>
              <a:t>不同的事情深入思考的时候，背后牵扯到还是人，事情越多，思考越多，对人管理最难</a:t>
            </a:r>
            <a:endParaRPr lang="zh-CN" altLang="en-US" sz="1315" b="1" dirty="0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H="1">
            <a:off x="970543" y="1872961"/>
            <a:ext cx="1670826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tailEnd type="arrow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1099951" y="1204765"/>
            <a:ext cx="1540922" cy="6115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3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  <a:ea typeface="微软雅黑" panose="020B0503020204020204" pitchFamily="34" charset="-122"/>
              </a:rPr>
              <a:t>保持团队激情，斗志和战斗力</a:t>
            </a:r>
            <a:endParaRPr lang="zh-CN" altLang="en-US" sz="113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166955" y="1432484"/>
            <a:ext cx="879460" cy="669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188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  <a:endParaRPr lang="zh-CN" sz="188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667885" y="1529080"/>
            <a:ext cx="1371600" cy="380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188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上级领导</a:t>
            </a:r>
            <a:endParaRPr lang="zh-CN" sz="188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520440" y="2540000"/>
            <a:ext cx="1413510" cy="380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88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项目管理者</a:t>
            </a:r>
            <a:endParaRPr lang="zh-CN" altLang="en-US" sz="188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弧形箭头 30"/>
          <p:cNvSpPr>
            <a:spLocks noChangeArrowheads="1"/>
          </p:cNvSpPr>
          <p:nvPr/>
        </p:nvSpPr>
        <p:spPr bwMode="auto">
          <a:xfrm rot="9229339">
            <a:off x="2648834" y="2308958"/>
            <a:ext cx="504682" cy="842132"/>
          </a:xfrm>
          <a:prstGeom prst="curvedLeftArrow">
            <a:avLst>
              <a:gd name="adj1" fmla="val 22171"/>
              <a:gd name="adj2" fmla="val 44343"/>
              <a:gd name="adj3" fmla="val 25000"/>
            </a:avLst>
          </a:prstGeom>
          <a:solidFill>
            <a:srgbClr val="0070C0"/>
          </a:solidFill>
          <a:ln w="19050">
            <a:noFill/>
            <a:miter lim="800000"/>
          </a:ln>
        </p:spPr>
        <p:txBody>
          <a:bodyPr rot="1080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bg2">
                  <a:lumMod val="10000"/>
                </a:scheme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3839" y="2761414"/>
            <a:ext cx="1354280" cy="323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5" b="1" dirty="0">
                <a:solidFill>
                  <a:schemeClr val="bg2">
                    <a:lumMod val="10000"/>
                  </a:schemeClr>
                </a:solidFill>
                <a:latin typeface="Broadway BT"/>
                <a:ea typeface="微软雅黑" panose="020B0503020204020204" pitchFamily="34" charset="-122"/>
              </a:rPr>
              <a:t>激励</a:t>
            </a:r>
            <a:r>
              <a:rPr lang="en-US" altLang="zh-CN" sz="1505" b="1" dirty="0">
                <a:solidFill>
                  <a:schemeClr val="bg2">
                    <a:lumMod val="10000"/>
                  </a:schemeClr>
                </a:solidFill>
                <a:latin typeface="Broadway BT"/>
                <a:ea typeface="微软雅黑" panose="020B0503020204020204" pitchFamily="34" charset="-122"/>
              </a:rPr>
              <a:t>/</a:t>
            </a:r>
            <a:r>
              <a:rPr lang="zh-CN" altLang="en-US" sz="1505" b="1" dirty="0">
                <a:solidFill>
                  <a:schemeClr val="bg2">
                    <a:lumMod val="10000"/>
                  </a:schemeClr>
                </a:solidFill>
                <a:latin typeface="Broadway BT"/>
                <a:ea typeface="微软雅黑" panose="020B0503020204020204" pitchFamily="34" charset="-122"/>
              </a:rPr>
              <a:t>鼓励</a:t>
            </a:r>
            <a:endParaRPr lang="zh-CN" altLang="en-US" sz="1505" b="1" dirty="0">
              <a:solidFill>
                <a:schemeClr val="bg2">
                  <a:lumMod val="10000"/>
                </a:schemeClr>
              </a:solidFill>
              <a:latin typeface="Broadway BT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724"/>
            <a:ext cx="2027096" cy="38865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/>
      <p:bldP spid="24" grpId="0"/>
      <p:bldP spid="26" grpId="0"/>
      <p:bldP spid="28" grpId="0"/>
      <p:bldP spid="29" grpId="0"/>
      <p:bldP spid="30" grpId="0"/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44"/>
          <p:cNvGrpSpPr/>
          <p:nvPr/>
        </p:nvGrpSpPr>
        <p:grpSpPr>
          <a:xfrm>
            <a:off x="2860030" y="138645"/>
            <a:ext cx="3972338" cy="3807891"/>
            <a:chOff x="4937130" y="2033588"/>
            <a:chExt cx="2782887" cy="3000375"/>
          </a:xfrm>
          <a:solidFill>
            <a:schemeClr val="bg1">
              <a:lumMod val="65000"/>
            </a:schemeClr>
          </a:solidFill>
          <a:effectLst>
            <a:outerShdw blurRad="635000" dist="50800" dir="6720000" algn="ctr" rotWithShape="0">
              <a:srgbClr val="000000">
                <a:alpha val="80000"/>
              </a:srgbClr>
            </a:outerShdw>
          </a:effectLst>
          <a:scene3d>
            <a:camera prst="perspectiveFront" fov="5400000">
              <a:rot lat="18609801" lon="17965058" rev="3904819"/>
            </a:camera>
            <a:lightRig rig="threePt" dir="t"/>
          </a:scene3d>
        </p:grpSpPr>
        <p:sp>
          <p:nvSpPr>
            <p:cNvPr id="5" name="Freeform 50"/>
            <p:cNvSpPr/>
            <p:nvPr/>
          </p:nvSpPr>
          <p:spPr bwMode="gray">
            <a:xfrm>
              <a:off x="4937130" y="2033588"/>
              <a:ext cx="1730375" cy="2087562"/>
            </a:xfrm>
            <a:custGeom>
              <a:avLst/>
              <a:gdLst>
                <a:gd name="T0" fmla="*/ 2147483647 w 365"/>
                <a:gd name="T1" fmla="*/ 1004079605 h 437"/>
                <a:gd name="T2" fmla="*/ 2147483647 w 365"/>
                <a:gd name="T3" fmla="*/ 502042191 h 437"/>
                <a:gd name="T4" fmla="*/ 2147483647 w 365"/>
                <a:gd name="T5" fmla="*/ 0 h 437"/>
                <a:gd name="T6" fmla="*/ 2147483647 w 365"/>
                <a:gd name="T7" fmla="*/ 981259729 h 437"/>
                <a:gd name="T8" fmla="*/ 0 w 365"/>
                <a:gd name="T9" fmla="*/ 2147483647 h 437"/>
                <a:gd name="T10" fmla="*/ 404547466 w 365"/>
                <a:gd name="T11" fmla="*/ 2147483647 h 437"/>
                <a:gd name="T12" fmla="*/ 898989068 w 365"/>
                <a:gd name="T13" fmla="*/ 2147483647 h 437"/>
                <a:gd name="T14" fmla="*/ 2147483647 w 365"/>
                <a:gd name="T15" fmla="*/ 2147483647 h 437"/>
                <a:gd name="T16" fmla="*/ 2147483647 w 365"/>
                <a:gd name="T17" fmla="*/ 2147483647 h 437"/>
                <a:gd name="T18" fmla="*/ 2147483647 w 365"/>
                <a:gd name="T19" fmla="*/ 2147483647 h 437"/>
                <a:gd name="T20" fmla="*/ 2147483647 w 365"/>
                <a:gd name="T21" fmla="*/ 2147483647 h 437"/>
                <a:gd name="T22" fmla="*/ 2147483647 w 365"/>
                <a:gd name="T23" fmla="*/ 2147483647 h 437"/>
                <a:gd name="T24" fmla="*/ 2147483647 w 365"/>
                <a:gd name="T25" fmla="*/ 2147483647 h 437"/>
                <a:gd name="T26" fmla="*/ 2147483647 w 365"/>
                <a:gd name="T27" fmla="*/ 2147483647 h 437"/>
                <a:gd name="T28" fmla="*/ 2147483647 w 365"/>
                <a:gd name="T29" fmla="*/ 1004079605 h 4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5"/>
                <a:gd name="T46" fmla="*/ 0 h 437"/>
                <a:gd name="T47" fmla="*/ 365 w 365"/>
                <a:gd name="T48" fmla="*/ 437 h 4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5" h="437">
                  <a:moveTo>
                    <a:pt x="322" y="44"/>
                  </a:moveTo>
                  <a:cubicBezTo>
                    <a:pt x="304" y="22"/>
                    <a:pt x="304" y="22"/>
                    <a:pt x="304" y="22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127" y="46"/>
                    <a:pt x="0" y="176"/>
                    <a:pt x="0" y="335"/>
                  </a:cubicBezTo>
                  <a:cubicBezTo>
                    <a:pt x="0" y="371"/>
                    <a:pt x="6" y="405"/>
                    <a:pt x="18" y="437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100" y="342"/>
                    <a:pt x="105" y="289"/>
                    <a:pt x="132" y="242"/>
                  </a:cubicBezTo>
                  <a:cubicBezTo>
                    <a:pt x="165" y="185"/>
                    <a:pt x="224" y="152"/>
                    <a:pt x="286" y="149"/>
                  </a:cubicBezTo>
                  <a:cubicBezTo>
                    <a:pt x="286" y="191"/>
                    <a:pt x="286" y="191"/>
                    <a:pt x="286" y="191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319" y="151"/>
                    <a:pt x="319" y="151"/>
                    <a:pt x="319" y="151"/>
                  </a:cubicBezTo>
                  <a:cubicBezTo>
                    <a:pt x="365" y="96"/>
                    <a:pt x="365" y="96"/>
                    <a:pt x="365" y="96"/>
                  </a:cubicBezTo>
                  <a:lnTo>
                    <a:pt x="322" y="44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chemeClr val="bg1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noProof="1">
                <a:ea typeface="+mn-ea"/>
              </a:endParaRPr>
            </a:p>
          </p:txBody>
        </p:sp>
        <p:sp>
          <p:nvSpPr>
            <p:cNvPr id="6" name="Freeform 51"/>
            <p:cNvSpPr/>
            <p:nvPr/>
          </p:nvSpPr>
          <p:spPr bwMode="gray">
            <a:xfrm>
              <a:off x="4965705" y="3906838"/>
              <a:ext cx="2428875" cy="1127125"/>
            </a:xfrm>
            <a:custGeom>
              <a:avLst/>
              <a:gdLst>
                <a:gd name="T0" fmla="*/ 2147483647 w 512"/>
                <a:gd name="T1" fmla="*/ 2147483647 h 236"/>
                <a:gd name="T2" fmla="*/ 2147483647 w 512"/>
                <a:gd name="T3" fmla="*/ 1596682593 h 236"/>
                <a:gd name="T4" fmla="*/ 2147483647 w 512"/>
                <a:gd name="T5" fmla="*/ 2147483647 h 236"/>
                <a:gd name="T6" fmla="*/ 2147483647 w 512"/>
                <a:gd name="T7" fmla="*/ 958008541 h 236"/>
                <a:gd name="T8" fmla="*/ 2147483647 w 512"/>
                <a:gd name="T9" fmla="*/ 479004271 h 236"/>
                <a:gd name="T10" fmla="*/ 2147483647 w 512"/>
                <a:gd name="T11" fmla="*/ 364954533 h 236"/>
                <a:gd name="T12" fmla="*/ 2147483647 w 512"/>
                <a:gd name="T13" fmla="*/ 273714669 h 236"/>
                <a:gd name="T14" fmla="*/ 967697791 w 512"/>
                <a:gd name="T15" fmla="*/ 0 h 236"/>
                <a:gd name="T16" fmla="*/ 450091344 w 512"/>
                <a:gd name="T17" fmla="*/ 1459822909 h 236"/>
                <a:gd name="T18" fmla="*/ 225045672 w 512"/>
                <a:gd name="T19" fmla="*/ 2052876767 h 236"/>
                <a:gd name="T20" fmla="*/ 0 w 512"/>
                <a:gd name="T21" fmla="*/ 2147483647 h 236"/>
                <a:gd name="T22" fmla="*/ 810162552 w 512"/>
                <a:gd name="T23" fmla="*/ 2147483647 h 236"/>
                <a:gd name="T24" fmla="*/ 2147483647 w 512"/>
                <a:gd name="T25" fmla="*/ 2147483647 h 236"/>
                <a:gd name="T26" fmla="*/ 2147483647 w 512"/>
                <a:gd name="T27" fmla="*/ 2147483647 h 236"/>
                <a:gd name="T28" fmla="*/ 2147483647 w 512"/>
                <a:gd name="T29" fmla="*/ 2147483647 h 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12"/>
                <a:gd name="T46" fmla="*/ 0 h 236"/>
                <a:gd name="T47" fmla="*/ 512 w 512"/>
                <a:gd name="T48" fmla="*/ 236 h 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12" h="236">
                  <a:moveTo>
                    <a:pt x="449" y="141"/>
                  </a:moveTo>
                  <a:cubicBezTo>
                    <a:pt x="422" y="70"/>
                    <a:pt x="422" y="70"/>
                    <a:pt x="422" y="70"/>
                  </a:cubicBezTo>
                  <a:cubicBezTo>
                    <a:pt x="365" y="132"/>
                    <a:pt x="270" y="148"/>
                    <a:pt x="194" y="104"/>
                  </a:cubicBezTo>
                  <a:cubicBezTo>
                    <a:pt x="166" y="89"/>
                    <a:pt x="145" y="67"/>
                    <a:pt x="129" y="42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88" y="180"/>
                    <a:pt x="181" y="236"/>
                    <a:pt x="287" y="236"/>
                  </a:cubicBezTo>
                  <a:cubicBezTo>
                    <a:pt x="377" y="236"/>
                    <a:pt x="458" y="195"/>
                    <a:pt x="512" y="130"/>
                  </a:cubicBezTo>
                  <a:lnTo>
                    <a:pt x="449" y="141"/>
                  </a:ln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FFFFFF"/>
              </a:solidFill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chemeClr val="bg1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noProof="1">
                <a:ea typeface="+mn-ea"/>
              </a:endParaRPr>
            </a:p>
          </p:txBody>
        </p:sp>
        <p:sp>
          <p:nvSpPr>
            <p:cNvPr id="7" name="Freeform 52"/>
            <p:cNvSpPr/>
            <p:nvPr/>
          </p:nvSpPr>
          <p:spPr bwMode="gray">
            <a:xfrm>
              <a:off x="6521455" y="2259013"/>
              <a:ext cx="1198562" cy="2244725"/>
            </a:xfrm>
            <a:custGeom>
              <a:avLst/>
              <a:gdLst>
                <a:gd name="T0" fmla="*/ 2147483647 w 252"/>
                <a:gd name="T1" fmla="*/ 2147483647 h 470"/>
                <a:gd name="T2" fmla="*/ 2147483647 w 252"/>
                <a:gd name="T3" fmla="*/ 2147483647 h 470"/>
                <a:gd name="T4" fmla="*/ 180973380 w 252"/>
                <a:gd name="T5" fmla="*/ 0 h 470"/>
                <a:gd name="T6" fmla="*/ 1108451094 w 252"/>
                <a:gd name="T7" fmla="*/ 1117705898 h 470"/>
                <a:gd name="T8" fmla="*/ 0 w 252"/>
                <a:gd name="T9" fmla="*/ 2147483647 h 470"/>
                <a:gd name="T10" fmla="*/ 1176312516 w 252"/>
                <a:gd name="T11" fmla="*/ 2147483647 h 470"/>
                <a:gd name="T12" fmla="*/ 2147483647 w 252"/>
                <a:gd name="T13" fmla="*/ 2147483647 h 470"/>
                <a:gd name="T14" fmla="*/ 1968062703 w 252"/>
                <a:gd name="T15" fmla="*/ 2147483647 h 470"/>
                <a:gd name="T16" fmla="*/ 2147483647 w 252"/>
                <a:gd name="T17" fmla="*/ 2147483647 h 470"/>
                <a:gd name="T18" fmla="*/ 2147483647 w 252"/>
                <a:gd name="T19" fmla="*/ 2147483647 h 470"/>
                <a:gd name="T20" fmla="*/ 2147483647 w 252"/>
                <a:gd name="T21" fmla="*/ 2147483647 h 470"/>
                <a:gd name="T22" fmla="*/ 2147483647 w 252"/>
                <a:gd name="T23" fmla="*/ 2147483647 h 470"/>
                <a:gd name="T24" fmla="*/ 2147483647 w 252"/>
                <a:gd name="T25" fmla="*/ 2147483647 h 470"/>
                <a:gd name="T26" fmla="*/ 2147483647 w 252"/>
                <a:gd name="T27" fmla="*/ 2147483647 h 470"/>
                <a:gd name="T28" fmla="*/ 2147483647 w 252"/>
                <a:gd name="T29" fmla="*/ 2147483647 h 4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2"/>
                <a:gd name="T46" fmla="*/ 0 h 470"/>
                <a:gd name="T47" fmla="*/ 252 w 252"/>
                <a:gd name="T48" fmla="*/ 470 h 4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2" h="470">
                  <a:moveTo>
                    <a:pt x="216" y="429"/>
                  </a:moveTo>
                  <a:cubicBezTo>
                    <a:pt x="238" y="387"/>
                    <a:pt x="251" y="339"/>
                    <a:pt x="251" y="288"/>
                  </a:cubicBezTo>
                  <a:cubicBezTo>
                    <a:pt x="251" y="144"/>
                    <a:pt x="146" y="23"/>
                    <a:pt x="8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8" y="111"/>
                    <a:pt x="35" y="118"/>
                    <a:pt x="52" y="127"/>
                  </a:cubicBezTo>
                  <a:cubicBezTo>
                    <a:pt x="139" y="177"/>
                    <a:pt x="170" y="287"/>
                    <a:pt x="123" y="375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97" y="381"/>
                    <a:pt x="97" y="381"/>
                    <a:pt x="97" y="381"/>
                  </a:cubicBezTo>
                  <a:cubicBezTo>
                    <a:pt x="105" y="403"/>
                    <a:pt x="105" y="403"/>
                    <a:pt x="105" y="403"/>
                  </a:cubicBezTo>
                  <a:cubicBezTo>
                    <a:pt x="130" y="470"/>
                    <a:pt x="130" y="470"/>
                    <a:pt x="130" y="470"/>
                  </a:cubicBezTo>
                  <a:cubicBezTo>
                    <a:pt x="197" y="459"/>
                    <a:pt x="197" y="459"/>
                    <a:pt x="197" y="459"/>
                  </a:cubicBezTo>
                  <a:cubicBezTo>
                    <a:pt x="224" y="454"/>
                    <a:pt x="224" y="454"/>
                    <a:pt x="224" y="454"/>
                  </a:cubicBezTo>
                  <a:cubicBezTo>
                    <a:pt x="252" y="450"/>
                    <a:pt x="252" y="450"/>
                    <a:pt x="252" y="450"/>
                  </a:cubicBezTo>
                  <a:lnTo>
                    <a:pt x="216" y="429"/>
                  </a:ln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127000" prstMaterial="matte">
              <a:bevelT w="0" h="0" prst="softRound"/>
              <a:bevelB w="0" h="0" prst="softRound"/>
              <a:contourClr>
                <a:schemeClr val="bg1"/>
              </a:contourClr>
            </a:sp3d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noProof="1">
                <a:ea typeface="+mn-ea"/>
              </a:endParaRPr>
            </a:p>
          </p:txBody>
        </p:sp>
      </p:grp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5189855" y="798195"/>
            <a:ext cx="2527935" cy="1061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atinLnBrk="1"/>
            <a:r>
              <a:rPr kumimoji="1" lang="zh-CN" altLang="en-US" sz="1505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endParaRPr kumimoji="1" lang="zh-CN" altLang="en-US" sz="1505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ctr" eaLnBrk="0" hangingPunct="0">
              <a:buClr>
                <a:srgbClr val="0070C0"/>
              </a:buClr>
              <a:buSzPct val="80000"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多主动，多客观，实事求是对管理进行沟通，汇报项目进度，规划安排承诺完成目标的同时，说明风险降低预期</a:t>
            </a:r>
            <a:endParaRPr lang="zh-CN" altLang="en-US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755650" y="1953895"/>
            <a:ext cx="2145030" cy="1061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atinLnBrk="1"/>
            <a:r>
              <a:rPr kumimoji="1" lang="zh-CN" altLang="en-US" sz="1505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降低期望</a:t>
            </a:r>
            <a:endParaRPr kumimoji="1" lang="zh-CN" altLang="en-US" sz="1505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algn="ctr" eaLnBrk="0" hangingPunct="0">
              <a:buClr>
                <a:srgbClr val="0070C0"/>
              </a:buClr>
              <a:buSzPct val="80000"/>
            </a:pP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项目的不确定性，过程并不会一帆风顺，作为管理者要时刻关注管理层的关注部分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包括存在风险和可能问题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56"/>
          <p:cNvSpPr txBox="1">
            <a:spLocks noChangeArrowheads="1"/>
          </p:cNvSpPr>
          <p:nvPr/>
        </p:nvSpPr>
        <p:spPr bwMode="auto">
          <a:xfrm>
            <a:off x="6463811" y="3336240"/>
            <a:ext cx="1945563" cy="1061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atinLnBrk="1"/>
            <a:r>
              <a:rPr kumimoji="1" lang="zh-CN" altLang="en-US" sz="1505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提升体验</a:t>
            </a:r>
            <a:endParaRPr kumimoji="1" lang="zh-CN" altLang="en-US" sz="1505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投其所好，不是一味奉承，而是关注领导所关注的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需求，核心完成情况，产品框架、测试结果</a:t>
            </a:r>
            <a:r>
              <a:rPr lang="en-US" altLang="zh-CN" sz="120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 descr="G:\韩坤\各类素材\好图\map-marker-flag-3-right-pink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113884" y="2789750"/>
            <a:ext cx="1543909" cy="137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 bwMode="auto">
          <a:xfrm>
            <a:off x="852585" y="1660934"/>
            <a:ext cx="1954522" cy="255327"/>
            <a:chOff x="673571" y="2200214"/>
            <a:chExt cx="1954213" cy="288729"/>
          </a:xfrm>
        </p:grpSpPr>
        <p:cxnSp>
          <p:nvCxnSpPr>
            <p:cNvPr id="13" name="Gerade Verbindung 17"/>
            <p:cNvCxnSpPr/>
            <p:nvPr/>
          </p:nvCxnSpPr>
          <p:spPr>
            <a:xfrm>
              <a:off x="673571" y="2488943"/>
              <a:ext cx="1954213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/>
            <p:cNvSpPr/>
            <p:nvPr/>
          </p:nvSpPr>
          <p:spPr>
            <a:xfrm>
              <a:off x="673571" y="2200214"/>
              <a:ext cx="398605" cy="27353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6220429" y="3089871"/>
            <a:ext cx="1909729" cy="241889"/>
            <a:chOff x="6510860" y="3735291"/>
            <a:chExt cx="1908448" cy="274337"/>
          </a:xfrm>
        </p:grpSpPr>
        <p:cxnSp>
          <p:nvCxnSpPr>
            <p:cNvPr id="16" name="Gerade Verbindung 18"/>
            <p:cNvCxnSpPr/>
            <p:nvPr/>
          </p:nvCxnSpPr>
          <p:spPr>
            <a:xfrm>
              <a:off x="6543687" y="4009628"/>
              <a:ext cx="1875621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等腰三角形 16"/>
            <p:cNvSpPr/>
            <p:nvPr/>
          </p:nvSpPr>
          <p:spPr>
            <a:xfrm>
              <a:off x="6510860" y="3735291"/>
              <a:ext cx="398402" cy="274337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4852711" y="862103"/>
            <a:ext cx="274738" cy="670421"/>
            <a:chOff x="3269631" y="955576"/>
            <a:chExt cx="274338" cy="755650"/>
          </a:xfrm>
        </p:grpSpPr>
        <p:cxnSp>
          <p:nvCxnSpPr>
            <p:cNvPr id="19" name="Gerade Verbindung 20"/>
            <p:cNvCxnSpPr/>
            <p:nvPr/>
          </p:nvCxnSpPr>
          <p:spPr>
            <a:xfrm rot="5400000" flipH="1" flipV="1">
              <a:off x="3166144" y="1333401"/>
              <a:ext cx="75565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>
              <a:spLocks noChangeArrowheads="1"/>
            </p:cNvSpPr>
            <p:nvPr/>
          </p:nvSpPr>
          <p:spPr bwMode="auto">
            <a:xfrm rot="-5400000">
              <a:off x="3207369" y="1017838"/>
              <a:ext cx="398862" cy="274338"/>
            </a:xfrm>
            <a:prstGeom prst="triangle">
              <a:avLst>
                <a:gd name="adj" fmla="val 50000"/>
              </a:avLst>
            </a:prstGeom>
            <a:solidFill>
              <a:srgbClr val="0070C0"/>
            </a:solidFill>
            <a:ln w="25400" algn="ctr">
              <a:noFill/>
              <a:miter lim="800000"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951537" y="3788661"/>
            <a:ext cx="3455130" cy="37029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项目成功的标准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实现项目目标，让领导满意</a:t>
            </a:r>
            <a:endParaRPr lang="zh-CN" altLang="en-US" sz="16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" y="223788"/>
            <a:ext cx="2027096" cy="38865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62860" y="652145"/>
            <a:ext cx="1865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/>
              <a:t>体验</a:t>
            </a:r>
            <a:endParaRPr lang="zh-CN" altLang="en-US"/>
          </a:p>
          <a:p>
            <a:r>
              <a:rPr lang="zh-CN" altLang="en-US"/>
              <a:t>满意 </a:t>
            </a:r>
            <a:r>
              <a:rPr lang="en-US" altLang="zh-CN"/>
              <a:t>= ————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期望</a:t>
            </a:r>
            <a:endParaRPr lang="zh-CN" altLang="en-US"/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4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0" y="31917"/>
            <a:ext cx="9144000" cy="50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447" name="Rectangle 71"/>
          <p:cNvSpPr>
            <a:spLocks noChangeArrowheads="1"/>
          </p:cNvSpPr>
          <p:nvPr/>
        </p:nvSpPr>
        <p:spPr bwMode="auto">
          <a:xfrm>
            <a:off x="2744395" y="2419450"/>
            <a:ext cx="3995647" cy="440055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1668" tIns="35834" rIns="71668" bIns="35834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成为优秀的团队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leader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</a:t>
            </a:r>
            <a:r>
              <a:rPr lang="zh-CN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4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85448" name="WordArt 72"/>
          <p:cNvSpPr>
            <a:spLocks noChangeArrowheads="1" noChangeShapeType="1" noTextEdit="1"/>
          </p:cNvSpPr>
          <p:nvPr/>
        </p:nvSpPr>
        <p:spPr bwMode="auto">
          <a:xfrm>
            <a:off x="4382371" y="1541484"/>
            <a:ext cx="788379" cy="6898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385" b="1" kern="10">
                <a:ln w="9525">
                  <a:noFill/>
                  <a:round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04</a:t>
            </a:r>
            <a:endParaRPr lang="zh-CN" altLang="en-US" sz="3385" b="1" kern="10">
              <a:ln w="9525">
                <a:noFill/>
                <a:round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485449" name="Rectangle 73"/>
          <p:cNvSpPr>
            <a:spLocks noChangeArrowheads="1"/>
          </p:cNvSpPr>
          <p:nvPr/>
        </p:nvSpPr>
        <p:spPr bwMode="auto">
          <a:xfrm>
            <a:off x="2947462" y="1338417"/>
            <a:ext cx="3296857" cy="1013266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1668" tIns="35834" rIns="71668" bIns="35834">
            <a:spAutoFit/>
          </a:bodyPr>
          <a:lstStyle/>
          <a:p>
            <a:pPr algn="r" defTabSz="716915"/>
            <a:r>
              <a:rPr lang="zh-CN" altLang="en-US" sz="6115">
                <a:solidFill>
                  <a:srgbClr val="990000"/>
                </a:solidFill>
                <a:latin typeface="宋体" panose="02010600030101010101" pitchFamily="2" charset="-122"/>
              </a:rPr>
              <a:t>［   ］</a:t>
            </a:r>
            <a:endParaRPr lang="zh-CN" altLang="en-US" sz="6115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57365" name="Group 21"/>
          <p:cNvGrpSpPr/>
          <p:nvPr/>
        </p:nvGrpSpPr>
        <p:grpSpPr bwMode="auto">
          <a:xfrm rot="10800000">
            <a:off x="465860" y="3384021"/>
            <a:ext cx="8678140" cy="237857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7376" name="图片 24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7405" name="图片 55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9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8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47" grpId="0"/>
      <p:bldP spid="485448" grpId="0" animBg="1"/>
      <p:bldP spid="4854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椭圆 10"/>
          <p:cNvPicPr>
            <a:picLocks noChangeArrowheads="1"/>
          </p:cNvPicPr>
          <p:nvPr/>
        </p:nvPicPr>
        <p:blipFill>
          <a:blip r:embed="rId1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5714" y="3384128"/>
            <a:ext cx="5559704" cy="14477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5"/>
          <p:cNvGrpSpPr/>
          <p:nvPr/>
        </p:nvGrpSpPr>
        <p:grpSpPr bwMode="auto">
          <a:xfrm>
            <a:off x="1187048" y="2662832"/>
            <a:ext cx="3528293" cy="1057144"/>
            <a:chOff x="0" y="0"/>
            <a:chExt cx="4236496" cy="1427243"/>
          </a:xfrm>
        </p:grpSpPr>
        <p:sp>
          <p:nvSpPr>
            <p:cNvPr id="25" name="Freeform 12"/>
            <p:cNvSpPr/>
            <p:nvPr/>
          </p:nvSpPr>
          <p:spPr bwMode="auto">
            <a:xfrm>
              <a:off x="0" y="638069"/>
              <a:ext cx="4236496" cy="770581"/>
            </a:xfrm>
            <a:custGeom>
              <a:avLst/>
              <a:gdLst>
                <a:gd name="T0" fmla="*/ 10013 w 10013"/>
                <a:gd name="T1" fmla="*/ 4487 h 10091"/>
                <a:gd name="T2" fmla="*/ 8648 w 10013"/>
                <a:gd name="T3" fmla="*/ 7634 h 10091"/>
                <a:gd name="T4" fmla="*/ 3134 w 10013"/>
                <a:gd name="T5" fmla="*/ 6553 h 10091"/>
                <a:gd name="T6" fmla="*/ 3595 w 10013"/>
                <a:gd name="T7" fmla="*/ 8814 h 10091"/>
                <a:gd name="T8" fmla="*/ 14 w 10013"/>
                <a:gd name="T9" fmla="*/ 10091 h 10091"/>
                <a:gd name="T10" fmla="*/ 33 w 10013"/>
                <a:gd name="T11" fmla="*/ 6434 h 10091"/>
                <a:gd name="T12" fmla="*/ 2230 w 10013"/>
                <a:gd name="T13" fmla="*/ 3408 h 10091"/>
                <a:gd name="T14" fmla="*/ 10013 w 10013"/>
                <a:gd name="T15" fmla="*/ 4487 h 10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13" h="10091">
                  <a:moveTo>
                    <a:pt x="10013" y="4487"/>
                  </a:moveTo>
                  <a:lnTo>
                    <a:pt x="8648" y="7634"/>
                  </a:lnTo>
                  <a:cubicBezTo>
                    <a:pt x="8648" y="7634"/>
                    <a:pt x="6432" y="1047"/>
                    <a:pt x="3134" y="6553"/>
                  </a:cubicBezTo>
                  <a:cubicBezTo>
                    <a:pt x="3288" y="7306"/>
                    <a:pt x="3441" y="8061"/>
                    <a:pt x="3595" y="8814"/>
                  </a:cubicBezTo>
                  <a:cubicBezTo>
                    <a:pt x="14" y="10091"/>
                    <a:pt x="643" y="9828"/>
                    <a:pt x="14" y="10091"/>
                  </a:cubicBezTo>
                  <a:cubicBezTo>
                    <a:pt x="-25" y="10107"/>
                    <a:pt x="33" y="6434"/>
                    <a:pt x="33" y="6434"/>
                  </a:cubicBezTo>
                  <a:cubicBezTo>
                    <a:pt x="815" y="5817"/>
                    <a:pt x="567" y="3733"/>
                    <a:pt x="2230" y="3408"/>
                  </a:cubicBezTo>
                  <a:cubicBezTo>
                    <a:pt x="3893" y="3083"/>
                    <a:pt x="6113" y="-4751"/>
                    <a:pt x="10013" y="448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5501" y="0"/>
              <a:ext cx="4230688" cy="1133475"/>
            </a:xfrm>
            <a:custGeom>
              <a:avLst/>
              <a:gdLst>
                <a:gd name="T0" fmla="*/ 1128 w 1128"/>
                <a:gd name="T1" fmla="*/ 188 h 302"/>
                <a:gd name="T2" fmla="*/ 974 w 1128"/>
                <a:gd name="T3" fmla="*/ 252 h 302"/>
                <a:gd name="T4" fmla="*/ 352 w 1128"/>
                <a:gd name="T5" fmla="*/ 230 h 302"/>
                <a:gd name="T6" fmla="*/ 404 w 1128"/>
                <a:gd name="T7" fmla="*/ 276 h 302"/>
                <a:gd name="T8" fmla="*/ 0 w 1128"/>
                <a:gd name="T9" fmla="*/ 302 h 302"/>
                <a:gd name="T10" fmla="*/ 200 w 1128"/>
                <a:gd name="T11" fmla="*/ 128 h 302"/>
                <a:gd name="T12" fmla="*/ 250 w 1128"/>
                <a:gd name="T13" fmla="*/ 166 h 302"/>
                <a:gd name="T14" fmla="*/ 1128 w 1128"/>
                <a:gd name="T15" fmla="*/ 18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8" h="302">
                  <a:moveTo>
                    <a:pt x="1128" y="188"/>
                  </a:moveTo>
                  <a:cubicBezTo>
                    <a:pt x="974" y="252"/>
                    <a:pt x="974" y="252"/>
                    <a:pt x="974" y="252"/>
                  </a:cubicBezTo>
                  <a:cubicBezTo>
                    <a:pt x="974" y="252"/>
                    <a:pt x="724" y="118"/>
                    <a:pt x="352" y="230"/>
                  </a:cubicBezTo>
                  <a:cubicBezTo>
                    <a:pt x="404" y="276"/>
                    <a:pt x="404" y="276"/>
                    <a:pt x="404" y="276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50" y="166"/>
                    <a:pt x="250" y="166"/>
                    <a:pt x="250" y="166"/>
                  </a:cubicBezTo>
                  <a:cubicBezTo>
                    <a:pt x="250" y="166"/>
                    <a:pt x="688" y="0"/>
                    <a:pt x="1128" y="1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7"/>
            <p:cNvSpPr/>
            <p:nvPr/>
          </p:nvSpPr>
          <p:spPr bwMode="auto">
            <a:xfrm>
              <a:off x="5501" y="1036179"/>
              <a:ext cx="1504411" cy="391064"/>
            </a:xfrm>
            <a:custGeom>
              <a:avLst/>
              <a:gdLst>
                <a:gd name="T0" fmla="*/ 1518249 w 1518249"/>
                <a:gd name="T1" fmla="*/ 0 h 391064"/>
                <a:gd name="T2" fmla="*/ 1518249 w 1518249"/>
                <a:gd name="T3" fmla="*/ 276045 h 391064"/>
                <a:gd name="T4" fmla="*/ 0 w 1518249"/>
                <a:gd name="T5" fmla="*/ 391064 h 391064"/>
                <a:gd name="T6" fmla="*/ 0 w 1518249"/>
                <a:gd name="T7" fmla="*/ 97766 h 391064"/>
                <a:gd name="T8" fmla="*/ 1518249 w 1518249"/>
                <a:gd name="T9" fmla="*/ 0 h 39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8249" h="391064">
                  <a:moveTo>
                    <a:pt x="1518249" y="0"/>
                  </a:moveTo>
                  <a:lnTo>
                    <a:pt x="1518249" y="276045"/>
                  </a:lnTo>
                  <a:lnTo>
                    <a:pt x="0" y="391064"/>
                  </a:lnTo>
                  <a:lnTo>
                    <a:pt x="0" y="97766"/>
                  </a:lnTo>
                  <a:lnTo>
                    <a:pt x="15182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8"/>
            <p:cNvSpPr/>
            <p:nvPr/>
          </p:nvSpPr>
          <p:spPr bwMode="auto">
            <a:xfrm>
              <a:off x="3666516" y="714126"/>
              <a:ext cx="557841" cy="500332"/>
            </a:xfrm>
            <a:custGeom>
              <a:avLst/>
              <a:gdLst>
                <a:gd name="T0" fmla="*/ 0 w 557841"/>
                <a:gd name="T1" fmla="*/ 230038 h 500332"/>
                <a:gd name="T2" fmla="*/ 0 w 557841"/>
                <a:gd name="T3" fmla="*/ 500332 h 500332"/>
                <a:gd name="T4" fmla="*/ 557841 w 557841"/>
                <a:gd name="T5" fmla="*/ 276045 h 500332"/>
                <a:gd name="T6" fmla="*/ 557841 w 557841"/>
                <a:gd name="T7" fmla="*/ 0 h 500332"/>
                <a:gd name="T8" fmla="*/ 0 w 557841"/>
                <a:gd name="T9" fmla="*/ 230038 h 500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841" h="500332">
                  <a:moveTo>
                    <a:pt x="0" y="230038"/>
                  </a:moveTo>
                  <a:lnTo>
                    <a:pt x="0" y="500332"/>
                  </a:lnTo>
                  <a:lnTo>
                    <a:pt x="557841" y="276045"/>
                  </a:lnTo>
                  <a:lnTo>
                    <a:pt x="557841" y="0"/>
                  </a:lnTo>
                  <a:lnTo>
                    <a:pt x="0" y="23003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Group 10"/>
          <p:cNvGrpSpPr/>
          <p:nvPr/>
        </p:nvGrpSpPr>
        <p:grpSpPr bwMode="auto">
          <a:xfrm>
            <a:off x="4389837" y="3139145"/>
            <a:ext cx="3286405" cy="816748"/>
            <a:chOff x="0" y="0"/>
            <a:chExt cx="4230687" cy="1183415"/>
          </a:xfrm>
        </p:grpSpPr>
        <p:sp>
          <p:nvSpPr>
            <p:cNvPr id="30" name="任意多边形 10"/>
            <p:cNvSpPr/>
            <p:nvPr/>
          </p:nvSpPr>
          <p:spPr bwMode="auto">
            <a:xfrm>
              <a:off x="2741168" y="90732"/>
              <a:ext cx="291830" cy="552476"/>
            </a:xfrm>
            <a:custGeom>
              <a:avLst/>
              <a:gdLst>
                <a:gd name="T0" fmla="*/ 0 w 291830"/>
                <a:gd name="T1" fmla="*/ 0 h 476655"/>
                <a:gd name="T2" fmla="*/ 9728 w 291830"/>
                <a:gd name="T3" fmla="*/ 345332 h 476655"/>
                <a:gd name="T4" fmla="*/ 291830 w 291830"/>
                <a:gd name="T5" fmla="*/ 476655 h 476655"/>
                <a:gd name="T6" fmla="*/ 282102 w 291830"/>
                <a:gd name="T7" fmla="*/ 136187 h 476655"/>
                <a:gd name="T8" fmla="*/ 0 w 291830"/>
                <a:gd name="T9" fmla="*/ 0 h 476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0" y="0"/>
              <a:ext cx="4230687" cy="1183415"/>
            </a:xfrm>
            <a:custGeom>
              <a:avLst/>
              <a:gdLst>
                <a:gd name="T0" fmla="*/ 0 w 10000"/>
                <a:gd name="T1" fmla="*/ 3269 h 10032"/>
                <a:gd name="T2" fmla="*/ 10 w 10000"/>
                <a:gd name="T3" fmla="*/ 6374 h 10032"/>
                <a:gd name="T4" fmla="*/ 3606 w 10000"/>
                <a:gd name="T5" fmla="*/ 9987 h 10032"/>
                <a:gd name="T6" fmla="*/ 8454 w 10000"/>
                <a:gd name="T7" fmla="*/ 7378 h 10032"/>
                <a:gd name="T8" fmla="*/ 9132 w 10000"/>
                <a:gd name="T9" fmla="*/ 8524 h 10032"/>
                <a:gd name="T10" fmla="*/ 9980 w 10000"/>
                <a:gd name="T11" fmla="*/ 3064 h 10032"/>
                <a:gd name="T12" fmla="*/ 10000 w 10000"/>
                <a:gd name="T13" fmla="*/ 1 h 10032"/>
                <a:gd name="T14" fmla="*/ 6467 w 10000"/>
                <a:gd name="T15" fmla="*/ 3621 h 10032"/>
                <a:gd name="T16" fmla="*/ 7093 w 10000"/>
                <a:gd name="T17" fmla="*/ 4958 h 10032"/>
                <a:gd name="T18" fmla="*/ 4447 w 10000"/>
                <a:gd name="T19" fmla="*/ 6423 h 10032"/>
                <a:gd name="T20" fmla="*/ 0 w 10000"/>
                <a:gd name="T21" fmla="*/ 3269 h 10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32">
                  <a:moveTo>
                    <a:pt x="0" y="3269"/>
                  </a:moveTo>
                  <a:cubicBezTo>
                    <a:pt x="1" y="6347"/>
                    <a:pt x="1" y="6368"/>
                    <a:pt x="10" y="6374"/>
                  </a:cubicBezTo>
                  <a:cubicBezTo>
                    <a:pt x="19" y="6381"/>
                    <a:pt x="1705" y="9655"/>
                    <a:pt x="3606" y="9987"/>
                  </a:cubicBezTo>
                  <a:cubicBezTo>
                    <a:pt x="5507" y="10319"/>
                    <a:pt x="7450" y="8778"/>
                    <a:pt x="8454" y="7378"/>
                  </a:cubicBezTo>
                  <a:cubicBezTo>
                    <a:pt x="8680" y="7760"/>
                    <a:pt x="9132" y="8588"/>
                    <a:pt x="9132" y="8524"/>
                  </a:cubicBezTo>
                  <a:cubicBezTo>
                    <a:pt x="9132" y="8504"/>
                    <a:pt x="9660" y="5206"/>
                    <a:pt x="9980" y="3064"/>
                  </a:cubicBezTo>
                  <a:cubicBezTo>
                    <a:pt x="9983" y="3045"/>
                    <a:pt x="10001" y="-50"/>
                    <a:pt x="10000" y="1"/>
                  </a:cubicBezTo>
                  <a:cubicBezTo>
                    <a:pt x="8822" y="1208"/>
                    <a:pt x="6951" y="2795"/>
                    <a:pt x="6467" y="3621"/>
                  </a:cubicBezTo>
                  <a:cubicBezTo>
                    <a:pt x="5983" y="4448"/>
                    <a:pt x="6885" y="4513"/>
                    <a:pt x="7093" y="4958"/>
                  </a:cubicBezTo>
                  <a:cubicBezTo>
                    <a:pt x="7093" y="4958"/>
                    <a:pt x="5628" y="6706"/>
                    <a:pt x="4447" y="6423"/>
                  </a:cubicBezTo>
                  <a:cubicBezTo>
                    <a:pt x="3264" y="6142"/>
                    <a:pt x="876" y="4988"/>
                    <a:pt x="0" y="326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0" y="0"/>
              <a:ext cx="4230687" cy="863599"/>
            </a:xfrm>
            <a:custGeom>
              <a:avLst/>
              <a:gdLst>
                <a:gd name="T0" fmla="*/ 160 w 1128"/>
                <a:gd name="T1" fmla="*/ 42 h 230"/>
                <a:gd name="T2" fmla="*/ 0 w 1128"/>
                <a:gd name="T3" fmla="*/ 104 h 230"/>
                <a:gd name="T4" fmla="*/ 410 w 1128"/>
                <a:gd name="T5" fmla="*/ 224 h 230"/>
                <a:gd name="T6" fmla="*/ 952 w 1128"/>
                <a:gd name="T7" fmla="*/ 142 h 230"/>
                <a:gd name="T8" fmla="*/ 1028 w 1128"/>
                <a:gd name="T9" fmla="*/ 178 h 230"/>
                <a:gd name="T10" fmla="*/ 1128 w 1128"/>
                <a:gd name="T11" fmla="*/ 0 h 230"/>
                <a:gd name="T12" fmla="*/ 730 w 1128"/>
                <a:gd name="T13" fmla="*/ 24 h 230"/>
                <a:gd name="T14" fmla="*/ 800 w 1128"/>
                <a:gd name="T15" fmla="*/ 66 h 230"/>
                <a:gd name="T16" fmla="*/ 504 w 1128"/>
                <a:gd name="T17" fmla="*/ 112 h 230"/>
                <a:gd name="T18" fmla="*/ 160 w 1128"/>
                <a:gd name="T19" fmla="*/ 4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8" h="230">
                  <a:moveTo>
                    <a:pt x="160" y="4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152" y="218"/>
                    <a:pt x="410" y="224"/>
                  </a:cubicBezTo>
                  <a:cubicBezTo>
                    <a:pt x="668" y="230"/>
                    <a:pt x="840" y="186"/>
                    <a:pt x="952" y="142"/>
                  </a:cubicBezTo>
                  <a:cubicBezTo>
                    <a:pt x="1028" y="178"/>
                    <a:pt x="1028" y="178"/>
                    <a:pt x="1028" y="178"/>
                  </a:cubicBezTo>
                  <a:cubicBezTo>
                    <a:pt x="1128" y="0"/>
                    <a:pt x="1128" y="0"/>
                    <a:pt x="1128" y="0"/>
                  </a:cubicBezTo>
                  <a:cubicBezTo>
                    <a:pt x="730" y="24"/>
                    <a:pt x="730" y="24"/>
                    <a:pt x="730" y="24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66"/>
                    <a:pt x="688" y="117"/>
                    <a:pt x="504" y="112"/>
                  </a:cubicBezTo>
                  <a:cubicBezTo>
                    <a:pt x="320" y="108"/>
                    <a:pt x="258" y="96"/>
                    <a:pt x="160" y="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13"/>
            <p:cNvSpPr/>
            <p:nvPr/>
          </p:nvSpPr>
          <p:spPr bwMode="auto">
            <a:xfrm>
              <a:off x="3573016" y="533472"/>
              <a:ext cx="291830" cy="476655"/>
            </a:xfrm>
            <a:custGeom>
              <a:avLst/>
              <a:gdLst>
                <a:gd name="T0" fmla="*/ 0 w 291830"/>
                <a:gd name="T1" fmla="*/ 0 h 476655"/>
                <a:gd name="T2" fmla="*/ 9728 w 291830"/>
                <a:gd name="T3" fmla="*/ 345332 h 476655"/>
                <a:gd name="T4" fmla="*/ 291830 w 291830"/>
                <a:gd name="T5" fmla="*/ 476655 h 476655"/>
                <a:gd name="T6" fmla="*/ 282102 w 291830"/>
                <a:gd name="T7" fmla="*/ 136187 h 476655"/>
                <a:gd name="T8" fmla="*/ 0 w 291830"/>
                <a:gd name="T9" fmla="*/ 0 h 476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830" h="476655">
                  <a:moveTo>
                    <a:pt x="0" y="0"/>
                  </a:moveTo>
                  <a:lnTo>
                    <a:pt x="9728" y="345332"/>
                  </a:lnTo>
                  <a:lnTo>
                    <a:pt x="291830" y="476655"/>
                  </a:lnTo>
                  <a:lnTo>
                    <a:pt x="282102" y="1361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</a:ln>
            <a:effectLst/>
            <a:scene3d>
              <a:camera prst="perspectiveFront" fov="5100000">
                <a:rot lat="0" lon="0" rev="0"/>
              </a:camera>
              <a:lightRig rig="threePt" dir="t">
                <a:rot lat="0" lon="0" rev="0"/>
              </a:lightRig>
            </a:scene3d>
            <a:sp3d prstMaterial="plastic">
              <a:bevelT w="0" h="0" prst="divot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任意多边形 14"/>
          <p:cNvSpPr/>
          <p:nvPr/>
        </p:nvSpPr>
        <p:spPr bwMode="auto">
          <a:xfrm>
            <a:off x="3935922" y="1371265"/>
            <a:ext cx="374779" cy="1844030"/>
          </a:xfrm>
          <a:custGeom>
            <a:avLst/>
            <a:gdLst>
              <a:gd name="T0" fmla="*/ 836913 w 374574"/>
              <a:gd name="T1" fmla="*/ 273122 h 2291509"/>
              <a:gd name="T2" fmla="*/ 836913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C73E01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任意多边形 15"/>
          <p:cNvSpPr/>
          <p:nvPr/>
        </p:nvSpPr>
        <p:spPr bwMode="auto">
          <a:xfrm flipH="1">
            <a:off x="4646658" y="1371265"/>
            <a:ext cx="428532" cy="2012755"/>
          </a:xfrm>
          <a:custGeom>
            <a:avLst/>
            <a:gdLst>
              <a:gd name="T0" fmla="*/ 5468116 w 374574"/>
              <a:gd name="T1" fmla="*/ 930691 h 2291509"/>
              <a:gd name="T2" fmla="*/ 5468116 w 374574"/>
              <a:gd name="T3" fmla="*/ 0 h 2291509"/>
              <a:gd name="T4" fmla="*/ 0 w 374574"/>
              <a:gd name="T5" fmla="*/ 0 h 2291509"/>
              <a:gd name="T6" fmla="*/ 0 60000 65536"/>
              <a:gd name="T7" fmla="*/ 0 60000 65536"/>
              <a:gd name="T8" fmla="*/ 0 60000 65536"/>
              <a:gd name="T9" fmla="*/ 0 w 374574"/>
              <a:gd name="T10" fmla="*/ 0 h 2291509"/>
              <a:gd name="T11" fmla="*/ 374574 w 374574"/>
              <a:gd name="T12" fmla="*/ 2291509 h 22915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574" h="2291509">
                <a:moveTo>
                  <a:pt x="374574" y="2291509"/>
                </a:moveTo>
                <a:lnTo>
                  <a:pt x="37457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BE1247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3267" name="TextBox 11"/>
          <p:cNvSpPr txBox="1">
            <a:spLocks noChangeArrowheads="1"/>
          </p:cNvSpPr>
          <p:nvPr/>
        </p:nvSpPr>
        <p:spPr bwMode="auto">
          <a:xfrm flipH="1">
            <a:off x="2441575" y="1421765"/>
            <a:ext cx="1596390" cy="4387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13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关心激励团队</a:t>
            </a:r>
            <a:endParaRPr lang="zh-CN" altLang="en-US" sz="113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3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分享，提高整体实力</a:t>
            </a:r>
            <a:endParaRPr lang="zh-CN" altLang="en-US" sz="113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19"/>
          <p:cNvSpPr>
            <a:spLocks noChangeArrowheads="1"/>
          </p:cNvSpPr>
          <p:nvPr/>
        </p:nvSpPr>
        <p:spPr bwMode="auto">
          <a:xfrm>
            <a:off x="1449841" y="1366786"/>
            <a:ext cx="2138179" cy="40315"/>
          </a:xfrm>
          <a:prstGeom prst="rect">
            <a:avLst/>
          </a:prstGeom>
          <a:solidFill>
            <a:srgbClr val="C73E0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11"/>
          <p:cNvSpPr txBox="1">
            <a:spLocks noChangeArrowheads="1"/>
          </p:cNvSpPr>
          <p:nvPr/>
        </p:nvSpPr>
        <p:spPr bwMode="auto">
          <a:xfrm flipH="1">
            <a:off x="1449705" y="1051560"/>
            <a:ext cx="1891665" cy="323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50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对团队进行培养    </a:t>
            </a:r>
            <a:endParaRPr lang="en-US" sz="150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65" name="TextBox 11"/>
          <p:cNvSpPr txBox="1">
            <a:spLocks noChangeArrowheads="1"/>
          </p:cNvSpPr>
          <p:nvPr/>
        </p:nvSpPr>
        <p:spPr bwMode="auto">
          <a:xfrm flipH="1">
            <a:off x="6472555" y="1421765"/>
            <a:ext cx="1061085" cy="4387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113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不断学习，不断进步。</a:t>
            </a:r>
            <a:endParaRPr lang="zh-CN" sz="113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24"/>
          <p:cNvSpPr>
            <a:spLocks noChangeArrowheads="1"/>
          </p:cNvSpPr>
          <p:nvPr/>
        </p:nvSpPr>
        <p:spPr bwMode="auto">
          <a:xfrm>
            <a:off x="5481324" y="1366786"/>
            <a:ext cx="2138179" cy="40315"/>
          </a:xfrm>
          <a:prstGeom prst="rect">
            <a:avLst/>
          </a:prstGeom>
          <a:solidFill>
            <a:srgbClr val="BE1247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 flipH="1">
            <a:off x="5481324" y="1051733"/>
            <a:ext cx="1457306" cy="323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505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自我成长    </a:t>
            </a:r>
            <a:endParaRPr lang="en-US" sz="1505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 rot="20749143" flipH="1">
            <a:off x="1752949" y="2986137"/>
            <a:ext cx="1455814" cy="323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505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对团队    </a:t>
            </a:r>
            <a:endParaRPr lang="en-US" sz="150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 rot="20857943" flipH="1">
            <a:off x="6159210" y="3286258"/>
            <a:ext cx="1457306" cy="323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505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对个人    </a:t>
            </a:r>
            <a:endParaRPr lang="en-US" sz="1505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62" name="AutoShape 2" descr="d:\users\pc\appdata\roaming\360se6\User Data\Temp\get?name=T15fd0BChg1RCvBVdK.jpg"/>
          <p:cNvSpPr>
            <a:spLocks noChangeAspect="1" noChangeArrowheads="1"/>
          </p:cNvSpPr>
          <p:nvPr/>
        </p:nvSpPr>
        <p:spPr bwMode="auto">
          <a:xfrm>
            <a:off x="155287" y="-96494"/>
            <a:ext cx="304601" cy="270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 bwMode="auto">
          <a:xfrm>
            <a:off x="1660737" y="2004114"/>
            <a:ext cx="1330744" cy="7477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5734252" y="2002391"/>
            <a:ext cx="1481374" cy="8766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8" y="198600"/>
            <a:ext cx="2027096" cy="388654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035" y="1801495"/>
            <a:ext cx="1152525" cy="1152525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2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9" grpId="0" animBg="1"/>
      <p:bldP spid="40" grpId="0"/>
      <p:bldP spid="44" grpId="0" animBg="1"/>
      <p:bldP spid="45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30" name="Picture 4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0" y="15240"/>
            <a:ext cx="9144000" cy="511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2731" name="Group 27"/>
          <p:cNvGrpSpPr/>
          <p:nvPr/>
        </p:nvGrpSpPr>
        <p:grpSpPr bwMode="auto">
          <a:xfrm>
            <a:off x="185891" y="-44482"/>
            <a:ext cx="8678140" cy="2378575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72742" name="图片 24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72771" name="图片 55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9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pic>
        <p:nvPicPr>
          <p:cNvPr id="72789" name="图片 12"/>
          <p:cNvPicPr>
            <a:picLocks noChangeAspect="1"/>
          </p:cNvPicPr>
          <p:nvPr/>
        </p:nvPicPr>
        <p:blipFill>
          <a:blip r:embed="rId38" cstate="screen"/>
          <a:srcRect/>
          <a:stretch>
            <a:fillRect/>
          </a:stretch>
        </p:blipFill>
        <p:spPr bwMode="auto">
          <a:xfrm rot="18389918" flipH="1">
            <a:off x="6457092" y="2930852"/>
            <a:ext cx="146328" cy="61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0" name="图片 13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 rot="18525811" flipH="1">
            <a:off x="5984512" y="4686040"/>
            <a:ext cx="522600" cy="1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91" name="图片 14"/>
          <p:cNvPicPr>
            <a:picLocks noChangeAspect="1"/>
          </p:cNvPicPr>
          <p:nvPr/>
        </p:nvPicPr>
        <p:blipFill>
          <a:blip r:embed="rId38" cstate="screen"/>
          <a:srcRect/>
          <a:stretch>
            <a:fillRect/>
          </a:stretch>
        </p:blipFill>
        <p:spPr bwMode="auto">
          <a:xfrm rot="18389918" flipH="1">
            <a:off x="7579935" y="3540054"/>
            <a:ext cx="146328" cy="61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2726477" y="3001776"/>
            <a:ext cx="6519057" cy="658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4512" tIns="32257" rIns="64512" bIns="32257">
            <a:spAutoFit/>
          </a:bodyPr>
          <a:lstStyle/>
          <a:p>
            <a:pPr defTabSz="645160"/>
            <a:r>
              <a:rPr lang="zh-CN" altLang="en-US" sz="3855" b="1">
                <a:solidFill>
                  <a:srgbClr val="1A93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您 的 观 看 ！</a:t>
            </a:r>
            <a:endParaRPr lang="zh-CN" altLang="en-US" sz="3855" b="1">
              <a:solidFill>
                <a:srgbClr val="1A93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1439389" y="3655772"/>
            <a:ext cx="6396619" cy="5748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4512" tIns="32257" rIns="64512" bIns="32257"/>
          <a:lstStyle/>
          <a:p>
            <a:pPr algn="ctr" defTabSz="645160">
              <a:spcBef>
                <a:spcPct val="20000"/>
              </a:spcBef>
            </a:pPr>
            <a:r>
              <a:rPr lang="zh-CN" altLang="en-US" sz="845">
                <a:solidFill>
                  <a:srgbClr val="7F7F7F"/>
                </a:solidFill>
                <a:latin typeface="Calibri" panose="020F0502020204030204" pitchFamily="34" charset="0"/>
              </a:rPr>
              <a:t>期待我们下一次分享交流</a:t>
            </a:r>
            <a:endParaRPr lang="zh-CN" altLang="en-US" sz="845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43707" y="1347375"/>
            <a:ext cx="7056588" cy="2748873"/>
          </a:xfrm>
          <a:prstGeom prst="rect">
            <a:avLst/>
          </a:prstGeom>
          <a:solidFill>
            <a:schemeClr val="bg1">
              <a:alpha val="58038"/>
            </a:schemeClr>
          </a:solidFill>
          <a:ln w="15875" algn="ctr">
            <a:solidFill>
              <a:srgbClr val="0070C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54239" y="2020781"/>
            <a:ext cx="6644481" cy="1483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505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管理的名词解释：</a:t>
            </a:r>
            <a:endParaRPr lang="zh-CN" altLang="en-US" sz="1505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505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管理是指一定组织中的管理者，通过实施计划、组织、领导、协调、控制等职能来协调他人的活动，使别人同自己一起实现既定目标的活动过程</a:t>
            </a:r>
            <a:endParaRPr lang="en-US" altLang="zh-CN" sz="1505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48389" y="927801"/>
            <a:ext cx="2087412" cy="700284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 bwMode="auto">
          <a:xfrm>
            <a:off x="1817287" y="867276"/>
            <a:ext cx="1458413" cy="6712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60" kern="0" spc="-141" dirty="0">
                <a:ln w="1905">
                  <a:noFill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50800" dist="50800" dir="5400000" algn="t" rotWithShape="0">
                    <a:srgbClr val="6C0000"/>
                  </a:outerShdw>
                </a:effectLst>
                <a:latin typeface="方正大黑简体" pitchFamily="65" charset="-122"/>
                <a:ea typeface="方正大黑简体" pitchFamily="65" charset="-122"/>
              </a:rPr>
              <a:t>前   言</a:t>
            </a:r>
            <a:endParaRPr lang="zh-CN" altLang="en-US" sz="3760" kern="0" spc="-141" dirty="0">
              <a:ln w="1905">
                <a:noFill/>
              </a:ln>
              <a:blipFill dpi="0" rotWithShape="1">
                <a:blip r:embed="rId2"/>
                <a:srcRect/>
                <a:tile tx="0" ty="0" sx="100000" sy="100000" flip="none" algn="tl"/>
              </a:blipFill>
              <a:effectLst>
                <a:outerShdw blurRad="50800" dist="50800" dir="5400000" algn="t" rotWithShape="0">
                  <a:srgbClr val="6C0000"/>
                </a:outerShdw>
              </a:effectLst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807330" y="1346545"/>
            <a:ext cx="14990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spc="-141" dirty="0">
                <a:ln w="1905">
                  <a:noFill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>
                  <a:outerShdw blurRad="50800" dist="50800" dir="5400000" algn="t" rotWithShape="0">
                    <a:srgbClr val="6C0000"/>
                  </a:outerShdw>
                </a:effectLst>
                <a:latin typeface="Arial Black" panose="020B0A04020102020204" pitchFamily="34" charset="0"/>
                <a:ea typeface="方正大黑简体" pitchFamily="65" charset="-122"/>
              </a:rPr>
              <a:t>QIAN    YAN</a:t>
            </a:r>
            <a:endParaRPr lang="zh-CN" altLang="en-US" kern="0" spc="-141" dirty="0">
              <a:ln w="1905">
                <a:noFill/>
              </a:ln>
              <a:blipFill dpi="0" rotWithShape="1">
                <a:blip r:embed="rId2"/>
                <a:srcRect/>
                <a:tile tx="0" ty="0" sx="100000" sy="100000" flip="none" algn="tl"/>
              </a:blipFill>
              <a:effectLst>
                <a:outerShdw blurRad="50800" dist="50800" dir="5400000" algn="t" rotWithShape="0">
                  <a:srgbClr val="6C0000"/>
                </a:outerShdw>
              </a:effectLst>
              <a:latin typeface="Arial Black" panose="020B0A04020102020204" pitchFamily="34" charset="0"/>
              <a:ea typeface="方正大黑简体" pitchFamily="65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2380" y="842693"/>
            <a:ext cx="1130309" cy="1006378"/>
          </a:xfrm>
          <a:prstGeom prst="ellipse">
            <a:avLst/>
          </a:prstGeom>
          <a:blipFill>
            <a:blip r:embed="rId3" cstate="screen"/>
            <a:stretch>
              <a:fillRect/>
            </a:stretch>
          </a:blip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44198" y="969103"/>
            <a:ext cx="881871" cy="783885"/>
          </a:xfrm>
          <a:prstGeom prst="ellipse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 w="158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33410"/>
            <a:ext cx="3217721" cy="1196006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229980" y="362802"/>
            <a:ext cx="1487908" cy="6133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38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3385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04120" y="1487730"/>
            <a:ext cx="4546617" cy="438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5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项目管理概述</a:t>
            </a:r>
            <a:r>
              <a:rPr lang="en-US" altLang="zh-CN" sz="2255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(what)</a:t>
            </a:r>
            <a:endParaRPr lang="zh-CN" altLang="en-US" sz="2255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4120" y="2146205"/>
            <a:ext cx="4546617" cy="439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55" dirty="0"/>
              <a:t>项目管理的成因（</a:t>
            </a:r>
            <a:r>
              <a:rPr lang="en-US" altLang="zh-CN" sz="2255" dirty="0"/>
              <a:t>why</a:t>
            </a:r>
            <a:r>
              <a:rPr lang="zh-CN" altLang="en-US" sz="2255" dirty="0"/>
              <a:t>）</a:t>
            </a:r>
            <a:endParaRPr lang="zh-CN" altLang="en-US" sz="2255" dirty="0"/>
          </a:p>
        </p:txBody>
      </p:sp>
      <p:sp>
        <p:nvSpPr>
          <p:cNvPr id="23" name="TextBox 22"/>
          <p:cNvSpPr txBox="1"/>
          <p:nvPr/>
        </p:nvSpPr>
        <p:spPr>
          <a:xfrm>
            <a:off x="2804120" y="2828348"/>
            <a:ext cx="4546617" cy="438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55" dirty="0"/>
              <a:t>管理有方</a:t>
            </a:r>
            <a:r>
              <a:rPr lang="en-US" altLang="zh-CN" sz="2255" dirty="0"/>
              <a:t>(how)</a:t>
            </a:r>
            <a:endParaRPr lang="zh-CN" altLang="en-US" sz="2255" dirty="0"/>
          </a:p>
        </p:txBody>
      </p:sp>
      <p:sp>
        <p:nvSpPr>
          <p:cNvPr id="24" name="TextBox 23"/>
          <p:cNvSpPr txBox="1"/>
          <p:nvPr/>
        </p:nvSpPr>
        <p:spPr>
          <a:xfrm>
            <a:off x="2804120" y="3460170"/>
            <a:ext cx="4546617" cy="438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55" dirty="0"/>
              <a:t>成为优秀的团队</a:t>
            </a:r>
            <a:r>
              <a:rPr lang="en-US" altLang="zh-CN" sz="2255" dirty="0"/>
              <a:t>leader</a:t>
            </a:r>
            <a:r>
              <a:rPr lang="zh-CN" altLang="en-US" sz="2255" dirty="0"/>
              <a:t>（</a:t>
            </a:r>
            <a:r>
              <a:rPr lang="en-US" altLang="zh-CN" sz="2255" dirty="0"/>
              <a:t>do</a:t>
            </a:r>
            <a:r>
              <a:rPr lang="zh-CN" altLang="en-US" sz="2255" dirty="0"/>
              <a:t>）</a:t>
            </a:r>
            <a:endParaRPr lang="en-US" altLang="zh-CN" sz="2255" dirty="0"/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2165056" y="1393661"/>
            <a:ext cx="866022" cy="671274"/>
            <a:chOff x="2165941" y="1632858"/>
            <a:chExt cx="864096" cy="757727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32858"/>
              <a:ext cx="505743" cy="7577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76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1</a:t>
              </a:r>
              <a:endParaRPr lang="zh-CN" altLang="en-US" sz="3760" b="1">
                <a:solidFill>
                  <a:schemeClr val="bg1"/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2165056" y="2055125"/>
            <a:ext cx="866022" cy="671274"/>
            <a:chOff x="2165941" y="2378338"/>
            <a:chExt cx="864096" cy="754135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378338"/>
              <a:ext cx="505743" cy="754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76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2</a:t>
              </a:r>
              <a:endParaRPr lang="zh-CN" altLang="en-US" sz="3760" b="1">
                <a:solidFill>
                  <a:schemeClr val="bg1"/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2165056" y="2712104"/>
            <a:ext cx="866022" cy="671274"/>
            <a:chOff x="2165941" y="3116171"/>
            <a:chExt cx="864096" cy="755927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505743" cy="7559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76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3</a:t>
              </a:r>
              <a:endParaRPr lang="zh-CN" altLang="en-US" sz="3760" b="1">
                <a:solidFill>
                  <a:schemeClr val="bg1"/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2165056" y="3352663"/>
            <a:ext cx="866022" cy="671274"/>
            <a:chOff x="2165941" y="3836251"/>
            <a:chExt cx="864096" cy="757727"/>
          </a:xfrm>
        </p:grpSpPr>
        <p:sp>
          <p:nvSpPr>
            <p:cNvPr id="52" name="五边形 51"/>
            <p:cNvSpPr/>
            <p:nvPr/>
          </p:nvSpPr>
          <p:spPr>
            <a:xfrm>
              <a:off x="2165941" y="3959289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0" name="TextBox 52"/>
            <p:cNvSpPr txBox="1">
              <a:spLocks noChangeArrowheads="1"/>
            </p:cNvSpPr>
            <p:nvPr/>
          </p:nvSpPr>
          <p:spPr bwMode="auto">
            <a:xfrm>
              <a:off x="2216595" y="3836251"/>
              <a:ext cx="505743" cy="7577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3760" b="1">
                  <a:solidFill>
                    <a:schemeClr val="bg1"/>
                  </a:solidFill>
                  <a:latin typeface="Arial Black" panose="020B0A04020102020204" pitchFamily="34" charset="0"/>
                  <a:ea typeface="Arial Unicode MS"/>
                  <a:cs typeface="Arial Unicode MS"/>
                </a:rPr>
                <a:t>4</a:t>
              </a:r>
              <a:endParaRPr lang="zh-CN" altLang="en-US" sz="3760" b="1">
                <a:solidFill>
                  <a:schemeClr val="bg1"/>
                </a:solidFill>
                <a:latin typeface="Arial Black" panose="020B0A04020102020204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275143" y="656050"/>
            <a:ext cx="2241206" cy="32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</a:rPr>
              <a:t>CONTENTS   PAGE 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bldLvl="0" animBg="1"/>
      <p:bldP spid="22" grpId="0" bldLvl="0" animBg="1"/>
      <p:bldP spid="23" grpId="0" bldLvl="0" animBg="1"/>
      <p:bldP spid="24" grpId="0" bldLvl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0" y="31917"/>
            <a:ext cx="9144000" cy="50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447" name="Rectangle 71"/>
          <p:cNvSpPr>
            <a:spLocks noChangeArrowheads="1"/>
          </p:cNvSpPr>
          <p:nvPr/>
        </p:nvSpPr>
        <p:spPr bwMode="auto">
          <a:xfrm>
            <a:off x="2891080" y="2056230"/>
            <a:ext cx="3995647" cy="1642028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1668" tIns="35834" rIns="71668" bIns="35834">
            <a:spAutoFit/>
          </a:bodyPr>
          <a:lstStyle/>
          <a:p>
            <a:pPr algn="ctr" defTabSz="716915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管理的概述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: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  <a:p>
            <a:pPr algn="ctr" defTabSz="716915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管理是指在特定的环境条件下，以人为中心通过计划、组织、指挥、协调、控制及创新等手段，对组织所拥有的人力、物力、财力、信息等资源进行有效的决策、计划、组织、领导、控制，以期高效的达到既定组织目标的过程。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485448" name="WordArt 72"/>
          <p:cNvSpPr>
            <a:spLocks noChangeArrowheads="1" noChangeShapeType="1" noTextEdit="1"/>
          </p:cNvSpPr>
          <p:nvPr/>
        </p:nvSpPr>
        <p:spPr bwMode="auto">
          <a:xfrm>
            <a:off x="4416661" y="1286214"/>
            <a:ext cx="788379" cy="6898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385" b="1" kern="10">
                <a:ln w="9525">
                  <a:noFill/>
                  <a:round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01</a:t>
            </a:r>
            <a:endParaRPr lang="zh-CN" altLang="en-US" sz="3385" b="1" kern="10">
              <a:ln w="9525">
                <a:noFill/>
                <a:round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485449" name="Rectangle 73"/>
          <p:cNvSpPr>
            <a:spLocks noChangeArrowheads="1"/>
          </p:cNvSpPr>
          <p:nvPr/>
        </p:nvSpPr>
        <p:spPr bwMode="auto">
          <a:xfrm>
            <a:off x="2975402" y="1125057"/>
            <a:ext cx="3296857" cy="1012190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wrap="square" lIns="71668" tIns="35834" rIns="71668" bIns="35834">
            <a:spAutoFit/>
          </a:bodyPr>
          <a:lstStyle/>
          <a:p>
            <a:pPr algn="r" defTabSz="716915"/>
            <a:r>
              <a:rPr lang="zh-CN" altLang="en-US" sz="6115" dirty="0">
                <a:solidFill>
                  <a:srgbClr val="990000"/>
                </a:solidFill>
                <a:latin typeface="宋体" panose="02010600030101010101" pitchFamily="2" charset="-122"/>
              </a:rPr>
              <a:t>［   ］</a:t>
            </a:r>
            <a:endParaRPr lang="zh-CN" altLang="en-US" sz="6115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1285" name="Group 21"/>
          <p:cNvGrpSpPr/>
          <p:nvPr/>
        </p:nvGrpSpPr>
        <p:grpSpPr bwMode="auto">
          <a:xfrm rot="10800000">
            <a:off x="396010" y="3625321"/>
            <a:ext cx="8678140" cy="237857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11296" name="图片 24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11325" name="图片 55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9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8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47" grpId="0"/>
      <p:bldP spid="485448" grpId="0" animBg="1"/>
      <p:bldP spid="4854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1"/>
          <p:cNvSpPr/>
          <p:nvPr/>
        </p:nvSpPr>
        <p:spPr>
          <a:xfrm>
            <a:off x="2530876" y="947213"/>
            <a:ext cx="1378169" cy="1225869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8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1"/>
          <p:cNvSpPr/>
          <p:nvPr/>
        </p:nvSpPr>
        <p:spPr>
          <a:xfrm>
            <a:off x="2403958" y="2020781"/>
            <a:ext cx="692818" cy="1225870"/>
          </a:xfrm>
          <a:custGeom>
            <a:avLst/>
            <a:gdLst/>
            <a:ahLst/>
            <a:cxnLst/>
            <a:rect l="l" t="t" r="r" b="b"/>
            <a:pathLst>
              <a:path w="828092" h="1656184">
                <a:moveTo>
                  <a:pt x="828092" y="0"/>
                </a:move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6012"/>
                  <a:pt x="470172" y="1476164"/>
                  <a:pt x="828092" y="1476164"/>
                </a:cubicBezTo>
                <a:lnTo>
                  <a:pt x="828092" y="1656184"/>
                </a:lnTo>
                <a:cubicBezTo>
                  <a:pt x="370749" y="1656184"/>
                  <a:pt x="0" y="1285435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close/>
              </a:path>
            </a:pathLst>
          </a:cu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41" name="椭圆 1"/>
          <p:cNvSpPr/>
          <p:nvPr/>
        </p:nvSpPr>
        <p:spPr>
          <a:xfrm rot="5400000">
            <a:off x="2386040" y="3030145"/>
            <a:ext cx="1218404" cy="1385636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80" b="1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1"/>
          <p:cNvSpPr/>
          <p:nvPr/>
        </p:nvSpPr>
        <p:spPr>
          <a:xfrm rot="10800000">
            <a:off x="1297541" y="778487"/>
            <a:ext cx="1379663" cy="1224376"/>
          </a:xfrm>
          <a:custGeom>
            <a:avLst/>
            <a:gdLst/>
            <a:ahLst/>
            <a:cxnLst/>
            <a:rect l="l" t="t" r="r" b="b"/>
            <a:pathLst>
              <a:path w="1648346" h="1656184">
                <a:moveTo>
                  <a:pt x="820254" y="0"/>
                </a:moveTo>
                <a:cubicBezTo>
                  <a:pt x="1277597" y="0"/>
                  <a:pt x="1648346" y="370749"/>
                  <a:pt x="1648346" y="828092"/>
                </a:cubicBezTo>
                <a:cubicBezTo>
                  <a:pt x="1648346" y="1285435"/>
                  <a:pt x="1277597" y="1656184"/>
                  <a:pt x="820254" y="1656184"/>
                </a:cubicBezTo>
                <a:cubicBezTo>
                  <a:pt x="771082" y="1656184"/>
                  <a:pt x="722910" y="1651898"/>
                  <a:pt x="676238" y="1642851"/>
                </a:cubicBezTo>
                <a:lnTo>
                  <a:pt x="676238" y="1458836"/>
                </a:lnTo>
                <a:cubicBezTo>
                  <a:pt x="722365" y="1470593"/>
                  <a:pt x="770659" y="1476164"/>
                  <a:pt x="820254" y="1476164"/>
                </a:cubicBezTo>
                <a:cubicBezTo>
                  <a:pt x="1178174" y="1476164"/>
                  <a:pt x="1468326" y="1186012"/>
                  <a:pt x="1468326" y="828092"/>
                </a:cubicBezTo>
                <a:cubicBezTo>
                  <a:pt x="1468326" y="470172"/>
                  <a:pt x="1178174" y="180020"/>
                  <a:pt x="820254" y="180020"/>
                </a:cubicBezTo>
                <a:cubicBezTo>
                  <a:pt x="499245" y="180020"/>
                  <a:pt x="232748" y="413413"/>
                  <a:pt x="183071" y="720080"/>
                </a:cubicBezTo>
                <a:lnTo>
                  <a:pt x="0" y="720080"/>
                </a:lnTo>
                <a:cubicBezTo>
                  <a:pt x="52132" y="313716"/>
                  <a:pt x="399556" y="0"/>
                  <a:pt x="820254" y="0"/>
                </a:cubicBezTo>
                <a:close/>
              </a:path>
            </a:pathLst>
          </a:cu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43" name="椭圆 1"/>
          <p:cNvSpPr/>
          <p:nvPr/>
        </p:nvSpPr>
        <p:spPr>
          <a:xfrm rot="6199008">
            <a:off x="1596170" y="2556820"/>
            <a:ext cx="612188" cy="1305006"/>
          </a:xfrm>
          <a:custGeom>
            <a:avLst/>
            <a:gdLst/>
            <a:ahLst/>
            <a:cxnLst/>
            <a:rect l="l" t="t" r="r" b="b"/>
            <a:pathLst>
              <a:path w="828092" h="1560369">
                <a:moveTo>
                  <a:pt x="16824" y="994982"/>
                </a:moveTo>
                <a:cubicBezTo>
                  <a:pt x="5793" y="941075"/>
                  <a:pt x="0" y="885260"/>
                  <a:pt x="0" y="828092"/>
                </a:cubicBezTo>
                <a:cubicBezTo>
                  <a:pt x="0" y="370749"/>
                  <a:pt x="370749" y="0"/>
                  <a:pt x="828092" y="0"/>
                </a:cubicBezTo>
                <a:lnTo>
                  <a:pt x="828092" y="180020"/>
                </a:lnTo>
                <a:cubicBezTo>
                  <a:pt x="470172" y="180020"/>
                  <a:pt x="180020" y="470172"/>
                  <a:pt x="180020" y="828092"/>
                </a:cubicBezTo>
                <a:cubicBezTo>
                  <a:pt x="180020" y="1180557"/>
                  <a:pt x="461395" y="1467304"/>
                  <a:pt x="811810" y="1474523"/>
                </a:cubicBezTo>
                <a:lnTo>
                  <a:pt x="449129" y="1560369"/>
                </a:lnTo>
                <a:cubicBezTo>
                  <a:pt x="229080" y="1450469"/>
                  <a:pt x="67556" y="1242904"/>
                  <a:pt x="16824" y="994982"/>
                </a:cubicBezTo>
                <a:close/>
              </a:path>
            </a:pathLst>
          </a:custGeom>
          <a:solidFill>
            <a:srgbClr val="F79646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sp>
        <p:nvSpPr>
          <p:cNvPr id="44" name="圆角矩形 14"/>
          <p:cNvSpPr/>
          <p:nvPr/>
        </p:nvSpPr>
        <p:spPr>
          <a:xfrm>
            <a:off x="3779142" y="1244347"/>
            <a:ext cx="3314775" cy="479299"/>
          </a:xfrm>
          <a:custGeom>
            <a:avLst/>
            <a:gdLst/>
            <a:ahLst/>
            <a:cxnLst/>
            <a:rect l="l" t="t" r="r" b="b"/>
            <a:pathLst>
              <a:path w="3960440" h="648072">
                <a:moveTo>
                  <a:pt x="0" y="0"/>
                </a:moveTo>
                <a:lnTo>
                  <a:pt x="3636404" y="0"/>
                </a:lnTo>
                <a:cubicBezTo>
                  <a:pt x="3815364" y="0"/>
                  <a:pt x="3960440" y="145076"/>
                  <a:pt x="3960440" y="324036"/>
                </a:cubicBezTo>
                <a:cubicBezTo>
                  <a:pt x="3960440" y="502996"/>
                  <a:pt x="3815364" y="648072"/>
                  <a:pt x="3636404" y="648072"/>
                </a:cubicBezTo>
                <a:lnTo>
                  <a:pt x="0" y="648072"/>
                </a:ln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8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最成功的管理者</a:t>
            </a:r>
            <a:endParaRPr lang="zh-CN" altLang="en-US" sz="188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14"/>
          <p:cNvSpPr/>
          <p:nvPr/>
        </p:nvSpPr>
        <p:spPr>
          <a:xfrm>
            <a:off x="3502911" y="3322801"/>
            <a:ext cx="3374500" cy="479299"/>
          </a:xfrm>
          <a:custGeom>
            <a:avLst/>
            <a:gdLst>
              <a:gd name="connsiteX0" fmla="*/ 0 w 4033295"/>
              <a:gd name="connsiteY0" fmla="*/ 0 h 648072"/>
              <a:gd name="connsiteX1" fmla="*/ 3709259 w 4033295"/>
              <a:gd name="connsiteY1" fmla="*/ 0 h 648072"/>
              <a:gd name="connsiteX2" fmla="*/ 4033295 w 4033295"/>
              <a:gd name="connsiteY2" fmla="*/ 324036 h 648072"/>
              <a:gd name="connsiteX3" fmla="*/ 3709259 w 4033295"/>
              <a:gd name="connsiteY3" fmla="*/ 648072 h 648072"/>
              <a:gd name="connsiteX4" fmla="*/ 72855 w 4033295"/>
              <a:gd name="connsiteY4" fmla="*/ 648072 h 648072"/>
              <a:gd name="connsiteX5" fmla="*/ 0 w 4033295"/>
              <a:gd name="connsiteY5" fmla="*/ 0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3295" h="648072">
                <a:moveTo>
                  <a:pt x="0" y="0"/>
                </a:moveTo>
                <a:lnTo>
                  <a:pt x="3709259" y="0"/>
                </a:lnTo>
                <a:cubicBezTo>
                  <a:pt x="3888219" y="0"/>
                  <a:pt x="4033295" y="145076"/>
                  <a:pt x="4033295" y="324036"/>
                </a:cubicBezTo>
                <a:cubicBezTo>
                  <a:pt x="4033295" y="502996"/>
                  <a:pt x="3888219" y="648072"/>
                  <a:pt x="3709259" y="648072"/>
                </a:cubicBezTo>
                <a:lnTo>
                  <a:pt x="72855" y="648072"/>
                </a:lnTo>
                <a:cubicBezTo>
                  <a:pt x="72855" y="432048"/>
                  <a:pt x="0" y="216024"/>
                  <a:pt x="0" y="0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8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最成功的团队</a:t>
            </a:r>
            <a:endParaRPr lang="zh-CN" altLang="en-US" sz="188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5832" y="1260772"/>
            <a:ext cx="509161" cy="7293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140" b="1" kern="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A</a:t>
            </a:r>
            <a:endParaRPr lang="zh-CN" altLang="en-US" sz="4140" b="1" kern="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6381" y="3439266"/>
            <a:ext cx="507668" cy="7293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140" b="1" kern="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B</a:t>
            </a:r>
            <a:endParaRPr lang="zh-CN" altLang="en-US" sz="4140" b="1" kern="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9350" y="1813581"/>
            <a:ext cx="3710458" cy="13415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盖茨？马云？马化腾？怒砸冰箱的董明珠？还是被世人称为‘经营之神’的松下幸之助？我认为最成功的是国家领导人</a:t>
            </a:r>
            <a:endParaRPr lang="en-US" altLang="zh-CN" sz="1505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79142" y="3802100"/>
            <a:ext cx="3989675" cy="3640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5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阿里铁军？最成功的团队</a:t>
            </a:r>
            <a:r>
              <a:rPr lang="en-US" altLang="zh-CN" sz="1505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505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中国人民解放军</a:t>
            </a:r>
            <a:endParaRPr lang="en-US" altLang="zh-CN" sz="1505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5010"/>
            <a:ext cx="2027096" cy="3886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" y="213969"/>
            <a:ext cx="2027096" cy="3886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5000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454043" y="2692695"/>
            <a:ext cx="3358317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22580" indent="-322580">
              <a:buFont typeface="Arial" panose="020B0604020202020204" pitchFamily="34" charset="0"/>
              <a:buChar char="•"/>
            </a:pPr>
            <a:r>
              <a:rPr lang="zh-CN" altLang="en-US" sz="1600" dirty="0"/>
              <a:t>军人以服从命令为天职，任何时候，任何时刻，都要做到听从指挥，令行禁止。</a:t>
            </a:r>
            <a:endParaRPr lang="en-US" altLang="zh-CN" sz="1505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83135" y="3363116"/>
            <a:ext cx="2348905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22580" indent="-322580">
              <a:buFont typeface="Arial" panose="020B0604020202020204" pitchFamily="34" charset="0"/>
              <a:buChar char="•"/>
            </a:pPr>
            <a:r>
              <a:rPr lang="zh-CN" altLang="en-US" dirty="0"/>
              <a:t>不管什么时候，军人的腰杆都是挺拔笔直的。这不仅代表严整的军姿，还代表一个人的骨气和气节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41333" y="1840111"/>
            <a:ext cx="2435123" cy="738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22580" indent="-322580">
              <a:buFont typeface="Arial" panose="020B0604020202020204" pitchFamily="34" charset="0"/>
              <a:buChar char="•"/>
            </a:pPr>
            <a:r>
              <a:rPr lang="zh-CN" altLang="en-US" sz="1400" dirty="0"/>
              <a:t>一声令下，利剑出鞘，立即行动，这是军人必备的素质和能力</a:t>
            </a:r>
            <a:endParaRPr lang="en-US" altLang="zh-CN" sz="1315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972036" y="1548949"/>
            <a:ext cx="1944071" cy="2382497"/>
            <a:chOff x="681032" y="1902140"/>
            <a:chExt cx="1944688" cy="2681281"/>
          </a:xfrm>
        </p:grpSpPr>
        <p:sp>
          <p:nvSpPr>
            <p:cNvPr id="8" name="椭圆​​ 2"/>
            <p:cNvSpPr/>
            <p:nvPr/>
          </p:nvSpPr>
          <p:spPr>
            <a:xfrm>
              <a:off x="681032" y="1902140"/>
              <a:ext cx="1944688" cy="2448333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9" name="椭圆​​ 6"/>
            <p:cNvSpPr/>
            <p:nvPr/>
          </p:nvSpPr>
          <p:spPr>
            <a:xfrm>
              <a:off x="897230" y="4432300"/>
              <a:ext cx="1512168" cy="151121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矩形​​ 16"/>
            <p:cNvSpPr>
              <a:spLocks noChangeArrowheads="1"/>
            </p:cNvSpPr>
            <p:nvPr/>
          </p:nvSpPr>
          <p:spPr bwMode="auto">
            <a:xfrm>
              <a:off x="930107" y="2412980"/>
              <a:ext cx="1422636" cy="51956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/>
                <a:t>威武挺拔</a:t>
              </a:r>
              <a:endParaRPr lang="en-US" altLang="zh-CN" sz="2255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437211" y="1217471"/>
            <a:ext cx="1439389" cy="1729734"/>
            <a:chOff x="3146420" y="1529078"/>
            <a:chExt cx="1439862" cy="1946260"/>
          </a:xfrm>
        </p:grpSpPr>
        <p:sp>
          <p:nvSpPr>
            <p:cNvPr id="13" name="椭圆​​ 2"/>
            <p:cNvSpPr/>
            <p:nvPr/>
          </p:nvSpPr>
          <p:spPr>
            <a:xfrm>
              <a:off x="3146420" y="1529078"/>
              <a:ext cx="1439862" cy="181277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14" name="椭圆​​ 9"/>
            <p:cNvSpPr/>
            <p:nvPr/>
          </p:nvSpPr>
          <p:spPr>
            <a:xfrm>
              <a:off x="3273494" y="3380494"/>
              <a:ext cx="1116000" cy="94844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矩形​​ 17"/>
            <p:cNvSpPr>
              <a:spLocks noChangeArrowheads="1"/>
            </p:cNvSpPr>
            <p:nvPr/>
          </p:nvSpPr>
          <p:spPr bwMode="auto">
            <a:xfrm>
              <a:off x="3227777" y="1855009"/>
              <a:ext cx="1217400" cy="45019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/>
                <a:t>令行禁止</a:t>
              </a:r>
              <a:endParaRPr lang="en-US" altLang="zh-CN" sz="188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363630" y="971103"/>
            <a:ext cx="1013576" cy="1206374"/>
            <a:chOff x="5072418" y="1252853"/>
            <a:chExt cx="1014052" cy="1357676"/>
          </a:xfrm>
        </p:grpSpPr>
        <p:sp>
          <p:nvSpPr>
            <p:cNvPr id="18" name="椭圆​​ 2"/>
            <p:cNvSpPr/>
            <p:nvPr/>
          </p:nvSpPr>
          <p:spPr>
            <a:xfrm>
              <a:off x="5073645" y="1252853"/>
              <a:ext cx="1012825" cy="1275431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B0F0"/>
                </a:gs>
                <a:gs pos="100000">
                  <a:srgbClr val="0070C0"/>
                </a:gs>
              </a:gsLst>
              <a:lin ang="2700000" scaled="1"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19" name="椭圆​​ 10"/>
            <p:cNvSpPr/>
            <p:nvPr/>
          </p:nvSpPr>
          <p:spPr>
            <a:xfrm>
              <a:off x="5217790" y="2515685"/>
              <a:ext cx="720000" cy="94844"/>
            </a:xfrm>
            <a:prstGeom prst="ellipse">
              <a:avLst/>
            </a:prstGeom>
            <a:gradFill flip="none" rotWithShape="1">
              <a:gsLst>
                <a:gs pos="80000">
                  <a:sysClr val="window" lastClr="FFFFFF">
                    <a:alpha val="0"/>
                  </a:sysClr>
                </a:gs>
                <a:gs pos="0">
                  <a:srgbClr val="FFFFFF">
                    <a:lumMod val="5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矩形​​ 18"/>
            <p:cNvSpPr>
              <a:spLocks noChangeArrowheads="1"/>
            </p:cNvSpPr>
            <p:nvPr/>
          </p:nvSpPr>
          <p:spPr bwMode="auto">
            <a:xfrm>
              <a:off x="5072418" y="1462905"/>
              <a:ext cx="1012290" cy="38101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dirty="0"/>
                <a:t>雷厉风行</a:t>
              </a:r>
              <a:endParaRPr lang="en-US" altLang="zh-CN" sz="1505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5713"/>
            <a:ext cx="2027096" cy="38865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s://timgsa.baidu.com/timg?image&amp;quality=80&amp;size=b9999_10000&amp;sec=1553751196775&amp;di=244aafe207259044801230dfcf808854&amp;imgtype=0&amp;src=http%3A%2F%2Fimg5.duitang.com%2Fuploads%2Fitem%2F201412%2F17%2F20141217024255_RGNWA.thumb.700_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15" y="3732448"/>
            <a:ext cx="975158" cy="129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4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0" y="31917"/>
            <a:ext cx="9144000" cy="50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447" name="Rectangle 71"/>
          <p:cNvSpPr>
            <a:spLocks noChangeArrowheads="1"/>
          </p:cNvSpPr>
          <p:nvPr/>
        </p:nvSpPr>
        <p:spPr bwMode="auto">
          <a:xfrm>
            <a:off x="2744395" y="2419450"/>
            <a:ext cx="3995647" cy="1057253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1668" tIns="35834" rIns="71668" bIns="35834">
            <a:spAutoFit/>
          </a:bodyPr>
          <a:lstStyle/>
          <a:p>
            <a:pPr algn="ctr" defTabSz="716915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项目管理的成因（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448" name="WordArt 72"/>
          <p:cNvSpPr>
            <a:spLocks noChangeArrowheads="1" noChangeShapeType="1" noTextEdit="1"/>
          </p:cNvSpPr>
          <p:nvPr/>
        </p:nvSpPr>
        <p:spPr bwMode="auto">
          <a:xfrm>
            <a:off x="4382371" y="1541484"/>
            <a:ext cx="788379" cy="6898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385" b="1" kern="10">
                <a:ln w="9525">
                  <a:noFill/>
                  <a:round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02</a:t>
            </a:r>
            <a:endParaRPr lang="zh-CN" altLang="en-US" sz="3385" b="1" kern="10">
              <a:ln w="9525">
                <a:noFill/>
                <a:round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485449" name="Rectangle 73"/>
          <p:cNvSpPr>
            <a:spLocks noChangeArrowheads="1"/>
          </p:cNvSpPr>
          <p:nvPr/>
        </p:nvSpPr>
        <p:spPr bwMode="auto">
          <a:xfrm>
            <a:off x="2947462" y="1338417"/>
            <a:ext cx="3296857" cy="1013266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1668" tIns="35834" rIns="71668" bIns="35834">
            <a:spAutoFit/>
          </a:bodyPr>
          <a:lstStyle/>
          <a:p>
            <a:pPr algn="r" defTabSz="716915"/>
            <a:r>
              <a:rPr lang="zh-CN" altLang="en-US" sz="6115">
                <a:solidFill>
                  <a:srgbClr val="990000"/>
                </a:solidFill>
                <a:latin typeface="宋体" panose="02010600030101010101" pitchFamily="2" charset="-122"/>
              </a:rPr>
              <a:t>［   ］</a:t>
            </a:r>
            <a:endParaRPr lang="zh-CN" altLang="en-US" sz="6115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2549" name="Group 21"/>
          <p:cNvGrpSpPr/>
          <p:nvPr/>
        </p:nvGrpSpPr>
        <p:grpSpPr bwMode="auto">
          <a:xfrm rot="10800000">
            <a:off x="465860" y="3384021"/>
            <a:ext cx="8678140" cy="237857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22560" name="图片 24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22589" name="图片 55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9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8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47" grpId="0"/>
      <p:bldP spid="485448" grpId="0" animBg="1"/>
      <p:bldP spid="4854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​​ 13"/>
          <p:cNvSpPr/>
          <p:nvPr/>
        </p:nvSpPr>
        <p:spPr>
          <a:xfrm>
            <a:off x="1729058" y="2827078"/>
            <a:ext cx="5638103" cy="1084021"/>
          </a:xfrm>
          <a:prstGeom prst="ellipse">
            <a:avLst/>
          </a:prstGeom>
          <a:gradFill flip="none" rotWithShape="1">
            <a:gsLst>
              <a:gs pos="0">
                <a:srgbClr val="FFFFFF">
                  <a:lumMod val="95000"/>
                </a:srgbClr>
              </a:gs>
              <a:gs pos="13000">
                <a:srgbClr val="FFFFFF">
                  <a:lumMod val="85000"/>
                </a:srgbClr>
              </a:gs>
              <a:gs pos="100000">
                <a:srgbClr val="FFFFFF">
                  <a:lumMod val="95000"/>
                </a:srgbClr>
              </a:gs>
            </a:gsLst>
            <a:lin ang="16200000" scaled="0"/>
            <a:tileRect/>
          </a:gradFill>
          <a:ln w="31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5" name="椭圆​​ 8"/>
          <p:cNvSpPr/>
          <p:nvPr/>
        </p:nvSpPr>
        <p:spPr>
          <a:xfrm>
            <a:off x="2120261" y="2846489"/>
            <a:ext cx="4840766" cy="92126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3000">
                <a:schemeClr val="tx1">
                  <a:lumMod val="50000"/>
                  <a:lumOff val="50000"/>
                </a:schemeClr>
              </a:gs>
              <a:gs pos="100000">
                <a:srgbClr val="FFFFFF">
                  <a:lumMod val="95000"/>
                </a:srgbClr>
              </a:gs>
            </a:gsLst>
            <a:lin ang="16200000" scaled="0"/>
            <a:tileRect/>
          </a:gradFill>
          <a:ln w="31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" name="椭圆​​ 9"/>
          <p:cNvSpPr/>
          <p:nvPr/>
        </p:nvSpPr>
        <p:spPr>
          <a:xfrm>
            <a:off x="2596575" y="2840517"/>
            <a:ext cx="3991167" cy="760009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588" y="2764126"/>
            <a:ext cx="2247179" cy="42775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65000"/>
              </a:srgbClr>
            </a:solidFill>
            <a:prstDash val="dash"/>
          </a:ln>
        </p:spPr>
        <p:txBody>
          <a:bodyPr tIns="135441" bIns="67720" anchor="b"/>
          <a:lstStyle/>
          <a:p>
            <a:pPr marL="322580" indent="-322580">
              <a:buFont typeface="Arial" panose="020B0604020202020204" pitchFamily="34" charset="0"/>
              <a:buChar char="•"/>
              <a:defRPr/>
            </a:pPr>
            <a:r>
              <a:rPr lang="zh-CN" altLang="en-US" sz="1505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熊猫直播全面崩盘</a:t>
            </a:r>
            <a:endParaRPr lang="en-US" altLang="zh-CN" sz="1505" kern="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​​ 24"/>
          <p:cNvSpPr/>
          <p:nvPr/>
        </p:nvSpPr>
        <p:spPr>
          <a:xfrm>
            <a:off x="663475" y="2415075"/>
            <a:ext cx="486764" cy="433011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67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  <a:tileRect/>
          </a:gra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50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50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1637" y="1100059"/>
            <a:ext cx="2248671" cy="75702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FFFFFF">
                <a:lumMod val="65000"/>
              </a:srgbClr>
            </a:solidFill>
            <a:prstDash val="dash"/>
          </a:ln>
        </p:spPr>
        <p:txBody>
          <a:bodyPr tIns="135441" bIns="67720" anchor="b"/>
          <a:lstStyle/>
          <a:p>
            <a:pPr marL="322580" indent="-322580">
              <a:buFont typeface="Arial" panose="020B0604020202020204" pitchFamily="34" charset="0"/>
              <a:buChar char="•"/>
              <a:defRPr/>
            </a:pPr>
            <a:r>
              <a:rPr lang="zh-CN" altLang="en-US" sz="1505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亿万富豪戴威跌落神坛</a:t>
            </a:r>
            <a:endParaRPr lang="en-US" altLang="zh-CN" sz="1505" kern="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​​ 26"/>
          <p:cNvSpPr/>
          <p:nvPr/>
        </p:nvSpPr>
        <p:spPr>
          <a:xfrm>
            <a:off x="5993863" y="898645"/>
            <a:ext cx="488257" cy="433011"/>
          </a:xfrm>
          <a:prstGeom prst="ellipse">
            <a:avLst/>
          </a:prstGeom>
          <a:gradFill flip="none" rotWithShape="1">
            <a:gsLst>
              <a:gs pos="0">
                <a:srgbClr val="00B0F0"/>
              </a:gs>
              <a:gs pos="16700">
                <a:srgbClr val="0070C0"/>
              </a:gs>
              <a:gs pos="100000">
                <a:srgbClr val="00B0F0"/>
              </a:gs>
            </a:gsLst>
            <a:lin ang="162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505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505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8"/>
          <p:cNvSpPr txBox="1">
            <a:spLocks noChangeArrowheads="1"/>
          </p:cNvSpPr>
          <p:nvPr/>
        </p:nvSpPr>
        <p:spPr bwMode="auto">
          <a:xfrm>
            <a:off x="3437212" y="1444428"/>
            <a:ext cx="721672" cy="12503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7525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endParaRPr lang="zh-CN" altLang="en-US" sz="7525" dirty="0">
              <a:solidFill>
                <a:srgbClr val="0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2" name="TextBox 29"/>
          <p:cNvSpPr txBox="1">
            <a:spLocks noChangeArrowheads="1"/>
          </p:cNvSpPr>
          <p:nvPr/>
        </p:nvSpPr>
        <p:spPr bwMode="auto">
          <a:xfrm>
            <a:off x="4764616" y="1660934"/>
            <a:ext cx="721672" cy="12503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7525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2</a:t>
            </a:r>
            <a:endParaRPr lang="zh-CN" altLang="en-US" sz="7525">
              <a:solidFill>
                <a:srgbClr val="000000"/>
              </a:solidFill>
              <a:latin typeface="Arial Unicode MS"/>
              <a:ea typeface="Arial Unicode MS"/>
              <a:cs typeface="Arial Unicode MS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3108721" y="908391"/>
            <a:ext cx="1788784" cy="2604039"/>
            <a:chOff x="2786422" y="1322067"/>
            <a:chExt cx="1788844" cy="2930801"/>
          </a:xfrm>
        </p:grpSpPr>
        <p:sp>
          <p:nvSpPr>
            <p:cNvPr id="14" name="椭圆​​ 11"/>
            <p:cNvSpPr/>
            <p:nvPr/>
          </p:nvSpPr>
          <p:spPr>
            <a:xfrm>
              <a:off x="3353891" y="4159518"/>
              <a:ext cx="1221375" cy="93350"/>
            </a:xfrm>
            <a:prstGeom prst="ellipse">
              <a:avLst/>
            </a:prstGeom>
            <a:gradFill flip="none" rotWithShape="1">
              <a:gsLst>
                <a:gs pos="35000">
                  <a:srgbClr val="FFFFFF">
                    <a:lumMod val="50000"/>
                    <a:alpha val="72000"/>
                  </a:srgbClr>
                </a:gs>
                <a:gs pos="100000">
                  <a:srgbClr val="FFFFFF">
                    <a:lumMod val="95000"/>
                    <a:alpha val="0"/>
                  </a:srgbClr>
                </a:gs>
                <a:gs pos="0">
                  <a:srgbClr val="000000">
                    <a:lumMod val="50000"/>
                    <a:lumOff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grpSp>
          <p:nvGrpSpPr>
            <p:cNvPr id="25625" name="组合 14"/>
            <p:cNvGrpSpPr/>
            <p:nvPr/>
          </p:nvGrpSpPr>
          <p:grpSpPr bwMode="auto">
            <a:xfrm>
              <a:off x="2786422" y="1322067"/>
              <a:ext cx="1761070" cy="2874428"/>
              <a:chOff x="2786422" y="1322067"/>
              <a:chExt cx="1761070" cy="2874428"/>
            </a:xfrm>
          </p:grpSpPr>
          <p:sp>
            <p:nvSpPr>
              <p:cNvPr id="16" name="椭圆​​ 2"/>
              <p:cNvSpPr/>
              <p:nvPr/>
            </p:nvSpPr>
            <p:spPr>
              <a:xfrm rot="3835836">
                <a:off x="2167859" y="1940630"/>
                <a:ext cx="2873664" cy="163653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134150">
                    <a:moveTo>
                      <a:pt x="84171" y="639414"/>
                    </a:moveTo>
                    <a:cubicBezTo>
                      <a:pt x="197779" y="414638"/>
                      <a:pt x="420227" y="219371"/>
                      <a:pt x="714046" y="77920"/>
                    </a:cubicBezTo>
                    <a:cubicBezTo>
                      <a:pt x="474787" y="243624"/>
                      <a:pt x="329830" y="463502"/>
                      <a:pt x="329830" y="704482"/>
                    </a:cubicBezTo>
                    <a:cubicBezTo>
                      <a:pt x="329830" y="1225515"/>
                      <a:pt x="1007482" y="1647896"/>
                      <a:pt x="1843407" y="1647896"/>
                    </a:cubicBezTo>
                    <a:cubicBezTo>
                      <a:pt x="2679332" y="1647897"/>
                      <a:pt x="3356984" y="1225515"/>
                      <a:pt x="3356984" y="704483"/>
                    </a:cubicBezTo>
                    <a:cubicBezTo>
                      <a:pt x="3356984" y="423811"/>
                      <a:pt x="3160343" y="171766"/>
                      <a:pt x="2847667" y="0"/>
                    </a:cubicBezTo>
                    <a:cubicBezTo>
                      <a:pt x="3385726" y="201094"/>
                      <a:pt x="3744416" y="565780"/>
                      <a:pt x="3744416" y="982022"/>
                    </a:cubicBezTo>
                    <a:cubicBezTo>
                      <a:pt x="3744416" y="1618325"/>
                      <a:pt x="2906200" y="2134150"/>
                      <a:pt x="1872208" y="2134150"/>
                    </a:cubicBezTo>
                    <a:cubicBezTo>
                      <a:pt x="838216" y="2134150"/>
                      <a:pt x="0" y="1618325"/>
                      <a:pt x="0" y="982022"/>
                    </a:cubicBezTo>
                    <a:cubicBezTo>
                      <a:pt x="0" y="862715"/>
                      <a:pt x="29468" y="747644"/>
                      <a:pt x="84171" y="63941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67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0"/>
                <a:tileRect/>
              </a:gradFill>
              <a:ln w="190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505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流程图: 摘录 16"/>
              <p:cNvSpPr>
                <a:spLocks noChangeArrowheads="1"/>
              </p:cNvSpPr>
              <p:nvPr/>
            </p:nvSpPr>
            <p:spPr bwMode="auto">
              <a:xfrm rot="-2269469" flipH="1" flipV="1">
                <a:off x="3647994" y="1517006"/>
                <a:ext cx="327009" cy="159647"/>
              </a:xfrm>
              <a:prstGeom prst="flowChartExtract">
                <a:avLst/>
              </a:prstGeom>
              <a:gradFill rotWithShape="1">
                <a:gsLst>
                  <a:gs pos="0">
                    <a:srgbClr val="A6A6A6"/>
                  </a:gs>
                  <a:gs pos="16701">
                    <a:srgbClr val="7F7F7F"/>
                  </a:gs>
                  <a:gs pos="100000">
                    <a:srgbClr val="D9D9D9"/>
                  </a:gs>
                </a:gsLst>
                <a:lin ang="16200000"/>
              </a:gradFill>
              <a:ln w="19050" algn="ctr">
                <a:noFill/>
                <a:miter lim="800000"/>
              </a:ln>
            </p:spPr>
            <p:txBody>
              <a:bodyPr rot="10800000" anchor="ctr"/>
              <a:lstStyle/>
              <a:p>
                <a:pPr algn="ctr">
                  <a:defRPr/>
                </a:pPr>
                <a:endParaRPr lang="zh-CN" altLang="en-US" sz="1505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628" name="新月形 17"/>
              <p:cNvGrpSpPr/>
              <p:nvPr/>
            </p:nvGrpSpPr>
            <p:grpSpPr bwMode="auto">
              <a:xfrm>
                <a:off x="3140874" y="3147031"/>
                <a:ext cx="1475232" cy="957072"/>
                <a:chOff x="3462528" y="2810256"/>
                <a:chExt cx="1475232" cy="957072"/>
              </a:xfrm>
            </p:grpSpPr>
            <p:pic>
              <p:nvPicPr>
                <p:cNvPr id="25629" name="新月形 17"/>
                <p:cNvPicPr>
                  <a:picLocks noChangeArrowheads="1"/>
                </p:cNvPicPr>
                <p:nvPr/>
              </p:nvPicPr>
              <p:blipFill>
                <a:blip r:embed="rId1" cstate="screen"/>
                <a:srcRect/>
                <a:stretch>
                  <a:fillRect/>
                </a:stretch>
              </p:blipFill>
              <p:spPr bwMode="auto">
                <a:xfrm>
                  <a:off x="3462528" y="2810256"/>
                  <a:ext cx="1475232" cy="9570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5630" name="Text Box 29"/>
                <p:cNvSpPr txBox="1">
                  <a:spLocks noChangeArrowheads="1"/>
                </p:cNvSpPr>
                <p:nvPr/>
              </p:nvSpPr>
              <p:spPr bwMode="auto">
                <a:xfrm rot="-4110128">
                  <a:off x="3951168" y="3158275"/>
                  <a:ext cx="197693" cy="747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vert="eaVert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9" name="组合 18"/>
          <p:cNvGrpSpPr/>
          <p:nvPr/>
        </p:nvGrpSpPr>
        <p:grpSpPr bwMode="auto">
          <a:xfrm>
            <a:off x="4282331" y="1169691"/>
            <a:ext cx="1815660" cy="2059043"/>
            <a:chOff x="3961674" y="1615522"/>
            <a:chExt cx="1814681" cy="2317917"/>
          </a:xfrm>
        </p:grpSpPr>
        <p:sp>
          <p:nvSpPr>
            <p:cNvPr id="20" name="椭圆​​ 10"/>
            <p:cNvSpPr/>
            <p:nvPr/>
          </p:nvSpPr>
          <p:spPr>
            <a:xfrm>
              <a:off x="4336662" y="3823403"/>
              <a:ext cx="1439693" cy="110036"/>
            </a:xfrm>
            <a:prstGeom prst="ellipse">
              <a:avLst/>
            </a:prstGeom>
            <a:gradFill flip="none" rotWithShape="1">
              <a:gsLst>
                <a:gs pos="35000">
                  <a:srgbClr val="FFFFFF">
                    <a:lumMod val="50000"/>
                    <a:alpha val="72000"/>
                  </a:srgbClr>
                </a:gs>
                <a:gs pos="100000">
                  <a:srgbClr val="FFFFFF">
                    <a:lumMod val="95000"/>
                    <a:alpha val="0"/>
                  </a:srgbClr>
                </a:gs>
                <a:gs pos="0">
                  <a:srgbClr val="000000">
                    <a:lumMod val="50000"/>
                    <a:lumOff val="5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grpSp>
          <p:nvGrpSpPr>
            <p:cNvPr id="25615" name="组合 20"/>
            <p:cNvGrpSpPr/>
            <p:nvPr/>
          </p:nvGrpSpPr>
          <p:grpSpPr bwMode="auto">
            <a:xfrm>
              <a:off x="3961674" y="1615522"/>
              <a:ext cx="1643348" cy="2296107"/>
              <a:chOff x="3961674" y="1615522"/>
              <a:chExt cx="1643348" cy="2296107"/>
            </a:xfrm>
          </p:grpSpPr>
          <p:sp>
            <p:nvSpPr>
              <p:cNvPr id="22" name="流程图: 摘录 21"/>
              <p:cNvSpPr/>
              <p:nvPr/>
            </p:nvSpPr>
            <p:spPr>
              <a:xfrm rot="8127063" flipH="1" flipV="1">
                <a:off x="4512347" y="3647692"/>
                <a:ext cx="328314" cy="161363"/>
              </a:xfrm>
              <a:prstGeom prst="flowChartExtract">
                <a:avLst/>
              </a:prstGeom>
              <a:gradFill flip="none" rotWithShape="1">
                <a:gsLst>
                  <a:gs pos="0">
                    <a:srgbClr val="00B0F0"/>
                  </a:gs>
                  <a:gs pos="16700">
                    <a:srgbClr val="0070C0"/>
                  </a:gs>
                  <a:gs pos="100000">
                    <a:srgbClr val="00B0F0"/>
                  </a:gs>
                </a:gsLst>
                <a:lin ang="1620000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505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617" name="组合 22"/>
              <p:cNvGrpSpPr/>
              <p:nvPr/>
            </p:nvGrpSpPr>
            <p:grpSpPr bwMode="auto">
              <a:xfrm>
                <a:off x="3961674" y="1615522"/>
                <a:ext cx="1643348" cy="2296107"/>
                <a:chOff x="4395788" y="1903413"/>
                <a:chExt cx="1822450" cy="2546350"/>
              </a:xfrm>
            </p:grpSpPr>
            <p:sp>
              <p:nvSpPr>
                <p:cNvPr id="24" name="椭圆​​ 4"/>
                <p:cNvSpPr/>
                <p:nvPr/>
              </p:nvSpPr>
              <p:spPr>
                <a:xfrm rot="14453685">
                  <a:off x="4033702" y="2265499"/>
                  <a:ext cx="2546304" cy="1822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9483" h="2048912">
                      <a:moveTo>
                        <a:pt x="3254639" y="1329098"/>
                      </a:moveTo>
                      <a:cubicBezTo>
                        <a:pt x="3043864" y="1746122"/>
                        <a:pt x="2411763" y="2048912"/>
                        <a:pt x="1664742" y="2048912"/>
                      </a:cubicBezTo>
                      <a:cubicBezTo>
                        <a:pt x="745331" y="2048912"/>
                        <a:pt x="0" y="1590247"/>
                        <a:pt x="0" y="1024456"/>
                      </a:cubicBezTo>
                      <a:cubicBezTo>
                        <a:pt x="0" y="688506"/>
                        <a:pt x="262776" y="390325"/>
                        <a:pt x="669301" y="204720"/>
                      </a:cubicBezTo>
                      <a:cubicBezTo>
                        <a:pt x="380839" y="357953"/>
                        <a:pt x="198258" y="586400"/>
                        <a:pt x="198259" y="841427"/>
                      </a:cubicBezTo>
                      <a:cubicBezTo>
                        <a:pt x="198258" y="1304722"/>
                        <a:pt x="800816" y="1680297"/>
                        <a:pt x="1544110" y="1680297"/>
                      </a:cubicBezTo>
                      <a:cubicBezTo>
                        <a:pt x="2287403" y="1680297"/>
                        <a:pt x="2889961" y="1304722"/>
                        <a:pt x="2889961" y="841427"/>
                      </a:cubicBezTo>
                      <a:cubicBezTo>
                        <a:pt x="2889961" y="382098"/>
                        <a:pt x="2297677" y="8995"/>
                        <a:pt x="1563167" y="3156"/>
                      </a:cubicBezTo>
                      <a:cubicBezTo>
                        <a:pt x="1596734" y="632"/>
                        <a:pt x="1630618" y="0"/>
                        <a:pt x="1664742" y="0"/>
                      </a:cubicBezTo>
                      <a:cubicBezTo>
                        <a:pt x="2584153" y="0"/>
                        <a:pt x="3329483" y="458665"/>
                        <a:pt x="3329483" y="1024456"/>
                      </a:cubicBezTo>
                      <a:cubicBezTo>
                        <a:pt x="3329483" y="1130542"/>
                        <a:pt x="3303280" y="1232862"/>
                        <a:pt x="3254639" y="1329098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B0F0"/>
                    </a:gs>
                    <a:gs pos="16700">
                      <a:srgbClr val="0070C0"/>
                    </a:gs>
                    <a:gs pos="100000">
                      <a:srgbClr val="00B050"/>
                    </a:gs>
                  </a:gsLst>
                  <a:lin ang="16200000" scaled="0"/>
                  <a:tileRect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505" ker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5619" name="新月形 24"/>
                <p:cNvGrpSpPr/>
                <p:nvPr/>
              </p:nvGrpSpPr>
              <p:grpSpPr bwMode="auto">
                <a:xfrm>
                  <a:off x="4344100" y="1952303"/>
                  <a:ext cx="1703615" cy="1088421"/>
                  <a:chOff x="4236720" y="1322832"/>
                  <a:chExt cx="1536192" cy="981456"/>
                </a:xfrm>
              </p:grpSpPr>
              <p:pic>
                <p:nvPicPr>
                  <p:cNvPr id="25620" name="新月形 24"/>
                  <p:cNvPicPr>
                    <a:picLocks noChangeArrowheads="1"/>
                  </p:cNvPicPr>
                  <p:nvPr/>
                </p:nvPicPr>
                <p:blipFill>
                  <a:blip r:embed="rId2" cstate="screen"/>
                  <a:srcRect/>
                  <a:stretch>
                    <a:fillRect/>
                  </a:stretch>
                </p:blipFill>
                <p:spPr bwMode="auto">
                  <a:xfrm>
                    <a:off x="4236720" y="1322832"/>
                    <a:ext cx="1536192" cy="98145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5621" name="Text Box 20"/>
                  <p:cNvSpPr txBox="1">
                    <a:spLocks noChangeArrowheads="1"/>
                  </p:cNvSpPr>
                  <p:nvPr/>
                </p:nvSpPr>
                <p:spPr bwMode="auto">
                  <a:xfrm rot="6728136">
                    <a:off x="5121446" y="1191655"/>
                    <a:ext cx="125493" cy="629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rot="10800000" vert="eaVert" anchor="ctr"/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</p:grp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13" y="180169"/>
            <a:ext cx="2027096" cy="388654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81061" y="205010"/>
            <a:ext cx="1832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+mj-ea"/>
                <a:ea typeface="+mj-ea"/>
              </a:rPr>
              <a:t>项目管理</a:t>
            </a:r>
            <a:endParaRPr lang="zh-CN" altLang="en-US" sz="28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https://gss3.bdstatic.com/84oSdTum2Q5BphGlnYG/timg?wapp&amp;quality=80&amp;size=b150_150&amp;subsize=20480&amp;cut_x=0&amp;cut_w=0&amp;cut_y=0&amp;cut_h=0&amp;sec=1369815402&amp;srctrace&amp;di=4720fcaa663375f94248de1aa3335164&amp;wh_rate=null&amp;src=http%3A%2F%2Fimgsrc.baidu.com%2Fforum%2Fpic%2Fitem%2Fcb8065380cd79123afb4873fa1345982b2b780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531" y="1142706"/>
            <a:ext cx="1428750" cy="14287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s2.baidu.com/6ONYsjip0QIZ8tyhnq/it/u=300924770,2522757344&amp;fm=179&amp;app=42&amp;f=JPEG?w=121&amp;h=1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528" y="1889498"/>
            <a:ext cx="1152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1729057" y="4371950"/>
            <a:ext cx="6559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企业管理决定企业的生死，项目管理决定了项目的成败</a:t>
            </a:r>
            <a:endParaRPr lang="zh-CN" altLang="en-US" dirty="0"/>
          </a:p>
        </p:txBody>
      </p: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2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/>
      <p:bldP spid="12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4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-10452" y="10425"/>
            <a:ext cx="9144000" cy="50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447" name="Rectangle 71"/>
          <p:cNvSpPr>
            <a:spLocks noChangeArrowheads="1"/>
          </p:cNvSpPr>
          <p:nvPr/>
        </p:nvSpPr>
        <p:spPr bwMode="auto">
          <a:xfrm>
            <a:off x="2744395" y="2419450"/>
            <a:ext cx="3995647" cy="626366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1668" tIns="35834" rIns="71668" bIns="35834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管理有方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(how)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448" name="WordArt 72"/>
          <p:cNvSpPr>
            <a:spLocks noChangeArrowheads="1" noChangeShapeType="1" noTextEdit="1"/>
          </p:cNvSpPr>
          <p:nvPr/>
        </p:nvSpPr>
        <p:spPr bwMode="auto">
          <a:xfrm>
            <a:off x="4382371" y="1541484"/>
            <a:ext cx="788379" cy="68983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385" b="1" kern="10">
                <a:ln w="9525">
                  <a:noFill/>
                  <a:round/>
                </a:ln>
                <a:solidFill>
                  <a:srgbClr val="99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03</a:t>
            </a:r>
            <a:endParaRPr lang="zh-CN" altLang="en-US" sz="3385" b="1" kern="10">
              <a:ln w="9525">
                <a:noFill/>
                <a:round/>
              </a:ln>
              <a:solidFill>
                <a:srgbClr val="99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sp>
        <p:nvSpPr>
          <p:cNvPr id="485449" name="Rectangle 73"/>
          <p:cNvSpPr>
            <a:spLocks noChangeArrowheads="1"/>
          </p:cNvSpPr>
          <p:nvPr/>
        </p:nvSpPr>
        <p:spPr bwMode="auto">
          <a:xfrm>
            <a:off x="2947462" y="1338417"/>
            <a:ext cx="3296857" cy="1013266"/>
          </a:xfrm>
          <a:prstGeom prst="rect">
            <a:avLst/>
          </a:prstGeom>
          <a:noFill/>
          <a:ln w="15875" algn="ctr">
            <a:noFill/>
            <a:miter lim="800000"/>
          </a:ln>
        </p:spPr>
        <p:txBody>
          <a:bodyPr lIns="71668" tIns="35834" rIns="71668" bIns="35834">
            <a:spAutoFit/>
          </a:bodyPr>
          <a:lstStyle/>
          <a:p>
            <a:pPr algn="r" defTabSz="716915"/>
            <a:r>
              <a:rPr lang="zh-CN" altLang="en-US" sz="6115">
                <a:solidFill>
                  <a:srgbClr val="990000"/>
                </a:solidFill>
                <a:latin typeface="宋体" panose="02010600030101010101" pitchFamily="2" charset="-122"/>
              </a:rPr>
              <a:t>［   ］</a:t>
            </a:r>
            <a:endParaRPr lang="zh-CN" altLang="en-US" sz="6115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9957" name="Group 21"/>
          <p:cNvGrpSpPr/>
          <p:nvPr/>
        </p:nvGrpSpPr>
        <p:grpSpPr bwMode="auto">
          <a:xfrm rot="10800000">
            <a:off x="465860" y="3384021"/>
            <a:ext cx="8678140" cy="2378574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8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39968" name="图片 24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2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8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39997" name="图片 55"/>
            <p:cNvPicPr>
              <a:picLocks noChangeAspect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9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5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48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47" grpId="0"/>
      <p:bldP spid="485448" grpId="0" animBg="1"/>
      <p:bldP spid="485449" grpId="0"/>
    </p:bldLst>
  </p:timing>
</p:sld>
</file>

<file path=ppt/tags/tag1.xml><?xml version="1.0" encoding="utf-8"?>
<p:tagLst xmlns:p="http://schemas.openxmlformats.org/presentationml/2006/main">
  <p:tag name="KSO_WM_DOC_GUID" val="{5ce7a3d8-d0b4-4aad-aaf5-20dc980415a3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WPS 演示</Application>
  <PresentationFormat>全屏显示(16:9)</PresentationFormat>
  <Paragraphs>249</Paragraphs>
  <Slides>19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Calibri</vt:lpstr>
      <vt:lpstr>Agency FB</vt:lpstr>
      <vt:lpstr>Yu Gothic UI</vt:lpstr>
      <vt:lpstr>方正大黑简体</vt:lpstr>
      <vt:lpstr>黑体</vt:lpstr>
      <vt:lpstr>Arial Black</vt:lpstr>
      <vt:lpstr>Arial Unicode MS</vt:lpstr>
      <vt:lpstr>楷体</vt:lpstr>
      <vt:lpstr>Arial</vt:lpstr>
      <vt:lpstr>华文细黑</vt:lpstr>
      <vt:lpstr>Arial Unicode MS</vt:lpstr>
      <vt:lpstr>华文细黑</vt:lpstr>
      <vt:lpstr>Arial Unicode MS</vt:lpstr>
      <vt:lpstr>Segoe UI</vt:lpstr>
      <vt:lpstr>Calibri</vt:lpstr>
      <vt:lpstr>Gulim</vt:lpstr>
      <vt:lpstr>굴림</vt:lpstr>
      <vt:lpstr>Adobe Myungjo Std M</vt:lpstr>
      <vt:lpstr>Broadway BT</vt:lpstr>
      <vt:lpstr>Segoe Print</vt:lpstr>
      <vt:lpstr>Malgun Gothic</vt:lpstr>
      <vt:lpstr>Amosis Technik</vt:lpstr>
      <vt:lpstr>楷体_GB2312</vt:lpstr>
      <vt:lpstr>新宋体</vt:lpstr>
      <vt:lpstr>仿宋</vt:lpstr>
      <vt:lpstr>第一PPT，www.1ppt.com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tkq</cp:lastModifiedBy>
  <cp:revision>175</cp:revision>
  <dcterms:created xsi:type="dcterms:W3CDTF">2013-05-08T06:52:00Z</dcterms:created>
  <dcterms:modified xsi:type="dcterms:W3CDTF">2019-03-28T15:08:24Z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