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2" r:id="rId3"/>
    <p:sldId id="288" r:id="rId4"/>
    <p:sldId id="276" r:id="rId5"/>
    <p:sldId id="293" r:id="rId6"/>
    <p:sldId id="295" r:id="rId7"/>
    <p:sldId id="259" r:id="rId8"/>
    <p:sldId id="289" r:id="rId9"/>
    <p:sldId id="296" r:id="rId10"/>
    <p:sldId id="297" r:id="rId11"/>
    <p:sldId id="298" r:id="rId12"/>
    <p:sldId id="299"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snapToGrid="0">
      <p:cViewPr varScale="1">
        <p:scale>
          <a:sx n="104" d="100"/>
          <a:sy n="104"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5404C-D33E-4898-8642-2E7072B9EF35}" type="datetimeFigureOut">
              <a:rPr lang="zh-CN" altLang="en-US" smtClean="0"/>
              <a:t>2018/8/27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898ED-A370-4AC8-8A7A-EB56E0336ADB}" type="slidenum">
              <a:rPr lang="zh-CN" altLang="en-US" smtClean="0"/>
              <a:t>‹#›</a:t>
            </a:fld>
            <a:endParaRPr lang="zh-CN" altLang="en-US"/>
          </a:p>
        </p:txBody>
      </p:sp>
    </p:spTree>
    <p:extLst>
      <p:ext uri="{BB962C8B-B14F-4D97-AF65-F5344CB8AC3E}">
        <p14:creationId xmlns:p14="http://schemas.microsoft.com/office/powerpoint/2010/main" val="4755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97C908-B750-4EA7-B66D-1A05E76FB752}" type="slidenum">
              <a:rPr lang="zh-CN" altLang="en-US" smtClean="0"/>
              <a:t>1</a:t>
            </a:fld>
            <a:endParaRPr lang="en-US"/>
          </a:p>
        </p:txBody>
      </p:sp>
    </p:spTree>
    <p:extLst>
      <p:ext uri="{BB962C8B-B14F-4D97-AF65-F5344CB8AC3E}">
        <p14:creationId xmlns:p14="http://schemas.microsoft.com/office/powerpoint/2010/main" val="570995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10</a:t>
            </a:fld>
            <a:endParaRPr lang="zh-CN" altLang="en-US"/>
          </a:p>
        </p:txBody>
      </p:sp>
    </p:spTree>
    <p:extLst>
      <p:ext uri="{BB962C8B-B14F-4D97-AF65-F5344CB8AC3E}">
        <p14:creationId xmlns:p14="http://schemas.microsoft.com/office/powerpoint/2010/main" val="118872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1814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394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13</a:t>
            </a:fld>
            <a:endParaRPr lang="zh-CN" altLang="en-US"/>
          </a:p>
        </p:txBody>
      </p:sp>
    </p:spTree>
    <p:extLst>
      <p:ext uri="{BB962C8B-B14F-4D97-AF65-F5344CB8AC3E}">
        <p14:creationId xmlns:p14="http://schemas.microsoft.com/office/powerpoint/2010/main" val="247116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639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3</a:t>
            </a:fld>
            <a:endParaRPr lang="zh-CN" altLang="en-US"/>
          </a:p>
        </p:txBody>
      </p:sp>
    </p:spTree>
    <p:extLst>
      <p:ext uri="{BB962C8B-B14F-4D97-AF65-F5344CB8AC3E}">
        <p14:creationId xmlns:p14="http://schemas.microsoft.com/office/powerpoint/2010/main" val="104649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4</a:t>
            </a:fld>
            <a:endParaRPr lang="zh-CN" altLang="en-US"/>
          </a:p>
        </p:txBody>
      </p:sp>
    </p:spTree>
    <p:extLst>
      <p:ext uri="{BB962C8B-B14F-4D97-AF65-F5344CB8AC3E}">
        <p14:creationId xmlns:p14="http://schemas.microsoft.com/office/powerpoint/2010/main" val="427142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663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6951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7</a:t>
            </a:fld>
            <a:endParaRPr lang="zh-CN" altLang="en-US"/>
          </a:p>
        </p:txBody>
      </p:sp>
    </p:spTree>
    <p:extLst>
      <p:ext uri="{BB962C8B-B14F-4D97-AF65-F5344CB8AC3E}">
        <p14:creationId xmlns:p14="http://schemas.microsoft.com/office/powerpoint/2010/main" val="1581301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8</a:t>
            </a:fld>
            <a:endParaRPr lang="zh-CN" altLang="en-US"/>
          </a:p>
        </p:txBody>
      </p:sp>
    </p:spTree>
    <p:extLst>
      <p:ext uri="{BB962C8B-B14F-4D97-AF65-F5344CB8AC3E}">
        <p14:creationId xmlns:p14="http://schemas.microsoft.com/office/powerpoint/2010/main" val="338682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9</a:t>
            </a:fld>
            <a:endParaRPr lang="zh-CN" altLang="en-US"/>
          </a:p>
        </p:txBody>
      </p:sp>
    </p:spTree>
    <p:extLst>
      <p:ext uri="{BB962C8B-B14F-4D97-AF65-F5344CB8AC3E}">
        <p14:creationId xmlns:p14="http://schemas.microsoft.com/office/powerpoint/2010/main" val="374088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102785" y="3860800"/>
            <a:ext cx="5666316" cy="1155700"/>
          </a:xfrm>
        </p:spPr>
        <p:txBody>
          <a:bodyPr wrap="square">
            <a:normAutofit/>
          </a:bodyPr>
          <a:lstStyle>
            <a:lvl1pPr marL="0" indent="0" algn="r">
              <a:buSzTx/>
              <a:buFont typeface="Arial" pitchFamily="34" charset="0"/>
              <a:buNone/>
              <a:defRPr>
                <a:sym typeface="Arial" pitchFamily="34" charset="0"/>
              </a:defRPr>
            </a:lvl1pPr>
          </a:lstStyle>
          <a:p>
            <a:pPr lvl="0"/>
            <a:r>
              <a:rPr lang="zh-CN" noProof="0" dirty="0" smtClean="0">
                <a:sym typeface="Arial" pitchFamily="34" charset="0"/>
              </a:rPr>
              <a:t>单击此处编辑母版副标题样式</a:t>
            </a:r>
          </a:p>
        </p:txBody>
      </p:sp>
      <p:sp>
        <p:nvSpPr>
          <p:cNvPr id="2052" name="Rectangle 2" descr="#wm#_10_01_*Z"/>
          <p:cNvSpPr>
            <a:spLocks noChangeArrowheads="1"/>
          </p:cNvSpPr>
          <p:nvPr/>
        </p:nvSpPr>
        <p:spPr bwMode="auto">
          <a:xfrm>
            <a:off x="2118" y="2636838"/>
            <a:ext cx="6766983" cy="1223962"/>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sz="1800">
              <a:ea typeface="黑体" pitchFamily="49" charset="-122"/>
            </a:endParaRPr>
          </a:p>
        </p:txBody>
      </p:sp>
      <p:sp>
        <p:nvSpPr>
          <p:cNvPr id="2053" name="Rectangle 4" descr="#wm#_10_01_*Z"/>
          <p:cNvSpPr>
            <a:spLocks noChangeArrowheads="1"/>
          </p:cNvSpPr>
          <p:nvPr/>
        </p:nvSpPr>
        <p:spPr bwMode="auto">
          <a:xfrm>
            <a:off x="10128251" y="2636838"/>
            <a:ext cx="2067983" cy="1223962"/>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sz="1800">
              <a:ea typeface="黑体" pitchFamily="49" charset="-122"/>
              <a:sym typeface="Arial" pitchFamily="34" charset="0"/>
            </a:endParaRPr>
          </a:p>
        </p:txBody>
      </p:sp>
      <p:sp>
        <p:nvSpPr>
          <p:cNvPr id="2055" name="Rectangle 7"/>
          <p:cNvSpPr>
            <a:spLocks noGrp="1" noChangeArrowheads="1"/>
          </p:cNvSpPr>
          <p:nvPr>
            <p:ph type="ctrTitle"/>
          </p:nvPr>
        </p:nvSpPr>
        <p:spPr>
          <a:xfrm>
            <a:off x="0" y="2638426"/>
            <a:ext cx="6766984" cy="1222375"/>
          </a:xfrm>
        </p:spPr>
        <p:txBody>
          <a:bodyPr/>
          <a:lstStyle>
            <a:lvl1pPr algn="r">
              <a:defRPr>
                <a:solidFill>
                  <a:schemeClr val="bg1"/>
                </a:solidFill>
              </a:defRPr>
            </a:lvl1pPr>
          </a:lstStyle>
          <a:p>
            <a:pPr lvl="0"/>
            <a:r>
              <a:rPr lang="zh-CN" noProof="0" dirty="0" smtClean="0">
                <a:sym typeface="Arial" pitchFamily="34" charset="0"/>
              </a:rPr>
              <a:t>单击此处编辑母版标题样式</a:t>
            </a:r>
          </a:p>
        </p:txBody>
      </p:sp>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6" name="内容占位符 6"/>
          <p:cNvSpPr>
            <a:spLocks noGrp="1"/>
          </p:cNvSpPr>
          <p:nvPr>
            <p:ph sz="quarter" idx="13"/>
          </p:nvPr>
        </p:nvSpPr>
        <p:spPr>
          <a:xfrm>
            <a:off x="838200" y="816429"/>
            <a:ext cx="10515600" cy="517162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8443" y="353951"/>
            <a:ext cx="7652657" cy="931408"/>
          </a:xfrm>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8"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normAutofit/>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75657" y="353951"/>
            <a:ext cx="7854043" cy="931408"/>
          </a:xfrm>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188028"/>
            <a:ext cx="5156200" cy="393813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88028"/>
            <a:ext cx="5156200" cy="393813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9"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标题 1"/>
          <p:cNvSpPr>
            <a:spLocks noGrp="1"/>
          </p:cNvSpPr>
          <p:nvPr>
            <p:ph type="title"/>
          </p:nvPr>
        </p:nvSpPr>
        <p:spPr>
          <a:xfrm>
            <a:off x="1202267" y="422276"/>
            <a:ext cx="8047567" cy="790575"/>
          </a:xfrm>
        </p:spPr>
        <p:txBody>
          <a:bodyPr>
            <a:normAutofit/>
          </a:bodyPr>
          <a:lstStyle/>
          <a:p>
            <a:r>
              <a:rPr lang="zh-CN" altLang="en-US" smtClean="0"/>
              <a:t>单击此处编辑母版标题样式</a:t>
            </a:r>
            <a:endParaRPr lang="zh-CN" altLang="en-US"/>
          </a:p>
        </p:txBody>
      </p:sp>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11"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870400" y="3157200"/>
            <a:ext cx="6451200" cy="590400"/>
          </a:xfrm>
        </p:spPr>
        <p:txBody>
          <a:bodyPr>
            <a:normAutofit/>
          </a:bodyPr>
          <a:lstStyle>
            <a:lvl1pPr algn="ctr">
              <a:defRPr sz="3200">
                <a:solidFill>
                  <a:srgbClr val="505050"/>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8" name="等腰三角形 59"/>
          <p:cNvSpPr>
            <a:spLocks noChangeArrowheads="1"/>
          </p:cNvSpPr>
          <p:nvPr>
            <p:custDataLst>
              <p:tags r:id="rId1"/>
            </p:custDataLst>
          </p:nvPr>
        </p:nvSpPr>
        <p:spPr bwMode="auto">
          <a:xfrm rot="60000" flipH="1">
            <a:off x="5783570" y="2175560"/>
            <a:ext cx="1486625" cy="955082"/>
          </a:xfrm>
          <a:prstGeom prst="triangle">
            <a:avLst>
              <a:gd name="adj" fmla="val 50000"/>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spcBef>
                <a:spcPct val="20000"/>
              </a:spcBef>
              <a:buSzPct val="125000"/>
              <a:defRPr>
                <a:solidFill>
                  <a:schemeClr val="bg2"/>
                </a:solidFill>
                <a:latin typeface="Arial" pitchFamily="34" charset="0"/>
                <a:ea typeface="黑体" pitchFamily="49" charset="-122"/>
                <a:sym typeface="Arial" pitchFamily="34" charset="0"/>
              </a:defRPr>
            </a:lvl1pPr>
            <a:lvl2pPr marL="742950" indent="-285750" algn="ctr" eaLnBrk="0" hangingPunct="0">
              <a:spcBef>
                <a:spcPct val="20000"/>
              </a:spcBef>
              <a:buSzPct val="125000"/>
              <a:defRPr>
                <a:solidFill>
                  <a:schemeClr val="bg2"/>
                </a:solidFill>
                <a:latin typeface="Arial" pitchFamily="34" charset="0"/>
                <a:ea typeface="黑体" pitchFamily="49" charset="-122"/>
                <a:sym typeface="Arial" pitchFamily="34" charset="0"/>
              </a:defRPr>
            </a:lvl2pPr>
            <a:lvl3pPr marL="11430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3pPr>
            <a:lvl4pPr marL="16002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4pPr>
            <a:lvl5pPr marL="20574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5pPr>
            <a:lvl6pPr marL="25146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6pPr>
            <a:lvl7pPr marL="29718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7pPr>
            <a:lvl8pPr marL="34290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8pPr>
            <a:lvl9pPr marL="38862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9pPr>
          </a:lstStyle>
          <a:p>
            <a:pPr>
              <a:spcBef>
                <a:spcPct val="0"/>
              </a:spcBef>
            </a:pPr>
            <a:endParaRPr lang="zh-CN" altLang="zh-CN">
              <a:solidFill>
                <a:srgbClr val="FFFFFF"/>
              </a:solidFill>
            </a:endParaRPr>
          </a:p>
        </p:txBody>
      </p:sp>
      <p:sp>
        <p:nvSpPr>
          <p:cNvPr id="9" name="等腰三角形 59"/>
          <p:cNvSpPr>
            <a:spLocks noChangeArrowheads="1"/>
          </p:cNvSpPr>
          <p:nvPr>
            <p:custDataLst>
              <p:tags r:id="rId2"/>
            </p:custDataLst>
          </p:nvPr>
        </p:nvSpPr>
        <p:spPr bwMode="auto">
          <a:xfrm rot="60000" flipH="1">
            <a:off x="5072261" y="2175560"/>
            <a:ext cx="1486625" cy="955082"/>
          </a:xfrm>
          <a:prstGeom prst="triangle">
            <a:avLst>
              <a:gd name="adj" fmla="val 50000"/>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spcBef>
                <a:spcPct val="20000"/>
              </a:spcBef>
              <a:buSzPct val="125000"/>
              <a:defRPr>
                <a:solidFill>
                  <a:schemeClr val="bg2"/>
                </a:solidFill>
                <a:latin typeface="Arial" pitchFamily="34" charset="0"/>
                <a:ea typeface="黑体" pitchFamily="49" charset="-122"/>
                <a:sym typeface="Arial" pitchFamily="34" charset="0"/>
              </a:defRPr>
            </a:lvl1pPr>
            <a:lvl2pPr marL="742950" indent="-285750" algn="ctr" eaLnBrk="0" hangingPunct="0">
              <a:spcBef>
                <a:spcPct val="20000"/>
              </a:spcBef>
              <a:buSzPct val="125000"/>
              <a:defRPr>
                <a:solidFill>
                  <a:schemeClr val="bg2"/>
                </a:solidFill>
                <a:latin typeface="Arial" pitchFamily="34" charset="0"/>
                <a:ea typeface="黑体" pitchFamily="49" charset="-122"/>
                <a:sym typeface="Arial" pitchFamily="34" charset="0"/>
              </a:defRPr>
            </a:lvl2pPr>
            <a:lvl3pPr marL="11430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3pPr>
            <a:lvl4pPr marL="16002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4pPr>
            <a:lvl5pPr marL="20574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5pPr>
            <a:lvl6pPr marL="25146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6pPr>
            <a:lvl7pPr marL="29718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7pPr>
            <a:lvl8pPr marL="34290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8pPr>
            <a:lvl9pPr marL="38862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9pPr>
          </a:lstStyle>
          <a:p>
            <a:pPr>
              <a:spcBef>
                <a:spcPct val="0"/>
              </a:spcBef>
            </a:pPr>
            <a:endParaRPr lang="zh-CN" alt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04800" y="421200"/>
            <a:ext cx="8049600" cy="792000"/>
          </a:xfrm>
        </p:spPr>
        <p:txBody>
          <a:bodyPr anchor="ctr" anchorCtr="0"/>
          <a:lstStyle>
            <a:lvl1pPr>
              <a:defRPr sz="3200">
                <a:solidFill>
                  <a:srgbClr val="6F8A1B"/>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41461" y="1602000"/>
            <a:ext cx="4022400" cy="4525200"/>
          </a:xfrm>
        </p:spPr>
        <p:txBody>
          <a:bodyPr/>
          <a:lstStyle>
            <a:lvl1pPr marL="0" indent="0">
              <a:buNone/>
              <a:defRPr sz="3200">
                <a:solidFill>
                  <a:srgbClr val="80808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200" y="1587600"/>
            <a:ext cx="5751786" cy="4525200"/>
          </a:xfrm>
        </p:spPr>
        <p:txBody>
          <a:bodyPr>
            <a:normAutofit/>
          </a:bodyPr>
          <a:lstStyle>
            <a:lvl1pPr marL="285750" indent="-285750">
              <a:buFont typeface="Arial" pitchFamily="34" charset="0"/>
              <a:buChar char="•"/>
              <a:defRPr sz="1800">
                <a:solidFill>
                  <a:srgbClr val="80808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
        <p:nvSpPr>
          <p:cNvPr id="9" name="日期占位符 8"/>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10312" y="422275"/>
            <a:ext cx="1354667" cy="570388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422275"/>
            <a:ext cx="6668910" cy="5703888"/>
          </a:xfrm>
        </p:spPr>
        <p:txBody>
          <a:bodyPr vert="eaVe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961119"/>
            <a:ext cx="7854043" cy="93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p>
        </p:txBody>
      </p:sp>
      <p:sp>
        <p:nvSpPr>
          <p:cNvPr id="1027" name="Rectangle 3"/>
          <p:cNvSpPr>
            <a:spLocks noGrp="1" noChangeArrowheads="1"/>
          </p:cNvSpPr>
          <p:nvPr>
            <p:ph type="body" idx="1"/>
          </p:nvPr>
        </p:nvSpPr>
        <p:spPr bwMode="auto">
          <a:xfrm>
            <a:off x="838200" y="2122714"/>
            <a:ext cx="10515600" cy="400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rmAutofit/>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F01A05B6-A2FF-4F93-97B1-DDCE5BF107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buFont typeface="Arial" pitchFamily="34" charset="0"/>
        <a:defRPr sz="3600" kern="1200">
          <a:solidFill>
            <a:srgbClr val="6F8A1B"/>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2pPr>
      <a:lvl3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3pPr>
      <a:lvl4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4pPr>
      <a:lvl5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9pPr>
    </p:titleStyle>
    <p:bodyStyle>
      <a:lvl1pPr marL="236855" indent="-236855" algn="l" rtl="0" fontAlgn="base">
        <a:spcBef>
          <a:spcPts val="0"/>
        </a:spcBef>
        <a:spcAft>
          <a:spcPct val="0"/>
        </a:spcAft>
        <a:buSzPct val="125000"/>
        <a:buChar char="•"/>
        <a:defRPr sz="2400" kern="1200">
          <a:solidFill>
            <a:schemeClr val="bg2"/>
          </a:solidFill>
          <a:latin typeface="Arial" pitchFamily="34" charset="0"/>
          <a:ea typeface="黑体" pitchFamily="49" charset="-122"/>
          <a:cs typeface="+mn-cs"/>
          <a:sym typeface="Arial" pitchFamily="34" charset="0"/>
        </a:defRPr>
      </a:lvl1pPr>
      <a:lvl2pPr marL="742950" indent="-285750" algn="l" rtl="0" eaLnBrk="0" fontAlgn="base" hangingPunct="0">
        <a:spcBef>
          <a:spcPts val="0"/>
        </a:spcBef>
        <a:spcAft>
          <a:spcPct val="0"/>
        </a:spcAft>
        <a:buSzPct val="125000"/>
        <a:buFont typeface="Arial" pitchFamily="34" charset="0"/>
        <a:buChar char="•"/>
        <a:defRPr sz="2000" kern="1200">
          <a:solidFill>
            <a:schemeClr val="bg2"/>
          </a:solidFill>
          <a:latin typeface="Arial" pitchFamily="34" charset="0"/>
          <a:ea typeface="黑体" pitchFamily="49" charset="-122"/>
          <a:cs typeface="+mn-cs"/>
          <a:sym typeface="Arial" pitchFamily="34" charset="0"/>
        </a:defRPr>
      </a:lvl2pPr>
      <a:lvl3pPr marL="12001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3pPr>
      <a:lvl4pPr marL="16573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4pPr>
      <a:lvl5pPr marL="21145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7.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21.xml"/><Relationship Id="rId7" Type="http://schemas.openxmlformats.org/officeDocument/2006/relationships/image" Target="../media/image2.jp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notesSlide" Target="../notesSlides/notesSlide4.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7.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slideLayout" Target="../slideLayouts/slideLayout7.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tags" Target="../tags/tag43.xml"/><Relationship Id="rId16" Type="http://schemas.openxmlformats.org/officeDocument/2006/relationships/tags" Target="../tags/tag57.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notesSlide" Target="../notesSlides/notesSlide7.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custDataLst>
              <p:tags r:id="rId2"/>
            </p:custDataLst>
          </p:nvPr>
        </p:nvSpPr>
        <p:spPr>
          <a:xfrm>
            <a:off x="378691" y="2636838"/>
            <a:ext cx="6086766" cy="1219200"/>
          </a:xfrm>
        </p:spPr>
        <p:txBody>
          <a:bodyPr>
            <a:noAutofit/>
          </a:bodyPr>
          <a:lstStyle/>
          <a:p>
            <a:pPr algn="r"/>
            <a:r>
              <a:rPr lang="zh-CN" altLang="en-US" sz="4000" b="1" dirty="0" smtClean="0">
                <a:latin typeface="微软雅黑" panose="020B0503020204020204" pitchFamily="34" charset="-122"/>
                <a:ea typeface="微软雅黑" panose="020B0503020204020204" pitchFamily="34" charset="-122"/>
              </a:rPr>
              <a:t>共享单车项目可视化报告</a:t>
            </a:r>
          </a:p>
        </p:txBody>
      </p:sp>
      <p:sp>
        <p:nvSpPr>
          <p:cNvPr id="4" name="Text Box 5" descr="#wm#_10_01_*Z"/>
          <p:cNvSpPr txBox="1">
            <a:spLocks noChangeArrowheads="1"/>
          </p:cNvSpPr>
          <p:nvPr/>
        </p:nvSpPr>
        <p:spPr bwMode="auto">
          <a:xfrm>
            <a:off x="6769100" y="2920420"/>
            <a:ext cx="336126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4000" b="1" i="1" dirty="0" err="1" smtClean="0">
                <a:solidFill>
                  <a:srgbClr val="8FC226"/>
                </a:solidFill>
                <a:ea typeface="黑体" pitchFamily="49" charset="-122"/>
              </a:rPr>
              <a:t>SharingBike</a:t>
            </a:r>
            <a:endParaRPr lang="zh-CN" altLang="en-US" sz="4000" b="1" i="1" dirty="0">
              <a:solidFill>
                <a:srgbClr val="8FC226"/>
              </a:solidFill>
              <a:ea typeface="黑体"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5" name="矩形 4"/>
          <p:cNvSpPr/>
          <p:nvPr/>
        </p:nvSpPr>
        <p:spPr>
          <a:xfrm>
            <a:off x="8395854" y="3759884"/>
            <a:ext cx="3278909" cy="646331"/>
          </a:xfrm>
          <a:prstGeom prst="rect">
            <a:avLst/>
          </a:prstGeom>
        </p:spPr>
        <p:txBody>
          <a:bodyPr wrap="square">
            <a:spAutoFit/>
          </a:bodyPr>
          <a:lstStyle/>
          <a:p>
            <a:r>
              <a:rPr lang="zh-CN" altLang="en-US" dirty="0" smtClean="0">
                <a:solidFill>
                  <a:srgbClr val="505050"/>
                </a:solidFill>
                <a:latin typeface="Helvetica Neue"/>
              </a:rPr>
              <a:t>天气</a:t>
            </a:r>
            <a:r>
              <a:rPr lang="zh-CN" altLang="en-US" dirty="0">
                <a:solidFill>
                  <a:srgbClr val="505050"/>
                </a:solidFill>
                <a:latin typeface="Helvetica Neue"/>
              </a:rPr>
              <a:t>较好时，借车次数较多</a:t>
            </a:r>
            <a:r>
              <a:rPr lang="zh-CN" altLang="en-US" dirty="0" smtClean="0">
                <a:solidFill>
                  <a:srgbClr val="505050"/>
                </a:solidFill>
                <a:latin typeface="Helvetica Neue"/>
              </a:rPr>
              <a:t>；天气恶劣时，</a:t>
            </a:r>
            <a:r>
              <a:rPr lang="zh-CN" altLang="en-US" dirty="0">
                <a:solidFill>
                  <a:srgbClr val="505050"/>
                </a:solidFill>
                <a:latin typeface="Helvetica Neue"/>
              </a:rPr>
              <a:t>借车次数较少。</a:t>
            </a:r>
            <a:endParaRPr lang="zh-CN" altLang="en-US" dirty="0">
              <a:solidFill>
                <a:srgbClr val="505050"/>
              </a:solidFill>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526" y="2204392"/>
            <a:ext cx="6970995" cy="3524140"/>
          </a:xfrm>
          <a:prstGeom prst="rect">
            <a:avLst/>
          </a:prstGeom>
        </p:spPr>
      </p:pic>
    </p:spTree>
    <p:custDataLst>
      <p:tags r:id="rId1"/>
    </p:custDataLst>
    <p:extLst>
      <p:ext uri="{BB962C8B-B14F-4D97-AF65-F5344CB8AC3E}">
        <p14:creationId xmlns:p14="http://schemas.microsoft.com/office/powerpoint/2010/main" val="352994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srgbClr val="67841A"/>
                </a:solidFill>
                <a:effectLst/>
                <a:uLnTx/>
                <a:uFillTx/>
                <a:latin typeface="Arial"/>
                <a:ea typeface="黑体"/>
                <a:cs typeface="+mj-cs"/>
              </a:rPr>
              <a:t>3</a:t>
            </a:r>
            <a:r>
              <a:rPr kumimoji="0" lang="en-US" altLang="zh-CN" sz="4000" b="0" i="0" u="none" strike="noStrike" kern="1200" cap="none" spc="0" normalizeH="0" baseline="0" noProof="0" dirty="0" smtClean="0">
                <a:ln>
                  <a:noFill/>
                </a:ln>
                <a:solidFill>
                  <a:srgbClr val="67841A"/>
                </a:solidFill>
                <a:effectLst/>
                <a:uLnTx/>
                <a:uFillTx/>
                <a:latin typeface="Arial"/>
                <a:ea typeface="黑体"/>
                <a:cs typeface="+mj-cs"/>
              </a:rPr>
              <a:t> </a:t>
            </a:r>
            <a:r>
              <a:rPr kumimoji="0" lang="zh-CN" altLang="en-US" sz="4000" b="0" i="0" u="none" strike="noStrike" kern="1200" cap="none" spc="0" normalizeH="0" baseline="0" noProof="0" dirty="0" smtClean="0">
                <a:ln>
                  <a:noFill/>
                </a:ln>
                <a:solidFill>
                  <a:srgbClr val="67841A"/>
                </a:solidFill>
                <a:effectLst/>
                <a:uLnTx/>
                <a:uFillTx/>
                <a:latin typeface="Arial"/>
                <a:ea typeface="黑体"/>
                <a:cs typeface="+mj-cs"/>
              </a:rPr>
              <a:t>可视化分析</a:t>
            </a:r>
            <a:endParaRPr kumimoji="0" lang="zh-CN" altLang="en-US" sz="4000" b="0" i="0" u="none" strike="noStrike" kern="1200" cap="none" spc="0" normalizeH="0" baseline="0" noProof="0" dirty="0">
              <a:ln>
                <a:noFill/>
              </a:ln>
              <a:solidFill>
                <a:srgbClr val="67841A"/>
              </a:solidFill>
              <a:effectLst/>
              <a:uLnTx/>
              <a:uFillTx/>
              <a:latin typeface="Arial"/>
              <a:ea typeface="黑体"/>
              <a:cs typeface="+mj-cs"/>
            </a:endParaRPr>
          </a:p>
        </p:txBody>
      </p:sp>
      <p:sp>
        <p:nvSpPr>
          <p:cNvPr id="7" name="文本框 6"/>
          <p:cNvSpPr txBox="1"/>
          <p:nvPr/>
        </p:nvSpPr>
        <p:spPr>
          <a:xfrm>
            <a:off x="1984881" y="1398588"/>
            <a:ext cx="2336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分</a:t>
            </a:r>
            <a:r>
              <a:rPr kumimoji="0" lang="zh-CN" altLang="en-US"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类型数据</a:t>
            </a:r>
            <a:endPar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025" y="2183557"/>
            <a:ext cx="7073084" cy="3552225"/>
          </a:xfrm>
          <a:prstGeom prst="rect">
            <a:avLst/>
          </a:prstGeom>
        </p:spPr>
      </p:pic>
      <p:sp>
        <p:nvSpPr>
          <p:cNvPr id="4" name="矩形 3"/>
          <p:cNvSpPr/>
          <p:nvPr/>
        </p:nvSpPr>
        <p:spPr>
          <a:xfrm>
            <a:off x="8398162" y="3221005"/>
            <a:ext cx="2955638" cy="1477328"/>
          </a:xfrm>
          <a:prstGeom prst="rect">
            <a:avLst/>
          </a:prstGeom>
        </p:spPr>
        <p:txBody>
          <a:bodyPr wrap="square">
            <a:spAutoFit/>
          </a:bodyPr>
          <a:lstStyle/>
          <a:p>
            <a:r>
              <a:rPr lang="zh-CN" altLang="en-US" dirty="0" smtClean="0">
                <a:solidFill>
                  <a:srgbClr val="000000"/>
                </a:solidFill>
                <a:latin typeface="Helvetica Neue"/>
              </a:rPr>
              <a:t>    </a:t>
            </a:r>
            <a:r>
              <a:rPr lang="zh-CN" altLang="en-US" dirty="0" smtClean="0">
                <a:solidFill>
                  <a:srgbClr val="505050"/>
                </a:solidFill>
                <a:latin typeface="Helvetica Neue"/>
              </a:rPr>
              <a:t>上下班高峰期间，</a:t>
            </a:r>
            <a:r>
              <a:rPr lang="zh-CN" altLang="en-US" dirty="0">
                <a:solidFill>
                  <a:srgbClr val="505050"/>
                </a:solidFill>
                <a:latin typeface="Helvetica Neue"/>
              </a:rPr>
              <a:t>周内较周末借车次数多</a:t>
            </a:r>
            <a:r>
              <a:rPr lang="zh-CN" altLang="en-US" dirty="0" smtClean="0">
                <a:solidFill>
                  <a:srgbClr val="505050"/>
                </a:solidFill>
                <a:latin typeface="Helvetica Neue"/>
              </a:rPr>
              <a:t>；</a:t>
            </a:r>
            <a:endParaRPr lang="en-US" altLang="zh-CN" dirty="0" smtClean="0">
              <a:solidFill>
                <a:srgbClr val="505050"/>
              </a:solidFill>
              <a:latin typeface="Helvetica Neue"/>
            </a:endParaRPr>
          </a:p>
          <a:p>
            <a:endParaRPr lang="en-US" altLang="zh-CN" dirty="0" smtClean="0">
              <a:solidFill>
                <a:srgbClr val="505050"/>
              </a:solidFill>
              <a:latin typeface="Helvetica Neue"/>
            </a:endParaRPr>
          </a:p>
          <a:p>
            <a:r>
              <a:rPr lang="zh-CN" altLang="en-US" dirty="0" smtClean="0">
                <a:solidFill>
                  <a:srgbClr val="505050"/>
                </a:solidFill>
                <a:latin typeface="Helvetica Neue"/>
              </a:rPr>
              <a:t>    其他</a:t>
            </a:r>
            <a:r>
              <a:rPr lang="zh-CN" altLang="en-US" dirty="0">
                <a:solidFill>
                  <a:srgbClr val="505050"/>
                </a:solidFill>
                <a:latin typeface="Helvetica Neue"/>
              </a:rPr>
              <a:t>时间，周内比周末借车次数多。</a:t>
            </a:r>
            <a:endParaRPr lang="zh-CN" altLang="en-US" dirty="0">
              <a:solidFill>
                <a:srgbClr val="505050"/>
              </a:solidFill>
            </a:endParaRPr>
          </a:p>
        </p:txBody>
      </p:sp>
    </p:spTree>
    <p:custDataLst>
      <p:tags r:id="rId1"/>
    </p:custDataLst>
    <p:extLst>
      <p:ext uri="{BB962C8B-B14F-4D97-AF65-F5344CB8AC3E}">
        <p14:creationId xmlns:p14="http://schemas.microsoft.com/office/powerpoint/2010/main" val="109034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srgbClr val="67841A"/>
                </a:solidFill>
                <a:effectLst/>
                <a:uLnTx/>
                <a:uFillTx/>
                <a:latin typeface="Arial"/>
                <a:ea typeface="黑体"/>
                <a:cs typeface="+mj-cs"/>
              </a:rPr>
              <a:t>3</a:t>
            </a:r>
            <a:r>
              <a:rPr kumimoji="0" lang="en-US" altLang="zh-CN" sz="4000" b="0" i="0" u="none" strike="noStrike" kern="1200" cap="none" spc="0" normalizeH="0" baseline="0" noProof="0" dirty="0" smtClean="0">
                <a:ln>
                  <a:noFill/>
                </a:ln>
                <a:solidFill>
                  <a:srgbClr val="67841A"/>
                </a:solidFill>
                <a:effectLst/>
                <a:uLnTx/>
                <a:uFillTx/>
                <a:latin typeface="Arial"/>
                <a:ea typeface="黑体"/>
                <a:cs typeface="+mj-cs"/>
              </a:rPr>
              <a:t> </a:t>
            </a:r>
            <a:r>
              <a:rPr kumimoji="0" lang="zh-CN" altLang="en-US" sz="4000" b="0" i="0" u="none" strike="noStrike" kern="1200" cap="none" spc="0" normalizeH="0" baseline="0" noProof="0" dirty="0" smtClean="0">
                <a:ln>
                  <a:noFill/>
                </a:ln>
                <a:solidFill>
                  <a:srgbClr val="67841A"/>
                </a:solidFill>
                <a:effectLst/>
                <a:uLnTx/>
                <a:uFillTx/>
                <a:latin typeface="Arial"/>
                <a:ea typeface="黑体"/>
                <a:cs typeface="+mj-cs"/>
              </a:rPr>
              <a:t>可视化分析</a:t>
            </a:r>
            <a:endParaRPr kumimoji="0" lang="zh-CN" altLang="en-US" sz="4000" b="0" i="0" u="none" strike="noStrike" kern="1200" cap="none" spc="0" normalizeH="0" baseline="0" noProof="0" dirty="0">
              <a:ln>
                <a:noFill/>
              </a:ln>
              <a:solidFill>
                <a:srgbClr val="67841A"/>
              </a:solidFill>
              <a:effectLst/>
              <a:uLnTx/>
              <a:uFillTx/>
              <a:latin typeface="Arial"/>
              <a:ea typeface="黑体"/>
              <a:cs typeface="+mj-cs"/>
            </a:endParaRPr>
          </a:p>
        </p:txBody>
      </p:sp>
      <p:sp>
        <p:nvSpPr>
          <p:cNvPr id="7" name="文本框 6"/>
          <p:cNvSpPr txBox="1"/>
          <p:nvPr/>
        </p:nvSpPr>
        <p:spPr>
          <a:xfrm>
            <a:off x="1984881" y="1398588"/>
            <a:ext cx="2336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分</a:t>
            </a:r>
            <a:r>
              <a:rPr kumimoji="0" lang="zh-CN" altLang="en-US"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类型数据</a:t>
            </a:r>
            <a:endPar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26" y="2084388"/>
            <a:ext cx="6865940" cy="3448194"/>
          </a:xfrm>
          <a:prstGeom prst="rect">
            <a:avLst/>
          </a:prstGeom>
        </p:spPr>
      </p:pic>
      <p:sp>
        <p:nvSpPr>
          <p:cNvPr id="8" name="矩形 7"/>
          <p:cNvSpPr/>
          <p:nvPr/>
        </p:nvSpPr>
        <p:spPr>
          <a:xfrm>
            <a:off x="8312727" y="3319157"/>
            <a:ext cx="2909455" cy="1200329"/>
          </a:xfrm>
          <a:prstGeom prst="rect">
            <a:avLst/>
          </a:prstGeom>
        </p:spPr>
        <p:txBody>
          <a:bodyPr wrap="square">
            <a:spAutoFit/>
          </a:bodyPr>
          <a:lstStyle/>
          <a:p>
            <a:r>
              <a:rPr lang="zh-CN" altLang="en-US" dirty="0" smtClean="0">
                <a:solidFill>
                  <a:schemeClr val="bg1">
                    <a:lumMod val="50000"/>
                  </a:schemeClr>
                </a:solidFill>
                <a:latin typeface="Helvetica Neue"/>
              </a:rPr>
              <a:t>    </a:t>
            </a:r>
            <a:r>
              <a:rPr lang="zh-CN" altLang="en-US" dirty="0" smtClean="0">
                <a:solidFill>
                  <a:srgbClr val="505050"/>
                </a:solidFill>
                <a:latin typeface="Helvetica Neue"/>
              </a:rPr>
              <a:t>注册</a:t>
            </a:r>
            <a:r>
              <a:rPr lang="zh-CN" altLang="en-US" dirty="0">
                <a:solidFill>
                  <a:srgbClr val="505050"/>
                </a:solidFill>
                <a:latin typeface="Helvetica Neue"/>
              </a:rPr>
              <a:t>用户较未注册用户借车的次数要多</a:t>
            </a:r>
            <a:r>
              <a:rPr lang="zh-CN" altLang="en-US" dirty="0" smtClean="0">
                <a:solidFill>
                  <a:srgbClr val="505050"/>
                </a:solidFill>
                <a:latin typeface="Helvetica Neue"/>
              </a:rPr>
              <a:t>，且</a:t>
            </a:r>
            <a:r>
              <a:rPr lang="zh-CN" altLang="en-US" dirty="0">
                <a:solidFill>
                  <a:srgbClr val="505050"/>
                </a:solidFill>
                <a:latin typeface="Helvetica Neue"/>
              </a:rPr>
              <a:t>其借车时间主要集中在上下班高峰期。</a:t>
            </a:r>
            <a:endParaRPr lang="zh-CN" altLang="en-US" dirty="0">
              <a:solidFill>
                <a:srgbClr val="505050"/>
              </a:solidFill>
            </a:endParaRPr>
          </a:p>
        </p:txBody>
      </p:sp>
    </p:spTree>
    <p:custDataLst>
      <p:tags r:id="rId1"/>
    </p:custDataLst>
    <p:extLst>
      <p:ext uri="{BB962C8B-B14F-4D97-AF65-F5344CB8AC3E}">
        <p14:creationId xmlns:p14="http://schemas.microsoft.com/office/powerpoint/2010/main" val="89207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smtClean="0">
                <a:latin typeface="+mj-lt"/>
                <a:ea typeface="+mj-ea"/>
              </a:rPr>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2"/>
            </p:custDataLst>
          </p:nvPr>
        </p:nvGrpSpPr>
        <p:grpSpPr>
          <a:xfrm>
            <a:off x="1292400" y="668338"/>
            <a:ext cx="1341437" cy="1318574"/>
            <a:chOff x="903288" y="668338"/>
            <a:chExt cx="1341437" cy="1318574"/>
          </a:xfrm>
        </p:grpSpPr>
        <p:sp>
          <p:nvSpPr>
            <p:cNvPr id="33" name="Oval 6"/>
            <p:cNvSpPr>
              <a:spLocks noChangeArrowheads="1"/>
            </p:cNvSpPr>
            <p:nvPr>
              <p:custDataLst>
                <p:tags r:id="rId13"/>
              </p:custDataLst>
            </p:nvPr>
          </p:nvSpPr>
          <p:spPr bwMode="auto">
            <a:xfrm>
              <a:off x="903288" y="668338"/>
              <a:ext cx="1341437" cy="1318257"/>
            </a:xfrm>
            <a:prstGeom prst="ellipse">
              <a:avLst/>
            </a:prstGeom>
            <a:solidFill>
              <a:srgbClr val="8FC226"/>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8FC226"/>
                </a:solidFill>
                <a:effectLst/>
                <a:uLnTx/>
                <a:uFillTx/>
                <a:latin typeface="Arial" pitchFamily="34" charset="0"/>
                <a:ea typeface="黑体" pitchFamily="49" charset="-122"/>
                <a:cs typeface="+mn-cs"/>
                <a:sym typeface="Arial" pitchFamily="34" charset="0"/>
              </a:endParaRPr>
            </a:p>
          </p:txBody>
        </p:sp>
        <p:sp>
          <p:nvSpPr>
            <p:cNvPr id="34" name="弦形 5"/>
            <p:cNvSpPr/>
            <p:nvPr>
              <p:custDataLst>
                <p:tags r:id="rId14"/>
              </p:custDataLst>
            </p:nvPr>
          </p:nvSpPr>
          <p:spPr bwMode="auto">
            <a:xfrm rot="7500000">
              <a:off x="914561" y="677391"/>
              <a:ext cx="1310633" cy="1308409"/>
            </a:xfrm>
            <a:custGeom>
              <a:avLst/>
              <a:gdLst>
                <a:gd name="T0" fmla="*/ 1045534 w 1309043"/>
                <a:gd name="T1" fmla="*/ 1179410 h 1309043"/>
                <a:gd name="T2" fmla="*/ 387739 w 1309043"/>
                <a:gd name="T3" fmla="*/ 1252206 h 1309043"/>
                <a:gd name="T4" fmla="*/ 2701 w 1309043"/>
                <a:gd name="T5" fmla="*/ 713931 h 1309043"/>
                <a:gd name="T6" fmla="*/ 284082 w 1309043"/>
                <a:gd name="T7" fmla="*/ 114916 h 1309043"/>
                <a:gd name="T8" fmla="*/ 1045534 w 1309043"/>
                <a:gd name="T9" fmla="*/ 1179410 h 1309043"/>
              </a:gdLst>
              <a:ahLst/>
              <a:cxnLst>
                <a:cxn ang="0">
                  <a:pos x="T0" y="T1"/>
                </a:cxn>
                <a:cxn ang="0">
                  <a:pos x="T2" y="T3"/>
                </a:cxn>
                <a:cxn ang="0">
                  <a:pos x="T4" y="T5"/>
                </a:cxn>
                <a:cxn ang="0">
                  <a:pos x="T6" y="T7"/>
                </a:cxn>
                <a:cxn ang="0">
                  <a:pos x="T8" y="T9"/>
                </a:cxn>
              </a:cxnLst>
              <a:rect l="0" t="0" r="r" b="b"/>
              <a:pathLst>
                <a:path w="1309043" h="1309043">
                  <a:moveTo>
                    <a:pt x="1045534" y="1179410"/>
                  </a:moveTo>
                  <a:cubicBezTo>
                    <a:pt x="855591" y="1320907"/>
                    <a:pt x="604024" y="1348747"/>
                    <a:pt x="387739" y="1252206"/>
                  </a:cubicBezTo>
                  <a:cubicBezTo>
                    <a:pt x="171454" y="1155665"/>
                    <a:pt x="24200" y="949807"/>
                    <a:pt x="2701" y="713931"/>
                  </a:cubicBezTo>
                  <a:cubicBezTo>
                    <a:pt x="-18798" y="478055"/>
                    <a:pt x="88814" y="248968"/>
                    <a:pt x="284082" y="114916"/>
                  </a:cubicBezTo>
                  <a:lnTo>
                    <a:pt x="1045534" y="1179410"/>
                  </a:lnTo>
                  <a:close/>
                </a:path>
              </a:pathLst>
            </a:custGeom>
            <a:solidFill>
              <a:srgbClr val="D7F1B8"/>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8FC226"/>
                </a:solidFill>
                <a:effectLst/>
                <a:uLnTx/>
                <a:uFillTx/>
                <a:latin typeface="Arial"/>
                <a:ea typeface="黑体"/>
                <a:cs typeface="+mn-cs"/>
              </a:endParaRPr>
            </a:p>
          </p:txBody>
        </p:sp>
      </p:grpSp>
      <p:sp>
        <p:nvSpPr>
          <p:cNvPr id="35" name="矩形 5"/>
          <p:cNvSpPr>
            <a:spLocks noChangeArrowheads="1"/>
          </p:cNvSpPr>
          <p:nvPr>
            <p:custDataLst>
              <p:tags r:id="rId3"/>
            </p:custDataLst>
          </p:nvPr>
        </p:nvSpPr>
        <p:spPr bwMode="auto">
          <a:xfrm>
            <a:off x="1329243" y="1052063"/>
            <a:ext cx="1269665" cy="276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b" anchorCtr="1">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marL="0" marR="0" lvl="0" indent="0" algn="ctr" defTabSz="914400" rtl="0" eaLnBrk="1" fontAlgn="auto" latinLnBrk="0" hangingPunct="1">
              <a:lnSpc>
                <a:spcPct val="100000"/>
              </a:lnSpc>
              <a:spcBef>
                <a:spcPct val="0"/>
              </a:spcBef>
              <a:spcAft>
                <a:spcPts val="0"/>
              </a:spcAft>
              <a:buClrTx/>
              <a:buSzPct val="125000"/>
              <a:buFont typeface="Arial" pitchFamily="34" charset="0"/>
              <a:buNone/>
              <a:tabLst/>
              <a:defRPr/>
            </a:pPr>
            <a:r>
              <a:rPr kumimoji="0" lang="en-US" altLang="zh-CN" sz="1800" b="1" i="0" u="none" strike="noStrike" kern="1200" cap="none" spc="0" normalizeH="0" baseline="0" noProof="0" smtClean="0">
                <a:ln>
                  <a:noFill/>
                </a:ln>
                <a:solidFill>
                  <a:srgbClr val="8FC226"/>
                </a:solidFill>
                <a:effectLst/>
                <a:uLnTx/>
                <a:uFillTx/>
                <a:latin typeface="Arial"/>
                <a:ea typeface="黑体"/>
                <a:cs typeface="+mn-cs"/>
                <a:sym typeface="Arial" pitchFamily="34" charset="0"/>
              </a:rPr>
              <a:t>CONTENTS</a:t>
            </a:r>
          </a:p>
        </p:txBody>
      </p:sp>
      <p:grpSp>
        <p:nvGrpSpPr>
          <p:cNvPr id="7" name="组合 6"/>
          <p:cNvGrpSpPr/>
          <p:nvPr/>
        </p:nvGrpSpPr>
        <p:grpSpPr>
          <a:xfrm>
            <a:off x="4614408" y="1682067"/>
            <a:ext cx="5162622" cy="1286017"/>
            <a:chOff x="1379457" y="3492492"/>
            <a:chExt cx="5162622" cy="1286017"/>
          </a:xfrm>
        </p:grpSpPr>
        <p:sp>
          <p:nvSpPr>
            <p:cNvPr id="9220" name="Text Box 10"/>
            <p:cNvSpPr txBox="1">
              <a:spLocks noChangeArrowheads="1"/>
            </p:cNvSpPr>
            <p:nvPr>
              <p:custDataLst>
                <p:tags r:id="rId10"/>
              </p:custDataLst>
            </p:nvPr>
          </p:nvSpPr>
          <p:spPr bwMode="auto">
            <a:xfrm>
              <a:off x="1379457" y="3492492"/>
              <a:ext cx="470159" cy="708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67841A"/>
                  </a:solidFill>
                  <a:effectLst/>
                  <a:uLnTx/>
                  <a:uFillTx/>
                  <a:latin typeface="Arial"/>
                  <a:ea typeface="黑体"/>
                  <a:cs typeface="+mn-cs"/>
                  <a:sym typeface="Arial" pitchFamily="34" charset="0"/>
                </a:rPr>
                <a:t>1</a:t>
              </a:r>
            </a:p>
          </p:txBody>
        </p:sp>
        <p:sp>
          <p:nvSpPr>
            <p:cNvPr id="9236" name="Text Box 20"/>
            <p:cNvSpPr txBox="1">
              <a:spLocks noChangeArrowheads="1"/>
            </p:cNvSpPr>
            <p:nvPr>
              <p:custDataLst>
                <p:tags r:id="rId11"/>
              </p:custDataLst>
            </p:nvPr>
          </p:nvSpPr>
          <p:spPr bwMode="auto">
            <a:xfrm>
              <a:off x="2122398" y="4095884"/>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noProof="0" dirty="0" smtClean="0">
                  <a:solidFill>
                    <a:srgbClr val="808080"/>
                  </a:solidFill>
                  <a:latin typeface="Arial"/>
                  <a:ea typeface="黑体"/>
                  <a:sym typeface="Arial" pitchFamily="34" charset="0"/>
                </a:rPr>
                <a:t>背景、需求   </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
          <p:nvSpPr>
            <p:cNvPr id="4" name="文本框 3"/>
            <p:cNvSpPr txBox="1"/>
            <p:nvPr>
              <p:custDataLst>
                <p:tags r:id="rId12"/>
              </p:custDataLst>
            </p:nvPr>
          </p:nvSpPr>
          <p:spPr>
            <a:xfrm>
              <a:off x="2085458" y="3531170"/>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defPPr>
                <a:defRPr lang="zh-CN"/>
              </a:defPPr>
              <a:lvl1pPr marL="34925" indent="-3492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34925" marR="0" lvl="0" indent="-3492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项目概况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grpSp>
        <p:nvGrpSpPr>
          <p:cNvPr id="8" name="组合 7"/>
          <p:cNvGrpSpPr/>
          <p:nvPr/>
        </p:nvGrpSpPr>
        <p:grpSpPr>
          <a:xfrm>
            <a:off x="4614408" y="2950308"/>
            <a:ext cx="5115574" cy="707710"/>
            <a:chOff x="4129047" y="2933691"/>
            <a:chExt cx="5115574" cy="707710"/>
          </a:xfrm>
        </p:grpSpPr>
        <p:sp>
          <p:nvSpPr>
            <p:cNvPr id="9223" name="Text Box 13"/>
            <p:cNvSpPr txBox="1">
              <a:spLocks noChangeArrowheads="1"/>
            </p:cNvSpPr>
            <p:nvPr>
              <p:custDataLst>
                <p:tags r:id="rId8"/>
              </p:custDataLst>
            </p:nvPr>
          </p:nvSpPr>
          <p:spPr bwMode="auto">
            <a:xfrm>
              <a:off x="4129047" y="2933691"/>
              <a:ext cx="470154" cy="707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a:ln>
                    <a:noFill/>
                  </a:ln>
                  <a:solidFill>
                    <a:srgbClr val="67841A"/>
                  </a:solidFill>
                  <a:effectLst/>
                  <a:uLnTx/>
                  <a:uFillTx/>
                  <a:latin typeface="Arial"/>
                  <a:ea typeface="黑体"/>
                  <a:cs typeface="+mn-cs"/>
                  <a:sym typeface="Arial" pitchFamily="34" charset="0"/>
                </a:rPr>
                <a:t>2</a:t>
              </a:r>
            </a:p>
          </p:txBody>
        </p:sp>
        <p:sp>
          <p:nvSpPr>
            <p:cNvPr id="5" name="文本框 4"/>
            <p:cNvSpPr txBox="1"/>
            <p:nvPr>
              <p:custDataLst>
                <p:tags r:id="rId9"/>
              </p:custDataLst>
            </p:nvPr>
          </p:nvSpPr>
          <p:spPr>
            <a:xfrm>
              <a:off x="4824940" y="2972370"/>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defPPr>
                <a:defRPr lang="zh-CN"/>
              </a:defPPr>
              <a:lvl1pPr marL="9525" indent="-952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9525" marR="0" lvl="0" indent="-952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数据理解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grpSp>
        <p:nvGrpSpPr>
          <p:cNvPr id="9" name="组合 8"/>
          <p:cNvGrpSpPr/>
          <p:nvPr/>
        </p:nvGrpSpPr>
        <p:grpSpPr>
          <a:xfrm>
            <a:off x="4614408" y="4165771"/>
            <a:ext cx="5125682" cy="1390335"/>
            <a:chOff x="7694283" y="3592188"/>
            <a:chExt cx="5125682" cy="1390335"/>
          </a:xfrm>
        </p:grpSpPr>
        <p:sp>
          <p:nvSpPr>
            <p:cNvPr id="9226" name="Text Box 16"/>
            <p:cNvSpPr txBox="1">
              <a:spLocks noChangeArrowheads="1"/>
            </p:cNvSpPr>
            <p:nvPr>
              <p:custDataLst>
                <p:tags r:id="rId5"/>
              </p:custDataLst>
            </p:nvPr>
          </p:nvSpPr>
          <p:spPr bwMode="auto">
            <a:xfrm>
              <a:off x="7694283" y="3592188"/>
              <a:ext cx="470159" cy="707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67841A"/>
                  </a:solidFill>
                  <a:effectLst/>
                  <a:uLnTx/>
                  <a:uFillTx/>
                  <a:latin typeface="Arial"/>
                  <a:ea typeface="黑体"/>
                  <a:cs typeface="+mn-cs"/>
                  <a:sym typeface="Arial" pitchFamily="34" charset="0"/>
                </a:rPr>
                <a:t>3</a:t>
              </a:r>
            </a:p>
          </p:txBody>
        </p:sp>
        <p:sp>
          <p:nvSpPr>
            <p:cNvPr id="9237" name="Text Box 21"/>
            <p:cNvSpPr txBox="1">
              <a:spLocks noChangeArrowheads="1"/>
            </p:cNvSpPr>
            <p:nvPr>
              <p:custDataLst>
                <p:tags r:id="rId6"/>
              </p:custDataLst>
            </p:nvPr>
          </p:nvSpPr>
          <p:spPr bwMode="auto">
            <a:xfrm>
              <a:off x="8400284" y="4299898"/>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808080"/>
                  </a:solidFill>
                  <a:latin typeface="Arial"/>
                  <a:ea typeface="黑体"/>
                  <a:sym typeface="Arial" pitchFamily="34" charset="0"/>
                </a:rPr>
                <a:t>数值型数据、分类型数据</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
          <p:nvSpPr>
            <p:cNvPr id="6" name="文本框 5"/>
            <p:cNvSpPr txBox="1"/>
            <p:nvPr>
              <p:custDataLst>
                <p:tags r:id="rId7"/>
              </p:custDataLst>
            </p:nvPr>
          </p:nvSpPr>
          <p:spPr>
            <a:xfrm>
              <a:off x="8390174" y="3637635"/>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defPPr>
                <a:defRPr lang="zh-CN"/>
              </a:defPPr>
              <a:lvl1pPr marL="3175" indent="-317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3175" marR="0" lvl="0" indent="-317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可视化分析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sp>
        <p:nvSpPr>
          <p:cNvPr id="36" name="Text Box 20"/>
          <p:cNvSpPr txBox="1">
            <a:spLocks noChangeArrowheads="1"/>
          </p:cNvSpPr>
          <p:nvPr>
            <p:custDataLst>
              <p:tags r:id="rId4"/>
            </p:custDataLst>
          </p:nvPr>
        </p:nvSpPr>
        <p:spPr bwMode="auto">
          <a:xfrm>
            <a:off x="5310300" y="3616338"/>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808080"/>
                </a:solidFill>
                <a:latin typeface="Arial"/>
                <a:ea typeface="黑体"/>
                <a:sym typeface="Arial" pitchFamily="34" charset="0"/>
              </a:rPr>
              <a:t>时间序列、数值型及分类型</a:t>
            </a:r>
            <a:r>
              <a:rPr lang="zh-CN" altLang="en-US" noProof="0" dirty="0" smtClean="0">
                <a:solidFill>
                  <a:srgbClr val="808080"/>
                </a:solidFill>
                <a:latin typeface="Arial"/>
                <a:ea typeface="黑体"/>
                <a:sym typeface="Arial" pitchFamily="34" charset="0"/>
              </a:rPr>
              <a:t>   </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Tree>
    <p:custDataLst>
      <p:tags r:id="rId1"/>
    </p:custDataLst>
    <p:extLst>
      <p:ext uri="{BB962C8B-B14F-4D97-AF65-F5344CB8AC3E}">
        <p14:creationId xmlns:p14="http://schemas.microsoft.com/office/powerpoint/2010/main" val="2172168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smtClean="0"/>
              <a:t>1 </a:t>
            </a:r>
            <a:r>
              <a:rPr lang="zh-CN" altLang="en-US" sz="4000" dirty="0" smtClean="0"/>
              <a:t>项目概况</a:t>
            </a:r>
            <a:endParaRPr lang="zh-CN" altLang="en-US" sz="4000" dirty="0"/>
          </a:p>
        </p:txBody>
      </p:sp>
      <p:sp>
        <p:nvSpPr>
          <p:cNvPr id="3" name="文本框 2"/>
          <p:cNvSpPr txBox="1"/>
          <p:nvPr>
            <p:custDataLst>
              <p:tags r:id="rId3"/>
            </p:custDataLst>
          </p:nvPr>
        </p:nvSpPr>
        <p:spPr>
          <a:xfrm>
            <a:off x="739726" y="1756533"/>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itchFamily="34" charset="0"/>
              <a:buChar char="•"/>
              <a:defRPr sz="2400"/>
            </a:lvl1pPr>
            <a:lvl2pPr marL="685800" lvl="1" indent="-228600">
              <a:lnSpc>
                <a:spcPct val="90000"/>
              </a:lnSpc>
              <a:spcBef>
                <a:spcPts val="500"/>
              </a:spcBef>
              <a:buFont typeface="Arial" pitchFamily="34" charset="0"/>
              <a:buChar char="•"/>
              <a:defRPr sz="22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endParaRPr lang="zh-CN" altLang="en-US" dirty="0">
              <a:solidFill>
                <a:schemeClr val="bg2"/>
              </a:solidFill>
            </a:endParaRPr>
          </a:p>
        </p:txBody>
      </p:sp>
      <p:sp>
        <p:nvSpPr>
          <p:cNvPr id="4" name="文本框 3"/>
          <p:cNvSpPr txBox="1"/>
          <p:nvPr>
            <p:custDataLst>
              <p:tags r:id="rId4"/>
            </p:custDataLst>
          </p:nvPr>
        </p:nvSpPr>
        <p:spPr>
          <a:xfrm>
            <a:off x="6716735" y="2693248"/>
            <a:ext cx="3646056" cy="432487"/>
          </a:xfrm>
          <a:prstGeom prst="rect">
            <a:avLst/>
          </a:prstGeom>
        </p:spPr>
        <p:txBody>
          <a:bodyPr vert="horz" lIns="91440" tIns="45720" rIns="91440" bIns="45720" rtlCol="0">
            <a:noAutofit/>
          </a:bodyPr>
          <a:lstStyle>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pPr marL="0" indent="0">
              <a:buNone/>
            </a:pPr>
            <a:r>
              <a:rPr lang="zh-CN" altLang="en-US" sz="1800" dirty="0" smtClean="0"/>
              <a:t>       </a:t>
            </a:r>
            <a:r>
              <a:rPr lang="zh-CN" altLang="en-US" sz="1800" dirty="0" smtClean="0">
                <a:solidFill>
                  <a:srgbClr val="505050"/>
                </a:solidFill>
              </a:rPr>
              <a:t>自行车</a:t>
            </a:r>
            <a:r>
              <a:rPr lang="zh-CN" altLang="en-US" sz="1800" dirty="0">
                <a:solidFill>
                  <a:srgbClr val="505050"/>
                </a:solidFill>
              </a:rPr>
              <a:t>共享系统是租赁自行车的一种方式。目前，全世界有超过</a:t>
            </a:r>
            <a:r>
              <a:rPr lang="en-US" altLang="zh-CN" sz="1800" dirty="0">
                <a:solidFill>
                  <a:srgbClr val="505050"/>
                </a:solidFill>
              </a:rPr>
              <a:t>500</a:t>
            </a:r>
            <a:r>
              <a:rPr lang="zh-CN" altLang="en-US" sz="1800" dirty="0">
                <a:solidFill>
                  <a:srgbClr val="505050"/>
                </a:solidFill>
              </a:rPr>
              <a:t>个自行车共享计划。 </a:t>
            </a:r>
          </a:p>
        </p:txBody>
      </p:sp>
      <p:sp>
        <p:nvSpPr>
          <p:cNvPr id="9" name="文本框 8"/>
          <p:cNvSpPr txBox="1"/>
          <p:nvPr/>
        </p:nvSpPr>
        <p:spPr>
          <a:xfrm>
            <a:off x="6716735" y="4130583"/>
            <a:ext cx="3756893" cy="923330"/>
          </a:xfrm>
          <a:prstGeom prst="rect">
            <a:avLst/>
          </a:prstGeom>
          <a:noFill/>
        </p:spPr>
        <p:txBody>
          <a:bodyPr wrap="square" rtlCol="0">
            <a:spAutoFit/>
          </a:bodyPr>
          <a:lstStyle/>
          <a:p>
            <a:r>
              <a:rPr lang="zh-CN" altLang="en-US" dirty="0" smtClean="0"/>
              <a:t>       </a:t>
            </a:r>
            <a:r>
              <a:rPr lang="zh-CN" altLang="en-US" dirty="0" smtClean="0">
                <a:solidFill>
                  <a:srgbClr val="505050"/>
                </a:solidFill>
              </a:rPr>
              <a:t>本项目旨在对美国某城市共享单车借车次数的影响因素以及用户用车偏好进行可视化分析。</a:t>
            </a:r>
            <a:endParaRPr lang="zh-CN" altLang="en-US" dirty="0">
              <a:solidFill>
                <a:srgbClr val="505050"/>
              </a:solidFill>
            </a:endParaRPr>
          </a:p>
        </p:txBody>
      </p:sp>
      <p:grpSp>
        <p:nvGrpSpPr>
          <p:cNvPr id="14" name="组合 13"/>
          <p:cNvGrpSpPr/>
          <p:nvPr/>
        </p:nvGrpSpPr>
        <p:grpSpPr>
          <a:xfrm>
            <a:off x="848835" y="1688400"/>
            <a:ext cx="5339529" cy="4129519"/>
            <a:chOff x="548667" y="967127"/>
            <a:chExt cx="5694657" cy="4086786"/>
          </a:xfrm>
        </p:grpSpPr>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67" y="1953087"/>
              <a:ext cx="3219202" cy="2055495"/>
            </a:xfrm>
            <a:prstGeom prst="hexagon">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1890" y="2967405"/>
              <a:ext cx="3031434" cy="2086508"/>
            </a:xfrm>
            <a:prstGeom prst="hexagon">
              <a:avLst/>
            </a:prstGeom>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7102" y="967127"/>
              <a:ext cx="3006633" cy="2008431"/>
            </a:xfrm>
            <a:prstGeom prst="hexagon">
              <a:avLst/>
            </a:prstGeom>
          </p:spPr>
        </p:pic>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p:nvPr>
            <p:custDataLst>
              <p:tags r:id="rId2"/>
            </p:custDataLst>
          </p:nvPr>
        </p:nvGrpSpPr>
        <p:grpSpPr bwMode="auto">
          <a:xfrm>
            <a:off x="2269740" y="1340882"/>
            <a:ext cx="7652521" cy="1746250"/>
            <a:chOff x="0" y="0"/>
            <a:chExt cx="9764" cy="2748"/>
          </a:xfrm>
        </p:grpSpPr>
        <p:grpSp>
          <p:nvGrpSpPr>
            <p:cNvPr id="17412" name="Group 4"/>
            <p:cNvGrpSpPr/>
            <p:nvPr/>
          </p:nvGrpSpPr>
          <p:grpSpPr bwMode="auto">
            <a:xfrm>
              <a:off x="0" y="1502"/>
              <a:ext cx="9765" cy="1247"/>
              <a:chOff x="0" y="0"/>
              <a:chExt cx="9765" cy="1247"/>
            </a:xfrm>
          </p:grpSpPr>
          <p:cxnSp>
            <p:nvCxnSpPr>
              <p:cNvPr id="17413" name="AutoShape 20"/>
              <p:cNvCxnSpPr>
                <a:cxnSpLocks noChangeShapeType="1"/>
                <a:endCxn id="17416" idx="0"/>
              </p:cNvCxnSpPr>
              <p:nvPr>
                <p:custDataLst>
                  <p:tags r:id="rId12"/>
                </p:custDataLst>
              </p:nvPr>
            </p:nvCxnSpPr>
            <p:spPr bwMode="auto">
              <a:xfrm>
                <a:off x="0" y="515"/>
                <a:ext cx="9765" cy="0"/>
              </a:xfrm>
              <a:prstGeom prst="straightConnector1">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4" name="直接连接符 28"/>
              <p:cNvCxnSpPr>
                <a:cxnSpLocks noChangeShapeType="1"/>
              </p:cNvCxnSpPr>
              <p:nvPr>
                <p:custDataLst>
                  <p:tags r:id="rId13"/>
                </p:custDataLst>
              </p:nvPr>
            </p:nvCxnSpPr>
            <p:spPr bwMode="auto">
              <a:xfrm>
                <a:off x="0" y="512"/>
                <a:ext cx="0" cy="733"/>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5" name="直接连接符 29"/>
              <p:cNvCxnSpPr>
                <a:cxnSpLocks noChangeShapeType="1"/>
              </p:cNvCxnSpPr>
              <p:nvPr>
                <p:custDataLst>
                  <p:tags r:id="rId14"/>
                </p:custDataLst>
              </p:nvPr>
            </p:nvCxnSpPr>
            <p:spPr bwMode="auto">
              <a:xfrm>
                <a:off x="4965" y="512"/>
                <a:ext cx="0" cy="733"/>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6" name="直接连接符 31"/>
              <p:cNvCxnSpPr>
                <a:cxnSpLocks noChangeShapeType="1"/>
              </p:cNvCxnSpPr>
              <p:nvPr>
                <p:custDataLst>
                  <p:tags r:id="rId15"/>
                </p:custDataLst>
              </p:nvPr>
            </p:nvCxnSpPr>
            <p:spPr bwMode="auto">
              <a:xfrm>
                <a:off x="9765" y="515"/>
                <a:ext cx="0" cy="732"/>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7" name="直接连接符 32"/>
              <p:cNvCxnSpPr>
                <a:cxnSpLocks noChangeShapeType="1"/>
              </p:cNvCxnSpPr>
              <p:nvPr>
                <p:custDataLst>
                  <p:tags r:id="rId16"/>
                </p:custDataLst>
              </p:nvPr>
            </p:nvCxnSpPr>
            <p:spPr bwMode="auto">
              <a:xfrm>
                <a:off x="4965" y="0"/>
                <a:ext cx="0" cy="512"/>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17418" name="矩形 38"/>
            <p:cNvSpPr>
              <a:spLocks noChangeArrowheads="1"/>
            </p:cNvSpPr>
            <p:nvPr>
              <p:custDataLst>
                <p:tags r:id="rId11"/>
              </p:custDataLst>
            </p:nvPr>
          </p:nvSpPr>
          <p:spPr bwMode="auto">
            <a:xfrm>
              <a:off x="2207" y="0"/>
              <a:ext cx="5545" cy="1523"/>
            </a:xfrm>
            <a:prstGeom prst="rect">
              <a:avLst/>
            </a:prstGeom>
            <a:noFill/>
            <a:ln w="19050" cmpd="sng">
              <a:solidFill>
                <a:srgbClr val="8FC226"/>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Font typeface="Arial" pitchFamily="34" charset="0"/>
                <a:buNone/>
              </a:pPr>
              <a:endParaRPr lang="zh-CN" altLang="zh-CN">
                <a:solidFill>
                  <a:srgbClr val="FFFFFF"/>
                </a:solidFill>
                <a:latin typeface="+mn-lt"/>
                <a:ea typeface="+mn-ea"/>
              </a:endParaRPr>
            </a:p>
          </p:txBody>
        </p:sp>
      </p:grpSp>
      <p:sp>
        <p:nvSpPr>
          <p:cNvPr id="17423" name="矩形 1"/>
          <p:cNvSpPr>
            <a:spLocks noChangeArrowheads="1"/>
          </p:cNvSpPr>
          <p:nvPr>
            <p:custDataLst>
              <p:tags r:id="rId3"/>
            </p:custDataLst>
          </p:nvPr>
        </p:nvSpPr>
        <p:spPr bwMode="auto">
          <a:xfrm>
            <a:off x="761354" y="3087133"/>
            <a:ext cx="3009913"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smtClean="0">
                <a:solidFill>
                  <a:schemeClr val="bg1"/>
                </a:solidFill>
                <a:latin typeface="微软雅黑" panose="020B0503020204020204" pitchFamily="34" charset="-122"/>
                <a:ea typeface="微软雅黑" panose="020B0503020204020204" pitchFamily="34" charset="-122"/>
                <a:cs typeface="+mj-cs"/>
              </a:rPr>
              <a:t>时间序列数据</a:t>
            </a:r>
          </a:p>
        </p:txBody>
      </p:sp>
      <p:sp>
        <p:nvSpPr>
          <p:cNvPr id="17424" name="矩形 9"/>
          <p:cNvSpPr>
            <a:spLocks noChangeArrowheads="1"/>
          </p:cNvSpPr>
          <p:nvPr>
            <p:custDataLst>
              <p:tags r:id="rId4"/>
            </p:custDataLst>
          </p:nvPr>
        </p:nvSpPr>
        <p:spPr bwMode="auto">
          <a:xfrm>
            <a:off x="4655540" y="3087133"/>
            <a:ext cx="3009913"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a:solidFill>
                  <a:schemeClr val="bg1"/>
                </a:solidFill>
                <a:latin typeface="微软雅黑" panose="020B0503020204020204" pitchFamily="34" charset="-122"/>
                <a:ea typeface="微软雅黑" panose="020B0503020204020204" pitchFamily="34" charset="-122"/>
                <a:cs typeface="+mj-cs"/>
              </a:rPr>
              <a:t>数值型数据</a:t>
            </a:r>
          </a:p>
        </p:txBody>
      </p:sp>
      <p:sp>
        <p:nvSpPr>
          <p:cNvPr id="17425" name="矩形 14"/>
          <p:cNvSpPr>
            <a:spLocks noChangeArrowheads="1"/>
          </p:cNvSpPr>
          <p:nvPr>
            <p:custDataLst>
              <p:tags r:id="rId5"/>
            </p:custDataLst>
          </p:nvPr>
        </p:nvSpPr>
        <p:spPr bwMode="auto">
          <a:xfrm>
            <a:off x="8424567" y="3087133"/>
            <a:ext cx="3139359"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a:solidFill>
                  <a:schemeClr val="bg1"/>
                </a:solidFill>
                <a:latin typeface="微软雅黑" panose="020B0503020204020204" pitchFamily="34" charset="-122"/>
                <a:ea typeface="微软雅黑" panose="020B0503020204020204" pitchFamily="34" charset="-122"/>
                <a:cs typeface="+mj-cs"/>
              </a:rPr>
              <a:t>分类数据</a:t>
            </a:r>
          </a:p>
        </p:txBody>
      </p:sp>
      <p:sp>
        <p:nvSpPr>
          <p:cNvPr id="2" name="文本框 1"/>
          <p:cNvSpPr txBox="1"/>
          <p:nvPr>
            <p:custDataLst>
              <p:tags r:id="rId6"/>
            </p:custDataLst>
          </p:nvPr>
        </p:nvSpPr>
        <p:spPr>
          <a:xfrm>
            <a:off x="4069492" y="1426324"/>
            <a:ext cx="4201297" cy="796925"/>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defPPr>
              <a:defRPr lang="zh-CN"/>
            </a:defPPr>
            <a:lvl1pPr algn="ctr" eaLnBrk="1" hangingPunct="1">
              <a:defRPr sz="2800">
                <a:solidFill>
                  <a:schemeClr val="bg1"/>
                </a:solidFill>
                <a:latin typeface="+mn-lt"/>
                <a:ea typeface="+mn-ea"/>
              </a:defRPr>
            </a:lvl1pPr>
            <a:lvl2pPr eaLnBrk="0" hangingPunct="0">
              <a:defRPr sz="3200">
                <a:solidFill>
                  <a:srgbClr val="6F8A1B"/>
                </a:solidFill>
              </a:defRPr>
            </a:lvl2pPr>
            <a:lvl3pPr eaLnBrk="0" hangingPunct="0">
              <a:defRPr sz="3200">
                <a:solidFill>
                  <a:srgbClr val="6F8A1B"/>
                </a:solidFill>
              </a:defRPr>
            </a:lvl3pPr>
            <a:lvl4pPr eaLnBrk="0" hangingPunct="0">
              <a:defRPr sz="3200">
                <a:solidFill>
                  <a:srgbClr val="6F8A1B"/>
                </a:solidFill>
              </a:defRPr>
            </a:lvl4pPr>
            <a:lvl5pPr eaLnBrk="0" hangingPunct="0">
              <a:defRPr sz="3200">
                <a:solidFill>
                  <a:srgbClr val="6F8A1B"/>
                </a:solidFill>
              </a:defRPr>
            </a:lvl5pPr>
            <a:lvl6pPr marL="457200" eaLnBrk="0" fontAlgn="base" hangingPunct="0">
              <a:spcBef>
                <a:spcPct val="0"/>
              </a:spcBef>
              <a:spcAft>
                <a:spcPct val="0"/>
              </a:spcAft>
              <a:buFont typeface="Arial" pitchFamily="34" charset="0"/>
              <a:defRPr sz="3200">
                <a:solidFill>
                  <a:srgbClr val="6F8A1B"/>
                </a:solidFill>
              </a:defRPr>
            </a:lvl6pPr>
            <a:lvl7pPr marL="914400" eaLnBrk="0" fontAlgn="base" hangingPunct="0">
              <a:spcBef>
                <a:spcPct val="0"/>
              </a:spcBef>
              <a:spcAft>
                <a:spcPct val="0"/>
              </a:spcAft>
              <a:buFont typeface="Arial" pitchFamily="34" charset="0"/>
              <a:defRPr sz="3200">
                <a:solidFill>
                  <a:srgbClr val="6F8A1B"/>
                </a:solidFill>
              </a:defRPr>
            </a:lvl7pPr>
            <a:lvl8pPr marL="1371600" eaLnBrk="0" fontAlgn="base" hangingPunct="0">
              <a:spcBef>
                <a:spcPct val="0"/>
              </a:spcBef>
              <a:spcAft>
                <a:spcPct val="0"/>
              </a:spcAft>
              <a:buFont typeface="Arial" pitchFamily="34" charset="0"/>
              <a:defRPr sz="3200">
                <a:solidFill>
                  <a:srgbClr val="6F8A1B"/>
                </a:solidFill>
              </a:defRPr>
            </a:lvl8pPr>
            <a:lvl9pPr marL="1828800" eaLnBrk="0" fontAlgn="base" hangingPunct="0">
              <a:spcBef>
                <a:spcPct val="0"/>
              </a:spcBef>
              <a:spcAft>
                <a:spcPct val="0"/>
              </a:spcAft>
              <a:buFont typeface="Arial" pitchFamily="34" charset="0"/>
              <a:defRPr sz="3200">
                <a:solidFill>
                  <a:srgbClr val="6F8A1B"/>
                </a:solidFill>
              </a:defRPr>
            </a:lvl9pPr>
          </a:lstStyle>
          <a:p>
            <a:pPr>
              <a:spcBef>
                <a:spcPct val="0"/>
              </a:spcBef>
            </a:pPr>
            <a:r>
              <a:rPr lang="zh-CN" altLang="en-US" sz="3200" dirty="0">
                <a:latin typeface="+mj-ea"/>
                <a:ea typeface="+mj-ea"/>
                <a:cs typeface="+mj-cs"/>
                <a:sym typeface="Arial" pitchFamily="34" charset="0"/>
              </a:rPr>
              <a:t>数据类型</a:t>
            </a:r>
          </a:p>
        </p:txBody>
      </p:sp>
      <p:sp>
        <p:nvSpPr>
          <p:cNvPr id="3" name="文本框 2"/>
          <p:cNvSpPr txBox="1"/>
          <p:nvPr>
            <p:custDataLst>
              <p:tags r:id="rId7"/>
            </p:custDataLst>
          </p:nvPr>
        </p:nvSpPr>
        <p:spPr>
          <a:xfrm>
            <a:off x="8434107" y="3498296"/>
            <a:ext cx="3129820"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sz="1600" dirty="0" smtClean="0">
                <a:solidFill>
                  <a:srgbClr val="505050"/>
                </a:solidFill>
              </a:rPr>
              <a:t>season</a:t>
            </a:r>
          </a:p>
          <a:p>
            <a:r>
              <a:rPr lang="en-US" altLang="zh-CN" sz="1400" dirty="0" smtClean="0">
                <a:solidFill>
                  <a:srgbClr val="505050"/>
                </a:solidFill>
              </a:rPr>
              <a:t>1</a:t>
            </a:r>
            <a:r>
              <a:rPr lang="en-US" altLang="zh-CN" sz="1400" dirty="0">
                <a:solidFill>
                  <a:srgbClr val="505050"/>
                </a:solidFill>
              </a:rPr>
              <a:t>=</a:t>
            </a:r>
            <a:r>
              <a:rPr lang="zh-CN" altLang="en-US" sz="1400" dirty="0">
                <a:solidFill>
                  <a:srgbClr val="505050"/>
                </a:solidFill>
              </a:rPr>
              <a:t>春天 </a:t>
            </a:r>
            <a:r>
              <a:rPr lang="en-US" altLang="zh-CN" sz="1400" dirty="0">
                <a:solidFill>
                  <a:srgbClr val="505050"/>
                </a:solidFill>
              </a:rPr>
              <a:t>2=</a:t>
            </a:r>
            <a:r>
              <a:rPr lang="zh-CN" altLang="en-US" sz="1400" dirty="0">
                <a:solidFill>
                  <a:srgbClr val="505050"/>
                </a:solidFill>
              </a:rPr>
              <a:t>夏天 </a:t>
            </a:r>
            <a:r>
              <a:rPr lang="en-US" altLang="zh-CN" sz="1400" dirty="0">
                <a:solidFill>
                  <a:srgbClr val="505050"/>
                </a:solidFill>
              </a:rPr>
              <a:t>3=</a:t>
            </a:r>
            <a:r>
              <a:rPr lang="zh-CN" altLang="en-US" sz="1400" dirty="0">
                <a:solidFill>
                  <a:srgbClr val="505050"/>
                </a:solidFill>
              </a:rPr>
              <a:t>秋天 </a:t>
            </a:r>
            <a:r>
              <a:rPr lang="en-US" altLang="zh-CN" sz="1400" dirty="0">
                <a:solidFill>
                  <a:srgbClr val="505050"/>
                </a:solidFill>
              </a:rPr>
              <a:t>4=</a:t>
            </a:r>
            <a:r>
              <a:rPr lang="zh-CN" altLang="en-US" sz="1400" dirty="0">
                <a:solidFill>
                  <a:srgbClr val="505050"/>
                </a:solidFill>
              </a:rPr>
              <a:t>冬天</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a:solidFill>
                  <a:srgbClr val="505050"/>
                </a:solidFill>
              </a:rPr>
              <a:t>h</a:t>
            </a:r>
            <a:r>
              <a:rPr lang="en-US" altLang="zh-CN" sz="1400" dirty="0" smtClean="0">
                <a:solidFill>
                  <a:srgbClr val="505050"/>
                </a:solidFill>
              </a:rPr>
              <a:t>oliday-</a:t>
            </a:r>
            <a:r>
              <a:rPr lang="zh-CN" altLang="en-US" sz="1400" dirty="0" smtClean="0">
                <a:solidFill>
                  <a:srgbClr val="505050"/>
                </a:solidFill>
              </a:rPr>
              <a:t>是否</a:t>
            </a:r>
            <a:r>
              <a:rPr lang="zh-CN" altLang="en-US" sz="1400" dirty="0">
                <a:solidFill>
                  <a:srgbClr val="505050"/>
                </a:solidFill>
              </a:rPr>
              <a:t>是节假日</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smtClean="0">
                <a:solidFill>
                  <a:srgbClr val="505050"/>
                </a:solidFill>
              </a:rPr>
              <a:t>workingday</a:t>
            </a:r>
            <a:r>
              <a:rPr lang="en-US" altLang="zh-CN" sz="1400" dirty="0">
                <a:solidFill>
                  <a:srgbClr val="505050"/>
                </a:solidFill>
              </a:rPr>
              <a:t>-</a:t>
            </a:r>
            <a:r>
              <a:rPr lang="en-US" altLang="zh-CN" sz="1400" dirty="0" smtClean="0">
                <a:solidFill>
                  <a:srgbClr val="505050"/>
                </a:solidFill>
              </a:rPr>
              <a:t>1</a:t>
            </a:r>
            <a:r>
              <a:rPr lang="en-US" altLang="zh-CN" sz="1400" dirty="0">
                <a:solidFill>
                  <a:srgbClr val="505050"/>
                </a:solidFill>
              </a:rPr>
              <a:t>=</a:t>
            </a:r>
            <a:r>
              <a:rPr lang="zh-CN" altLang="en-US" sz="1400" dirty="0">
                <a:solidFill>
                  <a:srgbClr val="505050"/>
                </a:solidFill>
              </a:rPr>
              <a:t>工作日 </a:t>
            </a:r>
            <a:r>
              <a:rPr lang="en-US" altLang="zh-CN" sz="1400" dirty="0">
                <a:solidFill>
                  <a:srgbClr val="505050"/>
                </a:solidFill>
              </a:rPr>
              <a:t>0=</a:t>
            </a:r>
            <a:r>
              <a:rPr lang="zh-CN" altLang="en-US" sz="1400" dirty="0">
                <a:solidFill>
                  <a:srgbClr val="505050"/>
                </a:solidFill>
              </a:rPr>
              <a:t>周末</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smtClean="0">
                <a:solidFill>
                  <a:srgbClr val="505050"/>
                </a:solidFill>
              </a:rPr>
              <a:t>weather</a:t>
            </a:r>
          </a:p>
          <a:p>
            <a:r>
              <a:rPr lang="en-US" altLang="zh-CN" sz="1400" dirty="0" smtClean="0">
                <a:solidFill>
                  <a:srgbClr val="505050"/>
                </a:solidFill>
              </a:rPr>
              <a:t>1</a:t>
            </a:r>
            <a:r>
              <a:rPr lang="zh-CN" altLang="en-US" sz="1400" dirty="0" smtClean="0">
                <a:solidFill>
                  <a:srgbClr val="505050"/>
                </a:solidFill>
              </a:rPr>
              <a:t>：</a:t>
            </a:r>
            <a:r>
              <a:rPr lang="zh-CN" altLang="en-US" sz="1400" dirty="0">
                <a:solidFill>
                  <a:srgbClr val="505050"/>
                </a:solidFill>
              </a:rPr>
              <a:t>晴天，多云 </a:t>
            </a:r>
            <a:r>
              <a:rPr lang="en-US" altLang="zh-CN" sz="1400" dirty="0">
                <a:solidFill>
                  <a:srgbClr val="505050"/>
                </a:solidFill>
              </a:rPr>
              <a:t>2</a:t>
            </a:r>
            <a:r>
              <a:rPr lang="zh-CN" altLang="en-US" sz="1400" dirty="0">
                <a:solidFill>
                  <a:srgbClr val="505050"/>
                </a:solidFill>
              </a:rPr>
              <a:t>：薄雾，</a:t>
            </a:r>
            <a:r>
              <a:rPr lang="zh-CN" altLang="en-US" sz="1400" dirty="0" smtClean="0">
                <a:solidFill>
                  <a:srgbClr val="505050"/>
                </a:solidFill>
              </a:rPr>
              <a:t>少云 </a:t>
            </a:r>
            <a:endParaRPr lang="en-US" altLang="zh-CN" sz="1400" dirty="0" smtClean="0">
              <a:solidFill>
                <a:srgbClr val="505050"/>
              </a:solidFill>
            </a:endParaRPr>
          </a:p>
          <a:p>
            <a:r>
              <a:rPr lang="en-US" altLang="zh-CN" sz="1400" dirty="0" smtClean="0">
                <a:solidFill>
                  <a:srgbClr val="505050"/>
                </a:solidFill>
              </a:rPr>
              <a:t>3</a:t>
            </a:r>
            <a:r>
              <a:rPr lang="zh-CN" altLang="en-US" sz="1400" dirty="0">
                <a:solidFill>
                  <a:srgbClr val="505050"/>
                </a:solidFill>
              </a:rPr>
              <a:t>：小雪，小雨 </a:t>
            </a:r>
            <a:r>
              <a:rPr lang="en-US" altLang="zh-CN" sz="1400" dirty="0">
                <a:solidFill>
                  <a:srgbClr val="505050"/>
                </a:solidFill>
              </a:rPr>
              <a:t>4</a:t>
            </a:r>
            <a:r>
              <a:rPr lang="zh-CN" altLang="en-US" sz="1400" dirty="0">
                <a:solidFill>
                  <a:srgbClr val="505050"/>
                </a:solidFill>
              </a:rPr>
              <a:t>：大雨，大雪，大雾</a:t>
            </a:r>
          </a:p>
        </p:txBody>
      </p:sp>
      <p:sp>
        <p:nvSpPr>
          <p:cNvPr id="4" name="文本框 3"/>
          <p:cNvSpPr txBox="1"/>
          <p:nvPr>
            <p:custDataLst>
              <p:tags r:id="rId8"/>
            </p:custDataLst>
          </p:nvPr>
        </p:nvSpPr>
        <p:spPr>
          <a:xfrm>
            <a:off x="761352" y="3498296"/>
            <a:ext cx="3009914"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dirty="0" err="1">
                <a:solidFill>
                  <a:srgbClr val="505050"/>
                </a:solidFill>
              </a:rPr>
              <a:t>datatime</a:t>
            </a:r>
            <a:r>
              <a:rPr lang="en-US" altLang="zh-CN" dirty="0">
                <a:solidFill>
                  <a:srgbClr val="505050"/>
                </a:solidFill>
              </a:rPr>
              <a:t> - </a:t>
            </a:r>
            <a:r>
              <a:rPr lang="zh-CN" altLang="en-US" dirty="0">
                <a:solidFill>
                  <a:srgbClr val="505050"/>
                </a:solidFill>
              </a:rPr>
              <a:t>日期</a:t>
            </a:r>
            <a:r>
              <a:rPr lang="en-US" altLang="zh-CN" dirty="0">
                <a:solidFill>
                  <a:srgbClr val="505050"/>
                </a:solidFill>
              </a:rPr>
              <a:t>+</a:t>
            </a:r>
            <a:r>
              <a:rPr lang="zh-CN" altLang="en-US" dirty="0">
                <a:solidFill>
                  <a:srgbClr val="505050"/>
                </a:solidFill>
              </a:rPr>
              <a:t>时间</a:t>
            </a:r>
          </a:p>
        </p:txBody>
      </p:sp>
      <p:sp>
        <p:nvSpPr>
          <p:cNvPr id="5" name="文本框 4"/>
          <p:cNvSpPr txBox="1"/>
          <p:nvPr>
            <p:custDataLst>
              <p:tags r:id="rId9"/>
            </p:custDataLst>
          </p:nvPr>
        </p:nvSpPr>
        <p:spPr>
          <a:xfrm>
            <a:off x="4659515" y="3498296"/>
            <a:ext cx="3009913"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fontScale="85000" lnSpcReduction="10000"/>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dirty="0" smtClean="0">
                <a:solidFill>
                  <a:srgbClr val="505050"/>
                </a:solidFill>
              </a:rPr>
              <a:t>temp-</a:t>
            </a:r>
            <a:r>
              <a:rPr lang="zh-CN" altLang="en-US" dirty="0" smtClean="0">
                <a:solidFill>
                  <a:srgbClr val="505050"/>
                </a:solidFill>
              </a:rPr>
              <a:t>气温 </a:t>
            </a:r>
            <a:r>
              <a:rPr lang="zh-CN" altLang="en-US" dirty="0">
                <a:solidFill>
                  <a:srgbClr val="505050"/>
                </a:solidFill>
              </a:rPr>
              <a:t>摄氏度</a:t>
            </a:r>
            <a:endParaRPr lang="en-US" altLang="zh-CN" dirty="0" smtClean="0">
              <a:solidFill>
                <a:srgbClr val="505050"/>
              </a:solidFill>
            </a:endParaRPr>
          </a:p>
          <a:p>
            <a:pPr marL="285750" indent="-285750">
              <a:buFont typeface="Arial" panose="020B0604020202020204" pitchFamily="34" charset="0"/>
              <a:buChar char="•"/>
            </a:pPr>
            <a:r>
              <a:rPr lang="en-US" altLang="zh-CN" dirty="0" err="1" smtClean="0">
                <a:solidFill>
                  <a:srgbClr val="505050"/>
                </a:solidFill>
              </a:rPr>
              <a:t>atemp</a:t>
            </a:r>
            <a:r>
              <a:rPr lang="en-US" altLang="zh-CN" dirty="0">
                <a:solidFill>
                  <a:srgbClr val="505050"/>
                </a:solidFill>
              </a:rPr>
              <a:t>-</a:t>
            </a:r>
            <a:r>
              <a:rPr lang="zh-CN" altLang="en-US" dirty="0" smtClean="0">
                <a:solidFill>
                  <a:srgbClr val="505050"/>
                </a:solidFill>
              </a:rPr>
              <a:t>体</a:t>
            </a:r>
            <a:r>
              <a:rPr lang="zh-CN" altLang="en-US" dirty="0">
                <a:solidFill>
                  <a:srgbClr val="505050"/>
                </a:solidFill>
              </a:rPr>
              <a:t>感温度</a:t>
            </a:r>
            <a:endParaRPr lang="en-US" altLang="zh-CN" dirty="0" smtClean="0">
              <a:solidFill>
                <a:srgbClr val="505050"/>
              </a:solidFill>
            </a:endParaRPr>
          </a:p>
          <a:p>
            <a:pPr marL="285750" indent="-285750">
              <a:buFont typeface="Arial" panose="020B0604020202020204" pitchFamily="34" charset="0"/>
              <a:buChar char="•"/>
            </a:pPr>
            <a:r>
              <a:rPr lang="en-US" altLang="zh-CN" dirty="0" smtClean="0">
                <a:solidFill>
                  <a:srgbClr val="505050"/>
                </a:solidFill>
              </a:rPr>
              <a:t>humidity-</a:t>
            </a:r>
            <a:r>
              <a:rPr lang="zh-CN" altLang="en-US" dirty="0" smtClean="0">
                <a:solidFill>
                  <a:srgbClr val="505050"/>
                </a:solidFill>
              </a:rPr>
              <a:t>湿度</a:t>
            </a:r>
            <a:endParaRPr lang="en-US" altLang="zh-CN" dirty="0" smtClean="0">
              <a:solidFill>
                <a:srgbClr val="505050"/>
              </a:solidFill>
            </a:endParaRPr>
          </a:p>
          <a:p>
            <a:pPr marL="285750" indent="-285750">
              <a:buFont typeface="Arial" panose="020B0604020202020204" pitchFamily="34" charset="0"/>
              <a:buChar char="•"/>
            </a:pPr>
            <a:r>
              <a:rPr lang="en-US" altLang="zh-CN" dirty="0" err="1">
                <a:solidFill>
                  <a:srgbClr val="505050"/>
                </a:solidFill>
              </a:rPr>
              <a:t>w</a:t>
            </a:r>
            <a:r>
              <a:rPr lang="en-US" altLang="zh-CN" dirty="0" err="1" smtClean="0">
                <a:solidFill>
                  <a:srgbClr val="505050"/>
                </a:solidFill>
              </a:rPr>
              <a:t>indspeed</a:t>
            </a:r>
            <a:r>
              <a:rPr lang="en-US" altLang="zh-CN" dirty="0" smtClean="0">
                <a:solidFill>
                  <a:srgbClr val="505050"/>
                </a:solidFill>
              </a:rPr>
              <a:t>-</a:t>
            </a:r>
            <a:r>
              <a:rPr lang="zh-CN" altLang="en-US" dirty="0" smtClean="0">
                <a:solidFill>
                  <a:srgbClr val="505050"/>
                </a:solidFill>
              </a:rPr>
              <a:t>风速</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c</a:t>
            </a:r>
            <a:r>
              <a:rPr lang="en-US" altLang="zh-CN" dirty="0" smtClean="0">
                <a:solidFill>
                  <a:srgbClr val="505050"/>
                </a:solidFill>
              </a:rPr>
              <a:t>asual-</a:t>
            </a:r>
            <a:r>
              <a:rPr lang="zh-CN" altLang="en-US" dirty="0" smtClean="0">
                <a:solidFill>
                  <a:srgbClr val="505050"/>
                </a:solidFill>
              </a:rPr>
              <a:t>非</a:t>
            </a:r>
            <a:r>
              <a:rPr lang="zh-CN" altLang="en-US" dirty="0">
                <a:solidFill>
                  <a:srgbClr val="505050"/>
                </a:solidFill>
              </a:rPr>
              <a:t>注册用户个数</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r</a:t>
            </a:r>
            <a:r>
              <a:rPr lang="en-US" altLang="zh-CN" dirty="0" smtClean="0">
                <a:solidFill>
                  <a:srgbClr val="505050"/>
                </a:solidFill>
              </a:rPr>
              <a:t>egistered-</a:t>
            </a:r>
            <a:r>
              <a:rPr lang="zh-CN" altLang="en-US" dirty="0" smtClean="0">
                <a:solidFill>
                  <a:srgbClr val="505050"/>
                </a:solidFill>
              </a:rPr>
              <a:t>注册</a:t>
            </a:r>
            <a:r>
              <a:rPr lang="zh-CN" altLang="en-US" dirty="0">
                <a:solidFill>
                  <a:srgbClr val="505050"/>
                </a:solidFill>
              </a:rPr>
              <a:t>用户个数</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c</a:t>
            </a:r>
            <a:r>
              <a:rPr lang="en-US" altLang="zh-CN" dirty="0" smtClean="0">
                <a:solidFill>
                  <a:srgbClr val="505050"/>
                </a:solidFill>
              </a:rPr>
              <a:t>ount-</a:t>
            </a:r>
            <a:r>
              <a:rPr lang="zh-CN" altLang="en-US" dirty="0" smtClean="0">
                <a:solidFill>
                  <a:srgbClr val="505050"/>
                </a:solidFill>
              </a:rPr>
              <a:t>给定</a:t>
            </a:r>
            <a:r>
              <a:rPr lang="zh-CN" altLang="en-US" dirty="0">
                <a:solidFill>
                  <a:srgbClr val="505050"/>
                </a:solidFill>
              </a:rPr>
              <a:t>日期</a:t>
            </a:r>
            <a:r>
              <a:rPr lang="zh-CN" altLang="en-US" dirty="0" smtClean="0">
                <a:solidFill>
                  <a:srgbClr val="505050"/>
                </a:solidFill>
              </a:rPr>
              <a:t>时间总</a:t>
            </a:r>
            <a:r>
              <a:rPr lang="zh-CN" altLang="en-US" dirty="0">
                <a:solidFill>
                  <a:srgbClr val="505050"/>
                </a:solidFill>
              </a:rPr>
              <a:t>租车人数</a:t>
            </a:r>
          </a:p>
        </p:txBody>
      </p:sp>
      <p:sp>
        <p:nvSpPr>
          <p:cNvPr id="17" name="文本框 16"/>
          <p:cNvSpPr txBox="1"/>
          <p:nvPr>
            <p:custDataLst>
              <p:tags r:id="rId10"/>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latin typeface="微软雅黑" panose="020B0503020204020204" pitchFamily="34" charset="-122"/>
                <a:ea typeface="微软雅黑" panose="020B0503020204020204" pitchFamily="34" charset="-122"/>
              </a:rPr>
              <a:t>2</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mj-ea"/>
              </a:rPr>
              <a:t>数据理解</a:t>
            </a:r>
            <a:endParaRPr lang="zh-CN" altLang="en-US" sz="4000" dirty="0">
              <a:latin typeface="+mj-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17" name="文本框 16"/>
          <p:cNvSpPr txBox="1"/>
          <p:nvPr/>
        </p:nvSpPr>
        <p:spPr>
          <a:xfrm>
            <a:off x="1984880" y="1454006"/>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smtClean="0">
                <a:solidFill>
                  <a:schemeClr val="bg2"/>
                </a:solidFill>
                <a:latin typeface="微软雅黑" panose="020B0503020204020204" pitchFamily="34" charset="-122"/>
                <a:ea typeface="微软雅黑" panose="020B0503020204020204" pitchFamily="34" charset="-122"/>
              </a:rPr>
              <a:t>数值型数据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9745" y="2045012"/>
            <a:ext cx="4362619" cy="4385907"/>
          </a:xfrm>
          <a:prstGeom prst="rect">
            <a:avLst/>
          </a:prstGeom>
        </p:spPr>
      </p:pic>
      <p:sp>
        <p:nvSpPr>
          <p:cNvPr id="8" name="矩形 7"/>
          <p:cNvSpPr/>
          <p:nvPr/>
        </p:nvSpPr>
        <p:spPr>
          <a:xfrm>
            <a:off x="590597" y="2778806"/>
            <a:ext cx="5125365" cy="2862322"/>
          </a:xfrm>
          <a:prstGeom prst="rect">
            <a:avLst/>
          </a:prstGeom>
        </p:spPr>
        <p:txBody>
          <a:bodyPr wrap="square">
            <a:spAutoFit/>
          </a:bodyPr>
          <a:lstStyle/>
          <a:p>
            <a:pPr>
              <a:buFont typeface="Arial" panose="020B0604020202020204" pitchFamily="34" charset="0"/>
              <a:buChar char="•"/>
            </a:pPr>
            <a:r>
              <a:rPr lang="zh-CN" altLang="en-US" dirty="0">
                <a:solidFill>
                  <a:srgbClr val="505050"/>
                </a:solidFill>
              </a:rPr>
              <a:t>气温，体感温度以及风速与借车次数呈正相关，湿度与借车次数呈负相关，风速对借车次数影响较小；</a:t>
            </a:r>
            <a:endParaRPr lang="en-US" altLang="zh-CN" dirty="0">
              <a:solidFill>
                <a:srgbClr val="505050"/>
              </a:solidFill>
            </a:endParaRPr>
          </a:p>
          <a:p>
            <a:endParaRPr lang="zh-CN" altLang="en-US" dirty="0">
              <a:solidFill>
                <a:schemeClr val="bg2"/>
              </a:solidFill>
            </a:endParaRPr>
          </a:p>
          <a:p>
            <a:pPr>
              <a:buFont typeface="Arial" panose="020B0604020202020204" pitchFamily="34" charset="0"/>
              <a:buChar char="•"/>
            </a:pPr>
            <a:r>
              <a:rPr lang="zh-CN" altLang="en-US" dirty="0">
                <a:solidFill>
                  <a:srgbClr val="505050"/>
                </a:solidFill>
              </a:rPr>
              <a:t>气温和体感温度相关性较强，为避免后续建模过程中的数据冗余，我们只需选择其中一个即可；</a:t>
            </a:r>
            <a:endParaRPr lang="en-US" altLang="zh-CN" dirty="0">
              <a:solidFill>
                <a:srgbClr val="505050"/>
              </a:solidFill>
            </a:endParaRPr>
          </a:p>
          <a:p>
            <a:endParaRPr lang="zh-CN" altLang="en-US" dirty="0">
              <a:solidFill>
                <a:schemeClr val="bg2"/>
              </a:solidFill>
            </a:endParaRPr>
          </a:p>
          <a:p>
            <a:pPr>
              <a:buFont typeface="Arial" panose="020B0604020202020204" pitchFamily="34" charset="0"/>
              <a:buChar char="•"/>
            </a:pPr>
            <a:r>
              <a:rPr lang="zh-CN" altLang="en-US" dirty="0">
                <a:solidFill>
                  <a:srgbClr val="505050"/>
                </a:solidFill>
              </a:rPr>
              <a:t>借车次数本来就是通过注册用户和未注册用户产生的，所以在建模过程中，我们要舍弃这两个变量。</a:t>
            </a:r>
          </a:p>
        </p:txBody>
      </p:sp>
    </p:spTree>
    <p:custDataLst>
      <p:tags r:id="rId1"/>
    </p:custDataLst>
    <p:extLst>
      <p:ext uri="{BB962C8B-B14F-4D97-AF65-F5344CB8AC3E}">
        <p14:creationId xmlns:p14="http://schemas.microsoft.com/office/powerpoint/2010/main" val="337841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09" y="502216"/>
            <a:ext cx="8229600" cy="6166974"/>
          </a:xfrm>
          <a:prstGeom prst="rect">
            <a:avLst/>
          </a:prstGeom>
        </p:spPr>
      </p:pic>
    </p:spTree>
    <p:custDataLst>
      <p:tags r:id="rId1"/>
    </p:custDataLst>
    <p:extLst>
      <p:ext uri="{BB962C8B-B14F-4D97-AF65-F5344CB8AC3E}">
        <p14:creationId xmlns:p14="http://schemas.microsoft.com/office/powerpoint/2010/main" val="189326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3"/>
          <p:cNvGrpSpPr/>
          <p:nvPr>
            <p:custDataLst>
              <p:tags r:id="rId2"/>
            </p:custDataLst>
          </p:nvPr>
        </p:nvGrpSpPr>
        <p:grpSpPr bwMode="auto">
          <a:xfrm>
            <a:off x="1238185" y="2651989"/>
            <a:ext cx="598487" cy="708031"/>
            <a:chOff x="0" y="0"/>
            <a:chExt cx="942" cy="1114"/>
          </a:xfrm>
        </p:grpSpPr>
        <p:sp>
          <p:nvSpPr>
            <p:cNvPr id="8196" name="Text Box 10"/>
            <p:cNvSpPr txBox="1">
              <a:spLocks noChangeArrowheads="1"/>
            </p:cNvSpPr>
            <p:nvPr>
              <p:custDataLst>
                <p:tags r:id="rId16"/>
              </p:custDataLst>
            </p:nvPr>
          </p:nvSpPr>
          <p:spPr bwMode="auto">
            <a:xfrm>
              <a:off x="0" y="0"/>
              <a:ext cx="740"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1</a:t>
              </a:r>
            </a:p>
          </p:txBody>
        </p:sp>
        <p:sp>
          <p:nvSpPr>
            <p:cNvPr id="8197" name="Line 11"/>
            <p:cNvSpPr>
              <a:spLocks noChangeShapeType="1"/>
            </p:cNvSpPr>
            <p:nvPr>
              <p:custDataLst>
                <p:tags r:id="rId17"/>
              </p:custDataLst>
            </p:nvPr>
          </p:nvSpPr>
          <p:spPr bwMode="auto">
            <a:xfrm flipV="1">
              <a:off x="622" y="318"/>
              <a:ext cx="320" cy="577"/>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grpSp>
        <p:nvGrpSpPr>
          <p:cNvPr id="8198" name="Group 6"/>
          <p:cNvGrpSpPr/>
          <p:nvPr>
            <p:custDataLst>
              <p:tags r:id="rId3"/>
            </p:custDataLst>
          </p:nvPr>
        </p:nvGrpSpPr>
        <p:grpSpPr bwMode="auto">
          <a:xfrm>
            <a:off x="6702792" y="2610144"/>
            <a:ext cx="616586" cy="707711"/>
            <a:chOff x="0" y="0"/>
            <a:chExt cx="970" cy="1114"/>
          </a:xfrm>
        </p:grpSpPr>
        <p:sp>
          <p:nvSpPr>
            <p:cNvPr id="8199" name="Text Box 13"/>
            <p:cNvSpPr txBox="1">
              <a:spLocks noChangeArrowheads="1"/>
            </p:cNvSpPr>
            <p:nvPr>
              <p:custDataLst>
                <p:tags r:id="rId14"/>
              </p:custDataLst>
            </p:nvPr>
          </p:nvSpPr>
          <p:spPr bwMode="auto">
            <a:xfrm>
              <a:off x="0" y="0"/>
              <a:ext cx="739"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2</a:t>
              </a:r>
            </a:p>
          </p:txBody>
        </p:sp>
        <p:sp>
          <p:nvSpPr>
            <p:cNvPr id="8200" name="Line 14"/>
            <p:cNvSpPr>
              <a:spLocks noChangeShapeType="1"/>
            </p:cNvSpPr>
            <p:nvPr>
              <p:custDataLst>
                <p:tags r:id="rId15"/>
              </p:custDataLst>
            </p:nvPr>
          </p:nvSpPr>
          <p:spPr bwMode="auto">
            <a:xfrm flipV="1">
              <a:off x="647" y="310"/>
              <a:ext cx="323" cy="580"/>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grpSp>
        <p:nvGrpSpPr>
          <p:cNvPr id="8201" name="Group 9"/>
          <p:cNvGrpSpPr/>
          <p:nvPr>
            <p:custDataLst>
              <p:tags r:id="rId4"/>
            </p:custDataLst>
          </p:nvPr>
        </p:nvGrpSpPr>
        <p:grpSpPr bwMode="auto">
          <a:xfrm>
            <a:off x="1238185" y="4128928"/>
            <a:ext cx="598487" cy="707711"/>
            <a:chOff x="0" y="0"/>
            <a:chExt cx="942" cy="1114"/>
          </a:xfrm>
        </p:grpSpPr>
        <p:sp>
          <p:nvSpPr>
            <p:cNvPr id="8202" name="Text Box 16"/>
            <p:cNvSpPr txBox="1">
              <a:spLocks noChangeArrowheads="1"/>
            </p:cNvSpPr>
            <p:nvPr>
              <p:custDataLst>
                <p:tags r:id="rId12"/>
              </p:custDataLst>
            </p:nvPr>
          </p:nvSpPr>
          <p:spPr bwMode="auto">
            <a:xfrm>
              <a:off x="0" y="0"/>
              <a:ext cx="740"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3</a:t>
              </a:r>
            </a:p>
          </p:txBody>
        </p:sp>
        <p:sp>
          <p:nvSpPr>
            <p:cNvPr id="8203" name="Line 17"/>
            <p:cNvSpPr>
              <a:spLocks noChangeShapeType="1"/>
            </p:cNvSpPr>
            <p:nvPr>
              <p:custDataLst>
                <p:tags r:id="rId13"/>
              </p:custDataLst>
            </p:nvPr>
          </p:nvSpPr>
          <p:spPr bwMode="auto">
            <a:xfrm flipV="1">
              <a:off x="622" y="305"/>
              <a:ext cx="320" cy="580"/>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sp>
        <p:nvSpPr>
          <p:cNvPr id="8208" name="Text Box 16"/>
          <p:cNvSpPr txBox="1">
            <a:spLocks noChangeArrowheads="1"/>
          </p:cNvSpPr>
          <p:nvPr>
            <p:custDataLst>
              <p:tags r:id="rId5"/>
            </p:custDataLst>
          </p:nvPr>
        </p:nvSpPr>
        <p:spPr bwMode="auto">
          <a:xfrm>
            <a:off x="7365562" y="2707988"/>
            <a:ext cx="375502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r>
              <a:rPr lang="zh-CN" altLang="en-US" sz="1600" dirty="0" smtClean="0">
                <a:solidFill>
                  <a:schemeClr val="accent4"/>
                </a:solidFill>
              </a:rPr>
              <a:t>       </a:t>
            </a:r>
            <a:r>
              <a:rPr lang="zh-CN" altLang="en-US" sz="1600" dirty="0" smtClean="0">
                <a:solidFill>
                  <a:srgbClr val="505050"/>
                </a:solidFill>
              </a:rPr>
              <a:t>随</a:t>
            </a:r>
            <a:r>
              <a:rPr lang="zh-CN" altLang="en-US" sz="1600" dirty="0">
                <a:solidFill>
                  <a:srgbClr val="505050"/>
                </a:solidFill>
              </a:rPr>
              <a:t>湿度</a:t>
            </a:r>
            <a:r>
              <a:rPr lang="zh-CN" altLang="en-US" sz="1600" dirty="0" smtClean="0">
                <a:solidFill>
                  <a:srgbClr val="505050"/>
                </a:solidFill>
              </a:rPr>
              <a:t>的</a:t>
            </a:r>
            <a:r>
              <a:rPr lang="zh-CN" altLang="en-US" sz="1600" dirty="0">
                <a:solidFill>
                  <a:srgbClr val="505050"/>
                </a:solidFill>
              </a:rPr>
              <a:t>增加</a:t>
            </a:r>
            <a:r>
              <a:rPr lang="zh-CN" altLang="en-US" sz="1600" dirty="0" smtClean="0">
                <a:solidFill>
                  <a:srgbClr val="505050"/>
                </a:solidFill>
              </a:rPr>
              <a:t>，出行变得越来越不方便，借</a:t>
            </a:r>
            <a:r>
              <a:rPr lang="zh-CN" altLang="en-US" sz="1600" dirty="0">
                <a:solidFill>
                  <a:srgbClr val="505050"/>
                </a:solidFill>
              </a:rPr>
              <a:t>车次数</a:t>
            </a:r>
            <a:r>
              <a:rPr lang="zh-CN" altLang="en-US" sz="1600" dirty="0" smtClean="0">
                <a:solidFill>
                  <a:srgbClr val="505050"/>
                </a:solidFill>
              </a:rPr>
              <a:t>逐渐</a:t>
            </a:r>
            <a:r>
              <a:rPr lang="zh-CN" altLang="en-US" sz="1600" dirty="0">
                <a:solidFill>
                  <a:srgbClr val="505050"/>
                </a:solidFill>
              </a:rPr>
              <a:t>减少；</a:t>
            </a:r>
            <a:endParaRPr lang="zh-CN" altLang="en-US" sz="1600" dirty="0">
              <a:solidFill>
                <a:srgbClr val="505050"/>
              </a:solidFill>
              <a:sym typeface="Arial" pitchFamily="34" charset="0"/>
            </a:endParaRPr>
          </a:p>
        </p:txBody>
      </p:sp>
      <p:sp>
        <p:nvSpPr>
          <p:cNvPr id="8209" name="Text Box 17"/>
          <p:cNvSpPr txBox="1">
            <a:spLocks noChangeArrowheads="1"/>
          </p:cNvSpPr>
          <p:nvPr>
            <p:custDataLst>
              <p:tags r:id="rId6"/>
            </p:custDataLst>
          </p:nvPr>
        </p:nvSpPr>
        <p:spPr bwMode="auto">
          <a:xfrm>
            <a:off x="1904216" y="2707988"/>
            <a:ext cx="468485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p>
            <a:r>
              <a:rPr lang="zh-CN" altLang="en-US" sz="1600" dirty="0" smtClean="0">
                <a:solidFill>
                  <a:srgbClr val="505050"/>
                </a:solidFill>
              </a:rPr>
              <a:t>       借</a:t>
            </a:r>
            <a:r>
              <a:rPr lang="zh-CN" altLang="en-US" sz="1600" dirty="0">
                <a:solidFill>
                  <a:srgbClr val="505050"/>
                </a:solidFill>
              </a:rPr>
              <a:t>车次数随温度的升高而增加，但超过一定温度，即过于炎热时，借车次数会有一定程度的降低；</a:t>
            </a:r>
            <a:endParaRPr lang="zh-CN" altLang="en-US" sz="1600" dirty="0">
              <a:solidFill>
                <a:srgbClr val="505050"/>
              </a:solidFill>
              <a:sym typeface="Arial" pitchFamily="34" charset="0"/>
            </a:endParaRPr>
          </a:p>
        </p:txBody>
      </p:sp>
      <p:sp>
        <p:nvSpPr>
          <p:cNvPr id="8211" name="Text Box 19"/>
          <p:cNvSpPr txBox="1">
            <a:spLocks noChangeArrowheads="1"/>
          </p:cNvSpPr>
          <p:nvPr>
            <p:custDataLst>
              <p:tags r:id="rId7"/>
            </p:custDataLst>
          </p:nvPr>
        </p:nvSpPr>
        <p:spPr bwMode="auto">
          <a:xfrm>
            <a:off x="1926992" y="4191032"/>
            <a:ext cx="496333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85000" lnSpcReduction="20000"/>
          </a:bodyPr>
          <a:lstStyle/>
          <a:p>
            <a:r>
              <a:rPr lang="zh-CN" altLang="en-US" dirty="0" smtClean="0">
                <a:solidFill>
                  <a:srgbClr val="505050"/>
                </a:solidFill>
              </a:rPr>
              <a:t>       借</a:t>
            </a:r>
            <a:r>
              <a:rPr lang="zh-CN" altLang="en-US" dirty="0">
                <a:solidFill>
                  <a:srgbClr val="505050"/>
                </a:solidFill>
              </a:rPr>
              <a:t>车次数随风速的升高而逐渐</a:t>
            </a:r>
            <a:r>
              <a:rPr lang="zh-CN" altLang="en-US" dirty="0" smtClean="0">
                <a:solidFill>
                  <a:srgbClr val="505050"/>
                </a:solidFill>
              </a:rPr>
              <a:t>增加，</a:t>
            </a:r>
            <a:r>
              <a:rPr lang="zh-CN" altLang="en-US" dirty="0">
                <a:solidFill>
                  <a:srgbClr val="505050"/>
                </a:solidFill>
              </a:rPr>
              <a:t>但增幅不显著</a:t>
            </a:r>
            <a:r>
              <a:rPr lang="zh-CN" altLang="en-US" dirty="0" smtClean="0">
                <a:solidFill>
                  <a:srgbClr val="505050"/>
                </a:solidFill>
              </a:rPr>
              <a:t>，当风速高到一定程度时，出行相对困难，</a:t>
            </a:r>
            <a:r>
              <a:rPr lang="zh-CN" altLang="en-US" dirty="0">
                <a:solidFill>
                  <a:srgbClr val="505050"/>
                </a:solidFill>
              </a:rPr>
              <a:t>借车次数会逐渐减少</a:t>
            </a:r>
            <a:r>
              <a:rPr lang="zh-CN" altLang="en-US" dirty="0" smtClean="0">
                <a:solidFill>
                  <a:srgbClr val="505050"/>
                </a:solidFill>
              </a:rPr>
              <a:t>。</a:t>
            </a:r>
            <a:endParaRPr lang="zh-CN" altLang="en-US" dirty="0">
              <a:solidFill>
                <a:srgbClr val="505050"/>
              </a:solidFill>
              <a:sym typeface="Arial" pitchFamily="34" charset="0"/>
            </a:endParaRPr>
          </a:p>
        </p:txBody>
      </p:sp>
      <p:grpSp>
        <p:nvGrpSpPr>
          <p:cNvPr id="2" name="组合 1"/>
          <p:cNvGrpSpPr/>
          <p:nvPr>
            <p:custDataLst>
              <p:tags r:id="rId8"/>
            </p:custDataLst>
          </p:nvPr>
        </p:nvGrpSpPr>
        <p:grpSpPr>
          <a:xfrm>
            <a:off x="1292160" y="668338"/>
            <a:ext cx="1341437" cy="1318574"/>
            <a:chOff x="903288" y="668338"/>
            <a:chExt cx="1341437" cy="1318574"/>
          </a:xfrm>
        </p:grpSpPr>
        <p:sp>
          <p:nvSpPr>
            <p:cNvPr id="28" name="Oval 6"/>
            <p:cNvSpPr>
              <a:spLocks noChangeArrowheads="1"/>
            </p:cNvSpPr>
            <p:nvPr>
              <p:custDataLst>
                <p:tags r:id="rId10"/>
              </p:custDataLst>
            </p:nvPr>
          </p:nvSpPr>
          <p:spPr bwMode="auto">
            <a:xfrm>
              <a:off x="903288" y="668338"/>
              <a:ext cx="1341437" cy="1318257"/>
            </a:xfrm>
            <a:prstGeom prst="ellipse">
              <a:avLst/>
            </a:prstGeom>
            <a:solidFill>
              <a:srgbClr val="8FC226"/>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a:solidFill>
                  <a:schemeClr val="tx2"/>
                </a:solidFill>
                <a:ea typeface="黑体" pitchFamily="49" charset="-122"/>
                <a:sym typeface="Arial" pitchFamily="34" charset="0"/>
              </a:endParaRPr>
            </a:p>
          </p:txBody>
        </p:sp>
        <p:sp>
          <p:nvSpPr>
            <p:cNvPr id="29" name="弦形 5"/>
            <p:cNvSpPr/>
            <p:nvPr>
              <p:custDataLst>
                <p:tags r:id="rId11"/>
              </p:custDataLst>
            </p:nvPr>
          </p:nvSpPr>
          <p:spPr bwMode="auto">
            <a:xfrm rot="7500000">
              <a:off x="914561" y="677391"/>
              <a:ext cx="1310633" cy="1308409"/>
            </a:xfrm>
            <a:custGeom>
              <a:avLst/>
              <a:gdLst>
                <a:gd name="T0" fmla="*/ 1045534 w 1309043"/>
                <a:gd name="T1" fmla="*/ 1179410 h 1309043"/>
                <a:gd name="T2" fmla="*/ 387739 w 1309043"/>
                <a:gd name="T3" fmla="*/ 1252206 h 1309043"/>
                <a:gd name="T4" fmla="*/ 2701 w 1309043"/>
                <a:gd name="T5" fmla="*/ 713931 h 1309043"/>
                <a:gd name="T6" fmla="*/ 284082 w 1309043"/>
                <a:gd name="T7" fmla="*/ 114916 h 1309043"/>
                <a:gd name="T8" fmla="*/ 1045534 w 1309043"/>
                <a:gd name="T9" fmla="*/ 1179410 h 1309043"/>
              </a:gdLst>
              <a:ahLst/>
              <a:cxnLst>
                <a:cxn ang="0">
                  <a:pos x="T0" y="T1"/>
                </a:cxn>
                <a:cxn ang="0">
                  <a:pos x="T2" y="T3"/>
                </a:cxn>
                <a:cxn ang="0">
                  <a:pos x="T4" y="T5"/>
                </a:cxn>
                <a:cxn ang="0">
                  <a:pos x="T6" y="T7"/>
                </a:cxn>
                <a:cxn ang="0">
                  <a:pos x="T8" y="T9"/>
                </a:cxn>
              </a:cxnLst>
              <a:rect l="0" t="0" r="r" b="b"/>
              <a:pathLst>
                <a:path w="1309043" h="1309043">
                  <a:moveTo>
                    <a:pt x="1045534" y="1179410"/>
                  </a:moveTo>
                  <a:cubicBezTo>
                    <a:pt x="855591" y="1320907"/>
                    <a:pt x="604024" y="1348747"/>
                    <a:pt x="387739" y="1252206"/>
                  </a:cubicBezTo>
                  <a:cubicBezTo>
                    <a:pt x="171454" y="1155665"/>
                    <a:pt x="24200" y="949807"/>
                    <a:pt x="2701" y="713931"/>
                  </a:cubicBezTo>
                  <a:cubicBezTo>
                    <a:pt x="-18798" y="478055"/>
                    <a:pt x="88814" y="248968"/>
                    <a:pt x="284082" y="114916"/>
                  </a:cubicBezTo>
                  <a:lnTo>
                    <a:pt x="1045534" y="1179410"/>
                  </a:lnTo>
                  <a:close/>
                </a:path>
              </a:pathLst>
            </a:custGeom>
            <a:solidFill>
              <a:srgbClr val="D7F1B8"/>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tx2"/>
                </a:solidFill>
              </a:endParaRPr>
            </a:p>
          </p:txBody>
        </p:sp>
      </p:grpSp>
      <p:sp>
        <p:nvSpPr>
          <p:cNvPr id="30" name="矩形 5"/>
          <p:cNvSpPr>
            <a:spLocks noChangeArrowheads="1"/>
          </p:cNvSpPr>
          <p:nvPr>
            <p:custDataLst>
              <p:tags r:id="rId9"/>
            </p:custDataLst>
          </p:nvPr>
        </p:nvSpPr>
        <p:spPr bwMode="auto">
          <a:xfrm>
            <a:off x="1292160" y="1050473"/>
            <a:ext cx="1269665" cy="276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b" anchorCtr="1">
            <a:no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Font typeface="Arial" pitchFamily="34" charset="0"/>
              <a:buNone/>
            </a:pPr>
            <a:r>
              <a:rPr lang="zh-CN" altLang="en-US" sz="3200" b="1" dirty="0">
                <a:solidFill>
                  <a:schemeClr val="tx2"/>
                </a:solidFill>
                <a:latin typeface="+mj-lt"/>
                <a:ea typeface="+mj-ea"/>
                <a:cs typeface="+mj-cs"/>
              </a:rPr>
              <a:t>小结</a:t>
            </a:r>
            <a:endParaRPr lang="en-US" altLang="zh-CN" sz="3200" b="1" dirty="0" smtClean="0">
              <a:solidFill>
                <a:schemeClr val="tx2"/>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079" y="2070677"/>
            <a:ext cx="7774789" cy="3896014"/>
          </a:xfrm>
          <a:prstGeom prst="rect">
            <a:avLst/>
          </a:prstGeom>
        </p:spPr>
      </p:pic>
      <p:sp>
        <p:nvSpPr>
          <p:cNvPr id="10" name="矩形 9"/>
          <p:cNvSpPr/>
          <p:nvPr/>
        </p:nvSpPr>
        <p:spPr>
          <a:xfrm>
            <a:off x="8969375" y="3418519"/>
            <a:ext cx="2659207" cy="923330"/>
          </a:xfrm>
          <a:prstGeom prst="rect">
            <a:avLst/>
          </a:prstGeom>
        </p:spPr>
        <p:txBody>
          <a:bodyPr wrap="square">
            <a:spAutoFit/>
          </a:bodyPr>
          <a:lstStyle/>
          <a:p>
            <a:r>
              <a:rPr lang="zh-CN" altLang="en-US" dirty="0" smtClean="0">
                <a:solidFill>
                  <a:schemeClr val="bg1">
                    <a:lumMod val="50000"/>
                  </a:schemeClr>
                </a:solidFill>
                <a:latin typeface="Helvetica Neue"/>
              </a:rPr>
              <a:t>    </a:t>
            </a:r>
            <a:r>
              <a:rPr lang="zh-CN" altLang="en-US" dirty="0" smtClean="0">
                <a:solidFill>
                  <a:srgbClr val="505050"/>
                </a:solidFill>
                <a:latin typeface="Helvetica Neue"/>
              </a:rPr>
              <a:t>相比于其他月份，从</a:t>
            </a:r>
            <a:r>
              <a:rPr lang="en-US" altLang="zh-CN" dirty="0" smtClean="0">
                <a:solidFill>
                  <a:srgbClr val="505050"/>
                </a:solidFill>
                <a:latin typeface="Helvetica Neue"/>
              </a:rPr>
              <a:t>5</a:t>
            </a:r>
            <a:r>
              <a:rPr lang="zh-CN" altLang="en-US" dirty="0" smtClean="0">
                <a:solidFill>
                  <a:srgbClr val="505050"/>
                </a:solidFill>
                <a:latin typeface="Helvetica Neue"/>
              </a:rPr>
              <a:t>月</a:t>
            </a:r>
            <a:r>
              <a:rPr lang="zh-CN" altLang="en-US" dirty="0">
                <a:solidFill>
                  <a:srgbClr val="505050"/>
                </a:solidFill>
                <a:latin typeface="Helvetica Neue"/>
              </a:rPr>
              <a:t>至</a:t>
            </a:r>
            <a:r>
              <a:rPr lang="en-US" altLang="zh-CN" dirty="0">
                <a:solidFill>
                  <a:srgbClr val="505050"/>
                </a:solidFill>
                <a:latin typeface="Helvetica Neue"/>
              </a:rPr>
              <a:t>10</a:t>
            </a:r>
            <a:r>
              <a:rPr lang="zh-CN" altLang="en-US" dirty="0" smtClean="0">
                <a:solidFill>
                  <a:srgbClr val="505050"/>
                </a:solidFill>
                <a:latin typeface="Helvetica Neue"/>
              </a:rPr>
              <a:t>月借车次数一直</a:t>
            </a:r>
            <a:r>
              <a:rPr lang="zh-CN" altLang="en-US" dirty="0">
                <a:solidFill>
                  <a:srgbClr val="505050"/>
                </a:solidFill>
                <a:latin typeface="Helvetica Neue"/>
              </a:rPr>
              <a:t>保持在较高的</a:t>
            </a:r>
            <a:r>
              <a:rPr lang="zh-CN" altLang="en-US" dirty="0" smtClean="0">
                <a:solidFill>
                  <a:srgbClr val="505050"/>
                </a:solidFill>
                <a:latin typeface="Helvetica Neue"/>
              </a:rPr>
              <a:t>水平。</a:t>
            </a:r>
            <a:endParaRPr lang="zh-CN" altLang="en-US" dirty="0">
              <a:solidFill>
                <a:srgbClr val="505050"/>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7823199" y="2754708"/>
            <a:ext cx="3666836" cy="2031325"/>
          </a:xfrm>
          <a:prstGeom prst="rect">
            <a:avLst/>
          </a:prstGeom>
        </p:spPr>
        <p:txBody>
          <a:bodyPr wrap="square">
            <a:spAutoFit/>
          </a:bodyPr>
          <a:lstStyle/>
          <a:p>
            <a:r>
              <a:rPr lang="zh-CN" altLang="en-US" dirty="0" smtClean="0">
                <a:solidFill>
                  <a:srgbClr val="000000"/>
                </a:solidFill>
                <a:latin typeface="&amp;quot"/>
              </a:rPr>
              <a:t>    </a:t>
            </a:r>
            <a:r>
              <a:rPr lang="zh-CN" altLang="en-US" dirty="0" smtClean="0">
                <a:solidFill>
                  <a:srgbClr val="505050"/>
                </a:solidFill>
                <a:latin typeface="&amp;quot"/>
              </a:rPr>
              <a:t>早上</a:t>
            </a:r>
            <a:r>
              <a:rPr lang="en-US" altLang="zh-CN" dirty="0">
                <a:solidFill>
                  <a:srgbClr val="505050"/>
                </a:solidFill>
                <a:latin typeface="&amp;quot"/>
              </a:rPr>
              <a:t>7</a:t>
            </a:r>
            <a:r>
              <a:rPr lang="zh-CN" altLang="en-US" dirty="0">
                <a:solidFill>
                  <a:srgbClr val="505050"/>
                </a:solidFill>
                <a:latin typeface="&amp;quot"/>
              </a:rPr>
              <a:t>、</a:t>
            </a:r>
            <a:r>
              <a:rPr lang="en-US" altLang="zh-CN" dirty="0">
                <a:solidFill>
                  <a:srgbClr val="505050"/>
                </a:solidFill>
                <a:latin typeface="&amp;quot"/>
              </a:rPr>
              <a:t>8</a:t>
            </a:r>
            <a:r>
              <a:rPr lang="zh-CN" altLang="en-US" dirty="0">
                <a:solidFill>
                  <a:srgbClr val="505050"/>
                </a:solidFill>
                <a:latin typeface="&amp;quot"/>
              </a:rPr>
              <a:t>点以及晚上</a:t>
            </a:r>
            <a:r>
              <a:rPr lang="en-US" altLang="zh-CN" dirty="0">
                <a:solidFill>
                  <a:srgbClr val="505050"/>
                </a:solidFill>
                <a:latin typeface="&amp;quot"/>
              </a:rPr>
              <a:t>5</a:t>
            </a:r>
            <a:r>
              <a:rPr lang="zh-CN" altLang="en-US" dirty="0">
                <a:solidFill>
                  <a:srgbClr val="505050"/>
                </a:solidFill>
                <a:latin typeface="&amp;quot"/>
              </a:rPr>
              <a:t>、</a:t>
            </a:r>
            <a:r>
              <a:rPr lang="en-US" altLang="zh-CN" dirty="0">
                <a:solidFill>
                  <a:srgbClr val="505050"/>
                </a:solidFill>
                <a:latin typeface="&amp;quot"/>
              </a:rPr>
              <a:t>6</a:t>
            </a:r>
            <a:r>
              <a:rPr lang="zh-CN" altLang="en-US" dirty="0" smtClean="0">
                <a:solidFill>
                  <a:srgbClr val="505050"/>
                </a:solidFill>
                <a:latin typeface="&amp;quot"/>
              </a:rPr>
              <a:t>点，此时正好</a:t>
            </a:r>
            <a:r>
              <a:rPr lang="zh-CN" altLang="en-US" dirty="0">
                <a:solidFill>
                  <a:srgbClr val="505050"/>
                </a:solidFill>
                <a:latin typeface="&amp;quot"/>
              </a:rPr>
              <a:t>处在上下班</a:t>
            </a:r>
            <a:r>
              <a:rPr lang="zh-CN" altLang="en-US" dirty="0" smtClean="0">
                <a:solidFill>
                  <a:srgbClr val="505050"/>
                </a:solidFill>
                <a:latin typeface="&amp;quot"/>
              </a:rPr>
              <a:t>高峰期，借车次数较多；</a:t>
            </a:r>
            <a:endParaRPr lang="en-US" altLang="zh-CN" dirty="0" smtClean="0">
              <a:solidFill>
                <a:srgbClr val="505050"/>
              </a:solidFill>
              <a:latin typeface="&amp;quot"/>
            </a:endParaRPr>
          </a:p>
          <a:p>
            <a:endParaRPr lang="zh-CN" altLang="en-US" dirty="0">
              <a:solidFill>
                <a:srgbClr val="505050"/>
              </a:solidFill>
              <a:latin typeface="&amp;quot"/>
            </a:endParaRPr>
          </a:p>
          <a:p>
            <a:r>
              <a:rPr lang="zh-CN" altLang="en-US" dirty="0" smtClean="0">
                <a:solidFill>
                  <a:srgbClr val="505050"/>
                </a:solidFill>
                <a:latin typeface="&amp;quot"/>
              </a:rPr>
              <a:t>    秋季冷热</a:t>
            </a:r>
            <a:r>
              <a:rPr lang="zh-CN" altLang="en-US" dirty="0">
                <a:solidFill>
                  <a:srgbClr val="505050"/>
                </a:solidFill>
                <a:latin typeface="&amp;quot"/>
              </a:rPr>
              <a:t>适宜，益于</a:t>
            </a:r>
            <a:r>
              <a:rPr lang="zh-CN" altLang="en-US" dirty="0" smtClean="0">
                <a:solidFill>
                  <a:srgbClr val="505050"/>
                </a:solidFill>
                <a:latin typeface="&amp;quot"/>
              </a:rPr>
              <a:t>出行，借车人数最多；</a:t>
            </a:r>
            <a:r>
              <a:rPr lang="zh-CN" altLang="en-US" dirty="0">
                <a:solidFill>
                  <a:srgbClr val="505050"/>
                </a:solidFill>
                <a:latin typeface="&amp;quot"/>
              </a:rPr>
              <a:t>而</a:t>
            </a:r>
            <a:r>
              <a:rPr lang="zh-CN" altLang="en-US" dirty="0" smtClean="0">
                <a:solidFill>
                  <a:srgbClr val="505050"/>
                </a:solidFill>
                <a:latin typeface="&amp;quot"/>
              </a:rPr>
              <a:t>冬季天气</a:t>
            </a:r>
            <a:r>
              <a:rPr lang="zh-CN" altLang="en-US" dirty="0">
                <a:solidFill>
                  <a:srgbClr val="505050"/>
                </a:solidFill>
                <a:latin typeface="&amp;quot"/>
              </a:rPr>
              <a:t>寒冷，骑车不太</a:t>
            </a:r>
            <a:r>
              <a:rPr lang="zh-CN" altLang="en-US" dirty="0" smtClean="0">
                <a:solidFill>
                  <a:srgbClr val="505050"/>
                </a:solidFill>
                <a:latin typeface="&amp;quot"/>
              </a:rPr>
              <a:t>方便，借</a:t>
            </a:r>
            <a:r>
              <a:rPr lang="zh-CN" altLang="en-US" dirty="0">
                <a:solidFill>
                  <a:srgbClr val="505050"/>
                </a:solidFill>
                <a:latin typeface="&amp;quot"/>
              </a:rPr>
              <a:t>车的</a:t>
            </a:r>
            <a:r>
              <a:rPr lang="zh-CN" altLang="en-US" dirty="0" smtClean="0">
                <a:solidFill>
                  <a:srgbClr val="505050"/>
                </a:solidFill>
                <a:latin typeface="&amp;quot"/>
              </a:rPr>
              <a:t>人数最少。</a:t>
            </a:r>
            <a:endParaRPr lang="zh-CN" altLang="en-US" b="0" i="0" u="none" strike="noStrike" dirty="0">
              <a:solidFill>
                <a:srgbClr val="505050"/>
              </a:solidFill>
              <a:effectLst/>
              <a:latin typeface="&amp;quot"/>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45" y="2220503"/>
            <a:ext cx="6723653" cy="3376735"/>
          </a:xfrm>
          <a:prstGeom prst="rect">
            <a:avLst/>
          </a:prstGeom>
        </p:spPr>
      </p:pic>
    </p:spTree>
    <p:custDataLst>
      <p:tags r:id="rId1"/>
    </p:custDataLst>
    <p:extLst>
      <p:ext uri="{BB962C8B-B14F-4D97-AF65-F5344CB8AC3E}">
        <p14:creationId xmlns:p14="http://schemas.microsoft.com/office/powerpoint/2010/main" val="3098543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INDEX" val="2"/>
  <p:tag name="KSO_WM_UNIT_CLEAR" val="1"/>
  <p:tag name="KSO_WM_UNIT_LAYERLEVEL" val="1"/>
  <p:tag name="KSO_WM_BEAUTIFY_FLAG" val="#wm#"/>
  <p:tag name="KSO_WM_UNIT_TYPE" val="i"/>
  <p:tag name="KSO_WM_UNIT_ID" val="284*i*1"/>
  <p:tag name="KSO_WM_TEMPLATE_CATEGORY" val="custom"/>
  <p:tag name="KSO_WM_TEMPLATE_INDEX" val="1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3_1"/>
  <p:tag name="KSO_WM_UNIT_CLEAR" val="1"/>
  <p:tag name="KSO_WM_UNIT_LAYERLEVEL" val="1_1_1"/>
  <p:tag name="KSO_WM_UNIT_VALUE" val="36"/>
  <p:tag name="KSO_WM_UNIT_HIGHLIGHT" val="0"/>
  <p:tag name="KSO_WM_UNIT_COMPATIBLE" val="0"/>
  <p:tag name="KSO_WM_UNIT_ID" val="custom160010_9*l_h_f*1_3_1"/>
  <p:tag name="KSO_WM_UNIT_PRESET_TEXT_LEN" val="10"/>
  <p:tag name="KSO_WM_UNIT_PRESET_TEXT_INDEX" val="2"/>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3_1"/>
  <p:tag name="KSO_WM_UNIT_CLEAR" val="1"/>
  <p:tag name="KSO_WM_UNIT_LAYERLEVEL" val="1_1_1"/>
  <p:tag name="KSO_WM_UNIT_VALUE" val="16"/>
  <p:tag name="KSO_WM_UNIT_HIGHLIGHT" val="0"/>
  <p:tag name="KSO_WM_UNIT_COMPATIBLE" val="0"/>
  <p:tag name="KSO_WM_UNIT_ID" val="custom160010_9*l_h_a*1_3_1"/>
  <p:tag name="KSO_WM_UNIT_PRESET_TEXT_INDEX" val="0"/>
  <p:tag name="KSO_WM_UNIT_PRESET_TEXT_LEN" val="9"/>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3"/>
  <p:tag name="KSO_WM_UNIT_CLEAR" val="1"/>
  <p:tag name="KSO_WM_UNIT_LAYERLEVEL" val="1_1"/>
  <p:tag name="KSO_WM_UNIT_ID" val="custom160010_9*l_i*1_3"/>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2_1"/>
  <p:tag name="KSO_WM_UNIT_CLEAR" val="1"/>
  <p:tag name="KSO_WM_UNIT_LAYERLEVEL" val="1_1_1"/>
  <p:tag name="KSO_WM_UNIT_VALUE" val="16"/>
  <p:tag name="KSO_WM_UNIT_HIGHLIGHT" val="0"/>
  <p:tag name="KSO_WM_UNIT_COMPATIBLE" val="0"/>
  <p:tag name="KSO_WM_UNIT_ID" val="custom160010_9*l_h_a*1_2_1"/>
  <p:tag name="KSO_WM_UNIT_PRESET_TEXT_INDEX" val="0"/>
  <p:tag name="KSO_WM_UNIT_PRESET_TEXT_LEN" val="9"/>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1"/>
  <p:tag name="KSO_WM_UNIT_CLEAR" val="1"/>
  <p:tag name="KSO_WM_UNIT_LAYERLEVEL" val="1_1"/>
  <p:tag name="KSO_WM_UNIT_ID" val="custom160010_9*l_i*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6"/>
  <p:tag name="KSO_WM_UNIT_HIGHLIGHT" val="0"/>
  <p:tag name="KSO_WM_UNIT_COMPATIBLE" val="0"/>
  <p:tag name="KSO_WM_UNIT_ID" val="custom160010_9*l_h_f*1_1_1"/>
  <p:tag name="KSO_WM_UNIT_PRESET_TEXT_LEN" val="10"/>
  <p:tag name="KSO_WM_UNIT_PRESET_TEXT_INDEX" val="2"/>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1_1"/>
  <p:tag name="KSO_WM_UNIT_CLEAR" val="1"/>
  <p:tag name="KSO_WM_UNIT_LAYERLEVEL" val="1_1_1"/>
  <p:tag name="KSO_WM_UNIT_VALUE" val="16"/>
  <p:tag name="KSO_WM_UNIT_HIGHLIGHT" val="0"/>
  <p:tag name="KSO_WM_UNIT_COMPATIBLE" val="0"/>
  <p:tag name="KSO_WM_UNIT_ID" val="custom160010_9*l_h_a*1_1_1"/>
  <p:tag name="KSO_WM_UNIT_PRESET_TEXT_INDEX" val="0"/>
  <p:tag name="KSO_WM_UNIT_PRESET_TEXT_LEN" val="9"/>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3"/>
  <p:tag name="KSO_WM_TEMPLATE_CATEGORY" val="custom"/>
  <p:tag name="KSO_WM_TEMPLATE_INDEX" val="160010"/>
  <p:tag name="KSO_WM_UNIT_INDEX" val="3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4"/>
  <p:tag name="KSO_WM_TEMPLATE_CATEGORY" val="custom"/>
  <p:tag name="KSO_WM_TEMPLATE_INDEX" val="160010"/>
  <p:tag name="KSO_WM_UNIT_INDEX" val="34"/>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3"/>
</p:tagLst>
</file>

<file path=ppt/tags/tag2.xml><?xml version="1.0" encoding="utf-8"?>
<p:tagLst xmlns:a="http://schemas.openxmlformats.org/drawingml/2006/main" xmlns:r="http://schemas.openxmlformats.org/officeDocument/2006/relationships" xmlns:p="http://schemas.openxmlformats.org/presentationml/2006/main">
  <p:tag name="KSO_WM_UNIT_INDEX" val="1"/>
  <p:tag name="KSO_WM_UNIT_CLEAR" val="1"/>
  <p:tag name="KSO_WM_UNIT_LAYERLEVEL" val="1"/>
  <p:tag name="KSO_WM_BEAUTIFY_FLAG" val="#wm#"/>
  <p:tag name="KSO_WM_UNIT_TYPE" val="i"/>
  <p:tag name="KSO_WM_UNIT_ID" val="284*i*2"/>
  <p:tag name="KSO_WM_TEMPLATE_CATEGORY" val="custom"/>
  <p:tag name="KSO_WM_TEMPLATE_INDEX" val="1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f"/>
  <p:tag name="KSO_WM_UNIT_INDEX" val="1"/>
  <p:tag name="KSO_WM_UNIT_ID" val="custom160010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f"/>
  <p:tag name="KSO_WM_UNIT_INDEX" val="2"/>
  <p:tag name="KSO_WM_UNIT_ID" val="custom160010_3*f*2"/>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160010_25"/>
  <p:tag name="KSO_WM_SLIDE_INDEX" val="25"/>
  <p:tag name="KSO_WM_SLIDE_LAYOUT" val="p"/>
  <p:tag name="KSO_WM_SLIDE_LAYOUT_CNT" val="1"/>
  <p:tag name="KSO_WM_SLIDE_TYPE" val="text"/>
  <p:tag name="KSO_WM_BEAUTIFY_FLAG" val="#wm#"/>
  <p:tag name="KSO_WM_SLIDE_POSITION" val="60*106"/>
  <p:tag name="KSO_WM_SLIDE_SIZE" val="841*361"/>
  <p:tag name="KSO_WM_SLIDE_ITEM_CNT" val="4"/>
  <p:tag name="KSO_WM_TEMPLATE_CATEGORY" val="custom"/>
  <p:tag name="KSO_WM_TEMPLATE_INDEX" val="160010"/>
  <p:tag name="KSO_WM_TAG_VERSION" val="1.0"/>
  <p:tag name="KSO_WM_DIAGRAM_GROUP_CODE" val="p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25*i*0"/>
  <p:tag name="KSO_WM_TEMPLATE_CATEGORY" val="custom"/>
  <p:tag name="KSO_WM_TEMPLATE_INDEX" val="160010"/>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1"/>
  <p:tag name="KSO_WM_UNIT_CLEAR" val="1"/>
  <p:tag name="KSO_WM_UNIT_LAYERLEVEL" val="1_1_1"/>
  <p:tag name="KSO_WM_UNIT_VALUE" val="12"/>
  <p:tag name="KSO_WM_UNIT_HIGHLIGHT" val="0"/>
  <p:tag name="KSO_WM_UNIT_COMPATIBLE" val="0"/>
  <p:tag name="KSO_WM_UNIT_ID" val="custom160010_25*p_h_a*1_2_1"/>
  <p:tag name="KSO_WM_DIAGRAM_GROUP_CODE" val="p1-1"/>
  <p:tag name="KSO_WM_UNIT_PRESET_TEXT" val="在此编辑标题"/>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2"/>
  <p:tag name="KSO_WM_UNIT_CLEAR" val="1"/>
  <p:tag name="KSO_WM_UNIT_LAYERLEVEL" val="1_1_1"/>
  <p:tag name="KSO_WM_UNIT_VALUE" val="12"/>
  <p:tag name="KSO_WM_UNIT_HIGHLIGHT" val="0"/>
  <p:tag name="KSO_WM_UNIT_COMPATIBLE" val="0"/>
  <p:tag name="KSO_WM_UNIT_ID" val="custom160010_25*p_h_a*1_2_2"/>
  <p:tag name="KSO_WM_DIAGRAM_GROUP_CODE" val="p1-1"/>
  <p:tag name="KSO_WM_UNIT_PRESET_TEXT" val="在此编辑标题"/>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3"/>
  <p:tag name="KSO_WM_UNIT_CLEAR" val="1"/>
  <p:tag name="KSO_WM_UNIT_LAYERLEVEL" val="1_1_1"/>
  <p:tag name="KSO_WM_UNIT_VALUE" val="12"/>
  <p:tag name="KSO_WM_UNIT_HIGHLIGHT" val="0"/>
  <p:tag name="KSO_WM_UNIT_COMPATIBLE" val="0"/>
  <p:tag name="KSO_WM_UNIT_ID" val="custom160010_25*p_h_a*1_2_3"/>
  <p:tag name="KSO_WM_DIAGRAM_GROUP_CODE" val="p1-1"/>
  <p:tag name="KSO_WM_UNIT_PRESET_TEXT" val="在此编辑标题"/>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1_1"/>
  <p:tag name="KSO_WM_UNIT_ID" val="custom160010_25*p_h_f*1_1_1"/>
  <p:tag name="KSO_WM_UNIT_CLEAR" val="1"/>
  <p:tag name="KSO_WM_UNIT_LAYERLEVEL" val="1_1_1"/>
  <p:tag name="KSO_WM_UNIT_VALUE" val="11"/>
  <p:tag name="KSO_WM_UNIT_HIGHLIGHT" val="0"/>
  <p:tag name="KSO_WM_UNIT_COMPATIBLE" val="0"/>
  <p:tag name="KSO_WM_UNIT_PRESET_TEXT_INDEX" val="2"/>
  <p:tag name="KSO_WM_UNIT_PRESET_TEXT_LEN" val="9"/>
  <p:tag name="KSO_WM_DIAGRAM_GROUP_CODE" val="p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3"/>
  <p:tag name="KSO_WM_UNIT_CLEAR" val="1"/>
  <p:tag name="KSO_WM_UNIT_LAYERLEVEL" val="1_1_1"/>
  <p:tag name="KSO_WM_UNIT_VALUE" val="84"/>
  <p:tag name="KSO_WM_UNIT_HIGHLIGHT" val="0"/>
  <p:tag name="KSO_WM_UNIT_COMPATIBLE" val="0"/>
  <p:tag name="KSO_WM_UNIT_ID" val="custom160010_25*p_h_f*1_2_3"/>
  <p:tag name="KSO_WM_UNIT_PRESET_TEXT_LEN" val="20"/>
  <p:tag name="KSO_WM_UNIT_PRESET_TEXT_INDEX" val="2"/>
  <p:tag name="KSO_WM_DIAGRAM_GROUP_CODE" val="p1-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4、16、17、21、25、31、34"/>
  <p:tag name="KSO_WM_SLIDE_ID" val="custom160010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10"/>
  <p:tag name="KSO_WM_TAG_VERSION" val="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1"/>
  <p:tag name="KSO_WM_UNIT_CLEAR" val="1"/>
  <p:tag name="KSO_WM_UNIT_LAYERLEVEL" val="1_1_1"/>
  <p:tag name="KSO_WM_UNIT_VALUE" val="84"/>
  <p:tag name="KSO_WM_UNIT_HIGHLIGHT" val="0"/>
  <p:tag name="KSO_WM_UNIT_COMPATIBLE" val="0"/>
  <p:tag name="KSO_WM_UNIT_ID" val="custom160010_25*p_h_f*1_2_1"/>
  <p:tag name="KSO_WM_UNIT_PRESET_TEXT_LEN" val="20"/>
  <p:tag name="KSO_WM_UNIT_PRESET_TEXT_INDEX" val="2"/>
  <p:tag name="KSO_WM_DIAGRAM_GROUP_CODE" val="p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2"/>
  <p:tag name="KSO_WM_UNIT_CLEAR" val="1"/>
  <p:tag name="KSO_WM_UNIT_LAYERLEVEL" val="1_1_1"/>
  <p:tag name="KSO_WM_UNIT_VALUE" val="84"/>
  <p:tag name="KSO_WM_UNIT_HIGHLIGHT" val="0"/>
  <p:tag name="KSO_WM_UNIT_COMPATIBLE" val="0"/>
  <p:tag name="KSO_WM_UNIT_ID" val="custom160010_25*p_h_f*1_2_2"/>
  <p:tag name="KSO_WM_UNIT_PRESET_TEXT_LEN" val="20"/>
  <p:tag name="KSO_WM_UNIT_PRESET_TEXT_INDEX" val="2"/>
  <p:tag name="KSO_WM_DIAGRAM_GROUP_CODE" val="p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6"/>
  <p:tag name="KSO_WM_UNIT_CLEAR" val="1"/>
  <p:tag name="KSO_WM_UNIT_LAYERLEVEL" val="1_1"/>
  <p:tag name="KSO_WM_UNIT_ID" val="custom160010_25*p_i*1_6"/>
  <p:tag name="KSO_WM_DIAGRAM_GROUP_CODE" val="p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1"/>
  <p:tag name="KSO_WM_UNIT_CLEAR" val="1"/>
  <p:tag name="KSO_WM_UNIT_LAYERLEVEL" val="1_1"/>
  <p:tag name="KSO_WM_UNIT_ID" val="custom160010_25*p_i*1_1"/>
  <p:tag name="KSO_WM_DIAGRAM_GROUP_CODE" val="p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2"/>
  <p:tag name="KSO_WM_UNIT_CLEAR" val="1"/>
  <p:tag name="KSO_WM_UNIT_LAYERLEVEL" val="1_1"/>
  <p:tag name="KSO_WM_UNIT_ID" val="custom160010_25*p_i*1_2"/>
  <p:tag name="KSO_WM_DIAGRAM_GROUP_CODE" val="p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3"/>
  <p:tag name="KSO_WM_UNIT_CLEAR" val="1"/>
  <p:tag name="KSO_WM_UNIT_LAYERLEVEL" val="1_1"/>
  <p:tag name="KSO_WM_UNIT_ID" val="custom160010_25*p_i*1_3"/>
  <p:tag name="KSO_WM_DIAGRAM_GROUP_CODE" val="p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4"/>
  <p:tag name="KSO_WM_UNIT_CLEAR" val="1"/>
  <p:tag name="KSO_WM_UNIT_LAYERLEVEL" val="1_1"/>
  <p:tag name="KSO_WM_UNIT_ID" val="custom160010_25*p_i*1_4"/>
  <p:tag name="KSO_WM_DIAGRAM_GROUP_CODE" val="p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5"/>
  <p:tag name="KSO_WM_UNIT_CLEAR" val="1"/>
  <p:tag name="KSO_WM_UNIT_LAYERLEVEL" val="1_1"/>
  <p:tag name="KSO_WM_UNIT_ID" val="custom160010_25*p_i*1_5"/>
  <p:tag name="KSO_WM_DIAGRAM_GROUP_CODE" val="p1-1"/>
</p:tagLst>
</file>

<file path=ppt/tags/tag39.xml><?xml version="1.0" encoding="utf-8"?>
<p:tagLst xmlns:a="http://schemas.openxmlformats.org/drawingml/2006/main" xmlns:r="http://schemas.openxmlformats.org/officeDocument/2006/relationships" xmlns:p="http://schemas.openxmlformats.org/presentationml/2006/main">
  <p:tag name="KSO_WM_SLIDE_ID" val="custom160010_24"/>
  <p:tag name="KSO_WM_SLIDE_INDEX" val="24"/>
  <p:tag name="KSO_WM_SLIDE_LAYOUT" val="p"/>
  <p:tag name="KSO_WM_SLIDE_LAYOUT_CNT" val="1"/>
  <p:tag name="KSO_WM_SLIDE_TYPE" val="text"/>
  <p:tag name="KSO_WM_BEAUTIFY_FLAG" val="#wm#"/>
  <p:tag name="KSO_WM_SLIDE_POSITION" val="178*118"/>
  <p:tag name="KSO_WM_SLIDE_SIZE" val="608*363"/>
  <p:tag name="KSO_WM_SLIDE_ITEM_CNT" val="3"/>
  <p:tag name="KSO_WM_TEMPLATE_CATEGORY" val="custom"/>
  <p:tag name="KSO_WM_TEMPLATE_INDEX" val="160010"/>
  <p:tag name="KSO_WM_TAG_VERSION" val="1.0"/>
  <p:tag name="KSO_WM_DIAGRAM_GROUP_CODE" val="p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VALUE" val="26"/>
  <p:tag name="KSO_WM_UNIT_ISCONTENTSTITLE" val="0"/>
  <p:tag name="KSO_WM_UNIT_HIGHLIGHT" val="0"/>
  <p:tag name="KSO_WM_UNIT_COMPATIBLE" val="0"/>
  <p:tag name="KSO_WM_UNIT_ID" val="custom160010_1*a*1"/>
  <p:tag name="KSO_WM_UNIT_PRESET_TEXT_INDEX" val="0"/>
  <p:tag name="KSO_WM_UNIT_PRESET_TEXT_LEN" val="9"/>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160010_24"/>
  <p:tag name="KSO_WM_SLIDE_INDEX" val="24"/>
  <p:tag name="KSO_WM_SLIDE_LAYOUT" val="p"/>
  <p:tag name="KSO_WM_SLIDE_LAYOUT_CNT" val="1"/>
  <p:tag name="KSO_WM_SLIDE_TYPE" val="text"/>
  <p:tag name="KSO_WM_BEAUTIFY_FLAG" val="#wm#"/>
  <p:tag name="KSO_WM_SLIDE_POSITION" val="178*118"/>
  <p:tag name="KSO_WM_SLIDE_SIZE" val="608*363"/>
  <p:tag name="KSO_WM_SLIDE_ITEM_CNT" val="3"/>
  <p:tag name="KSO_WM_TEMPLATE_CATEGORY" val="custom"/>
  <p:tag name="KSO_WM_TEMPLATE_INDEX" val="160010"/>
  <p:tag name="KSO_WM_TAG_VERSION" val="1.0"/>
  <p:tag name="KSO_WM_DIAGRAM_GROUP_CODE" val="p1-1"/>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160010_8"/>
  <p:tag name="KSO_WM_SLIDE_INDEX" val="8"/>
  <p:tag name="KSO_WM_SLIDE_LAYOUT" val="l_a"/>
  <p:tag name="KSO_WM_SLIDE_LAYOUT_CNT" val="1_1"/>
  <p:tag name="KSO_WM_BEAUTIFY_FLAG" val="#wm#"/>
  <p:tag name="KSO_WM_SLIDE_ITEM_CNT" val="4"/>
  <p:tag name="KSO_WM_SLIDE_TYPE" val="contents"/>
  <p:tag name="KSO_WM_TEMPLATE_CATEGORY" val="custom"/>
  <p:tag name="KSO_WM_TEMPLATE_INDEX" val="160010"/>
  <p:tag name="KSO_WM_TAG_VERSION" val="1.0"/>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0"/>
  <p:tag name="KSO_WM_TEMPLATE_CATEGORY" val="custom"/>
  <p:tag name="KSO_WM_TEMPLATE_INDEX" val="160010"/>
  <p:tag name="KSO_WM_UNIT_INDEX"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5"/>
  <p:tag name="KSO_WM_TEMPLATE_CATEGORY" val="custom"/>
  <p:tag name="KSO_WM_TEMPLATE_INDEX" val="160010"/>
  <p:tag name="KSO_WM_UNIT_INDEX" val="5"/>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10"/>
  <p:tag name="KSO_WM_TEMPLATE_CATEGORY" val="custom"/>
  <p:tag name="KSO_WM_TEMPLATE_INDEX" val="160010"/>
  <p:tag name="KSO_WM_UNIT_INDEX" val="1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2_1"/>
  <p:tag name="KSO_WM_UNIT_CLEAR" val="1"/>
  <p:tag name="KSO_WM_UNIT_LAYERLEVEL" val="1_1_1"/>
  <p:tag name="KSO_WM_UNIT_VALUE" val="38"/>
  <p:tag name="KSO_WM_UNIT_HIGHLIGHT" val="0"/>
  <p:tag name="KSO_WM_UNIT_COMPATIBLE" val="0"/>
  <p:tag name="KSO_WM_UNIT_ID" val="custom160010_8*l_h_f*1_2_1"/>
  <p:tag name="KSO_WM_UNIT_PRESET_TEXT_LEN" val="10"/>
  <p:tag name="KSO_WM_UNIT_PRESET_TEXT_INDEX" val="2"/>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8"/>
  <p:tag name="KSO_WM_UNIT_HIGHLIGHT" val="0"/>
  <p:tag name="KSO_WM_UNIT_COMPATIBLE" val="0"/>
  <p:tag name="KSO_WM_UNIT_ID" val="custom160010_8*l_h_f*1_1_1"/>
  <p:tag name="KSO_WM_UNIT_PRESET_TEXT_LEN" val="10"/>
  <p:tag name="KSO_WM_UNIT_PRESET_TEXT_INDEX" val="2"/>
  <p:tag name="KSO_WM_DIAGRAM_GROUP_CODE" val="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3_1"/>
  <p:tag name="KSO_WM_UNIT_CLEAR" val="1"/>
  <p:tag name="KSO_WM_UNIT_LAYERLEVEL" val="1_1_1"/>
  <p:tag name="KSO_WM_UNIT_VALUE" val="38"/>
  <p:tag name="KSO_WM_UNIT_HIGHLIGHT" val="0"/>
  <p:tag name="KSO_WM_UNIT_COMPATIBLE" val="0"/>
  <p:tag name="KSO_WM_UNIT_ID" val="custom160010_8*l_h_f*1_3_1"/>
  <p:tag name="KSO_WM_UNIT_PRESET_TEXT_LEN" val="10"/>
  <p:tag name="KSO_WM_UNIT_PRESET_TEXT_INDEX" val="2"/>
  <p:tag name="KSO_WM_DIAGRAM_GROUP_CODE" val="l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4"/>
  <p:tag name="KSO_WM_TEMPLATE_CATEGORY" val="custom"/>
  <p:tag name="KSO_WM_TEMPLATE_INDEX" val="160010"/>
  <p:tag name="KSO_WM_UNIT_INDEX" val="2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160010_9"/>
  <p:tag name="KSO_WM_SLIDE_INDEX" val="9"/>
  <p:tag name="KSO_WM_SLIDE_LAYOUT" val="l_a"/>
  <p:tag name="KSO_WM_SLIDE_LAYOUT_CNT" val="1_1"/>
  <p:tag name="KSO_WM_BEAUTIFY_FLAG" val="#wm#"/>
  <p:tag name="KSO_WM_SLIDE_ITEM_CNT" val="5"/>
  <p:tag name="KSO_WM_SLIDE_TYPE" val="contents"/>
  <p:tag name="KSO_WM_TEMPLATE_CATEGORY" val="custom"/>
  <p:tag name="KSO_WM_TEMPLATE_INDEX" val="160010"/>
  <p:tag name="KSO_WM_TAG_VERSION" val="1.0"/>
  <p:tag name="KSO_WM_DIAGRAM_GROUP_CODE" val="l1-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ISCONTENTSTITLE" val="1"/>
  <p:tag name="KSO_WM_UNIT_VALUE" val="5"/>
  <p:tag name="KSO_WM_UNIT_HIGHLIGHT" val="0"/>
  <p:tag name="KSO_WM_UNIT_COMPATIBLE" val="1"/>
  <p:tag name="KSO_WM_UNIT_ID" val="custom160010_8*a*1"/>
  <p:tag name="KSO_WM_UNIT_BIND_DECORATION_IDS" val="custom160010_8*i*27"/>
  <p:tag name="KSO_WM_UNIT_PRESET_TEXT" val="CONTENTS"/>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7"/>
  <p:tag name="KSO_WM_TEMPLATE_CATEGORY" val="custom"/>
  <p:tag name="KSO_WM_TEMPLATE_INDEX" val="160010"/>
  <p:tag name="KSO_WM_UNIT_INDEX" val="2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8"/>
  <p:tag name="KSO_WM_TEMPLATE_CATEGORY" val="custom"/>
  <p:tag name="KSO_WM_TEMPLATE_INDEX" val="160010"/>
  <p:tag name="KSO_WM_UNIT_INDEX" val="28"/>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5"/>
  <p:tag name="KSO_WM_UNIT_CLEAR" val="1"/>
  <p:tag name="KSO_WM_UNIT_LAYERLEVEL" val="1_1"/>
  <p:tag name="KSO_WM_UNIT_ID" val="custom160010_8*l_i*1_5"/>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6"/>
  <p:tag name="KSO_WM_UNIT_CLEAR" val="1"/>
  <p:tag name="KSO_WM_UNIT_LAYERLEVEL" val="1_1"/>
  <p:tag name="KSO_WM_UNIT_ID" val="custom160010_8*l_i*1_6"/>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3"/>
  <p:tag name="KSO_WM_UNIT_CLEAR" val="1"/>
  <p:tag name="KSO_WM_UNIT_LAYERLEVEL" val="1_1"/>
  <p:tag name="KSO_WM_UNIT_ID" val="custom160010_8*l_i*1_3"/>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4"/>
  <p:tag name="KSO_WM_UNIT_CLEAR" val="1"/>
  <p:tag name="KSO_WM_UNIT_LAYERLEVEL" val="1_1"/>
  <p:tag name="KSO_WM_UNIT_ID" val="custom160010_8*l_i*1_4"/>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1"/>
  <p:tag name="KSO_WM_UNIT_CLEAR" val="1"/>
  <p:tag name="KSO_WM_UNIT_LAYERLEVEL" val="1_1"/>
  <p:tag name="KSO_WM_UNIT_ID" val="custom160010_8*l_i*1_1"/>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2"/>
  <p:tag name="KSO_WM_UNIT_CLEAR" val="1"/>
  <p:tag name="KSO_WM_UNIT_LAYERLEVEL" val="1_1"/>
  <p:tag name="KSO_WM_UNIT_ID" val="custom160010_8*l_i*1_2"/>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0"/>
  <p:tag name="KSO_WM_TEMPLATE_CATEGORY" val="custom"/>
  <p:tag name="KSO_WM_TEMPLATE_INDEX" val="160010"/>
  <p:tag name="KSO_WM_UNIT_INDEX" val="3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160010_34"/>
  <p:tag name="KSO_WM_SLIDE_INDEX" val="34"/>
  <p:tag name="KSO_WM_SLIDE_LAYOUT" val="a"/>
  <p:tag name="KSO_WM_SLIDE_LAYOUT_CNT" val="1"/>
  <p:tag name="KSO_WM_SLIDE_TYPE" val="endPage"/>
  <p:tag name="KSO_WM_BEAUTIFY_FLAG" val="#wm#"/>
  <p:tag name="KSO_WM_SLIDE_ITEM_CNT" val="1"/>
  <p:tag name="KSO_WM_TEMPLATE_CATEGORY" val="custom"/>
  <p:tag name="KSO_WM_TEMPLATE_INDEX" val="160010"/>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ISCONTENTSTITLE" val="1"/>
  <p:tag name="KSO_WM_UNIT_VALUE" val="5"/>
  <p:tag name="KSO_WM_UNIT_HIGHLIGHT" val="0"/>
  <p:tag name="KSO_WM_UNIT_COMPATIBLE" val="1"/>
  <p:tag name="KSO_WM_UNIT_ID" val="custom160010_9*a*1"/>
  <p:tag name="KSO_WM_UNIT_BIND_DECORATION_IDS" val="custom160010_9*i*33"/>
  <p:tag name="KSO_WM_UNIT_PRESET_TEXT" val="CONTENTS"/>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4*a*1"/>
  <p:tag name="KSO_WM_UNIT_CLEAR" val="1"/>
  <p:tag name="KSO_WM_UNIT_LAYERLEVEL" val="1"/>
  <p:tag name="KSO_WM_UNIT_VALUE" val="17"/>
  <p:tag name="KSO_WM_UNIT_ISCONTENTSTITLE" val="0"/>
  <p:tag name="KSO_WM_UNIT_HIGHLIGHT" val="0"/>
  <p:tag name="KSO_WM_UNIT_COMPATIBLE" val="0"/>
  <p:tag name="KSO_WM_UNIT_PRESET_TEXT" val="THANK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6"/>
  <p:tag name="KSO_WM_UNIT_HIGHLIGHT" val="0"/>
  <p:tag name="KSO_WM_UNIT_COMPATIBLE" val="0"/>
  <p:tag name="KSO_WM_UNIT_ID" val="custom160010_9*l_h_f*1_1_1"/>
  <p:tag name="KSO_WM_UNIT_PRESET_TEXT_LEN" val="10"/>
  <p:tag name="KSO_WM_UNIT_PRESET_TEXT_INDEX" val="2"/>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5"/>
  <p:tag name="KSO_WM_UNIT_CLEAR" val="1"/>
  <p:tag name="KSO_WM_UNIT_LAYERLEVEL" val="1_1"/>
  <p:tag name="KSO_WM_UNIT_ID" val="custom160010_9*l_i*1_5"/>
  <p:tag name="KSO_WM_DIAGRAM_GROUP_CODE" val="l1-1"/>
</p:tagLst>
</file>

<file path=ppt/theme/theme1.xml><?xml version="1.0" encoding="utf-8"?>
<a:theme xmlns:a="http://schemas.openxmlformats.org/drawingml/2006/main" name="默认设计模板">
  <a:themeElements>
    <a:clrScheme name="PPT10">
      <a:dk1>
        <a:srgbClr val="67841A"/>
      </a:dk1>
      <a:lt1>
        <a:srgbClr val="FFFFFF"/>
      </a:lt1>
      <a:dk2>
        <a:srgbClr val="8FC226"/>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548</Words>
  <Application>Microsoft Office PowerPoint</Application>
  <PresentationFormat>宽屏</PresentationFormat>
  <Paragraphs>82</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&amp;quot</vt:lpstr>
      <vt:lpstr>Helvetica Neue</vt:lpstr>
      <vt:lpstr>黑体</vt:lpstr>
      <vt:lpstr>宋体</vt:lpstr>
      <vt:lpstr>微软雅黑</vt:lpstr>
      <vt:lpstr>Arial</vt:lpstr>
      <vt:lpstr>Calibri</vt:lpstr>
      <vt:lpstr>默认设计模板</vt:lpstr>
      <vt:lpstr>共享单车项目可视化报告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优品PPT</dc:creator>
  <cp:keywords>http:/www.ypppt.com</cp:keywords>
  <dc:description>http://www.ypppt.com/</dc:description>
  <cp:lastModifiedBy>yl</cp:lastModifiedBy>
  <cp:revision>62</cp:revision>
  <dcterms:created xsi:type="dcterms:W3CDTF">2015-12-22T07:32:00Z</dcterms:created>
  <dcterms:modified xsi:type="dcterms:W3CDTF">2018-08-28T02:17:03Z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