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77" r:id="rId2"/>
    <p:sldId id="378" r:id="rId3"/>
    <p:sldId id="376" r:id="rId4"/>
    <p:sldId id="379" r:id="rId5"/>
    <p:sldId id="380" r:id="rId6"/>
    <p:sldId id="470" r:id="rId7"/>
    <p:sldId id="1601067569" r:id="rId8"/>
    <p:sldId id="1601067570" r:id="rId9"/>
    <p:sldId id="472" r:id="rId10"/>
    <p:sldId id="1601067571" r:id="rId11"/>
    <p:sldId id="1601067572" r:id="rId12"/>
    <p:sldId id="473" r:id="rId13"/>
    <p:sldId id="474" r:id="rId14"/>
    <p:sldId id="476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478" autoAdjust="0"/>
  </p:normalViewPr>
  <p:slideViewPr>
    <p:cSldViewPr snapToGrid="0" snapToObjects="1">
      <p:cViewPr varScale="1">
        <p:scale>
          <a:sx n="98" d="100"/>
          <a:sy n="98" d="100"/>
        </p:scale>
        <p:origin x="20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AA5A4-DBA9-4E23-A0C1-4EF066EB7ADA}" type="datetimeFigureOut">
              <a:rPr lang="it-IT" smtClean="0"/>
              <a:t>19/01/21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9068-E830-40D0-8BDA-4DA38C43CE4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22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29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3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69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09068-E830-40D0-8BDA-4DA38C43CE4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148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09068-E830-40D0-8BDA-4DA38C43CE4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9019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09068-E830-40D0-8BDA-4DA38C43CE4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3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2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Past</a:t>
            </a:r>
            <a:r>
              <a:rPr lang="it-IT" dirty="0"/>
              <a:t> </a:t>
            </a:r>
            <a:r>
              <a:rPr lang="it-IT" dirty="0" err="1"/>
              <a:t>smoker</a:t>
            </a:r>
            <a:r>
              <a:rPr lang="it-IT" dirty="0"/>
              <a:t>: </a:t>
            </a:r>
            <a:r>
              <a:rPr lang="sv-SE" dirty="0">
                <a:solidFill>
                  <a:schemeClr val="tx2"/>
                </a:solidFill>
              </a:rPr>
              <a:t>is a patient </a:t>
            </a:r>
            <a:r>
              <a:rPr lang="sv-SE" dirty="0" err="1">
                <a:solidFill>
                  <a:schemeClr val="tx2"/>
                </a:solidFill>
              </a:rPr>
              <a:t>whose</a:t>
            </a:r>
            <a:r>
              <a:rPr lang="sv-SE" dirty="0">
                <a:solidFill>
                  <a:schemeClr val="tx2"/>
                </a:solidFill>
              </a:rPr>
              <a:t> discharge </a:t>
            </a:r>
            <a:r>
              <a:rPr lang="sv-SE" dirty="0" err="1">
                <a:solidFill>
                  <a:schemeClr val="tx2"/>
                </a:solidFill>
              </a:rPr>
              <a:t>summary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asserts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explicitly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that</a:t>
            </a:r>
            <a:r>
              <a:rPr lang="sv-SE" dirty="0">
                <a:solidFill>
                  <a:schemeClr val="tx2"/>
                </a:solidFill>
              </a:rPr>
              <a:t> the patient </a:t>
            </a:r>
            <a:r>
              <a:rPr lang="sv-SE" dirty="0" err="1">
                <a:solidFill>
                  <a:schemeClr val="tx2"/>
                </a:solidFill>
              </a:rPr>
              <a:t>was</a:t>
            </a:r>
            <a:r>
              <a:rPr lang="sv-SE" dirty="0">
                <a:solidFill>
                  <a:schemeClr val="tx2"/>
                </a:solidFill>
              </a:rPr>
              <a:t> a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one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year</a:t>
            </a:r>
            <a:r>
              <a:rPr lang="sv-SE" dirty="0">
                <a:solidFill>
                  <a:schemeClr val="tx2"/>
                </a:solidFill>
              </a:rPr>
              <a:t> or </a:t>
            </a:r>
            <a:r>
              <a:rPr lang="sv-SE" dirty="0" err="1">
                <a:solidFill>
                  <a:schemeClr val="tx2"/>
                </a:solidFill>
              </a:rPr>
              <a:t>more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ago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but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who</a:t>
            </a:r>
            <a:r>
              <a:rPr lang="sv-SE" dirty="0">
                <a:solidFill>
                  <a:schemeClr val="tx2"/>
                </a:solidFill>
              </a:rPr>
              <a:t> has not </a:t>
            </a:r>
            <a:r>
              <a:rPr lang="sv-SE" dirty="0" err="1">
                <a:solidFill>
                  <a:schemeClr val="tx2"/>
                </a:solidFill>
              </a:rPr>
              <a:t>smoked</a:t>
            </a:r>
            <a:r>
              <a:rPr lang="sv-SE" dirty="0">
                <a:solidFill>
                  <a:schemeClr val="tx2"/>
                </a:solidFill>
              </a:rPr>
              <a:t> for at </a:t>
            </a:r>
            <a:r>
              <a:rPr lang="sv-SE" dirty="0" err="1">
                <a:solidFill>
                  <a:schemeClr val="tx2"/>
                </a:solidFill>
              </a:rPr>
              <a:t>least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one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year</a:t>
            </a:r>
            <a:r>
              <a:rPr lang="sv-SE" dirty="0">
                <a:solidFill>
                  <a:schemeClr val="tx2"/>
                </a:solidFill>
              </a:rPr>
              <a:t>. The </a:t>
            </a:r>
            <a:r>
              <a:rPr lang="sv-SE" dirty="0" err="1">
                <a:solidFill>
                  <a:schemeClr val="tx2"/>
                </a:solidFill>
              </a:rPr>
              <a:t>assertion</a:t>
            </a:r>
            <a:r>
              <a:rPr lang="sv-SE" dirty="0">
                <a:solidFill>
                  <a:schemeClr val="tx2"/>
                </a:solidFill>
              </a:rPr>
              <a:t> “</a:t>
            </a:r>
            <a:r>
              <a:rPr lang="sv-SE" dirty="0" err="1">
                <a:solidFill>
                  <a:schemeClr val="tx2"/>
                </a:solidFill>
              </a:rPr>
              <a:t>past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” </a:t>
            </a:r>
            <a:r>
              <a:rPr lang="sv-SE" dirty="0" err="1">
                <a:solidFill>
                  <a:schemeClr val="tx2"/>
                </a:solidFill>
              </a:rPr>
              <a:t>without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any</a:t>
            </a:r>
            <a:r>
              <a:rPr lang="sv-SE" dirty="0">
                <a:solidFill>
                  <a:schemeClr val="tx2"/>
                </a:solidFill>
              </a:rPr>
              <a:t> temporal </a:t>
            </a:r>
            <a:r>
              <a:rPr lang="sv-SE" dirty="0" err="1">
                <a:solidFill>
                  <a:schemeClr val="tx2"/>
                </a:solidFill>
              </a:rPr>
              <a:t>qualifications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means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Past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unless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there</a:t>
            </a:r>
            <a:r>
              <a:rPr lang="sv-SE" dirty="0">
                <a:solidFill>
                  <a:schemeClr val="tx2"/>
                </a:solidFill>
              </a:rPr>
              <a:t> is text </a:t>
            </a:r>
            <a:r>
              <a:rPr lang="sv-SE" dirty="0" err="1">
                <a:solidFill>
                  <a:schemeClr val="tx2"/>
                </a:solidFill>
              </a:rPr>
              <a:t>that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says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that</a:t>
            </a:r>
            <a:r>
              <a:rPr lang="sv-SE" dirty="0">
                <a:solidFill>
                  <a:schemeClr val="tx2"/>
                </a:solidFill>
              </a:rPr>
              <a:t> the patient </a:t>
            </a:r>
            <a:r>
              <a:rPr lang="sv-SE" dirty="0" err="1">
                <a:solidFill>
                  <a:schemeClr val="tx2"/>
                </a:solidFill>
              </a:rPr>
              <a:t>stopped</a:t>
            </a:r>
            <a:r>
              <a:rPr lang="sv-SE" dirty="0">
                <a:solidFill>
                  <a:schemeClr val="tx2"/>
                </a:solidFill>
              </a:rPr>
              <a:t> smoking less </a:t>
            </a:r>
            <a:r>
              <a:rPr lang="sv-SE" dirty="0" err="1">
                <a:solidFill>
                  <a:schemeClr val="tx2"/>
                </a:solidFill>
              </a:rPr>
              <a:t>than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one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year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ago</a:t>
            </a:r>
            <a:r>
              <a:rPr lang="sv-SE" dirty="0">
                <a:solidFill>
                  <a:schemeClr val="tx2"/>
                </a:solidFill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>
                <a:solidFill>
                  <a:schemeClr val="tx2"/>
                </a:solidFill>
              </a:rPr>
              <a:t>Current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: is a patient </a:t>
            </a:r>
            <a:r>
              <a:rPr lang="sv-SE" dirty="0" err="1">
                <a:solidFill>
                  <a:schemeClr val="tx2"/>
                </a:solidFill>
              </a:rPr>
              <a:t>whose</a:t>
            </a:r>
            <a:r>
              <a:rPr lang="sv-SE" dirty="0">
                <a:solidFill>
                  <a:schemeClr val="tx2"/>
                </a:solidFill>
              </a:rPr>
              <a:t> discharge </a:t>
            </a:r>
            <a:r>
              <a:rPr lang="sv-SE" dirty="0" err="1">
                <a:solidFill>
                  <a:schemeClr val="tx2"/>
                </a:solidFill>
              </a:rPr>
              <a:t>summary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asserts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explicitly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that</a:t>
            </a:r>
            <a:r>
              <a:rPr lang="sv-SE" dirty="0">
                <a:solidFill>
                  <a:schemeClr val="tx2"/>
                </a:solidFill>
              </a:rPr>
              <a:t> the patient </a:t>
            </a:r>
            <a:r>
              <a:rPr lang="sv-SE" dirty="0" err="1">
                <a:solidFill>
                  <a:schemeClr val="tx2"/>
                </a:solidFill>
              </a:rPr>
              <a:t>was</a:t>
            </a:r>
            <a:r>
              <a:rPr lang="sv-SE" dirty="0">
                <a:solidFill>
                  <a:schemeClr val="tx2"/>
                </a:solidFill>
              </a:rPr>
              <a:t> a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within</a:t>
            </a:r>
            <a:r>
              <a:rPr lang="sv-SE" dirty="0">
                <a:solidFill>
                  <a:schemeClr val="tx2"/>
                </a:solidFill>
              </a:rPr>
              <a:t> the </a:t>
            </a:r>
            <a:r>
              <a:rPr lang="sv-SE" dirty="0" err="1">
                <a:solidFill>
                  <a:schemeClr val="tx2"/>
                </a:solidFill>
              </a:rPr>
              <a:t>past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year</a:t>
            </a:r>
            <a:r>
              <a:rPr lang="sv-SE" dirty="0">
                <a:solidFill>
                  <a:schemeClr val="tx2"/>
                </a:solidFill>
              </a:rPr>
              <a:t>. The </a:t>
            </a:r>
            <a:r>
              <a:rPr lang="sv-SE" dirty="0" err="1">
                <a:solidFill>
                  <a:schemeClr val="tx2"/>
                </a:solidFill>
              </a:rPr>
              <a:t>assertion</a:t>
            </a:r>
            <a:r>
              <a:rPr lang="sv-SE" dirty="0">
                <a:solidFill>
                  <a:schemeClr val="tx2"/>
                </a:solidFill>
              </a:rPr>
              <a:t> “</a:t>
            </a:r>
            <a:r>
              <a:rPr lang="sv-SE" dirty="0" err="1">
                <a:solidFill>
                  <a:schemeClr val="tx2"/>
                </a:solidFill>
              </a:rPr>
              <a:t>current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” </a:t>
            </a:r>
            <a:r>
              <a:rPr lang="sv-SE" dirty="0" err="1">
                <a:solidFill>
                  <a:schemeClr val="tx2"/>
                </a:solidFill>
              </a:rPr>
              <a:t>without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any</a:t>
            </a:r>
            <a:r>
              <a:rPr lang="sv-SE" dirty="0">
                <a:solidFill>
                  <a:schemeClr val="tx2"/>
                </a:solidFill>
              </a:rPr>
              <a:t> temporal </a:t>
            </a:r>
            <a:r>
              <a:rPr lang="sv-SE" dirty="0" err="1">
                <a:solidFill>
                  <a:schemeClr val="tx2"/>
                </a:solidFill>
              </a:rPr>
              <a:t>qualifications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means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Current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unless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there</a:t>
            </a:r>
            <a:r>
              <a:rPr lang="sv-SE" dirty="0">
                <a:solidFill>
                  <a:schemeClr val="tx2"/>
                </a:solidFill>
              </a:rPr>
              <a:t> is text </a:t>
            </a:r>
            <a:r>
              <a:rPr lang="sv-SE" dirty="0" err="1">
                <a:solidFill>
                  <a:schemeClr val="tx2"/>
                </a:solidFill>
              </a:rPr>
              <a:t>that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says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that</a:t>
            </a:r>
            <a:r>
              <a:rPr lang="sv-SE" dirty="0">
                <a:solidFill>
                  <a:schemeClr val="tx2"/>
                </a:solidFill>
              </a:rPr>
              <a:t> the patient </a:t>
            </a:r>
            <a:r>
              <a:rPr lang="sv-SE" dirty="0" err="1">
                <a:solidFill>
                  <a:schemeClr val="tx2"/>
                </a:solidFill>
              </a:rPr>
              <a:t>stopped</a:t>
            </a:r>
            <a:r>
              <a:rPr lang="sv-SE" dirty="0">
                <a:solidFill>
                  <a:schemeClr val="tx2"/>
                </a:solidFill>
              </a:rPr>
              <a:t> smoking </a:t>
            </a:r>
            <a:r>
              <a:rPr lang="sv-SE" dirty="0" err="1">
                <a:solidFill>
                  <a:schemeClr val="tx2"/>
                </a:solidFill>
              </a:rPr>
              <a:t>more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than</a:t>
            </a:r>
            <a:r>
              <a:rPr lang="sv-SE" dirty="0">
                <a:solidFill>
                  <a:schemeClr val="tx2"/>
                </a:solidFill>
              </a:rPr>
              <a:t> a </a:t>
            </a:r>
            <a:r>
              <a:rPr lang="sv-SE" dirty="0" err="1">
                <a:solidFill>
                  <a:schemeClr val="tx2"/>
                </a:solidFill>
              </a:rPr>
              <a:t>year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ago</a:t>
            </a:r>
            <a:r>
              <a:rPr lang="sv-SE" dirty="0">
                <a:solidFill>
                  <a:schemeClr val="tx2"/>
                </a:solidFill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: is a patient </a:t>
            </a:r>
            <a:r>
              <a:rPr lang="sv-SE" dirty="0" err="1">
                <a:solidFill>
                  <a:schemeClr val="tx2"/>
                </a:solidFill>
              </a:rPr>
              <a:t>who</a:t>
            </a:r>
            <a:r>
              <a:rPr lang="sv-SE" dirty="0">
                <a:solidFill>
                  <a:schemeClr val="tx2"/>
                </a:solidFill>
              </a:rPr>
              <a:t> is </a:t>
            </a:r>
            <a:r>
              <a:rPr lang="sv-SE" dirty="0" err="1">
                <a:solidFill>
                  <a:schemeClr val="tx2"/>
                </a:solidFill>
              </a:rPr>
              <a:t>either</a:t>
            </a:r>
            <a:r>
              <a:rPr lang="sv-SE" dirty="0">
                <a:solidFill>
                  <a:schemeClr val="tx2"/>
                </a:solidFill>
              </a:rPr>
              <a:t> a </a:t>
            </a:r>
            <a:r>
              <a:rPr lang="sv-SE" dirty="0" err="1">
                <a:solidFill>
                  <a:schemeClr val="tx2"/>
                </a:solidFill>
              </a:rPr>
              <a:t>Current</a:t>
            </a:r>
            <a:r>
              <a:rPr lang="sv-SE" dirty="0">
                <a:solidFill>
                  <a:schemeClr val="tx2"/>
                </a:solidFill>
              </a:rPr>
              <a:t> or a </a:t>
            </a:r>
            <a:r>
              <a:rPr lang="sv-SE" dirty="0" err="1">
                <a:solidFill>
                  <a:schemeClr val="tx2"/>
                </a:solidFill>
              </a:rPr>
              <a:t>Past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but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whose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medical</a:t>
            </a:r>
            <a:r>
              <a:rPr lang="sv-SE" dirty="0">
                <a:solidFill>
                  <a:schemeClr val="tx2"/>
                </a:solidFill>
              </a:rPr>
              <a:t> record </a:t>
            </a:r>
            <a:r>
              <a:rPr lang="sv-SE" dirty="0" err="1">
                <a:solidFill>
                  <a:schemeClr val="tx2"/>
                </a:solidFill>
              </a:rPr>
              <a:t>does</a:t>
            </a:r>
            <a:r>
              <a:rPr lang="sv-SE" dirty="0">
                <a:solidFill>
                  <a:schemeClr val="tx2"/>
                </a:solidFill>
              </a:rPr>
              <a:t> not </a:t>
            </a:r>
            <a:r>
              <a:rPr lang="sv-SE" dirty="0" err="1">
                <a:solidFill>
                  <a:schemeClr val="tx2"/>
                </a:solidFill>
              </a:rPr>
              <a:t>provide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enough</a:t>
            </a:r>
            <a:r>
              <a:rPr lang="sv-SE" dirty="0">
                <a:solidFill>
                  <a:schemeClr val="tx2"/>
                </a:solidFill>
              </a:rPr>
              <a:t> information to </a:t>
            </a:r>
            <a:r>
              <a:rPr lang="sv-SE" dirty="0" err="1">
                <a:solidFill>
                  <a:schemeClr val="tx2"/>
                </a:solidFill>
              </a:rPr>
              <a:t>classify</a:t>
            </a:r>
            <a:r>
              <a:rPr lang="sv-SE" dirty="0">
                <a:solidFill>
                  <a:schemeClr val="tx2"/>
                </a:solidFill>
              </a:rPr>
              <a:t> the patient as </a:t>
            </a:r>
            <a:r>
              <a:rPr lang="sv-SE" dirty="0" err="1">
                <a:solidFill>
                  <a:schemeClr val="tx2"/>
                </a:solidFill>
              </a:rPr>
              <a:t>either</a:t>
            </a:r>
            <a:r>
              <a:rPr lang="sv-SE" dirty="0">
                <a:solidFill>
                  <a:schemeClr val="tx2"/>
                </a:solidFill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>
                <a:solidFill>
                  <a:schemeClr val="tx2"/>
                </a:solidFill>
              </a:rPr>
              <a:t>Non-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: ’s discharge </a:t>
            </a:r>
            <a:r>
              <a:rPr lang="sv-SE" dirty="0" err="1">
                <a:solidFill>
                  <a:schemeClr val="tx2"/>
                </a:solidFill>
              </a:rPr>
              <a:t>summary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indicates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that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they</a:t>
            </a:r>
            <a:r>
              <a:rPr lang="sv-SE" dirty="0">
                <a:solidFill>
                  <a:schemeClr val="tx2"/>
                </a:solidFill>
              </a:rPr>
              <a:t> never </a:t>
            </a:r>
            <a:r>
              <a:rPr lang="sv-SE" dirty="0" err="1">
                <a:solidFill>
                  <a:schemeClr val="tx2"/>
                </a:solidFill>
              </a:rPr>
              <a:t>smoked</a:t>
            </a:r>
            <a:r>
              <a:rPr lang="sv-SE" dirty="0">
                <a:solidFill>
                  <a:schemeClr val="tx2"/>
                </a:solidFill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>
                <a:solidFill>
                  <a:schemeClr val="tx2"/>
                </a:solidFill>
              </a:rPr>
              <a:t>Unknown</a:t>
            </a:r>
            <a:r>
              <a:rPr lang="sv-SE" dirty="0">
                <a:solidFill>
                  <a:schemeClr val="tx2"/>
                </a:solidFill>
              </a:rPr>
              <a:t>: is a patient </a:t>
            </a:r>
            <a:r>
              <a:rPr lang="sv-SE" dirty="0" err="1">
                <a:solidFill>
                  <a:schemeClr val="tx2"/>
                </a:solidFill>
              </a:rPr>
              <a:t>whose</a:t>
            </a:r>
            <a:r>
              <a:rPr lang="sv-SE" dirty="0">
                <a:solidFill>
                  <a:schemeClr val="tx2"/>
                </a:solidFill>
              </a:rPr>
              <a:t> discharge </a:t>
            </a:r>
            <a:r>
              <a:rPr lang="sv-SE" dirty="0" err="1">
                <a:solidFill>
                  <a:schemeClr val="tx2"/>
                </a:solidFill>
              </a:rPr>
              <a:t>summary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does</a:t>
            </a:r>
            <a:r>
              <a:rPr lang="sv-SE" dirty="0">
                <a:solidFill>
                  <a:schemeClr val="tx2"/>
                </a:solidFill>
              </a:rPr>
              <a:t> not </a:t>
            </a:r>
            <a:r>
              <a:rPr lang="sv-SE" dirty="0" err="1">
                <a:solidFill>
                  <a:schemeClr val="tx2"/>
                </a:solidFill>
              </a:rPr>
              <a:t>mention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anything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about</a:t>
            </a:r>
            <a:r>
              <a:rPr lang="sv-SE" dirty="0">
                <a:solidFill>
                  <a:schemeClr val="tx2"/>
                </a:solidFill>
              </a:rPr>
              <a:t> smoking. </a:t>
            </a:r>
            <a:r>
              <a:rPr lang="sv-SE" dirty="0" err="1">
                <a:solidFill>
                  <a:schemeClr val="tx2"/>
                </a:solidFill>
              </a:rPr>
              <a:t>Indecision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between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Current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 and </a:t>
            </a:r>
            <a:r>
              <a:rPr lang="sv-SE" dirty="0" err="1">
                <a:solidFill>
                  <a:schemeClr val="tx2"/>
                </a:solidFill>
              </a:rPr>
              <a:t>Past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does</a:t>
            </a:r>
            <a:r>
              <a:rPr lang="sv-SE" dirty="0">
                <a:solidFill>
                  <a:schemeClr val="tx2"/>
                </a:solidFill>
              </a:rPr>
              <a:t> not </a:t>
            </a:r>
            <a:r>
              <a:rPr lang="sv-SE" dirty="0" err="1">
                <a:solidFill>
                  <a:schemeClr val="tx2"/>
                </a:solidFill>
              </a:rPr>
              <a:t>belong</a:t>
            </a:r>
            <a:r>
              <a:rPr lang="sv-SE" dirty="0">
                <a:solidFill>
                  <a:schemeClr val="tx2"/>
                </a:solidFill>
              </a:rPr>
              <a:t> to </a:t>
            </a:r>
            <a:r>
              <a:rPr lang="sv-SE" dirty="0" err="1">
                <a:solidFill>
                  <a:schemeClr val="tx2"/>
                </a:solidFill>
              </a:rPr>
              <a:t>this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category</a:t>
            </a:r>
            <a:r>
              <a:rPr lang="sv-SE" dirty="0">
                <a:solidFill>
                  <a:schemeClr val="tx2"/>
                </a:solidFill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v-SE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v-SE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v-SE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v-SE" dirty="0">
              <a:solidFill>
                <a:schemeClr val="tx2"/>
              </a:solidFill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7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9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4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09068-E830-40D0-8BDA-4DA38C43CE4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42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Past</a:t>
            </a:r>
            <a:r>
              <a:rPr lang="it-IT" dirty="0"/>
              <a:t> </a:t>
            </a:r>
            <a:r>
              <a:rPr lang="it-IT" dirty="0" err="1"/>
              <a:t>smoker</a:t>
            </a:r>
            <a:r>
              <a:rPr lang="it-IT" dirty="0"/>
              <a:t>: </a:t>
            </a:r>
            <a:r>
              <a:rPr lang="sv-SE" dirty="0">
                <a:solidFill>
                  <a:schemeClr val="tx2"/>
                </a:solidFill>
              </a:rPr>
              <a:t>is a patient </a:t>
            </a:r>
            <a:r>
              <a:rPr lang="sv-SE" dirty="0" err="1">
                <a:solidFill>
                  <a:schemeClr val="tx2"/>
                </a:solidFill>
              </a:rPr>
              <a:t>whose</a:t>
            </a:r>
            <a:r>
              <a:rPr lang="sv-SE" dirty="0">
                <a:solidFill>
                  <a:schemeClr val="tx2"/>
                </a:solidFill>
              </a:rPr>
              <a:t> discharge </a:t>
            </a:r>
            <a:r>
              <a:rPr lang="sv-SE" dirty="0" err="1">
                <a:solidFill>
                  <a:schemeClr val="tx2"/>
                </a:solidFill>
              </a:rPr>
              <a:t>summary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asserts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explicitly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that</a:t>
            </a:r>
            <a:r>
              <a:rPr lang="sv-SE" dirty="0">
                <a:solidFill>
                  <a:schemeClr val="tx2"/>
                </a:solidFill>
              </a:rPr>
              <a:t> the patient </a:t>
            </a:r>
            <a:r>
              <a:rPr lang="sv-SE" dirty="0" err="1">
                <a:solidFill>
                  <a:schemeClr val="tx2"/>
                </a:solidFill>
              </a:rPr>
              <a:t>was</a:t>
            </a:r>
            <a:r>
              <a:rPr lang="sv-SE" dirty="0">
                <a:solidFill>
                  <a:schemeClr val="tx2"/>
                </a:solidFill>
              </a:rPr>
              <a:t> a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one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year</a:t>
            </a:r>
            <a:r>
              <a:rPr lang="sv-SE" dirty="0">
                <a:solidFill>
                  <a:schemeClr val="tx2"/>
                </a:solidFill>
              </a:rPr>
              <a:t> or </a:t>
            </a:r>
            <a:r>
              <a:rPr lang="sv-SE" dirty="0" err="1">
                <a:solidFill>
                  <a:schemeClr val="tx2"/>
                </a:solidFill>
              </a:rPr>
              <a:t>more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ago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but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who</a:t>
            </a:r>
            <a:r>
              <a:rPr lang="sv-SE" dirty="0">
                <a:solidFill>
                  <a:schemeClr val="tx2"/>
                </a:solidFill>
              </a:rPr>
              <a:t> has not </a:t>
            </a:r>
            <a:r>
              <a:rPr lang="sv-SE" dirty="0" err="1">
                <a:solidFill>
                  <a:schemeClr val="tx2"/>
                </a:solidFill>
              </a:rPr>
              <a:t>smoked</a:t>
            </a:r>
            <a:r>
              <a:rPr lang="sv-SE" dirty="0">
                <a:solidFill>
                  <a:schemeClr val="tx2"/>
                </a:solidFill>
              </a:rPr>
              <a:t> for at </a:t>
            </a:r>
            <a:r>
              <a:rPr lang="sv-SE" dirty="0" err="1">
                <a:solidFill>
                  <a:schemeClr val="tx2"/>
                </a:solidFill>
              </a:rPr>
              <a:t>least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one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year</a:t>
            </a:r>
            <a:r>
              <a:rPr lang="sv-SE" dirty="0">
                <a:solidFill>
                  <a:schemeClr val="tx2"/>
                </a:solidFill>
              </a:rPr>
              <a:t>. The </a:t>
            </a:r>
            <a:r>
              <a:rPr lang="sv-SE" dirty="0" err="1">
                <a:solidFill>
                  <a:schemeClr val="tx2"/>
                </a:solidFill>
              </a:rPr>
              <a:t>assertion</a:t>
            </a:r>
            <a:r>
              <a:rPr lang="sv-SE" dirty="0">
                <a:solidFill>
                  <a:schemeClr val="tx2"/>
                </a:solidFill>
              </a:rPr>
              <a:t> “</a:t>
            </a:r>
            <a:r>
              <a:rPr lang="sv-SE" dirty="0" err="1">
                <a:solidFill>
                  <a:schemeClr val="tx2"/>
                </a:solidFill>
              </a:rPr>
              <a:t>past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” </a:t>
            </a:r>
            <a:r>
              <a:rPr lang="sv-SE" dirty="0" err="1">
                <a:solidFill>
                  <a:schemeClr val="tx2"/>
                </a:solidFill>
              </a:rPr>
              <a:t>without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any</a:t>
            </a:r>
            <a:r>
              <a:rPr lang="sv-SE" dirty="0">
                <a:solidFill>
                  <a:schemeClr val="tx2"/>
                </a:solidFill>
              </a:rPr>
              <a:t> temporal </a:t>
            </a:r>
            <a:r>
              <a:rPr lang="sv-SE" dirty="0" err="1">
                <a:solidFill>
                  <a:schemeClr val="tx2"/>
                </a:solidFill>
              </a:rPr>
              <a:t>qualifications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means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Past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unless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there</a:t>
            </a:r>
            <a:r>
              <a:rPr lang="sv-SE" dirty="0">
                <a:solidFill>
                  <a:schemeClr val="tx2"/>
                </a:solidFill>
              </a:rPr>
              <a:t> is text </a:t>
            </a:r>
            <a:r>
              <a:rPr lang="sv-SE" dirty="0" err="1">
                <a:solidFill>
                  <a:schemeClr val="tx2"/>
                </a:solidFill>
              </a:rPr>
              <a:t>that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says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that</a:t>
            </a:r>
            <a:r>
              <a:rPr lang="sv-SE" dirty="0">
                <a:solidFill>
                  <a:schemeClr val="tx2"/>
                </a:solidFill>
              </a:rPr>
              <a:t> the patient </a:t>
            </a:r>
            <a:r>
              <a:rPr lang="sv-SE" dirty="0" err="1">
                <a:solidFill>
                  <a:schemeClr val="tx2"/>
                </a:solidFill>
              </a:rPr>
              <a:t>stopped</a:t>
            </a:r>
            <a:r>
              <a:rPr lang="sv-SE" dirty="0">
                <a:solidFill>
                  <a:schemeClr val="tx2"/>
                </a:solidFill>
              </a:rPr>
              <a:t> smoking less </a:t>
            </a:r>
            <a:r>
              <a:rPr lang="sv-SE" dirty="0" err="1">
                <a:solidFill>
                  <a:schemeClr val="tx2"/>
                </a:solidFill>
              </a:rPr>
              <a:t>than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one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year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ago</a:t>
            </a:r>
            <a:r>
              <a:rPr lang="sv-SE" dirty="0">
                <a:solidFill>
                  <a:schemeClr val="tx2"/>
                </a:solidFill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>
                <a:solidFill>
                  <a:schemeClr val="tx2"/>
                </a:solidFill>
              </a:rPr>
              <a:t>Current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: is a patient </a:t>
            </a:r>
            <a:r>
              <a:rPr lang="sv-SE" dirty="0" err="1">
                <a:solidFill>
                  <a:schemeClr val="tx2"/>
                </a:solidFill>
              </a:rPr>
              <a:t>whose</a:t>
            </a:r>
            <a:r>
              <a:rPr lang="sv-SE" dirty="0">
                <a:solidFill>
                  <a:schemeClr val="tx2"/>
                </a:solidFill>
              </a:rPr>
              <a:t> discharge </a:t>
            </a:r>
            <a:r>
              <a:rPr lang="sv-SE" dirty="0" err="1">
                <a:solidFill>
                  <a:schemeClr val="tx2"/>
                </a:solidFill>
              </a:rPr>
              <a:t>summary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asserts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explicitly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that</a:t>
            </a:r>
            <a:r>
              <a:rPr lang="sv-SE" dirty="0">
                <a:solidFill>
                  <a:schemeClr val="tx2"/>
                </a:solidFill>
              </a:rPr>
              <a:t> the patient </a:t>
            </a:r>
            <a:r>
              <a:rPr lang="sv-SE" dirty="0" err="1">
                <a:solidFill>
                  <a:schemeClr val="tx2"/>
                </a:solidFill>
              </a:rPr>
              <a:t>was</a:t>
            </a:r>
            <a:r>
              <a:rPr lang="sv-SE" dirty="0">
                <a:solidFill>
                  <a:schemeClr val="tx2"/>
                </a:solidFill>
              </a:rPr>
              <a:t> a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within</a:t>
            </a:r>
            <a:r>
              <a:rPr lang="sv-SE" dirty="0">
                <a:solidFill>
                  <a:schemeClr val="tx2"/>
                </a:solidFill>
              </a:rPr>
              <a:t> the </a:t>
            </a:r>
            <a:r>
              <a:rPr lang="sv-SE" dirty="0" err="1">
                <a:solidFill>
                  <a:schemeClr val="tx2"/>
                </a:solidFill>
              </a:rPr>
              <a:t>past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year</a:t>
            </a:r>
            <a:r>
              <a:rPr lang="sv-SE" dirty="0">
                <a:solidFill>
                  <a:schemeClr val="tx2"/>
                </a:solidFill>
              </a:rPr>
              <a:t>. The </a:t>
            </a:r>
            <a:r>
              <a:rPr lang="sv-SE" dirty="0" err="1">
                <a:solidFill>
                  <a:schemeClr val="tx2"/>
                </a:solidFill>
              </a:rPr>
              <a:t>assertion</a:t>
            </a:r>
            <a:r>
              <a:rPr lang="sv-SE" dirty="0">
                <a:solidFill>
                  <a:schemeClr val="tx2"/>
                </a:solidFill>
              </a:rPr>
              <a:t> “</a:t>
            </a:r>
            <a:r>
              <a:rPr lang="sv-SE" dirty="0" err="1">
                <a:solidFill>
                  <a:schemeClr val="tx2"/>
                </a:solidFill>
              </a:rPr>
              <a:t>current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” </a:t>
            </a:r>
            <a:r>
              <a:rPr lang="sv-SE" dirty="0" err="1">
                <a:solidFill>
                  <a:schemeClr val="tx2"/>
                </a:solidFill>
              </a:rPr>
              <a:t>without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any</a:t>
            </a:r>
            <a:r>
              <a:rPr lang="sv-SE" dirty="0">
                <a:solidFill>
                  <a:schemeClr val="tx2"/>
                </a:solidFill>
              </a:rPr>
              <a:t> temporal </a:t>
            </a:r>
            <a:r>
              <a:rPr lang="sv-SE" dirty="0" err="1">
                <a:solidFill>
                  <a:schemeClr val="tx2"/>
                </a:solidFill>
              </a:rPr>
              <a:t>qualifications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means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Current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unless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there</a:t>
            </a:r>
            <a:r>
              <a:rPr lang="sv-SE" dirty="0">
                <a:solidFill>
                  <a:schemeClr val="tx2"/>
                </a:solidFill>
              </a:rPr>
              <a:t> is text </a:t>
            </a:r>
            <a:r>
              <a:rPr lang="sv-SE" dirty="0" err="1">
                <a:solidFill>
                  <a:schemeClr val="tx2"/>
                </a:solidFill>
              </a:rPr>
              <a:t>that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says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that</a:t>
            </a:r>
            <a:r>
              <a:rPr lang="sv-SE" dirty="0">
                <a:solidFill>
                  <a:schemeClr val="tx2"/>
                </a:solidFill>
              </a:rPr>
              <a:t> the patient </a:t>
            </a:r>
            <a:r>
              <a:rPr lang="sv-SE" dirty="0" err="1">
                <a:solidFill>
                  <a:schemeClr val="tx2"/>
                </a:solidFill>
              </a:rPr>
              <a:t>stopped</a:t>
            </a:r>
            <a:r>
              <a:rPr lang="sv-SE" dirty="0">
                <a:solidFill>
                  <a:schemeClr val="tx2"/>
                </a:solidFill>
              </a:rPr>
              <a:t> smoking </a:t>
            </a:r>
            <a:r>
              <a:rPr lang="sv-SE" dirty="0" err="1">
                <a:solidFill>
                  <a:schemeClr val="tx2"/>
                </a:solidFill>
              </a:rPr>
              <a:t>more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than</a:t>
            </a:r>
            <a:r>
              <a:rPr lang="sv-SE" dirty="0">
                <a:solidFill>
                  <a:schemeClr val="tx2"/>
                </a:solidFill>
              </a:rPr>
              <a:t> a </a:t>
            </a:r>
            <a:r>
              <a:rPr lang="sv-SE" dirty="0" err="1">
                <a:solidFill>
                  <a:schemeClr val="tx2"/>
                </a:solidFill>
              </a:rPr>
              <a:t>year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ago</a:t>
            </a:r>
            <a:r>
              <a:rPr lang="sv-SE" dirty="0">
                <a:solidFill>
                  <a:schemeClr val="tx2"/>
                </a:solidFill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: is a patient </a:t>
            </a:r>
            <a:r>
              <a:rPr lang="sv-SE" dirty="0" err="1">
                <a:solidFill>
                  <a:schemeClr val="tx2"/>
                </a:solidFill>
              </a:rPr>
              <a:t>who</a:t>
            </a:r>
            <a:r>
              <a:rPr lang="sv-SE" dirty="0">
                <a:solidFill>
                  <a:schemeClr val="tx2"/>
                </a:solidFill>
              </a:rPr>
              <a:t> is </a:t>
            </a:r>
            <a:r>
              <a:rPr lang="sv-SE" dirty="0" err="1">
                <a:solidFill>
                  <a:schemeClr val="tx2"/>
                </a:solidFill>
              </a:rPr>
              <a:t>either</a:t>
            </a:r>
            <a:r>
              <a:rPr lang="sv-SE" dirty="0">
                <a:solidFill>
                  <a:schemeClr val="tx2"/>
                </a:solidFill>
              </a:rPr>
              <a:t> a </a:t>
            </a:r>
            <a:r>
              <a:rPr lang="sv-SE" dirty="0" err="1">
                <a:solidFill>
                  <a:schemeClr val="tx2"/>
                </a:solidFill>
              </a:rPr>
              <a:t>Current</a:t>
            </a:r>
            <a:r>
              <a:rPr lang="sv-SE" dirty="0">
                <a:solidFill>
                  <a:schemeClr val="tx2"/>
                </a:solidFill>
              </a:rPr>
              <a:t> or a </a:t>
            </a:r>
            <a:r>
              <a:rPr lang="sv-SE" dirty="0" err="1">
                <a:solidFill>
                  <a:schemeClr val="tx2"/>
                </a:solidFill>
              </a:rPr>
              <a:t>Past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but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whose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medical</a:t>
            </a:r>
            <a:r>
              <a:rPr lang="sv-SE" dirty="0">
                <a:solidFill>
                  <a:schemeClr val="tx2"/>
                </a:solidFill>
              </a:rPr>
              <a:t> record </a:t>
            </a:r>
            <a:r>
              <a:rPr lang="sv-SE" dirty="0" err="1">
                <a:solidFill>
                  <a:schemeClr val="tx2"/>
                </a:solidFill>
              </a:rPr>
              <a:t>does</a:t>
            </a:r>
            <a:r>
              <a:rPr lang="sv-SE" dirty="0">
                <a:solidFill>
                  <a:schemeClr val="tx2"/>
                </a:solidFill>
              </a:rPr>
              <a:t> not </a:t>
            </a:r>
            <a:r>
              <a:rPr lang="sv-SE" dirty="0" err="1">
                <a:solidFill>
                  <a:schemeClr val="tx2"/>
                </a:solidFill>
              </a:rPr>
              <a:t>provide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enough</a:t>
            </a:r>
            <a:r>
              <a:rPr lang="sv-SE" dirty="0">
                <a:solidFill>
                  <a:schemeClr val="tx2"/>
                </a:solidFill>
              </a:rPr>
              <a:t> information to </a:t>
            </a:r>
            <a:r>
              <a:rPr lang="sv-SE" dirty="0" err="1">
                <a:solidFill>
                  <a:schemeClr val="tx2"/>
                </a:solidFill>
              </a:rPr>
              <a:t>classify</a:t>
            </a:r>
            <a:r>
              <a:rPr lang="sv-SE" dirty="0">
                <a:solidFill>
                  <a:schemeClr val="tx2"/>
                </a:solidFill>
              </a:rPr>
              <a:t> the patient as </a:t>
            </a:r>
            <a:r>
              <a:rPr lang="sv-SE" dirty="0" err="1">
                <a:solidFill>
                  <a:schemeClr val="tx2"/>
                </a:solidFill>
              </a:rPr>
              <a:t>either</a:t>
            </a:r>
            <a:r>
              <a:rPr lang="sv-SE" dirty="0">
                <a:solidFill>
                  <a:schemeClr val="tx2"/>
                </a:solidFill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>
                <a:solidFill>
                  <a:schemeClr val="tx2"/>
                </a:solidFill>
              </a:rPr>
              <a:t>Non-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: ’s discharge </a:t>
            </a:r>
            <a:r>
              <a:rPr lang="sv-SE" dirty="0" err="1">
                <a:solidFill>
                  <a:schemeClr val="tx2"/>
                </a:solidFill>
              </a:rPr>
              <a:t>summary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indicates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that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they</a:t>
            </a:r>
            <a:r>
              <a:rPr lang="sv-SE" dirty="0">
                <a:solidFill>
                  <a:schemeClr val="tx2"/>
                </a:solidFill>
              </a:rPr>
              <a:t> never </a:t>
            </a:r>
            <a:r>
              <a:rPr lang="sv-SE" dirty="0" err="1">
                <a:solidFill>
                  <a:schemeClr val="tx2"/>
                </a:solidFill>
              </a:rPr>
              <a:t>smoked</a:t>
            </a:r>
            <a:r>
              <a:rPr lang="sv-SE" dirty="0">
                <a:solidFill>
                  <a:schemeClr val="tx2"/>
                </a:solidFill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>
                <a:solidFill>
                  <a:schemeClr val="tx2"/>
                </a:solidFill>
              </a:rPr>
              <a:t>Unknown</a:t>
            </a:r>
            <a:r>
              <a:rPr lang="sv-SE" dirty="0">
                <a:solidFill>
                  <a:schemeClr val="tx2"/>
                </a:solidFill>
              </a:rPr>
              <a:t>: is a patient </a:t>
            </a:r>
            <a:r>
              <a:rPr lang="sv-SE" dirty="0" err="1">
                <a:solidFill>
                  <a:schemeClr val="tx2"/>
                </a:solidFill>
              </a:rPr>
              <a:t>whose</a:t>
            </a:r>
            <a:r>
              <a:rPr lang="sv-SE" dirty="0">
                <a:solidFill>
                  <a:schemeClr val="tx2"/>
                </a:solidFill>
              </a:rPr>
              <a:t> discharge </a:t>
            </a:r>
            <a:r>
              <a:rPr lang="sv-SE" dirty="0" err="1">
                <a:solidFill>
                  <a:schemeClr val="tx2"/>
                </a:solidFill>
              </a:rPr>
              <a:t>summary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does</a:t>
            </a:r>
            <a:r>
              <a:rPr lang="sv-SE" dirty="0">
                <a:solidFill>
                  <a:schemeClr val="tx2"/>
                </a:solidFill>
              </a:rPr>
              <a:t> not </a:t>
            </a:r>
            <a:r>
              <a:rPr lang="sv-SE" dirty="0" err="1">
                <a:solidFill>
                  <a:schemeClr val="tx2"/>
                </a:solidFill>
              </a:rPr>
              <a:t>mention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anything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about</a:t>
            </a:r>
            <a:r>
              <a:rPr lang="sv-SE" dirty="0">
                <a:solidFill>
                  <a:schemeClr val="tx2"/>
                </a:solidFill>
              </a:rPr>
              <a:t> smoking. </a:t>
            </a:r>
            <a:r>
              <a:rPr lang="sv-SE" dirty="0" err="1">
                <a:solidFill>
                  <a:schemeClr val="tx2"/>
                </a:solidFill>
              </a:rPr>
              <a:t>Indecision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between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Current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 and </a:t>
            </a:r>
            <a:r>
              <a:rPr lang="sv-SE" dirty="0" err="1">
                <a:solidFill>
                  <a:schemeClr val="tx2"/>
                </a:solidFill>
              </a:rPr>
              <a:t>Past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Smoker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does</a:t>
            </a:r>
            <a:r>
              <a:rPr lang="sv-SE" dirty="0">
                <a:solidFill>
                  <a:schemeClr val="tx2"/>
                </a:solidFill>
              </a:rPr>
              <a:t> not </a:t>
            </a:r>
            <a:r>
              <a:rPr lang="sv-SE" dirty="0" err="1">
                <a:solidFill>
                  <a:schemeClr val="tx2"/>
                </a:solidFill>
              </a:rPr>
              <a:t>belong</a:t>
            </a:r>
            <a:r>
              <a:rPr lang="sv-SE" dirty="0">
                <a:solidFill>
                  <a:schemeClr val="tx2"/>
                </a:solidFill>
              </a:rPr>
              <a:t> to </a:t>
            </a:r>
            <a:r>
              <a:rPr lang="sv-SE" dirty="0" err="1">
                <a:solidFill>
                  <a:schemeClr val="tx2"/>
                </a:solidFill>
              </a:rPr>
              <a:t>this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category</a:t>
            </a:r>
            <a:r>
              <a:rPr lang="sv-SE" dirty="0">
                <a:solidFill>
                  <a:schemeClr val="tx2"/>
                </a:solidFill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v-SE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v-SE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v-SE" dirty="0">
              <a:solidFill>
                <a:schemeClr val="tx2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sv-SE" dirty="0">
              <a:solidFill>
                <a:schemeClr val="tx2"/>
              </a:solidFill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0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C4D51A-1016-4FA2-89D5-10CC7CE7C7D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34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09068-E830-40D0-8BDA-4DA38C43CE4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64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8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70498B-F222-4740-B0CF-064F72475A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7461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5480B5-6974-624D-B920-9621240FC5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5446" b="23513"/>
          <a:stretch/>
        </p:blipFill>
        <p:spPr>
          <a:xfrm>
            <a:off x="0" y="5139116"/>
            <a:ext cx="1450731" cy="1718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A0AA2D-979A-3542-B125-52B71F4F55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6200000">
            <a:off x="7618363" y="1245088"/>
            <a:ext cx="1351700" cy="1013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94C876-0A6A-534E-ABA8-E4842D6B56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94924"/>
            <a:ext cx="7772400" cy="17950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" y="-50653"/>
            <a:ext cx="3810008" cy="8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87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kern="1200" baseline="0" dirty="0">
                <a:solidFill>
                  <a:srgbClr val="193E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defTabSz="914377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4435"/>
            <a:ext cx="7886700" cy="4485090"/>
          </a:xfrm>
        </p:spPr>
        <p:txBody>
          <a:bodyPr/>
          <a:lstStyle>
            <a:lvl1pPr>
              <a:defRPr sz="24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EA3455-F170-324C-88B5-287718264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" r="8043" b="-142998"/>
          <a:stretch/>
        </p:blipFill>
        <p:spPr>
          <a:xfrm>
            <a:off x="355078" y="6289448"/>
            <a:ext cx="8408608" cy="45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1" y="6206746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159836-0BF3-9745-84B4-2B2A06116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87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defTabSz="914377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4435"/>
            <a:ext cx="7886700" cy="448509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A3455-F170-324C-88B5-287718264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55078" y="6289448"/>
            <a:ext cx="8408608" cy="45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2" y="6182125"/>
            <a:ext cx="3050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0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28D1B0-B452-704B-938B-EDEA031212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D18802-5872-5C4C-8828-27A6A44977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8151" b="33145"/>
          <a:stretch/>
        </p:blipFill>
        <p:spPr>
          <a:xfrm>
            <a:off x="1" y="4855986"/>
            <a:ext cx="2603156" cy="2002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102F8E-1CD9-A74E-BF20-75BD9959118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24201" y="1297901"/>
            <a:ext cx="857053" cy="687526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49EADBA-939F-154D-8FC0-95417D73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1" y="104261"/>
            <a:ext cx="305084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4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3BCD03-8DA9-8644-883F-FE87EF47F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A578CD-D266-0943-AA85-1C9F036ACC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4256" b="21461"/>
          <a:stretch/>
        </p:blipFill>
        <p:spPr>
          <a:xfrm>
            <a:off x="0" y="4697078"/>
            <a:ext cx="2113280" cy="2160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0D9D2C-1DB4-1B49-B458-B488A8F573F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782855">
            <a:off x="7583610" y="1466170"/>
            <a:ext cx="927164" cy="46358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3EF16F1-2F79-A445-B116-CEEA06E3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7715" y="105176"/>
            <a:ext cx="30475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2F651B7-605C-1947-B328-9E780F5552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FEDE6-9EC2-5049-BB67-104741B13C6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578154"/>
            <a:ext cx="1925862" cy="1279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6DF7A4-087A-5A40-9577-ED62C6E9DEE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927307">
            <a:off x="7740197" y="1339309"/>
            <a:ext cx="915791" cy="457896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4715231-043B-1F4C-9C13-60B59477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7716" y="106952"/>
            <a:ext cx="30475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FC803-89F9-C241-9F76-01B078465A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ED0738-233B-E345-95E8-0F2823D2AF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4054" b="22345"/>
          <a:stretch/>
        </p:blipFill>
        <p:spPr>
          <a:xfrm>
            <a:off x="0" y="5147132"/>
            <a:ext cx="1452880" cy="1710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D17B21-854B-5C46-BF28-1455E3C2D50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6200000">
            <a:off x="7703184" y="1455660"/>
            <a:ext cx="1198273" cy="898705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940E47F-87B7-F64A-9F98-EDE35907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7716" y="106952"/>
            <a:ext cx="30475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7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DFB0E6-6ED0-6642-90DE-FFD040016F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rgbClr val="193E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E606FF-3D08-3149-923C-CD98F1CDE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8151" b="33145"/>
          <a:stretch/>
        </p:blipFill>
        <p:spPr>
          <a:xfrm>
            <a:off x="1" y="4855986"/>
            <a:ext cx="2603156" cy="20020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22809C-6E13-2C45-9C61-43C2F100DD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2288281">
            <a:off x="7508298" y="999080"/>
            <a:ext cx="1076711" cy="1031308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7BA0D06-72D9-3940-8351-44706A6A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193E72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7716" y="100397"/>
            <a:ext cx="30475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3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9738AD-58FB-FB4D-BD57-E4FF24FA45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19" y="2766218"/>
            <a:ext cx="7886700" cy="1325563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F520C6-1504-6744-862F-E3F3FF9A3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" r="8043" b="-142998"/>
          <a:stretch/>
        </p:blipFill>
        <p:spPr>
          <a:xfrm>
            <a:off x="343065" y="700232"/>
            <a:ext cx="8408608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CC41D4-427C-694C-B906-FE0AAA68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5446" b="23513"/>
          <a:stretch/>
        </p:blipFill>
        <p:spPr>
          <a:xfrm>
            <a:off x="0" y="5139116"/>
            <a:ext cx="1450731" cy="1718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516860-5BE9-4B44-97DF-DD31EDA96A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6200000">
            <a:off x="7618363" y="1245088"/>
            <a:ext cx="1351700" cy="10137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4C900CD-7895-2849-A5E9-F07AEB48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FB3D76-E95C-734A-BDD4-10A5E36E6C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52025" y="101986"/>
            <a:ext cx="305256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0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F918-F381-2446-98DA-52C67BADBA02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B3D76-E95C-734A-BDD4-10A5E36E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6" r:id="rId3"/>
    <p:sldLayoutId id="2147483664" r:id="rId4"/>
    <p:sldLayoutId id="2147483669" r:id="rId5"/>
    <p:sldLayoutId id="2147483667" r:id="rId6"/>
    <p:sldLayoutId id="2147483668" r:id="rId7"/>
    <p:sldLayoutId id="2147483670" r:id="rId8"/>
    <p:sldLayoutId id="214748367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2"/>
                </a:solidFill>
              </a:rPr>
              <a:t>Annotation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guidelines</a:t>
            </a:r>
            <a:r>
              <a:rPr lang="it-IT" dirty="0">
                <a:solidFill>
                  <a:schemeClr val="tx2"/>
                </a:solidFill>
              </a:rPr>
              <a:t> / </a:t>
            </a:r>
            <a:r>
              <a:rPr lang="it-IT" dirty="0" err="1">
                <a:solidFill>
                  <a:schemeClr val="tx2"/>
                </a:solidFill>
              </a:rPr>
              <a:t>Define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concept</a:t>
            </a: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7D84-37C3-D445-B01E-51001E9D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>
                <a:solidFill>
                  <a:schemeClr val="tx2"/>
                </a:solidFill>
              </a:rPr>
              <a:t>Concept</a:t>
            </a:r>
            <a:r>
              <a:rPr lang="sv-SE" dirty="0">
                <a:solidFill>
                  <a:schemeClr val="tx2"/>
                </a:solidFill>
              </a:rPr>
              <a:t> definition</a:t>
            </a:r>
          </a:p>
          <a:p>
            <a:pPr lvl="1"/>
            <a:r>
              <a:rPr lang="sv-SE" dirty="0" err="1">
                <a:solidFill>
                  <a:schemeClr val="tx2"/>
                </a:solidFill>
              </a:rPr>
              <a:t>Diagnosis</a:t>
            </a:r>
            <a:r>
              <a:rPr lang="sv-SE" dirty="0">
                <a:solidFill>
                  <a:schemeClr val="tx2"/>
                </a:solidFill>
              </a:rPr>
              <a:t>, </a:t>
            </a:r>
            <a:r>
              <a:rPr lang="sv-SE" dirty="0" err="1">
                <a:solidFill>
                  <a:schemeClr val="tx2"/>
                </a:solidFill>
              </a:rPr>
              <a:t>lab</a:t>
            </a:r>
            <a:r>
              <a:rPr lang="sv-SE" dirty="0">
                <a:solidFill>
                  <a:schemeClr val="tx2"/>
                </a:solidFill>
              </a:rPr>
              <a:t> test, action, event…</a:t>
            </a:r>
          </a:p>
          <a:p>
            <a:r>
              <a:rPr lang="sv-SE" dirty="0" err="1">
                <a:solidFill>
                  <a:schemeClr val="tx2"/>
                </a:solidFill>
              </a:rPr>
              <a:t>Variable</a:t>
            </a:r>
            <a:r>
              <a:rPr lang="sv-SE" dirty="0">
                <a:solidFill>
                  <a:schemeClr val="tx2"/>
                </a:solidFill>
              </a:rPr>
              <a:t> definition</a:t>
            </a:r>
          </a:p>
          <a:p>
            <a:pPr lvl="1"/>
            <a:r>
              <a:rPr lang="sv-SE" dirty="0" err="1">
                <a:solidFill>
                  <a:schemeClr val="tx2"/>
                </a:solidFill>
              </a:rPr>
              <a:t>Diagnosis</a:t>
            </a:r>
            <a:r>
              <a:rPr lang="sv-SE" dirty="0">
                <a:solidFill>
                  <a:schemeClr val="tx2"/>
                </a:solidFill>
              </a:rPr>
              <a:t>: </a:t>
            </a:r>
            <a:r>
              <a:rPr lang="sv-SE" dirty="0" err="1">
                <a:solidFill>
                  <a:schemeClr val="tx2"/>
                </a:solidFill>
              </a:rPr>
              <a:t>explicitly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mentioned</a:t>
            </a:r>
            <a:r>
              <a:rPr lang="sv-SE" dirty="0">
                <a:solidFill>
                  <a:schemeClr val="tx2"/>
                </a:solidFill>
              </a:rPr>
              <a:t> or </a:t>
            </a:r>
            <a:r>
              <a:rPr lang="sv-SE" dirty="0" err="1">
                <a:solidFill>
                  <a:schemeClr val="tx2"/>
                </a:solidFill>
              </a:rPr>
              <a:t>inferred</a:t>
            </a:r>
            <a:r>
              <a:rPr lang="sv-SE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sv-SE" dirty="0">
                <a:solidFill>
                  <a:schemeClr val="tx2"/>
                </a:solidFill>
              </a:rPr>
              <a:t>Lab test: </a:t>
            </a:r>
            <a:r>
              <a:rPr lang="sv-SE" dirty="0" err="1">
                <a:solidFill>
                  <a:schemeClr val="tx2"/>
                </a:solidFill>
              </a:rPr>
              <a:t>exact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numeric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value</a:t>
            </a:r>
            <a:r>
              <a:rPr lang="sv-SE" dirty="0">
                <a:solidFill>
                  <a:schemeClr val="tx2"/>
                </a:solidFill>
              </a:rPr>
              <a:t> or </a:t>
            </a:r>
            <a:r>
              <a:rPr lang="sv-SE" dirty="0" err="1">
                <a:solidFill>
                  <a:schemeClr val="tx2"/>
                </a:solidFill>
              </a:rPr>
              <a:t>range</a:t>
            </a:r>
            <a:r>
              <a:rPr lang="sv-SE" dirty="0">
                <a:solidFill>
                  <a:schemeClr val="tx2"/>
                </a:solidFill>
              </a:rPr>
              <a:t> or </a:t>
            </a:r>
            <a:r>
              <a:rPr lang="sv-SE" dirty="0" err="1">
                <a:solidFill>
                  <a:schemeClr val="tx2"/>
                </a:solidFill>
              </a:rPr>
              <a:t>direction</a:t>
            </a:r>
            <a:endParaRPr lang="sv-SE" dirty="0">
              <a:solidFill>
                <a:schemeClr val="tx2"/>
              </a:solidFill>
            </a:endParaRPr>
          </a:p>
          <a:p>
            <a:pPr lvl="1"/>
            <a:r>
              <a:rPr lang="sv-SE" dirty="0">
                <a:solidFill>
                  <a:schemeClr val="tx2"/>
                </a:solidFill>
              </a:rPr>
              <a:t>Action: </a:t>
            </a:r>
            <a:r>
              <a:rPr lang="sv-SE" dirty="0" err="1">
                <a:solidFill>
                  <a:schemeClr val="tx2"/>
                </a:solidFill>
              </a:rPr>
              <a:t>planned</a:t>
            </a:r>
            <a:r>
              <a:rPr lang="sv-SE" dirty="0">
                <a:solidFill>
                  <a:schemeClr val="tx2"/>
                </a:solidFill>
              </a:rPr>
              <a:t> or </a:t>
            </a:r>
            <a:r>
              <a:rPr lang="sv-SE" dirty="0" err="1">
                <a:solidFill>
                  <a:schemeClr val="tx2"/>
                </a:solidFill>
              </a:rPr>
              <a:t>occurred</a:t>
            </a:r>
            <a:r>
              <a:rPr lang="sv-SE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sv-SE" dirty="0">
                <a:solidFill>
                  <a:schemeClr val="tx2"/>
                </a:solidFill>
              </a:rPr>
              <a:t>Event: </a:t>
            </a:r>
            <a:r>
              <a:rPr lang="sv-SE" dirty="0" err="1">
                <a:solidFill>
                  <a:schemeClr val="tx2"/>
                </a:solidFill>
              </a:rPr>
              <a:t>explicitly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mentioned</a:t>
            </a:r>
            <a:r>
              <a:rPr lang="sv-SE" dirty="0">
                <a:solidFill>
                  <a:schemeClr val="tx2"/>
                </a:solidFill>
              </a:rPr>
              <a:t> or </a:t>
            </a:r>
            <a:r>
              <a:rPr lang="sv-SE" dirty="0" err="1">
                <a:solidFill>
                  <a:schemeClr val="tx2"/>
                </a:solidFill>
              </a:rPr>
              <a:t>inferred</a:t>
            </a:r>
            <a:endParaRPr lang="sv-SE" dirty="0">
              <a:solidFill>
                <a:schemeClr val="tx2"/>
              </a:solidFill>
            </a:endParaRPr>
          </a:p>
          <a:p>
            <a:pPr lvl="1"/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A470F-FA67-E946-973C-49159D914C6B}"/>
              </a:ext>
            </a:extLst>
          </p:cNvPr>
          <p:cNvSpPr txBox="1"/>
          <p:nvPr/>
        </p:nvSpPr>
        <p:spPr>
          <a:xfrm>
            <a:off x="30608" y="5948110"/>
            <a:ext cx="9113392" cy="262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8" dirty="0" err="1"/>
              <a:t>Acknowledgements</a:t>
            </a:r>
            <a:r>
              <a:rPr lang="sv-SE" sz="1108" dirty="0"/>
              <a:t>: </a:t>
            </a:r>
            <a:r>
              <a:rPr lang="sv-SE" sz="1108" dirty="0" err="1"/>
              <a:t>Uni</a:t>
            </a:r>
            <a:r>
              <a:rPr lang="sv-SE" sz="1108" dirty="0"/>
              <a:t>. </a:t>
            </a:r>
            <a:r>
              <a:rPr lang="sv-SE" sz="1108" dirty="0" err="1"/>
              <a:t>of</a:t>
            </a:r>
            <a:r>
              <a:rPr lang="sv-SE" sz="1108" dirty="0"/>
              <a:t> Utah </a:t>
            </a:r>
            <a:r>
              <a:rPr lang="sv-SE" sz="1108" dirty="0" err="1"/>
              <a:t>DeCART</a:t>
            </a:r>
            <a:r>
              <a:rPr lang="sv-SE" sz="1108" dirty="0"/>
              <a:t> summer </a:t>
            </a:r>
            <a:r>
              <a:rPr lang="sv-SE" sz="1108" dirty="0" err="1"/>
              <a:t>school</a:t>
            </a:r>
            <a:r>
              <a:rPr lang="sv-SE" sz="1108" dirty="0"/>
              <a:t>: </a:t>
            </a:r>
            <a:r>
              <a:rPr lang="sv-SE" sz="1108" dirty="0" err="1"/>
              <a:t>https</a:t>
            </a:r>
            <a:r>
              <a:rPr lang="sv-SE" sz="1108" dirty="0"/>
              <a:t>://</a:t>
            </a:r>
            <a:r>
              <a:rPr lang="sv-SE" sz="1108" dirty="0" err="1"/>
              <a:t>github.com</a:t>
            </a:r>
            <a:r>
              <a:rPr lang="sv-SE" sz="1108" dirty="0"/>
              <a:t>/</a:t>
            </a:r>
            <a:r>
              <a:rPr lang="sv-SE" sz="1108" dirty="0" err="1"/>
              <a:t>jianlins</a:t>
            </a:r>
            <a:r>
              <a:rPr lang="sv-SE" sz="1108" dirty="0"/>
              <a:t>/</a:t>
            </a:r>
            <a:r>
              <a:rPr lang="sv-SE" sz="1108" dirty="0" err="1"/>
              <a:t>AnnotationNLP</a:t>
            </a:r>
            <a:r>
              <a:rPr lang="sv-SE" sz="1108" dirty="0"/>
              <a:t>/</a:t>
            </a:r>
            <a:r>
              <a:rPr lang="sv-SE" sz="1108" dirty="0" err="1"/>
              <a:t>blob</a:t>
            </a:r>
            <a:r>
              <a:rPr lang="sv-SE" sz="1108" dirty="0"/>
              <a:t>/master/01_Introduction_to_Annotation.ipynb</a:t>
            </a:r>
          </a:p>
        </p:txBody>
      </p:sp>
    </p:spTree>
    <p:extLst>
      <p:ext uri="{BB962C8B-B14F-4D97-AF65-F5344CB8AC3E}">
        <p14:creationId xmlns:p14="http://schemas.microsoft.com/office/powerpoint/2010/main" val="68684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i2b2 2010 </a:t>
            </a:r>
            <a:r>
              <a:rPr lang="it-IT" dirty="0" err="1">
                <a:solidFill>
                  <a:schemeClr val="tx2"/>
                </a:solidFill>
              </a:rPr>
              <a:t>concept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challenge</a:t>
            </a:r>
            <a:r>
              <a:rPr lang="it-IT" dirty="0">
                <a:solidFill>
                  <a:schemeClr val="tx2"/>
                </a:solidFill>
              </a:rPr>
              <a:t> - </a:t>
            </a:r>
            <a:r>
              <a:rPr lang="en-GB" dirty="0">
                <a:solidFill>
                  <a:schemeClr val="tx2"/>
                </a:solidFill>
              </a:rPr>
              <a:t>evaluation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69EF8-8B99-6845-9659-AB01A767EBD4}"/>
              </a:ext>
            </a:extLst>
          </p:cNvPr>
          <p:cNvSpPr txBox="1"/>
          <p:nvPr/>
        </p:nvSpPr>
        <p:spPr>
          <a:xfrm>
            <a:off x="916209" y="5887431"/>
            <a:ext cx="6880410" cy="433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8" dirty="0" err="1"/>
              <a:t>Uzuner</a:t>
            </a:r>
            <a:r>
              <a:rPr lang="sv-SE" sz="1108" dirty="0"/>
              <a:t> Ö, South BR, </a:t>
            </a:r>
            <a:r>
              <a:rPr lang="sv-SE" sz="1108" dirty="0" err="1"/>
              <a:t>Shen</a:t>
            </a:r>
            <a:r>
              <a:rPr lang="sv-SE" sz="1108" dirty="0"/>
              <a:t> S, </a:t>
            </a:r>
            <a:r>
              <a:rPr lang="sv-SE" sz="1108" dirty="0" err="1"/>
              <a:t>DuVall</a:t>
            </a:r>
            <a:r>
              <a:rPr lang="sv-SE" sz="1108" dirty="0"/>
              <a:t> SL. 2010 i2b2/VA </a:t>
            </a:r>
            <a:r>
              <a:rPr lang="sv-SE" sz="1108" dirty="0" err="1"/>
              <a:t>challenge</a:t>
            </a:r>
            <a:r>
              <a:rPr lang="sv-SE" sz="1108" dirty="0"/>
              <a:t> on </a:t>
            </a:r>
            <a:r>
              <a:rPr lang="sv-SE" sz="1108" dirty="0" err="1"/>
              <a:t>concepts</a:t>
            </a:r>
            <a:r>
              <a:rPr lang="sv-SE" sz="1108" dirty="0"/>
              <a:t>, </a:t>
            </a:r>
            <a:r>
              <a:rPr lang="sv-SE" sz="1108" dirty="0" err="1"/>
              <a:t>assertions</a:t>
            </a:r>
            <a:r>
              <a:rPr lang="sv-SE" sz="1108" dirty="0"/>
              <a:t>, and relations in </a:t>
            </a:r>
            <a:r>
              <a:rPr lang="sv-SE" sz="1108" dirty="0" err="1"/>
              <a:t>clinical</a:t>
            </a:r>
            <a:r>
              <a:rPr lang="sv-SE" sz="1108" dirty="0"/>
              <a:t> text.</a:t>
            </a:r>
          </a:p>
          <a:p>
            <a:r>
              <a:rPr lang="sv-SE" sz="1108" dirty="0"/>
              <a:t> </a:t>
            </a:r>
            <a:r>
              <a:rPr lang="sv-SE" sz="1108" i="1" dirty="0"/>
              <a:t>J </a:t>
            </a:r>
            <a:r>
              <a:rPr lang="sv-SE" sz="1108" i="1" dirty="0" err="1"/>
              <a:t>Am</a:t>
            </a:r>
            <a:r>
              <a:rPr lang="sv-SE" sz="1108" i="1" dirty="0"/>
              <a:t> Med </a:t>
            </a:r>
            <a:r>
              <a:rPr lang="sv-SE" sz="1108" i="1" dirty="0" err="1"/>
              <a:t>Inform</a:t>
            </a:r>
            <a:r>
              <a:rPr lang="sv-SE" sz="1108" i="1" dirty="0"/>
              <a:t> </a:t>
            </a:r>
            <a:r>
              <a:rPr lang="sv-SE" sz="1108" i="1" dirty="0" err="1"/>
              <a:t>Assoc</a:t>
            </a:r>
            <a:r>
              <a:rPr lang="sv-SE" sz="1108" dirty="0"/>
              <a:t>. 2011;18(5):552–556. doi:10.1136/amiajnl-2011-000203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13480C5-00F0-D340-8661-3B67623A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81" y="1129075"/>
            <a:ext cx="6085385" cy="4779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99C188-D275-2C4C-8770-DF0EA6850FF0}"/>
              </a:ext>
            </a:extLst>
          </p:cNvPr>
          <p:cNvSpPr/>
          <p:nvPr/>
        </p:nvSpPr>
        <p:spPr>
          <a:xfrm>
            <a:off x="5210174" y="2155371"/>
            <a:ext cx="2586445" cy="37320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96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i2b2 2006 smoking </a:t>
            </a:r>
            <a:r>
              <a:rPr lang="it-IT" dirty="0" err="1">
                <a:solidFill>
                  <a:schemeClr val="tx2"/>
                </a:solidFill>
              </a:rPr>
              <a:t>challenge</a:t>
            </a:r>
            <a:r>
              <a:rPr lang="it-IT" dirty="0">
                <a:solidFill>
                  <a:schemeClr val="tx2"/>
                </a:solidFill>
              </a:rPr>
              <a:t> - </a:t>
            </a:r>
            <a:r>
              <a:rPr lang="it-IT" dirty="0" err="1">
                <a:solidFill>
                  <a:schemeClr val="tx2"/>
                </a:solidFill>
              </a:rPr>
              <a:t>evaluation</a:t>
            </a:r>
            <a:endParaRPr lang="en-GB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C6235E3-3D6F-3748-88AA-C655CB61F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148" y="1090001"/>
            <a:ext cx="4195761" cy="47951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FD709A-E641-C849-BFCB-C52AD316624F}"/>
              </a:ext>
            </a:extLst>
          </p:cNvPr>
          <p:cNvSpPr txBox="1"/>
          <p:nvPr/>
        </p:nvSpPr>
        <p:spPr>
          <a:xfrm>
            <a:off x="916210" y="5887431"/>
            <a:ext cx="6320961" cy="433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8" dirty="0" err="1"/>
              <a:t>Uzuner</a:t>
            </a:r>
            <a:r>
              <a:rPr lang="sv-SE" sz="1108" dirty="0"/>
              <a:t> O, Goldstein I, </a:t>
            </a:r>
            <a:r>
              <a:rPr lang="sv-SE" sz="1108" dirty="0" err="1"/>
              <a:t>Luo</a:t>
            </a:r>
            <a:r>
              <a:rPr lang="sv-SE" sz="1108" dirty="0"/>
              <a:t> Y, </a:t>
            </a:r>
            <a:r>
              <a:rPr lang="sv-SE" sz="1108" dirty="0" err="1"/>
              <a:t>Kohane</a:t>
            </a:r>
            <a:r>
              <a:rPr lang="sv-SE" sz="1108" dirty="0"/>
              <a:t> I. </a:t>
            </a:r>
            <a:r>
              <a:rPr lang="sv-SE" sz="1108" dirty="0" err="1"/>
              <a:t>Identifying</a:t>
            </a:r>
            <a:r>
              <a:rPr lang="sv-SE" sz="1108" dirty="0"/>
              <a:t> patient smoking status from </a:t>
            </a:r>
            <a:r>
              <a:rPr lang="sv-SE" sz="1108" dirty="0" err="1"/>
              <a:t>medical</a:t>
            </a:r>
            <a:r>
              <a:rPr lang="sv-SE" sz="1108" dirty="0"/>
              <a:t> discharge </a:t>
            </a:r>
            <a:r>
              <a:rPr lang="sv-SE" sz="1108" dirty="0" err="1"/>
              <a:t>records</a:t>
            </a:r>
            <a:r>
              <a:rPr lang="sv-SE" sz="1108" dirty="0"/>
              <a:t>. </a:t>
            </a:r>
          </a:p>
          <a:p>
            <a:r>
              <a:rPr lang="sv-SE" sz="1108" i="1" dirty="0"/>
              <a:t>J </a:t>
            </a:r>
            <a:r>
              <a:rPr lang="sv-SE" sz="1108" i="1" dirty="0" err="1"/>
              <a:t>Am</a:t>
            </a:r>
            <a:r>
              <a:rPr lang="sv-SE" sz="1108" i="1" dirty="0"/>
              <a:t> Med </a:t>
            </a:r>
            <a:r>
              <a:rPr lang="sv-SE" sz="1108" i="1" dirty="0" err="1"/>
              <a:t>Inform</a:t>
            </a:r>
            <a:r>
              <a:rPr lang="sv-SE" sz="1108" i="1" dirty="0"/>
              <a:t> </a:t>
            </a:r>
            <a:r>
              <a:rPr lang="sv-SE" sz="1108" i="1" dirty="0" err="1"/>
              <a:t>Assoc</a:t>
            </a:r>
            <a:r>
              <a:rPr lang="sv-SE" sz="1108" dirty="0"/>
              <a:t>. 2008;15(1):14–24. doi:10.1197/jamia.M2408</a:t>
            </a:r>
          </a:p>
        </p:txBody>
      </p:sp>
    </p:spTree>
    <p:extLst>
      <p:ext uri="{BB962C8B-B14F-4D97-AF65-F5344CB8AC3E}">
        <p14:creationId xmlns:p14="http://schemas.microsoft.com/office/powerpoint/2010/main" val="131304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4B5FA-8FD3-4A4F-BCED-056D3496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69850"/>
            <a:ext cx="4791347" cy="616696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B628D22-2FD3-0D46-93F4-A8BAFB4304DC}"/>
              </a:ext>
            </a:extLst>
          </p:cNvPr>
          <p:cNvSpPr/>
          <p:nvPr/>
        </p:nvSpPr>
        <p:spPr>
          <a:xfrm>
            <a:off x="3213464" y="6345278"/>
            <a:ext cx="5930536" cy="83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969" dirty="0" err="1"/>
              <a:t>Velupillai</a:t>
            </a:r>
            <a:r>
              <a:rPr lang="sv-SE" sz="969" dirty="0"/>
              <a:t> et al. 2018. </a:t>
            </a:r>
            <a:r>
              <a:rPr lang="sv-SE" sz="969" dirty="0" err="1"/>
              <a:t>Using</a:t>
            </a:r>
            <a:r>
              <a:rPr lang="sv-SE" sz="969" dirty="0"/>
              <a:t> </a:t>
            </a:r>
            <a:r>
              <a:rPr lang="sv-SE" sz="969" dirty="0" err="1"/>
              <a:t>clinical</a:t>
            </a:r>
            <a:r>
              <a:rPr lang="sv-SE" sz="969" dirty="0"/>
              <a:t> </a:t>
            </a:r>
            <a:r>
              <a:rPr lang="sv-SE" sz="969" dirty="0" err="1"/>
              <a:t>Natural</a:t>
            </a:r>
            <a:r>
              <a:rPr lang="sv-SE" sz="969" dirty="0"/>
              <a:t> </a:t>
            </a:r>
            <a:r>
              <a:rPr lang="sv-SE" sz="969" dirty="0" err="1"/>
              <a:t>Language</a:t>
            </a:r>
            <a:r>
              <a:rPr lang="sv-SE" sz="969" dirty="0"/>
              <a:t> </a:t>
            </a:r>
            <a:r>
              <a:rPr lang="sv-SE" sz="969" dirty="0" err="1"/>
              <a:t>Processing</a:t>
            </a:r>
            <a:r>
              <a:rPr lang="sv-SE" sz="969" dirty="0"/>
              <a:t> for </a:t>
            </a:r>
            <a:r>
              <a:rPr lang="sv-SE" sz="969" dirty="0" err="1"/>
              <a:t>health</a:t>
            </a:r>
            <a:r>
              <a:rPr lang="sv-SE" sz="969" dirty="0"/>
              <a:t> </a:t>
            </a:r>
            <a:r>
              <a:rPr lang="sv-SE" sz="969" dirty="0" err="1"/>
              <a:t>outcomes</a:t>
            </a:r>
            <a:r>
              <a:rPr lang="sv-SE" sz="969" dirty="0"/>
              <a:t> research: </a:t>
            </a:r>
            <a:r>
              <a:rPr lang="sv-SE" sz="969" dirty="0" err="1"/>
              <a:t>Overview</a:t>
            </a:r>
            <a:r>
              <a:rPr lang="sv-SE" sz="969" dirty="0"/>
              <a:t> and </a:t>
            </a:r>
            <a:r>
              <a:rPr lang="sv-SE" sz="969" dirty="0" err="1"/>
              <a:t>actionable</a:t>
            </a:r>
            <a:r>
              <a:rPr lang="sv-SE" sz="969" dirty="0"/>
              <a:t> suggestions for </a:t>
            </a:r>
            <a:r>
              <a:rPr lang="sv-SE" sz="969" dirty="0" err="1"/>
              <a:t>future</a:t>
            </a:r>
            <a:r>
              <a:rPr lang="sv-SE" sz="969" dirty="0"/>
              <a:t> </a:t>
            </a:r>
            <a:r>
              <a:rPr lang="sv-SE" sz="969" dirty="0" err="1"/>
              <a:t>advances</a:t>
            </a:r>
            <a:r>
              <a:rPr lang="sv-SE" sz="969" dirty="0"/>
              <a:t>. Journal </a:t>
            </a:r>
            <a:r>
              <a:rPr lang="sv-SE" sz="969" dirty="0" err="1"/>
              <a:t>of</a:t>
            </a:r>
            <a:r>
              <a:rPr lang="sv-SE" sz="969" dirty="0"/>
              <a:t> </a:t>
            </a:r>
            <a:r>
              <a:rPr lang="sv-SE" sz="969" dirty="0" err="1"/>
              <a:t>Biomedical</a:t>
            </a:r>
            <a:r>
              <a:rPr lang="sv-SE" sz="969" dirty="0"/>
              <a:t> </a:t>
            </a:r>
            <a:r>
              <a:rPr lang="sv-SE" sz="969" dirty="0" err="1"/>
              <a:t>Informatics</a:t>
            </a:r>
            <a:endParaRPr lang="sv-SE" sz="969" dirty="0"/>
          </a:p>
          <a:p>
            <a:r>
              <a:rPr lang="sv-SE" sz="969" dirty="0" err="1"/>
              <a:t>Volume</a:t>
            </a:r>
            <a:r>
              <a:rPr lang="sv-SE" sz="969" dirty="0"/>
              <a:t> 88, December 2018, Pages 11-19</a:t>
            </a:r>
          </a:p>
          <a:p>
            <a:endParaRPr lang="sv-SE" sz="969" dirty="0"/>
          </a:p>
          <a:p>
            <a:endParaRPr lang="sv-SE" sz="969" dirty="0"/>
          </a:p>
        </p:txBody>
      </p:sp>
    </p:spTree>
    <p:extLst>
      <p:ext uri="{BB962C8B-B14F-4D97-AF65-F5344CB8AC3E}">
        <p14:creationId xmlns:p14="http://schemas.microsoft.com/office/powerpoint/2010/main" val="415228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F852B3-436D-2E49-B7D9-F8124CB48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531" y="0"/>
            <a:ext cx="4762840" cy="62634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708889-3A16-8947-ACEA-DFDB921E0CE6}"/>
              </a:ext>
            </a:extLst>
          </p:cNvPr>
          <p:cNvSpPr/>
          <p:nvPr/>
        </p:nvSpPr>
        <p:spPr>
          <a:xfrm>
            <a:off x="3213464" y="6345278"/>
            <a:ext cx="5930536" cy="83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969" dirty="0" err="1"/>
              <a:t>Velupillai</a:t>
            </a:r>
            <a:r>
              <a:rPr lang="sv-SE" sz="969" dirty="0"/>
              <a:t> et al. 2018. </a:t>
            </a:r>
            <a:r>
              <a:rPr lang="sv-SE" sz="969" dirty="0" err="1"/>
              <a:t>Using</a:t>
            </a:r>
            <a:r>
              <a:rPr lang="sv-SE" sz="969" dirty="0"/>
              <a:t> </a:t>
            </a:r>
            <a:r>
              <a:rPr lang="sv-SE" sz="969" dirty="0" err="1"/>
              <a:t>clinical</a:t>
            </a:r>
            <a:r>
              <a:rPr lang="sv-SE" sz="969" dirty="0"/>
              <a:t> </a:t>
            </a:r>
            <a:r>
              <a:rPr lang="sv-SE" sz="969" dirty="0" err="1"/>
              <a:t>Natural</a:t>
            </a:r>
            <a:r>
              <a:rPr lang="sv-SE" sz="969" dirty="0"/>
              <a:t> </a:t>
            </a:r>
            <a:r>
              <a:rPr lang="sv-SE" sz="969" dirty="0" err="1"/>
              <a:t>Language</a:t>
            </a:r>
            <a:r>
              <a:rPr lang="sv-SE" sz="969" dirty="0"/>
              <a:t> </a:t>
            </a:r>
            <a:r>
              <a:rPr lang="sv-SE" sz="969" dirty="0" err="1"/>
              <a:t>Processing</a:t>
            </a:r>
            <a:r>
              <a:rPr lang="sv-SE" sz="969" dirty="0"/>
              <a:t> for </a:t>
            </a:r>
            <a:r>
              <a:rPr lang="sv-SE" sz="969" dirty="0" err="1"/>
              <a:t>health</a:t>
            </a:r>
            <a:r>
              <a:rPr lang="sv-SE" sz="969" dirty="0"/>
              <a:t> </a:t>
            </a:r>
            <a:r>
              <a:rPr lang="sv-SE" sz="969" dirty="0" err="1"/>
              <a:t>outcomes</a:t>
            </a:r>
            <a:r>
              <a:rPr lang="sv-SE" sz="969" dirty="0"/>
              <a:t> research: </a:t>
            </a:r>
            <a:r>
              <a:rPr lang="sv-SE" sz="969" dirty="0" err="1"/>
              <a:t>Overview</a:t>
            </a:r>
            <a:r>
              <a:rPr lang="sv-SE" sz="969" dirty="0"/>
              <a:t> and </a:t>
            </a:r>
            <a:r>
              <a:rPr lang="sv-SE" sz="969" dirty="0" err="1"/>
              <a:t>actionable</a:t>
            </a:r>
            <a:r>
              <a:rPr lang="sv-SE" sz="969" dirty="0"/>
              <a:t> suggestions for </a:t>
            </a:r>
            <a:r>
              <a:rPr lang="sv-SE" sz="969" dirty="0" err="1"/>
              <a:t>future</a:t>
            </a:r>
            <a:r>
              <a:rPr lang="sv-SE" sz="969" dirty="0"/>
              <a:t> </a:t>
            </a:r>
            <a:r>
              <a:rPr lang="sv-SE" sz="969" dirty="0" err="1"/>
              <a:t>advances</a:t>
            </a:r>
            <a:r>
              <a:rPr lang="sv-SE" sz="969" dirty="0"/>
              <a:t>. Journal </a:t>
            </a:r>
            <a:r>
              <a:rPr lang="sv-SE" sz="969" dirty="0" err="1"/>
              <a:t>of</a:t>
            </a:r>
            <a:r>
              <a:rPr lang="sv-SE" sz="969" dirty="0"/>
              <a:t> </a:t>
            </a:r>
            <a:r>
              <a:rPr lang="sv-SE" sz="969" dirty="0" err="1"/>
              <a:t>Biomedical</a:t>
            </a:r>
            <a:r>
              <a:rPr lang="sv-SE" sz="969" dirty="0"/>
              <a:t> </a:t>
            </a:r>
            <a:r>
              <a:rPr lang="sv-SE" sz="969" dirty="0" err="1"/>
              <a:t>Informatics</a:t>
            </a:r>
            <a:endParaRPr lang="sv-SE" sz="969" dirty="0"/>
          </a:p>
          <a:p>
            <a:r>
              <a:rPr lang="sv-SE" sz="969" dirty="0" err="1"/>
              <a:t>Volume</a:t>
            </a:r>
            <a:r>
              <a:rPr lang="sv-SE" sz="969" dirty="0"/>
              <a:t> 88, December 2018, Pages 11-19</a:t>
            </a:r>
          </a:p>
          <a:p>
            <a:endParaRPr lang="sv-SE" sz="969" dirty="0"/>
          </a:p>
          <a:p>
            <a:endParaRPr lang="sv-SE" sz="969" dirty="0"/>
          </a:p>
        </p:txBody>
      </p:sp>
    </p:spTree>
    <p:extLst>
      <p:ext uri="{BB962C8B-B14F-4D97-AF65-F5344CB8AC3E}">
        <p14:creationId xmlns:p14="http://schemas.microsoft.com/office/powerpoint/2010/main" val="268487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E82419-98CC-1047-A79F-487DB235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5" y="274638"/>
            <a:ext cx="8915400" cy="1143000"/>
          </a:xfrm>
        </p:spPr>
        <p:txBody>
          <a:bodyPr/>
          <a:lstStyle/>
          <a:p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</a:t>
            </a:r>
            <a:r>
              <a:rPr lang="sv-SE" dirty="0" err="1"/>
              <a:t>Processing</a:t>
            </a:r>
            <a:r>
              <a:rPr lang="sv-SE" dirty="0"/>
              <a:t> - workflow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38DD179-4809-2948-83B2-82F0E66434CF}"/>
              </a:ext>
            </a:extLst>
          </p:cNvPr>
          <p:cNvSpPr/>
          <p:nvPr/>
        </p:nvSpPr>
        <p:spPr>
          <a:xfrm>
            <a:off x="302213" y="2036611"/>
            <a:ext cx="2532276" cy="456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endParaRPr lang="sv-SE" sz="146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6EBB1A-26BB-294F-BDEF-6CCD7796DCB7}"/>
              </a:ext>
            </a:extLst>
          </p:cNvPr>
          <p:cNvSpPr txBox="1"/>
          <p:nvPr/>
        </p:nvSpPr>
        <p:spPr>
          <a:xfrm>
            <a:off x="386558" y="2117408"/>
            <a:ext cx="20973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v-SE" sz="1463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Define</a:t>
            </a:r>
            <a:r>
              <a:rPr lang="sv-SE" sz="1463" dirty="0">
                <a:solidFill>
                  <a:prstClr val="black"/>
                </a:solidFill>
                <a:latin typeface="Calibri" panose="020F0502020204030204"/>
                <a:cs typeface="+mn-cs"/>
              </a:rPr>
              <a:t> problem/</a:t>
            </a:r>
            <a:r>
              <a:rPr lang="sv-SE" sz="1463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concept</a:t>
            </a:r>
            <a:endParaRPr lang="sv-SE" sz="1463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8CBD16-57B7-974E-83F8-348BE291E6AF}"/>
              </a:ext>
            </a:extLst>
          </p:cNvPr>
          <p:cNvSpPr txBox="1"/>
          <p:nvPr/>
        </p:nvSpPr>
        <p:spPr>
          <a:xfrm>
            <a:off x="386557" y="3003796"/>
            <a:ext cx="20973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v-SE" sz="1463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Create</a:t>
            </a:r>
            <a:r>
              <a:rPr lang="sv-SE" sz="1463" dirty="0">
                <a:solidFill>
                  <a:prstClr val="black"/>
                </a:solidFill>
                <a:latin typeface="Calibri" panose="020F0502020204030204"/>
                <a:cs typeface="+mn-cs"/>
              </a:rPr>
              <a:t> </a:t>
            </a:r>
            <a:r>
              <a:rPr lang="sv-SE" sz="1463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gold</a:t>
            </a:r>
            <a:r>
              <a:rPr lang="sv-SE" sz="1463" dirty="0">
                <a:solidFill>
                  <a:prstClr val="black"/>
                </a:solidFill>
                <a:latin typeface="Calibri" panose="020F0502020204030204"/>
                <a:cs typeface="+mn-cs"/>
              </a:rPr>
              <a:t> standard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58E45C-240A-3647-900E-3B7334D551C9}"/>
              </a:ext>
            </a:extLst>
          </p:cNvPr>
          <p:cNvSpPr txBox="1"/>
          <p:nvPr/>
        </p:nvSpPr>
        <p:spPr>
          <a:xfrm>
            <a:off x="386557" y="3850327"/>
            <a:ext cx="2065397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v-SE" sz="1463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Develop</a:t>
            </a:r>
            <a:r>
              <a:rPr lang="sv-SE" sz="1463" dirty="0">
                <a:solidFill>
                  <a:prstClr val="black"/>
                </a:solidFill>
                <a:latin typeface="Calibri" panose="020F0502020204030204"/>
                <a:cs typeface="+mn-cs"/>
              </a:rPr>
              <a:t> NLP solution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8159F4-F241-1A4F-8EB5-7A586FA3176B}"/>
              </a:ext>
            </a:extLst>
          </p:cNvPr>
          <p:cNvSpPr txBox="1"/>
          <p:nvPr/>
        </p:nvSpPr>
        <p:spPr>
          <a:xfrm>
            <a:off x="418551" y="4741709"/>
            <a:ext cx="84625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v-SE" sz="1463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Evaluate</a:t>
            </a:r>
            <a:endParaRPr lang="sv-SE" sz="1463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6AE542A-1BAD-4B48-AE6B-2FB2B66033D5}"/>
              </a:ext>
            </a:extLst>
          </p:cNvPr>
          <p:cNvSpPr/>
          <p:nvPr/>
        </p:nvSpPr>
        <p:spPr>
          <a:xfrm>
            <a:off x="302213" y="2924126"/>
            <a:ext cx="2532276" cy="456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endParaRPr lang="sv-SE" sz="146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1BA216-C044-4043-BD2F-CAAE12C8BFCF}"/>
              </a:ext>
            </a:extLst>
          </p:cNvPr>
          <p:cNvSpPr/>
          <p:nvPr/>
        </p:nvSpPr>
        <p:spPr>
          <a:xfrm>
            <a:off x="302213" y="3769890"/>
            <a:ext cx="2532276" cy="456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endParaRPr lang="sv-SE" sz="146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DFBA41A-BAC9-A744-A648-8A3403940CA8}"/>
              </a:ext>
            </a:extLst>
          </p:cNvPr>
          <p:cNvSpPr/>
          <p:nvPr/>
        </p:nvSpPr>
        <p:spPr>
          <a:xfrm>
            <a:off x="302212" y="4646186"/>
            <a:ext cx="2532276" cy="456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endParaRPr lang="sv-SE" sz="1463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BADF34-8216-3246-AE69-ADAC337BC259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568351" y="2492992"/>
            <a:ext cx="0" cy="431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CCBA4B-6B6C-F242-A80F-3C6A9CF7E0C1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568351" y="3380507"/>
            <a:ext cx="0" cy="389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E86136-4017-7140-9C10-3B6A781BBB09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568350" y="4226270"/>
            <a:ext cx="1" cy="419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5F8F31-526E-F34D-97ED-FC3C6B2F486F}"/>
              </a:ext>
            </a:extLst>
          </p:cNvPr>
          <p:cNvSpPr/>
          <p:nvPr/>
        </p:nvSpPr>
        <p:spPr>
          <a:xfrm>
            <a:off x="302212" y="1322799"/>
            <a:ext cx="2532276" cy="4563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/>
            <a:r>
              <a:rPr lang="sv-SE" sz="1463" dirty="0">
                <a:solidFill>
                  <a:prstClr val="black"/>
                </a:solidFill>
              </a:rPr>
              <a:t>Data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29D008-7109-1140-8B7A-3B67829F4E90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>
            <a:off x="1568350" y="1779179"/>
            <a:ext cx="1" cy="25743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93EC133-C4A0-D54E-B751-3DCDF0C72902}"/>
              </a:ext>
            </a:extLst>
          </p:cNvPr>
          <p:cNvSpPr/>
          <p:nvPr/>
        </p:nvSpPr>
        <p:spPr>
          <a:xfrm>
            <a:off x="302212" y="5455485"/>
            <a:ext cx="2532276" cy="4563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/>
            <a:r>
              <a:rPr lang="sv-SE" sz="1463" dirty="0" err="1">
                <a:solidFill>
                  <a:prstClr val="black"/>
                </a:solidFill>
              </a:rPr>
              <a:t>Deployment</a:t>
            </a:r>
            <a:endParaRPr lang="sv-SE" sz="1463" dirty="0">
              <a:solidFill>
                <a:prstClr val="black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20BDBA-D4BE-9742-AE43-B6D7CE14EC1D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1568350" y="5102566"/>
            <a:ext cx="0" cy="352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923A7C-7B40-5448-986C-28437FD1C0EA}"/>
              </a:ext>
            </a:extLst>
          </p:cNvPr>
          <p:cNvSpPr txBox="1"/>
          <p:nvPr/>
        </p:nvSpPr>
        <p:spPr>
          <a:xfrm>
            <a:off x="3020225" y="1318976"/>
            <a:ext cx="5588197" cy="43503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case</a:t>
            </a:r>
            <a:r>
              <a:rPr lang="sv-SE" dirty="0"/>
              <a:t>:</a:t>
            </a:r>
          </a:p>
          <a:p>
            <a:endParaRPr lang="sv-SE" dirty="0"/>
          </a:p>
          <a:p>
            <a:r>
              <a:rPr lang="sv-SE" dirty="0"/>
              <a:t>A </a:t>
            </a:r>
            <a:r>
              <a:rPr lang="sv-SE" dirty="0" err="1"/>
              <a:t>clinical</a:t>
            </a:r>
            <a:r>
              <a:rPr lang="sv-SE" dirty="0"/>
              <a:t> NLP </a:t>
            </a:r>
            <a:r>
              <a:rPr lang="sv-SE" dirty="0" err="1"/>
              <a:t>algorithm</a:t>
            </a:r>
            <a:r>
              <a:rPr lang="sv-SE" dirty="0"/>
              <a:t> has </a:t>
            </a:r>
            <a:r>
              <a:rPr lang="sv-SE" dirty="0" err="1"/>
              <a:t>developed</a:t>
            </a:r>
            <a:r>
              <a:rPr lang="sv-SE" dirty="0"/>
              <a:t> to </a:t>
            </a:r>
            <a:r>
              <a:rPr lang="sv-SE" dirty="0" err="1"/>
              <a:t>extract</a:t>
            </a:r>
            <a:r>
              <a:rPr lang="sv-SE" dirty="0"/>
              <a:t> smoking status from </a:t>
            </a:r>
            <a:r>
              <a:rPr lang="sv-SE" dirty="0" err="1"/>
              <a:t>EHRs</a:t>
            </a:r>
            <a:r>
              <a:rPr lang="sv-SE" dirty="0"/>
              <a:t> and the </a:t>
            </a:r>
            <a:r>
              <a:rPr lang="sv-SE" dirty="0" err="1"/>
              <a:t>algorithm</a:t>
            </a:r>
            <a:r>
              <a:rPr lang="sv-SE" dirty="0"/>
              <a:t> has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made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.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</a:t>
            </a:r>
            <a:r>
              <a:rPr lang="sv-SE" dirty="0" err="1"/>
              <a:t>extract</a:t>
            </a:r>
            <a:r>
              <a:rPr lang="sv-SE" dirty="0"/>
              <a:t> </a:t>
            </a:r>
            <a:r>
              <a:rPr lang="sv-SE" dirty="0" err="1"/>
              <a:t>similar</a:t>
            </a:r>
            <a:r>
              <a:rPr lang="sv-SE" dirty="0"/>
              <a:t> information from </a:t>
            </a:r>
            <a:r>
              <a:rPr lang="sv-SE" dirty="0" err="1"/>
              <a:t>your</a:t>
            </a:r>
            <a:r>
              <a:rPr lang="sv-SE" dirty="0"/>
              <a:t> EHR </a:t>
            </a:r>
            <a:r>
              <a:rPr lang="sv-SE" dirty="0" err="1"/>
              <a:t>database</a:t>
            </a:r>
            <a:r>
              <a:rPr lang="sv-SE" dirty="0"/>
              <a:t> for a </a:t>
            </a:r>
            <a:r>
              <a:rPr lang="sv-SE" dirty="0" err="1"/>
              <a:t>particular</a:t>
            </a:r>
            <a:r>
              <a:rPr lang="sv-SE" dirty="0"/>
              <a:t> </a:t>
            </a:r>
            <a:r>
              <a:rPr lang="sv-SE" dirty="0" err="1"/>
              <a:t>clinical</a:t>
            </a:r>
            <a:r>
              <a:rPr lang="sv-SE" dirty="0"/>
              <a:t> </a:t>
            </a:r>
            <a:r>
              <a:rPr lang="sv-SE" dirty="0" err="1"/>
              <a:t>use-case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What</a:t>
            </a:r>
            <a:r>
              <a:rPr lang="sv-SE" dirty="0"/>
              <a:t> do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the </a:t>
            </a:r>
            <a:r>
              <a:rPr lang="sv-SE" dirty="0" err="1"/>
              <a:t>algorithm</a:t>
            </a:r>
            <a:r>
              <a:rPr lang="sv-SE" dirty="0"/>
              <a:t> and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development</a:t>
            </a:r>
            <a:r>
              <a:rPr lang="sv-SE" dirty="0"/>
              <a:t>? </a:t>
            </a:r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decide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it </a:t>
            </a:r>
            <a:r>
              <a:rPr lang="sv-SE" dirty="0" err="1"/>
              <a:t>works</a:t>
            </a:r>
            <a:r>
              <a:rPr lang="sv-SE" dirty="0"/>
              <a:t> </a:t>
            </a:r>
            <a:r>
              <a:rPr lang="sv-SE" dirty="0" err="1"/>
              <a:t>well</a:t>
            </a:r>
            <a:r>
              <a:rPr lang="sv-SE" dirty="0"/>
              <a:t> </a:t>
            </a:r>
            <a:r>
              <a:rPr lang="sv-SE" dirty="0" err="1"/>
              <a:t>enough</a:t>
            </a:r>
            <a:r>
              <a:rPr lang="sv-SE" dirty="0"/>
              <a:t> on </a:t>
            </a:r>
            <a:r>
              <a:rPr lang="sv-SE" dirty="0" err="1"/>
              <a:t>your</a:t>
            </a:r>
            <a:r>
              <a:rPr lang="sv-SE" dirty="0"/>
              <a:t> data?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191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you!</a:t>
            </a:r>
            <a:br>
              <a:rPr lang="en-GB" dirty="0"/>
            </a:br>
            <a:br>
              <a:rPr lang="en-GB" dirty="0"/>
            </a:br>
            <a:r>
              <a:rPr lang="en-GB" sz="3000" dirty="0" err="1"/>
              <a:t>sumithra.velupillai@kcl.ac.uk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7727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2"/>
                </a:solidFill>
              </a:rPr>
              <a:t>Annotation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guidelines</a:t>
            </a:r>
            <a:r>
              <a:rPr lang="it-IT" dirty="0">
                <a:solidFill>
                  <a:schemeClr val="tx2"/>
                </a:solidFill>
              </a:rPr>
              <a:t> / </a:t>
            </a:r>
            <a:r>
              <a:rPr lang="it-IT" dirty="0" err="1">
                <a:solidFill>
                  <a:schemeClr val="tx2"/>
                </a:solidFill>
              </a:rPr>
              <a:t>Define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concept</a:t>
            </a: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7D84-37C3-D445-B01E-51001E9D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solidFill>
                  <a:schemeClr val="tx2"/>
                </a:solidFill>
              </a:rPr>
              <a:t>Annotation </a:t>
            </a:r>
            <a:r>
              <a:rPr lang="sv-SE" dirty="0" err="1">
                <a:solidFill>
                  <a:schemeClr val="tx2"/>
                </a:solidFill>
              </a:rPr>
              <a:t>level</a:t>
            </a:r>
            <a:r>
              <a:rPr lang="sv-SE" dirty="0">
                <a:solidFill>
                  <a:schemeClr val="tx2"/>
                </a:solidFill>
              </a:rPr>
              <a:t>/</a:t>
            </a:r>
            <a:r>
              <a:rPr lang="sv-SE" dirty="0" err="1">
                <a:solidFill>
                  <a:schemeClr val="tx2"/>
                </a:solidFill>
              </a:rPr>
              <a:t>unit</a:t>
            </a:r>
            <a:endParaRPr lang="sv-SE" dirty="0">
              <a:solidFill>
                <a:schemeClr val="tx2"/>
              </a:solidFill>
            </a:endParaRPr>
          </a:p>
          <a:p>
            <a:pPr lvl="1"/>
            <a:r>
              <a:rPr lang="sv-SE" dirty="0">
                <a:solidFill>
                  <a:schemeClr val="tx2"/>
                </a:solidFill>
              </a:rPr>
              <a:t>Patient, </a:t>
            </a:r>
            <a:r>
              <a:rPr lang="sv-SE" dirty="0" err="1">
                <a:solidFill>
                  <a:schemeClr val="tx2"/>
                </a:solidFill>
              </a:rPr>
              <a:t>document</a:t>
            </a:r>
            <a:r>
              <a:rPr lang="sv-SE" dirty="0">
                <a:solidFill>
                  <a:schemeClr val="tx2"/>
                </a:solidFill>
              </a:rPr>
              <a:t>, </a:t>
            </a:r>
            <a:r>
              <a:rPr lang="sv-SE" dirty="0" err="1">
                <a:solidFill>
                  <a:schemeClr val="tx2"/>
                </a:solidFill>
              </a:rPr>
              <a:t>sentence</a:t>
            </a:r>
            <a:r>
              <a:rPr lang="sv-SE" dirty="0">
                <a:solidFill>
                  <a:schemeClr val="tx2"/>
                </a:solidFill>
              </a:rPr>
              <a:t>, </a:t>
            </a:r>
            <a:r>
              <a:rPr lang="sv-SE" dirty="0" err="1">
                <a:solidFill>
                  <a:schemeClr val="tx2"/>
                </a:solidFill>
              </a:rPr>
              <a:t>phrase</a:t>
            </a:r>
            <a:r>
              <a:rPr lang="sv-SE" dirty="0">
                <a:solidFill>
                  <a:schemeClr val="tx2"/>
                </a:solidFill>
              </a:rPr>
              <a:t>…</a:t>
            </a:r>
          </a:p>
          <a:p>
            <a:r>
              <a:rPr lang="sv-SE" dirty="0" err="1">
                <a:solidFill>
                  <a:schemeClr val="tx2"/>
                </a:solidFill>
              </a:rPr>
              <a:t>Attribute</a:t>
            </a:r>
            <a:r>
              <a:rPr lang="sv-SE" dirty="0">
                <a:solidFill>
                  <a:schemeClr val="tx2"/>
                </a:solidFill>
              </a:rPr>
              <a:t> definition</a:t>
            </a:r>
          </a:p>
          <a:p>
            <a:pPr lvl="1"/>
            <a:r>
              <a:rPr lang="sv-SE" dirty="0" err="1">
                <a:solidFill>
                  <a:schemeClr val="tx2"/>
                </a:solidFill>
              </a:rPr>
              <a:t>Polarity</a:t>
            </a:r>
            <a:endParaRPr lang="sv-SE" dirty="0">
              <a:solidFill>
                <a:schemeClr val="tx2"/>
              </a:solidFill>
            </a:endParaRPr>
          </a:p>
          <a:p>
            <a:pPr lvl="1"/>
            <a:r>
              <a:rPr lang="sv-SE" dirty="0" err="1">
                <a:solidFill>
                  <a:schemeClr val="tx2"/>
                </a:solidFill>
              </a:rPr>
              <a:t>Severity</a:t>
            </a:r>
            <a:endParaRPr lang="sv-SE" dirty="0">
              <a:solidFill>
                <a:schemeClr val="tx2"/>
              </a:solidFill>
            </a:endParaRPr>
          </a:p>
          <a:p>
            <a:pPr lvl="1"/>
            <a:r>
              <a:rPr lang="sv-SE" dirty="0" err="1">
                <a:solidFill>
                  <a:schemeClr val="tx2"/>
                </a:solidFill>
              </a:rPr>
              <a:t>Frequency</a:t>
            </a:r>
            <a:endParaRPr lang="sv-SE" dirty="0">
              <a:solidFill>
                <a:schemeClr val="tx2"/>
              </a:solidFill>
            </a:endParaRPr>
          </a:p>
          <a:p>
            <a:pPr lvl="1"/>
            <a:r>
              <a:rPr lang="sv-SE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A470F-FA67-E946-973C-49159D914C6B}"/>
              </a:ext>
            </a:extLst>
          </p:cNvPr>
          <p:cNvSpPr txBox="1"/>
          <p:nvPr/>
        </p:nvSpPr>
        <p:spPr>
          <a:xfrm>
            <a:off x="30608" y="5948110"/>
            <a:ext cx="9113392" cy="262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8" dirty="0" err="1"/>
              <a:t>Acknowledgements</a:t>
            </a:r>
            <a:r>
              <a:rPr lang="sv-SE" sz="1108" dirty="0"/>
              <a:t>: </a:t>
            </a:r>
            <a:r>
              <a:rPr lang="sv-SE" sz="1108" dirty="0" err="1"/>
              <a:t>Uni</a:t>
            </a:r>
            <a:r>
              <a:rPr lang="sv-SE" sz="1108" dirty="0"/>
              <a:t>. </a:t>
            </a:r>
            <a:r>
              <a:rPr lang="sv-SE" sz="1108" dirty="0" err="1"/>
              <a:t>of</a:t>
            </a:r>
            <a:r>
              <a:rPr lang="sv-SE" sz="1108" dirty="0"/>
              <a:t> Utah </a:t>
            </a:r>
            <a:r>
              <a:rPr lang="sv-SE" sz="1108" dirty="0" err="1"/>
              <a:t>DeCART</a:t>
            </a:r>
            <a:r>
              <a:rPr lang="sv-SE" sz="1108" dirty="0"/>
              <a:t> summer </a:t>
            </a:r>
            <a:r>
              <a:rPr lang="sv-SE" sz="1108" dirty="0" err="1"/>
              <a:t>school</a:t>
            </a:r>
            <a:r>
              <a:rPr lang="sv-SE" sz="1108" dirty="0"/>
              <a:t>: </a:t>
            </a:r>
            <a:r>
              <a:rPr lang="sv-SE" sz="1108" dirty="0" err="1"/>
              <a:t>https</a:t>
            </a:r>
            <a:r>
              <a:rPr lang="sv-SE" sz="1108" dirty="0"/>
              <a:t>://</a:t>
            </a:r>
            <a:r>
              <a:rPr lang="sv-SE" sz="1108" dirty="0" err="1"/>
              <a:t>github.com</a:t>
            </a:r>
            <a:r>
              <a:rPr lang="sv-SE" sz="1108" dirty="0"/>
              <a:t>/</a:t>
            </a:r>
            <a:r>
              <a:rPr lang="sv-SE" sz="1108" dirty="0" err="1"/>
              <a:t>jianlins</a:t>
            </a:r>
            <a:r>
              <a:rPr lang="sv-SE" sz="1108" dirty="0"/>
              <a:t>/</a:t>
            </a:r>
            <a:r>
              <a:rPr lang="sv-SE" sz="1108" dirty="0" err="1"/>
              <a:t>AnnotationNLP</a:t>
            </a:r>
            <a:r>
              <a:rPr lang="sv-SE" sz="1108" dirty="0"/>
              <a:t>/</a:t>
            </a:r>
            <a:r>
              <a:rPr lang="sv-SE" sz="1108" dirty="0" err="1"/>
              <a:t>blob</a:t>
            </a:r>
            <a:r>
              <a:rPr lang="sv-SE" sz="1108" dirty="0"/>
              <a:t>/master/01_Introduction_to_Annotation.ipynb</a:t>
            </a:r>
          </a:p>
        </p:txBody>
      </p:sp>
    </p:spTree>
    <p:extLst>
      <p:ext uri="{BB962C8B-B14F-4D97-AF65-F5344CB8AC3E}">
        <p14:creationId xmlns:p14="http://schemas.microsoft.com/office/powerpoint/2010/main" val="168693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2"/>
                </a:solidFill>
              </a:rPr>
              <a:t>Annotation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guidelines</a:t>
            </a:r>
            <a:r>
              <a:rPr lang="it-IT" dirty="0">
                <a:solidFill>
                  <a:schemeClr val="tx2"/>
                </a:solidFill>
              </a:rPr>
              <a:t> / </a:t>
            </a:r>
            <a:r>
              <a:rPr lang="it-IT" dirty="0" err="1">
                <a:solidFill>
                  <a:schemeClr val="tx2"/>
                </a:solidFill>
              </a:rPr>
              <a:t>Define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concept</a:t>
            </a: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7D84-37C3-D445-B01E-51001E9D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Examples: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i2b2 2006 Smoking challenge:</a:t>
            </a:r>
          </a:p>
          <a:p>
            <a:pPr lvl="2"/>
            <a:r>
              <a:rPr lang="en-GB" dirty="0">
                <a:solidFill>
                  <a:schemeClr val="tx2"/>
                </a:solidFill>
              </a:rPr>
              <a:t>Past Smoker </a:t>
            </a:r>
          </a:p>
          <a:p>
            <a:pPr lvl="2"/>
            <a:r>
              <a:rPr lang="en-GB" dirty="0">
                <a:solidFill>
                  <a:schemeClr val="tx2"/>
                </a:solidFill>
              </a:rPr>
              <a:t>Current Smoker </a:t>
            </a:r>
          </a:p>
          <a:p>
            <a:pPr lvl="2"/>
            <a:r>
              <a:rPr lang="en-GB" dirty="0">
                <a:solidFill>
                  <a:schemeClr val="tx2"/>
                </a:solidFill>
              </a:rPr>
              <a:t>Smoker </a:t>
            </a:r>
          </a:p>
          <a:p>
            <a:pPr lvl="2"/>
            <a:r>
              <a:rPr lang="en-GB" dirty="0">
                <a:solidFill>
                  <a:schemeClr val="tx2"/>
                </a:solidFill>
              </a:rPr>
              <a:t>Non-Smoker</a:t>
            </a:r>
          </a:p>
          <a:p>
            <a:pPr lvl="2"/>
            <a:r>
              <a:rPr lang="en-GB" dirty="0">
                <a:solidFill>
                  <a:schemeClr val="tx2"/>
                </a:solidFill>
              </a:rPr>
              <a:t>Unknown</a:t>
            </a:r>
          </a:p>
          <a:p>
            <a:pPr lvl="2"/>
            <a:endParaRPr lang="en-GB" dirty="0">
              <a:solidFill>
                <a:schemeClr val="tx2"/>
              </a:solidFill>
            </a:endParaRPr>
          </a:p>
          <a:p>
            <a:pPr lvl="2"/>
            <a:r>
              <a:rPr lang="en-GB" dirty="0">
                <a:solidFill>
                  <a:schemeClr val="tx2"/>
                </a:solidFill>
              </a:rPr>
              <a:t>What level/unit would be appropriate to annotate?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F0DC9-7322-C547-9669-397B10F34706}"/>
              </a:ext>
            </a:extLst>
          </p:cNvPr>
          <p:cNvSpPr txBox="1"/>
          <p:nvPr/>
        </p:nvSpPr>
        <p:spPr>
          <a:xfrm>
            <a:off x="916210" y="5887431"/>
            <a:ext cx="6320961" cy="433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8" dirty="0" err="1"/>
              <a:t>Uzuner</a:t>
            </a:r>
            <a:r>
              <a:rPr lang="sv-SE" sz="1108" dirty="0"/>
              <a:t> O, Goldstein I, </a:t>
            </a:r>
            <a:r>
              <a:rPr lang="sv-SE" sz="1108" dirty="0" err="1"/>
              <a:t>Luo</a:t>
            </a:r>
            <a:r>
              <a:rPr lang="sv-SE" sz="1108" dirty="0"/>
              <a:t> Y, </a:t>
            </a:r>
            <a:r>
              <a:rPr lang="sv-SE" sz="1108" dirty="0" err="1"/>
              <a:t>Kohane</a:t>
            </a:r>
            <a:r>
              <a:rPr lang="sv-SE" sz="1108" dirty="0"/>
              <a:t> I. </a:t>
            </a:r>
            <a:r>
              <a:rPr lang="sv-SE" sz="1108" dirty="0" err="1"/>
              <a:t>Identifying</a:t>
            </a:r>
            <a:r>
              <a:rPr lang="sv-SE" sz="1108" dirty="0"/>
              <a:t> patient smoking status from </a:t>
            </a:r>
            <a:r>
              <a:rPr lang="sv-SE" sz="1108" dirty="0" err="1"/>
              <a:t>medical</a:t>
            </a:r>
            <a:r>
              <a:rPr lang="sv-SE" sz="1108" dirty="0"/>
              <a:t> discharge </a:t>
            </a:r>
            <a:r>
              <a:rPr lang="sv-SE" sz="1108" dirty="0" err="1"/>
              <a:t>records</a:t>
            </a:r>
            <a:r>
              <a:rPr lang="sv-SE" sz="1108" dirty="0"/>
              <a:t>. </a:t>
            </a:r>
          </a:p>
          <a:p>
            <a:r>
              <a:rPr lang="sv-SE" sz="1108" i="1" dirty="0"/>
              <a:t>J </a:t>
            </a:r>
            <a:r>
              <a:rPr lang="sv-SE" sz="1108" i="1" dirty="0" err="1"/>
              <a:t>Am</a:t>
            </a:r>
            <a:r>
              <a:rPr lang="sv-SE" sz="1108" i="1" dirty="0"/>
              <a:t> Med </a:t>
            </a:r>
            <a:r>
              <a:rPr lang="sv-SE" sz="1108" i="1" dirty="0" err="1"/>
              <a:t>Inform</a:t>
            </a:r>
            <a:r>
              <a:rPr lang="sv-SE" sz="1108" i="1" dirty="0"/>
              <a:t> </a:t>
            </a:r>
            <a:r>
              <a:rPr lang="sv-SE" sz="1108" i="1" dirty="0" err="1"/>
              <a:t>Assoc</a:t>
            </a:r>
            <a:r>
              <a:rPr lang="sv-SE" sz="1108" dirty="0"/>
              <a:t>. 2008;15(1):14–24. doi:10.1197/jamia.M2408</a:t>
            </a:r>
          </a:p>
        </p:txBody>
      </p:sp>
    </p:spTree>
    <p:extLst>
      <p:ext uri="{BB962C8B-B14F-4D97-AF65-F5344CB8AC3E}">
        <p14:creationId xmlns:p14="http://schemas.microsoft.com/office/powerpoint/2010/main" val="36500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2"/>
                </a:solidFill>
              </a:rPr>
              <a:t>Annotation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guidelines</a:t>
            </a:r>
            <a:r>
              <a:rPr lang="it-IT" dirty="0">
                <a:solidFill>
                  <a:schemeClr val="tx2"/>
                </a:solidFill>
              </a:rPr>
              <a:t> / </a:t>
            </a:r>
            <a:r>
              <a:rPr lang="it-IT" dirty="0" err="1">
                <a:solidFill>
                  <a:schemeClr val="tx2"/>
                </a:solidFill>
              </a:rPr>
              <a:t>Define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concept</a:t>
            </a: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7D84-37C3-D445-B01E-51001E9D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solidFill>
                  <a:schemeClr val="tx2"/>
                </a:solidFill>
              </a:rPr>
              <a:t>Examples:</a:t>
            </a:r>
          </a:p>
          <a:p>
            <a:pPr lvl="1"/>
            <a:r>
              <a:rPr lang="sv-SE" dirty="0">
                <a:solidFill>
                  <a:schemeClr val="tx2"/>
                </a:solidFill>
              </a:rPr>
              <a:t>i2b2</a:t>
            </a:r>
            <a:r>
              <a:rPr lang="en" dirty="0">
                <a:solidFill>
                  <a:schemeClr val="tx2"/>
                </a:solidFill>
              </a:rPr>
              <a:t> 2010 challenge:</a:t>
            </a:r>
          </a:p>
          <a:p>
            <a:pPr lvl="2"/>
            <a:r>
              <a:rPr lang="en" dirty="0">
                <a:solidFill>
                  <a:schemeClr val="tx2"/>
                </a:solidFill>
              </a:rPr>
              <a:t>Concepts: medical problem, treatment, test</a:t>
            </a:r>
          </a:p>
          <a:p>
            <a:pPr lvl="2"/>
            <a:r>
              <a:rPr lang="en" dirty="0">
                <a:solidFill>
                  <a:schemeClr val="tx2"/>
                </a:solidFill>
              </a:rPr>
              <a:t>Assertion: present, absent, possible in the patient; associated with someone else</a:t>
            </a:r>
          </a:p>
          <a:p>
            <a:pPr lvl="2"/>
            <a:r>
              <a:rPr lang="en" dirty="0">
                <a:solidFill>
                  <a:schemeClr val="tx2"/>
                </a:solidFill>
              </a:rPr>
              <a:t>Relation: improves, causes, worsens… </a:t>
            </a:r>
          </a:p>
          <a:p>
            <a:pPr lvl="2"/>
            <a:endParaRPr lang="sv-SE" dirty="0">
              <a:solidFill>
                <a:schemeClr val="tx2"/>
              </a:solidFill>
            </a:endParaRPr>
          </a:p>
          <a:p>
            <a:pPr lvl="2"/>
            <a:endParaRPr lang="sv-SE" dirty="0">
              <a:solidFill>
                <a:schemeClr val="tx2"/>
              </a:solidFill>
            </a:endParaRPr>
          </a:p>
          <a:p>
            <a:pPr lvl="2"/>
            <a:r>
              <a:rPr lang="sv-SE" dirty="0" err="1">
                <a:solidFill>
                  <a:schemeClr val="tx2"/>
                </a:solidFill>
              </a:rPr>
              <a:t>What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level</a:t>
            </a:r>
            <a:r>
              <a:rPr lang="sv-SE" dirty="0">
                <a:solidFill>
                  <a:schemeClr val="tx2"/>
                </a:solidFill>
              </a:rPr>
              <a:t>/</a:t>
            </a:r>
            <a:r>
              <a:rPr lang="sv-SE" dirty="0" err="1">
                <a:solidFill>
                  <a:schemeClr val="tx2"/>
                </a:solidFill>
              </a:rPr>
              <a:t>unit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would</a:t>
            </a:r>
            <a:r>
              <a:rPr lang="sv-SE" dirty="0">
                <a:solidFill>
                  <a:schemeClr val="tx2"/>
                </a:solidFill>
              </a:rPr>
              <a:t> be </a:t>
            </a:r>
            <a:r>
              <a:rPr lang="sv-SE" dirty="0" err="1">
                <a:solidFill>
                  <a:schemeClr val="tx2"/>
                </a:solidFill>
              </a:rPr>
              <a:t>appropriate</a:t>
            </a:r>
            <a:r>
              <a:rPr lang="sv-SE" dirty="0">
                <a:solidFill>
                  <a:schemeClr val="tx2"/>
                </a:solidFill>
              </a:rPr>
              <a:t> to </a:t>
            </a:r>
            <a:r>
              <a:rPr lang="sv-SE" dirty="0" err="1">
                <a:solidFill>
                  <a:schemeClr val="tx2"/>
                </a:solidFill>
              </a:rPr>
              <a:t>annotate</a:t>
            </a:r>
            <a:r>
              <a:rPr lang="sv-SE" dirty="0">
                <a:solidFill>
                  <a:schemeClr val="tx2"/>
                </a:solidFill>
              </a:rPr>
              <a:t>?</a:t>
            </a:r>
            <a:endParaRPr lang="en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F0DC9-7322-C547-9669-397B10F34706}"/>
              </a:ext>
            </a:extLst>
          </p:cNvPr>
          <p:cNvSpPr txBox="1"/>
          <p:nvPr/>
        </p:nvSpPr>
        <p:spPr>
          <a:xfrm>
            <a:off x="916209" y="5887431"/>
            <a:ext cx="6880410" cy="433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8" dirty="0" err="1"/>
              <a:t>Uzuner</a:t>
            </a:r>
            <a:r>
              <a:rPr lang="sv-SE" sz="1108" dirty="0"/>
              <a:t> Ö, South BR, </a:t>
            </a:r>
            <a:r>
              <a:rPr lang="sv-SE" sz="1108" dirty="0" err="1"/>
              <a:t>Shen</a:t>
            </a:r>
            <a:r>
              <a:rPr lang="sv-SE" sz="1108" dirty="0"/>
              <a:t> S, </a:t>
            </a:r>
            <a:r>
              <a:rPr lang="sv-SE" sz="1108" dirty="0" err="1"/>
              <a:t>DuVall</a:t>
            </a:r>
            <a:r>
              <a:rPr lang="sv-SE" sz="1108" dirty="0"/>
              <a:t> SL. 2010 i2b2/VA </a:t>
            </a:r>
            <a:r>
              <a:rPr lang="sv-SE" sz="1108" dirty="0" err="1"/>
              <a:t>challenge</a:t>
            </a:r>
            <a:r>
              <a:rPr lang="sv-SE" sz="1108" dirty="0"/>
              <a:t> on </a:t>
            </a:r>
            <a:r>
              <a:rPr lang="sv-SE" sz="1108" dirty="0" err="1"/>
              <a:t>concepts</a:t>
            </a:r>
            <a:r>
              <a:rPr lang="sv-SE" sz="1108" dirty="0"/>
              <a:t>, </a:t>
            </a:r>
            <a:r>
              <a:rPr lang="sv-SE" sz="1108" dirty="0" err="1"/>
              <a:t>assertions</a:t>
            </a:r>
            <a:r>
              <a:rPr lang="sv-SE" sz="1108" dirty="0"/>
              <a:t>, and relations in </a:t>
            </a:r>
            <a:r>
              <a:rPr lang="sv-SE" sz="1108" dirty="0" err="1"/>
              <a:t>clinical</a:t>
            </a:r>
            <a:r>
              <a:rPr lang="sv-SE" sz="1108" dirty="0"/>
              <a:t> text.</a:t>
            </a:r>
          </a:p>
          <a:p>
            <a:r>
              <a:rPr lang="sv-SE" sz="1108" dirty="0"/>
              <a:t> </a:t>
            </a:r>
            <a:r>
              <a:rPr lang="sv-SE" sz="1108" i="1" dirty="0"/>
              <a:t>J </a:t>
            </a:r>
            <a:r>
              <a:rPr lang="sv-SE" sz="1108" i="1" dirty="0" err="1"/>
              <a:t>Am</a:t>
            </a:r>
            <a:r>
              <a:rPr lang="sv-SE" sz="1108" i="1" dirty="0"/>
              <a:t> Med </a:t>
            </a:r>
            <a:r>
              <a:rPr lang="sv-SE" sz="1108" i="1" dirty="0" err="1"/>
              <a:t>Inform</a:t>
            </a:r>
            <a:r>
              <a:rPr lang="sv-SE" sz="1108" i="1" dirty="0"/>
              <a:t> </a:t>
            </a:r>
            <a:r>
              <a:rPr lang="sv-SE" sz="1108" i="1" dirty="0" err="1"/>
              <a:t>Assoc</a:t>
            </a:r>
            <a:r>
              <a:rPr lang="sv-SE" sz="1108" dirty="0"/>
              <a:t>. 2011;18(5):552–556. doi:10.1136/amiajnl-2011-000203</a:t>
            </a:r>
          </a:p>
        </p:txBody>
      </p:sp>
    </p:spTree>
    <p:extLst>
      <p:ext uri="{BB962C8B-B14F-4D97-AF65-F5344CB8AC3E}">
        <p14:creationId xmlns:p14="http://schemas.microsoft.com/office/powerpoint/2010/main" val="422616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2"/>
                </a:solidFill>
              </a:rPr>
              <a:t>Annotation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guidelines</a:t>
            </a:r>
            <a:r>
              <a:rPr lang="it-IT" dirty="0">
                <a:solidFill>
                  <a:schemeClr val="tx2"/>
                </a:solidFill>
              </a:rPr>
              <a:t> / </a:t>
            </a:r>
            <a:r>
              <a:rPr lang="it-IT" dirty="0" err="1">
                <a:solidFill>
                  <a:schemeClr val="tx2"/>
                </a:solidFill>
              </a:rPr>
              <a:t>Define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concept</a:t>
            </a: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07D84-37C3-D445-B01E-51001E9D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solidFill>
                  <a:schemeClr val="tx2"/>
                </a:solidFill>
              </a:rPr>
              <a:t>Examples:</a:t>
            </a:r>
          </a:p>
          <a:p>
            <a:pPr lvl="1"/>
            <a:r>
              <a:rPr lang="sv-SE" dirty="0" err="1">
                <a:solidFill>
                  <a:schemeClr val="tx2"/>
                </a:solidFill>
              </a:rPr>
              <a:t>ShARe</a:t>
            </a:r>
            <a:r>
              <a:rPr lang="sv-SE" dirty="0">
                <a:solidFill>
                  <a:schemeClr val="tx2"/>
                </a:solidFill>
              </a:rPr>
              <a:t> CLEF </a:t>
            </a:r>
            <a:r>
              <a:rPr lang="sv-SE" dirty="0" err="1">
                <a:solidFill>
                  <a:schemeClr val="tx2"/>
                </a:solidFill>
              </a:rPr>
              <a:t>eHealth</a:t>
            </a:r>
            <a:r>
              <a:rPr lang="en" dirty="0">
                <a:solidFill>
                  <a:schemeClr val="tx2"/>
                </a:solidFill>
              </a:rPr>
              <a:t> 2013 challenge:</a:t>
            </a:r>
          </a:p>
          <a:p>
            <a:pPr lvl="2"/>
            <a:r>
              <a:rPr lang="en" dirty="0">
                <a:solidFill>
                  <a:schemeClr val="tx2"/>
                </a:solidFill>
              </a:rPr>
              <a:t>Disorder mentions mapped to SNOMED-CT</a:t>
            </a:r>
          </a:p>
          <a:p>
            <a:pPr lvl="2"/>
            <a:endParaRPr lang="en" dirty="0">
              <a:solidFill>
                <a:schemeClr val="tx2"/>
              </a:solidFill>
            </a:endParaRPr>
          </a:p>
          <a:p>
            <a:pPr lvl="2"/>
            <a:endParaRPr lang="en" dirty="0">
              <a:solidFill>
                <a:schemeClr val="tx2"/>
              </a:solidFill>
            </a:endParaRPr>
          </a:p>
          <a:p>
            <a:pPr lvl="2"/>
            <a:endParaRPr lang="sv-SE" dirty="0">
              <a:solidFill>
                <a:schemeClr val="tx2"/>
              </a:solidFill>
            </a:endParaRPr>
          </a:p>
          <a:p>
            <a:pPr lvl="2"/>
            <a:endParaRPr lang="sv-SE" dirty="0">
              <a:solidFill>
                <a:schemeClr val="tx2"/>
              </a:solidFill>
            </a:endParaRPr>
          </a:p>
          <a:p>
            <a:pPr lvl="2"/>
            <a:r>
              <a:rPr lang="sv-SE" dirty="0" err="1">
                <a:solidFill>
                  <a:schemeClr val="tx2"/>
                </a:solidFill>
              </a:rPr>
              <a:t>What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level</a:t>
            </a:r>
            <a:r>
              <a:rPr lang="sv-SE" dirty="0">
                <a:solidFill>
                  <a:schemeClr val="tx2"/>
                </a:solidFill>
              </a:rPr>
              <a:t>/</a:t>
            </a:r>
            <a:r>
              <a:rPr lang="sv-SE" dirty="0" err="1">
                <a:solidFill>
                  <a:schemeClr val="tx2"/>
                </a:solidFill>
              </a:rPr>
              <a:t>unit</a:t>
            </a:r>
            <a:r>
              <a:rPr lang="sv-SE" dirty="0">
                <a:solidFill>
                  <a:schemeClr val="tx2"/>
                </a:solidFill>
              </a:rPr>
              <a:t> </a:t>
            </a:r>
            <a:r>
              <a:rPr lang="sv-SE" dirty="0" err="1">
                <a:solidFill>
                  <a:schemeClr val="tx2"/>
                </a:solidFill>
              </a:rPr>
              <a:t>would</a:t>
            </a:r>
            <a:r>
              <a:rPr lang="sv-SE" dirty="0">
                <a:solidFill>
                  <a:schemeClr val="tx2"/>
                </a:solidFill>
              </a:rPr>
              <a:t> be </a:t>
            </a:r>
            <a:r>
              <a:rPr lang="sv-SE" dirty="0" err="1">
                <a:solidFill>
                  <a:schemeClr val="tx2"/>
                </a:solidFill>
              </a:rPr>
              <a:t>appropriate</a:t>
            </a:r>
            <a:r>
              <a:rPr lang="sv-SE" dirty="0">
                <a:solidFill>
                  <a:schemeClr val="tx2"/>
                </a:solidFill>
              </a:rPr>
              <a:t> to </a:t>
            </a:r>
            <a:r>
              <a:rPr lang="sv-SE" dirty="0" err="1">
                <a:solidFill>
                  <a:schemeClr val="tx2"/>
                </a:solidFill>
              </a:rPr>
              <a:t>annotate</a:t>
            </a:r>
            <a:r>
              <a:rPr lang="sv-SE" dirty="0">
                <a:solidFill>
                  <a:schemeClr val="tx2"/>
                </a:solidFill>
              </a:rPr>
              <a:t>?</a:t>
            </a:r>
            <a:endParaRPr lang="en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F0DC9-7322-C547-9669-397B10F34706}"/>
              </a:ext>
            </a:extLst>
          </p:cNvPr>
          <p:cNvSpPr txBox="1"/>
          <p:nvPr/>
        </p:nvSpPr>
        <p:spPr>
          <a:xfrm>
            <a:off x="916209" y="5887431"/>
            <a:ext cx="6880410" cy="433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8" dirty="0" err="1"/>
              <a:t>Uzuner</a:t>
            </a:r>
            <a:r>
              <a:rPr lang="sv-SE" sz="1108" dirty="0"/>
              <a:t> Ö, South BR, </a:t>
            </a:r>
            <a:r>
              <a:rPr lang="sv-SE" sz="1108" dirty="0" err="1"/>
              <a:t>Shen</a:t>
            </a:r>
            <a:r>
              <a:rPr lang="sv-SE" sz="1108" dirty="0"/>
              <a:t> S, </a:t>
            </a:r>
            <a:r>
              <a:rPr lang="sv-SE" sz="1108" dirty="0" err="1"/>
              <a:t>DuVall</a:t>
            </a:r>
            <a:r>
              <a:rPr lang="sv-SE" sz="1108" dirty="0"/>
              <a:t> SL. 2010 i2b2/VA </a:t>
            </a:r>
            <a:r>
              <a:rPr lang="sv-SE" sz="1108" dirty="0" err="1"/>
              <a:t>challenge</a:t>
            </a:r>
            <a:r>
              <a:rPr lang="sv-SE" sz="1108" dirty="0"/>
              <a:t> on </a:t>
            </a:r>
            <a:r>
              <a:rPr lang="sv-SE" sz="1108" dirty="0" err="1"/>
              <a:t>concepts</a:t>
            </a:r>
            <a:r>
              <a:rPr lang="sv-SE" sz="1108" dirty="0"/>
              <a:t>, </a:t>
            </a:r>
            <a:r>
              <a:rPr lang="sv-SE" sz="1108" dirty="0" err="1"/>
              <a:t>assertions</a:t>
            </a:r>
            <a:r>
              <a:rPr lang="sv-SE" sz="1108" dirty="0"/>
              <a:t>, and relations in </a:t>
            </a:r>
            <a:r>
              <a:rPr lang="sv-SE" sz="1108" dirty="0" err="1"/>
              <a:t>clinical</a:t>
            </a:r>
            <a:r>
              <a:rPr lang="sv-SE" sz="1108" dirty="0"/>
              <a:t> text.</a:t>
            </a:r>
          </a:p>
          <a:p>
            <a:r>
              <a:rPr lang="sv-SE" sz="1108" dirty="0"/>
              <a:t> </a:t>
            </a:r>
            <a:r>
              <a:rPr lang="sv-SE" sz="1108" i="1" dirty="0"/>
              <a:t>J </a:t>
            </a:r>
            <a:r>
              <a:rPr lang="sv-SE" sz="1108" i="1" dirty="0" err="1"/>
              <a:t>Am</a:t>
            </a:r>
            <a:r>
              <a:rPr lang="sv-SE" sz="1108" i="1" dirty="0"/>
              <a:t> Med </a:t>
            </a:r>
            <a:r>
              <a:rPr lang="sv-SE" sz="1108" i="1" dirty="0" err="1"/>
              <a:t>Inform</a:t>
            </a:r>
            <a:r>
              <a:rPr lang="sv-SE" sz="1108" i="1" dirty="0"/>
              <a:t> </a:t>
            </a:r>
            <a:r>
              <a:rPr lang="sv-SE" sz="1108" i="1" dirty="0" err="1"/>
              <a:t>Assoc</a:t>
            </a:r>
            <a:r>
              <a:rPr lang="sv-SE" sz="1108" dirty="0"/>
              <a:t>. 2011;18(5):552–556. doi:10.1136/amiajnl-2011-000203</a:t>
            </a:r>
          </a:p>
        </p:txBody>
      </p:sp>
    </p:spTree>
    <p:extLst>
      <p:ext uri="{BB962C8B-B14F-4D97-AF65-F5344CB8AC3E}">
        <p14:creationId xmlns:p14="http://schemas.microsoft.com/office/powerpoint/2010/main" val="193418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E82419-98CC-1047-A79F-487DB235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5" y="274638"/>
            <a:ext cx="8915400" cy="1143000"/>
          </a:xfrm>
        </p:spPr>
        <p:txBody>
          <a:bodyPr/>
          <a:lstStyle/>
          <a:p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</a:t>
            </a:r>
            <a:r>
              <a:rPr lang="sv-SE" dirty="0" err="1"/>
              <a:t>Processing</a:t>
            </a:r>
            <a:r>
              <a:rPr lang="sv-SE" dirty="0"/>
              <a:t> - workflow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9F8C2-1827-F044-BD49-67AE4EA44763}"/>
              </a:ext>
            </a:extLst>
          </p:cNvPr>
          <p:cNvSpPr txBox="1"/>
          <p:nvPr/>
        </p:nvSpPr>
        <p:spPr>
          <a:xfrm>
            <a:off x="3461666" y="1567543"/>
            <a:ext cx="53801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 NLP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Representation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What unit was annotated?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What would be an appropriate way to represent the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Entities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What is the distribution? Is the there a lot of variation, or are there clear patterns?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Approach: Patterns? Machine learning? Adaptation?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Off-the-shelf-tools often have default baseline representations, standard parameter settings etc – can this be a problem, or something you can re-use?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38DD179-4809-2948-83B2-82F0E66434CF}"/>
              </a:ext>
            </a:extLst>
          </p:cNvPr>
          <p:cNvSpPr/>
          <p:nvPr/>
        </p:nvSpPr>
        <p:spPr>
          <a:xfrm>
            <a:off x="302213" y="2036611"/>
            <a:ext cx="2532276" cy="456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endParaRPr lang="sv-SE" sz="146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6EBB1A-26BB-294F-BDEF-6CCD7796DCB7}"/>
              </a:ext>
            </a:extLst>
          </p:cNvPr>
          <p:cNvSpPr txBox="1"/>
          <p:nvPr/>
        </p:nvSpPr>
        <p:spPr>
          <a:xfrm>
            <a:off x="386558" y="2117408"/>
            <a:ext cx="20973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v-SE" sz="1463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Define</a:t>
            </a:r>
            <a:r>
              <a:rPr lang="sv-SE" sz="1463" dirty="0">
                <a:solidFill>
                  <a:prstClr val="black"/>
                </a:solidFill>
                <a:latin typeface="Calibri" panose="020F0502020204030204"/>
                <a:cs typeface="+mn-cs"/>
              </a:rPr>
              <a:t> problem/</a:t>
            </a:r>
            <a:r>
              <a:rPr lang="sv-SE" sz="1463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concept</a:t>
            </a:r>
            <a:endParaRPr lang="sv-SE" sz="1463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8CBD16-57B7-974E-83F8-348BE291E6AF}"/>
              </a:ext>
            </a:extLst>
          </p:cNvPr>
          <p:cNvSpPr txBox="1"/>
          <p:nvPr/>
        </p:nvSpPr>
        <p:spPr>
          <a:xfrm>
            <a:off x="386557" y="3003796"/>
            <a:ext cx="20973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v-SE" sz="1463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Create</a:t>
            </a:r>
            <a:r>
              <a:rPr lang="sv-SE" sz="1463" dirty="0">
                <a:solidFill>
                  <a:prstClr val="black"/>
                </a:solidFill>
                <a:latin typeface="Calibri" panose="020F0502020204030204"/>
                <a:cs typeface="+mn-cs"/>
              </a:rPr>
              <a:t> </a:t>
            </a:r>
            <a:r>
              <a:rPr lang="sv-SE" sz="1463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gold</a:t>
            </a:r>
            <a:r>
              <a:rPr lang="sv-SE" sz="1463" dirty="0">
                <a:solidFill>
                  <a:prstClr val="black"/>
                </a:solidFill>
                <a:latin typeface="Calibri" panose="020F0502020204030204"/>
                <a:cs typeface="+mn-cs"/>
              </a:rPr>
              <a:t> standard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58E45C-240A-3647-900E-3B7334D551C9}"/>
              </a:ext>
            </a:extLst>
          </p:cNvPr>
          <p:cNvSpPr txBox="1"/>
          <p:nvPr/>
        </p:nvSpPr>
        <p:spPr>
          <a:xfrm>
            <a:off x="386557" y="3850327"/>
            <a:ext cx="2065397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v-SE" sz="1463" b="1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Develop</a:t>
            </a:r>
            <a:r>
              <a:rPr lang="sv-SE" sz="1463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 NLP solution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8159F4-F241-1A4F-8EB5-7A586FA3176B}"/>
              </a:ext>
            </a:extLst>
          </p:cNvPr>
          <p:cNvSpPr txBox="1"/>
          <p:nvPr/>
        </p:nvSpPr>
        <p:spPr>
          <a:xfrm>
            <a:off x="418551" y="4741709"/>
            <a:ext cx="826188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v-SE" sz="1463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Evaluate</a:t>
            </a:r>
            <a:endParaRPr lang="sv-SE" sz="1463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6AE542A-1BAD-4B48-AE6B-2FB2B66033D5}"/>
              </a:ext>
            </a:extLst>
          </p:cNvPr>
          <p:cNvSpPr/>
          <p:nvPr/>
        </p:nvSpPr>
        <p:spPr>
          <a:xfrm>
            <a:off x="302213" y="2924126"/>
            <a:ext cx="2532276" cy="456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endParaRPr lang="sv-SE" sz="146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1BA216-C044-4043-BD2F-CAAE12C8BFCF}"/>
              </a:ext>
            </a:extLst>
          </p:cNvPr>
          <p:cNvSpPr/>
          <p:nvPr/>
        </p:nvSpPr>
        <p:spPr>
          <a:xfrm>
            <a:off x="302213" y="3769890"/>
            <a:ext cx="2532276" cy="456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endParaRPr lang="sv-SE" sz="146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DFBA41A-BAC9-A744-A648-8A3403940CA8}"/>
              </a:ext>
            </a:extLst>
          </p:cNvPr>
          <p:cNvSpPr/>
          <p:nvPr/>
        </p:nvSpPr>
        <p:spPr>
          <a:xfrm>
            <a:off x="302212" y="4646186"/>
            <a:ext cx="2532276" cy="456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endParaRPr lang="sv-SE" sz="1463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BADF34-8216-3246-AE69-ADAC337BC259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568351" y="2492992"/>
            <a:ext cx="0" cy="431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CCBA4B-6B6C-F242-A80F-3C6A9CF7E0C1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568351" y="3380507"/>
            <a:ext cx="0" cy="389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E86136-4017-7140-9C10-3B6A781BBB09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568350" y="4226270"/>
            <a:ext cx="1" cy="419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5F8F31-526E-F34D-97ED-FC3C6B2F486F}"/>
              </a:ext>
            </a:extLst>
          </p:cNvPr>
          <p:cNvSpPr/>
          <p:nvPr/>
        </p:nvSpPr>
        <p:spPr>
          <a:xfrm>
            <a:off x="302212" y="1322799"/>
            <a:ext cx="2532276" cy="4563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/>
            <a:r>
              <a:rPr lang="sv-SE" sz="1463" dirty="0">
                <a:solidFill>
                  <a:prstClr val="black"/>
                </a:solidFill>
              </a:rPr>
              <a:t>Data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29D008-7109-1140-8B7A-3B67829F4E90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>
            <a:off x="1568350" y="1779179"/>
            <a:ext cx="1" cy="25743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93EC133-C4A0-D54E-B751-3DCDF0C72902}"/>
              </a:ext>
            </a:extLst>
          </p:cNvPr>
          <p:cNvSpPr/>
          <p:nvPr/>
        </p:nvSpPr>
        <p:spPr>
          <a:xfrm>
            <a:off x="302212" y="5455485"/>
            <a:ext cx="2532276" cy="4563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/>
            <a:r>
              <a:rPr lang="sv-SE" sz="1463" dirty="0" err="1">
                <a:solidFill>
                  <a:prstClr val="black"/>
                </a:solidFill>
              </a:rPr>
              <a:t>Deployment</a:t>
            </a:r>
            <a:endParaRPr lang="sv-SE" sz="1463" dirty="0">
              <a:solidFill>
                <a:prstClr val="black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20BDBA-D4BE-9742-AE43-B6D7CE14EC1D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1568350" y="5102566"/>
            <a:ext cx="0" cy="352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83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2"/>
                </a:solidFill>
              </a:rPr>
              <a:t>i2b2 2006 smoking </a:t>
            </a:r>
            <a:r>
              <a:rPr lang="it-IT" dirty="0" err="1">
                <a:solidFill>
                  <a:schemeClr val="tx2"/>
                </a:solidFill>
              </a:rPr>
              <a:t>challenge</a:t>
            </a:r>
            <a:r>
              <a:rPr lang="it-IT" dirty="0">
                <a:solidFill>
                  <a:schemeClr val="tx2"/>
                </a:solidFill>
              </a:rPr>
              <a:t> - </a:t>
            </a:r>
            <a:r>
              <a:rPr lang="en-GB" dirty="0">
                <a:solidFill>
                  <a:schemeClr val="tx2"/>
                </a:solidFill>
              </a:rPr>
              <a:t>distributions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F3084-A2E3-A649-8AB0-7BB78B1C82D0}"/>
              </a:ext>
            </a:extLst>
          </p:cNvPr>
          <p:cNvSpPr txBox="1"/>
          <p:nvPr/>
        </p:nvSpPr>
        <p:spPr>
          <a:xfrm>
            <a:off x="916210" y="5887431"/>
            <a:ext cx="6320961" cy="433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8" dirty="0" err="1"/>
              <a:t>Uzuner</a:t>
            </a:r>
            <a:r>
              <a:rPr lang="sv-SE" sz="1108" dirty="0"/>
              <a:t> O, Goldstein I, </a:t>
            </a:r>
            <a:r>
              <a:rPr lang="sv-SE" sz="1108" dirty="0" err="1"/>
              <a:t>Luo</a:t>
            </a:r>
            <a:r>
              <a:rPr lang="sv-SE" sz="1108" dirty="0"/>
              <a:t> Y, </a:t>
            </a:r>
            <a:r>
              <a:rPr lang="sv-SE" sz="1108" dirty="0" err="1"/>
              <a:t>Kohane</a:t>
            </a:r>
            <a:r>
              <a:rPr lang="sv-SE" sz="1108" dirty="0"/>
              <a:t> I. </a:t>
            </a:r>
            <a:r>
              <a:rPr lang="sv-SE" sz="1108" dirty="0" err="1"/>
              <a:t>Identifying</a:t>
            </a:r>
            <a:r>
              <a:rPr lang="sv-SE" sz="1108" dirty="0"/>
              <a:t> patient smoking status from </a:t>
            </a:r>
            <a:r>
              <a:rPr lang="sv-SE" sz="1108" dirty="0" err="1"/>
              <a:t>medical</a:t>
            </a:r>
            <a:r>
              <a:rPr lang="sv-SE" sz="1108" dirty="0"/>
              <a:t> discharge </a:t>
            </a:r>
            <a:r>
              <a:rPr lang="sv-SE" sz="1108" dirty="0" err="1"/>
              <a:t>records</a:t>
            </a:r>
            <a:r>
              <a:rPr lang="sv-SE" sz="1108" dirty="0"/>
              <a:t>. </a:t>
            </a:r>
          </a:p>
          <a:p>
            <a:r>
              <a:rPr lang="sv-SE" sz="1108" i="1" dirty="0"/>
              <a:t>J </a:t>
            </a:r>
            <a:r>
              <a:rPr lang="sv-SE" sz="1108" i="1" dirty="0" err="1"/>
              <a:t>Am</a:t>
            </a:r>
            <a:r>
              <a:rPr lang="sv-SE" sz="1108" i="1" dirty="0"/>
              <a:t> Med </a:t>
            </a:r>
            <a:r>
              <a:rPr lang="sv-SE" sz="1108" i="1" dirty="0" err="1"/>
              <a:t>Inform</a:t>
            </a:r>
            <a:r>
              <a:rPr lang="sv-SE" sz="1108" i="1" dirty="0"/>
              <a:t> </a:t>
            </a:r>
            <a:r>
              <a:rPr lang="sv-SE" sz="1108" i="1" dirty="0" err="1"/>
              <a:t>Assoc</a:t>
            </a:r>
            <a:r>
              <a:rPr lang="sv-SE" sz="1108" dirty="0"/>
              <a:t>. 2008;15(1):14–24. doi:10.1197/jamia.M2408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C958272-6426-584B-8F71-AD53B327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1339850"/>
            <a:ext cx="52197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2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7121BE2-1C38-45E9-801D-BC040700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i2b2 2010 </a:t>
            </a:r>
            <a:r>
              <a:rPr lang="it-IT" dirty="0" err="1">
                <a:solidFill>
                  <a:schemeClr val="tx2"/>
                </a:solidFill>
              </a:rPr>
              <a:t>concept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challenge</a:t>
            </a:r>
            <a:r>
              <a:rPr lang="it-IT" dirty="0">
                <a:solidFill>
                  <a:schemeClr val="tx2"/>
                </a:solidFill>
              </a:rPr>
              <a:t> - </a:t>
            </a:r>
            <a:r>
              <a:rPr lang="en-GB" dirty="0">
                <a:solidFill>
                  <a:schemeClr val="tx2"/>
                </a:solidFill>
              </a:rPr>
              <a:t>approaches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69EF8-8B99-6845-9659-AB01A767EBD4}"/>
              </a:ext>
            </a:extLst>
          </p:cNvPr>
          <p:cNvSpPr txBox="1"/>
          <p:nvPr/>
        </p:nvSpPr>
        <p:spPr>
          <a:xfrm>
            <a:off x="916209" y="5887431"/>
            <a:ext cx="6880410" cy="433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8" dirty="0" err="1"/>
              <a:t>Uzuner</a:t>
            </a:r>
            <a:r>
              <a:rPr lang="sv-SE" sz="1108" dirty="0"/>
              <a:t> Ö, South BR, </a:t>
            </a:r>
            <a:r>
              <a:rPr lang="sv-SE" sz="1108" dirty="0" err="1"/>
              <a:t>Shen</a:t>
            </a:r>
            <a:r>
              <a:rPr lang="sv-SE" sz="1108" dirty="0"/>
              <a:t> S, </a:t>
            </a:r>
            <a:r>
              <a:rPr lang="sv-SE" sz="1108" dirty="0" err="1"/>
              <a:t>DuVall</a:t>
            </a:r>
            <a:r>
              <a:rPr lang="sv-SE" sz="1108" dirty="0"/>
              <a:t> SL. 2010 i2b2/VA </a:t>
            </a:r>
            <a:r>
              <a:rPr lang="sv-SE" sz="1108" dirty="0" err="1"/>
              <a:t>challenge</a:t>
            </a:r>
            <a:r>
              <a:rPr lang="sv-SE" sz="1108" dirty="0"/>
              <a:t> on </a:t>
            </a:r>
            <a:r>
              <a:rPr lang="sv-SE" sz="1108" dirty="0" err="1"/>
              <a:t>concepts</a:t>
            </a:r>
            <a:r>
              <a:rPr lang="sv-SE" sz="1108" dirty="0"/>
              <a:t>, </a:t>
            </a:r>
            <a:r>
              <a:rPr lang="sv-SE" sz="1108" dirty="0" err="1"/>
              <a:t>assertions</a:t>
            </a:r>
            <a:r>
              <a:rPr lang="sv-SE" sz="1108" dirty="0"/>
              <a:t>, and relations in </a:t>
            </a:r>
            <a:r>
              <a:rPr lang="sv-SE" sz="1108" dirty="0" err="1"/>
              <a:t>clinical</a:t>
            </a:r>
            <a:r>
              <a:rPr lang="sv-SE" sz="1108" dirty="0"/>
              <a:t> text.</a:t>
            </a:r>
          </a:p>
          <a:p>
            <a:r>
              <a:rPr lang="sv-SE" sz="1108" dirty="0"/>
              <a:t> </a:t>
            </a:r>
            <a:r>
              <a:rPr lang="sv-SE" sz="1108" i="1" dirty="0"/>
              <a:t>J </a:t>
            </a:r>
            <a:r>
              <a:rPr lang="sv-SE" sz="1108" i="1" dirty="0" err="1"/>
              <a:t>Am</a:t>
            </a:r>
            <a:r>
              <a:rPr lang="sv-SE" sz="1108" i="1" dirty="0"/>
              <a:t> Med </a:t>
            </a:r>
            <a:r>
              <a:rPr lang="sv-SE" sz="1108" i="1" dirty="0" err="1"/>
              <a:t>Inform</a:t>
            </a:r>
            <a:r>
              <a:rPr lang="sv-SE" sz="1108" i="1" dirty="0"/>
              <a:t> </a:t>
            </a:r>
            <a:r>
              <a:rPr lang="sv-SE" sz="1108" i="1" dirty="0" err="1"/>
              <a:t>Assoc</a:t>
            </a:r>
            <a:r>
              <a:rPr lang="sv-SE" sz="1108" dirty="0"/>
              <a:t>. 2011;18(5):552–556. doi:10.1136/amiajnl-2011-000203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13480C5-00F0-D340-8661-3B67623A6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81" y="1129075"/>
            <a:ext cx="6085385" cy="47794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9F6798-5771-7745-AD49-ACD3E91F74C7}"/>
              </a:ext>
            </a:extLst>
          </p:cNvPr>
          <p:cNvSpPr/>
          <p:nvPr/>
        </p:nvSpPr>
        <p:spPr>
          <a:xfrm>
            <a:off x="2860766" y="2155371"/>
            <a:ext cx="2586445" cy="37320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2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E82419-98CC-1047-A79F-487DB235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5" y="274638"/>
            <a:ext cx="8915400" cy="1143000"/>
          </a:xfrm>
        </p:spPr>
        <p:txBody>
          <a:bodyPr/>
          <a:lstStyle/>
          <a:p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</a:t>
            </a:r>
            <a:r>
              <a:rPr lang="sv-SE" dirty="0" err="1"/>
              <a:t>Processing</a:t>
            </a:r>
            <a:r>
              <a:rPr lang="sv-SE" dirty="0"/>
              <a:t> - workflow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9F8C2-1827-F044-BD49-67AE4EA44763}"/>
              </a:ext>
            </a:extLst>
          </p:cNvPr>
          <p:cNvSpPr txBox="1"/>
          <p:nvPr/>
        </p:nvSpPr>
        <p:spPr>
          <a:xfrm>
            <a:off x="3461666" y="1567543"/>
            <a:ext cx="5380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Evaluation</a:t>
            </a:r>
            <a:endParaRPr lang="sv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is acceptable?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evaluation</a:t>
            </a:r>
            <a:r>
              <a:rPr lang="sv-SE" dirty="0"/>
              <a:t> is </a:t>
            </a:r>
            <a:r>
              <a:rPr lang="sv-SE" dirty="0" err="1"/>
              <a:t>appropriate</a:t>
            </a:r>
            <a:r>
              <a:rPr lang="sv-SE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 err="1"/>
              <a:t>Intrinsic</a:t>
            </a:r>
            <a:r>
              <a:rPr lang="sv-SE" dirty="0"/>
              <a:t>? </a:t>
            </a:r>
            <a:r>
              <a:rPr lang="sv-SE" dirty="0" err="1"/>
              <a:t>Extrinsic</a:t>
            </a:r>
            <a:r>
              <a:rPr lang="sv-S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Is the solution </a:t>
            </a:r>
            <a:r>
              <a:rPr lang="sv-SE" dirty="0" err="1"/>
              <a:t>specific</a:t>
            </a:r>
            <a:r>
              <a:rPr lang="sv-SE" dirty="0"/>
              <a:t> to a </a:t>
            </a:r>
            <a:r>
              <a:rPr lang="sv-SE" dirty="0" err="1"/>
              <a:t>particular</a:t>
            </a:r>
            <a:r>
              <a:rPr lang="sv-SE" dirty="0"/>
              <a:t> </a:t>
            </a:r>
            <a:r>
              <a:rPr lang="sv-SE" dirty="0" err="1"/>
              <a:t>clinical</a:t>
            </a:r>
            <a:r>
              <a:rPr lang="sv-SE" dirty="0"/>
              <a:t> population, or </a:t>
            </a:r>
            <a:r>
              <a:rPr lang="sv-SE" dirty="0" err="1"/>
              <a:t>generic</a:t>
            </a:r>
            <a:r>
              <a:rPr lang="sv-SE" dirty="0"/>
              <a:t> to the </a:t>
            </a:r>
            <a:r>
              <a:rPr lang="sv-SE" dirty="0" err="1"/>
              <a:t>entire</a:t>
            </a:r>
            <a:r>
              <a:rPr lang="sv-SE" dirty="0"/>
              <a:t> population?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38DD179-4809-2948-83B2-82F0E66434CF}"/>
              </a:ext>
            </a:extLst>
          </p:cNvPr>
          <p:cNvSpPr/>
          <p:nvPr/>
        </p:nvSpPr>
        <p:spPr>
          <a:xfrm>
            <a:off x="302213" y="2036611"/>
            <a:ext cx="2532276" cy="456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endParaRPr lang="sv-SE" sz="146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6EBB1A-26BB-294F-BDEF-6CCD7796DCB7}"/>
              </a:ext>
            </a:extLst>
          </p:cNvPr>
          <p:cNvSpPr txBox="1"/>
          <p:nvPr/>
        </p:nvSpPr>
        <p:spPr>
          <a:xfrm>
            <a:off x="386558" y="2117408"/>
            <a:ext cx="20973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v-SE" sz="1463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Define</a:t>
            </a:r>
            <a:r>
              <a:rPr lang="sv-SE" sz="1463" dirty="0">
                <a:solidFill>
                  <a:prstClr val="black"/>
                </a:solidFill>
                <a:latin typeface="Calibri" panose="020F0502020204030204"/>
                <a:cs typeface="+mn-cs"/>
              </a:rPr>
              <a:t> problem/</a:t>
            </a:r>
            <a:r>
              <a:rPr lang="sv-SE" sz="1463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concept</a:t>
            </a:r>
            <a:endParaRPr lang="sv-SE" sz="1463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8CBD16-57B7-974E-83F8-348BE291E6AF}"/>
              </a:ext>
            </a:extLst>
          </p:cNvPr>
          <p:cNvSpPr txBox="1"/>
          <p:nvPr/>
        </p:nvSpPr>
        <p:spPr>
          <a:xfrm>
            <a:off x="386557" y="3003796"/>
            <a:ext cx="20973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v-SE" sz="1463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Create</a:t>
            </a:r>
            <a:r>
              <a:rPr lang="sv-SE" sz="1463" dirty="0">
                <a:solidFill>
                  <a:prstClr val="black"/>
                </a:solidFill>
                <a:latin typeface="Calibri" panose="020F0502020204030204"/>
                <a:cs typeface="+mn-cs"/>
              </a:rPr>
              <a:t> </a:t>
            </a:r>
            <a:r>
              <a:rPr lang="sv-SE" sz="1463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gold</a:t>
            </a:r>
            <a:r>
              <a:rPr lang="sv-SE" sz="1463" dirty="0">
                <a:solidFill>
                  <a:prstClr val="black"/>
                </a:solidFill>
                <a:latin typeface="Calibri" panose="020F0502020204030204"/>
                <a:cs typeface="+mn-cs"/>
              </a:rPr>
              <a:t> standard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58E45C-240A-3647-900E-3B7334D551C9}"/>
              </a:ext>
            </a:extLst>
          </p:cNvPr>
          <p:cNvSpPr txBox="1"/>
          <p:nvPr/>
        </p:nvSpPr>
        <p:spPr>
          <a:xfrm>
            <a:off x="386557" y="3850327"/>
            <a:ext cx="2065397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v-SE" sz="1463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Develop</a:t>
            </a:r>
            <a:r>
              <a:rPr lang="sv-SE" sz="1463" dirty="0">
                <a:solidFill>
                  <a:prstClr val="black"/>
                </a:solidFill>
                <a:latin typeface="Calibri" panose="020F0502020204030204"/>
                <a:cs typeface="+mn-cs"/>
              </a:rPr>
              <a:t> NLP solution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8159F4-F241-1A4F-8EB5-7A586FA3176B}"/>
              </a:ext>
            </a:extLst>
          </p:cNvPr>
          <p:cNvSpPr txBox="1"/>
          <p:nvPr/>
        </p:nvSpPr>
        <p:spPr>
          <a:xfrm>
            <a:off x="418551" y="4741709"/>
            <a:ext cx="84625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295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v-SE" sz="1463" b="1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Evaluate</a:t>
            </a:r>
            <a:endParaRPr lang="sv-SE" sz="1463" b="1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6AE542A-1BAD-4B48-AE6B-2FB2B66033D5}"/>
              </a:ext>
            </a:extLst>
          </p:cNvPr>
          <p:cNvSpPr/>
          <p:nvPr/>
        </p:nvSpPr>
        <p:spPr>
          <a:xfrm>
            <a:off x="302213" y="2924126"/>
            <a:ext cx="2532276" cy="456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endParaRPr lang="sv-SE" sz="146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71BA216-C044-4043-BD2F-CAAE12C8BFCF}"/>
              </a:ext>
            </a:extLst>
          </p:cNvPr>
          <p:cNvSpPr/>
          <p:nvPr/>
        </p:nvSpPr>
        <p:spPr>
          <a:xfrm>
            <a:off x="302213" y="3769890"/>
            <a:ext cx="2532276" cy="456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endParaRPr lang="sv-SE" sz="146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DFBA41A-BAC9-A744-A648-8A3403940CA8}"/>
              </a:ext>
            </a:extLst>
          </p:cNvPr>
          <p:cNvSpPr/>
          <p:nvPr/>
        </p:nvSpPr>
        <p:spPr>
          <a:xfrm>
            <a:off x="302212" y="4646186"/>
            <a:ext cx="2532276" cy="456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eaLnBrk="1" fontAlgn="auto" hangingPunct="1">
              <a:spcBef>
                <a:spcPts val="0"/>
              </a:spcBef>
              <a:spcAft>
                <a:spcPts val="0"/>
              </a:spcAft>
            </a:pPr>
            <a:endParaRPr lang="sv-SE" sz="1463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BADF34-8216-3246-AE69-ADAC337BC259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1568351" y="2492992"/>
            <a:ext cx="0" cy="431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CCBA4B-6B6C-F242-A80F-3C6A9CF7E0C1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568351" y="3380507"/>
            <a:ext cx="0" cy="389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E86136-4017-7140-9C10-3B6A781BBB09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568350" y="4226270"/>
            <a:ext cx="1" cy="419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5F8F31-526E-F34D-97ED-FC3C6B2F486F}"/>
              </a:ext>
            </a:extLst>
          </p:cNvPr>
          <p:cNvSpPr/>
          <p:nvPr/>
        </p:nvSpPr>
        <p:spPr>
          <a:xfrm>
            <a:off x="302212" y="1322799"/>
            <a:ext cx="2532276" cy="4563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/>
            <a:r>
              <a:rPr lang="sv-SE" sz="1463" dirty="0">
                <a:solidFill>
                  <a:prstClr val="black"/>
                </a:solidFill>
              </a:rPr>
              <a:t>Data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29D008-7109-1140-8B7A-3B67829F4E90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>
            <a:off x="1568350" y="1779179"/>
            <a:ext cx="1" cy="25743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93EC133-C4A0-D54E-B751-3DCDF0C72902}"/>
              </a:ext>
            </a:extLst>
          </p:cNvPr>
          <p:cNvSpPr/>
          <p:nvPr/>
        </p:nvSpPr>
        <p:spPr>
          <a:xfrm>
            <a:off x="302212" y="5455485"/>
            <a:ext cx="2532276" cy="4563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/>
            <a:r>
              <a:rPr lang="sv-SE" sz="1463" dirty="0" err="1">
                <a:solidFill>
                  <a:prstClr val="black"/>
                </a:solidFill>
              </a:rPr>
              <a:t>Deployment</a:t>
            </a:r>
            <a:endParaRPr lang="sv-SE" sz="1463" dirty="0">
              <a:solidFill>
                <a:prstClr val="black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20BDBA-D4BE-9742-AE43-B6D7CE14EC1D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1568350" y="5102566"/>
            <a:ext cx="0" cy="352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01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15440</TotalTime>
  <Words>1254</Words>
  <Application>Microsoft Macintosh PowerPoint</Application>
  <PresentationFormat>On-screen Show (4:3)</PresentationFormat>
  <Paragraphs>138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Annotation guidelines / Define concept</vt:lpstr>
      <vt:lpstr>Annotation guidelines / Define concept</vt:lpstr>
      <vt:lpstr>Annotation guidelines / Define concept</vt:lpstr>
      <vt:lpstr>Annotation guidelines / Define concept</vt:lpstr>
      <vt:lpstr>Annotation guidelines / Define concept</vt:lpstr>
      <vt:lpstr>Natural Language Processing - workflow</vt:lpstr>
      <vt:lpstr>i2b2 2006 smoking challenge - distributions</vt:lpstr>
      <vt:lpstr>i2b2 2010 concept challenge - approaches</vt:lpstr>
      <vt:lpstr>Natural Language Processing - workflow</vt:lpstr>
      <vt:lpstr>i2b2 2010 concept challenge - evaluation</vt:lpstr>
      <vt:lpstr>i2b2 2006 smoking challenge - evaluation</vt:lpstr>
      <vt:lpstr>PowerPoint Presentation</vt:lpstr>
      <vt:lpstr>PowerPoint Presentation</vt:lpstr>
      <vt:lpstr>Natural Language Processing - workflow</vt:lpstr>
      <vt:lpstr>Thank you!  sumithra.velupillai@kcl.ac.uk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Velupillai, Sumithra</cp:lastModifiedBy>
  <cp:revision>245</cp:revision>
  <dcterms:created xsi:type="dcterms:W3CDTF">2019-02-08T10:07:24Z</dcterms:created>
  <dcterms:modified xsi:type="dcterms:W3CDTF">2021-01-19T11:06:43Z</dcterms:modified>
</cp:coreProperties>
</file>