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72" r:id="rId2"/>
    <p:sldId id="1601067575" r:id="rId3"/>
    <p:sldId id="375" r:id="rId4"/>
    <p:sldId id="1601067576" r:id="rId5"/>
    <p:sldId id="1601067577" r:id="rId6"/>
    <p:sldId id="1601067578" r:id="rId7"/>
    <p:sldId id="1601067579" r:id="rId8"/>
    <p:sldId id="381" r:id="rId9"/>
    <p:sldId id="1601067580" r:id="rId10"/>
    <p:sldId id="382" r:id="rId11"/>
    <p:sldId id="384" r:id="rId12"/>
    <p:sldId id="160106758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544" autoAdjust="0"/>
  </p:normalViewPr>
  <p:slideViewPr>
    <p:cSldViewPr snapToGrid="0" snapToObjects="1">
      <p:cViewPr varScale="1">
        <p:scale>
          <a:sx n="102" d="100"/>
          <a:sy n="102" d="100"/>
        </p:scale>
        <p:origin x="2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A5A4-DBA9-4E23-A0C1-4EF066EB7ADA}" type="datetimeFigureOut">
              <a:rPr lang="it-IT" smtClean="0"/>
              <a:t>25/04/22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9068-E830-40D0-8BDA-4DA38C43CE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7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6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2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901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8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3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5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8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0498B-F222-4740-B0CF-064F72475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461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480B5-6974-624D-B920-9621240FC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0AA2D-979A-3542-B125-52B71F4F55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4C876-0A6A-534E-ABA8-E4842D6B5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94924"/>
            <a:ext cx="7772400" cy="17950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" y="-50653"/>
            <a:ext cx="3810008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rgbClr val="193E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" y="6206746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59836-0BF3-9745-84B4-2B2A0611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2" y="6182125"/>
            <a:ext cx="3050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8D1B0-B452-704B-938B-EDEA03121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8802-5872-5C4C-8828-27A6A449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02F8E-1CD9-A74E-BF20-75BD995911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4201" y="1297901"/>
            <a:ext cx="857053" cy="6875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9EADBA-939F-154D-8FC0-95417D7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" y="104261"/>
            <a:ext cx="30508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BCD03-8DA9-8644-883F-FE87EF47F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78CD-D266-0943-AA85-1C9F036AC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256" b="21461"/>
          <a:stretch/>
        </p:blipFill>
        <p:spPr>
          <a:xfrm>
            <a:off x="0" y="4697078"/>
            <a:ext cx="2113280" cy="216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D9D2C-1DB4-1B49-B458-B488A8F57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782855">
            <a:off x="7583610" y="1466170"/>
            <a:ext cx="927164" cy="4635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EF16F1-2F79-A445-B116-CEEA06E3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5" y="105176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F651B7-605C-1947-B328-9E780F555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FEDE6-9EC2-5049-BB67-104741B13C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78154"/>
            <a:ext cx="1925862" cy="127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DF7A4-087A-5A40-9577-ED62C6E9DE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27307">
            <a:off x="7740197" y="1339309"/>
            <a:ext cx="915791" cy="45789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715231-043B-1F4C-9C13-60B5947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FC803-89F9-C241-9F76-01B078465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D0738-233B-E345-95E8-0F2823D2A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54" b="22345"/>
          <a:stretch/>
        </p:blipFill>
        <p:spPr>
          <a:xfrm>
            <a:off x="0" y="5147132"/>
            <a:ext cx="1452880" cy="1710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17B21-854B-5C46-BF28-1455E3C2D5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703184" y="1455660"/>
            <a:ext cx="1198273" cy="8987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940E47F-87B7-F64A-9F98-EDE3590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DFB0E6-6ED0-6642-90DE-FFD040016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606FF-3D08-3149-923C-CD98F1CDE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22809C-6E13-2C45-9C61-43C2F100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2288281">
            <a:off x="7508298" y="999080"/>
            <a:ext cx="1076711" cy="103130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BA0D06-72D9-3940-8351-44706A6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0397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738AD-58FB-FB4D-BD57-E4FF24FA4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C41D4-427C-694C-B906-FE0AAA68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6860-5BE9-4B44-97DF-DD31EDA96A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C900CD-7895-2849-A5E9-F07AEB4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2025" y="101986"/>
            <a:ext cx="305256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918-F381-2446-98DA-52C67BADBA02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3D76-E95C-734A-BDD4-10A5E36E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664" r:id="rId4"/>
    <p:sldLayoutId id="2147483669" r:id="rId5"/>
    <p:sldLayoutId id="2147483667" r:id="rId6"/>
    <p:sldLayoutId id="2147483668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28.svg"/><Relationship Id="rId5" Type="http://schemas.openxmlformats.org/officeDocument/2006/relationships/image" Target="../media/image35.png"/><Relationship Id="rId10" Type="http://schemas.openxmlformats.org/officeDocument/2006/relationships/image" Target="../media/image2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8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Intrinsic evaluation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44D8D-FBFE-0C4D-B70A-2186FE7C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8" y="2211775"/>
            <a:ext cx="6344360" cy="34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Intrinsic evaluation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Micro and macro average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Micro average is computed on all instances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Macro average is computed independently for each class and then averaged</a:t>
            </a:r>
          </a:p>
          <a:p>
            <a:pPr lvl="2"/>
            <a:r>
              <a:rPr lang="en-GB" noProof="0" dirty="0">
                <a:solidFill>
                  <a:schemeClr val="tx2"/>
                </a:solidFill>
              </a:rPr>
              <a:t>Problematic if there is big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90990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>
                <a:solidFill>
                  <a:schemeClr val="tx2"/>
                </a:solidFill>
              </a:rPr>
              <a:t>Practicals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We will use </a:t>
            </a:r>
            <a:r>
              <a:rPr lang="en-GB" noProof="0" dirty="0" err="1">
                <a:solidFill>
                  <a:schemeClr val="tx2"/>
                </a:solidFill>
              </a:rPr>
              <a:t>sklearn</a:t>
            </a:r>
            <a:r>
              <a:rPr lang="en-GB" noProof="0" dirty="0">
                <a:solidFill>
                  <a:schemeClr val="tx2"/>
                </a:solidFill>
              </a:rPr>
              <a:t>, </a:t>
            </a:r>
            <a:r>
              <a:rPr lang="en-GB" noProof="0" dirty="0" err="1">
                <a:solidFill>
                  <a:schemeClr val="tx2"/>
                </a:solidFill>
              </a:rPr>
              <a:t>nltk</a:t>
            </a:r>
            <a:r>
              <a:rPr lang="en-GB" noProof="0" dirty="0">
                <a:solidFill>
                  <a:schemeClr val="tx2"/>
                </a:solidFill>
              </a:rPr>
              <a:t>, spacy and </a:t>
            </a:r>
            <a:r>
              <a:rPr lang="en-GB" noProof="0" dirty="0" err="1">
                <a:solidFill>
                  <a:schemeClr val="tx2"/>
                </a:solidFill>
              </a:rPr>
              <a:t>jupyter</a:t>
            </a:r>
            <a:r>
              <a:rPr lang="en-GB" noProof="0" dirty="0">
                <a:solidFill>
                  <a:schemeClr val="tx2"/>
                </a:solidFill>
              </a:rPr>
              <a:t> notebooks today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You can try different machine learning algorithms, and you will work on evaluation in different ways.</a:t>
            </a:r>
            <a:endParaRPr lang="en-GB" noProof="0" dirty="0">
              <a:solidFill>
                <a:schemeClr val="tx2"/>
              </a:solidFill>
            </a:endParaRPr>
          </a:p>
          <a:p>
            <a:r>
              <a:rPr lang="en-GB" noProof="0" dirty="0">
                <a:solidFill>
                  <a:schemeClr val="tx2"/>
                </a:solidFill>
              </a:rPr>
              <a:t>Other tools you can try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GATE has support for most supervised learning algorithms and allows for easy experimentation with other language features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Weka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99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Thank you!</a:t>
            </a:r>
            <a:br>
              <a:rPr lang="en-GB" noProof="0" dirty="0"/>
            </a:br>
            <a:br>
              <a:rPr lang="en-GB" noProof="0" dirty="0"/>
            </a:br>
            <a:r>
              <a:rPr lang="en-GB" sz="3000" noProof="0" dirty="0" err="1"/>
              <a:t>sumithra.velupillai@kcl.ac.uk</a:t>
            </a:r>
            <a:endParaRPr lang="en-GB" sz="3000" noProof="0" dirty="0"/>
          </a:p>
        </p:txBody>
      </p:sp>
    </p:spTree>
    <p:extLst>
      <p:ext uri="{BB962C8B-B14F-4D97-AF65-F5344CB8AC3E}">
        <p14:creationId xmlns:p14="http://schemas.microsoft.com/office/powerpoint/2010/main" val="4772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30542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Training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273297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Unseen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AC8218-5799-CF48-AF68-6AE68357A11D}"/>
              </a:ext>
            </a:extLst>
          </p:cNvPr>
          <p:cNvSpPr txBox="1"/>
          <p:nvPr/>
        </p:nvSpPr>
        <p:spPr>
          <a:xfrm>
            <a:off x="2255443" y="5632555"/>
            <a:ext cx="387631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b="1" dirty="0"/>
              <a:t>How do we know how good the model is?</a:t>
            </a:r>
          </a:p>
        </p:txBody>
      </p:sp>
    </p:spTree>
    <p:extLst>
      <p:ext uri="{BB962C8B-B14F-4D97-AF65-F5344CB8AC3E}">
        <p14:creationId xmlns:p14="http://schemas.microsoft.com/office/powerpoint/2010/main" val="10717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Tuning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Supervised machine learning algorithms require 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parameters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different features and combinations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How can we develop a model that we believe will work well on unseen data?</a:t>
            </a:r>
          </a:p>
        </p:txBody>
      </p:sp>
    </p:spTree>
    <p:extLst>
      <p:ext uri="{BB962C8B-B14F-4D97-AF65-F5344CB8AC3E}">
        <p14:creationId xmlns:p14="http://schemas.microsoft.com/office/powerpoint/2010/main" val="2671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</p:spTree>
    <p:extLst>
      <p:ext uri="{BB962C8B-B14F-4D97-AF65-F5344CB8AC3E}">
        <p14:creationId xmlns:p14="http://schemas.microsoft.com/office/powerpoint/2010/main" val="306403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586327A-C0F0-814F-B94A-DD5A5E6667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6038" y="1931363"/>
            <a:ext cx="1055078" cy="1055078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974C478-6DFD-F84C-A047-4C0A8A524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7169" y="4156805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651755-921B-B94D-9630-F2C6CD6C2520}"/>
              </a:ext>
            </a:extLst>
          </p:cNvPr>
          <p:cNvSpPr txBox="1"/>
          <p:nvPr/>
        </p:nvSpPr>
        <p:spPr>
          <a:xfrm>
            <a:off x="5485874" y="1482358"/>
            <a:ext cx="1158651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Test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AAE86F-0AB2-8449-9414-7985717AF87B}"/>
              </a:ext>
            </a:extLst>
          </p:cNvPr>
          <p:cNvSpPr txBox="1"/>
          <p:nvPr/>
        </p:nvSpPr>
        <p:spPr>
          <a:xfrm>
            <a:off x="5910324" y="3871561"/>
            <a:ext cx="859228" cy="16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/>
              <a:t>Apply the model on new unseen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660BD-F638-3748-970F-DFFE254C05B9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170221" y="4678468"/>
            <a:ext cx="740103" cy="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4A8839-FB0B-E742-A0D1-F1F54E79859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6339938" y="2986441"/>
            <a:ext cx="13639" cy="88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4544A8-CD77-D148-9702-9EDF62E04E30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6769552" y="4684344"/>
            <a:ext cx="827617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284845" y="2277622"/>
            <a:ext cx="794306" cy="1979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4079151" y="1592017"/>
            <a:ext cx="1091067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 rot="10800000" flipH="1">
            <a:off x="2229767" y="2475527"/>
            <a:ext cx="1055078" cy="11723"/>
          </a:xfrm>
          <a:prstGeom prst="curvedConnector5">
            <a:avLst>
              <a:gd name="adj1" fmla="val -180000"/>
              <a:gd name="adj2" fmla="val -29818031"/>
              <a:gd name="adj3" fmla="val 28524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Development Cycle</a:t>
            </a:r>
            <a:endParaRPr lang="en-GB" noProof="0" dirty="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5E86D46-6DBE-3644-8087-82C2D6A6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5275" y="4261135"/>
            <a:ext cx="844062" cy="844062"/>
          </a:xfrm>
          <a:prstGeom prst="rect">
            <a:avLst/>
          </a:prstGeom>
        </p:spPr>
      </p:pic>
      <p:pic>
        <p:nvPicPr>
          <p:cNvPr id="23" name="Graphic 22" descr="Playbook">
            <a:extLst>
              <a:ext uri="{FF2B5EF4-FFF2-40B4-BE49-F238E27FC236}">
                <a16:creationId xmlns:a16="http://schemas.microsoft.com/office/drawing/2014/main" id="{0FAE3ECD-C78D-514E-BD4E-D1ACABF72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59" y="4256437"/>
            <a:ext cx="844062" cy="84406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9767" y="1947988"/>
            <a:ext cx="1055078" cy="105507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013670" y="1482358"/>
            <a:ext cx="150220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Training corpus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E9D8-DB93-FE46-8BCF-8A2D8352C4F5}"/>
              </a:ext>
            </a:extLst>
          </p:cNvPr>
          <p:cNvSpPr txBox="1"/>
          <p:nvPr/>
        </p:nvSpPr>
        <p:spPr>
          <a:xfrm>
            <a:off x="2085287" y="3425097"/>
            <a:ext cx="135812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Train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54CEA-683F-DE4D-A000-7AA30E3BF448}"/>
              </a:ext>
            </a:extLst>
          </p:cNvPr>
          <p:cNvSpPr txBox="1"/>
          <p:nvPr/>
        </p:nvSpPr>
        <p:spPr>
          <a:xfrm>
            <a:off x="4437475" y="3518036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B7F2-62FB-724A-A2AA-ED9C5D2E244A}"/>
              </a:ext>
            </a:extLst>
          </p:cNvPr>
          <p:cNvSpPr txBox="1"/>
          <p:nvPr/>
        </p:nvSpPr>
        <p:spPr>
          <a:xfrm>
            <a:off x="507873" y="4259371"/>
            <a:ext cx="1221809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/>
              <a:t>Algorithm,</a:t>
            </a:r>
          </a:p>
          <a:p>
            <a:r>
              <a:rPr lang="en-GB" sz="1662"/>
              <a:t>Parameters,</a:t>
            </a:r>
          </a:p>
          <a:p>
            <a:r>
              <a:rPr lang="en-GB" sz="1662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E503A7-EFEB-1847-BA35-B31558B60078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2757306" y="3003066"/>
            <a:ext cx="1" cy="125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BC4EDC-78D1-D44F-A91F-E7DCA29D7AD0}"/>
              </a:ext>
            </a:extLst>
          </p:cNvPr>
          <p:cNvCxnSpPr>
            <a:cxnSpLocks/>
            <a:stCxn id="44" idx="3"/>
            <a:endCxn id="9" idx="1"/>
          </p:cNvCxnSpPr>
          <p:nvPr/>
        </p:nvCxnSpPr>
        <p:spPr>
          <a:xfrm flipV="1">
            <a:off x="1729682" y="4683166"/>
            <a:ext cx="605593" cy="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875295-7B79-1F40-AC39-E96DBBF52B6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3179337" y="4678468"/>
            <a:ext cx="1146822" cy="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F8C597-8507-FE47-9C0A-51299447C32B}"/>
              </a:ext>
            </a:extLst>
          </p:cNvPr>
          <p:cNvSpPr/>
          <p:nvPr/>
        </p:nvSpPr>
        <p:spPr>
          <a:xfrm>
            <a:off x="185051" y="1368464"/>
            <a:ext cx="5225012" cy="485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62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5E9D5D-33AB-324D-BCD6-B0FDABD392ED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3284845" y="2164058"/>
            <a:ext cx="3408304" cy="3114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3C6794-96BA-F443-905D-271A64D4156D}"/>
              </a:ext>
            </a:extLst>
          </p:cNvPr>
          <p:cNvSpPr txBox="1"/>
          <p:nvPr/>
        </p:nvSpPr>
        <p:spPr>
          <a:xfrm>
            <a:off x="6693149" y="1478453"/>
            <a:ext cx="1091067" cy="137120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/>
              <a:t>Split </a:t>
            </a:r>
            <a:r>
              <a:rPr lang="sv-SE" sz="1662" dirty="0" err="1"/>
              <a:t>into</a:t>
            </a:r>
            <a:r>
              <a:rPr lang="sv-SE" sz="1662" dirty="0"/>
              <a:t> </a:t>
            </a:r>
            <a:r>
              <a:rPr lang="sv-SE" sz="1662" dirty="0" err="1"/>
              <a:t>training</a:t>
            </a:r>
            <a:r>
              <a:rPr lang="sv-SE" sz="1662" dirty="0"/>
              <a:t> and </a:t>
            </a:r>
            <a:r>
              <a:rPr lang="sv-SE" sz="1662" dirty="0" err="1"/>
              <a:t>tuning</a:t>
            </a:r>
            <a:r>
              <a:rPr lang="sv-SE" sz="1662" dirty="0"/>
              <a:t> </a:t>
            </a:r>
            <a:r>
              <a:rPr lang="sv-SE" sz="1662" dirty="0" err="1"/>
              <a:t>corpora</a:t>
            </a:r>
            <a:endParaRPr lang="sv-SE" sz="1662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44B65C9-D4FB-0442-A94C-13C7E0FF2C8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00859" y="2461990"/>
            <a:ext cx="1055078" cy="11723"/>
          </a:xfrm>
          <a:prstGeom prst="curvedConnector5">
            <a:avLst>
              <a:gd name="adj1" fmla="val -180000"/>
              <a:gd name="adj2" fmla="val -31234425"/>
              <a:gd name="adj3" fmla="val 298361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A8F27-A656-E745-9458-8CA2E38855F4}"/>
              </a:ext>
            </a:extLst>
          </p:cNvPr>
          <p:cNvSpPr txBox="1"/>
          <p:nvPr/>
        </p:nvSpPr>
        <p:spPr>
          <a:xfrm>
            <a:off x="6183402" y="3495612"/>
            <a:ext cx="2680472" cy="859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 err="1"/>
              <a:t>Train</a:t>
            </a:r>
            <a:r>
              <a:rPr lang="sv-SE" sz="1662" dirty="0"/>
              <a:t> and </a:t>
            </a:r>
            <a:r>
              <a:rPr lang="sv-SE" sz="1662" dirty="0" err="1"/>
              <a:t>evaluate</a:t>
            </a:r>
            <a:r>
              <a:rPr lang="sv-SE" sz="1662" dirty="0"/>
              <a:t> different </a:t>
            </a:r>
            <a:r>
              <a:rPr lang="sv-SE" sz="1662" dirty="0" err="1"/>
              <a:t>configurations</a:t>
            </a:r>
            <a:r>
              <a:rPr lang="sv-SE" sz="1662" dirty="0"/>
              <a:t> </a:t>
            </a:r>
            <a:r>
              <a:rPr lang="sv-SE" sz="1662" dirty="0" err="1"/>
              <a:t>using</a:t>
            </a:r>
            <a:r>
              <a:rPr lang="sv-SE" sz="1662" dirty="0"/>
              <a:t> </a:t>
            </a:r>
            <a:r>
              <a:rPr lang="sv-SE" sz="1662" dirty="0" err="1"/>
              <a:t>e.g</a:t>
            </a:r>
            <a:r>
              <a:rPr lang="sv-SE" sz="1662" dirty="0"/>
              <a:t>. cross-</a:t>
            </a:r>
            <a:r>
              <a:rPr lang="sv-SE" sz="1662" dirty="0" err="1"/>
              <a:t>validation</a:t>
            </a:r>
            <a:endParaRPr lang="sv-SE" sz="1662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C62F6-1471-D04E-B6C1-7FAB768ACCFA}"/>
              </a:ext>
            </a:extLst>
          </p:cNvPr>
          <p:cNvCxnSpPr>
            <a:cxnSpLocks/>
            <a:stCxn id="36" idx="3"/>
            <a:endCxn id="12" idx="1"/>
          </p:cNvCxnSpPr>
          <p:nvPr/>
        </p:nvCxnSpPr>
        <p:spPr>
          <a:xfrm>
            <a:off x="3284845" y="2475527"/>
            <a:ext cx="2898557" cy="14499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10E76-0937-9A44-AD91-2756BD2B5D0D}"/>
              </a:ext>
            </a:extLst>
          </p:cNvPr>
          <p:cNvSpPr txBox="1"/>
          <p:nvPr/>
        </p:nvSpPr>
        <p:spPr>
          <a:xfrm>
            <a:off x="6183401" y="5001387"/>
            <a:ext cx="2680472" cy="603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62" dirty="0" err="1"/>
              <a:t>Model</a:t>
            </a:r>
            <a:r>
              <a:rPr lang="sv-SE" sz="1662" dirty="0"/>
              <a:t> </a:t>
            </a:r>
            <a:r>
              <a:rPr lang="sv-SE" sz="1662" dirty="0" err="1"/>
              <a:t>with</a:t>
            </a:r>
            <a:r>
              <a:rPr lang="sv-SE" sz="1662" dirty="0"/>
              <a:t> best </a:t>
            </a:r>
            <a:r>
              <a:rPr lang="sv-SE" sz="1662" dirty="0" err="1"/>
              <a:t>result</a:t>
            </a:r>
            <a:r>
              <a:rPr lang="sv-SE" sz="1662" dirty="0"/>
              <a:t> is </a:t>
            </a:r>
            <a:r>
              <a:rPr lang="sv-SE" sz="1662" dirty="0" err="1"/>
              <a:t>used</a:t>
            </a:r>
            <a:r>
              <a:rPr lang="sv-SE" sz="1662" dirty="0"/>
              <a:t> for final </a:t>
            </a:r>
            <a:r>
              <a:rPr lang="sv-SE" sz="1662" dirty="0" err="1"/>
              <a:t>evaluation</a:t>
            </a:r>
            <a:endParaRPr lang="sv-SE" sz="1662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9074D-47E7-A94F-9687-6F495B83B53B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>
            <a:off x="5170221" y="4678468"/>
            <a:ext cx="1013180" cy="62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Cross-validation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Splits the training data into n portions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Each iteration, one n</a:t>
            </a:r>
            <a:r>
              <a:rPr lang="en-GB" baseline="30000" noProof="0" dirty="0">
                <a:solidFill>
                  <a:schemeClr val="tx2"/>
                </a:solidFill>
              </a:rPr>
              <a:t>th </a:t>
            </a:r>
            <a:r>
              <a:rPr lang="en-GB" noProof="0" dirty="0">
                <a:solidFill>
                  <a:schemeClr val="tx2"/>
                </a:solidFill>
              </a:rPr>
              <a:t>is used for testing, the rest for training</a:t>
            </a:r>
          </a:p>
          <a:p>
            <a:r>
              <a:rPr lang="en-GB" noProof="0" dirty="0">
                <a:solidFill>
                  <a:schemeClr val="tx2"/>
                </a:solidFill>
              </a:rPr>
              <a:t>All results averaged</a:t>
            </a:r>
          </a:p>
        </p:txBody>
      </p:sp>
    </p:spTree>
    <p:extLst>
      <p:ext uri="{BB962C8B-B14F-4D97-AF65-F5344CB8AC3E}">
        <p14:creationId xmlns:p14="http://schemas.microsoft.com/office/powerpoint/2010/main" val="175721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Cross-validation</a:t>
            </a:r>
            <a:endParaRPr lang="en-GB" noProof="0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3DC09FD-F38D-C445-B54C-C5F02EE15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3385939"/>
            <a:ext cx="836126" cy="8361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D5FA086-C728-5F4C-BECE-EA93D8910A7B}"/>
              </a:ext>
            </a:extLst>
          </p:cNvPr>
          <p:cNvSpPr txBox="1"/>
          <p:nvPr/>
        </p:nvSpPr>
        <p:spPr>
          <a:xfrm>
            <a:off x="241104" y="2772105"/>
            <a:ext cx="93139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Training corpus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7369BD4-AC13-DD4F-9BD2-0E666F029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057" y="1943711"/>
            <a:ext cx="836126" cy="83612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3808369-CC1D-FE49-842C-6E7F83594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2056" y="3296340"/>
            <a:ext cx="836126" cy="8361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B4FE0B0-CF2D-7645-A080-5330004F1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588" y="5024255"/>
            <a:ext cx="836126" cy="836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9D086-C4A1-2245-8568-7A83C6BBCA52}"/>
              </a:ext>
            </a:extLst>
          </p:cNvPr>
          <p:cNvSpPr txBox="1"/>
          <p:nvPr/>
        </p:nvSpPr>
        <p:spPr>
          <a:xfrm>
            <a:off x="2509326" y="4392128"/>
            <a:ext cx="206829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62" dirty="0"/>
              <a:t>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87988B-BE73-234C-8F64-70C95E08E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59" y="2043180"/>
            <a:ext cx="974877" cy="1201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CEF215-81F6-DE41-A8A6-9DD6A20ED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74" y="2949795"/>
            <a:ext cx="962379" cy="12010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BF10EE-3406-EF4F-8AD3-E75D221417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287" y="3813893"/>
            <a:ext cx="962380" cy="12010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Graphic 56" descr="Playbook">
            <a:extLst>
              <a:ext uri="{FF2B5EF4-FFF2-40B4-BE49-F238E27FC236}">
                <a16:creationId xmlns:a16="http://schemas.microsoft.com/office/drawing/2014/main" id="{A3FD8089-C667-0049-9375-8DA1FECDF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0785" y="2963718"/>
            <a:ext cx="668900" cy="668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1D846B4-90CC-584E-9800-472EF56C9BE7}"/>
              </a:ext>
            </a:extLst>
          </p:cNvPr>
          <p:cNvSpPr txBox="1"/>
          <p:nvPr/>
        </p:nvSpPr>
        <p:spPr>
          <a:xfrm>
            <a:off x="7762508" y="1943711"/>
            <a:ext cx="875048" cy="1371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1662" dirty="0" err="1"/>
              <a:t>Result</a:t>
            </a:r>
            <a:r>
              <a:rPr lang="sv-SE" sz="1662" dirty="0"/>
              <a:t> 1</a:t>
            </a:r>
          </a:p>
          <a:p>
            <a:r>
              <a:rPr lang="sv-SE" sz="1662" dirty="0"/>
              <a:t>+</a:t>
            </a:r>
          </a:p>
          <a:p>
            <a:r>
              <a:rPr lang="sv-SE" sz="1662" dirty="0" err="1"/>
              <a:t>Result</a:t>
            </a:r>
            <a:r>
              <a:rPr lang="sv-SE" sz="1662" dirty="0"/>
              <a:t> 2</a:t>
            </a:r>
          </a:p>
          <a:p>
            <a:r>
              <a:rPr lang="sv-SE" sz="1662" dirty="0"/>
              <a:t>+</a:t>
            </a:r>
          </a:p>
          <a:p>
            <a:r>
              <a:rPr lang="sv-SE" sz="1662" dirty="0" err="1"/>
              <a:t>Result</a:t>
            </a:r>
            <a:r>
              <a:rPr lang="sv-SE" sz="1662" dirty="0"/>
              <a:t> 3</a:t>
            </a:r>
          </a:p>
        </p:txBody>
      </p:sp>
      <p:sp>
        <p:nvSpPr>
          <p:cNvPr id="60" name="Explosion 1 59">
            <a:extLst>
              <a:ext uri="{FF2B5EF4-FFF2-40B4-BE49-F238E27FC236}">
                <a16:creationId xmlns:a16="http://schemas.microsoft.com/office/drawing/2014/main" id="{BAADBB23-38B7-E64A-8EC9-22920DB59EBE}"/>
              </a:ext>
            </a:extLst>
          </p:cNvPr>
          <p:cNvSpPr/>
          <p:nvPr/>
        </p:nvSpPr>
        <p:spPr>
          <a:xfrm>
            <a:off x="7457178" y="4696957"/>
            <a:ext cx="1501771" cy="10584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62" dirty="0" err="1"/>
              <a:t>Result</a:t>
            </a:r>
            <a:endParaRPr lang="sv-SE" sz="1662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CBC735-6FDF-A945-ACFA-0B47A071CA5E}"/>
              </a:ext>
            </a:extLst>
          </p:cNvPr>
          <p:cNvSpPr txBox="1"/>
          <p:nvPr/>
        </p:nvSpPr>
        <p:spPr>
          <a:xfrm>
            <a:off x="7290900" y="3859432"/>
            <a:ext cx="898259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 err="1"/>
              <a:t>Average</a:t>
            </a:r>
            <a:endParaRPr lang="sv-SE" sz="1662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8B7F5C-DE3D-AF41-BF82-C3A35202AA8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293326" y="3804001"/>
            <a:ext cx="67163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ACE473-D8F5-4940-907C-A2569BC328F1}"/>
              </a:ext>
            </a:extLst>
          </p:cNvPr>
          <p:cNvCxnSpPr>
            <a:cxnSpLocks/>
          </p:cNvCxnSpPr>
          <p:nvPr/>
        </p:nvCxnSpPr>
        <p:spPr>
          <a:xfrm flipV="1">
            <a:off x="3172731" y="2643704"/>
            <a:ext cx="322544" cy="796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FCAE08-8992-FA43-BE3E-F8BC8CC1E18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148182" y="3582826"/>
            <a:ext cx="567775" cy="131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7243486-82B1-4442-8379-D89F577D4BFD}"/>
              </a:ext>
            </a:extLst>
          </p:cNvPr>
          <p:cNvCxnSpPr>
            <a:cxnSpLocks/>
          </p:cNvCxnSpPr>
          <p:nvPr/>
        </p:nvCxnSpPr>
        <p:spPr>
          <a:xfrm>
            <a:off x="3211860" y="4047218"/>
            <a:ext cx="508308" cy="299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D417902-38FE-384D-9A27-228339447F25}"/>
              </a:ext>
            </a:extLst>
          </p:cNvPr>
          <p:cNvCxnSpPr>
            <a:cxnSpLocks/>
          </p:cNvCxnSpPr>
          <p:nvPr/>
        </p:nvCxnSpPr>
        <p:spPr>
          <a:xfrm>
            <a:off x="5107963" y="2725191"/>
            <a:ext cx="983047" cy="344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AA613A-FEB2-D44C-8A8C-57C0D862AEDC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166773" y="3298168"/>
            <a:ext cx="934012" cy="178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099A9D-7138-B541-B47A-63B83F3F7AD5}"/>
              </a:ext>
            </a:extLst>
          </p:cNvPr>
          <p:cNvCxnSpPr>
            <a:cxnSpLocks/>
          </p:cNvCxnSpPr>
          <p:nvPr/>
        </p:nvCxnSpPr>
        <p:spPr>
          <a:xfrm flipV="1">
            <a:off x="5485811" y="3618181"/>
            <a:ext cx="605199" cy="60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9B9E9F-6AA1-8E41-9491-0D4611697B1E}"/>
              </a:ext>
            </a:extLst>
          </p:cNvPr>
          <p:cNvCxnSpPr>
            <a:cxnSpLocks/>
          </p:cNvCxnSpPr>
          <p:nvPr/>
        </p:nvCxnSpPr>
        <p:spPr>
          <a:xfrm flipV="1">
            <a:off x="6896344" y="2514176"/>
            <a:ext cx="605199" cy="602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4319B9-0DAA-274D-954E-4C5A0563F4D9}"/>
              </a:ext>
            </a:extLst>
          </p:cNvPr>
          <p:cNvCxnSpPr>
            <a:cxnSpLocks/>
          </p:cNvCxnSpPr>
          <p:nvPr/>
        </p:nvCxnSpPr>
        <p:spPr>
          <a:xfrm flipV="1">
            <a:off x="6896344" y="2816550"/>
            <a:ext cx="758615" cy="50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98580F-B4E1-6542-9B7F-5C20B084EE81}"/>
              </a:ext>
            </a:extLst>
          </p:cNvPr>
          <p:cNvCxnSpPr>
            <a:cxnSpLocks/>
          </p:cNvCxnSpPr>
          <p:nvPr/>
        </p:nvCxnSpPr>
        <p:spPr>
          <a:xfrm flipV="1">
            <a:off x="6896344" y="3342344"/>
            <a:ext cx="681906" cy="97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70BAEA-4294-7F4F-A981-1DAE2F3BE6A3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200032" y="3314920"/>
            <a:ext cx="8031" cy="138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06F3A89-91B7-8146-BE8C-6F58F93B166E}"/>
              </a:ext>
            </a:extLst>
          </p:cNvPr>
          <p:cNvSpPr txBox="1"/>
          <p:nvPr/>
        </p:nvSpPr>
        <p:spPr>
          <a:xfrm>
            <a:off x="6127304" y="2601644"/>
            <a:ext cx="747320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2" dirty="0"/>
              <a:t>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4E1A38-FADC-D547-BD49-3CF9B6F3BC08}"/>
              </a:ext>
            </a:extLst>
          </p:cNvPr>
          <p:cNvSpPr txBox="1"/>
          <p:nvPr/>
        </p:nvSpPr>
        <p:spPr>
          <a:xfrm>
            <a:off x="2498293" y="2306366"/>
            <a:ext cx="29206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DC4D1-6234-094E-80D1-106F971AFD9F}"/>
              </a:ext>
            </a:extLst>
          </p:cNvPr>
          <p:cNvSpPr txBox="1"/>
          <p:nvPr/>
        </p:nvSpPr>
        <p:spPr>
          <a:xfrm>
            <a:off x="2498293" y="3663531"/>
            <a:ext cx="292068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B838BA9-E448-544E-86D6-F9F8B041311A}"/>
              </a:ext>
            </a:extLst>
          </p:cNvPr>
          <p:cNvSpPr txBox="1"/>
          <p:nvPr/>
        </p:nvSpPr>
        <p:spPr>
          <a:xfrm>
            <a:off x="2435272" y="5390433"/>
            <a:ext cx="29687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2" b="1" i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264F831-3837-094F-AE86-D36D096F2847}"/>
              </a:ext>
            </a:extLst>
          </p:cNvPr>
          <p:cNvSpPr txBox="1"/>
          <p:nvPr/>
        </p:nvSpPr>
        <p:spPr>
          <a:xfrm>
            <a:off x="1323754" y="2897451"/>
            <a:ext cx="931398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2" dirty="0"/>
              <a:t>Divide into </a:t>
            </a:r>
            <a:r>
              <a:rPr lang="en-GB" sz="1662" i="1" dirty="0"/>
              <a:t>n</a:t>
            </a:r>
            <a:r>
              <a:rPr lang="en-GB" sz="1662" dirty="0"/>
              <a:t> folds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C3C088-172C-C04C-A38A-986C4CA2E415}"/>
              </a:ext>
            </a:extLst>
          </p:cNvPr>
          <p:cNvSpPr txBox="1"/>
          <p:nvPr/>
        </p:nvSpPr>
        <p:spPr>
          <a:xfrm>
            <a:off x="3041703" y="4650259"/>
            <a:ext cx="1794027" cy="111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62" dirty="0" err="1"/>
              <a:t>Each</a:t>
            </a:r>
            <a:r>
              <a:rPr lang="sv-SE" sz="1662" dirty="0"/>
              <a:t> iteration </a:t>
            </a:r>
            <a:r>
              <a:rPr lang="sv-SE" sz="1662" dirty="0" err="1"/>
              <a:t>holds</a:t>
            </a:r>
            <a:r>
              <a:rPr lang="sv-SE" sz="1662" dirty="0"/>
              <a:t> </a:t>
            </a:r>
            <a:r>
              <a:rPr lang="sv-SE" sz="1662" dirty="0" err="1"/>
              <a:t>out</a:t>
            </a:r>
            <a:r>
              <a:rPr lang="sv-SE" sz="1662" dirty="0"/>
              <a:t> a different portion for </a:t>
            </a:r>
            <a:r>
              <a:rPr lang="sv-SE" sz="1662" dirty="0" err="1"/>
              <a:t>testing</a:t>
            </a:r>
            <a:endParaRPr lang="sv-SE" sz="1662" dirty="0"/>
          </a:p>
        </p:txBody>
      </p:sp>
    </p:spTree>
    <p:extLst>
      <p:ext uri="{BB962C8B-B14F-4D97-AF65-F5344CB8AC3E}">
        <p14:creationId xmlns:p14="http://schemas.microsoft.com/office/powerpoint/2010/main" val="189980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Final evaluation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tx2"/>
                </a:solidFill>
              </a:rPr>
              <a:t>Gold standard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To evaluate model performance, we need test data with the ‘right answers’</a:t>
            </a:r>
          </a:p>
          <a:p>
            <a:pPr lvl="1"/>
            <a:r>
              <a:rPr lang="en-GB" noProof="0" dirty="0">
                <a:solidFill>
                  <a:schemeClr val="tx2"/>
                </a:solidFill>
              </a:rPr>
              <a:t>This has to be different data than the training data!</a:t>
            </a:r>
          </a:p>
        </p:txBody>
      </p:sp>
    </p:spTree>
    <p:extLst>
      <p:ext uri="{BB962C8B-B14F-4D97-AF65-F5344CB8AC3E}">
        <p14:creationId xmlns:p14="http://schemas.microsoft.com/office/powerpoint/2010/main" val="988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15471</TotalTime>
  <Words>371</Words>
  <Application>Microsoft Macintosh PowerPoint</Application>
  <PresentationFormat>On-screen Show (4:3)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Development Cycle</vt:lpstr>
      <vt:lpstr>Development Cycle</vt:lpstr>
      <vt:lpstr>Tuning</vt:lpstr>
      <vt:lpstr>Development Cycle</vt:lpstr>
      <vt:lpstr>Development Cycle</vt:lpstr>
      <vt:lpstr>Development Cycle</vt:lpstr>
      <vt:lpstr>Cross-validation</vt:lpstr>
      <vt:lpstr>Cross-validation</vt:lpstr>
      <vt:lpstr>Final evaluation</vt:lpstr>
      <vt:lpstr>Intrinsic evaluation</vt:lpstr>
      <vt:lpstr>Intrinsic evaluation</vt:lpstr>
      <vt:lpstr>Practicals</vt:lpstr>
      <vt:lpstr>Thank you!  sumithra.velupillai@kcl.ac.uk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Roberts, Angus</cp:lastModifiedBy>
  <cp:revision>259</cp:revision>
  <dcterms:created xsi:type="dcterms:W3CDTF">2019-02-08T10:07:24Z</dcterms:created>
  <dcterms:modified xsi:type="dcterms:W3CDTF">2022-04-25T16:27:35Z</dcterms:modified>
</cp:coreProperties>
</file>