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699"/>
    <a:srgbClr val="12143A"/>
    <a:srgbClr val="81B8A5"/>
    <a:srgbClr val="70AD9D"/>
    <a:srgbClr val="BBBBC6"/>
    <a:srgbClr val="BDD5E6"/>
    <a:srgbClr val="8FB8D4"/>
    <a:srgbClr val="1A6FA8"/>
    <a:srgbClr val="4DA5D7"/>
    <a:srgbClr val="99C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E37B2-DFAC-4160-992E-40BDED7E9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B14BC-B931-40D5-B996-D2D04EE4A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E19AF-9845-4B26-AB33-E8E99020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7D589-62DC-4AEF-AD8D-C57F8C01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D81B9-9906-4132-828F-5053258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99F31-C90F-41BB-B616-3B7F8658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61FBA5-22F5-4607-A534-D33080E3C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21426-EA3D-4DBA-BBCE-CB8D6DE0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FB862-08DE-4F15-9044-471A548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C5033-6DEA-4B38-A9B4-7AD60372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1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6E00E9-4FAB-4CEC-9538-48EE4F656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92D8C5-D6DC-4766-975F-BFCFA097D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AE66-AE47-4D7F-9EAD-6F7644C2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68282-31D6-4975-B407-CE0B3D0C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CE0E9-FF23-423E-8341-1995AE97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2F5D2-3311-4D44-BE84-E05418F0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B7A74-6D02-4BEC-9092-9BC01933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E7463-1CDC-481D-B1B3-A15FC01A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9D1C6-F33B-4DE8-A3DF-071BB344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D4C5-2B90-4B62-9B88-3F23795E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2F89-3C8C-4AEF-90F7-3584B508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A6E10-3327-493C-B157-04A6D6F0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363AA-FD0D-40DD-B3E6-51F324D5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80695-5895-4A92-97D7-C7FA399D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878B8-0FAB-4751-B655-0652A44C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7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2FBB2-71A6-4271-8844-E46CA975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E45C5-8FA2-48D6-9809-E316848A0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379E8-4FDE-4DDA-9171-AB5DFDF89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466F9-06C9-47ED-B9EA-D7538EF4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1AD58-3A06-4E52-8B82-794C770E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58F9D-3BA8-45DF-811A-A36895B3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FA81E-45E6-4AA2-9D20-ED99021C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610FE-88F9-46C3-B497-8CC7132F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5FDE4-F93F-47D8-9BF5-FBC35473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CEE01B-380F-42E0-AA9A-5E051C8FF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6EBAFB-B772-4D9D-8EB5-D0421A15B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EAC6D7-5DAB-438C-B39D-2492D11B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629A11-D9F8-4961-B369-6E821E86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71569-9468-4CE7-BCFB-3AAB14FC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4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CF8D2-CC21-4030-82E0-3866BA7B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12F219-0D4F-4F05-BF43-344A4A02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F90411-24EB-4AEB-B9F8-17730996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D36852-861B-4CC7-93AB-88CF0E4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B62D20-85F9-4093-BB98-691657E5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2FD9AC-848B-494B-954E-F33ADDF8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7D628-BE6B-4B96-A60B-10F6B57D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D6751-BE26-4D20-B989-17F2CAC7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B4E5A-249F-423A-9C19-C40950C2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76B30-B9F8-44D8-9F54-69F8DC85B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4A230-F3BD-48B5-A534-0C9DBC0E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FDA3B-DB84-46E1-9CED-7208E5EB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7B061-79FE-441C-A26D-02127C5A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4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6E2F8-2245-4B68-B7E9-4030AD7F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234B5D-6709-4ED5-AD0A-025FF56F2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85B6F6-9845-4F6F-8E56-6F50B8A4C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FF142-5D3E-430B-8C10-15D6D892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F23CC-F610-4A25-823C-5E8D422E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BC62B-4F77-4184-9C01-25C6365C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5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D3A903-DE5C-4F5D-BA47-83E7D583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5434B-A3E7-4E49-BB4A-C89499A4D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02EA4-4604-4525-BBC1-6F87013F9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2D47-7FAF-4E7A-A4F2-031EA66302D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4ADB5-D4A6-4510-B13C-374A94402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FFE81-8699-43EA-8A4C-70D48A44E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D724-48BF-49E5-B984-47548DAC0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背景图案&#10;&#10;描述已自动生成">
            <a:extLst>
              <a:ext uri="{FF2B5EF4-FFF2-40B4-BE49-F238E27FC236}">
                <a16:creationId xmlns:a16="http://schemas.microsoft.com/office/drawing/2014/main" id="{09BB2B9F-3C48-40D3-B6F1-E907BE9A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E7F19C0-712C-49E0-996E-C78DE5171CE5}"/>
              </a:ext>
            </a:extLst>
          </p:cNvPr>
          <p:cNvSpPr txBox="1">
            <a:spLocks/>
          </p:cNvSpPr>
          <p:nvPr/>
        </p:nvSpPr>
        <p:spPr>
          <a:xfrm>
            <a:off x="502120" y="684527"/>
            <a:ext cx="11462043" cy="789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500" b="1" dirty="0">
                <a:solidFill>
                  <a:srgbClr val="12143A"/>
                </a:solidFill>
                <a:latin typeface="Berlin Sans FB Demi" panose="020E0802020502020306" pitchFamily="34" charset="0"/>
                <a:ea typeface="等线" panose="02010600030101010101" pitchFamily="2" charset="-122"/>
              </a:rPr>
              <a:t>Computer Science </a:t>
            </a:r>
            <a:r>
              <a:rPr lang="en-US" altLang="zh-CN" sz="4500" b="1" dirty="0">
                <a:solidFill>
                  <a:srgbClr val="12143A"/>
                </a:solidFill>
                <a:latin typeface="Berlin Sans FB Demi" panose="020E0802020502020306" pitchFamily="34" charset="0"/>
                <a:ea typeface="等线" panose="02010600030101010101" pitchFamily="2" charset="-122"/>
              </a:rPr>
              <a:t>M</a:t>
            </a:r>
            <a:r>
              <a:rPr lang="en-US" sz="4500" b="1" dirty="0">
                <a:solidFill>
                  <a:srgbClr val="12143A"/>
                </a:solidFill>
                <a:latin typeface="Berlin Sans FB Demi" panose="020E0802020502020306" pitchFamily="34" charset="0"/>
                <a:ea typeface="等线" panose="02010600030101010101" pitchFamily="2" charset="-122"/>
              </a:rPr>
              <a:t>eets Economics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5C0AD702-039E-4A82-8238-0359E4031A5A}"/>
              </a:ext>
            </a:extLst>
          </p:cNvPr>
          <p:cNvSpPr txBox="1">
            <a:spLocks/>
          </p:cNvSpPr>
          <p:nvPr/>
        </p:nvSpPr>
        <p:spPr>
          <a:xfrm>
            <a:off x="3026548" y="5143674"/>
            <a:ext cx="6138903" cy="487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Play"/>
              </a:rPr>
              <a:t>Time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lay"/>
              </a:rPr>
              <a:t>: Apr. 19</a:t>
            </a:r>
            <a:r>
              <a:rPr lang="en-US" sz="2000" b="0" i="0" u="none" strike="noStrike" baseline="30000" dirty="0">
                <a:solidFill>
                  <a:srgbClr val="000000"/>
                </a:solidFill>
                <a:effectLst/>
                <a:latin typeface="Play"/>
              </a:rPr>
              <a:t>th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lay"/>
              </a:rPr>
              <a:t> , Tuesday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lay"/>
              </a:rPr>
              <a:t>            9:00 –10:15 AM Durham/9:00-10:15 PM Kunshan</a:t>
            </a:r>
            <a:endParaRPr lang="en-US" sz="2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Play"/>
              </a:rPr>
              <a:t>Zoom 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lay"/>
              </a:rPr>
              <a:t>: 979 7226 4083</a:t>
            </a:r>
            <a:endParaRPr lang="en-US" sz="2000" b="0" dirty="0">
              <a:effectLst/>
            </a:endParaRPr>
          </a:p>
          <a:p>
            <a:br>
              <a:rPr lang="en-US" sz="1600" dirty="0"/>
            </a:br>
            <a:endParaRPr lang="en-US" altLang="zh-CN" sz="2200" i="1" dirty="0">
              <a:solidFill>
                <a:prstClr val="black"/>
              </a:solidFill>
              <a:latin typeface="Sitka Display" panose="02000505000000020004" pitchFamily="2" charset="0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7F4398-7DE2-47AC-8726-E24982C9D55E}"/>
              </a:ext>
            </a:extLst>
          </p:cNvPr>
          <p:cNvSpPr txBox="1"/>
          <p:nvPr/>
        </p:nvSpPr>
        <p:spPr>
          <a:xfrm>
            <a:off x="502120" y="250417"/>
            <a:ext cx="8777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" panose="02000505000000020004" pitchFamily="2" charset="0"/>
              </a:rPr>
              <a:t>COMPSCI/ECON 206 COMPUTATIONAL MICROECONOMICS </a:t>
            </a:r>
          </a:p>
          <a:p>
            <a:br>
              <a:rPr lang="it-IT" sz="2000" dirty="0"/>
            </a:br>
            <a:endParaRPr lang="zh-CN" altLang="zh-CN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" panose="0200050500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21B8CC-B244-45A8-9062-F5E102EEA1A2}"/>
              </a:ext>
            </a:extLst>
          </p:cNvPr>
          <p:cNvSpPr txBox="1"/>
          <p:nvPr/>
        </p:nvSpPr>
        <p:spPr>
          <a:xfrm>
            <a:off x="3600914" y="2035880"/>
            <a:ext cx="847716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600" b="1" dirty="0">
                <a:latin typeface="Sitka Display" panose="02000505000000020004" pitchFamily="2" charset="0"/>
                <a:ea typeface="等线" panose="02010600030101010101" pitchFamily="2" charset="-122"/>
              </a:rPr>
              <a:t>Guest Speaker: </a:t>
            </a:r>
            <a:r>
              <a:rPr lang="en-US" sz="2600" b="1" i="1" dirty="0">
                <a:latin typeface="Sitka Display" panose="02000505000000020004" pitchFamily="2" charset="0"/>
                <a:ea typeface="等线" panose="02010600030101010101" pitchFamily="2" charset="-122"/>
              </a:rPr>
              <a:t>Prof. Vincent </a:t>
            </a:r>
            <a:r>
              <a:rPr lang="en-US" sz="2600" b="1" i="1" dirty="0" err="1">
                <a:latin typeface="Sitka Display" panose="02000505000000020004" pitchFamily="2" charset="0"/>
                <a:ea typeface="等线" panose="02010600030101010101" pitchFamily="2" charset="-122"/>
              </a:rPr>
              <a:t>Conitzer|Ph.D</a:t>
            </a:r>
            <a:r>
              <a:rPr lang="en-US" sz="2600" b="1" i="1" dirty="0">
                <a:latin typeface="Sitka Display" panose="02000505000000020004" pitchFamily="2" charset="0"/>
                <a:ea typeface="等线" panose="02010600030101010101" pitchFamily="2" charset="-122"/>
              </a:rPr>
              <a:t>.</a:t>
            </a:r>
            <a:endParaRPr lang="en-AU" altLang="zh-CN" sz="2600" b="1" i="1" dirty="0">
              <a:latin typeface="Sitka Display" panose="02000505000000020004" pitchFamily="2" charset="0"/>
              <a:ea typeface="等线" panose="02010600030101010101" pitchFamily="2" charset="-122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Play"/>
              </a:rPr>
              <a:t>Kimberly J. Jenkins Distinguished University Professor of New Technologies</a:t>
            </a:r>
            <a:endParaRPr lang="en-US" sz="1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Play"/>
              </a:rPr>
              <a:t>Professor of Computer Science, Professor of Economics, and Professor of Philosophy</a:t>
            </a:r>
            <a:endParaRPr lang="en-US" sz="1900" dirty="0">
              <a:solidFill>
                <a:srgbClr val="000000"/>
              </a:solidFill>
              <a:latin typeface="Play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Play"/>
              </a:rPr>
              <a:t>Duke University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Sitka Display" panose="02000505000000020004" pitchFamily="2" charset="0"/>
                <a:ea typeface="等线" panose="02010600030101010101" pitchFamily="2" charset="-122"/>
              </a:rPr>
              <a:t>Host: </a:t>
            </a:r>
            <a:r>
              <a:rPr lang="en-US" sz="2600" b="1" i="1" dirty="0">
                <a:latin typeface="Sitka Display" panose="02000505000000020004" pitchFamily="2" charset="0"/>
                <a:ea typeface="等线" panose="02010600030101010101" pitchFamily="2" charset="-122"/>
              </a:rPr>
              <a:t>Prof. Luyao Zhang | Ph.D.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latin typeface="Play"/>
              </a:rPr>
              <a:t>Assistant Professor of Economic, Social Science Division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latin typeface="Play"/>
              </a:rPr>
              <a:t>Senior Research Scientist, Data Science Research Center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latin typeface="Play"/>
              </a:rPr>
              <a:t>Duke Kunshan University</a:t>
            </a:r>
          </a:p>
          <a:p>
            <a:br>
              <a:rPr lang="en-US" sz="2000" dirty="0"/>
            </a:br>
            <a:br>
              <a:rPr lang="en-US" sz="2000" dirty="0"/>
            </a:br>
            <a:endParaRPr lang="zh-CN" altLang="zh-CN" sz="2000" i="1" dirty="0">
              <a:solidFill>
                <a:prstClr val="black"/>
              </a:solidFill>
              <a:latin typeface="Sitka Display" panose="02000505000000020004" pitchFamily="2" charset="0"/>
              <a:ea typeface="等线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377CD9-D0B8-418F-97C4-F74B93FBA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55" y="5985154"/>
            <a:ext cx="2989594" cy="599436"/>
          </a:xfrm>
          <a:prstGeom prst="rect">
            <a:avLst/>
          </a:prstGeom>
        </p:spPr>
      </p:pic>
      <p:sp>
        <p:nvSpPr>
          <p:cNvPr id="12" name="TextBox 18">
            <a:extLst>
              <a:ext uri="{FF2B5EF4-FFF2-40B4-BE49-F238E27FC236}">
                <a16:creationId xmlns:a16="http://schemas.microsoft.com/office/drawing/2014/main" id="{41083637-563C-481E-BED5-E46ECBD3E900}"/>
              </a:ext>
            </a:extLst>
          </p:cNvPr>
          <p:cNvSpPr txBox="1"/>
          <p:nvPr/>
        </p:nvSpPr>
        <p:spPr>
          <a:xfrm>
            <a:off x="502120" y="6122307"/>
            <a:ext cx="3682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1" dirty="0">
                <a:solidFill>
                  <a:prstClr val="black"/>
                </a:solidFill>
                <a:latin typeface="Sitka Display" panose="02000505000000020004" pitchFamily="2" charset="0"/>
                <a:ea typeface="等线" panose="02010600030101010101" pitchFamily="2" charset="-122"/>
              </a:rPr>
              <a:t>All </a:t>
            </a:r>
            <a:r>
              <a:rPr lang="en-US" altLang="zh-CN" sz="2000" b="1" i="1" dirty="0">
                <a:solidFill>
                  <a:prstClr val="black"/>
                </a:solidFill>
                <a:latin typeface="Sitka Display" panose="02000505000000020004" pitchFamily="2" charset="0"/>
                <a:ea typeface="等线" panose="02010600030101010101" pitchFamily="2" charset="-122"/>
              </a:rPr>
              <a:t>DKU-Duke</a:t>
            </a:r>
            <a:r>
              <a:rPr lang="zh-CN" altLang="en-US" sz="2000" b="1" i="1" dirty="0">
                <a:solidFill>
                  <a:prstClr val="black"/>
                </a:solidFill>
                <a:latin typeface="Sitka Display" panose="02000505000000020004" pitchFamily="2" charset="0"/>
                <a:ea typeface="等线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Sitka Display" panose="02000505000000020004" pitchFamily="2" charset="0"/>
                <a:ea typeface="等线" panose="02010600030101010101" pitchFamily="2" charset="-122"/>
              </a:rPr>
              <a:t>C</a:t>
            </a:r>
            <a:r>
              <a:rPr lang="zh-CN" altLang="en-US" sz="2000" b="1" i="1" dirty="0">
                <a:solidFill>
                  <a:prstClr val="black"/>
                </a:solidFill>
                <a:latin typeface="Sitka Display" panose="02000505000000020004" pitchFamily="2" charset="0"/>
                <a:ea typeface="等线" panose="02010600030101010101" pitchFamily="2" charset="-122"/>
              </a:rPr>
              <a:t>ommunity </a:t>
            </a:r>
            <a:r>
              <a:rPr lang="en-US" altLang="zh-CN" sz="2000" b="1" i="1" dirty="0">
                <a:solidFill>
                  <a:prstClr val="black"/>
                </a:solidFill>
                <a:latin typeface="Sitka Display" panose="02000505000000020004" pitchFamily="2" charset="0"/>
                <a:ea typeface="等线" panose="02010600030101010101" pitchFamily="2" charset="-122"/>
              </a:rPr>
              <a:t>M</a:t>
            </a:r>
            <a:r>
              <a:rPr lang="zh-CN" altLang="en-US" sz="2000" b="1" i="1" dirty="0">
                <a:solidFill>
                  <a:prstClr val="black"/>
                </a:solidFill>
                <a:latin typeface="Sitka Display" panose="02000505000000020004" pitchFamily="2" charset="0"/>
                <a:ea typeface="等线" panose="02010600030101010101" pitchFamily="2" charset="-122"/>
              </a:rPr>
              <a:t>embers are </a:t>
            </a:r>
            <a:r>
              <a:rPr lang="en-US" altLang="zh-CN" sz="2000" b="1" i="1" dirty="0">
                <a:solidFill>
                  <a:prstClr val="black"/>
                </a:solidFill>
                <a:latin typeface="Sitka Display" panose="02000505000000020004" pitchFamily="2" charset="0"/>
                <a:ea typeface="等线" panose="02010600030101010101" pitchFamily="2" charset="-122"/>
              </a:rPr>
              <a:t>W</a:t>
            </a:r>
            <a:r>
              <a:rPr lang="zh-CN" altLang="en-US" sz="2000" b="1" i="1" dirty="0">
                <a:solidFill>
                  <a:prstClr val="black"/>
                </a:solidFill>
                <a:latin typeface="Sitka Display" panose="02000505000000020004" pitchFamily="2" charset="0"/>
                <a:ea typeface="等线" panose="02010600030101010101" pitchFamily="2" charset="-122"/>
              </a:rPr>
              <a:t>elcomed!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9C6C2924-6186-404B-97B4-D53F64F22440}"/>
              </a:ext>
            </a:extLst>
          </p:cNvPr>
          <p:cNvSpPr txBox="1"/>
          <p:nvPr/>
        </p:nvSpPr>
        <p:spPr>
          <a:xfrm>
            <a:off x="10095806" y="5143674"/>
            <a:ext cx="1419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Sitka Display" panose="02000505000000020004" pitchFamily="2" charset="0"/>
                <a:ea typeface="等线" panose="02010600030101010101" pitchFamily="2" charset="-122"/>
              </a:rPr>
              <a:t>Scan me for zoom info</a:t>
            </a:r>
            <a:endParaRPr lang="zh-CN" altLang="en-US" b="1" dirty="0">
              <a:solidFill>
                <a:prstClr val="black"/>
              </a:solidFill>
              <a:latin typeface="Sitka Display" panose="02000505000000020004" pitchFamily="2" charset="0"/>
              <a:ea typeface="等线" panose="02010600030101010101" pitchFamily="2" charset="-122"/>
            </a:endParaRPr>
          </a:p>
        </p:txBody>
      </p:sp>
      <p:pic>
        <p:nvPicPr>
          <p:cNvPr id="15" name="Picture 6" descr="Qr code&#10;&#10;Description automatically generated">
            <a:extLst>
              <a:ext uri="{FF2B5EF4-FFF2-40B4-BE49-F238E27FC236}">
                <a16:creationId xmlns:a16="http://schemas.microsoft.com/office/drawing/2014/main" id="{C05670DC-FC0E-4B56-BAF1-BF15FB548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73" y="3886956"/>
            <a:ext cx="1282143" cy="12978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8E755BC-EF13-4847-A6FC-1FD625488B94}"/>
              </a:ext>
            </a:extLst>
          </p:cNvPr>
          <p:cNvSpPr/>
          <p:nvPr/>
        </p:nvSpPr>
        <p:spPr>
          <a:xfrm>
            <a:off x="0" y="1788160"/>
            <a:ext cx="12192000" cy="1624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119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Play</vt:lpstr>
      <vt:lpstr>等线</vt:lpstr>
      <vt:lpstr>等线 Light</vt:lpstr>
      <vt:lpstr>Arial</vt:lpstr>
      <vt:lpstr>Berlin Sans FB Demi</vt:lpstr>
      <vt:lpstr>Sitka Display</vt:lpstr>
      <vt:lpstr>Sitka Heading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Economist and the Methodology of Economics</dc:title>
  <dc:creator>winnie</dc:creator>
  <cp:lastModifiedBy>Prof Luyao Zhang, Ph.D.</cp:lastModifiedBy>
  <cp:revision>182</cp:revision>
  <dcterms:created xsi:type="dcterms:W3CDTF">2020-09-03T06:46:52Z</dcterms:created>
  <dcterms:modified xsi:type="dcterms:W3CDTF">2022-03-11T09:32:46Z</dcterms:modified>
</cp:coreProperties>
</file>