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2"/>
  </p:notesMasterIdLst>
  <p:sldIdLst>
    <p:sldId id="258" r:id="rId2"/>
    <p:sldId id="347" r:id="rId3"/>
    <p:sldId id="348" r:id="rId4"/>
    <p:sldId id="349" r:id="rId5"/>
    <p:sldId id="260" r:id="rId6"/>
    <p:sldId id="261" r:id="rId7"/>
    <p:sldId id="262" r:id="rId8"/>
    <p:sldId id="263" r:id="rId9"/>
    <p:sldId id="322" r:id="rId10"/>
    <p:sldId id="323" r:id="rId11"/>
    <p:sldId id="334" r:id="rId12"/>
    <p:sldId id="324" r:id="rId13"/>
    <p:sldId id="335" r:id="rId14"/>
    <p:sldId id="329" r:id="rId15"/>
    <p:sldId id="331" r:id="rId16"/>
    <p:sldId id="332" r:id="rId17"/>
    <p:sldId id="333" r:id="rId18"/>
    <p:sldId id="336" r:id="rId19"/>
    <p:sldId id="340" r:id="rId20"/>
    <p:sldId id="338" r:id="rId21"/>
    <p:sldId id="339" r:id="rId22"/>
    <p:sldId id="281" r:id="rId23"/>
    <p:sldId id="283" r:id="rId24"/>
    <p:sldId id="342" r:id="rId25"/>
    <p:sldId id="344" r:id="rId26"/>
    <p:sldId id="345" r:id="rId27"/>
    <p:sldId id="285" r:id="rId28"/>
    <p:sldId id="346" r:id="rId29"/>
    <p:sldId id="312" r:id="rId30"/>
    <p:sldId id="35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6600"/>
    <a:srgbClr val="FF6600"/>
    <a:srgbClr val="66FF33"/>
    <a:srgbClr val="65B2F1"/>
    <a:srgbClr val="5AA1F8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118" autoAdjust="0"/>
  </p:normalViewPr>
  <p:slideViewPr>
    <p:cSldViewPr>
      <p:cViewPr varScale="1">
        <p:scale>
          <a:sx n="67" d="100"/>
          <a:sy n="67" d="100"/>
        </p:scale>
        <p:origin x="-13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7108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0.xml"/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0E5F32-AEF6-4BF8-85C8-86475962F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325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837D052-B96A-49CC-89EA-CAB91D093BE7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2130425"/>
            <a:ext cx="5256213" cy="577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章节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284538"/>
            <a:ext cx="5184775" cy="1271587"/>
          </a:xfrm>
        </p:spPr>
        <p:txBody>
          <a:bodyPr/>
          <a:lstStyle>
            <a:lvl1pPr marL="0" indent="0" algn="ctr">
              <a:buFontTx/>
              <a:buNone/>
              <a:defRPr sz="4800">
                <a:ea typeface="仿宋_GB2312" pitchFamily="49" charset="-122"/>
              </a:defRPr>
            </a:lvl1pPr>
          </a:lstStyle>
          <a:p>
            <a:r>
              <a:rPr lang="zh-CN" altLang="en-US"/>
              <a:t>内容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D9ED0F1-D718-403E-AF43-36E6CC8AC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04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3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0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2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2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44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94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993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8512175" y="64008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3F22B21E-FE74-4AC8-A2C5-69217CBC1B58}" type="slidenum">
              <a:rPr lang="en-US" altLang="zh-CN" smtClean="0"/>
              <a:pPr eaLnBrk="1" hangingPunct="1">
                <a:defRPr/>
              </a:pPr>
              <a:t>‹#›</a:t>
            </a:fld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latin typeface="Arial Unicode MS" pitchFamily="34" charset="-122"/>
              </a:rPr>
              <a:t>第</a:t>
            </a:r>
            <a:r>
              <a:rPr lang="en-US" altLang="zh-CN" sz="4000" smtClean="0">
                <a:latin typeface="Arial Unicode MS" pitchFamily="34" charset="-122"/>
              </a:rPr>
              <a:t>3</a:t>
            </a:r>
            <a:r>
              <a:rPr lang="zh-CN" altLang="en-US" sz="4000" smtClean="0">
                <a:latin typeface="Arial Unicode MS" pitchFamily="34" charset="-122"/>
              </a:rPr>
              <a:t>章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357563"/>
            <a:ext cx="5975350" cy="14398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 Unicode MS" pitchFamily="34" charset="-122"/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垃圾回收</a:t>
            </a:r>
            <a:endParaRPr lang="en-US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64452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中引入了</a:t>
            </a:r>
            <a:r>
              <a:rPr lang="zh-CN" altLang="en-US" dirty="0" smtClean="0">
                <a:solidFill>
                  <a:srgbClr val="FF0000"/>
                </a:solidFill>
              </a:rPr>
              <a:t>垃圾回收机制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会</a:t>
            </a:r>
            <a:r>
              <a:rPr lang="zh-CN" altLang="en-US" dirty="0" smtClean="0">
                <a:solidFill>
                  <a:srgbClr val="FF9900"/>
                </a:solidFill>
              </a:rPr>
              <a:t>自动回收</a:t>
            </a:r>
            <a:r>
              <a:rPr lang="zh-CN" altLang="en-US" dirty="0" smtClean="0"/>
              <a:t>垃圾对象所占用的内存空间。</a:t>
            </a:r>
          </a:p>
          <a:p>
            <a:r>
              <a:rPr lang="zh-CN" altLang="en-US" dirty="0" smtClean="0"/>
              <a:t>可以通过调用</a:t>
            </a:r>
            <a:r>
              <a:rPr lang="en-US" altLang="zh-CN" dirty="0" err="1" smtClean="0">
                <a:solidFill>
                  <a:srgbClr val="FF9900"/>
                </a:solidFill>
              </a:rPr>
              <a:t>System.gc</a:t>
            </a:r>
            <a:r>
              <a:rPr lang="en-US" altLang="zh-CN" dirty="0" smtClean="0">
                <a:solidFill>
                  <a:srgbClr val="FF9900"/>
                </a:solidFill>
              </a:rPr>
              <a:t>()</a:t>
            </a:r>
            <a:r>
              <a:rPr lang="zh-CN" altLang="en-US" dirty="0" smtClean="0"/>
              <a:t>方法来通知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虚拟机立即进行垃圾回收。</a:t>
            </a:r>
            <a:endParaRPr lang="en-US" altLang="zh-CN" dirty="0" smtClean="0"/>
          </a:p>
          <a:p>
            <a:r>
              <a:rPr lang="zh-CN" altLang="en-US" dirty="0" smtClean="0"/>
              <a:t>当一个对象在内存中被释放时，它的</a:t>
            </a:r>
            <a:r>
              <a:rPr lang="en-US" altLang="zh-CN" dirty="0" smtClean="0">
                <a:solidFill>
                  <a:srgbClr val="FF9900"/>
                </a:solidFill>
              </a:rPr>
              <a:t>finalize()</a:t>
            </a:r>
            <a:r>
              <a:rPr lang="zh-CN" altLang="en-US" dirty="0" smtClean="0"/>
              <a:t>方法会被自动调用，因此可以在类中通过定义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方法来观察对象何时被释放。</a:t>
            </a:r>
          </a:p>
        </p:txBody>
      </p:sp>
    </p:spTree>
    <p:extLst>
      <p:ext uri="{BB962C8B-B14F-4D97-AF65-F5344CB8AC3E}">
        <p14:creationId xmlns:p14="http://schemas.microsoft.com/office/powerpoint/2010/main" val="47802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static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cs typeface="+mn-cs"/>
              </a:rPr>
              <a:t>定义一个类时，只是描述某类事物的特征和行为，并</a:t>
            </a:r>
            <a:r>
              <a:rPr lang="zh-CN" altLang="en-US" dirty="0" smtClean="0">
                <a:cs typeface="+mn-cs"/>
              </a:rPr>
              <a:t>未</a:t>
            </a:r>
            <a:r>
              <a:rPr lang="zh-CN" altLang="zh-CN" dirty="0" smtClean="0">
                <a:cs typeface="+mn-cs"/>
              </a:rPr>
              <a:t>产生具体数据。</a:t>
            </a:r>
            <a:r>
              <a:rPr lang="zh-CN" altLang="en-US" dirty="0" smtClean="0">
                <a:cs typeface="+mn-cs"/>
              </a:rPr>
              <a:t>当用</a:t>
            </a:r>
            <a:r>
              <a:rPr lang="en-US" altLang="zh-CN" dirty="0" smtClean="0">
                <a:solidFill>
                  <a:srgbClr val="FF0000"/>
                </a:solidFill>
                <a:cs typeface="+mn-cs"/>
              </a:rPr>
              <a:t>new</a:t>
            </a:r>
            <a:r>
              <a:rPr lang="zh-CN" altLang="zh-CN" dirty="0" smtClean="0">
                <a:cs typeface="+mn-cs"/>
              </a:rPr>
              <a:t>关创建该类的实例对象后，系统才会</a:t>
            </a:r>
            <a:r>
              <a:rPr lang="zh-CN" altLang="zh-CN" dirty="0" smtClean="0">
                <a:solidFill>
                  <a:srgbClr val="FF9900"/>
                </a:solidFill>
                <a:cs typeface="+mn-cs"/>
              </a:rPr>
              <a:t>为每个对象</a:t>
            </a:r>
            <a:r>
              <a:rPr lang="zh-CN" altLang="zh-CN" dirty="0" smtClean="0">
                <a:solidFill>
                  <a:srgbClr val="FF0000"/>
                </a:solidFill>
                <a:cs typeface="+mn-cs"/>
              </a:rPr>
              <a:t>分配空间</a:t>
            </a:r>
            <a:r>
              <a:rPr lang="zh-CN" altLang="zh-CN" dirty="0" smtClean="0">
                <a:cs typeface="+mn-cs"/>
              </a:rPr>
              <a:t>，存储各自的数据。</a:t>
            </a:r>
            <a:endParaRPr lang="en-US" altLang="zh-CN" dirty="0" smtClean="0">
              <a:cs typeface="+mn-cs"/>
            </a:endParaRPr>
          </a:p>
          <a:p>
            <a:r>
              <a:rPr lang="zh-CN" altLang="zh-CN" dirty="0" smtClean="0">
                <a:cs typeface="+mn-cs"/>
              </a:rPr>
              <a:t>有时希望某些特定的数据</a:t>
            </a:r>
            <a:r>
              <a:rPr lang="zh-CN" altLang="zh-CN" dirty="0" smtClean="0">
                <a:solidFill>
                  <a:srgbClr val="FF0000"/>
                </a:solidFill>
                <a:cs typeface="+mn-cs"/>
              </a:rPr>
              <a:t>在内存中只有一份</a:t>
            </a:r>
            <a:r>
              <a:rPr lang="zh-CN" altLang="zh-CN" dirty="0" smtClean="0">
                <a:cs typeface="+mn-cs"/>
              </a:rPr>
              <a:t>，且能被</a:t>
            </a:r>
            <a:r>
              <a:rPr lang="zh-CN" altLang="en-US" dirty="0" smtClean="0">
                <a:cs typeface="+mn-cs"/>
              </a:rPr>
              <a:t>此</a:t>
            </a:r>
            <a:r>
              <a:rPr lang="zh-CN" altLang="zh-CN" dirty="0" smtClean="0">
                <a:cs typeface="+mn-cs"/>
              </a:rPr>
              <a:t>类的</a:t>
            </a:r>
            <a:r>
              <a:rPr lang="zh-CN" altLang="zh-CN" dirty="0" smtClean="0">
                <a:solidFill>
                  <a:srgbClr val="FF0000"/>
                </a:solidFill>
                <a:cs typeface="+mn-cs"/>
              </a:rPr>
              <a:t>所有对象共享</a:t>
            </a:r>
            <a:r>
              <a:rPr lang="zh-CN" altLang="zh-CN" dirty="0" smtClean="0">
                <a:cs typeface="+mn-cs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12776"/>
            <a:ext cx="3907928" cy="2790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5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3.6.1 </a:t>
            </a:r>
            <a:r>
              <a:rPr lang="zh-CN" altLang="en-US" dirty="0" smtClean="0"/>
              <a:t>静态变量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8280400" cy="6445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类变量（静态变量）</a:t>
            </a:r>
            <a:r>
              <a:rPr lang="zh-CN" altLang="en-US" b="0" dirty="0" smtClean="0"/>
              <a:t>和</a:t>
            </a:r>
            <a:r>
              <a:rPr lang="zh-CN" altLang="en-US" dirty="0" smtClean="0"/>
              <a:t>实例变量</a:t>
            </a:r>
            <a:endParaRPr lang="en-US" altLang="zh-CN" dirty="0"/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4788024" y="241595"/>
            <a:ext cx="1828800" cy="1036638"/>
          </a:xfrm>
          <a:prstGeom prst="wedgeEllipseCallout">
            <a:avLst>
              <a:gd name="adj1" fmla="val -91030"/>
              <a:gd name="adj2" fmla="val 64645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>
                <a:latin typeface="+mj-lt"/>
              </a:rPr>
              <a:t>有</a:t>
            </a:r>
            <a:r>
              <a:rPr lang="en-US" altLang="zh-CN" sz="2400" b="1">
                <a:latin typeface="+mj-lt"/>
              </a:rPr>
              <a:t>static</a:t>
            </a:r>
            <a:r>
              <a:rPr lang="zh-CN" altLang="en-US" sz="2400" b="1">
                <a:latin typeface="+mj-lt"/>
              </a:rPr>
              <a:t>修饰</a:t>
            </a: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844383" y="241595"/>
            <a:ext cx="2286000" cy="1036638"/>
          </a:xfrm>
          <a:prstGeom prst="wedgeEllipseCallout">
            <a:avLst>
              <a:gd name="adj1" fmla="val -73881"/>
              <a:gd name="adj2" fmla="val 65689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>
                <a:latin typeface="+mj-lt"/>
              </a:rPr>
              <a:t>没有</a:t>
            </a:r>
            <a:r>
              <a:rPr lang="en-US" altLang="zh-CN" sz="2400" b="1">
                <a:latin typeface="+mj-lt"/>
              </a:rPr>
              <a:t>static</a:t>
            </a:r>
            <a:r>
              <a:rPr lang="zh-CN" altLang="en-US" sz="2400" b="1">
                <a:latin typeface="+mj-lt"/>
              </a:rPr>
              <a:t>修饰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83568" y="1916113"/>
            <a:ext cx="5018856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/>
              <a:t>class </a:t>
            </a:r>
            <a:r>
              <a:rPr lang="en-US" altLang="zh-CN" sz="2400" b="1" dirty="0" smtClean="0"/>
              <a:t>Student{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smtClean="0"/>
              <a:t>String  </a:t>
            </a:r>
            <a:r>
              <a:rPr lang="en-US" altLang="zh-CN" sz="2400" b="1" dirty="0" err="1" smtClean="0"/>
              <a:t>schoolName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smtClean="0"/>
              <a:t>String  name</a:t>
            </a:r>
            <a:r>
              <a:rPr lang="zh-CN" altLang="en-US" sz="2400" b="1" dirty="0" smtClean="0"/>
              <a:t>；</a:t>
            </a:r>
            <a:endParaRPr lang="zh-CN" altLang="en-US" sz="2400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1094582" y="2492896"/>
            <a:ext cx="4008585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static String  </a:t>
            </a:r>
            <a:r>
              <a:rPr lang="en-US" altLang="zh-CN" sz="2400" b="1" dirty="0" err="1">
                <a:solidFill>
                  <a:srgbClr val="FF0000"/>
                </a:solidFill>
              </a:rPr>
              <a:t>schoolName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-28615" y="4293095"/>
            <a:ext cx="9127236" cy="2307528"/>
            <a:chOff x="0" y="0"/>
            <a:chExt cx="3267" cy="1152"/>
          </a:xfrm>
          <a:noFill/>
        </p:grpSpPr>
        <p:grpSp>
          <p:nvGrpSpPr>
            <p:cNvPr id="126999" name="Group 23"/>
            <p:cNvGrpSpPr>
              <a:grpSpLocks/>
            </p:cNvGrpSpPr>
            <p:nvPr/>
          </p:nvGrpSpPr>
          <p:grpSpPr bwMode="auto">
            <a:xfrm>
              <a:off x="0" y="0"/>
              <a:ext cx="561" cy="384"/>
              <a:chOff x="0" y="0"/>
              <a:chExt cx="561" cy="384"/>
            </a:xfrm>
            <a:grpFill/>
          </p:grpSpPr>
          <p:sp>
            <p:nvSpPr>
              <p:cNvPr id="126986" name="Rectangle 10"/>
              <p:cNvSpPr>
                <a:spLocks noChangeArrowheads="1"/>
              </p:cNvSpPr>
              <p:nvPr/>
            </p:nvSpPr>
            <p:spPr bwMode="auto">
              <a:xfrm>
                <a:off x="43" y="72"/>
                <a:ext cx="475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黑体" pitchFamily="49" charset="-122"/>
                  </a:rPr>
                  <a:t>对比项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6998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01" name="Group 25"/>
            <p:cNvGrpSpPr>
              <a:grpSpLocks/>
            </p:cNvGrpSpPr>
            <p:nvPr/>
          </p:nvGrpSpPr>
          <p:grpSpPr bwMode="auto">
            <a:xfrm>
              <a:off x="561" y="0"/>
              <a:ext cx="878" cy="384"/>
              <a:chOff x="561" y="0"/>
              <a:chExt cx="878" cy="384"/>
            </a:xfrm>
            <a:grpFill/>
          </p:grpSpPr>
          <p:sp>
            <p:nvSpPr>
              <p:cNvPr id="126987" name="Rectangle 11"/>
              <p:cNvSpPr>
                <a:spLocks noChangeArrowheads="1"/>
              </p:cNvSpPr>
              <p:nvPr/>
            </p:nvSpPr>
            <p:spPr bwMode="auto">
              <a:xfrm>
                <a:off x="604" y="72"/>
                <a:ext cx="792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黑体" pitchFamily="49" charset="-122"/>
                  </a:rPr>
                  <a:t>内存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00" name="Rectangle 24"/>
              <p:cNvSpPr>
                <a:spLocks noChangeArrowheads="1"/>
              </p:cNvSpPr>
              <p:nvPr/>
            </p:nvSpPr>
            <p:spPr bwMode="auto">
              <a:xfrm>
                <a:off x="561" y="0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03" name="Group 27"/>
            <p:cNvGrpSpPr>
              <a:grpSpLocks/>
            </p:cNvGrpSpPr>
            <p:nvPr/>
          </p:nvGrpSpPr>
          <p:grpSpPr bwMode="auto">
            <a:xfrm>
              <a:off x="1439" y="0"/>
              <a:ext cx="806" cy="384"/>
              <a:chOff x="1439" y="0"/>
              <a:chExt cx="806" cy="384"/>
            </a:xfrm>
            <a:grpFill/>
          </p:grpSpPr>
          <p:sp>
            <p:nvSpPr>
              <p:cNvPr id="126988" name="Rectangle 12"/>
              <p:cNvSpPr>
                <a:spLocks noChangeArrowheads="1"/>
              </p:cNvSpPr>
              <p:nvPr/>
            </p:nvSpPr>
            <p:spPr bwMode="auto">
              <a:xfrm>
                <a:off x="1482" y="72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黑体" pitchFamily="49" charset="-122"/>
                  </a:rPr>
                  <a:t>同类使用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02" name="Rectangle 26"/>
              <p:cNvSpPr>
                <a:spLocks noChangeArrowheads="1"/>
              </p:cNvSpPr>
              <p:nvPr/>
            </p:nvSpPr>
            <p:spPr bwMode="auto">
              <a:xfrm>
                <a:off x="1439" y="0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05" name="Group 29"/>
            <p:cNvGrpSpPr>
              <a:grpSpLocks/>
            </p:cNvGrpSpPr>
            <p:nvPr/>
          </p:nvGrpSpPr>
          <p:grpSpPr bwMode="auto">
            <a:xfrm>
              <a:off x="2245" y="0"/>
              <a:ext cx="1022" cy="384"/>
              <a:chOff x="2245" y="0"/>
              <a:chExt cx="1022" cy="384"/>
            </a:xfrm>
            <a:grpFill/>
          </p:grpSpPr>
          <p:sp>
            <p:nvSpPr>
              <p:cNvPr id="126989" name="Rectangle 13"/>
              <p:cNvSpPr>
                <a:spLocks noChangeArrowheads="1"/>
              </p:cNvSpPr>
              <p:nvPr/>
            </p:nvSpPr>
            <p:spPr bwMode="auto">
              <a:xfrm>
                <a:off x="2288" y="72"/>
                <a:ext cx="936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黑体" pitchFamily="49" charset="-122"/>
                  </a:rPr>
                  <a:t>外类使用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04" name="Rectangle 28"/>
              <p:cNvSpPr>
                <a:spLocks noChangeArrowheads="1"/>
              </p:cNvSpPr>
              <p:nvPr/>
            </p:nvSpPr>
            <p:spPr bwMode="auto">
              <a:xfrm>
                <a:off x="2245" y="0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07" name="Group 31"/>
            <p:cNvGrpSpPr>
              <a:grpSpLocks/>
            </p:cNvGrpSpPr>
            <p:nvPr/>
          </p:nvGrpSpPr>
          <p:grpSpPr bwMode="auto">
            <a:xfrm>
              <a:off x="0" y="384"/>
              <a:ext cx="561" cy="384"/>
              <a:chOff x="0" y="384"/>
              <a:chExt cx="561" cy="384"/>
            </a:xfrm>
            <a:grpFill/>
          </p:grpSpPr>
          <p:sp>
            <p:nvSpPr>
              <p:cNvPr id="126990" name="Rectangle 14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75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>
                    <a:latin typeface="Times New Roman" pitchFamily="18" charset="0"/>
                    <a:ea typeface="楷体_GB2312" pitchFamily="49" charset="-122"/>
                  </a:rPr>
                  <a:t>类变量</a:t>
                </a:r>
                <a:endParaRPr lang="zh-CN" altLang="en-US" sz="22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>
                  <a:latin typeface="Arial Narrow" pitchFamily="34" charset="0"/>
                </a:endParaRPr>
              </a:p>
            </p:txBody>
          </p:sp>
          <p:sp>
            <p:nvSpPr>
              <p:cNvPr id="127006" name="Rectangle 30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09" name="Group 33"/>
            <p:cNvGrpSpPr>
              <a:grpSpLocks/>
            </p:cNvGrpSpPr>
            <p:nvPr/>
          </p:nvGrpSpPr>
          <p:grpSpPr bwMode="auto">
            <a:xfrm>
              <a:off x="561" y="384"/>
              <a:ext cx="921" cy="384"/>
              <a:chOff x="561" y="384"/>
              <a:chExt cx="921" cy="384"/>
            </a:xfrm>
            <a:grpFill/>
          </p:grpSpPr>
          <p:sp>
            <p:nvSpPr>
              <p:cNvPr id="126991" name="Rectangle 15"/>
              <p:cNvSpPr>
                <a:spLocks noChangeArrowheads="1"/>
              </p:cNvSpPr>
              <p:nvPr/>
            </p:nvSpPr>
            <p:spPr bwMode="auto">
              <a:xfrm>
                <a:off x="604" y="384"/>
                <a:ext cx="878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楷体_GB2312" pitchFamily="49" charset="-122"/>
                  </a:rPr>
                  <a:t>永远占一块，加载时分配，实例共有</a:t>
                </a:r>
                <a:endParaRPr lang="en-US" altLang="zh-CN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08" name="Rectangle 32"/>
              <p:cNvSpPr>
                <a:spLocks noChangeArrowheads="1"/>
              </p:cNvSpPr>
              <p:nvPr/>
            </p:nvSpPr>
            <p:spPr bwMode="auto">
              <a:xfrm>
                <a:off x="561" y="384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11" name="Group 35"/>
            <p:cNvGrpSpPr>
              <a:grpSpLocks/>
            </p:cNvGrpSpPr>
            <p:nvPr/>
          </p:nvGrpSpPr>
          <p:grpSpPr bwMode="auto">
            <a:xfrm>
              <a:off x="1439" y="384"/>
              <a:ext cx="806" cy="384"/>
              <a:chOff x="1439" y="384"/>
              <a:chExt cx="806" cy="384"/>
            </a:xfrm>
            <a:grpFill/>
          </p:grpSpPr>
          <p:sp>
            <p:nvSpPr>
              <p:cNvPr id="126992" name="Rectangle 16"/>
              <p:cNvSpPr>
                <a:spLocks noChangeArrowheads="1"/>
              </p:cNvSpPr>
              <p:nvPr/>
            </p:nvSpPr>
            <p:spPr bwMode="auto">
              <a:xfrm>
                <a:off x="1482" y="384"/>
                <a:ext cx="720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>
                    <a:latin typeface="Times New Roman" pitchFamily="18" charset="0"/>
                    <a:ea typeface="楷体_GB2312" pitchFamily="49" charset="-122"/>
                  </a:rPr>
                  <a:t>直接用</a:t>
                </a:r>
                <a:endParaRPr lang="zh-CN" altLang="en-US" sz="22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>
                  <a:latin typeface="Arial Narrow" pitchFamily="34" charset="0"/>
                </a:endParaRPr>
              </a:p>
            </p:txBody>
          </p:sp>
          <p:sp>
            <p:nvSpPr>
              <p:cNvPr id="127010" name="Rectangle 34"/>
              <p:cNvSpPr>
                <a:spLocks noChangeArrowheads="1"/>
              </p:cNvSpPr>
              <p:nvPr/>
            </p:nvSpPr>
            <p:spPr bwMode="auto">
              <a:xfrm>
                <a:off x="1439" y="384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13" name="Group 37"/>
            <p:cNvGrpSpPr>
              <a:grpSpLocks/>
            </p:cNvGrpSpPr>
            <p:nvPr/>
          </p:nvGrpSpPr>
          <p:grpSpPr bwMode="auto">
            <a:xfrm>
              <a:off x="2245" y="384"/>
              <a:ext cx="1022" cy="384"/>
              <a:chOff x="2245" y="384"/>
              <a:chExt cx="1022" cy="384"/>
            </a:xfrm>
            <a:grpFill/>
          </p:grpSpPr>
          <p:sp>
            <p:nvSpPr>
              <p:cNvPr id="126993" name="Rectangle 17"/>
              <p:cNvSpPr>
                <a:spLocks noChangeArrowheads="1"/>
              </p:cNvSpPr>
              <p:nvPr/>
            </p:nvSpPr>
            <p:spPr bwMode="auto">
              <a:xfrm>
                <a:off x="2288" y="384"/>
                <a:ext cx="936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>
                    <a:latin typeface="Times New Roman" pitchFamily="18" charset="0"/>
                    <a:ea typeface="楷体_GB2312" pitchFamily="49" charset="-122"/>
                  </a:rPr>
                  <a:t>带类名直接使用，不必生成对象</a:t>
                </a:r>
                <a:endParaRPr lang="zh-CN" altLang="en-US" sz="22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>
                  <a:latin typeface="Arial Narrow" pitchFamily="34" charset="0"/>
                </a:endParaRPr>
              </a:p>
            </p:txBody>
          </p:sp>
          <p:sp>
            <p:nvSpPr>
              <p:cNvPr id="127012" name="Rectangle 36"/>
              <p:cNvSpPr>
                <a:spLocks noChangeArrowheads="1"/>
              </p:cNvSpPr>
              <p:nvPr/>
            </p:nvSpPr>
            <p:spPr bwMode="auto">
              <a:xfrm>
                <a:off x="2245" y="384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15" name="Group 39"/>
            <p:cNvGrpSpPr>
              <a:grpSpLocks/>
            </p:cNvGrpSpPr>
            <p:nvPr/>
          </p:nvGrpSpPr>
          <p:grpSpPr bwMode="auto">
            <a:xfrm>
              <a:off x="0" y="768"/>
              <a:ext cx="561" cy="384"/>
              <a:chOff x="0" y="768"/>
              <a:chExt cx="561" cy="384"/>
            </a:xfrm>
            <a:grpFill/>
          </p:grpSpPr>
          <p:sp>
            <p:nvSpPr>
              <p:cNvPr id="126994" name="Rectangle 18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75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楷体_GB2312" pitchFamily="49" charset="-122"/>
                  </a:rPr>
                  <a:t>实例变量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14" name="Rectangle 38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17" name="Group 41"/>
            <p:cNvGrpSpPr>
              <a:grpSpLocks/>
            </p:cNvGrpSpPr>
            <p:nvPr/>
          </p:nvGrpSpPr>
          <p:grpSpPr bwMode="auto">
            <a:xfrm>
              <a:off x="561" y="768"/>
              <a:ext cx="878" cy="384"/>
              <a:chOff x="561" y="768"/>
              <a:chExt cx="878" cy="384"/>
            </a:xfrm>
            <a:grpFill/>
          </p:grpSpPr>
          <p:sp>
            <p:nvSpPr>
              <p:cNvPr id="126995" name="Rectangle 19"/>
              <p:cNvSpPr>
                <a:spLocks noChangeArrowheads="1"/>
              </p:cNvSpPr>
              <p:nvPr/>
            </p:nvSpPr>
            <p:spPr bwMode="auto">
              <a:xfrm>
                <a:off x="604" y="768"/>
                <a:ext cx="792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楷体_GB2312" pitchFamily="49" charset="-122"/>
                  </a:rPr>
                  <a:t>一个对象占一块</a:t>
                </a:r>
                <a:endParaRPr lang="zh-CN" altLang="en-US" sz="2200" b="1" dirty="0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16" name="Rectangle 40"/>
              <p:cNvSpPr>
                <a:spLocks noChangeArrowheads="1"/>
              </p:cNvSpPr>
              <p:nvPr/>
            </p:nvSpPr>
            <p:spPr bwMode="auto">
              <a:xfrm>
                <a:off x="561" y="768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19" name="Group 43"/>
            <p:cNvGrpSpPr>
              <a:grpSpLocks/>
            </p:cNvGrpSpPr>
            <p:nvPr/>
          </p:nvGrpSpPr>
          <p:grpSpPr bwMode="auto">
            <a:xfrm>
              <a:off x="1439" y="768"/>
              <a:ext cx="806" cy="384"/>
              <a:chOff x="1439" y="768"/>
              <a:chExt cx="806" cy="384"/>
            </a:xfrm>
            <a:grpFill/>
          </p:grpSpPr>
          <p:sp>
            <p:nvSpPr>
              <p:cNvPr id="126996" name="Rectangle 20"/>
              <p:cNvSpPr>
                <a:spLocks noChangeArrowheads="1"/>
              </p:cNvSpPr>
              <p:nvPr/>
            </p:nvSpPr>
            <p:spPr bwMode="auto">
              <a:xfrm>
                <a:off x="1482" y="768"/>
                <a:ext cx="720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>
                    <a:latin typeface="Times New Roman" pitchFamily="18" charset="0"/>
                    <a:ea typeface="楷体_GB2312" pitchFamily="49" charset="-122"/>
                  </a:rPr>
                  <a:t>实例方法直接用</a:t>
                </a:r>
                <a:endParaRPr lang="zh-CN" altLang="en-US" sz="22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>
                  <a:latin typeface="Arial Narrow" pitchFamily="34" charset="0"/>
                </a:endParaRPr>
              </a:p>
            </p:txBody>
          </p:sp>
          <p:sp>
            <p:nvSpPr>
              <p:cNvPr id="127018" name="Rectangle 42"/>
              <p:cNvSpPr>
                <a:spLocks noChangeArrowheads="1"/>
              </p:cNvSpPr>
              <p:nvPr/>
            </p:nvSpPr>
            <p:spPr bwMode="auto">
              <a:xfrm>
                <a:off x="1439" y="768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  <p:grpSp>
          <p:nvGrpSpPr>
            <p:cNvPr id="127021" name="Group 45"/>
            <p:cNvGrpSpPr>
              <a:grpSpLocks/>
            </p:cNvGrpSpPr>
            <p:nvPr/>
          </p:nvGrpSpPr>
          <p:grpSpPr bwMode="auto">
            <a:xfrm>
              <a:off x="2245" y="768"/>
              <a:ext cx="1022" cy="384"/>
              <a:chOff x="2245" y="768"/>
              <a:chExt cx="1022" cy="384"/>
            </a:xfrm>
            <a:grpFill/>
          </p:grpSpPr>
          <p:sp>
            <p:nvSpPr>
              <p:cNvPr id="126997" name="Rectangle 21"/>
              <p:cNvSpPr>
                <a:spLocks noChangeArrowheads="1"/>
              </p:cNvSpPr>
              <p:nvPr/>
            </p:nvSpPr>
            <p:spPr bwMode="auto">
              <a:xfrm>
                <a:off x="2288" y="768"/>
                <a:ext cx="936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200" b="1" dirty="0">
                    <a:latin typeface="Times New Roman" pitchFamily="18" charset="0"/>
                    <a:ea typeface="楷体_GB2312" pitchFamily="49" charset="-122"/>
                  </a:rPr>
                  <a:t>必须</a:t>
                </a:r>
                <a:r>
                  <a:rPr lang="zh-CN" altLang="en-US" sz="2200" b="1" dirty="0" smtClean="0">
                    <a:latin typeface="Times New Roman" pitchFamily="18" charset="0"/>
                    <a:ea typeface="楷体_GB2312" pitchFamily="49" charset="-122"/>
                  </a:rPr>
                  <a:t>先生</a:t>
                </a:r>
                <a:r>
                  <a:rPr lang="zh-CN" altLang="en-US" sz="2200" b="1" dirty="0">
                    <a:latin typeface="Times New Roman" pitchFamily="18" charset="0"/>
                    <a:ea typeface="楷体_GB2312" pitchFamily="49" charset="-122"/>
                  </a:rPr>
                  <a:t>成对象，然后再使用</a:t>
                </a:r>
                <a:endParaRPr lang="zh-CN" alt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200" b="1" dirty="0">
                  <a:latin typeface="Arial Narrow" pitchFamily="34" charset="0"/>
                </a:endParaRPr>
              </a:p>
            </p:txBody>
          </p:sp>
          <p:sp>
            <p:nvSpPr>
              <p:cNvPr id="127020" name="Rectangle 44"/>
              <p:cNvSpPr>
                <a:spLocks noChangeArrowheads="1"/>
              </p:cNvSpPr>
              <p:nvPr/>
            </p:nvSpPr>
            <p:spPr bwMode="auto">
              <a:xfrm>
                <a:off x="2245" y="768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200" b="1">
                  <a:latin typeface="Arial" charset="0"/>
                </a:endParaRPr>
              </a:p>
            </p:txBody>
          </p:sp>
        </p:grpSp>
      </p:grp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5853252" y="2978150"/>
            <a:ext cx="324036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类使用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Student.schoolName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354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 autoUpdateAnimBg="0"/>
      <p:bldP spid="126981" grpId="0" animBg="1" autoUpdateAnimBg="0"/>
      <p:bldP spid="126982" grpId="0" animBg="1" autoUpdateAnimBg="0"/>
      <p:bldP spid="126984" grpId="0" animBg="1" autoUpdateAnimBg="0"/>
      <p:bldP spid="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3.6.1 </a:t>
            </a:r>
            <a:r>
              <a:rPr lang="zh-CN" altLang="en-US" dirty="0" smtClean="0"/>
              <a:t>静态变量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类（静态）变量</a:t>
            </a:r>
            <a:r>
              <a:rPr lang="zh-CN" altLang="en-US" dirty="0" smtClean="0"/>
              <a:t>：多个对象共享相同的数据。如：</a:t>
            </a:r>
            <a:r>
              <a:rPr lang="en-US" altLang="zh-CN" dirty="0" err="1" smtClean="0"/>
              <a:t>java.awt.Color</a:t>
            </a:r>
            <a:r>
              <a:rPr lang="zh-CN" altLang="en-US" dirty="0" smtClean="0"/>
              <a:t>的各种颜色，</a:t>
            </a:r>
            <a:r>
              <a:rPr lang="en-US" altLang="zh-CN" dirty="0" err="1" smtClean="0"/>
              <a:t>java.lang.Math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PI</a:t>
            </a:r>
            <a:r>
              <a:rPr lang="zh-CN" altLang="en-US" dirty="0" smtClean="0"/>
              <a:t>等。</a:t>
            </a:r>
          </a:p>
          <a:p>
            <a:endParaRPr lang="en-US" altLang="zh-CN" dirty="0" smtClean="0">
              <a:cs typeface="+mn-cs"/>
            </a:endParaRPr>
          </a:p>
          <a:p>
            <a:r>
              <a:rPr lang="zh-CN" altLang="en-US" dirty="0" smtClean="0">
                <a:cs typeface="+mn-cs"/>
              </a:rPr>
              <a:t>有时希望</a:t>
            </a:r>
            <a:r>
              <a:rPr lang="zh-CN" altLang="zh-CN" dirty="0" smtClean="0">
                <a:cs typeface="+mn-cs"/>
              </a:rPr>
              <a:t>在不创建对象的情况下就可以调用某个方法，换句话说也就是使该方法不必和对象绑在一起。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3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8426"/>
            <a:ext cx="7484471" cy="5434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类方法（静态方法）</a:t>
            </a:r>
            <a:r>
              <a:rPr lang="zh-CN" altLang="en-US" b="0" dirty="0" smtClean="0"/>
              <a:t>和</a:t>
            </a:r>
            <a:r>
              <a:rPr lang="zh-CN" altLang="en-US" dirty="0" smtClean="0"/>
              <a:t>实例方法</a:t>
            </a:r>
            <a:endParaRPr lang="en-US" altLang="zh-CN" dirty="0"/>
          </a:p>
        </p:txBody>
      </p:sp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5071963" y="0"/>
            <a:ext cx="2054225" cy="1049338"/>
          </a:xfrm>
          <a:prstGeom prst="wedgeEllipseCallout">
            <a:avLst>
              <a:gd name="adj1" fmla="val -97462"/>
              <a:gd name="adj2" fmla="val 80531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楷体_GB2312" pitchFamily="49" charset="-122"/>
              </a:rPr>
              <a:t>有</a:t>
            </a:r>
            <a:r>
              <a:rPr lang="en-US" altLang="zh-CN" sz="2400" b="1" dirty="0">
                <a:latin typeface="楷体_GB2312" pitchFamily="49" charset="-122"/>
              </a:rPr>
              <a:t>static</a:t>
            </a:r>
            <a:r>
              <a:rPr lang="zh-CN" altLang="en-US" sz="2400" b="1" dirty="0">
                <a:latin typeface="楷体_GB2312" pitchFamily="49" charset="-122"/>
              </a:rPr>
              <a:t>修饰</a:t>
            </a:r>
          </a:p>
        </p:txBody>
      </p:sp>
      <p:sp>
        <p:nvSpPr>
          <p:cNvPr id="143365" name="AutoShape 5"/>
          <p:cNvSpPr>
            <a:spLocks noChangeArrowheads="1"/>
          </p:cNvSpPr>
          <p:nvPr/>
        </p:nvSpPr>
        <p:spPr bwMode="auto">
          <a:xfrm>
            <a:off x="6876256" y="546895"/>
            <a:ext cx="2448272" cy="1049337"/>
          </a:xfrm>
          <a:prstGeom prst="wedgeEllipseCallout">
            <a:avLst>
              <a:gd name="adj1" fmla="val -69338"/>
              <a:gd name="adj2" fmla="val 38364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>
                <a:latin typeface="楷体_GB2312" pitchFamily="49" charset="-122"/>
              </a:rPr>
              <a:t>没有</a:t>
            </a:r>
            <a:r>
              <a:rPr lang="en-US" altLang="zh-CN" sz="2400" b="1">
                <a:latin typeface="楷体_GB2312" pitchFamily="49" charset="-122"/>
              </a:rPr>
              <a:t>static</a:t>
            </a:r>
            <a:r>
              <a:rPr lang="zh-CN" altLang="en-US" sz="2400" b="1">
                <a:latin typeface="楷体_GB2312" pitchFamily="49" charset="-122"/>
              </a:rPr>
              <a:t>修饰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690092" y="1616601"/>
            <a:ext cx="8202388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class </a:t>
            </a:r>
            <a:r>
              <a:rPr lang="en-US" altLang="zh-CN" sz="2800" b="1" dirty="0" smtClean="0"/>
              <a:t>Person{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public static void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sayHello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(){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(“hello”);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}	</a:t>
            </a:r>
            <a:r>
              <a:rPr lang="en-US" altLang="zh-CN" sz="2800" b="1" dirty="0" smtClean="0"/>
              <a:t>}</a:t>
            </a:r>
            <a:endParaRPr lang="en-US" altLang="zh-CN" sz="2800" b="1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4925" y="4284663"/>
            <a:ext cx="9128125" cy="2312987"/>
            <a:chOff x="188305" y="4285443"/>
            <a:chExt cx="9127236" cy="2312212"/>
          </a:xfrm>
        </p:grpSpPr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188305" y="4285443"/>
              <a:ext cx="1687434" cy="770737"/>
              <a:chOff x="0" y="0"/>
              <a:chExt cx="561" cy="384"/>
            </a:xfrm>
            <a:noFill/>
          </p:grpSpPr>
          <p:sp>
            <p:nvSpPr>
              <p:cNvPr id="143376" name="Rectangle 1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75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 dirty="0">
                    <a:latin typeface="Times New Roman" pitchFamily="18" charset="0"/>
                    <a:ea typeface="黑体" pitchFamily="49" charset="-122"/>
                  </a:rPr>
                  <a:t>对比项</a:t>
                </a:r>
                <a:endParaRPr lang="zh-CN" altLang="en-US" sz="24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400" b="1" dirty="0">
                  <a:latin typeface="Arial Narrow" pitchFamily="34" charset="0"/>
                </a:endParaRPr>
              </a:p>
            </p:txBody>
          </p:sp>
          <p:sp>
            <p:nvSpPr>
              <p:cNvPr id="143377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78" name="Group 18"/>
            <p:cNvGrpSpPr>
              <a:grpSpLocks/>
            </p:cNvGrpSpPr>
            <p:nvPr/>
          </p:nvGrpSpPr>
          <p:grpSpPr bwMode="auto">
            <a:xfrm>
              <a:off x="1875739" y="4285443"/>
              <a:ext cx="2674305" cy="770737"/>
              <a:chOff x="561" y="0"/>
              <a:chExt cx="878" cy="384"/>
            </a:xfrm>
            <a:noFill/>
          </p:grpSpPr>
          <p:sp>
            <p:nvSpPr>
              <p:cNvPr id="143379" name="Rectangle 19"/>
              <p:cNvSpPr>
                <a:spLocks noChangeArrowheads="1"/>
              </p:cNvSpPr>
              <p:nvPr/>
            </p:nvSpPr>
            <p:spPr bwMode="auto">
              <a:xfrm>
                <a:off x="604" y="0"/>
                <a:ext cx="792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 dirty="0">
                    <a:latin typeface="Times New Roman" pitchFamily="18" charset="0"/>
                    <a:ea typeface="黑体" pitchFamily="49" charset="-122"/>
                  </a:rPr>
                  <a:t>内存</a:t>
                </a:r>
                <a:endParaRPr lang="zh-CN" altLang="en-US" sz="24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400" b="1" dirty="0">
                  <a:latin typeface="Arial Narrow" pitchFamily="34" charset="0"/>
                </a:endParaRPr>
              </a:p>
            </p:txBody>
          </p:sp>
          <p:sp>
            <p:nvSpPr>
              <p:cNvPr id="143380" name="Rectangle 20"/>
              <p:cNvSpPr>
                <a:spLocks noChangeArrowheads="1"/>
              </p:cNvSpPr>
              <p:nvPr/>
            </p:nvSpPr>
            <p:spPr bwMode="auto">
              <a:xfrm>
                <a:off x="561" y="0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81" name="Group 21"/>
            <p:cNvGrpSpPr>
              <a:grpSpLocks/>
            </p:cNvGrpSpPr>
            <p:nvPr/>
          </p:nvGrpSpPr>
          <p:grpSpPr bwMode="auto">
            <a:xfrm>
              <a:off x="4550044" y="4285443"/>
              <a:ext cx="1910266" cy="770737"/>
              <a:chOff x="1439" y="0"/>
              <a:chExt cx="806" cy="384"/>
            </a:xfrm>
            <a:noFill/>
          </p:grpSpPr>
          <p:sp>
            <p:nvSpPr>
              <p:cNvPr id="143382" name="Rectangle 22"/>
              <p:cNvSpPr>
                <a:spLocks noChangeArrowheads="1"/>
              </p:cNvSpPr>
              <p:nvPr/>
            </p:nvSpPr>
            <p:spPr bwMode="auto">
              <a:xfrm>
                <a:off x="1482" y="0"/>
                <a:ext cx="720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 dirty="0">
                    <a:latin typeface="Times New Roman" pitchFamily="18" charset="0"/>
                    <a:ea typeface="黑体" pitchFamily="49" charset="-122"/>
                  </a:rPr>
                  <a:t>同类使用</a:t>
                </a:r>
                <a:endParaRPr lang="zh-CN" altLang="en-US" sz="2400" b="1" dirty="0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400" b="1" dirty="0">
                  <a:latin typeface="Arial Narrow" pitchFamily="34" charset="0"/>
                </a:endParaRPr>
              </a:p>
            </p:txBody>
          </p:sp>
          <p:sp>
            <p:nvSpPr>
              <p:cNvPr id="143383" name="Rectangle 23"/>
              <p:cNvSpPr>
                <a:spLocks noChangeArrowheads="1"/>
              </p:cNvSpPr>
              <p:nvPr/>
            </p:nvSpPr>
            <p:spPr bwMode="auto">
              <a:xfrm>
                <a:off x="1439" y="0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84" name="Group 24"/>
            <p:cNvGrpSpPr>
              <a:grpSpLocks/>
            </p:cNvGrpSpPr>
            <p:nvPr/>
          </p:nvGrpSpPr>
          <p:grpSpPr bwMode="auto">
            <a:xfrm>
              <a:off x="6460311" y="4285443"/>
              <a:ext cx="2855230" cy="770737"/>
              <a:chOff x="2245" y="0"/>
              <a:chExt cx="1022" cy="384"/>
            </a:xfrm>
            <a:noFill/>
          </p:grpSpPr>
          <p:sp>
            <p:nvSpPr>
              <p:cNvPr id="143385" name="Rectangle 25"/>
              <p:cNvSpPr>
                <a:spLocks noChangeArrowheads="1"/>
              </p:cNvSpPr>
              <p:nvPr/>
            </p:nvSpPr>
            <p:spPr bwMode="auto">
              <a:xfrm>
                <a:off x="2288" y="0"/>
                <a:ext cx="936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>
                    <a:latin typeface="Times New Roman" pitchFamily="18" charset="0"/>
                    <a:ea typeface="黑体" pitchFamily="49" charset="-122"/>
                  </a:rPr>
                  <a:t>外类使用</a:t>
                </a:r>
                <a:endParaRPr lang="zh-CN" altLang="en-US" sz="2400" b="1">
                  <a:latin typeface="Times New Roman" pitchFamily="18" charset="0"/>
                </a:endParaRPr>
              </a:p>
              <a:p>
                <a:pPr algn="ctr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386" name="Rectangle 26"/>
              <p:cNvSpPr>
                <a:spLocks noChangeArrowheads="1"/>
              </p:cNvSpPr>
              <p:nvPr/>
            </p:nvSpPr>
            <p:spPr bwMode="auto">
              <a:xfrm>
                <a:off x="2245" y="0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87" name="Group 27"/>
            <p:cNvGrpSpPr>
              <a:grpSpLocks/>
            </p:cNvGrpSpPr>
            <p:nvPr/>
          </p:nvGrpSpPr>
          <p:grpSpPr bwMode="auto">
            <a:xfrm>
              <a:off x="188305" y="5056180"/>
              <a:ext cx="1687434" cy="770737"/>
              <a:chOff x="0" y="384"/>
              <a:chExt cx="561" cy="384"/>
            </a:xfrm>
            <a:noFill/>
          </p:grpSpPr>
          <p:sp>
            <p:nvSpPr>
              <p:cNvPr id="143388" name="Rectangle 28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75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类方法</a:t>
                </a:r>
                <a:endParaRPr lang="en-US" altLang="zh-CN" sz="2400" b="1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389" name="Rectangle 29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90" name="Group 30"/>
            <p:cNvGrpSpPr>
              <a:grpSpLocks/>
            </p:cNvGrpSpPr>
            <p:nvPr/>
          </p:nvGrpSpPr>
          <p:grpSpPr bwMode="auto">
            <a:xfrm>
              <a:off x="1881622" y="5056180"/>
              <a:ext cx="2805280" cy="770737"/>
              <a:chOff x="561" y="384"/>
              <a:chExt cx="921" cy="384"/>
            </a:xfrm>
            <a:noFill/>
          </p:grpSpPr>
          <p:sp>
            <p:nvSpPr>
              <p:cNvPr id="143391" name="Rectangle 31"/>
              <p:cNvSpPr>
                <a:spLocks noChangeArrowheads="1"/>
              </p:cNvSpPr>
              <p:nvPr/>
            </p:nvSpPr>
            <p:spPr bwMode="auto">
              <a:xfrm>
                <a:off x="604" y="384"/>
                <a:ext cx="878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 dirty="0">
                    <a:latin typeface="Times New Roman" pitchFamily="18" charset="0"/>
                    <a:ea typeface="楷体_GB2312" pitchFamily="49" charset="-122"/>
                  </a:rPr>
                  <a:t>永远占一块，加载时分配，实例共有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 dirty="0">
                  <a:latin typeface="Arial Narrow" pitchFamily="34" charset="0"/>
                </a:endParaRPr>
              </a:p>
            </p:txBody>
          </p:sp>
          <p:sp>
            <p:nvSpPr>
              <p:cNvPr id="143392" name="Rectangle 32"/>
              <p:cNvSpPr>
                <a:spLocks noChangeArrowheads="1"/>
              </p:cNvSpPr>
              <p:nvPr/>
            </p:nvSpPr>
            <p:spPr bwMode="auto">
              <a:xfrm>
                <a:off x="561" y="384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93" name="Group 33"/>
            <p:cNvGrpSpPr>
              <a:grpSpLocks/>
            </p:cNvGrpSpPr>
            <p:nvPr/>
          </p:nvGrpSpPr>
          <p:grpSpPr bwMode="auto">
            <a:xfrm>
              <a:off x="4550044" y="5056180"/>
              <a:ext cx="1910266" cy="770737"/>
              <a:chOff x="1439" y="384"/>
              <a:chExt cx="806" cy="384"/>
            </a:xfrm>
            <a:noFill/>
          </p:grpSpPr>
          <p:sp>
            <p:nvSpPr>
              <p:cNvPr id="143394" name="Rectangle 34"/>
              <p:cNvSpPr>
                <a:spLocks noChangeArrowheads="1"/>
              </p:cNvSpPr>
              <p:nvPr/>
            </p:nvSpPr>
            <p:spPr bwMode="auto">
              <a:xfrm>
                <a:off x="1482" y="384"/>
                <a:ext cx="720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直接用</a:t>
                </a:r>
                <a:endParaRPr lang="zh-CN" altLang="en-US" sz="24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395" name="Rectangle 35"/>
              <p:cNvSpPr>
                <a:spLocks noChangeArrowheads="1"/>
              </p:cNvSpPr>
              <p:nvPr/>
            </p:nvSpPr>
            <p:spPr bwMode="auto">
              <a:xfrm>
                <a:off x="1439" y="384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96" name="Group 36"/>
            <p:cNvGrpSpPr>
              <a:grpSpLocks/>
            </p:cNvGrpSpPr>
            <p:nvPr/>
          </p:nvGrpSpPr>
          <p:grpSpPr bwMode="auto">
            <a:xfrm>
              <a:off x="6460311" y="5056180"/>
              <a:ext cx="2855230" cy="770737"/>
              <a:chOff x="2245" y="384"/>
              <a:chExt cx="1022" cy="384"/>
            </a:xfrm>
            <a:noFill/>
          </p:grpSpPr>
          <p:sp>
            <p:nvSpPr>
              <p:cNvPr id="143397" name="Rectangle 37"/>
              <p:cNvSpPr>
                <a:spLocks noChangeArrowheads="1"/>
              </p:cNvSpPr>
              <p:nvPr/>
            </p:nvSpPr>
            <p:spPr bwMode="auto">
              <a:xfrm>
                <a:off x="2288" y="384"/>
                <a:ext cx="936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带类名直接使用，不必生成对象</a:t>
                </a:r>
                <a:endParaRPr lang="zh-CN" altLang="en-US" sz="24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398" name="Rectangle 38"/>
              <p:cNvSpPr>
                <a:spLocks noChangeArrowheads="1"/>
              </p:cNvSpPr>
              <p:nvPr/>
            </p:nvSpPr>
            <p:spPr bwMode="auto">
              <a:xfrm>
                <a:off x="2245" y="384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399" name="Group 39"/>
            <p:cNvGrpSpPr>
              <a:grpSpLocks/>
            </p:cNvGrpSpPr>
            <p:nvPr/>
          </p:nvGrpSpPr>
          <p:grpSpPr bwMode="auto">
            <a:xfrm>
              <a:off x="188305" y="5826918"/>
              <a:ext cx="1687434" cy="770737"/>
              <a:chOff x="0" y="768"/>
              <a:chExt cx="561" cy="384"/>
            </a:xfrm>
            <a:noFill/>
          </p:grpSpPr>
          <p:sp>
            <p:nvSpPr>
              <p:cNvPr id="143400" name="Rectangle 40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75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实例方法</a:t>
                </a:r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401" name="Rectangle 4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61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402" name="Group 42"/>
            <p:cNvGrpSpPr>
              <a:grpSpLocks/>
            </p:cNvGrpSpPr>
            <p:nvPr/>
          </p:nvGrpSpPr>
          <p:grpSpPr bwMode="auto">
            <a:xfrm>
              <a:off x="1875739" y="5826918"/>
              <a:ext cx="2674305" cy="770737"/>
              <a:chOff x="561" y="768"/>
              <a:chExt cx="878" cy="384"/>
            </a:xfrm>
            <a:noFill/>
          </p:grpSpPr>
          <p:sp>
            <p:nvSpPr>
              <p:cNvPr id="143403" name="Rectangle 43"/>
              <p:cNvSpPr>
                <a:spLocks noChangeArrowheads="1"/>
              </p:cNvSpPr>
              <p:nvPr/>
            </p:nvSpPr>
            <p:spPr bwMode="auto">
              <a:xfrm>
                <a:off x="604" y="768"/>
                <a:ext cx="792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一个对象占一块</a:t>
                </a: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404" name="Rectangle 44"/>
              <p:cNvSpPr>
                <a:spLocks noChangeArrowheads="1"/>
              </p:cNvSpPr>
              <p:nvPr/>
            </p:nvSpPr>
            <p:spPr bwMode="auto">
              <a:xfrm>
                <a:off x="561" y="768"/>
                <a:ext cx="878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405" name="Group 45"/>
            <p:cNvGrpSpPr>
              <a:grpSpLocks/>
            </p:cNvGrpSpPr>
            <p:nvPr/>
          </p:nvGrpSpPr>
          <p:grpSpPr bwMode="auto">
            <a:xfrm>
              <a:off x="4550044" y="5826918"/>
              <a:ext cx="1910266" cy="770737"/>
              <a:chOff x="1439" y="768"/>
              <a:chExt cx="806" cy="384"/>
            </a:xfrm>
            <a:noFill/>
          </p:grpSpPr>
          <p:sp>
            <p:nvSpPr>
              <p:cNvPr id="143406" name="Rectangle 46"/>
              <p:cNvSpPr>
                <a:spLocks noChangeArrowheads="1"/>
              </p:cNvSpPr>
              <p:nvPr/>
            </p:nvSpPr>
            <p:spPr bwMode="auto">
              <a:xfrm>
                <a:off x="1482" y="768"/>
                <a:ext cx="720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实例方法直接用</a:t>
                </a:r>
                <a:endParaRPr lang="zh-CN" altLang="en-US" sz="2400" b="1">
                  <a:latin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>
                  <a:latin typeface="Arial Narrow" pitchFamily="34" charset="0"/>
                </a:endParaRPr>
              </a:p>
            </p:txBody>
          </p:sp>
          <p:sp>
            <p:nvSpPr>
              <p:cNvPr id="143407" name="Rectangle 47"/>
              <p:cNvSpPr>
                <a:spLocks noChangeArrowheads="1"/>
              </p:cNvSpPr>
              <p:nvPr/>
            </p:nvSpPr>
            <p:spPr bwMode="auto">
              <a:xfrm>
                <a:off x="1439" y="768"/>
                <a:ext cx="806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  <p:grpSp>
          <p:nvGrpSpPr>
            <p:cNvPr id="143408" name="Group 48"/>
            <p:cNvGrpSpPr>
              <a:grpSpLocks/>
            </p:cNvGrpSpPr>
            <p:nvPr/>
          </p:nvGrpSpPr>
          <p:grpSpPr bwMode="auto">
            <a:xfrm>
              <a:off x="6460311" y="5826918"/>
              <a:ext cx="2855230" cy="770737"/>
              <a:chOff x="2245" y="768"/>
              <a:chExt cx="1022" cy="384"/>
            </a:xfrm>
            <a:noFill/>
          </p:grpSpPr>
          <p:sp>
            <p:nvSpPr>
              <p:cNvPr id="143409" name="Rectangle 49"/>
              <p:cNvSpPr>
                <a:spLocks noChangeArrowheads="1"/>
              </p:cNvSpPr>
              <p:nvPr/>
            </p:nvSpPr>
            <p:spPr bwMode="auto">
              <a:xfrm>
                <a:off x="2288" y="768"/>
                <a:ext cx="936" cy="3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400" b="1" dirty="0">
                    <a:latin typeface="Times New Roman" pitchFamily="18" charset="0"/>
                    <a:ea typeface="楷体_GB2312" pitchFamily="49" charset="-122"/>
                  </a:rPr>
                  <a:t>必须</a:t>
                </a:r>
                <a:r>
                  <a:rPr lang="zh-CN" altLang="en-US" sz="2400" b="1" dirty="0" smtClean="0">
                    <a:latin typeface="Times New Roman" pitchFamily="18" charset="0"/>
                    <a:ea typeface="楷体_GB2312" pitchFamily="49" charset="-122"/>
                  </a:rPr>
                  <a:t>先生</a:t>
                </a:r>
                <a:r>
                  <a:rPr lang="zh-CN" altLang="en-US" sz="2400" b="1" dirty="0">
                    <a:latin typeface="Times New Roman" pitchFamily="18" charset="0"/>
                    <a:ea typeface="楷体_GB2312" pitchFamily="49" charset="-122"/>
                  </a:rPr>
                  <a:t>成对象，然后再使用</a:t>
                </a:r>
                <a:endParaRPr lang="zh-CN" altLang="en-US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eaLnBrk="0" hangingPunct="0">
                  <a:defRPr/>
                </a:pPr>
                <a:endParaRPr lang="zh-CN" altLang="en-US" sz="2400" b="1" dirty="0">
                  <a:latin typeface="Arial Narrow" pitchFamily="34" charset="0"/>
                </a:endParaRPr>
              </a:p>
            </p:txBody>
          </p:sp>
          <p:sp>
            <p:nvSpPr>
              <p:cNvPr id="143410" name="Rectangle 50"/>
              <p:cNvSpPr>
                <a:spLocks noChangeArrowheads="1"/>
              </p:cNvSpPr>
              <p:nvPr/>
            </p:nvSpPr>
            <p:spPr bwMode="auto">
              <a:xfrm>
                <a:off x="2245" y="768"/>
                <a:ext cx="1022" cy="384"/>
              </a:xfrm>
              <a:prstGeom prst="rect">
                <a:avLst/>
              </a:prstGeom>
              <a:grpFill/>
              <a:ln w="7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 sz="2400" b="1">
                  <a:latin typeface="Arial" charset="0"/>
                </a:endParaRPr>
              </a:p>
            </p:txBody>
          </p:sp>
        </p:grpSp>
      </p:grpSp>
      <p:sp>
        <p:nvSpPr>
          <p:cNvPr id="23560" name="Rectangle 5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3.6.2 </a:t>
            </a:r>
            <a:r>
              <a:rPr lang="zh-CN" altLang="en-US" dirty="0" smtClean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107102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 autoUpdateAnimBg="0"/>
      <p:bldP spid="143365" grpId="0" animBg="1" autoUpdateAnimBg="0"/>
      <p:bldP spid="1433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3.6.2 </a:t>
            </a:r>
            <a:r>
              <a:rPr lang="zh-CN" altLang="en-US" dirty="0" smtClean="0"/>
              <a:t>静态方法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05880"/>
            <a:ext cx="8280400" cy="2151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类（静态）方法</a:t>
            </a:r>
            <a:r>
              <a:rPr lang="zh-CN" altLang="en-US" dirty="0" smtClean="0"/>
              <a:t>：不用通过创建对象而直接访问的方法。如：</a:t>
            </a:r>
            <a:r>
              <a:rPr lang="en-US" altLang="zh-CN" dirty="0" err="1" smtClean="0"/>
              <a:t>java.lang.Math</a:t>
            </a:r>
            <a:r>
              <a:rPr lang="zh-CN" altLang="en-US" dirty="0" smtClean="0"/>
              <a:t>类中的方法、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arraycopy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5876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总结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4038600" cy="4267200"/>
          </a:xfrm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类变量：公共财产</a:t>
            </a:r>
          </a:p>
          <a:p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实例变量：个人财产</a:t>
            </a:r>
          </a:p>
          <a:p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类方法：公家行为</a:t>
            </a:r>
          </a:p>
          <a:p>
            <a:endParaRPr lang="zh-CN" altLang="en-US" smtClean="0"/>
          </a:p>
          <a:p>
            <a:pPr>
              <a:buFontTx/>
              <a:buNone/>
            </a:pPr>
            <a:r>
              <a:rPr lang="zh-CN" altLang="en-US" smtClean="0"/>
              <a:t>实例方法：个人行为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 flipH="1" flipV="1">
            <a:off x="6400800" y="1600200"/>
            <a:ext cx="762000" cy="2667000"/>
          </a:xfrm>
          <a:prstGeom prst="curvedRightArrow">
            <a:avLst>
              <a:gd name="adj1" fmla="val 43523"/>
              <a:gd name="adj2" fmla="val 75218"/>
              <a:gd name="adj3" fmla="val 281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2362200" y="3505200"/>
            <a:ext cx="4038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0" name="Line 12"/>
          <p:cNvSpPr>
            <a:spLocks noChangeShapeType="1"/>
          </p:cNvSpPr>
          <p:nvPr/>
        </p:nvSpPr>
        <p:spPr bwMode="auto">
          <a:xfrm>
            <a:off x="2362200" y="2438400"/>
            <a:ext cx="403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1" name="Line 13"/>
          <p:cNvSpPr>
            <a:spLocks noChangeShapeType="1"/>
          </p:cNvSpPr>
          <p:nvPr/>
        </p:nvSpPr>
        <p:spPr bwMode="auto">
          <a:xfrm>
            <a:off x="2362200" y="4648200"/>
            <a:ext cx="403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 flipV="1">
            <a:off x="1600200" y="2819400"/>
            <a:ext cx="762000" cy="2514600"/>
          </a:xfrm>
          <a:prstGeom prst="curvedRightArrow">
            <a:avLst>
              <a:gd name="adj1" fmla="val 41036"/>
              <a:gd name="adj2" fmla="val 70919"/>
              <a:gd name="adj3" fmla="val 281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 flipV="1">
            <a:off x="1066800" y="1600200"/>
            <a:ext cx="1295400" cy="3886200"/>
          </a:xfrm>
          <a:prstGeom prst="curvedRightArrow">
            <a:avLst>
              <a:gd name="adj1" fmla="val 37306"/>
              <a:gd name="adj2" fmla="val 64472"/>
              <a:gd name="adj3" fmla="val 281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14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9" grpId="0" animBg="1"/>
      <p:bldP spid="1546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7652" y="1196752"/>
            <a:ext cx="82804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问题：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能用在类方法中吗？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不能，如同类方法中不能使用实例变量一样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入口方法的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修饰符是必需的吗？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必须，程序的类一加载就调用</a:t>
            </a:r>
            <a:r>
              <a:rPr lang="en-US" altLang="zh-CN" dirty="0" smtClean="0">
                <a:solidFill>
                  <a:srgbClr val="0070C0"/>
                </a:solidFill>
              </a:rPr>
              <a:t>main()</a:t>
            </a:r>
            <a:r>
              <a:rPr lang="zh-CN" altLang="en-US" dirty="0" smtClean="0">
                <a:solidFill>
                  <a:srgbClr val="0070C0"/>
                </a:solidFill>
              </a:rPr>
              <a:t>入口方法，没有生成实例</a:t>
            </a:r>
          </a:p>
        </p:txBody>
      </p:sp>
    </p:spTree>
    <p:extLst>
      <p:ext uri="{BB962C8B-B14F-4D97-AF65-F5344CB8AC3E}">
        <p14:creationId xmlns:p14="http://schemas.microsoft.com/office/powerpoint/2010/main" val="378788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3.6.3 </a:t>
            </a:r>
            <a:r>
              <a:rPr lang="zh-CN" altLang="en-US" dirty="0" smtClean="0"/>
              <a:t>静态代码块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2959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用</a:t>
            </a:r>
            <a:r>
              <a:rPr lang="en-US" altLang="zh-CN" dirty="0"/>
              <a:t>static</a:t>
            </a:r>
            <a:r>
              <a:rPr lang="zh-CN" altLang="zh-CN" dirty="0"/>
              <a:t>关键字修饰的代码块称为</a:t>
            </a:r>
            <a:r>
              <a:rPr lang="zh-CN" altLang="zh-CN" dirty="0">
                <a:solidFill>
                  <a:srgbClr val="FF0000"/>
                </a:solidFill>
              </a:rPr>
              <a:t>静态代码块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3768" y="2420938"/>
            <a:ext cx="360045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tIns="262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+mj-lt"/>
                <a:ea typeface="+mj-ea"/>
              </a:rPr>
              <a:t>static{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+mj-lt"/>
                <a:ea typeface="+mj-ea"/>
              </a:rPr>
              <a:t>	//</a:t>
            </a:r>
            <a:r>
              <a:rPr lang="zh-CN" altLang="en-US" sz="2800" b="1" smtClean="0">
                <a:latin typeface="+mj-lt"/>
                <a:ea typeface="+mj-ea"/>
              </a:rPr>
              <a:t>程序块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+mj-lt"/>
                <a:ea typeface="+mj-ea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2800" b="1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89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3.6.3 </a:t>
            </a:r>
            <a:r>
              <a:rPr lang="zh-CN" altLang="en-US" dirty="0" smtClean="0"/>
              <a:t>静态代码块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当</a:t>
            </a:r>
            <a:r>
              <a:rPr lang="zh-CN" altLang="zh-CN" dirty="0">
                <a:solidFill>
                  <a:srgbClr val="FF0000"/>
                </a:solidFill>
              </a:rPr>
              <a:t>类被加载时，静态代码块会执行</a:t>
            </a:r>
            <a:r>
              <a:rPr lang="zh-CN" altLang="zh-CN" dirty="0"/>
              <a:t>，由于类只加载一次，因此静态代码块只</a:t>
            </a:r>
            <a:r>
              <a:rPr lang="zh-CN" altLang="zh-CN" dirty="0">
                <a:solidFill>
                  <a:srgbClr val="FF0000"/>
                </a:solidFill>
              </a:rPr>
              <a:t>执行一次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程序中，通常会使用静态代码</a:t>
            </a:r>
            <a:r>
              <a:rPr lang="zh-CN" altLang="zh-CN" dirty="0" smtClean="0"/>
              <a:t>块对</a:t>
            </a:r>
            <a:r>
              <a:rPr lang="zh-CN" altLang="zh-CN" dirty="0"/>
              <a:t>类的成员变量进行</a:t>
            </a:r>
            <a:r>
              <a:rPr lang="zh-CN" altLang="zh-CN" dirty="0">
                <a:solidFill>
                  <a:srgbClr val="FF0000"/>
                </a:solidFill>
              </a:rPr>
              <a:t>初始化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3-1</a:t>
            </a:r>
            <a:r>
              <a:rPr lang="zh-CN" altLang="en-US" dirty="0" smtClean="0"/>
              <a:t>超市购物程序设计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任务：购物者到某超市购买某商品，</a:t>
            </a:r>
            <a:r>
              <a:rPr lang="zh-CN" altLang="en-US" dirty="0"/>
              <a:t>如果</a:t>
            </a:r>
            <a:r>
              <a:rPr lang="zh-CN" altLang="en-US" dirty="0" smtClean="0"/>
              <a:t>购买的商品在超市中有，提示购买到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，如果没有，也提示。</a:t>
            </a:r>
            <a:endParaRPr lang="en-US" altLang="zh-CN" dirty="0" smtClean="0"/>
          </a:p>
          <a:p>
            <a:r>
              <a:rPr lang="zh-CN" altLang="en-US" dirty="0" smtClean="0"/>
              <a:t>分析对象：人、超市、商品</a:t>
            </a:r>
            <a:endParaRPr lang="en-US" altLang="zh-CN" dirty="0" smtClean="0"/>
          </a:p>
          <a:p>
            <a:r>
              <a:rPr lang="zh-CN" altLang="en-US" dirty="0" smtClean="0"/>
              <a:t>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超市包含若干商品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人调用超市、商品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1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-36512" y="-27384"/>
            <a:ext cx="9144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/>
              <a:t>public class </a:t>
            </a:r>
            <a:r>
              <a:rPr lang="en-US" altLang="zh-CN" sz="2800" b="1" dirty="0" err="1"/>
              <a:t>StaticInitDemo</a:t>
            </a:r>
            <a:r>
              <a:rPr lang="en-US" altLang="zh-CN" sz="2800" b="1" dirty="0"/>
              <a:t>{</a:t>
            </a:r>
          </a:p>
          <a:p>
            <a:pPr>
              <a:defRPr/>
            </a:pPr>
            <a:r>
              <a:rPr lang="en-US" altLang="zh-CN" sz="2800" b="1" dirty="0"/>
              <a:t>	static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x=100;</a:t>
            </a:r>
          </a:p>
          <a:p>
            <a:pPr>
              <a:defRPr/>
            </a:pPr>
            <a:r>
              <a:rPr lang="en-US" altLang="zh-CN" sz="2800" b="1" dirty="0"/>
              <a:t>	static double y;</a:t>
            </a:r>
          </a:p>
          <a:p>
            <a:pPr>
              <a:defRPr/>
            </a:pPr>
            <a:r>
              <a:rPr lang="en-US" altLang="zh-CN" sz="2800" b="1" dirty="0"/>
              <a:t>	double z;</a:t>
            </a:r>
          </a:p>
          <a:p>
            <a:pPr>
              <a:defRPr/>
            </a:pPr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rgbClr val="FF0000"/>
                </a:solidFill>
              </a:rPr>
              <a:t>static{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		y=3.1415926;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	}</a:t>
            </a:r>
          </a:p>
          <a:p>
            <a:pPr>
              <a:defRPr/>
            </a:pPr>
            <a:r>
              <a:rPr lang="en-US" altLang="zh-CN" sz="2800" b="1" dirty="0"/>
              <a:t>	</a:t>
            </a:r>
            <a:r>
              <a:rPr lang="en-US" altLang="zh-CN" sz="2800" b="1" dirty="0" err="1">
                <a:solidFill>
                  <a:srgbClr val="0070C0"/>
                </a:solidFill>
              </a:rPr>
              <a:t>StaticInitDemo</a:t>
            </a:r>
            <a:r>
              <a:rPr lang="en-US" altLang="zh-CN" sz="2800" b="1" dirty="0">
                <a:solidFill>
                  <a:srgbClr val="0070C0"/>
                </a:solidFill>
              </a:rPr>
              <a:t>(){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		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z=x*</a:t>
            </a:r>
            <a:r>
              <a:rPr lang="en-US" altLang="zh-CN" sz="2800" b="1" dirty="0">
                <a:solidFill>
                  <a:srgbClr val="0070C0"/>
                </a:solidFill>
              </a:rPr>
              <a:t>y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;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	}</a:t>
            </a:r>
          </a:p>
          <a:p>
            <a:pPr>
              <a:defRPr/>
            </a:pPr>
            <a:r>
              <a:rPr lang="en-US" altLang="zh-CN" sz="2800" b="1" dirty="0"/>
              <a:t>	public static void main(String </a:t>
            </a:r>
            <a:r>
              <a:rPr lang="en-US" altLang="zh-CN" sz="2800" b="1" dirty="0" err="1"/>
              <a:t>args</a:t>
            </a:r>
            <a:r>
              <a:rPr lang="en-US" altLang="zh-CN" sz="2800" b="1" dirty="0"/>
              <a:t>[]){</a:t>
            </a:r>
          </a:p>
          <a:p>
            <a:pPr>
              <a:defRPr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("x="+x);</a:t>
            </a:r>
          </a:p>
          <a:p>
            <a:pPr>
              <a:defRPr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("y="+y);</a:t>
            </a:r>
          </a:p>
          <a:p>
            <a:pPr>
              <a:defRPr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StaticInitDemo</a:t>
            </a:r>
            <a:r>
              <a:rPr lang="en-US" altLang="zh-CN" sz="2800" b="1" dirty="0"/>
              <a:t> s1=new </a:t>
            </a:r>
            <a:r>
              <a:rPr lang="en-US" altLang="zh-CN" sz="2800" b="1" dirty="0" err="1"/>
              <a:t>StaticInitDemo</a:t>
            </a:r>
            <a:r>
              <a:rPr lang="en-US" altLang="zh-CN" sz="2800" b="1" dirty="0"/>
              <a:t>(); 		</a:t>
            </a:r>
            <a:r>
              <a:rPr lang="en-US" altLang="zh-CN" sz="2800" b="1" dirty="0" err="1"/>
              <a:t>System.out.println</a:t>
            </a:r>
            <a:r>
              <a:rPr lang="en-US" altLang="zh-CN" sz="2800" b="1" dirty="0"/>
              <a:t>("z="+s1.z);</a:t>
            </a:r>
          </a:p>
          <a:p>
            <a:pPr>
              <a:defRPr/>
            </a:pPr>
            <a:r>
              <a:rPr lang="en-US" altLang="zh-CN" sz="2800" b="1" dirty="0"/>
              <a:t>}}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7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zh-CN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645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3200" b="1" dirty="0">
                <a:ea typeface="楷体_GB2312" pitchFamily="49" charset="-122"/>
              </a:rPr>
              <a:t>静态初始化：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ea typeface="楷体_GB2312" pitchFamily="49" charset="-122"/>
              </a:rPr>
              <a:t>没有参数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类加载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到内存时被执行；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9900"/>
                </a:solidFill>
                <a:ea typeface="楷体_GB2312" pitchFamily="49" charset="-122"/>
              </a:rPr>
              <a:t>不能使用实例变量、实例方法；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不能使用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super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3200" b="1" dirty="0">
                <a:ea typeface="楷体_GB2312" pitchFamily="49" charset="-122"/>
              </a:rPr>
              <a:t>构造方法：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ea typeface="楷体_GB2312" pitchFamily="49" charset="-122"/>
              </a:rPr>
              <a:t>可以接收参数；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创建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对象时被调用；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solidFill>
                  <a:srgbClr val="FF9900"/>
                </a:solidFill>
                <a:ea typeface="楷体_GB2312" pitchFamily="49" charset="-122"/>
              </a:rPr>
              <a:t>可以使用类变量、类方法，实例变量、实例方法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tabLst>
                <a:tab pos="4848225" algn="l"/>
              </a:tabLst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可以使用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this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super</a:t>
            </a:r>
          </a:p>
        </p:txBody>
      </p:sp>
    </p:spTree>
    <p:extLst>
      <p:ext uri="{BB962C8B-B14F-4D97-AF65-F5344CB8AC3E}">
        <p14:creationId xmlns:p14="http://schemas.microsoft.com/office/powerpoint/2010/main" val="3303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3.7 </a:t>
            </a:r>
            <a:r>
              <a:rPr lang="zh-CN" altLang="en-US" sz="4000" dirty="0" smtClean="0"/>
              <a:t>成员内部类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中，允许在一个类的内部定义类，这样的类称作</a:t>
            </a:r>
            <a:r>
              <a:rPr lang="zh-CN" altLang="zh-CN" dirty="0">
                <a:solidFill>
                  <a:srgbClr val="FF0000"/>
                </a:solidFill>
              </a:rPr>
              <a:t>内部类</a:t>
            </a:r>
            <a:r>
              <a:rPr lang="zh-CN" altLang="zh-CN" dirty="0"/>
              <a:t>，这个内部类所在的类称作</a:t>
            </a:r>
            <a:r>
              <a:rPr lang="zh-CN" altLang="zh-CN" dirty="0">
                <a:solidFill>
                  <a:srgbClr val="FF0000"/>
                </a:solidFill>
              </a:rPr>
              <a:t>外部类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根据</a:t>
            </a:r>
            <a:r>
              <a:rPr lang="zh-CN" altLang="zh-CN" dirty="0"/>
              <a:t>内部类的位置、修饰符和定义的方式可分为：</a:t>
            </a:r>
            <a:r>
              <a:rPr lang="zh-CN" altLang="zh-CN" dirty="0">
                <a:solidFill>
                  <a:srgbClr val="FF0000"/>
                </a:solidFill>
              </a:rPr>
              <a:t>成员内部类</a:t>
            </a:r>
            <a:r>
              <a:rPr lang="zh-CN" altLang="zh-CN" dirty="0"/>
              <a:t>、静态内部类、方法内部类</a:t>
            </a:r>
            <a:r>
              <a:rPr lang="zh-CN" altLang="zh-CN" dirty="0" smtClean="0"/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3.7 </a:t>
            </a:r>
            <a:r>
              <a:rPr lang="zh-CN" altLang="en-US" sz="4000" dirty="0"/>
              <a:t>成员内部类</a:t>
            </a:r>
            <a:endParaRPr lang="zh-CN" alt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成员内部类：在类里直接定义，</a:t>
            </a:r>
            <a:r>
              <a:rPr lang="zh-CN" altLang="zh-CN" dirty="0">
                <a:solidFill>
                  <a:srgbClr val="FF0000"/>
                </a:solidFill>
              </a:rPr>
              <a:t>可以访问外部类的所有</a:t>
            </a:r>
            <a:r>
              <a:rPr lang="zh-CN" altLang="zh-CN" dirty="0" smtClean="0">
                <a:solidFill>
                  <a:srgbClr val="FF0000"/>
                </a:solidFill>
              </a:rPr>
              <a:t>成员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内部类编译成独立的</a:t>
            </a:r>
            <a:r>
              <a:rPr lang="en-US" altLang="zh-CN" dirty="0"/>
              <a:t>.class</a:t>
            </a:r>
            <a:r>
              <a:rPr lang="zh-CN" altLang="en-US" dirty="0"/>
              <a:t>文件，但前面冠以外部类的类名和</a:t>
            </a:r>
            <a:r>
              <a:rPr lang="en-US" altLang="zh-CN" dirty="0"/>
              <a:t>$</a:t>
            </a:r>
            <a:r>
              <a:rPr lang="zh-CN" altLang="en-US" dirty="0"/>
              <a:t>符号。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15616" y="3573016"/>
            <a:ext cx="6768752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Outer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class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Inner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public void show(){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 </a:t>
            </a: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("</a:t>
            </a:r>
            <a:r>
              <a:rPr lang="zh-CN" altLang="en-US" sz="2400" dirty="0" smtClean="0">
                <a:ea typeface="宋体" pitchFamily="2" charset="-122"/>
              </a:rPr>
              <a:t>内部类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        }}</a:t>
            </a:r>
            <a:endParaRPr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3.7 </a:t>
            </a:r>
            <a:r>
              <a:rPr lang="zh-CN" altLang="en-US" sz="4000" dirty="0"/>
              <a:t>成员内部类</a:t>
            </a:r>
            <a:endParaRPr lang="zh-CN" alt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zh-CN" altLang="en-US" dirty="0"/>
              <a:t>内部类对象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）在外部类的实例方法中：</a:t>
            </a:r>
            <a:endParaRPr lang="en-US" altLang="zh-CN" dirty="0" smtClean="0"/>
          </a:p>
          <a:p>
            <a:pPr marL="914400" lvl="2" indent="0" eaLnBrk="1" hangingPunct="1">
              <a:buNone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内部类名   对象</a:t>
            </a:r>
            <a:r>
              <a:rPr lang="en-US" altLang="zh-CN" sz="3200" dirty="0">
                <a:solidFill>
                  <a:srgbClr val="FF0000"/>
                </a:solidFill>
              </a:rPr>
              <a:t>=new   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内部类名</a:t>
            </a:r>
            <a:r>
              <a:rPr lang="en-US" altLang="zh-CN" sz="3200" dirty="0" smtClean="0">
                <a:solidFill>
                  <a:srgbClr val="FF0000"/>
                </a:solidFill>
              </a:rPr>
              <a:t>();</a:t>
            </a:r>
            <a:endParaRPr lang="en-US" altLang="zh-CN" sz="3200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7584" y="2924944"/>
            <a:ext cx="7488832" cy="37856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Outer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FF9900"/>
                </a:solidFill>
                <a:ea typeface="宋体" pitchFamily="2" charset="-122"/>
              </a:rPr>
              <a:t>Inner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public void show(){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	</a:t>
            </a: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("</a:t>
            </a:r>
            <a:r>
              <a:rPr lang="zh-CN" altLang="en-US" sz="2400" dirty="0" smtClean="0">
                <a:ea typeface="宋体" pitchFamily="2" charset="-122"/>
              </a:rPr>
              <a:t>内部类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public void </a:t>
            </a:r>
            <a:r>
              <a:rPr lang="en-US" altLang="zh-CN" sz="2400" dirty="0" smtClean="0">
                <a:ea typeface="宋体" pitchFamily="2" charset="-122"/>
              </a:rPr>
              <a:t>test() </a:t>
            </a:r>
            <a:r>
              <a:rPr lang="en-US" altLang="zh-CN" sz="2400" dirty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Inner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inner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= new Inner();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err="1" smtClean="0">
                <a:ea typeface="宋体" pitchFamily="2" charset="-122"/>
              </a:rPr>
              <a:t>inner.show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3.7 </a:t>
            </a:r>
            <a:r>
              <a:rPr lang="zh-CN" altLang="en-US" sz="4000" dirty="0"/>
              <a:t>成员内部类</a:t>
            </a:r>
            <a:endParaRPr lang="zh-CN" alt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zh-CN" altLang="en-US" dirty="0"/>
              <a:t>内部类对象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）在外部类的静态方法中：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外</a:t>
            </a:r>
            <a:r>
              <a:rPr lang="zh-CN" altLang="en-US" sz="2400" dirty="0">
                <a:solidFill>
                  <a:srgbClr val="FF0000"/>
                </a:solidFill>
              </a:rPr>
              <a:t>部类名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内部类名  变量</a:t>
            </a:r>
            <a:r>
              <a:rPr lang="zh-CN" altLang="en-US" sz="2400" dirty="0" smtClean="0">
                <a:solidFill>
                  <a:srgbClr val="FF0000"/>
                </a:solidFill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new   </a:t>
            </a:r>
            <a:r>
              <a:rPr lang="zh-CN" altLang="en-US" sz="2400" dirty="0">
                <a:solidFill>
                  <a:srgbClr val="FF0000"/>
                </a:solidFill>
              </a:rPr>
              <a:t>外部类名</a:t>
            </a:r>
            <a:r>
              <a:rPr lang="en-US" altLang="zh-CN" sz="2400" dirty="0">
                <a:solidFill>
                  <a:srgbClr val="FF0000"/>
                </a:solidFill>
              </a:rPr>
              <a:t>().new </a:t>
            </a:r>
            <a:r>
              <a:rPr lang="zh-CN" altLang="en-US" sz="2400" dirty="0">
                <a:solidFill>
                  <a:srgbClr val="FF0000"/>
                </a:solidFill>
              </a:rPr>
              <a:t>内部类名</a:t>
            </a:r>
            <a:r>
              <a:rPr lang="en-US" altLang="zh-CN" sz="2400" dirty="0">
                <a:solidFill>
                  <a:srgbClr val="FF0000"/>
                </a:solidFill>
              </a:rPr>
              <a:t>();</a:t>
            </a:r>
            <a:r>
              <a:rPr lang="zh-CN" altLang="en-US" sz="2400" dirty="0">
                <a:solidFill>
                  <a:srgbClr val="FF3300"/>
                </a:solidFill>
              </a:rPr>
              <a:t> 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0040" y="2811700"/>
            <a:ext cx="8316416" cy="37856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Outer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FF9900"/>
                </a:solidFill>
                <a:ea typeface="宋体" pitchFamily="2" charset="-122"/>
              </a:rPr>
              <a:t>Inner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public void show(){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	</a:t>
            </a: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("</a:t>
            </a:r>
            <a:r>
              <a:rPr lang="zh-CN" altLang="en-US" sz="2400" dirty="0" smtClean="0">
                <a:ea typeface="宋体" pitchFamily="2" charset="-122"/>
              </a:rPr>
              <a:t>内部类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public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static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void </a:t>
            </a:r>
            <a:r>
              <a:rPr lang="en-US" altLang="zh-CN" sz="2400" dirty="0" smtClean="0">
                <a:ea typeface="宋体" pitchFamily="2" charset="-122"/>
              </a:rPr>
              <a:t>test() </a:t>
            </a:r>
            <a:r>
              <a:rPr lang="en-US" altLang="zh-CN" sz="2400" dirty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Outer.Inner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inner = new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Outer().new Inner();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inner.show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9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3.7 </a:t>
            </a:r>
            <a:r>
              <a:rPr lang="zh-CN" altLang="en-US" sz="4000" dirty="0"/>
              <a:t>成员内部类</a:t>
            </a:r>
            <a:endParaRPr lang="zh-CN" altLang="en-US" sz="40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736"/>
            <a:ext cx="91440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生成</a:t>
            </a:r>
            <a:r>
              <a:rPr lang="zh-CN" altLang="en-US" dirty="0"/>
              <a:t>内部类对象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</a:t>
            </a:r>
            <a:r>
              <a:rPr lang="zh-CN" altLang="en-US" dirty="0"/>
              <a:t>其他</a:t>
            </a:r>
            <a:r>
              <a:rPr lang="zh-CN" altLang="en-US" dirty="0" smtClean="0"/>
              <a:t>类的中同（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2217053"/>
            <a:ext cx="9144000" cy="45243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Outer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class </a:t>
            </a:r>
            <a:r>
              <a:rPr lang="en-US" altLang="zh-CN" sz="2400" dirty="0" smtClean="0">
                <a:solidFill>
                  <a:srgbClr val="FF9900"/>
                </a:solidFill>
                <a:ea typeface="宋体" pitchFamily="2" charset="-122"/>
              </a:rPr>
              <a:t>Inner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public void show(){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	</a:t>
            </a: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("</a:t>
            </a:r>
            <a:r>
              <a:rPr lang="zh-CN" altLang="en-US" sz="2400" dirty="0" smtClean="0">
                <a:ea typeface="宋体" pitchFamily="2" charset="-122"/>
              </a:rPr>
              <a:t>内部类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public class </a:t>
            </a:r>
            <a:r>
              <a:rPr lang="en-US" altLang="zh-CN" sz="2400" dirty="0" smtClean="0">
                <a:ea typeface="宋体" pitchFamily="2" charset="-122"/>
              </a:rPr>
              <a:t>Test</a:t>
            </a:r>
            <a:r>
              <a:rPr lang="en-US" altLang="zh-CN" sz="2400" dirty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public </a:t>
            </a:r>
            <a:r>
              <a:rPr lang="en-US" altLang="zh-CN" sz="2400" dirty="0">
                <a:ea typeface="宋体" pitchFamily="2" charset="-122"/>
              </a:rPr>
              <a:t>static void main(String </a:t>
            </a:r>
            <a:r>
              <a:rPr lang="en-US" altLang="zh-CN" sz="2400" dirty="0" err="1">
                <a:ea typeface="宋体" pitchFamily="2" charset="-122"/>
              </a:rPr>
              <a:t>args</a:t>
            </a:r>
            <a:r>
              <a:rPr lang="en-US" altLang="zh-CN" sz="2400" dirty="0" smtClean="0">
                <a:ea typeface="宋体" pitchFamily="2" charset="-122"/>
              </a:rPr>
              <a:t>[]){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ea typeface="宋体" pitchFamily="2" charset="-122"/>
              </a:rPr>
              <a:t>		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</a:rPr>
              <a:t>Outer.Inner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inner = new Outer().new Inner();</a:t>
            </a:r>
            <a:r>
              <a:rPr lang="en-US" altLang="zh-CN" sz="2400" dirty="0" smtClean="0">
                <a:ea typeface="宋体" pitchFamily="2" charset="-122"/>
              </a:rPr>
              <a:t>                 		</a:t>
            </a:r>
            <a:r>
              <a:rPr lang="en-US" altLang="zh-CN" sz="2400" dirty="0" err="1" smtClean="0">
                <a:ea typeface="宋体" pitchFamily="2" charset="-122"/>
              </a:rPr>
              <a:t>inner.show</a:t>
            </a:r>
            <a:r>
              <a:rPr lang="en-US" altLang="zh-CN" sz="2400" dirty="0" smtClean="0">
                <a:ea typeface="宋体" pitchFamily="2" charset="-122"/>
              </a:rPr>
              <a:t>();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}</a:t>
            </a:r>
            <a:endParaRPr lang="en-US" altLang="zh-CN" sz="2400" dirty="0"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2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3.7 </a:t>
            </a:r>
            <a:r>
              <a:rPr lang="zh-CN" altLang="en-US" dirty="0"/>
              <a:t>成员内部类</a:t>
            </a:r>
            <a:endParaRPr lang="zh-CN" alt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11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在内部类中：</a:t>
            </a:r>
            <a:r>
              <a:rPr lang="zh-CN" altLang="en-US" dirty="0" smtClean="0">
                <a:solidFill>
                  <a:srgbClr val="FF3300"/>
                </a:solidFill>
              </a:rPr>
              <a:t> 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this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当前内部类对象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外部类类名</a:t>
            </a:r>
            <a:r>
              <a:rPr lang="en-US" altLang="zh-CN" dirty="0" smtClean="0">
                <a:solidFill>
                  <a:srgbClr val="FF0000"/>
                </a:solidFill>
              </a:rPr>
              <a:t>.this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当前外部类对象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    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532" y="2564681"/>
            <a:ext cx="9144000" cy="44935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Blip>
                <a:blip r:embed="rId3"/>
              </a:buBlip>
              <a:defRPr sz="28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class </a:t>
            </a:r>
            <a:r>
              <a:rPr lang="en-US" altLang="zh-CN" sz="2600" dirty="0" smtClean="0">
                <a:solidFill>
                  <a:srgbClr val="0070C0"/>
                </a:solidFill>
                <a:ea typeface="宋体" pitchFamily="2" charset="-122"/>
              </a:rPr>
              <a:t>Outer</a:t>
            </a:r>
            <a:r>
              <a:rPr lang="en-US" altLang="zh-CN" sz="26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</a:t>
            </a:r>
            <a:r>
              <a:rPr lang="en-US" altLang="zh-CN" sz="2600" dirty="0" err="1" smtClean="0">
                <a:ea typeface="宋体" pitchFamily="2" charset="-122"/>
              </a:rPr>
              <a:t>int</a:t>
            </a:r>
            <a:r>
              <a:rPr lang="en-US" altLang="zh-CN" sz="2600" dirty="0" smtClean="0">
                <a:ea typeface="宋体" pitchFamily="2" charset="-122"/>
              </a:rPr>
              <a:t>  </a:t>
            </a:r>
            <a:r>
              <a:rPr lang="en-US" altLang="zh-CN" sz="2600" dirty="0" smtClean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altLang="zh-CN" sz="2600" dirty="0" smtClean="0">
                <a:ea typeface="宋体" pitchFamily="2" charset="-122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class </a:t>
            </a:r>
            <a:r>
              <a:rPr lang="en-US" altLang="zh-CN" sz="2600" dirty="0" smtClean="0">
                <a:solidFill>
                  <a:srgbClr val="0070C0"/>
                </a:solidFill>
                <a:ea typeface="宋体" pitchFamily="2" charset="-122"/>
              </a:rPr>
              <a:t>Inner</a:t>
            </a:r>
            <a:r>
              <a:rPr lang="en-US" altLang="zh-CN" sz="2600" dirty="0" smtClean="0">
                <a:ea typeface="宋体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        </a:t>
            </a:r>
            <a:r>
              <a:rPr lang="en-US" altLang="zh-CN" sz="2600" dirty="0" err="1" smtClean="0">
                <a:ea typeface="宋体" pitchFamily="2" charset="-122"/>
              </a:rPr>
              <a:t>int</a:t>
            </a:r>
            <a:r>
              <a:rPr lang="en-US" altLang="zh-CN" sz="2600" dirty="0" smtClean="0">
                <a:ea typeface="宋体" pitchFamily="2" charset="-122"/>
              </a:rPr>
              <a:t>  </a:t>
            </a:r>
            <a:r>
              <a:rPr lang="en-US" altLang="zh-CN" sz="2600" dirty="0" smtClean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altLang="zh-CN" sz="2600" dirty="0" smtClean="0">
                <a:ea typeface="宋体" pitchFamily="2" charset="-122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        public void </a:t>
            </a:r>
            <a:r>
              <a:rPr lang="en-US" altLang="zh-CN" sz="2600" dirty="0" err="1" smtClean="0">
                <a:ea typeface="宋体" pitchFamily="2" charset="-122"/>
              </a:rPr>
              <a:t>seeOuter</a:t>
            </a:r>
            <a:r>
              <a:rPr lang="en-US" altLang="zh-CN" sz="2600" dirty="0" smtClean="0">
                <a:ea typeface="宋体" pitchFamily="2" charset="-122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		 </a:t>
            </a:r>
            <a:r>
              <a:rPr lang="en-US" altLang="zh-CN" sz="2600" dirty="0" err="1" smtClean="0">
                <a:ea typeface="宋体" pitchFamily="2" charset="-122"/>
              </a:rPr>
              <a:t>System.out.println</a:t>
            </a:r>
            <a:r>
              <a:rPr lang="en-US" altLang="zh-CN" sz="2600" dirty="0" smtClean="0">
                <a:ea typeface="宋体" pitchFamily="2" charset="-122"/>
              </a:rPr>
              <a:t>("</a:t>
            </a:r>
            <a:r>
              <a:rPr lang="zh-CN" altLang="en-US" sz="2600" dirty="0" smtClean="0">
                <a:ea typeface="宋体" pitchFamily="2" charset="-122"/>
              </a:rPr>
              <a:t>内部类成员</a:t>
            </a:r>
            <a:r>
              <a:rPr lang="en-US" altLang="zh-CN" sz="2600" dirty="0" smtClean="0">
                <a:ea typeface="宋体" pitchFamily="2" charset="-122"/>
              </a:rPr>
              <a:t>a</a:t>
            </a:r>
            <a:r>
              <a:rPr lang="zh-CN" altLang="en-US" sz="2600" dirty="0" smtClean="0">
                <a:ea typeface="宋体" pitchFamily="2" charset="-122"/>
              </a:rPr>
              <a:t>值</a:t>
            </a:r>
            <a:r>
              <a:rPr lang="en-US" altLang="zh-CN" sz="2600" dirty="0" smtClean="0">
                <a:ea typeface="宋体" pitchFamily="2" charset="-122"/>
              </a:rPr>
              <a:t>"+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itchFamily="2" charset="-122"/>
              </a:rPr>
              <a:t>this.a</a:t>
            </a:r>
            <a:r>
              <a:rPr lang="en-US" altLang="zh-CN" sz="2600" dirty="0" smtClean="0">
                <a:ea typeface="宋体" pitchFamily="2" charset="-122"/>
              </a:rPr>
              <a:t>);	           </a:t>
            </a:r>
            <a:r>
              <a:rPr lang="en-US" altLang="zh-CN" sz="2600" dirty="0" err="1" smtClean="0">
                <a:ea typeface="宋体" pitchFamily="2" charset="-122"/>
              </a:rPr>
              <a:t>System.out.println</a:t>
            </a:r>
            <a:r>
              <a:rPr lang="en-US" altLang="zh-CN" sz="2600" dirty="0" smtClean="0">
                <a:ea typeface="宋体" pitchFamily="2" charset="-122"/>
              </a:rPr>
              <a:t>("</a:t>
            </a:r>
            <a:r>
              <a:rPr lang="zh-CN" altLang="en-US" sz="2600" dirty="0" smtClean="0">
                <a:ea typeface="宋体" pitchFamily="2" charset="-122"/>
              </a:rPr>
              <a:t>外部类成员</a:t>
            </a:r>
            <a:r>
              <a:rPr lang="en-US" altLang="zh-CN" sz="2600" dirty="0" smtClean="0">
                <a:ea typeface="宋体" pitchFamily="2" charset="-122"/>
              </a:rPr>
              <a:t>a</a:t>
            </a:r>
            <a:r>
              <a:rPr lang="zh-CN" altLang="en-US" sz="2600" dirty="0" smtClean="0">
                <a:ea typeface="宋体" pitchFamily="2" charset="-122"/>
              </a:rPr>
              <a:t>的</a:t>
            </a:r>
            <a:r>
              <a:rPr lang="en-US" altLang="zh-CN" sz="2600" dirty="0" smtClean="0">
                <a:ea typeface="宋体" pitchFamily="2" charset="-122"/>
              </a:rPr>
              <a:t>"+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itchFamily="2" charset="-122"/>
              </a:rPr>
              <a:t>MyOuterClass.this.a</a:t>
            </a:r>
            <a:r>
              <a:rPr lang="en-US" altLang="zh-CN" sz="2600" dirty="0" smtClean="0">
                <a:ea typeface="宋体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dirty="0" smtClean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成员内部类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内部类可以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访问控制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能使用外部类的</a:t>
            </a:r>
            <a:r>
              <a:rPr lang="zh-CN" altLang="en-US" dirty="0" smtClean="0">
                <a:solidFill>
                  <a:srgbClr val="FF0000"/>
                </a:solidFill>
              </a:rPr>
              <a:t>成员。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内部类如果设置为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，则不能在其他类中使用。</a:t>
            </a:r>
          </a:p>
          <a:p>
            <a:r>
              <a:rPr lang="zh-CN" altLang="en-US" dirty="0" smtClean="0"/>
              <a:t>内部类完成特定的功能</a:t>
            </a:r>
            <a:r>
              <a:rPr lang="zh-CN" altLang="en-US" dirty="0"/>
              <a:t>，隐藏具体实现细节，实现封装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4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71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class A{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void </a:t>
            </a:r>
            <a:r>
              <a:rPr lang="en-US" altLang="zh-CN" sz="2800" b="1" dirty="0" err="1"/>
              <a:t>showA</a:t>
            </a:r>
            <a:r>
              <a:rPr lang="en-US" altLang="zh-CN" sz="2800" b="1" dirty="0"/>
              <a:t>(){   </a:t>
            </a:r>
            <a:r>
              <a:rPr lang="zh-CN" altLang="en-US" sz="2800" b="1" dirty="0">
                <a:solidFill>
                  <a:schemeClr val="accent2"/>
                </a:solidFill>
              </a:rPr>
              <a:t>访问</a:t>
            </a:r>
            <a:r>
              <a:rPr lang="en-US" altLang="zh-CN" sz="2800" b="1" dirty="0">
                <a:solidFill>
                  <a:schemeClr val="accent2"/>
                </a:solidFill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</a:rPr>
              <a:t>类的成员</a:t>
            </a:r>
            <a:r>
              <a:rPr lang="zh-CN" altLang="en-US" sz="2800" b="1" dirty="0"/>
              <a:t>      </a:t>
            </a:r>
            <a:r>
              <a:rPr lang="en-US" altLang="zh-CN" sz="2800" b="1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class B{</a:t>
            </a:r>
          </a:p>
          <a:p>
            <a:pPr eaLnBrk="1" hangingPunct="1"/>
            <a:r>
              <a:rPr lang="en-US" altLang="zh-CN" sz="2800" b="1" dirty="0"/>
              <a:t>	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b;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	void </a:t>
            </a:r>
            <a:r>
              <a:rPr lang="en-US" altLang="zh-CN" sz="2800" b="1" dirty="0" err="1"/>
              <a:t>showB</a:t>
            </a:r>
            <a:r>
              <a:rPr lang="en-US" altLang="zh-CN" sz="2800" b="1" dirty="0"/>
              <a:t>(){  </a:t>
            </a:r>
            <a:r>
              <a:rPr lang="zh-CN" altLang="en-US" sz="2800" b="1" dirty="0">
                <a:solidFill>
                  <a:schemeClr val="accent2"/>
                </a:solidFill>
              </a:rPr>
              <a:t>访问</a:t>
            </a:r>
            <a:r>
              <a:rPr lang="en-US" altLang="zh-CN" sz="2800" b="1" dirty="0">
                <a:solidFill>
                  <a:schemeClr val="accent2"/>
                </a:solidFill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</a:rPr>
              <a:t>类的成员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public static void main(String </a:t>
            </a:r>
            <a:r>
              <a:rPr lang="en-US" altLang="zh-CN" sz="2800" b="1" dirty="0" err="1"/>
              <a:t>args</a:t>
            </a:r>
            <a:r>
              <a:rPr lang="en-US" altLang="zh-CN" sz="2800" b="1" dirty="0"/>
              <a:t>[]){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		</a:t>
            </a:r>
            <a:r>
              <a:rPr lang="zh-CN" altLang="en-US" sz="2800" b="1" dirty="0">
                <a:solidFill>
                  <a:schemeClr val="accent2"/>
                </a:solidFill>
              </a:rPr>
              <a:t>访问</a:t>
            </a:r>
            <a:r>
              <a:rPr lang="en-US" altLang="zh-CN" sz="2800" b="1" dirty="0">
                <a:solidFill>
                  <a:schemeClr val="accent2"/>
                </a:solidFill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</a:rPr>
              <a:t>类的成员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} }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708400" y="1196975"/>
            <a:ext cx="2303463" cy="863600"/>
          </a:xfrm>
          <a:prstGeom prst="rect">
            <a:avLst/>
          </a:prstGeom>
          <a:gradFill rotWithShape="0">
            <a:gsLst>
              <a:gs pos="0">
                <a:srgbClr val="FF9933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Arial Narrow" pitchFamily="34" charset="0"/>
              </a:rPr>
              <a:t>B b1=new B</a:t>
            </a:r>
            <a:r>
              <a:rPr lang="en-US" altLang="zh-CN" sz="2800" b="1" dirty="0" smtClean="0">
                <a:latin typeface="Arial Narrow" pitchFamily="34" charset="0"/>
              </a:rPr>
              <a:t>();</a:t>
            </a:r>
          </a:p>
          <a:p>
            <a:r>
              <a:rPr lang="en-US" altLang="zh-CN" sz="2800" b="1" dirty="0" smtClean="0">
                <a:latin typeface="Arial Narrow" pitchFamily="34" charset="0"/>
              </a:rPr>
              <a:t>b1.showB</a:t>
            </a:r>
            <a:r>
              <a:rPr lang="en-US" altLang="zh-CN" sz="2800" b="1" dirty="0">
                <a:latin typeface="Arial Narrow" pitchFamily="34" charset="0"/>
              </a:rPr>
              <a:t>();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4500563" y="2852738"/>
            <a:ext cx="2303462" cy="720725"/>
          </a:xfrm>
          <a:prstGeom prst="rect">
            <a:avLst/>
          </a:prstGeom>
          <a:gradFill rotWithShape="0">
            <a:gsLst>
              <a:gs pos="0">
                <a:srgbClr val="FF9933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Arial Narrow" pitchFamily="34" charset="0"/>
              </a:rPr>
              <a:t>showA();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1979613" y="4868863"/>
            <a:ext cx="3025775" cy="1296987"/>
          </a:xfrm>
          <a:prstGeom prst="rect">
            <a:avLst/>
          </a:prstGeom>
          <a:gradFill rotWithShape="0">
            <a:gsLst>
              <a:gs pos="0">
                <a:srgbClr val="FF9933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Arial Narrow" pitchFamily="34" charset="0"/>
              </a:rPr>
              <a:t>A a=new A();</a:t>
            </a:r>
          </a:p>
          <a:p>
            <a:r>
              <a:rPr lang="en-US" altLang="zh-CN" sz="2800" b="1" dirty="0">
                <a:latin typeface="Arial Narrow" pitchFamily="34" charset="0"/>
              </a:rPr>
              <a:t>A.B b2=</a:t>
            </a:r>
            <a:r>
              <a:rPr lang="en-US" altLang="zh-CN" sz="2800" b="1" dirty="0" err="1">
                <a:latin typeface="Arial Narrow" pitchFamily="34" charset="0"/>
              </a:rPr>
              <a:t>a.new</a:t>
            </a:r>
            <a:r>
              <a:rPr lang="en-US" altLang="zh-CN" sz="2800" b="1" dirty="0">
                <a:latin typeface="Arial Narrow" pitchFamily="34" charset="0"/>
              </a:rPr>
              <a:t> B();</a:t>
            </a:r>
          </a:p>
          <a:p>
            <a:r>
              <a:rPr lang="en-US" altLang="zh-CN" sz="2800" b="1" dirty="0" smtClean="0">
                <a:latin typeface="Arial Narrow" pitchFamily="34" charset="0"/>
              </a:rPr>
              <a:t>b2.showB</a:t>
            </a:r>
            <a:r>
              <a:rPr lang="en-US" altLang="zh-CN" sz="2800" b="1" dirty="0">
                <a:latin typeface="Arial Narrow" pitchFamily="34" charset="0"/>
              </a:rPr>
              <a:t>();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219700" y="4868863"/>
            <a:ext cx="3529013" cy="1296987"/>
          </a:xfrm>
          <a:prstGeom prst="rect">
            <a:avLst/>
          </a:prstGeom>
          <a:gradFill rotWithShape="0">
            <a:gsLst>
              <a:gs pos="0">
                <a:srgbClr val="FF9933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Arial Narrow" pitchFamily="34" charset="0"/>
              </a:rPr>
              <a:t>or</a:t>
            </a:r>
            <a:r>
              <a:rPr lang="zh-CN" altLang="en-US" sz="2800" b="1">
                <a:latin typeface="Arial Narrow" pitchFamily="34" charset="0"/>
              </a:rPr>
              <a:t>：</a:t>
            </a:r>
          </a:p>
          <a:p>
            <a:r>
              <a:rPr lang="en-US" altLang="zh-CN" sz="2800" b="1">
                <a:latin typeface="Arial Narrow" pitchFamily="34" charset="0"/>
              </a:rPr>
              <a:t>A.B b=new A().newB();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1259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3-1</a:t>
            </a:r>
            <a:r>
              <a:rPr lang="zh-CN" altLang="en-US" dirty="0" smtClean="0"/>
              <a:t>超市购物程序设计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分析类结构：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名称，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超市名称</a:t>
            </a:r>
            <a:r>
              <a:rPr lang="zh-CN" altLang="en-US" dirty="0"/>
              <a:t>，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 smtClean="0"/>
              <a:t>商品数组</a:t>
            </a:r>
            <a:r>
              <a:rPr lang="zh-CN" altLang="en-US" dirty="0"/>
              <a:t>，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 smtClean="0"/>
              <a:t>方法：根据购买者指定的商品名查找商品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499350" cy="7064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</a:rPr>
              <a:t>本章内容</a:t>
            </a:r>
            <a:endParaRPr lang="zh-CN" altLang="en-US" dirty="0" smtClean="0">
              <a:latin typeface="Arial Unicode MS" pitchFamily="34" charset="-122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面向对象基本概念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类和对象的创建与使用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定义、创建对象、封装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构造</a:t>
            </a:r>
            <a:r>
              <a:rPr lang="zh-CN" altLang="en-US" dirty="0"/>
              <a:t>方法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static</a:t>
            </a:r>
          </a:p>
          <a:p>
            <a:pPr eaLnBrk="1" hangingPunct="1"/>
            <a:r>
              <a:rPr lang="zh-CN" altLang="en-US" dirty="0" smtClean="0"/>
              <a:t>成员内部类</a:t>
            </a:r>
          </a:p>
        </p:txBody>
      </p:sp>
    </p:spTree>
    <p:extLst>
      <p:ext uri="{BB962C8B-B14F-4D97-AF65-F5344CB8AC3E}">
        <p14:creationId xmlns:p14="http://schemas.microsoft.com/office/powerpoint/2010/main" val="316526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3-1</a:t>
            </a:r>
            <a:r>
              <a:rPr lang="zh-CN" altLang="en-US" dirty="0" smtClean="0"/>
              <a:t>超市购物程序设计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分析类结构：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姓名，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 smtClean="0"/>
              <a:t>购物方法，传入超市和商品名称，得到商品对象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生成对象并调用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499350" cy="7064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</a:rPr>
              <a:t>本节内容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static</a:t>
            </a:r>
          </a:p>
          <a:p>
            <a:pPr eaLnBrk="1" hangingPunct="1"/>
            <a:r>
              <a:rPr lang="zh-CN" altLang="en-US" dirty="0" smtClean="0"/>
              <a:t>成员内部类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4</a:t>
            </a:r>
            <a:r>
              <a:rPr lang="en-US" altLang="zh-CN" smtClean="0"/>
              <a:t> </a:t>
            </a:r>
            <a:r>
              <a:rPr lang="zh-CN" altLang="en-US" smtClean="0"/>
              <a:t>关键字</a:t>
            </a:r>
            <a:r>
              <a:rPr lang="en-US" altLang="zh-CN" smtClean="0"/>
              <a:t>this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80400" cy="1330325"/>
          </a:xfrm>
        </p:spPr>
        <p:txBody>
          <a:bodyPr/>
          <a:lstStyle/>
          <a:p>
            <a:r>
              <a:rPr lang="zh-CN" altLang="en-US" smtClean="0"/>
              <a:t>代表</a:t>
            </a:r>
            <a:r>
              <a:rPr lang="zh-CN" altLang="en-US" smtClean="0">
                <a:solidFill>
                  <a:srgbClr val="CC0000"/>
                </a:solidFill>
              </a:rPr>
              <a:t>当前对象，访问当前类中的成员变量和成员方法</a:t>
            </a:r>
            <a:r>
              <a:rPr lang="zh-CN" altLang="en-US" smtClean="0"/>
              <a:t>（可省略）</a:t>
            </a:r>
            <a:endParaRPr lang="en-US" altLang="zh-CN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684213" y="2349500"/>
            <a:ext cx="2897187" cy="403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class Tom{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</a:t>
            </a:r>
            <a:r>
              <a:rPr lang="en-US" altLang="zh-CN" sz="2800" b="1" dirty="0" err="1" smtClean="0">
                <a:latin typeface="Arial" charset="0"/>
              </a:rPr>
              <a:t>int</a:t>
            </a:r>
            <a:r>
              <a:rPr lang="en-US" altLang="zh-CN" sz="2800" b="1" dirty="0" smtClean="0">
                <a:latin typeface="Arial" charset="0"/>
              </a:rPr>
              <a:t> leg;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void </a:t>
            </a:r>
            <a:r>
              <a:rPr lang="en-US" altLang="zh-CN" sz="2800" b="1" dirty="0" err="1" smtClean="0">
                <a:latin typeface="Arial" charset="0"/>
              </a:rPr>
              <a:t>setLeg</a:t>
            </a:r>
            <a:r>
              <a:rPr lang="zh-CN" altLang="en-US" sz="2800" b="1" dirty="0" smtClean="0">
                <a:latin typeface="Arial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 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charset="0"/>
              </a:rPr>
              <a:t>this.leg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charset="0"/>
              </a:rPr>
              <a:t>=4;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zh-CN" altLang="en-US" sz="2800" b="1" dirty="0" smtClean="0">
                <a:latin typeface="Arial" charset="0"/>
              </a:rPr>
              <a:t>}</a:t>
            </a:r>
            <a:endParaRPr lang="en-US" altLang="zh-CN" sz="2800" b="1" dirty="0" smtClean="0">
              <a:latin typeface="Arial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810000" y="2349500"/>
            <a:ext cx="4794250" cy="403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class Tom{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</a:t>
            </a:r>
            <a:r>
              <a:rPr lang="en-US" altLang="zh-CN" sz="2800" b="1" dirty="0" err="1" smtClean="0">
                <a:latin typeface="Arial" charset="0"/>
              </a:rPr>
              <a:t>int</a:t>
            </a:r>
            <a:r>
              <a:rPr lang="en-US" altLang="zh-CN" sz="2800" b="1" dirty="0" smtClean="0">
                <a:latin typeface="Arial" charset="0"/>
              </a:rPr>
              <a:t> leg;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void print()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    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" charset="0"/>
              </a:rPr>
              <a:t>this.printLeg</a:t>
            </a:r>
            <a:r>
              <a:rPr lang="en-US" altLang="zh-CN" sz="2800" b="1" dirty="0" smtClean="0">
                <a:solidFill>
                  <a:srgbClr val="C00000"/>
                </a:solidFill>
                <a:latin typeface="Arial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void </a:t>
            </a:r>
            <a:r>
              <a:rPr lang="en-US" altLang="zh-CN" sz="2800" b="1" dirty="0" err="1" smtClean="0">
                <a:latin typeface="Arial" charset="0"/>
              </a:rPr>
              <a:t>printLeg</a:t>
            </a:r>
            <a:r>
              <a:rPr lang="en-US" altLang="zh-CN" sz="2800" b="1" dirty="0" smtClean="0">
                <a:latin typeface="Arial" charset="0"/>
              </a:rPr>
              <a:t>()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     </a:t>
            </a:r>
            <a:r>
              <a:rPr lang="en-US" altLang="zh-CN" sz="2800" b="1" dirty="0" err="1" smtClean="0">
                <a:latin typeface="Arial" charset="0"/>
              </a:rPr>
              <a:t>System.out.println</a:t>
            </a:r>
            <a:r>
              <a:rPr lang="en-US" altLang="zh-CN" sz="2800" b="1" dirty="0" smtClean="0">
                <a:latin typeface="Arial" charset="0"/>
              </a:rPr>
              <a:t>(3);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 smtClean="0">
                <a:latin typeface="Arial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zh-CN" altLang="en-US" sz="2800" b="1" dirty="0" smtClean="0">
                <a:latin typeface="Arial" charset="0"/>
              </a:rPr>
              <a:t>}</a:t>
            </a:r>
            <a:endParaRPr lang="en-US" altLang="zh-CN" sz="28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 autoUpdateAnimBg="0"/>
      <p:bldP spid="15360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this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644525"/>
          </a:xfrm>
        </p:spPr>
        <p:txBody>
          <a:bodyPr/>
          <a:lstStyle/>
          <a:p>
            <a:r>
              <a:rPr lang="zh-CN" altLang="en-US" smtClean="0"/>
              <a:t> 用</a:t>
            </a:r>
            <a:r>
              <a:rPr lang="en-US" altLang="zh-CN" smtClean="0"/>
              <a:t>this</a:t>
            </a:r>
            <a:r>
              <a:rPr lang="zh-CN" altLang="en-US" smtClean="0"/>
              <a:t>区分</a:t>
            </a:r>
            <a:r>
              <a:rPr lang="zh-CN" altLang="en-US" smtClean="0">
                <a:solidFill>
                  <a:srgbClr val="CC0000"/>
                </a:solidFill>
              </a:rPr>
              <a:t>成员变量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CC0000"/>
                </a:solidFill>
              </a:rPr>
              <a:t>局部变量</a:t>
            </a:r>
            <a:r>
              <a:rPr lang="zh-CN" altLang="en-US" smtClean="0"/>
              <a:t>（不可省略）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555875" y="1844675"/>
            <a:ext cx="3200400" cy="394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class Tom{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leg;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Tom(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leg)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this.leg</a:t>
            </a:r>
            <a:r>
              <a:rPr lang="en-US" altLang="zh-CN" sz="2800" b="1" dirty="0">
                <a:solidFill>
                  <a:srgbClr val="FF0000"/>
                </a:solidFill>
              </a:rPr>
              <a:t>=leg</a:t>
            </a:r>
            <a:r>
              <a:rPr lang="en-US" altLang="zh-CN" sz="2800" b="1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zh-CN" altLang="en-US" sz="2800" b="1" dirty="0"/>
              <a:t>}</a:t>
            </a:r>
            <a:endParaRPr lang="en-US" altLang="zh-CN" sz="2800" b="1" dirty="0"/>
          </a:p>
        </p:txBody>
      </p:sp>
      <p:sp>
        <p:nvSpPr>
          <p:cNvPr id="156680" name="AutoShape 8"/>
          <p:cNvSpPr>
            <a:spLocks noChangeArrowheads="1"/>
          </p:cNvSpPr>
          <p:nvPr/>
        </p:nvSpPr>
        <p:spPr bwMode="auto">
          <a:xfrm>
            <a:off x="5591175" y="4797425"/>
            <a:ext cx="3157538" cy="1655763"/>
          </a:xfrm>
          <a:prstGeom prst="wedgeEllipseCallout">
            <a:avLst>
              <a:gd name="adj1" fmla="val -51387"/>
              <a:gd name="adj2" fmla="val -10220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楷体_GB2312" pitchFamily="49" charset="-122"/>
              </a:rPr>
              <a:t>构造方法和</a:t>
            </a:r>
            <a:r>
              <a:rPr lang="en-US" altLang="zh-CN" sz="2400" b="1" dirty="0" err="1">
                <a:latin typeface="楷体_GB2312" pitchFamily="49" charset="-122"/>
              </a:rPr>
              <a:t>setXxx</a:t>
            </a:r>
            <a:r>
              <a:rPr lang="zh-CN" altLang="en-US" sz="2400" b="1" dirty="0">
                <a:latin typeface="楷体_GB2312" pitchFamily="49" charset="-122"/>
              </a:rPr>
              <a:t>方法里面经常这样写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 autoUpdateAnimBg="0"/>
      <p:bldP spid="1566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this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644525"/>
          </a:xfrm>
        </p:spPr>
        <p:txBody>
          <a:bodyPr/>
          <a:lstStyle/>
          <a:p>
            <a:r>
              <a:rPr lang="zh-CN" altLang="en-US" dirty="0" smtClean="0"/>
              <a:t> 有重载的构造方法时，用来</a:t>
            </a:r>
            <a:r>
              <a:rPr lang="zh-CN" altLang="en-US" dirty="0" smtClean="0">
                <a:solidFill>
                  <a:srgbClr val="CC0000"/>
                </a:solidFill>
              </a:rPr>
              <a:t>引用其他的构造方法</a:t>
            </a:r>
            <a:r>
              <a:rPr lang="zh-CN" altLang="en-US" dirty="0" smtClean="0"/>
              <a:t>（不可省略）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546475" y="1979613"/>
            <a:ext cx="3200400" cy="4270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class Tom{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leg;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Tom()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>
                <a:solidFill>
                  <a:srgbClr val="C00000"/>
                </a:solidFill>
              </a:rPr>
              <a:t>this(4);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Tom(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leg)  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err="1"/>
              <a:t>this.leg</a:t>
            </a:r>
            <a:r>
              <a:rPr lang="en-US" altLang="zh-CN" sz="2800" b="1" dirty="0"/>
              <a:t>=leg;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en-US" altLang="zh-CN" sz="2800" b="1" dirty="0"/>
              <a:t>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50000"/>
              <a:defRPr/>
            </a:pPr>
            <a:r>
              <a:rPr lang="zh-CN" altLang="en-US" sz="2800" b="1" dirty="0"/>
              <a:t>}</a:t>
            </a:r>
            <a:endParaRPr lang="en-US" altLang="zh-CN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this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644525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调用构造方法时，注意：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只能在构造方法中调用其他构造方法，不能在成员方法中用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必须位于构造方法第一条语句，只能调用一次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不能在一个类的两个构造方法中使用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互相调用</a:t>
            </a:r>
          </a:p>
        </p:txBody>
      </p:sp>
    </p:spTree>
    <p:extLst>
      <p:ext uri="{BB962C8B-B14F-4D97-AF65-F5344CB8AC3E}">
        <p14:creationId xmlns:p14="http://schemas.microsoft.com/office/powerpoint/2010/main" val="1527131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1344</Words>
  <Application>Microsoft Office PowerPoint</Application>
  <PresentationFormat>全屏显示(4:3)</PresentationFormat>
  <Paragraphs>278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1_自定义设计方案</vt:lpstr>
      <vt:lpstr>第3章</vt:lpstr>
      <vt:lpstr>任务3-1超市购物程序设计</vt:lpstr>
      <vt:lpstr>任务3-1超市购物程序设计</vt:lpstr>
      <vt:lpstr>任务3-1超市购物程序设计</vt:lpstr>
      <vt:lpstr>本节内容</vt:lpstr>
      <vt:lpstr>3.4 关键字this</vt:lpstr>
      <vt:lpstr>3.4 关键字this</vt:lpstr>
      <vt:lpstr>3.4 关键字this</vt:lpstr>
      <vt:lpstr>3.4 关键字this</vt:lpstr>
      <vt:lpstr>3.5 垃圾回收</vt:lpstr>
      <vt:lpstr>3.6 static修饰符</vt:lpstr>
      <vt:lpstr>3.6.1 静态变量</vt:lpstr>
      <vt:lpstr>3.6.1 静态变量</vt:lpstr>
      <vt:lpstr>3.6.2 静态方法</vt:lpstr>
      <vt:lpstr>3.6.2 静态方法</vt:lpstr>
      <vt:lpstr>static总结</vt:lpstr>
      <vt:lpstr>PowerPoint 演示文稿</vt:lpstr>
      <vt:lpstr>3.6.3 静态代码块</vt:lpstr>
      <vt:lpstr>3.6.3 静态代码块</vt:lpstr>
      <vt:lpstr>PowerPoint 演示文稿</vt:lpstr>
      <vt:lpstr>PowerPoint 演示文稿</vt:lpstr>
      <vt:lpstr>3.7 成员内部类</vt:lpstr>
      <vt:lpstr>3.7 成员内部类</vt:lpstr>
      <vt:lpstr>3.7 成员内部类</vt:lpstr>
      <vt:lpstr>3.7 成员内部类</vt:lpstr>
      <vt:lpstr>3.7 成员内部类</vt:lpstr>
      <vt:lpstr>3.7 成员内部类</vt:lpstr>
      <vt:lpstr>3.7 成员内部类</vt:lpstr>
      <vt:lpstr>PowerPoint 演示文稿</vt:lpstr>
      <vt:lpstr>本章内容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555</cp:revision>
  <dcterms:created xsi:type="dcterms:W3CDTF">2008-09-04T13:24:54Z</dcterms:created>
  <dcterms:modified xsi:type="dcterms:W3CDTF">2017-10-10T15:46:29Z</dcterms:modified>
</cp:coreProperties>
</file>