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4"/>
  </p:notesMasterIdLst>
  <p:sldIdLst>
    <p:sldId id="258" r:id="rId2"/>
    <p:sldId id="348" r:id="rId3"/>
    <p:sldId id="444" r:id="rId4"/>
    <p:sldId id="445" r:id="rId5"/>
    <p:sldId id="447" r:id="rId6"/>
    <p:sldId id="270" r:id="rId7"/>
    <p:sldId id="443" r:id="rId8"/>
    <p:sldId id="450" r:id="rId9"/>
    <p:sldId id="416" r:id="rId10"/>
    <p:sldId id="417" r:id="rId11"/>
    <p:sldId id="449" r:id="rId12"/>
    <p:sldId id="418" r:id="rId13"/>
    <p:sldId id="419" r:id="rId14"/>
    <p:sldId id="451" r:id="rId15"/>
    <p:sldId id="415" r:id="rId16"/>
    <p:sldId id="351" r:id="rId17"/>
    <p:sldId id="452" r:id="rId18"/>
    <p:sldId id="353" r:id="rId19"/>
    <p:sldId id="453" r:id="rId20"/>
    <p:sldId id="455" r:id="rId21"/>
    <p:sldId id="454" r:id="rId22"/>
    <p:sldId id="423" r:id="rId23"/>
    <p:sldId id="35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57" r:id="rId32"/>
    <p:sldId id="456" r:id="rId33"/>
    <p:sldId id="462" r:id="rId34"/>
    <p:sldId id="463" r:id="rId35"/>
    <p:sldId id="464" r:id="rId36"/>
    <p:sldId id="482" r:id="rId37"/>
    <p:sldId id="481" r:id="rId38"/>
    <p:sldId id="467" r:id="rId39"/>
    <p:sldId id="484" r:id="rId40"/>
    <p:sldId id="483" r:id="rId41"/>
    <p:sldId id="486" r:id="rId42"/>
    <p:sldId id="487" r:id="rId4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50000"/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50000"/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50000"/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50000"/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50000"/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7C80"/>
    <a:srgbClr val="FF6600"/>
    <a:srgbClr val="0066FF"/>
    <a:srgbClr val="CCCCFF"/>
    <a:srgbClr val="990000"/>
    <a:srgbClr val="E8F4AA"/>
    <a:srgbClr val="0000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6" autoAdjust="0"/>
    <p:restoredTop sz="49693" autoAdjust="0"/>
  </p:normalViewPr>
  <p:slideViewPr>
    <p:cSldViewPr>
      <p:cViewPr>
        <p:scale>
          <a:sx n="50" d="100"/>
          <a:sy n="50" d="100"/>
        </p:scale>
        <p:origin x="-198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0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AEA780FD-44B5-4B78-88A5-E25804611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23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E03E72F4-C999-4847-A3C0-14B63064FAD1}" type="slidenum">
              <a:rPr lang="en-US" altLang="zh-CN" sz="1200" b="0" smtClean="0">
                <a:ea typeface="宋体" pitchFamily="2" charset="-122"/>
              </a:rPr>
              <a:pPr eaLnBrk="1" hangingPunct="1"/>
              <a:t>31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fld id="{44FA1562-4AC2-4A8E-8964-2DCE2EB3B6EE}" type="slidenum">
              <a:rPr lang="en-US" altLang="zh-CN" sz="1200" b="0"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31</a:t>
            </a:fld>
            <a:endParaRPr lang="en-US" altLang="zh-CN" sz="1200" b="0">
              <a:ea typeface="宋体" pitchFamily="2" charset="-122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为什么要使用接口？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案例：</a:t>
            </a:r>
          </a:p>
          <a:p>
            <a:pPr lvl="1" eaLnBrk="1" hangingPunct="1"/>
            <a:r>
              <a:rPr lang="zh-CN" altLang="en-US" dirty="0" smtClean="0"/>
              <a:t> 汽车制造商使用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语言来开发汽车无人驾驶系统，控制汽车的启动、停止、转向、加速等。其它企业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如电子导航设备制造商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开发计算机系统接收 </a:t>
            </a:r>
            <a:r>
              <a:rPr lang="en-US" altLang="zh-CN" dirty="0" smtClean="0"/>
              <a:t>GPS </a:t>
            </a:r>
            <a:r>
              <a:rPr lang="zh-CN" altLang="en-US" dirty="0" smtClean="0"/>
              <a:t>地理位置数据和交通状况的信息并利用这些信息来驾驶汽车。</a:t>
            </a:r>
          </a:p>
          <a:p>
            <a:pPr lvl="1" eaLnBrk="1" hangingPunct="1"/>
            <a:r>
              <a:rPr lang="zh-CN" altLang="en-US" dirty="0" smtClean="0"/>
              <a:t>汽车制造商必须发布作为产业标准的公用的接口，并规定接口中的方法，用来操纵汽车。 导航设备的制造商就能够编写软件调用这些控制汽车方法。双方不需要知道对方的软件如何实现，只需知道对方软件接口中的方法。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根据上面的例子，创建一个接口</a:t>
            </a:r>
            <a:r>
              <a:rPr lang="en-US" altLang="zh-CN" dirty="0" err="1" smtClean="0"/>
              <a:t>OperateCar</a:t>
            </a:r>
            <a:r>
              <a:rPr lang="zh-CN" altLang="en-US" dirty="0" smtClean="0"/>
              <a:t>，提供对汽车的各种操作。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>
                <a:solidFill>
                  <a:srgbClr val="FF0000"/>
                </a:solidFill>
              </a:rPr>
              <a:t>interface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OperateCar</a:t>
            </a:r>
            <a:r>
              <a:rPr lang="en-US" altLang="zh-CN" dirty="0" smtClean="0"/>
              <a:t> {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turn(Direction </a:t>
            </a:r>
            <a:r>
              <a:rPr lang="en-US" altLang="zh-CN" dirty="0" err="1" smtClean="0"/>
              <a:t>direction</a:t>
            </a:r>
            <a:r>
              <a:rPr lang="zh-CN" altLang="en-US" dirty="0" smtClean="0"/>
              <a:t>，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lvl="1" eaLnBrk="1" hangingPunct="1">
              <a:buFont typeface="Arial" charset="0"/>
              <a:buNone/>
            </a:pPr>
            <a:r>
              <a:rPr lang="zh-CN" altLang="en-US" dirty="0" smtClean="0"/>
              <a:t>                </a:t>
            </a:r>
            <a:r>
              <a:rPr lang="en-US" altLang="zh-CN" dirty="0" smtClean="0"/>
              <a:t>double radius,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            double </a:t>
            </a:r>
            <a:r>
              <a:rPr lang="en-US" altLang="zh-CN" dirty="0" err="1" smtClean="0"/>
              <a:t>startSpeed</a:t>
            </a:r>
            <a:r>
              <a:rPr lang="en-US" altLang="zh-CN" dirty="0" smtClean="0"/>
              <a:t>,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            double </a:t>
            </a:r>
            <a:r>
              <a:rPr lang="en-US" altLang="zh-CN" dirty="0" err="1" smtClean="0"/>
              <a:t>endSpeed</a:t>
            </a:r>
            <a:r>
              <a:rPr lang="en-US" altLang="zh-CN" dirty="0" smtClean="0"/>
              <a:t>);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changeLanes</a:t>
            </a:r>
            <a:r>
              <a:rPr lang="en-US" altLang="zh-CN" dirty="0" smtClean="0"/>
              <a:t>(Direction </a:t>
            </a:r>
            <a:r>
              <a:rPr lang="en-US" altLang="zh-CN" dirty="0" err="1" smtClean="0"/>
              <a:t>direction</a:t>
            </a:r>
            <a:r>
              <a:rPr lang="en-US" altLang="zh-CN" dirty="0" smtClean="0"/>
              <a:t>,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                            double </a:t>
            </a:r>
            <a:r>
              <a:rPr lang="en-US" altLang="zh-CN" dirty="0" err="1" smtClean="0"/>
              <a:t>startSpeed</a:t>
            </a:r>
            <a:r>
              <a:rPr lang="en-US" altLang="zh-CN" dirty="0" smtClean="0"/>
              <a:t>,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                            double </a:t>
            </a:r>
            <a:r>
              <a:rPr lang="en-US" altLang="zh-CN" dirty="0" err="1" smtClean="0"/>
              <a:t>endSpeed</a:t>
            </a:r>
            <a:r>
              <a:rPr lang="en-US" altLang="zh-CN" dirty="0" smtClean="0"/>
              <a:t>);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signalTurn</a:t>
            </a:r>
            <a:r>
              <a:rPr lang="en-US" altLang="zh-CN" sz="2800" dirty="0" smtClean="0"/>
              <a:t>(Direction </a:t>
            </a:r>
            <a:r>
              <a:rPr lang="en-US" altLang="zh-CN" sz="2800" dirty="0" err="1" smtClean="0"/>
              <a:t>direction</a:t>
            </a:r>
            <a:r>
              <a:rPr lang="en-US" altLang="zh-CN" sz="2800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                  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signalOn</a:t>
            </a:r>
            <a:r>
              <a:rPr lang="en-US" altLang="zh-CN" sz="2800" dirty="0" smtClean="0"/>
              <a:t>);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getRadarFront</a:t>
            </a:r>
            <a:r>
              <a:rPr lang="en-US" altLang="zh-CN" sz="2800" dirty="0" smtClean="0"/>
              <a:t>(double </a:t>
            </a:r>
            <a:r>
              <a:rPr lang="en-US" altLang="zh-CN" sz="2800" dirty="0" err="1" smtClean="0"/>
              <a:t>distanceToCar</a:t>
            </a:r>
            <a:r>
              <a:rPr lang="en-US" altLang="zh-CN" sz="2800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                         double </a:t>
            </a:r>
            <a:r>
              <a:rPr lang="en-US" altLang="zh-CN" sz="2800" dirty="0" err="1" smtClean="0"/>
              <a:t>speedOfCar</a:t>
            </a:r>
            <a:r>
              <a:rPr lang="en-US" altLang="zh-CN" sz="2800" dirty="0" smtClean="0"/>
              <a:t>);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getRadarRear</a:t>
            </a:r>
            <a:r>
              <a:rPr lang="en-US" altLang="zh-CN" sz="2800" dirty="0" smtClean="0"/>
              <a:t>(double </a:t>
            </a:r>
            <a:r>
              <a:rPr lang="en-US" altLang="zh-CN" sz="2800" dirty="0" err="1" smtClean="0"/>
              <a:t>distanceToCar</a:t>
            </a:r>
            <a:r>
              <a:rPr lang="en-US" altLang="zh-CN" sz="2800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                        double </a:t>
            </a:r>
            <a:r>
              <a:rPr lang="en-US" altLang="zh-CN" sz="2800" dirty="0" err="1" smtClean="0"/>
              <a:t>speedOfCar</a:t>
            </a:r>
            <a:r>
              <a:rPr lang="en-US" altLang="zh-CN" sz="2800" dirty="0" smtClean="0"/>
              <a:t>); ......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dirty="0" smtClean="0">
                <a:solidFill>
                  <a:schemeClr val="hlink"/>
                </a:solidFill>
              </a:rPr>
              <a:t>// more method signatures</a:t>
            </a:r>
            <a:r>
              <a:rPr lang="en-US" altLang="zh-CN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}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编写一个实现了该接口的类。在这个类中必须实现接口中声明的每个方法。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public class OperateBMW760i </a:t>
            </a:r>
            <a:r>
              <a:rPr lang="en-US" altLang="zh-CN" sz="2400" dirty="0" smtClean="0">
                <a:solidFill>
                  <a:srgbClr val="FF0000"/>
                </a:solidFill>
              </a:rPr>
              <a:t>implements</a:t>
            </a:r>
            <a:r>
              <a:rPr lang="en-US" altLang="zh-CN" sz="2400" dirty="0" smtClean="0"/>
              <a:t> 					</a:t>
            </a:r>
            <a:r>
              <a:rPr lang="en-US" altLang="zh-CN" sz="2400" dirty="0" err="1" smtClean="0"/>
              <a:t>OperateCar</a:t>
            </a:r>
            <a:r>
              <a:rPr lang="en-US" altLang="zh-CN" sz="2400" dirty="0" smtClean="0"/>
              <a:t>{            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signalTurn</a:t>
            </a:r>
            <a:r>
              <a:rPr lang="en-US" altLang="zh-CN" sz="2400" dirty="0" smtClean="0"/>
              <a:t>(Direction </a:t>
            </a:r>
            <a:r>
              <a:rPr lang="en-US" altLang="zh-CN" sz="2400" dirty="0" err="1" smtClean="0"/>
              <a:t>direction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signalOn</a:t>
            </a:r>
            <a:r>
              <a:rPr lang="en-US" altLang="zh-CN" sz="2400" dirty="0" smtClean="0"/>
              <a:t>) { 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chemeClr val="hlink"/>
                </a:solidFill>
              </a:rPr>
              <a:t>//</a:t>
            </a:r>
            <a:r>
              <a:rPr lang="zh-CN" altLang="en-US" sz="2400" dirty="0" smtClean="0">
                <a:solidFill>
                  <a:schemeClr val="hlink"/>
                </a:solidFill>
              </a:rPr>
              <a:t>编写代码实现</a:t>
            </a:r>
            <a:r>
              <a:rPr lang="en-US" altLang="zh-CN" sz="2400" dirty="0" smtClean="0">
                <a:solidFill>
                  <a:schemeClr val="hlink"/>
                </a:solidFill>
              </a:rPr>
              <a:t>BMW</a:t>
            </a:r>
            <a:r>
              <a:rPr lang="zh-CN" altLang="en-US" sz="2400" dirty="0" smtClean="0">
                <a:solidFill>
                  <a:schemeClr val="hlink"/>
                </a:solidFill>
              </a:rPr>
              <a:t>右转后关闭右转向灯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   </a:t>
            </a:r>
            <a:r>
              <a:rPr lang="en-US" altLang="zh-CN" sz="2400" dirty="0" smtClean="0">
                <a:solidFill>
                  <a:schemeClr val="hlink"/>
                </a:solidFill>
              </a:rPr>
              <a:t>//</a:t>
            </a:r>
            <a:r>
              <a:rPr lang="zh-CN" altLang="en-US" sz="2400" dirty="0" smtClean="0">
                <a:solidFill>
                  <a:schemeClr val="hlink"/>
                </a:solidFill>
              </a:rPr>
              <a:t>编写代码实现</a:t>
            </a:r>
            <a:r>
              <a:rPr lang="en-US" altLang="zh-CN" sz="2400" dirty="0" smtClean="0">
                <a:solidFill>
                  <a:schemeClr val="hlink"/>
                </a:solidFill>
              </a:rPr>
              <a:t>BMW</a:t>
            </a:r>
            <a:r>
              <a:rPr lang="zh-CN" altLang="en-US" sz="2400" dirty="0" smtClean="0">
                <a:solidFill>
                  <a:schemeClr val="hlink"/>
                </a:solidFill>
              </a:rPr>
              <a:t>左转后关闭左转向灯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   </a:t>
            </a:r>
            <a:r>
              <a:rPr lang="en-US" altLang="zh-CN" sz="2400" dirty="0" smtClean="0">
                <a:solidFill>
                  <a:schemeClr val="hlink"/>
                </a:solidFill>
              </a:rPr>
              <a:t>//</a:t>
            </a:r>
            <a:r>
              <a:rPr lang="zh-CN" altLang="en-US" sz="2400" dirty="0" smtClean="0">
                <a:solidFill>
                  <a:schemeClr val="hlink"/>
                </a:solidFill>
              </a:rPr>
              <a:t>编写代码实现</a:t>
            </a:r>
            <a:r>
              <a:rPr lang="en-US" altLang="zh-CN" sz="2400" dirty="0" smtClean="0">
                <a:solidFill>
                  <a:schemeClr val="hlink"/>
                </a:solidFill>
              </a:rPr>
              <a:t>BMW</a:t>
            </a:r>
            <a:r>
              <a:rPr lang="zh-CN" altLang="en-US" sz="2400" dirty="0" smtClean="0">
                <a:solidFill>
                  <a:schemeClr val="hlink"/>
                </a:solidFill>
              </a:rPr>
              <a:t>右转前打开右转向灯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zh-CN" altLang="en-US" sz="2400" dirty="0" smtClean="0">
                <a:solidFill>
                  <a:schemeClr val="hlink"/>
                </a:solidFill>
              </a:rPr>
              <a:t>      </a:t>
            </a:r>
            <a:r>
              <a:rPr lang="en-US" altLang="zh-CN" sz="2400" dirty="0" smtClean="0">
                <a:solidFill>
                  <a:schemeClr val="hlink"/>
                </a:solidFill>
              </a:rPr>
              <a:t>//</a:t>
            </a:r>
            <a:r>
              <a:rPr lang="zh-CN" altLang="en-US" sz="2400" dirty="0" smtClean="0">
                <a:solidFill>
                  <a:schemeClr val="hlink"/>
                </a:solidFill>
              </a:rPr>
              <a:t>编写代码实现</a:t>
            </a:r>
            <a:r>
              <a:rPr lang="en-US" altLang="zh-CN" sz="2400" dirty="0" smtClean="0">
                <a:solidFill>
                  <a:schemeClr val="hlink"/>
                </a:solidFill>
              </a:rPr>
              <a:t>BMW</a:t>
            </a:r>
            <a:r>
              <a:rPr lang="zh-CN" altLang="en-US" sz="2400" dirty="0" smtClean="0">
                <a:solidFill>
                  <a:schemeClr val="hlink"/>
                </a:solidFill>
              </a:rPr>
              <a:t>左转前打开左转向灯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chemeClr val="hlink"/>
                </a:solidFill>
              </a:rPr>
              <a:t>//</a:t>
            </a:r>
            <a:r>
              <a:rPr lang="zh-CN" altLang="en-US" sz="2400" dirty="0" smtClean="0">
                <a:solidFill>
                  <a:schemeClr val="hlink"/>
                </a:solidFill>
              </a:rPr>
              <a:t>其他成员方法</a:t>
            </a:r>
            <a:r>
              <a:rPr lang="en-US" altLang="zh-CN" sz="2400" dirty="0" smtClean="0">
                <a:solidFill>
                  <a:schemeClr val="hlink"/>
                </a:solidFill>
              </a:rPr>
              <a:t>…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} </a:t>
            </a:r>
          </a:p>
          <a:p>
            <a:pPr eaLnBrk="1" hangingPunct="1"/>
            <a:r>
              <a:rPr lang="zh-CN" altLang="en-US" dirty="0" smtClean="0"/>
              <a:t>实现无人驾驶汽车系统接口的任务将由具体的汽车制造商来完成。 不同的制造商使用同样的接口，实现方式肯定不同。</a:t>
            </a:r>
          </a:p>
          <a:p>
            <a:pPr eaLnBrk="1" hangingPunct="1"/>
            <a:r>
              <a:rPr lang="zh-CN" altLang="en-US" dirty="0" smtClean="0"/>
              <a:t>车载导航系统的制造商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他们要实现的是这些接口的客户机程序，需要能够调用这个接口的方法。 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dirty="0" smtClean="0"/>
              <a:t> 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3A2CB6E0-F280-4B3B-A6FC-A6018A1D9E21}" type="slidenum">
              <a:rPr lang="en-US" altLang="zh-CN" sz="1200" b="0" smtClean="0">
                <a:ea typeface="宋体" pitchFamily="2" charset="-122"/>
              </a:rPr>
              <a:pPr eaLnBrk="1" hangingPunct="1"/>
              <a:t>32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fld id="{88348E97-57FF-4D80-982E-FAB6A90340A2}" type="slidenum">
              <a:rPr lang="en-US" altLang="zh-CN" sz="1200" b="0"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32</a:t>
            </a:fld>
            <a:endParaRPr lang="en-US" altLang="zh-CN" sz="1200" b="0">
              <a:ea typeface="宋体" pitchFamily="2" charset="-122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175" y="2130425"/>
            <a:ext cx="5256213" cy="5778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章节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284538"/>
            <a:ext cx="5184775" cy="1271587"/>
          </a:xfrm>
        </p:spPr>
        <p:txBody>
          <a:bodyPr/>
          <a:lstStyle>
            <a:lvl1pPr marL="0" indent="0" algn="ctr">
              <a:buFontTx/>
              <a:buNone/>
              <a:defRPr sz="4800">
                <a:ea typeface="仿宋_GB2312" pitchFamily="49" charset="-122"/>
              </a:defRPr>
            </a:lvl1pPr>
          </a:lstStyle>
          <a:p>
            <a:pPr lvl="0"/>
            <a:r>
              <a:rPr lang="zh-CN" altLang="en-US" noProof="0" smtClean="0"/>
              <a:t>内容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8FAC4DA2-7C62-48DF-9AB8-BCA9E133F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4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0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4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10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93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519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9935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8512175" y="64008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fld id="{21A4551F-9E82-4515-8755-6AD949DB332B}" type="slidenum">
              <a:rPr lang="en-US" altLang="zh-CN" sz="1800" b="0" smtClean="0"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t>‹#›</a:t>
            </a:fld>
            <a:endParaRPr lang="en-US" altLang="zh-CN" sz="1800" b="0" smtClean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面向对象（下）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3887788" y="650875"/>
            <a:ext cx="2357437" cy="1168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 dirty="0" err="1">
                <a:latin typeface="+mj-lt"/>
              </a:rPr>
              <a:t>Emoloyee</a:t>
            </a:r>
            <a:r>
              <a:rPr lang="zh-CN" altLang="en-US" sz="2400" dirty="0">
                <a:latin typeface="+mj-lt"/>
              </a:rPr>
              <a:t>类：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 dirty="0">
                <a:latin typeface="+mj-lt"/>
              </a:rPr>
              <a:t> name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 dirty="0">
                <a:latin typeface="+mj-lt"/>
              </a:rPr>
              <a:t> sex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066800" y="2438400"/>
            <a:ext cx="2209800" cy="19065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Worker</a:t>
            </a:r>
            <a:r>
              <a:rPr lang="zh-CN" altLang="en-US" sz="2400">
                <a:latin typeface="+mj-lt"/>
              </a:rPr>
              <a:t>类：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 name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 sex</a:t>
            </a:r>
            <a:endParaRPr lang="zh-CN" altLang="en-US" sz="2400">
              <a:latin typeface="+mj-lt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+mj-lt"/>
              </a:rPr>
              <a:t>dept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solidFill>
                  <a:srgbClr val="CC0000"/>
                </a:solidFill>
                <a:latin typeface="+mj-lt"/>
              </a:rPr>
              <a:t> workKind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873750" y="2420938"/>
            <a:ext cx="1938338" cy="18367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Officer</a:t>
            </a:r>
            <a:r>
              <a:rPr lang="zh-CN" altLang="en-US" sz="2400">
                <a:latin typeface="+mj-lt"/>
              </a:rPr>
              <a:t>类：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 name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latin typeface="+mj-lt"/>
              </a:rPr>
              <a:t> sex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altLang="zh-CN" sz="2400">
                <a:solidFill>
                  <a:srgbClr val="CC0000"/>
                </a:solidFill>
                <a:latin typeface="+mj-lt"/>
              </a:rPr>
              <a:t> dept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zh-CN" altLang="en-US" sz="2400">
                <a:solidFill>
                  <a:srgbClr val="CC0000"/>
                </a:solidFill>
                <a:latin typeface="+mj-lt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+mj-lt"/>
              </a:rPr>
              <a:t>leadClass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2209800" y="2120900"/>
            <a:ext cx="46450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209800" y="2133600"/>
            <a:ext cx="0" cy="300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854825" y="2120900"/>
            <a:ext cx="0" cy="300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054600" y="1819275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539750" y="4956175"/>
            <a:ext cx="4032250" cy="1600200"/>
          </a:xfrm>
          <a:prstGeom prst="wedgeEllipseCallout">
            <a:avLst>
              <a:gd name="adj1" fmla="val -20310"/>
              <a:gd name="adj2" fmla="val -86509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Tx/>
              <a:defRPr/>
            </a:pPr>
            <a:r>
              <a:rPr lang="zh-CN" altLang="en-US" sz="2400" dirty="0">
                <a:solidFill>
                  <a:srgbClr val="CC0000"/>
                </a:solidFill>
              </a:rPr>
              <a:t>工人</a:t>
            </a:r>
            <a:r>
              <a:rPr lang="zh-CN" altLang="en-US" sz="2400" dirty="0"/>
              <a:t>类，继承了父类的属性，还包含</a:t>
            </a:r>
            <a:r>
              <a:rPr lang="zh-CN" altLang="en-US" sz="2400" dirty="0">
                <a:solidFill>
                  <a:srgbClr val="CC0000"/>
                </a:solidFill>
              </a:rPr>
              <a:t>部门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C0000"/>
                </a:solidFill>
              </a:rPr>
              <a:t>工种</a:t>
            </a:r>
            <a:r>
              <a:rPr lang="zh-CN" altLang="en-US" sz="2400" dirty="0"/>
              <a:t>属性</a:t>
            </a:r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5067300" y="5032375"/>
            <a:ext cx="3897313" cy="1600200"/>
          </a:xfrm>
          <a:prstGeom prst="wedgeEllipseCallout">
            <a:avLst>
              <a:gd name="adj1" fmla="val -10417"/>
              <a:gd name="adj2" fmla="val -9256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Tx/>
              <a:defRPr/>
            </a:pPr>
            <a:r>
              <a:rPr lang="zh-CN" altLang="en-US" sz="2400">
                <a:solidFill>
                  <a:srgbClr val="CC0000"/>
                </a:solidFill>
              </a:rPr>
              <a:t>领导</a:t>
            </a:r>
            <a:r>
              <a:rPr lang="zh-CN" altLang="en-US" sz="2400"/>
              <a:t>类，继承了父类的属性，还包含</a:t>
            </a:r>
            <a:r>
              <a:rPr lang="zh-CN" altLang="en-US" sz="2400">
                <a:solidFill>
                  <a:srgbClr val="CC0000"/>
                </a:solidFill>
              </a:rPr>
              <a:t>部门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CC0000"/>
                </a:solidFill>
              </a:rPr>
              <a:t>级别</a:t>
            </a:r>
            <a:r>
              <a:rPr lang="zh-CN" altLang="en-US" sz="2400"/>
              <a:t>属性</a:t>
            </a:r>
          </a:p>
        </p:txBody>
      </p:sp>
      <p:sp>
        <p:nvSpPr>
          <p:cNvPr id="161803" name="AutoShape 11"/>
          <p:cNvSpPr>
            <a:spLocks noChangeArrowheads="1"/>
          </p:cNvSpPr>
          <p:nvPr/>
        </p:nvSpPr>
        <p:spPr bwMode="auto">
          <a:xfrm>
            <a:off x="504825" y="533400"/>
            <a:ext cx="2771775" cy="1371600"/>
          </a:xfrm>
          <a:prstGeom prst="wedgeEllipseCallout">
            <a:avLst>
              <a:gd name="adj1" fmla="val 71720"/>
              <a:gd name="adj2" fmla="val -4611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ClrTx/>
              <a:defRPr/>
            </a:pPr>
            <a:r>
              <a:rPr lang="zh-CN" altLang="en-US" sz="2400">
                <a:solidFill>
                  <a:srgbClr val="CC0000"/>
                </a:solidFill>
              </a:rPr>
              <a:t>职员</a:t>
            </a:r>
            <a:r>
              <a:rPr lang="zh-CN" altLang="en-US" sz="2400"/>
              <a:t>类，具</a:t>
            </a:r>
          </a:p>
          <a:p>
            <a:pPr algn="ctr">
              <a:buClrTx/>
              <a:defRPr/>
            </a:pPr>
            <a:r>
              <a:rPr lang="zh-CN" altLang="en-US" sz="2400"/>
              <a:t>有姓名和性</a:t>
            </a:r>
          </a:p>
          <a:p>
            <a:pPr algn="ctr">
              <a:buClrTx/>
              <a:defRPr/>
            </a:pPr>
            <a:r>
              <a:rPr lang="zh-CN" altLang="en-US" sz="2400"/>
              <a:t>别两个属性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nimBg="1" autoUpdateAnimBg="0"/>
      <p:bldP spid="161802" grpId="0" animBg="1" autoUpdateAnimBg="0"/>
      <p:bldP spid="16180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itchFamily="49" charset="-122"/>
              </a:rPr>
              <a:t>4.1 </a:t>
            </a:r>
            <a:r>
              <a:rPr lang="zh-CN" altLang="en-US" dirty="0" smtClean="0">
                <a:ea typeface="楷体" pitchFamily="49" charset="-122"/>
              </a:rPr>
              <a:t>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dirty="0" smtClean="0">
                <a:solidFill>
                  <a:srgbClr val="FF0000"/>
                </a:solidFill>
              </a:rPr>
              <a:t>单继承：</a:t>
            </a:r>
            <a:r>
              <a:rPr lang="zh-CN" altLang="en-US" dirty="0" smtClean="0"/>
              <a:t>一个类只能有一个直接父类。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．多个类可以继承一个父类。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．继承具有传递性。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r="412"/>
          <a:stretch/>
        </p:blipFill>
        <p:spPr bwMode="auto">
          <a:xfrm>
            <a:off x="819151" y="2386013"/>
            <a:ext cx="7291652" cy="11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5"/>
          <a:stretch/>
        </p:blipFill>
        <p:spPr bwMode="auto">
          <a:xfrm>
            <a:off x="819150" y="4182446"/>
            <a:ext cx="7291652" cy="10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8"/>
          <a:stretch/>
        </p:blipFill>
        <p:spPr bwMode="auto">
          <a:xfrm>
            <a:off x="819150" y="5868529"/>
            <a:ext cx="7785298" cy="98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9388" y="6237288"/>
            <a:ext cx="1295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8A2C194D-E03F-4329-82B9-F65FBEA5CB7A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0" y="0"/>
            <a:ext cx="4572000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class Father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{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private 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 </a:t>
            </a:r>
            <a:r>
              <a:rPr lang="en-US" altLang="zh-CN" sz="2000" dirty="0" err="1" smtClean="0">
                <a:solidFill>
                  <a:srgbClr val="CC0000"/>
                </a:solidFill>
                <a:latin typeface="Arial" charset="0"/>
              </a:rPr>
              <a:t>moneyDollar</a:t>
            </a:r>
            <a:r>
              <a:rPr lang="en-US" altLang="zh-CN" sz="2000" dirty="0" smtClean="0">
                <a:latin typeface="Arial" charset="0"/>
              </a:rPr>
              <a:t>=300;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protected 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err="1" smtClean="0">
                <a:solidFill>
                  <a:srgbClr val="CC0000"/>
                </a:solidFill>
                <a:latin typeface="Arial" charset="0"/>
              </a:rPr>
              <a:t>moneyHK</a:t>
            </a:r>
            <a:r>
              <a:rPr lang="en-US" altLang="zh-CN" sz="2000" dirty="0" smtClean="0">
                <a:latin typeface="Arial" charset="0"/>
              </a:rPr>
              <a:t>=200;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CC0000"/>
                </a:solidFill>
                <a:latin typeface="Arial" charset="0"/>
              </a:rPr>
              <a:t>add</a:t>
            </a:r>
            <a:r>
              <a:rPr lang="en-US" altLang="zh-CN" sz="2000" dirty="0" smtClean="0">
                <a:latin typeface="Arial" charset="0"/>
              </a:rPr>
              <a:t>(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err="1" smtClean="0">
                <a:latin typeface="Arial" charset="0"/>
              </a:rPr>
              <a:t>x,int</a:t>
            </a:r>
            <a:r>
              <a:rPr lang="en-US" altLang="zh-CN" sz="2000" dirty="0" smtClean="0">
                <a:latin typeface="Arial" charset="0"/>
              </a:rPr>
              <a:t> y)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{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    return </a:t>
            </a:r>
            <a:r>
              <a:rPr lang="en-US" altLang="zh-CN" sz="2000" dirty="0" err="1" smtClean="0">
                <a:latin typeface="Arial" charset="0"/>
              </a:rPr>
              <a:t>x+y</a:t>
            </a:r>
            <a:r>
              <a:rPr lang="en-US" altLang="zh-CN" sz="2000" dirty="0" smtClean="0">
                <a:latin typeface="Arial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}</a:t>
            </a: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4572000" y="0"/>
            <a:ext cx="4572000" cy="419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class Son </a:t>
            </a:r>
            <a:r>
              <a:rPr lang="en-US" altLang="zh-CN" sz="2000" dirty="0" smtClean="0">
                <a:solidFill>
                  <a:srgbClr val="CC0000"/>
                </a:solidFill>
                <a:latin typeface="Arial" charset="0"/>
              </a:rPr>
              <a:t>extends Father</a:t>
            </a:r>
            <a:r>
              <a:rPr lang="en-US" altLang="zh-CN" sz="2000" dirty="0" smtClean="0">
                <a:latin typeface="Arial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{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 </a:t>
            </a:r>
            <a:r>
              <a:rPr lang="en-US" altLang="zh-CN" sz="2000" dirty="0" err="1" smtClean="0">
                <a:solidFill>
                  <a:srgbClr val="CC0000"/>
                </a:solidFill>
                <a:latin typeface="Arial" charset="0"/>
              </a:rPr>
              <a:t>moneyRMB</a:t>
            </a:r>
            <a:r>
              <a:rPr lang="en-US" altLang="zh-CN" sz="2000" dirty="0" smtClean="0">
                <a:latin typeface="Arial" charset="0"/>
              </a:rPr>
              <a:t>=120;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public void 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charset="0"/>
              </a:rPr>
              <a:t>changMoneyHK</a:t>
            </a:r>
            <a:r>
              <a:rPr lang="en-US" altLang="zh-CN" sz="2000" dirty="0" smtClean="0">
                <a:latin typeface="Arial" charset="0"/>
              </a:rPr>
              <a:t>(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x)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    </a:t>
            </a:r>
            <a:r>
              <a:rPr lang="en-US" altLang="zh-CN" sz="2000" dirty="0" err="1" smtClean="0">
                <a:latin typeface="Arial" charset="0"/>
              </a:rPr>
              <a:t>moneyHK</a:t>
            </a:r>
            <a:r>
              <a:rPr lang="en-US" altLang="zh-CN" sz="2000" dirty="0" smtClean="0">
                <a:latin typeface="Arial" charset="0"/>
              </a:rPr>
              <a:t>=x;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" charset="0"/>
              </a:rPr>
              <a:t>subs</a:t>
            </a:r>
            <a:r>
              <a:rPr lang="en-US" altLang="zh-CN" sz="2000" dirty="0" smtClean="0">
                <a:latin typeface="Arial" charset="0"/>
              </a:rPr>
              <a:t>(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err="1" smtClean="0">
                <a:latin typeface="Arial" charset="0"/>
              </a:rPr>
              <a:t>x,int</a:t>
            </a:r>
            <a:r>
              <a:rPr lang="en-US" altLang="zh-CN" sz="2000" dirty="0" smtClean="0">
                <a:latin typeface="Arial" charset="0"/>
              </a:rPr>
              <a:t> y)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{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    return x-y;   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}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3048000"/>
            <a:ext cx="4876800" cy="381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class </a:t>
            </a:r>
            <a:r>
              <a:rPr lang="en-US" altLang="zh-CN" sz="2000" dirty="0" err="1" smtClean="0">
                <a:latin typeface="Arial" charset="0"/>
              </a:rPr>
              <a:t>GrandSon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CC0000"/>
                </a:solidFill>
                <a:latin typeface="Arial" charset="0"/>
              </a:rPr>
              <a:t>extends Son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public void 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" charset="0"/>
              </a:rPr>
              <a:t>changMoneyRMB</a:t>
            </a:r>
            <a:r>
              <a:rPr lang="en-US" altLang="zh-CN" sz="2000" dirty="0" smtClean="0">
                <a:latin typeface="Arial" charset="0"/>
              </a:rPr>
              <a:t>(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x)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    </a:t>
            </a:r>
            <a:r>
              <a:rPr lang="en-US" altLang="zh-CN" sz="2000" dirty="0" err="1" smtClean="0">
                <a:latin typeface="Arial" charset="0"/>
              </a:rPr>
              <a:t>moneyRMB</a:t>
            </a:r>
            <a:r>
              <a:rPr lang="en-US" altLang="zh-CN" sz="2000" dirty="0" smtClean="0">
                <a:latin typeface="Arial" charset="0"/>
              </a:rPr>
              <a:t>=x;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" charset="0"/>
              </a:rPr>
              <a:t>multi</a:t>
            </a:r>
            <a:r>
              <a:rPr lang="en-US" altLang="zh-CN" sz="2000" dirty="0" smtClean="0">
                <a:latin typeface="Arial" charset="0"/>
              </a:rPr>
              <a:t>(</a:t>
            </a:r>
            <a:r>
              <a:rPr lang="en-US" altLang="zh-CN" sz="2000" dirty="0" err="1" smtClean="0">
                <a:latin typeface="Arial" charset="0"/>
              </a:rPr>
              <a:t>int</a:t>
            </a:r>
            <a:r>
              <a:rPr lang="en-US" altLang="zh-CN" sz="2000" dirty="0" smtClean="0">
                <a:latin typeface="Arial" charset="0"/>
              </a:rPr>
              <a:t> </a:t>
            </a:r>
            <a:r>
              <a:rPr lang="en-US" altLang="zh-CN" sz="2000" dirty="0" err="1" smtClean="0">
                <a:latin typeface="Arial" charset="0"/>
              </a:rPr>
              <a:t>x,int</a:t>
            </a:r>
            <a:r>
              <a:rPr lang="en-US" altLang="zh-CN" sz="2000" dirty="0" smtClean="0">
                <a:latin typeface="Arial" charset="0"/>
              </a:rPr>
              <a:t> y)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    return x*y;   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     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 animBg="1" autoUpdateAnimBg="0"/>
      <p:bldP spid="162826" grpId="0" animBg="1" autoUpdateAnimBg="0"/>
      <p:bldP spid="16282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楷体" pitchFamily="49" charset="-122"/>
              </a:rPr>
              <a:t>4.1.2</a:t>
            </a:r>
            <a:r>
              <a:rPr lang="zh-CN" altLang="en-US" dirty="0" smtClean="0"/>
              <a:t> 重写父类方法</a:t>
            </a:r>
            <a:endParaRPr lang="zh-CN" altLang="en-US" dirty="0" smtClean="0">
              <a:solidFill>
                <a:srgbClr val="CC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5111750"/>
          </a:xfrm>
        </p:spPr>
        <p:txBody>
          <a:bodyPr/>
          <a:lstStyle/>
          <a:p>
            <a:r>
              <a:rPr lang="zh-CN" altLang="en-US" dirty="0" smtClean="0"/>
              <a:t>有时子类需要对继承的内容进行一些修改。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成员变量的隐藏</a:t>
            </a:r>
            <a:r>
              <a:rPr lang="zh-CN" altLang="en-US" dirty="0" smtClean="0"/>
              <a:t>：子类中声明的变量隐藏父类的同名变量。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方法重写</a:t>
            </a:r>
            <a:r>
              <a:rPr lang="zh-CN" altLang="en-US" dirty="0" smtClean="0"/>
              <a:t>：子类中声明与父类完全相同的方法（相同的方法名、参数列表以及返回值类型）。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9686"/>
            <a:ext cx="9144000" cy="68676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t" anchorCtr="0"/>
          <a:lstStyle/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class Animal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String </a:t>
            </a:r>
            <a:r>
              <a:rPr kumimoji="1" lang="en-US" altLang="zh-CN" sz="2400" dirty="0">
                <a:solidFill>
                  <a:srgbClr val="FF6600"/>
                </a:solidFill>
                <a:ea typeface="宋体" pitchFamily="2" charset="-122"/>
              </a:rPr>
              <a:t>name</a:t>
            </a:r>
            <a:r>
              <a:rPr kumimoji="1" lang="en-US" altLang="zh-CN" sz="2400" dirty="0">
                <a:ea typeface="宋体" pitchFamily="2" charset="-122"/>
              </a:rPr>
              <a:t> = "</a:t>
            </a:r>
            <a:r>
              <a:rPr kumimoji="1" lang="zh-CN" altLang="en-US" sz="2400" dirty="0">
                <a:ea typeface="宋体" pitchFamily="2" charset="-122"/>
              </a:rPr>
              <a:t>动物</a:t>
            </a:r>
            <a:r>
              <a:rPr kumimoji="1" lang="en-US" altLang="zh-CN" sz="2400" dirty="0" smtClean="0">
                <a:ea typeface="宋体" pitchFamily="2" charset="-122"/>
              </a:rPr>
              <a:t>";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ea typeface="宋体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void shout()</a:t>
            </a:r>
            <a:r>
              <a:rPr kumimoji="1" lang="en-US" altLang="zh-CN" sz="2400" dirty="0">
                <a:ea typeface="宋体" pitchFamily="2" charset="-122"/>
              </a:rPr>
              <a:t>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	</a:t>
            </a:r>
            <a:r>
              <a:rPr kumimoji="1" lang="en-US" altLang="zh-CN" sz="2400" dirty="0" err="1">
                <a:ea typeface="宋体" pitchFamily="2" charset="-122"/>
              </a:rPr>
              <a:t>System.out.println</a:t>
            </a:r>
            <a:r>
              <a:rPr kumimoji="1" lang="en-US" altLang="zh-CN" sz="2400" dirty="0">
                <a:ea typeface="宋体" pitchFamily="2" charset="-122"/>
              </a:rPr>
              <a:t>("</a:t>
            </a:r>
            <a:r>
              <a:rPr kumimoji="1" lang="zh-CN" altLang="en-US" sz="2400" dirty="0">
                <a:ea typeface="宋体" pitchFamily="2" charset="-122"/>
              </a:rPr>
              <a:t>动物发出叫声</a:t>
            </a:r>
            <a:r>
              <a:rPr kumimoji="1" lang="en-US" altLang="zh-CN" sz="2400" dirty="0">
                <a:ea typeface="宋体" pitchFamily="2" charset="-122"/>
              </a:rPr>
              <a:t>");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 class </a:t>
            </a:r>
            <a:r>
              <a:rPr kumimoji="1" lang="en-US" altLang="zh-CN" sz="2400" dirty="0">
                <a:ea typeface="宋体" pitchFamily="2" charset="-122"/>
              </a:rPr>
              <a:t>Dog extends Animal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String </a:t>
            </a:r>
            <a:r>
              <a:rPr kumimoji="1" lang="en-US" altLang="zh-CN" sz="2400" dirty="0">
                <a:solidFill>
                  <a:srgbClr val="FF6600"/>
                </a:solidFill>
                <a:ea typeface="宋体" pitchFamily="2" charset="-122"/>
              </a:rPr>
              <a:t>name</a:t>
            </a:r>
            <a:r>
              <a:rPr kumimoji="1" lang="en-US" altLang="zh-CN" sz="2400" dirty="0">
                <a:ea typeface="宋体" pitchFamily="2" charset="-122"/>
              </a:rPr>
              <a:t> = "</a:t>
            </a:r>
            <a:r>
              <a:rPr kumimoji="1" lang="zh-CN" altLang="en-US" sz="2400" dirty="0">
                <a:ea typeface="宋体" pitchFamily="2" charset="-122"/>
              </a:rPr>
              <a:t>犬类</a:t>
            </a:r>
            <a:r>
              <a:rPr kumimoji="1" lang="en-US" altLang="zh-CN" sz="2400" dirty="0">
                <a:ea typeface="宋体" pitchFamily="2" charset="-122"/>
              </a:rPr>
              <a:t>";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ea typeface="宋体" pitchFamily="2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void shout()</a:t>
            </a:r>
            <a:r>
              <a:rPr kumimoji="1" lang="en-US" altLang="zh-CN" sz="2400" dirty="0">
                <a:ea typeface="宋体" pitchFamily="2" charset="-122"/>
              </a:rPr>
              <a:t>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	</a:t>
            </a:r>
            <a:r>
              <a:rPr kumimoji="1" lang="en-US" altLang="zh-CN" sz="2400" dirty="0" err="1" smtClean="0">
                <a:ea typeface="宋体" pitchFamily="2" charset="-122"/>
              </a:rPr>
              <a:t>System.out.println</a:t>
            </a:r>
            <a:r>
              <a:rPr kumimoji="1" lang="en-US" altLang="zh-CN" sz="2400" dirty="0" smtClean="0">
                <a:ea typeface="宋体" pitchFamily="2" charset="-122"/>
              </a:rPr>
              <a:t>(name+"   </a:t>
            </a:r>
            <a:r>
              <a:rPr kumimoji="1" lang="zh-CN" altLang="en-US" sz="2400" dirty="0" smtClean="0">
                <a:ea typeface="宋体" pitchFamily="2" charset="-122"/>
              </a:rPr>
              <a:t>汪汪</a:t>
            </a:r>
            <a:r>
              <a:rPr kumimoji="1" lang="zh-CN" altLang="en-US" sz="2400" dirty="0">
                <a:ea typeface="宋体" pitchFamily="2" charset="-122"/>
              </a:rPr>
              <a:t>汪</a:t>
            </a:r>
            <a:r>
              <a:rPr kumimoji="1" lang="en-US" altLang="zh-CN" sz="2400" dirty="0">
                <a:ea typeface="宋体" pitchFamily="2" charset="-122"/>
              </a:rPr>
              <a:t>……");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}</a:t>
            </a:r>
            <a:endParaRPr kumimoji="1"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 smtClean="0">
                <a:ea typeface="宋体" pitchFamily="2" charset="-122"/>
              </a:rPr>
              <a:t>测试类：</a:t>
            </a:r>
            <a:r>
              <a:rPr kumimoji="1" lang="en-US" altLang="zh-CN" sz="2400" dirty="0" smtClean="0">
                <a:ea typeface="宋体" pitchFamily="2" charset="-122"/>
              </a:rPr>
              <a:t>	Dog </a:t>
            </a:r>
            <a:r>
              <a:rPr kumimoji="1" lang="en-US" altLang="zh-CN" sz="2400" dirty="0" err="1">
                <a:ea typeface="宋体" pitchFamily="2" charset="-122"/>
              </a:rPr>
              <a:t>dog</a:t>
            </a:r>
            <a:r>
              <a:rPr kumimoji="1" lang="en-US" altLang="zh-CN" sz="2400" dirty="0">
                <a:ea typeface="宋体" pitchFamily="2" charset="-122"/>
              </a:rPr>
              <a:t> = new Dog();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ea typeface="宋体" pitchFamily="2" charset="-122"/>
              </a:rPr>
              <a:t>		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itchFamily="2" charset="-122"/>
              </a:rPr>
              <a:t>dog.shout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(); </a:t>
            </a:r>
            <a:r>
              <a:rPr kumimoji="1" lang="en-US" altLang="zh-CN" sz="2400" dirty="0">
                <a:ea typeface="宋体" pitchFamily="2" charset="-122"/>
              </a:rPr>
              <a:t>// </a:t>
            </a:r>
            <a:r>
              <a:rPr kumimoji="1" lang="zh-CN" altLang="en-US" sz="2400" dirty="0">
                <a:ea typeface="宋体" pitchFamily="2" charset="-122"/>
              </a:rPr>
              <a:t>调用</a:t>
            </a:r>
            <a:r>
              <a:rPr kumimoji="1" lang="en-US" altLang="zh-CN" sz="2400" dirty="0">
                <a:ea typeface="宋体" pitchFamily="2" charset="-122"/>
              </a:rPr>
              <a:t>dog</a:t>
            </a:r>
            <a:r>
              <a:rPr kumimoji="1" lang="zh-CN" altLang="en-US" sz="2400" dirty="0">
                <a:ea typeface="宋体" pitchFamily="2" charset="-122"/>
              </a:rPr>
              <a:t>重写的</a:t>
            </a:r>
            <a:r>
              <a:rPr kumimoji="1" lang="en-US" altLang="zh-CN" sz="2400" dirty="0">
                <a:ea typeface="宋体" pitchFamily="2" charset="-122"/>
              </a:rPr>
              <a:t>shout()</a:t>
            </a:r>
            <a:r>
              <a:rPr kumimoji="1" lang="zh-CN" altLang="en-US" sz="2400" dirty="0" smtClean="0">
                <a:ea typeface="宋体" pitchFamily="2" charset="-122"/>
              </a:rPr>
              <a:t>方法</a:t>
            </a:r>
            <a:endParaRPr kumimoji="1"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743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楷体" pitchFamily="49" charset="-122"/>
              </a:rPr>
              <a:t>4.1.2 </a:t>
            </a:r>
            <a:r>
              <a:rPr lang="zh-CN" altLang="en-US" dirty="0" smtClean="0"/>
              <a:t>重写父类方法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子类和父类在</a:t>
            </a:r>
            <a:r>
              <a:rPr lang="zh-CN" altLang="en-US" dirty="0" smtClean="0">
                <a:solidFill>
                  <a:srgbClr val="CC0000"/>
                </a:solidFill>
                <a:latin typeface="+mn-ea"/>
              </a:rPr>
              <a:t>同一包</a:t>
            </a:r>
            <a:r>
              <a:rPr lang="zh-CN" altLang="en-US" dirty="0" smtClean="0">
                <a:latin typeface="+mn-ea"/>
              </a:rPr>
              <a:t>中的继承性</a:t>
            </a:r>
          </a:p>
          <a:p>
            <a:pPr lvl="1" eaLnBrk="1" hangingPunct="1">
              <a:defRPr/>
            </a:pPr>
            <a:r>
              <a:rPr lang="zh-CN" altLang="en-US" sz="3200" dirty="0" smtClean="0">
                <a:latin typeface="+mn-ea"/>
              </a:rPr>
              <a:t>继承父类</a:t>
            </a:r>
            <a:r>
              <a:rPr lang="zh-CN" altLang="en-US" sz="3200" dirty="0" smtClean="0">
                <a:solidFill>
                  <a:srgbClr val="CC0000"/>
                </a:solidFill>
                <a:latin typeface="+mn-ea"/>
              </a:rPr>
              <a:t>非</a:t>
            </a:r>
            <a:r>
              <a:rPr lang="en-US" altLang="zh-CN" sz="3200" dirty="0" smtClean="0">
                <a:solidFill>
                  <a:srgbClr val="CC0000"/>
                </a:solidFill>
                <a:latin typeface="+mn-ea"/>
              </a:rPr>
              <a:t>private</a:t>
            </a:r>
            <a:r>
              <a:rPr lang="zh-CN" altLang="en-US" sz="3200" dirty="0" smtClean="0">
                <a:latin typeface="+mn-ea"/>
              </a:rPr>
              <a:t>的成员变量和方法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子类和父类</a:t>
            </a:r>
            <a:r>
              <a:rPr lang="zh-CN" altLang="en-US" dirty="0" smtClean="0">
                <a:solidFill>
                  <a:srgbClr val="CC0000"/>
                </a:solidFill>
                <a:latin typeface="+mn-ea"/>
              </a:rPr>
              <a:t>不在同一包</a:t>
            </a:r>
            <a:r>
              <a:rPr lang="zh-CN" altLang="en-US" dirty="0" smtClean="0">
                <a:latin typeface="+mn-ea"/>
              </a:rPr>
              <a:t>中的继承性</a:t>
            </a:r>
          </a:p>
          <a:p>
            <a:pPr lvl="1" eaLnBrk="1" hangingPunct="1">
              <a:defRPr/>
            </a:pPr>
            <a:r>
              <a:rPr lang="zh-CN" altLang="en-US" sz="3200" dirty="0" smtClean="0">
                <a:latin typeface="+mn-ea"/>
              </a:rPr>
              <a:t>继承父类中</a:t>
            </a:r>
            <a:r>
              <a:rPr lang="en-US" altLang="zh-CN" sz="3200" dirty="0" smtClean="0">
                <a:solidFill>
                  <a:srgbClr val="CC0000"/>
                </a:solidFill>
                <a:latin typeface="+mn-ea"/>
              </a:rPr>
              <a:t>protected</a:t>
            </a:r>
            <a:r>
              <a:rPr lang="zh-CN" altLang="en-US" sz="3200" dirty="0" smtClean="0">
                <a:solidFill>
                  <a:srgbClr val="CC0000"/>
                </a:solidFill>
                <a:latin typeface="+mn-ea"/>
              </a:rPr>
              <a:t>和</a:t>
            </a:r>
            <a:r>
              <a:rPr lang="en-US" altLang="zh-CN" sz="3200" dirty="0" smtClean="0">
                <a:solidFill>
                  <a:srgbClr val="CC0000"/>
                </a:solidFill>
                <a:latin typeface="+mn-ea"/>
              </a:rPr>
              <a:t>public</a:t>
            </a:r>
            <a:r>
              <a:rPr lang="zh-CN" altLang="en-US" sz="3200" dirty="0" smtClean="0">
                <a:latin typeface="+mn-ea"/>
              </a:rPr>
              <a:t>的成员变量和方法，不能继承缺省修饰符的成员。</a:t>
            </a:r>
          </a:p>
          <a:p>
            <a:pPr eaLnBrk="1" hangingPunct="1">
              <a:defRPr/>
            </a:pPr>
            <a:endParaRPr lang="zh-CN" altLang="en-US" dirty="0" smtClean="0">
              <a:latin typeface="+mn-ea"/>
            </a:endParaRPr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6542088" y="620713"/>
            <a:ext cx="2601912" cy="1143000"/>
          </a:xfrm>
          <a:prstGeom prst="cloudCallout">
            <a:avLst>
              <a:gd name="adj1" fmla="val -40390"/>
              <a:gd name="adj2" fmla="val 7287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ClrTx/>
              <a:defRPr/>
            </a:pPr>
            <a:r>
              <a:rPr lang="zh-CN" altLang="en-US" sz="2400" dirty="0">
                <a:solidFill>
                  <a:srgbClr val="CC0000"/>
                </a:solidFill>
              </a:rPr>
              <a:t>给老人家留点财产吧!!!</a:t>
            </a:r>
            <a:endParaRPr lang="zh-CN" altLang="en-US" sz="2400" dirty="0"/>
          </a:p>
          <a:p>
            <a:pPr algn="ctr">
              <a:buClrTx/>
              <a:defRPr/>
            </a:pPr>
            <a:endParaRPr lang="zh-CN" altLang="en-US" sz="2400" dirty="0">
              <a:solidFill>
                <a:srgbClr val="CC0000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542088" y="4329100"/>
            <a:ext cx="2586037" cy="1368425"/>
          </a:xfrm>
          <a:prstGeom prst="cloudCallout">
            <a:avLst>
              <a:gd name="adj1" fmla="val -34648"/>
              <a:gd name="adj2" fmla="val -7547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ClrTx/>
              <a:defRPr/>
            </a:pPr>
            <a:r>
              <a:rPr lang="en-US" altLang="zh-CN" sz="2400">
                <a:solidFill>
                  <a:srgbClr val="CC0000"/>
                </a:solidFill>
                <a:latin typeface="宋体"/>
              </a:rPr>
              <a:t>“</a:t>
            </a:r>
            <a:r>
              <a:rPr lang="zh-CN" altLang="en-US" sz="2400">
                <a:solidFill>
                  <a:srgbClr val="CC0000"/>
                </a:solidFill>
              </a:rPr>
              <a:t>远亲</a:t>
            </a:r>
            <a:r>
              <a:rPr lang="zh-CN" altLang="en-US" sz="2400">
                <a:solidFill>
                  <a:srgbClr val="CC0000"/>
                </a:solidFill>
                <a:latin typeface="宋体"/>
              </a:rPr>
              <a:t>”</a:t>
            </a:r>
            <a:r>
              <a:rPr lang="zh-CN" altLang="en-US" sz="2400">
                <a:solidFill>
                  <a:srgbClr val="CC0000"/>
                </a:solidFill>
              </a:rPr>
              <a:t>不如</a:t>
            </a:r>
            <a:r>
              <a:rPr lang="zh-CN" altLang="en-US" sz="2400">
                <a:solidFill>
                  <a:srgbClr val="CC0000"/>
                </a:solidFill>
                <a:latin typeface="宋体"/>
              </a:rPr>
              <a:t>“</a:t>
            </a:r>
            <a:r>
              <a:rPr lang="zh-CN" altLang="en-US" sz="2400">
                <a:solidFill>
                  <a:srgbClr val="CC0000"/>
                </a:solidFill>
              </a:rPr>
              <a:t>近邻</a:t>
            </a:r>
            <a:r>
              <a:rPr lang="zh-CN" altLang="en-US" sz="2400">
                <a:solidFill>
                  <a:srgbClr val="CC0000"/>
                </a:solidFill>
                <a:latin typeface="宋体"/>
              </a:rPr>
              <a:t>”</a:t>
            </a:r>
            <a:r>
              <a:rPr lang="zh-CN" altLang="en-US" sz="2400">
                <a:solidFill>
                  <a:srgbClr val="CC0000"/>
                </a:solidFill>
              </a:rPr>
              <a:t>！</a:t>
            </a:r>
            <a:endParaRPr lang="zh-CN" altLang="en-US" sz="2400"/>
          </a:p>
          <a:p>
            <a:pPr algn="ctr">
              <a:buClrTx/>
              <a:defRPr/>
            </a:pPr>
            <a:endParaRPr lang="zh-CN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autoUpdateAnimBg="0"/>
      <p:bldP spid="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4.1.3 super</a:t>
            </a:r>
            <a:r>
              <a:rPr lang="zh-CN" altLang="en-US" dirty="0" smtClean="0"/>
              <a:t>关键字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5410200" y="304800"/>
            <a:ext cx="1898650" cy="784225"/>
          </a:xfrm>
          <a:prstGeom prst="wedgeEllipseCallout">
            <a:avLst>
              <a:gd name="adj1" fmla="val -62276"/>
              <a:gd name="adj2" fmla="val 218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/>
              <a:t>代表父类的对象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r>
              <a:rPr lang="zh-CN" altLang="en-US" dirty="0" smtClean="0"/>
              <a:t>子类对象无法访问父类被隐藏的变量和重写的方法，为了解决这个问题，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提供了一个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关键字用于访问父类的成员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访问父类成员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super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父类成员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super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父类成员方法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09120"/>
            <a:ext cx="9144000" cy="2348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800" dirty="0">
                <a:ea typeface="宋体" pitchFamily="2" charset="-122"/>
              </a:rPr>
              <a:t> class Dog extends Animal </a:t>
            </a:r>
            <a:r>
              <a:rPr kumimoji="1" lang="en-US" altLang="zh-CN" sz="2800" dirty="0" smtClean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800" dirty="0">
                <a:ea typeface="宋体" pitchFamily="2" charset="-122"/>
              </a:rPr>
              <a:t>	</a:t>
            </a:r>
            <a:r>
              <a:rPr kumimoji="1" lang="en-US" altLang="zh-CN" sz="2800" dirty="0">
                <a:solidFill>
                  <a:srgbClr val="FF6600"/>
                </a:solidFill>
                <a:ea typeface="宋体" pitchFamily="2" charset="-122"/>
              </a:rPr>
              <a:t>void shout() </a:t>
            </a:r>
            <a:r>
              <a:rPr kumimoji="1" lang="en-US" altLang="zh-CN" sz="2800" dirty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800" dirty="0">
                <a:ea typeface="宋体" pitchFamily="2" charset="-122"/>
              </a:rPr>
              <a:t>		</a:t>
            </a:r>
            <a:r>
              <a:rPr kumimoji="1" lang="en-US" altLang="zh-CN" sz="2800" dirty="0" err="1" smtClean="0">
                <a:solidFill>
                  <a:srgbClr val="FF0000"/>
                </a:solidFill>
                <a:ea typeface="宋体" pitchFamily="2" charset="-122"/>
              </a:rPr>
              <a:t>super.shout</a:t>
            </a:r>
            <a:r>
              <a:rPr kumimoji="1"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();</a:t>
            </a:r>
            <a:endParaRPr kumimoji="1" lang="en-US" altLang="zh-CN" sz="28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800" dirty="0">
                <a:ea typeface="宋体" pitchFamily="2" charset="-122"/>
              </a:rPr>
              <a:t>	</a:t>
            </a:r>
            <a:r>
              <a:rPr kumimoji="1" lang="en-US" altLang="zh-CN" sz="2800" dirty="0" smtClean="0">
                <a:ea typeface="宋体" pitchFamily="2" charset="-122"/>
              </a:rPr>
              <a:t>}}</a:t>
            </a:r>
            <a:endParaRPr kumimoji="1"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4.1.3 super</a:t>
            </a:r>
            <a:r>
              <a:rPr lang="zh-CN" altLang="en-US" dirty="0" smtClean="0"/>
              <a:t>关键字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5410200" y="304800"/>
            <a:ext cx="1898650" cy="784225"/>
          </a:xfrm>
          <a:prstGeom prst="wedgeEllipseCallout">
            <a:avLst>
              <a:gd name="adj1" fmla="val -62276"/>
              <a:gd name="adj2" fmla="val 218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/>
              <a:t>代表父类的对象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用</a:t>
            </a:r>
            <a:r>
              <a:rPr lang="en-US" altLang="zh-CN" dirty="0"/>
              <a:t>super</a:t>
            </a:r>
            <a:r>
              <a:rPr lang="zh-CN" altLang="en-US" dirty="0"/>
              <a:t>调用父类的构造方法</a:t>
            </a:r>
          </a:p>
          <a:p>
            <a:pPr marL="0" indent="0">
              <a:buNone/>
            </a:pPr>
            <a:r>
              <a:rPr lang="zh-CN" altLang="en-US" dirty="0">
                <a:latin typeface="Arial Narrow" pitchFamily="34" charset="0"/>
              </a:rPr>
              <a:t>（</a:t>
            </a:r>
            <a:r>
              <a:rPr lang="en-US" altLang="zh-CN" dirty="0">
                <a:latin typeface="Arial Narrow" pitchFamily="34" charset="0"/>
              </a:rPr>
              <a:t>1</a:t>
            </a:r>
            <a:r>
              <a:rPr lang="zh-CN" altLang="en-US" dirty="0">
                <a:latin typeface="Arial Narrow" pitchFamily="34" charset="0"/>
              </a:rPr>
              <a:t>）子类构造方法的</a:t>
            </a:r>
            <a:r>
              <a:rPr lang="zh-CN" altLang="en-US" dirty="0">
                <a:solidFill>
                  <a:srgbClr val="CC0000"/>
                </a:solidFill>
                <a:latin typeface="Arial Narrow" pitchFamily="34" charset="0"/>
              </a:rPr>
              <a:t>第一条</a:t>
            </a:r>
            <a:r>
              <a:rPr lang="zh-CN" altLang="en-US" dirty="0">
                <a:latin typeface="Arial Narrow" pitchFamily="34" charset="0"/>
              </a:rPr>
              <a:t>语句：</a:t>
            </a: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super(</a:t>
            </a:r>
            <a:r>
              <a:rPr lang="zh-CN" altLang="en-US" dirty="0">
                <a:solidFill>
                  <a:srgbClr val="CC0000"/>
                </a:solidFill>
                <a:latin typeface="Arial Narrow" pitchFamily="34" charset="0"/>
              </a:rPr>
              <a:t>参数</a:t>
            </a: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)</a:t>
            </a:r>
            <a:r>
              <a:rPr lang="zh-CN" altLang="en-US" dirty="0">
                <a:solidFill>
                  <a:srgbClr val="CC0000"/>
                </a:solidFill>
                <a:latin typeface="Arial Narrow" pitchFamily="34" charset="0"/>
              </a:rPr>
              <a:t>；</a:t>
            </a:r>
          </a:p>
          <a:p>
            <a:pPr marL="0" indent="0">
              <a:buNone/>
            </a:pPr>
            <a:r>
              <a:rPr lang="zh-CN" altLang="en-US" dirty="0">
                <a:latin typeface="Arial Narrow" pitchFamily="34" charset="0"/>
              </a:rPr>
              <a:t>（</a:t>
            </a:r>
            <a:r>
              <a:rPr lang="en-US" altLang="zh-CN" dirty="0">
                <a:latin typeface="Arial Narrow" pitchFamily="34" charset="0"/>
              </a:rPr>
              <a:t>2</a:t>
            </a:r>
            <a:r>
              <a:rPr lang="zh-CN" altLang="en-US" dirty="0">
                <a:latin typeface="Arial Narrow" pitchFamily="34" charset="0"/>
              </a:rPr>
              <a:t>）缺省时默认为</a:t>
            </a:r>
            <a:r>
              <a:rPr lang="en-US" altLang="zh-CN" dirty="0">
                <a:solidFill>
                  <a:srgbClr val="C00000"/>
                </a:solidFill>
                <a:latin typeface="Arial Narrow" pitchFamily="34" charset="0"/>
              </a:rPr>
              <a:t>super() </a:t>
            </a:r>
            <a:r>
              <a:rPr lang="zh-CN" altLang="en-US" dirty="0">
                <a:latin typeface="Arial Narrow" pitchFamily="34" charset="0"/>
              </a:rPr>
              <a:t>，即调用父类的无参构造方法。</a:t>
            </a:r>
            <a:r>
              <a:rPr lang="zh-CN" altLang="en-US" dirty="0"/>
              <a:t>若父类不提供无参构造方法，出错。</a:t>
            </a:r>
            <a:endParaRPr lang="zh-CN" altLang="en-US" dirty="0">
              <a:latin typeface="Arial Narrow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70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" y="0"/>
            <a:ext cx="9144000" cy="32316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class Animal 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	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public </a:t>
            </a:r>
            <a:r>
              <a:rPr kumimoji="1" lang="en-US" altLang="zh-CN" sz="2400" dirty="0">
                <a:solidFill>
                  <a:srgbClr val="FF0000"/>
                </a:solidFill>
                <a:latin typeface="Arial Narrow" pitchFamily="34" charset="0"/>
                <a:ea typeface="宋体" pitchFamily="2" charset="-122"/>
              </a:rPr>
              <a:t>Animal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()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	</a:t>
            </a:r>
            <a:r>
              <a:rPr kumimoji="1" lang="en-US" altLang="zh-CN" sz="2400" dirty="0" err="1">
                <a:latin typeface="Arial Narrow" pitchFamily="34" charset="0"/>
                <a:ea typeface="宋体" pitchFamily="2" charset="-122"/>
              </a:rPr>
              <a:t>System.out.println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("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我是一只动物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");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 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	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public </a:t>
            </a:r>
            <a:r>
              <a:rPr kumimoji="1" lang="en-US" altLang="zh-CN" sz="2400" dirty="0">
                <a:solidFill>
                  <a:srgbClr val="FF0000"/>
                </a:solidFill>
                <a:latin typeface="Arial Narrow" pitchFamily="34" charset="0"/>
                <a:ea typeface="宋体" pitchFamily="2" charset="-122"/>
              </a:rPr>
              <a:t>Animal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(String name)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	</a:t>
            </a:r>
            <a:r>
              <a:rPr kumimoji="1" lang="en-US" altLang="zh-CN" sz="2400" dirty="0" err="1">
                <a:latin typeface="Arial Narrow" pitchFamily="34" charset="0"/>
                <a:ea typeface="宋体" pitchFamily="2" charset="-122"/>
              </a:rPr>
              <a:t>System.out.println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("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我是一只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" + name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);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1302" y="3206004"/>
            <a:ext cx="9144000" cy="21236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class 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Dog extends Animal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public </a:t>
            </a:r>
            <a:r>
              <a:rPr kumimoji="1" lang="en-US" altLang="zh-CN" sz="2400" dirty="0">
                <a:solidFill>
                  <a:srgbClr val="FF0000"/>
                </a:solidFill>
                <a:latin typeface="Arial Narrow" pitchFamily="34" charset="0"/>
                <a:ea typeface="宋体" pitchFamily="2" charset="-122"/>
              </a:rPr>
              <a:t>Dog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()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	</a:t>
            </a:r>
            <a:r>
              <a:rPr kumimoji="1" lang="en-US" altLang="zh-CN" sz="2400" dirty="0" smtClean="0">
                <a:solidFill>
                  <a:srgbClr val="FF6600"/>
                </a:solidFill>
                <a:latin typeface="Arial Narrow" pitchFamily="34" charset="0"/>
                <a:ea typeface="宋体" pitchFamily="2" charset="-122"/>
              </a:rPr>
              <a:t>super</a:t>
            </a:r>
            <a:r>
              <a:rPr kumimoji="1" lang="en-US" altLang="zh-CN" sz="2400" dirty="0">
                <a:solidFill>
                  <a:srgbClr val="FF6600"/>
                </a:solidFill>
                <a:latin typeface="Arial Narrow" pitchFamily="34" charset="0"/>
                <a:ea typeface="宋体" pitchFamily="2" charset="-122"/>
              </a:rPr>
              <a:t>("</a:t>
            </a:r>
            <a:r>
              <a:rPr kumimoji="1" lang="zh-CN" altLang="en-US" sz="2400" dirty="0">
                <a:solidFill>
                  <a:srgbClr val="FF6600"/>
                </a:solidFill>
                <a:latin typeface="Arial Narrow" pitchFamily="34" charset="0"/>
                <a:ea typeface="宋体" pitchFamily="2" charset="-122"/>
              </a:rPr>
              <a:t>沙皮狗</a:t>
            </a:r>
            <a:r>
              <a:rPr kumimoji="1" lang="en-US" altLang="zh-CN" sz="2400" dirty="0">
                <a:solidFill>
                  <a:srgbClr val="FF6600"/>
                </a:solidFill>
                <a:latin typeface="Arial Narrow" pitchFamily="34" charset="0"/>
                <a:ea typeface="宋体" pitchFamily="2" charset="-122"/>
              </a:rPr>
              <a:t>"); 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// 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调用父类有参的构造</a:t>
            </a:r>
            <a:r>
              <a:rPr kumimoji="1" lang="zh-CN" altLang="en-US" sz="2400" dirty="0" smtClean="0">
                <a:latin typeface="Arial Narrow" pitchFamily="34" charset="0"/>
                <a:ea typeface="宋体" pitchFamily="2" charset="-122"/>
              </a:rPr>
              <a:t>方法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	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}</a:t>
            </a:r>
            <a:endParaRPr kumimoji="1" lang="en-US" altLang="zh-CN" sz="2400" dirty="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1302" y="5279720"/>
            <a:ext cx="9144000" cy="15696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public 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class Example05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public static void main(String[] </a:t>
            </a:r>
            <a:r>
              <a:rPr kumimoji="1" lang="en-US" altLang="zh-CN" sz="2400" dirty="0" err="1">
                <a:latin typeface="Arial Narrow" pitchFamily="34" charset="0"/>
                <a:ea typeface="宋体" pitchFamily="2" charset="-122"/>
              </a:rPr>
              <a:t>args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)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defRPr/>
            </a:pP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		Dog </a:t>
            </a:r>
            <a:r>
              <a:rPr kumimoji="1" lang="en-US" altLang="zh-CN" sz="2400" dirty="0" err="1">
                <a:latin typeface="Arial Narrow" pitchFamily="34" charset="0"/>
                <a:ea typeface="宋体" pitchFamily="2" charset="-122"/>
              </a:rPr>
              <a:t>dog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 = new Dog(); // 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实例化子类</a:t>
            </a:r>
            <a:r>
              <a:rPr kumimoji="1" lang="en-US" altLang="zh-CN" sz="2400" dirty="0">
                <a:latin typeface="Arial Narrow" pitchFamily="34" charset="0"/>
                <a:ea typeface="宋体" pitchFamily="2" charset="-122"/>
              </a:rPr>
              <a:t>Dog</a:t>
            </a:r>
            <a:r>
              <a:rPr kumimoji="1" lang="zh-CN" altLang="en-US" sz="2400" dirty="0" smtClean="0">
                <a:latin typeface="Arial Narrow" pitchFamily="34" charset="0"/>
                <a:ea typeface="宋体" pitchFamily="2" charset="-122"/>
              </a:rPr>
              <a:t>对象</a:t>
            </a:r>
            <a:r>
              <a:rPr kumimoji="1" lang="zh-CN" altLang="en-US" sz="2400" dirty="0">
                <a:latin typeface="Arial Narrow" pitchFamily="34" charset="0"/>
                <a:ea typeface="宋体" pitchFamily="2" charset="-122"/>
              </a:rPr>
              <a:t>	</a:t>
            </a:r>
            <a:r>
              <a:rPr kumimoji="1" lang="en-US" altLang="zh-CN" sz="2400" dirty="0" smtClean="0">
                <a:latin typeface="Arial Narrow" pitchFamily="34" charset="0"/>
                <a:ea typeface="宋体" pitchFamily="2" charset="-122"/>
              </a:rPr>
              <a:t>}}</a:t>
            </a:r>
            <a:endParaRPr kumimoji="1" lang="en-US" altLang="zh-CN" sz="2400" dirty="0"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57200" y="274638"/>
            <a:ext cx="74993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 b="1" dirty="0" smtClean="0">
                <a:solidFill>
                  <a:schemeClr val="tx2"/>
                </a:solidFill>
                <a:ea typeface="楷体_GB2312" pitchFamily="49" charset="-122"/>
              </a:rPr>
              <a:t>4.2 final</a:t>
            </a:r>
            <a:r>
              <a:rPr lang="zh-CN" altLang="en-US" sz="4400" b="1" dirty="0" smtClean="0">
                <a:solidFill>
                  <a:schemeClr val="tx2"/>
                </a:solidFill>
                <a:ea typeface="楷体_GB2312" pitchFamily="49" charset="-122"/>
              </a:rPr>
              <a:t>关键字</a:t>
            </a:r>
            <a:endParaRPr lang="zh-CN" altLang="en-US" sz="44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279400" y="1158875"/>
            <a:ext cx="8229600" cy="3868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/>
              <a:t>final</a:t>
            </a:r>
            <a:r>
              <a:rPr lang="zh-CN" altLang="en-US" dirty="0" smtClean="0"/>
              <a:t>可以修饰</a:t>
            </a:r>
            <a:r>
              <a:rPr lang="zh-CN" altLang="en-US" dirty="0" smtClean="0">
                <a:solidFill>
                  <a:srgbClr val="C00000"/>
                </a:solidFill>
              </a:rPr>
              <a:t>类、变量、方法</a:t>
            </a:r>
            <a:r>
              <a:rPr lang="zh-CN" altLang="en-US" dirty="0"/>
              <a:t>，有“无法改变”或者“最终”的</a:t>
            </a:r>
            <a:r>
              <a:rPr lang="zh-CN" altLang="en-US" dirty="0" smtClean="0"/>
              <a:t>含义。</a:t>
            </a:r>
          </a:p>
          <a:p>
            <a:pPr>
              <a:defRPr/>
            </a:pPr>
            <a:r>
              <a:rPr lang="en-US" altLang="zh-CN" dirty="0">
                <a:solidFill>
                  <a:srgbClr val="FF6600"/>
                </a:solidFill>
              </a:rPr>
              <a:t>final</a:t>
            </a:r>
            <a:r>
              <a:rPr lang="zh-CN" altLang="en-US" dirty="0" smtClean="0">
                <a:solidFill>
                  <a:srgbClr val="FF6600"/>
                </a:solidFill>
              </a:rPr>
              <a:t>修饰的类不能被继承</a:t>
            </a:r>
            <a:r>
              <a:rPr lang="zh-CN" altLang="en-US" dirty="0" smtClean="0"/>
              <a:t>，即不能派生子类。</a:t>
            </a:r>
            <a:endParaRPr lang="en-US" altLang="zh-CN" dirty="0" smtClean="0"/>
          </a:p>
          <a:p>
            <a:pPr lvl="1">
              <a:defRPr/>
            </a:pPr>
            <a:r>
              <a:rPr kumimoji="1" lang="zh-CN" altLang="en-US" dirty="0" smtClean="0">
                <a:ea typeface="楷体_GB2312" pitchFamily="49" charset="-122"/>
              </a:rPr>
              <a:t>如：</a:t>
            </a:r>
            <a:r>
              <a:rPr kumimoji="1" lang="en-US" altLang="zh-CN" dirty="0" err="1" smtClean="0">
                <a:ea typeface="楷体_GB2312" pitchFamily="49" charset="-122"/>
              </a:rPr>
              <a:t>java.lang.System</a:t>
            </a:r>
            <a:r>
              <a:rPr kumimoji="1" lang="zh-CN" altLang="en-US" dirty="0" smtClean="0">
                <a:ea typeface="楷体_GB2312" pitchFamily="49" charset="-122"/>
              </a:rPr>
              <a:t>类被</a:t>
            </a:r>
            <a:r>
              <a:rPr kumimoji="1" lang="zh-CN" altLang="en-US" dirty="0">
                <a:ea typeface="楷体_GB2312" pitchFamily="49" charset="-122"/>
              </a:rPr>
              <a:t>修饰为</a:t>
            </a:r>
            <a:r>
              <a:rPr kumimoji="1" lang="en-US" altLang="zh-CN" dirty="0" smtClean="0">
                <a:ea typeface="楷体_GB2312" pitchFamily="49" charset="-122"/>
              </a:rPr>
              <a:t>final</a:t>
            </a:r>
            <a:endParaRPr kumimoji="1" lang="zh-CN" altLang="en-US" dirty="0">
              <a:ea typeface="楷体_GB2312" pitchFamily="49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6600"/>
                </a:solidFill>
              </a:rPr>
              <a:t>final</a:t>
            </a:r>
            <a:r>
              <a:rPr lang="zh-CN" altLang="en-US" dirty="0" smtClean="0">
                <a:solidFill>
                  <a:srgbClr val="FF6600"/>
                </a:solidFill>
              </a:rPr>
              <a:t>修饰的成员</a:t>
            </a:r>
            <a:r>
              <a:rPr lang="zh-CN" altLang="en-US" dirty="0">
                <a:solidFill>
                  <a:srgbClr val="FF6600"/>
                </a:solidFill>
              </a:rPr>
              <a:t>方法</a:t>
            </a:r>
            <a:r>
              <a:rPr lang="zh-CN" altLang="en-US" dirty="0" smtClean="0">
                <a:solidFill>
                  <a:srgbClr val="FF6600"/>
                </a:solidFill>
              </a:rPr>
              <a:t>，不能</a:t>
            </a:r>
            <a:r>
              <a:rPr lang="zh-CN" altLang="en-US" dirty="0">
                <a:solidFill>
                  <a:srgbClr val="FF6600"/>
                </a:solidFill>
              </a:rPr>
              <a:t>被重写</a:t>
            </a:r>
            <a:r>
              <a:rPr lang="zh-CN" altLang="en-US" dirty="0" smtClean="0">
                <a:solidFill>
                  <a:srgbClr val="FF6600"/>
                </a:solidFill>
              </a:rPr>
              <a:t>。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FF6600"/>
                </a:solidFill>
              </a:rPr>
              <a:t>final</a:t>
            </a:r>
            <a:r>
              <a:rPr lang="zh-CN" altLang="en-US" dirty="0">
                <a:solidFill>
                  <a:srgbClr val="FF6600"/>
                </a:solidFill>
              </a:rPr>
              <a:t>修饰的变量一旦被赋值，其值不能改变</a:t>
            </a:r>
            <a:r>
              <a:rPr lang="zh-CN" altLang="en-US" dirty="0" smtClean="0">
                <a:solidFill>
                  <a:srgbClr val="FF6600"/>
                </a:solidFill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（常量）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 smtClean="0"/>
              <a:t>final</a:t>
            </a:r>
            <a:r>
              <a:rPr lang="zh-CN" altLang="en-US" dirty="0" smtClean="0"/>
              <a:t>修饰的变量必须给初值。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通常常量用</a:t>
            </a:r>
            <a:r>
              <a:rPr lang="en-US" altLang="zh-CN" dirty="0" smtClean="0"/>
              <a:t>static  final</a:t>
            </a:r>
            <a:r>
              <a:rPr lang="zh-CN" altLang="en-US" dirty="0" smtClean="0"/>
              <a:t>联合修饰。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94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目标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</a:rPr>
              <a:t>掌握包的使用</a:t>
            </a:r>
            <a:endParaRPr lang="en-US" altLang="zh-CN" dirty="0" smtClean="0">
              <a:solidFill>
                <a:srgbClr val="FF0000"/>
              </a:solidFill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</a:rPr>
              <a:t>掌握类的继承</a:t>
            </a:r>
            <a:endParaRPr lang="en-US" altLang="zh-CN" dirty="0" smtClean="0">
              <a:solidFill>
                <a:srgbClr val="FF0000"/>
              </a:solidFill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</a:rPr>
              <a:t>理解和使用抽象类</a:t>
            </a:r>
            <a:endParaRPr lang="en-US" altLang="zh-CN" dirty="0" smtClean="0">
              <a:solidFill>
                <a:srgbClr val="FF0000"/>
              </a:solidFill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</a:rPr>
              <a:t>理解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</a:rPr>
              <a:t>使用接口</a:t>
            </a:r>
            <a:endParaRPr lang="en-US" altLang="zh-CN" dirty="0" smtClean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抽象类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4"/>
            <a:ext cx="8229600" cy="28080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当定义一个类时，常常需要定义一些方法来描述该类的行为特征，但有时这些</a:t>
            </a:r>
            <a:r>
              <a:rPr lang="zh-CN" altLang="en-US" dirty="0">
                <a:solidFill>
                  <a:srgbClr val="FF0000"/>
                </a:solidFill>
              </a:rPr>
              <a:t>方法的实现方式是无法确定的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shout</a:t>
            </a:r>
            <a:r>
              <a:rPr lang="en-US" altLang="zh-CN" dirty="0"/>
              <a:t>()</a:t>
            </a:r>
            <a:r>
              <a:rPr lang="zh-CN" altLang="en-US" dirty="0"/>
              <a:t>方法中无法准确描述动物的叫声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Java</a:t>
            </a:r>
            <a:r>
              <a:rPr lang="zh-CN" altLang="en-US" dirty="0"/>
              <a:t>允许在定义方法时</a:t>
            </a:r>
            <a:r>
              <a:rPr lang="zh-CN" altLang="en-US" dirty="0">
                <a:solidFill>
                  <a:srgbClr val="FF0000"/>
                </a:solidFill>
              </a:rPr>
              <a:t>不写方法体</a:t>
            </a:r>
            <a:r>
              <a:rPr lang="zh-CN" altLang="en-US" dirty="0"/>
              <a:t>，不包含方法体的方法为</a:t>
            </a:r>
            <a:r>
              <a:rPr lang="zh-CN" altLang="en-US" dirty="0">
                <a:solidFill>
                  <a:srgbClr val="FF0000"/>
                </a:solidFill>
              </a:rPr>
              <a:t>抽象方法</a:t>
            </a:r>
            <a:r>
              <a:rPr lang="zh-CN" altLang="en-US" dirty="0"/>
              <a:t>，抽象方法必须使用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关键字来修饰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827285" y="4761148"/>
            <a:ext cx="7777163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abstract </a:t>
            </a:r>
            <a:r>
              <a:rPr lang="zh-CN" altLang="en-US" sz="2600" dirty="0">
                <a:latin typeface="Courier New" pitchFamily="49" charset="0"/>
              </a:rPr>
              <a:t>数据类型 方法名（参数）</a:t>
            </a:r>
            <a:r>
              <a:rPr lang="en-US" altLang="zh-CN" sz="2600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5264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249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抽象类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611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一个类中包含了抽象方法，该类必须使用</a:t>
            </a:r>
            <a:r>
              <a:rPr lang="en-US" altLang="zh-CN" dirty="0"/>
              <a:t>abstract</a:t>
            </a:r>
            <a:r>
              <a:rPr lang="zh-CN" altLang="en-US" dirty="0"/>
              <a:t>关键字来修饰，使用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修饰的类，叫</a:t>
            </a:r>
            <a:r>
              <a:rPr lang="zh-CN" altLang="en-US" dirty="0" smtClean="0">
                <a:solidFill>
                  <a:srgbClr val="FF0000"/>
                </a:solidFill>
              </a:rPr>
              <a:t>抽象类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rgbClr val="CC0000"/>
              </a:solidFill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935670" y="2711388"/>
            <a:ext cx="7308738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abstract </a:t>
            </a:r>
            <a:r>
              <a:rPr lang="en-US" altLang="zh-CN" sz="2600" dirty="0">
                <a:latin typeface="Courier New" pitchFamily="49" charset="0"/>
              </a:rPr>
              <a:t>class </a:t>
            </a:r>
            <a:r>
              <a:rPr lang="zh-CN" altLang="en-US" sz="2600" dirty="0" smtClean="0">
                <a:latin typeface="Courier New" pitchFamily="49" charset="0"/>
              </a:rPr>
              <a:t>类名</a:t>
            </a:r>
            <a:r>
              <a:rPr lang="en-US" altLang="zh-CN" sz="2600" dirty="0" smtClean="0">
                <a:latin typeface="Courier New" pitchFamily="49" charset="0"/>
              </a:rPr>
              <a:t>{  </a:t>
            </a:r>
            <a:r>
              <a:rPr lang="en-US" altLang="zh-CN" sz="2600" dirty="0">
                <a:latin typeface="Courier New" pitchFamily="49" charset="0"/>
              </a:rPr>
              <a:t>……  }</a:t>
            </a:r>
          </a:p>
        </p:txBody>
      </p:sp>
    </p:spTree>
    <p:extLst>
      <p:ext uri="{BB962C8B-B14F-4D97-AF65-F5344CB8AC3E}">
        <p14:creationId xmlns:p14="http://schemas.microsoft.com/office/powerpoint/2010/main" val="835264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338" y="1772816"/>
            <a:ext cx="9144000" cy="2160240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class Dog </a:t>
            </a: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extends Animal 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  <a:ea typeface="+mn-ea"/>
              </a:rPr>
              <a:t>void 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shout()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	</a:t>
            </a:r>
            <a:r>
              <a:rPr lang="en-US" altLang="zh-CN" sz="2600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System.out.println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("</a:t>
            </a: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汪汪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……");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}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abstract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 class Animal </a:t>
            </a: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abstract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 void shout();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38" y="3933056"/>
            <a:ext cx="9144000" cy="2412268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public class Example10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public static void main(String[] </a:t>
            </a:r>
            <a:r>
              <a:rPr lang="en-US" altLang="zh-CN" sz="2600" dirty="0" err="1">
                <a:solidFill>
                  <a:schemeClr val="tx1"/>
                </a:solidFill>
                <a:latin typeface="Courier New" pitchFamily="49" charset="0"/>
              </a:rPr>
              <a:t>args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	Dog </a:t>
            </a:r>
            <a:r>
              <a:rPr lang="en-US" altLang="zh-CN" sz="2600" dirty="0" err="1">
                <a:solidFill>
                  <a:schemeClr val="tx1"/>
                </a:solidFill>
                <a:latin typeface="Courier New" pitchFamily="49" charset="0"/>
              </a:rPr>
              <a:t>dog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 = new Dog(); </a:t>
            </a:r>
            <a:endParaRPr lang="zh-CN" altLang="en-US" sz="2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zh-CN" sz="2600" dirty="0" err="1">
                <a:solidFill>
                  <a:schemeClr val="tx1"/>
                </a:solidFill>
                <a:latin typeface="Courier New" pitchFamily="49" charset="0"/>
              </a:rPr>
              <a:t>dog.shout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(); </a:t>
            </a:r>
            <a:endParaRPr lang="zh-CN" altLang="en-US" sz="2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nimBg="1" autoUpdateAnimBg="0"/>
      <p:bldP spid="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抽象类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1219200"/>
            <a:ext cx="814705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Tx/>
              <a:buSzTx/>
              <a:buFontTx/>
              <a:buBlip>
                <a:blip r:embed="rId2"/>
              </a:buBlip>
            </a:pPr>
            <a:r>
              <a:rPr lang="zh-CN" altLang="en-US" sz="3200" dirty="0">
                <a:latin typeface="宋体" pitchFamily="2" charset="-122"/>
              </a:rPr>
              <a:t>抽象类中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可能没有</a:t>
            </a:r>
            <a:r>
              <a:rPr lang="zh-CN" altLang="en-US" sz="3200" dirty="0">
                <a:latin typeface="宋体" pitchFamily="2" charset="-122"/>
              </a:rPr>
              <a:t>抽象方法，有抽象方法的类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一定是</a:t>
            </a:r>
            <a:r>
              <a:rPr lang="zh-CN" altLang="en-US" sz="3200" dirty="0">
                <a:latin typeface="宋体" pitchFamily="2" charset="-122"/>
              </a:rPr>
              <a:t>抽象类。</a:t>
            </a:r>
          </a:p>
          <a:p>
            <a:pPr marL="342900" indent="-342900">
              <a:buClrTx/>
              <a:buSzTx/>
              <a:buFontTx/>
              <a:buBlip>
                <a:blip r:embed="rId2"/>
              </a:buBlip>
            </a:pPr>
            <a:r>
              <a:rPr lang="zh-CN" altLang="en-US" sz="3200" dirty="0">
                <a:latin typeface="宋体" pitchFamily="2" charset="-122"/>
              </a:rPr>
              <a:t>抽象类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不能实例化</a:t>
            </a:r>
            <a:r>
              <a:rPr lang="zh-CN" altLang="en-US" sz="3200" dirty="0">
                <a:latin typeface="宋体" pitchFamily="2" charset="-122"/>
              </a:rPr>
              <a:t>，子类根据自身需要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扩展</a:t>
            </a:r>
            <a:r>
              <a:rPr lang="zh-CN" altLang="en-US" sz="3200" dirty="0">
                <a:latin typeface="宋体" pitchFamily="2" charset="-122"/>
              </a:rPr>
              <a:t>抽象类。</a:t>
            </a:r>
          </a:p>
          <a:p>
            <a:pPr marL="342900" indent="-342900">
              <a:buClrTx/>
              <a:buSzTx/>
              <a:buFontTx/>
              <a:buBlip>
                <a:blip r:embed="rId2"/>
              </a:buBlip>
            </a:pPr>
            <a:r>
              <a:rPr lang="zh-CN" altLang="en-US" sz="3200" dirty="0" smtClean="0"/>
              <a:t>抽象方法</a:t>
            </a:r>
            <a:r>
              <a:rPr lang="zh-CN" altLang="en-US" sz="3200" dirty="0">
                <a:solidFill>
                  <a:srgbClr val="FF0000"/>
                </a:solidFill>
              </a:rPr>
              <a:t>不能使用</a:t>
            </a:r>
            <a:r>
              <a:rPr lang="en-US" altLang="zh-CN" sz="3200" dirty="0">
                <a:solidFill>
                  <a:srgbClr val="FF0000"/>
                </a:solidFill>
              </a:rPr>
              <a:t>final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static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</a:rPr>
              <a:t>private</a:t>
            </a:r>
            <a:r>
              <a:rPr lang="zh-CN" altLang="en-US" sz="3200" dirty="0" smtClean="0">
                <a:solidFill>
                  <a:srgbClr val="FF0000"/>
                </a:solidFill>
              </a:rPr>
              <a:t>修饰</a:t>
            </a:r>
            <a:r>
              <a:rPr lang="zh-CN" altLang="en-US" sz="3200" dirty="0" smtClean="0">
                <a:latin typeface="宋体" pitchFamily="2" charset="-122"/>
              </a:rPr>
              <a:t>。</a:t>
            </a:r>
            <a:endParaRPr lang="zh-CN" altLang="en-US" sz="32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12192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Tx/>
              <a:buSzTx/>
            </a:pPr>
            <a:endParaRPr lang="zh-CN" altLang="zh-CN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55953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import </a:t>
            </a:r>
            <a:r>
              <a:rPr kumimoji="1" lang="en-US" altLang="zh-CN" sz="2400" dirty="0" err="1">
                <a:latin typeface="Times New Roman" pitchFamily="18" charset="0"/>
              </a:rPr>
              <a:t>java.util</a:t>
            </a:r>
            <a:r>
              <a:rPr kumimoji="1" lang="en-US" altLang="zh-CN" sz="2400" dirty="0">
                <a:latin typeface="Times New Roman" pitchFamily="18" charset="0"/>
              </a:rPr>
              <a:t>.*;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abstract class Employee{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String </a:t>
            </a:r>
            <a:r>
              <a:rPr kumimoji="1" lang="en-US" altLang="zh-CN" sz="2400" dirty="0">
                <a:latin typeface="Times New Roman" pitchFamily="18" charset="0"/>
              </a:rPr>
              <a:t>name;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err="1" smtClean="0">
                <a:latin typeface="Times New Roman" pitchFamily="18" charset="0"/>
              </a:rPr>
              <a:t>int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salary;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Date </a:t>
            </a:r>
            <a:r>
              <a:rPr kumimoji="1" lang="en-US" altLang="zh-CN" sz="2400" dirty="0" err="1">
                <a:latin typeface="Times New Roman" pitchFamily="18" charset="0"/>
              </a:rPr>
              <a:t>hireDay</a:t>
            </a:r>
            <a:r>
              <a:rPr kumimoji="1" lang="en-US" altLang="zh-CN" sz="24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abstract public void print();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abstract public void </a:t>
            </a:r>
            <a:r>
              <a:rPr kumimoji="1" lang="en-US" altLang="zh-CN" sz="2400" dirty="0" err="1">
                <a:latin typeface="Times New Roman" pitchFamily="18" charset="0"/>
              </a:rPr>
              <a:t>raiseSalary</a:t>
            </a:r>
            <a:r>
              <a:rPr kumimoji="1" lang="en-US" altLang="zh-CN" sz="2400" dirty="0">
                <a:latin typeface="Times New Roman" pitchFamily="18" charset="0"/>
              </a:rPr>
              <a:t>(double </a:t>
            </a:r>
            <a:r>
              <a:rPr kumimoji="1" lang="en-US" altLang="zh-CN" sz="2400" dirty="0" err="1">
                <a:latin typeface="Times New Roman" pitchFamily="18" charset="0"/>
              </a:rPr>
              <a:t>byPercent</a:t>
            </a:r>
            <a:r>
              <a:rPr kumimoji="1" lang="en-US" altLang="zh-CN" sz="2400" dirty="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hireYear</a:t>
            </a:r>
            <a:r>
              <a:rPr kumimoji="1" lang="en-US" altLang="zh-CN" sz="2400" dirty="0">
                <a:latin typeface="Times New Roman" pitchFamily="18" charset="0"/>
              </a:rPr>
              <a:t>(){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return </a:t>
            </a:r>
            <a:r>
              <a:rPr kumimoji="1" lang="en-US" altLang="zh-CN" sz="2400" dirty="0" err="1">
                <a:latin typeface="Times New Roman" pitchFamily="18" charset="0"/>
              </a:rPr>
              <a:t>hireDay.getYear</a:t>
            </a:r>
            <a:r>
              <a:rPr kumimoji="1" lang="en-US" altLang="zh-CN" sz="2400" dirty="0">
                <a:latin typeface="Times New Roman" pitchFamily="18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-67949"/>
            <a:ext cx="9144000" cy="97872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+mn-ea"/>
                <a:ea typeface="+mn-ea"/>
              </a:rPr>
              <a:t>应用举例：</a:t>
            </a:r>
            <a:r>
              <a:rPr kumimoji="1" lang="zh-CN" altLang="en-US" sz="3200" dirty="0" smtClean="0">
                <a:latin typeface="+mn-ea"/>
                <a:ea typeface="+mn-ea"/>
              </a:rPr>
              <a:t>创建</a:t>
            </a:r>
            <a:r>
              <a:rPr kumimoji="1" lang="zh-CN" altLang="en-US" sz="3200" dirty="0">
                <a:latin typeface="+mn-ea"/>
                <a:ea typeface="+mn-ea"/>
              </a:rPr>
              <a:t>父类</a:t>
            </a:r>
            <a:r>
              <a:rPr kumimoji="1" lang="zh-CN" altLang="en-US" sz="3200" dirty="0" smtClean="0">
                <a:latin typeface="+mn-ea"/>
                <a:ea typeface="+mn-ea"/>
              </a:rPr>
              <a:t>雇员类，子类</a:t>
            </a:r>
            <a:r>
              <a:rPr kumimoji="1" lang="zh-CN" altLang="en-US" sz="3200" dirty="0">
                <a:latin typeface="+mn-ea"/>
                <a:ea typeface="+mn-ea"/>
              </a:rPr>
              <a:t>工人、销售员、经理</a:t>
            </a:r>
            <a:r>
              <a:rPr kumimoji="1" lang="zh-CN" altLang="en-US" sz="3200" dirty="0" smtClean="0">
                <a:latin typeface="+mn-ea"/>
                <a:ea typeface="+mn-ea"/>
              </a:rPr>
              <a:t>类。</a:t>
            </a:r>
            <a:endParaRPr kumimoji="1" lang="zh-CN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16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class Worker extends Employee{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Worker(String </a:t>
            </a:r>
            <a:r>
              <a:rPr kumimoji="1" lang="en-US" altLang="zh-CN" sz="2400" dirty="0" err="1">
                <a:latin typeface="Times New Roman" pitchFamily="18" charset="0"/>
              </a:rPr>
              <a:t>n,int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s,Date</a:t>
            </a:r>
            <a:r>
              <a:rPr kumimoji="1" lang="en-US" altLang="zh-CN" sz="2400" dirty="0">
                <a:latin typeface="Times New Roman" pitchFamily="18" charset="0"/>
              </a:rPr>
              <a:t> d){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name=</a:t>
            </a:r>
            <a:r>
              <a:rPr kumimoji="1" lang="en-US" altLang="zh-CN" sz="2400" dirty="0" err="1">
                <a:latin typeface="Times New Roman" pitchFamily="18" charset="0"/>
              </a:rPr>
              <a:t>n;salary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dirty="0" err="1">
                <a:latin typeface="Times New Roman" pitchFamily="18" charset="0"/>
              </a:rPr>
              <a:t>s;hireDay</a:t>
            </a:r>
            <a:r>
              <a:rPr kumimoji="1" lang="en-US" altLang="zh-CN" sz="2400" dirty="0">
                <a:latin typeface="Times New Roman" pitchFamily="18" charset="0"/>
              </a:rPr>
              <a:t>=d;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print(){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</a:rPr>
              <a:t>System.out.println</a:t>
            </a:r>
            <a:r>
              <a:rPr kumimoji="1" lang="en-US" altLang="zh-CN" sz="2400" dirty="0">
                <a:latin typeface="Times New Roman" pitchFamily="18" charset="0"/>
              </a:rPr>
              <a:t>(“</a:t>
            </a:r>
            <a:r>
              <a:rPr kumimoji="1" lang="zh-CN" altLang="en-US" sz="2400" dirty="0">
                <a:latin typeface="Times New Roman" pitchFamily="18" charset="0"/>
              </a:rPr>
              <a:t>工人的姓名为</a:t>
            </a:r>
            <a:r>
              <a:rPr kumimoji="1" lang="en-US" altLang="zh-CN" sz="2400" dirty="0">
                <a:latin typeface="Times New Roman" pitchFamily="18" charset="0"/>
              </a:rPr>
              <a:t>:”+name+“,</a:t>
            </a:r>
            <a:r>
              <a:rPr kumimoji="1" lang="zh-CN" altLang="en-US" sz="2400" dirty="0">
                <a:latin typeface="Times New Roman" pitchFamily="18" charset="0"/>
              </a:rPr>
              <a:t>工资为</a:t>
            </a:r>
            <a:r>
              <a:rPr kumimoji="1" lang="en-US" altLang="zh-CN" sz="2400" dirty="0">
                <a:latin typeface="Times New Roman" pitchFamily="18" charset="0"/>
              </a:rPr>
              <a:t>:”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                              +salary +",</a:t>
            </a:r>
            <a:r>
              <a:rPr kumimoji="1" lang="zh-CN" altLang="en-US" sz="2400" dirty="0">
                <a:latin typeface="Times New Roman" pitchFamily="18" charset="0"/>
              </a:rPr>
              <a:t>工作时间为</a:t>
            </a:r>
            <a:r>
              <a:rPr kumimoji="1" lang="en-US" altLang="zh-CN" sz="2400" dirty="0">
                <a:latin typeface="Times New Roman" pitchFamily="18" charset="0"/>
              </a:rPr>
              <a:t>:"+</a:t>
            </a:r>
            <a:r>
              <a:rPr kumimoji="1" lang="en-US" altLang="zh-CN" sz="2400" dirty="0" err="1">
                <a:latin typeface="Times New Roman" pitchFamily="18" charset="0"/>
              </a:rPr>
              <a:t>hireYear</a:t>
            </a:r>
            <a:r>
              <a:rPr kumimoji="1" lang="en-US" altLang="zh-CN" sz="2400" dirty="0">
                <a:latin typeface="Times New Roman" pitchFamily="18" charset="0"/>
              </a:rPr>
              <a:t>());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</a:t>
            </a:r>
            <a:r>
              <a:rPr kumimoji="1" lang="en-US" altLang="zh-CN" sz="2400" dirty="0" err="1">
                <a:latin typeface="Times New Roman" pitchFamily="18" charset="0"/>
              </a:rPr>
              <a:t>raiseSalary</a:t>
            </a:r>
            <a:r>
              <a:rPr kumimoji="1" lang="en-US" altLang="zh-CN" sz="2400" dirty="0">
                <a:latin typeface="Times New Roman" pitchFamily="18" charset="0"/>
              </a:rPr>
              <a:t>(double </a:t>
            </a:r>
            <a:r>
              <a:rPr kumimoji="1" lang="en-US" altLang="zh-CN" sz="2400" dirty="0" err="1">
                <a:latin typeface="Times New Roman" pitchFamily="18" charset="0"/>
              </a:rPr>
              <a:t>byPercent</a:t>
            </a:r>
            <a:r>
              <a:rPr kumimoji="1" lang="en-US" altLang="zh-CN" sz="2400" dirty="0">
                <a:latin typeface="Times New Roman" pitchFamily="18" charset="0"/>
              </a:rPr>
              <a:t>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salary*=1+byPercent/100;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-63388"/>
            <a:ext cx="9144000" cy="7146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class </a:t>
            </a:r>
            <a:r>
              <a:rPr kumimoji="1" lang="en-US" altLang="zh-CN" sz="2400" dirty="0" err="1">
                <a:latin typeface="Times New Roman" pitchFamily="18" charset="0"/>
              </a:rPr>
              <a:t>Saler</a:t>
            </a:r>
            <a:r>
              <a:rPr kumimoji="1" lang="en-US" altLang="zh-CN" sz="2400" dirty="0">
                <a:latin typeface="Times New Roman" pitchFamily="18" charset="0"/>
              </a:rPr>
              <a:t> extends Employee{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private 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yeji</a:t>
            </a:r>
            <a:r>
              <a:rPr kumimoji="1" lang="en-US" altLang="zh-CN" sz="24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</a:t>
            </a:r>
            <a:r>
              <a:rPr kumimoji="1" lang="en-US" altLang="zh-CN" sz="2400" dirty="0" err="1">
                <a:latin typeface="Times New Roman" pitchFamily="18" charset="0"/>
              </a:rPr>
              <a:t>Saler</a:t>
            </a:r>
            <a:r>
              <a:rPr kumimoji="1" lang="en-US" altLang="zh-CN" sz="2400" dirty="0">
                <a:latin typeface="Times New Roman" pitchFamily="18" charset="0"/>
              </a:rPr>
              <a:t>(String </a:t>
            </a:r>
            <a:r>
              <a:rPr kumimoji="1" lang="en-US" altLang="zh-CN" sz="2400" dirty="0" err="1">
                <a:latin typeface="Times New Roman" pitchFamily="18" charset="0"/>
              </a:rPr>
              <a:t>n,int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s,Date</a:t>
            </a:r>
            <a:r>
              <a:rPr kumimoji="1" lang="en-US" altLang="zh-CN" sz="2400" dirty="0">
                <a:latin typeface="Times New Roman" pitchFamily="18" charset="0"/>
              </a:rPr>
              <a:t> d){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name=</a:t>
            </a:r>
            <a:r>
              <a:rPr kumimoji="1" lang="en-US" altLang="zh-CN" sz="2400" dirty="0" err="1">
                <a:latin typeface="Times New Roman" pitchFamily="18" charset="0"/>
              </a:rPr>
              <a:t>n;salary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dirty="0" err="1">
                <a:latin typeface="Times New Roman" pitchFamily="18" charset="0"/>
              </a:rPr>
              <a:t>s;hireDay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dirty="0" err="1">
                <a:latin typeface="Times New Roman" pitchFamily="18" charset="0"/>
              </a:rPr>
              <a:t>d;yeji</a:t>
            </a:r>
            <a:r>
              <a:rPr kumimoji="1" lang="en-US" altLang="zh-CN" sz="2400" dirty="0">
                <a:latin typeface="Times New Roman" pitchFamily="18" charset="0"/>
              </a:rPr>
              <a:t>=3;}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</a:t>
            </a:r>
            <a:r>
              <a:rPr kumimoji="1" lang="en-US" altLang="zh-CN" sz="2400" dirty="0" err="1">
                <a:latin typeface="Times New Roman" pitchFamily="18" charset="0"/>
              </a:rPr>
              <a:t>raiseSalary</a:t>
            </a:r>
            <a:r>
              <a:rPr kumimoji="1" lang="en-US" altLang="zh-CN" sz="2400" dirty="0">
                <a:latin typeface="Times New Roman" pitchFamily="18" charset="0"/>
              </a:rPr>
              <a:t>(double </a:t>
            </a:r>
            <a:r>
              <a:rPr kumimoji="1" lang="en-US" altLang="zh-CN" sz="2400" dirty="0" err="1">
                <a:latin typeface="Times New Roman" pitchFamily="18" charset="0"/>
              </a:rPr>
              <a:t>byPercent</a:t>
            </a:r>
            <a:r>
              <a:rPr kumimoji="1" lang="en-US" altLang="zh-CN" sz="2400" dirty="0" smtClean="0">
                <a:latin typeface="Times New Roman" pitchFamily="18" charset="0"/>
              </a:rPr>
              <a:t>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salary*=1+(</a:t>
            </a:r>
            <a:r>
              <a:rPr kumimoji="1" lang="en-US" altLang="zh-CN" sz="2400" dirty="0" err="1" smtClean="0">
                <a:latin typeface="Times New Roman" pitchFamily="18" charset="0"/>
              </a:rPr>
              <a:t>byPercent+yeji</a:t>
            </a:r>
            <a:r>
              <a:rPr kumimoji="1" lang="en-US" altLang="zh-CN" sz="2400" dirty="0" smtClean="0">
                <a:latin typeface="Times New Roman" pitchFamily="18" charset="0"/>
              </a:rPr>
              <a:t>)/</a:t>
            </a:r>
            <a:r>
              <a:rPr kumimoji="1" lang="en-US" altLang="zh-CN" sz="2400" dirty="0">
                <a:latin typeface="Times New Roman" pitchFamily="18" charset="0"/>
              </a:rPr>
              <a:t>100;}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</a:t>
            </a:r>
            <a:r>
              <a:rPr kumimoji="1" lang="en-US" altLang="zh-CN" sz="2400" dirty="0" err="1">
                <a:latin typeface="Times New Roman" pitchFamily="18" charset="0"/>
              </a:rPr>
              <a:t>setYeji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p){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</a:rPr>
              <a:t>yeji</a:t>
            </a:r>
            <a:r>
              <a:rPr kumimoji="1" lang="en-US" altLang="zh-CN" sz="2400" dirty="0">
                <a:latin typeface="Times New Roman" pitchFamily="18" charset="0"/>
              </a:rPr>
              <a:t>=p;}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getYeji</a:t>
            </a:r>
            <a:r>
              <a:rPr kumimoji="1" lang="en-US" altLang="zh-CN" sz="2400" dirty="0">
                <a:latin typeface="Times New Roman" pitchFamily="18" charset="0"/>
              </a:rPr>
              <a:t>(){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return </a:t>
            </a:r>
            <a:r>
              <a:rPr kumimoji="1" lang="en-US" altLang="zh-CN" sz="2400" dirty="0" err="1">
                <a:latin typeface="Times New Roman" pitchFamily="18" charset="0"/>
              </a:rPr>
              <a:t>yeji</a:t>
            </a:r>
            <a:r>
              <a:rPr kumimoji="1" lang="en-US" altLang="zh-CN" sz="2400" dirty="0">
                <a:latin typeface="Times New Roman" pitchFamily="18" charset="0"/>
              </a:rPr>
              <a:t>;}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print(){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 smtClean="0">
                <a:latin typeface="Times New Roman" pitchFamily="18" charset="0"/>
              </a:rPr>
              <a:t>System.out.println</a:t>
            </a:r>
            <a:r>
              <a:rPr kumimoji="1" lang="en-US" altLang="zh-CN" sz="2400" dirty="0">
                <a:latin typeface="Times New Roman" pitchFamily="18" charset="0"/>
              </a:rPr>
              <a:t>(“</a:t>
            </a:r>
            <a:r>
              <a:rPr kumimoji="1" lang="zh-CN" altLang="en-US" sz="2400" dirty="0">
                <a:latin typeface="Times New Roman" pitchFamily="18" charset="0"/>
              </a:rPr>
              <a:t>销售员的姓名为</a:t>
            </a:r>
            <a:r>
              <a:rPr kumimoji="1" lang="en-US" altLang="zh-CN" sz="2400" dirty="0">
                <a:latin typeface="Times New Roman" pitchFamily="18" charset="0"/>
              </a:rPr>
              <a:t>:”+name+“,</a:t>
            </a:r>
            <a:r>
              <a:rPr kumimoji="1" lang="zh-CN" altLang="en-US" sz="2400" dirty="0">
                <a:latin typeface="Times New Roman" pitchFamily="18" charset="0"/>
              </a:rPr>
              <a:t>工资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       为</a:t>
            </a:r>
            <a:r>
              <a:rPr kumimoji="1" lang="en-US" altLang="zh-CN" sz="2400" dirty="0">
                <a:latin typeface="Times New Roman" pitchFamily="18" charset="0"/>
              </a:rPr>
              <a:t>:“ +salary+”,</a:t>
            </a:r>
            <a:r>
              <a:rPr kumimoji="1" lang="zh-CN" altLang="en-US" sz="2400" dirty="0">
                <a:latin typeface="Times New Roman" pitchFamily="18" charset="0"/>
              </a:rPr>
              <a:t>工作时间为</a:t>
            </a:r>
            <a:r>
              <a:rPr kumimoji="1" lang="en-US" altLang="zh-CN" sz="2400" dirty="0">
                <a:latin typeface="Times New Roman" pitchFamily="18" charset="0"/>
              </a:rPr>
              <a:t>:“+</a:t>
            </a:r>
            <a:r>
              <a:rPr kumimoji="1" lang="en-US" altLang="zh-CN" sz="2400" dirty="0" err="1">
                <a:latin typeface="Times New Roman" pitchFamily="18" charset="0"/>
              </a:rPr>
              <a:t>hireYear</a:t>
            </a:r>
            <a:r>
              <a:rPr kumimoji="1" lang="en-US" altLang="zh-CN" sz="2400" dirty="0">
                <a:latin typeface="Times New Roman" pitchFamily="18" charset="0"/>
              </a:rPr>
              <a:t>()+”,</a:t>
            </a:r>
            <a:r>
              <a:rPr kumimoji="1" lang="zh-CN" altLang="en-US" sz="2400" dirty="0">
                <a:latin typeface="Times New Roman" pitchFamily="18" charset="0"/>
              </a:rPr>
              <a:t>销售业绩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       为</a:t>
            </a:r>
            <a:r>
              <a:rPr kumimoji="1" lang="en-US" altLang="zh-CN" sz="2400" dirty="0">
                <a:latin typeface="Times New Roman" pitchFamily="18" charset="0"/>
              </a:rPr>
              <a:t>:"+</a:t>
            </a:r>
            <a:r>
              <a:rPr kumimoji="1" lang="en-US" altLang="zh-CN" sz="2400" dirty="0" err="1">
                <a:latin typeface="Times New Roman" pitchFamily="18" charset="0"/>
              </a:rPr>
              <a:t>yeji</a:t>
            </a:r>
            <a:r>
              <a:rPr kumimoji="1" lang="en-US" altLang="zh-CN" sz="2400" dirty="0" smtClean="0">
                <a:latin typeface="Times New Roman" pitchFamily="18" charset="0"/>
              </a:rPr>
              <a:t>);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}}</a:t>
            </a: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7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class </a:t>
            </a:r>
            <a:r>
              <a:rPr kumimoji="1" lang="en-US" altLang="zh-CN" sz="2400" dirty="0">
                <a:latin typeface="Times New Roman" pitchFamily="18" charset="0"/>
              </a:rPr>
              <a:t>Manager extends Employee{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private String </a:t>
            </a:r>
            <a:r>
              <a:rPr kumimoji="1" lang="en-US" altLang="zh-CN" sz="2400" dirty="0" err="1">
                <a:latin typeface="Times New Roman" pitchFamily="18" charset="0"/>
              </a:rPr>
              <a:t>secretaryName</a:t>
            </a:r>
            <a:r>
              <a:rPr kumimoji="1" lang="en-US" altLang="zh-CN" sz="2400" dirty="0" smtClean="0">
                <a:latin typeface="Times New Roman" pitchFamily="18" charset="0"/>
              </a:rPr>
              <a:t>;//</a:t>
            </a:r>
            <a:r>
              <a:rPr kumimoji="1" lang="zh-CN" altLang="en-US" sz="2400" dirty="0" smtClean="0">
                <a:latin typeface="Times New Roman" pitchFamily="18" charset="0"/>
              </a:rPr>
              <a:t>秘书名字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Manager(String </a:t>
            </a:r>
            <a:r>
              <a:rPr kumimoji="1" lang="en-US" altLang="zh-CN" sz="2400" dirty="0" err="1">
                <a:latin typeface="Times New Roman" pitchFamily="18" charset="0"/>
              </a:rPr>
              <a:t>n,int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s,Date</a:t>
            </a:r>
            <a:r>
              <a:rPr kumimoji="1" lang="en-US" altLang="zh-CN" sz="2400" dirty="0">
                <a:latin typeface="Times New Roman" pitchFamily="18" charset="0"/>
              </a:rPr>
              <a:t> d){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name=</a:t>
            </a:r>
            <a:r>
              <a:rPr kumimoji="1" lang="en-US" altLang="zh-CN" sz="2400" dirty="0" err="1">
                <a:latin typeface="Times New Roman" pitchFamily="18" charset="0"/>
              </a:rPr>
              <a:t>n;salary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dirty="0" err="1">
                <a:latin typeface="Times New Roman" pitchFamily="18" charset="0"/>
              </a:rPr>
              <a:t>s;hireDay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dirty="0" err="1">
                <a:latin typeface="Times New Roman" pitchFamily="18" charset="0"/>
              </a:rPr>
              <a:t>d;secretaryName</a:t>
            </a:r>
            <a:r>
              <a:rPr kumimoji="1" lang="en-US" altLang="zh-CN" sz="2400" dirty="0">
                <a:latin typeface="Times New Roman" pitchFamily="18" charset="0"/>
              </a:rPr>
              <a:t>="";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</a:t>
            </a:r>
            <a:r>
              <a:rPr kumimoji="1" lang="en-US" altLang="zh-CN" sz="2400" dirty="0" err="1">
                <a:latin typeface="Times New Roman" pitchFamily="18" charset="0"/>
              </a:rPr>
              <a:t>raiseSalary</a:t>
            </a:r>
            <a:r>
              <a:rPr kumimoji="1" lang="en-US" altLang="zh-CN" sz="2400" dirty="0">
                <a:latin typeface="Times New Roman" pitchFamily="18" charset="0"/>
              </a:rPr>
              <a:t>(double </a:t>
            </a:r>
            <a:r>
              <a:rPr kumimoji="1" lang="en-US" altLang="zh-CN" sz="2400" dirty="0" err="1">
                <a:latin typeface="Times New Roman" pitchFamily="18" charset="0"/>
              </a:rPr>
              <a:t>byPercent</a:t>
            </a:r>
            <a:r>
              <a:rPr kumimoji="1" lang="en-US" altLang="zh-CN" sz="2400" dirty="0">
                <a:latin typeface="Times New Roman" pitchFamily="18" charset="0"/>
              </a:rPr>
              <a:t>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Calendar c=</a:t>
            </a:r>
            <a:r>
              <a:rPr kumimoji="1" lang="en-US" altLang="zh-CN" sz="2400" dirty="0" err="1">
                <a:latin typeface="Times New Roman" pitchFamily="18" charset="0"/>
              </a:rPr>
              <a:t>Calendar.getInstance</a:t>
            </a:r>
            <a:r>
              <a:rPr kumimoji="1" lang="en-US" altLang="zh-CN" sz="24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r>
              <a:rPr kumimoji="1" lang="en-US" altLang="zh-CN" sz="2400" dirty="0">
                <a:latin typeface="Times New Roman" pitchFamily="18" charset="0"/>
              </a:rPr>
              <a:t>//</a:t>
            </a:r>
            <a:r>
              <a:rPr kumimoji="1" lang="zh-CN" altLang="en-US" sz="2400" dirty="0">
                <a:latin typeface="Times New Roman" pitchFamily="18" charset="0"/>
              </a:rPr>
              <a:t>奖金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double bonus=0.5*(</a:t>
            </a:r>
            <a:r>
              <a:rPr kumimoji="1" lang="en-US" altLang="zh-CN" sz="2400" dirty="0" err="1">
                <a:latin typeface="Times New Roman" pitchFamily="18" charset="0"/>
              </a:rPr>
              <a:t>c.get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</a:rPr>
              <a:t>Calendar.YEAR</a:t>
            </a:r>
            <a:r>
              <a:rPr kumimoji="1" lang="en-US" altLang="zh-CN" sz="2400" dirty="0">
                <a:latin typeface="Times New Roman" pitchFamily="18" charset="0"/>
              </a:rPr>
              <a:t>)-</a:t>
            </a:r>
            <a:r>
              <a:rPr kumimoji="1" lang="en-US" altLang="zh-CN" sz="2400" dirty="0" err="1">
                <a:latin typeface="Times New Roman" pitchFamily="18" charset="0"/>
              </a:rPr>
              <a:t>hireYear</a:t>
            </a:r>
            <a:r>
              <a:rPr kumimoji="1" lang="en-US" altLang="zh-CN" sz="24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		salary*=1+(</a:t>
            </a:r>
            <a:r>
              <a:rPr kumimoji="1" lang="en-US" altLang="zh-CN" sz="2400" dirty="0" err="1">
                <a:latin typeface="Times New Roman" pitchFamily="18" charset="0"/>
              </a:rPr>
              <a:t>byPercent+bonus</a:t>
            </a:r>
            <a:r>
              <a:rPr kumimoji="1" lang="en-US" altLang="zh-CN" sz="2400" dirty="0">
                <a:latin typeface="Times New Roman" pitchFamily="18" charset="0"/>
              </a:rPr>
              <a:t>)/100</a:t>
            </a:r>
            <a:r>
              <a:rPr kumimoji="1" lang="en-US" altLang="zh-CN" sz="2400" dirty="0" smtClean="0">
                <a:latin typeface="Times New Roman" pitchFamily="18" charset="0"/>
              </a:rPr>
              <a:t>;}</a:t>
            </a: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5953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public </a:t>
            </a:r>
            <a:r>
              <a:rPr kumimoji="1" lang="en-US" altLang="zh-CN" sz="2400" dirty="0">
                <a:latin typeface="Times New Roman" pitchFamily="18" charset="0"/>
              </a:rPr>
              <a:t>void </a:t>
            </a:r>
            <a:r>
              <a:rPr kumimoji="1" lang="en-US" altLang="zh-CN" sz="2400" dirty="0" err="1">
                <a:latin typeface="Times New Roman" pitchFamily="18" charset="0"/>
              </a:rPr>
              <a:t>setSecretary</a:t>
            </a:r>
            <a:r>
              <a:rPr kumimoji="1" lang="en-US" altLang="zh-CN" sz="2400" dirty="0">
                <a:latin typeface="Times New Roman" pitchFamily="18" charset="0"/>
              </a:rPr>
              <a:t>(String s){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</a:rPr>
              <a:t>secretaryName</a:t>
            </a:r>
            <a:r>
              <a:rPr kumimoji="1" lang="en-US" altLang="zh-CN" sz="2400" dirty="0">
                <a:latin typeface="Times New Roman" pitchFamily="18" charset="0"/>
              </a:rPr>
              <a:t>=s;}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String </a:t>
            </a:r>
            <a:r>
              <a:rPr kumimoji="1" lang="en-US" altLang="zh-CN" sz="2400" dirty="0" err="1">
                <a:latin typeface="Times New Roman" pitchFamily="18" charset="0"/>
              </a:rPr>
              <a:t>getSecretary</a:t>
            </a:r>
            <a:r>
              <a:rPr kumimoji="1" lang="en-US" altLang="zh-CN" sz="2400" dirty="0">
                <a:latin typeface="Times New Roman" pitchFamily="18" charset="0"/>
              </a:rPr>
              <a:t>(){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return </a:t>
            </a:r>
            <a:r>
              <a:rPr kumimoji="1" lang="en-US" altLang="zh-CN" sz="2400" dirty="0" err="1">
                <a:latin typeface="Times New Roman" pitchFamily="18" charset="0"/>
              </a:rPr>
              <a:t>secretaryName</a:t>
            </a:r>
            <a:r>
              <a:rPr kumimoji="1" lang="en-US" altLang="zh-CN" sz="2400" dirty="0">
                <a:latin typeface="Times New Roman" pitchFamily="18" charset="0"/>
              </a:rPr>
              <a:t>;}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void print(){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     </a:t>
            </a:r>
            <a:r>
              <a:rPr kumimoji="1" lang="en-US" altLang="zh-CN" sz="2400" dirty="0" err="1">
                <a:latin typeface="Times New Roman" pitchFamily="18" charset="0"/>
              </a:rPr>
              <a:t>System.out.println</a:t>
            </a:r>
            <a:r>
              <a:rPr kumimoji="1" lang="en-US" altLang="zh-CN" sz="2400" dirty="0">
                <a:latin typeface="Times New Roman" pitchFamily="18" charset="0"/>
              </a:rPr>
              <a:t>(“</a:t>
            </a:r>
            <a:r>
              <a:rPr kumimoji="1" lang="zh-CN" altLang="en-US" sz="2400" dirty="0">
                <a:latin typeface="Times New Roman" pitchFamily="18" charset="0"/>
              </a:rPr>
              <a:t>经理的姓名为</a:t>
            </a:r>
            <a:r>
              <a:rPr kumimoji="1" lang="en-US" altLang="zh-CN" sz="2400" dirty="0">
                <a:latin typeface="Times New Roman" pitchFamily="18" charset="0"/>
              </a:rPr>
              <a:t>:”+name+“,</a:t>
            </a:r>
            <a:r>
              <a:rPr kumimoji="1" lang="zh-CN" altLang="en-US" sz="2400" dirty="0">
                <a:latin typeface="Times New Roman" pitchFamily="18" charset="0"/>
              </a:rPr>
              <a:t>工资</a:t>
            </a:r>
            <a:r>
              <a:rPr kumimoji="1" lang="en-US" altLang="zh-CN" sz="2400" dirty="0">
                <a:latin typeface="Times New Roman" pitchFamily="18" charset="0"/>
              </a:rPr>
              <a:t>:”+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                        salary+“,</a:t>
            </a:r>
            <a:r>
              <a:rPr kumimoji="1" lang="zh-CN" altLang="en-US" sz="2400" dirty="0">
                <a:latin typeface="Times New Roman" pitchFamily="18" charset="0"/>
              </a:rPr>
              <a:t>工作时间为</a:t>
            </a:r>
            <a:r>
              <a:rPr kumimoji="1" lang="en-US" altLang="zh-CN" sz="2400" dirty="0">
                <a:latin typeface="Times New Roman" pitchFamily="18" charset="0"/>
              </a:rPr>
              <a:t>:”+</a:t>
            </a:r>
            <a:r>
              <a:rPr kumimoji="1" lang="en-US" altLang="zh-CN" sz="2400" dirty="0" err="1">
                <a:latin typeface="Times New Roman" pitchFamily="18" charset="0"/>
              </a:rPr>
              <a:t>hireYear</a:t>
            </a:r>
            <a:r>
              <a:rPr kumimoji="1" lang="en-US" altLang="zh-CN" sz="2400" dirty="0">
                <a:latin typeface="Times New Roman" pitchFamily="18" charset="0"/>
              </a:rPr>
              <a:t>()+“,</a:t>
            </a:r>
            <a:r>
              <a:rPr kumimoji="1" lang="zh-CN" altLang="en-US" sz="2400" dirty="0">
                <a:latin typeface="Times New Roman" pitchFamily="18" charset="0"/>
              </a:rPr>
              <a:t>秘书姓为</a:t>
            </a:r>
            <a:r>
              <a:rPr kumimoji="1" lang="en-US" altLang="zh-CN" sz="2400" dirty="0">
                <a:latin typeface="Times New Roman" pitchFamily="18" charset="0"/>
              </a:rPr>
              <a:t>:”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                          +</a:t>
            </a:r>
            <a:r>
              <a:rPr kumimoji="1" lang="en-US" altLang="zh-CN" sz="2400" dirty="0" err="1">
                <a:latin typeface="Times New Roman" pitchFamily="18" charset="0"/>
              </a:rPr>
              <a:t>secretaryName</a:t>
            </a:r>
            <a:r>
              <a:rPr kumimoji="1" lang="en-US" altLang="zh-CN" sz="2400" dirty="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}}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29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public class </a:t>
            </a:r>
            <a:r>
              <a:rPr kumimoji="1" lang="en-US" altLang="zh-CN" sz="2400" dirty="0" err="1">
                <a:latin typeface="Times New Roman" pitchFamily="18" charset="0"/>
              </a:rPr>
              <a:t>EmployeeTest</a:t>
            </a:r>
            <a:r>
              <a:rPr kumimoji="1" lang="en-US" altLang="zh-CN" sz="2400" dirty="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public static void main(String </a:t>
            </a:r>
            <a:r>
              <a:rPr kumimoji="1" lang="en-US" altLang="zh-CN" sz="2400" dirty="0" err="1">
                <a:latin typeface="Times New Roman" pitchFamily="18" charset="0"/>
              </a:rPr>
              <a:t>args</a:t>
            </a:r>
            <a:r>
              <a:rPr kumimoji="1" lang="en-US" altLang="zh-CN" sz="2400" dirty="0">
                <a:latin typeface="Times New Roman" pitchFamily="18" charset="0"/>
              </a:rPr>
              <a:t>[]){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Employee[] staff=new Employee[5];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Manager boss=new Manager("zhangsan",7500,new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                                          Date(1987,12,15));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staff[0]=boss;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</a:rPr>
              <a:t>Saler</a:t>
            </a:r>
            <a:r>
              <a:rPr kumimoji="1" lang="en-US" altLang="zh-CN" sz="2400" dirty="0">
                <a:latin typeface="Times New Roman" pitchFamily="18" charset="0"/>
              </a:rPr>
              <a:t> s1=new </a:t>
            </a:r>
            <a:r>
              <a:rPr kumimoji="1" lang="en-US" altLang="zh-CN" sz="2400" dirty="0" err="1">
                <a:latin typeface="Times New Roman" pitchFamily="18" charset="0"/>
              </a:rPr>
              <a:t>Saler</a:t>
            </a:r>
            <a:r>
              <a:rPr kumimoji="1" lang="en-US" altLang="zh-CN" sz="2400" dirty="0">
                <a:latin typeface="Times New Roman" pitchFamily="18" charset="0"/>
              </a:rPr>
              <a:t>("Lisi",3500,new Date(1989,4,5));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</a:rPr>
              <a:t>Saler</a:t>
            </a:r>
            <a:r>
              <a:rPr kumimoji="1" lang="en-US" altLang="zh-CN" sz="2400" dirty="0">
                <a:latin typeface="Times New Roman" pitchFamily="18" charset="0"/>
              </a:rPr>
              <a:t> s2=new </a:t>
            </a:r>
            <a:r>
              <a:rPr kumimoji="1" lang="en-US" altLang="zh-CN" sz="2400" dirty="0" err="1">
                <a:latin typeface="Times New Roman" pitchFamily="18" charset="0"/>
              </a:rPr>
              <a:t>Saler</a:t>
            </a:r>
            <a:r>
              <a:rPr kumimoji="1" lang="en-US" altLang="zh-CN" sz="2400" dirty="0">
                <a:latin typeface="Times New Roman" pitchFamily="18" charset="0"/>
              </a:rPr>
              <a:t>(“Liuli",3800,new Date(1990,3,4));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staff[1]=s1;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staff[2]=s2;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staff[3]=new Worker("lina",3800,new Date(1990,3,4));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staff[4]=new Worker(“Ann",3800,new Date(1990,3,4));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*包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686800" cy="568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包</a:t>
            </a:r>
            <a:r>
              <a:rPr lang="zh-CN" altLang="en-US" smtClean="0"/>
              <a:t>：</a:t>
            </a:r>
            <a:r>
              <a:rPr lang="en-US" altLang="zh-CN" smtClean="0"/>
              <a:t>Java</a:t>
            </a:r>
            <a:r>
              <a:rPr lang="zh-CN" altLang="en-US" smtClean="0"/>
              <a:t>有效管理类的一个机制。便于管理大型软件系统中数目众多的类，解决类的命名冲突问题。</a:t>
            </a:r>
            <a:r>
              <a:rPr lang="zh-CN" altLang="en-US" sz="2800" smtClean="0"/>
              <a:t>（文件夹）</a:t>
            </a:r>
            <a:endParaRPr lang="en-US" altLang="zh-CN" sz="280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04800" y="2890838"/>
            <a:ext cx="828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Tx/>
              <a:buSzTx/>
            </a:pPr>
            <a:r>
              <a:rPr lang="en-US" altLang="zh-CN" sz="3200" dirty="0"/>
              <a:t>1. </a:t>
            </a:r>
            <a:r>
              <a:rPr lang="zh-CN" altLang="en-US" sz="3200" dirty="0"/>
              <a:t>包的创建：</a:t>
            </a:r>
            <a:r>
              <a:rPr lang="en-US" altLang="zh-CN" sz="3200" dirty="0">
                <a:solidFill>
                  <a:srgbClr val="CC0000"/>
                </a:solidFill>
              </a:rPr>
              <a:t>package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04800" y="4454525"/>
            <a:ext cx="828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ClrTx/>
              <a:buSzTx/>
              <a:buFont typeface="Arial" charset="0"/>
              <a:buNone/>
            </a:pPr>
            <a:r>
              <a:rPr lang="zh-CN" altLang="en-US" sz="2800" dirty="0">
                <a:solidFill>
                  <a:srgbClr val="CC0000"/>
                </a:solidFill>
              </a:rPr>
              <a:t>注意</a:t>
            </a:r>
            <a:r>
              <a:rPr lang="zh-CN" altLang="en-US" sz="2800" dirty="0"/>
              <a:t>：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zh-CN" altLang="en-US" sz="2800" dirty="0"/>
              <a:t>程序的</a:t>
            </a:r>
            <a:r>
              <a:rPr lang="zh-CN" altLang="en-US" sz="2800" dirty="0">
                <a:solidFill>
                  <a:srgbClr val="FF0000"/>
                </a:solidFill>
              </a:rPr>
              <a:t>第一条</a:t>
            </a:r>
            <a:r>
              <a:rPr lang="zh-CN" altLang="en-US" sz="2800" dirty="0"/>
              <a:t>语句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zh-CN" altLang="en-US" sz="2800" dirty="0"/>
              <a:t>包名为合法标识符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zh-CN" altLang="en-US" sz="2800" dirty="0"/>
              <a:t>分层“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/>
              <a:t>”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838200" y="3387725"/>
            <a:ext cx="3606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kumimoji="1" lang="en-US" altLang="zh-CN" sz="2800" dirty="0">
                <a:ea typeface="宋体" pitchFamily="2" charset="-122"/>
              </a:rPr>
              <a:t>package </a:t>
            </a:r>
            <a:r>
              <a:rPr kumimoji="1" lang="en-US" altLang="zh-CN" sz="2800" dirty="0" err="1">
                <a:ea typeface="宋体" pitchFamily="2" charset="-122"/>
              </a:rPr>
              <a:t>car.jeep</a:t>
            </a:r>
            <a:r>
              <a:rPr kumimoji="1" lang="en-US" altLang="zh-CN" sz="2800" dirty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kumimoji="1" lang="en-US" altLang="zh-CN" sz="2800" dirty="0">
                <a:ea typeface="宋体" pitchFamily="2" charset="-122"/>
              </a:rPr>
              <a:t>class </a:t>
            </a:r>
            <a:r>
              <a:rPr kumimoji="1" lang="en-US" altLang="zh-CN" sz="2800" dirty="0" err="1" smtClean="0">
                <a:ea typeface="宋体" pitchFamily="2" charset="-122"/>
              </a:rPr>
              <a:t>GreatWall</a:t>
            </a:r>
            <a:r>
              <a:rPr kumimoji="1" lang="en-US" altLang="zh-CN" sz="2800" dirty="0" smtClean="0">
                <a:ea typeface="宋体" pitchFamily="2" charset="-122"/>
              </a:rPr>
              <a:t>{…}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162823" name="AutoShape 7"/>
          <p:cNvSpPr>
            <a:spLocks noChangeArrowheads="1"/>
          </p:cNvSpPr>
          <p:nvPr/>
        </p:nvSpPr>
        <p:spPr bwMode="auto">
          <a:xfrm>
            <a:off x="5688013" y="3562350"/>
            <a:ext cx="2667000" cy="533400"/>
          </a:xfrm>
          <a:prstGeom prst="wedgeRoundRectCallout">
            <a:avLst>
              <a:gd name="adj1" fmla="val -113794"/>
              <a:gd name="adj2" fmla="val -4338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SzTx/>
              <a:defRPr/>
            </a:pPr>
            <a:r>
              <a:rPr lang="zh-CN" altLang="en-US" sz="2400" dirty="0">
                <a:latin typeface="Arial Narrow" pitchFamily="34" charset="0"/>
              </a:rPr>
              <a:t>声明类属于包</a:t>
            </a:r>
          </a:p>
        </p:txBody>
      </p:sp>
    </p:spTree>
    <p:extLst>
      <p:ext uri="{BB962C8B-B14F-4D97-AF65-F5344CB8AC3E}">
        <p14:creationId xmlns:p14="http://schemas.microsoft.com/office/powerpoint/2010/main" val="10364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utoUpdateAnimBg="0"/>
      <p:bldP spid="16282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1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50000"/>
              <a:defRPr sz="20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</a:rPr>
              <a:t>boss.setSecretary</a:t>
            </a:r>
            <a:r>
              <a:rPr kumimoji="1" lang="en-US" altLang="zh-CN" sz="2400" dirty="0">
                <a:latin typeface="Times New Roman" pitchFamily="18" charset="0"/>
              </a:rPr>
              <a:t>("</a:t>
            </a:r>
            <a:r>
              <a:rPr kumimoji="1" lang="en-US" altLang="zh-CN" sz="2400" dirty="0" err="1">
                <a:latin typeface="Times New Roman" pitchFamily="18" charset="0"/>
              </a:rPr>
              <a:t>lina</a:t>
            </a:r>
            <a:r>
              <a:rPr kumimoji="1" lang="en-US" altLang="zh-CN" sz="2400" dirty="0">
                <a:latin typeface="Times New Roman" pitchFamily="18" charset="0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s1.setYeji(4);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s2.setYeji(5);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i;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smtClean="0">
                <a:latin typeface="Times New Roman" pitchFamily="18" charset="0"/>
              </a:rPr>
              <a:t>for(i=0;i&lt;</a:t>
            </a:r>
            <a:r>
              <a:rPr kumimoji="1" lang="en-US" altLang="zh-CN" sz="2400" dirty="0" err="1" smtClean="0">
                <a:latin typeface="Times New Roman" pitchFamily="18" charset="0"/>
              </a:rPr>
              <a:t>staff.length;i</a:t>
            </a:r>
            <a:r>
              <a:rPr kumimoji="1" lang="en-US" altLang="zh-CN" sz="2400" dirty="0">
                <a:latin typeface="Times New Roman" pitchFamily="18" charset="0"/>
              </a:rPr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smtClean="0">
                <a:latin typeface="Times New Roman" pitchFamily="18" charset="0"/>
              </a:rPr>
              <a:t>	staff[i</a:t>
            </a:r>
            <a:r>
              <a:rPr kumimoji="1" lang="en-US" altLang="zh-CN" sz="2400" dirty="0">
                <a:latin typeface="Times New Roman" pitchFamily="18" charset="0"/>
              </a:rPr>
              <a:t>].</a:t>
            </a:r>
            <a:r>
              <a:rPr kumimoji="1" lang="en-US" altLang="zh-CN" sz="2400" dirty="0" err="1">
                <a:latin typeface="Times New Roman" pitchFamily="18" charset="0"/>
              </a:rPr>
              <a:t>raiseSalary</a:t>
            </a:r>
            <a:r>
              <a:rPr kumimoji="1" lang="en-US" altLang="zh-CN" sz="2400" dirty="0">
                <a:latin typeface="Times New Roman" pitchFamily="18" charset="0"/>
              </a:rPr>
              <a:t>(5);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for(i=0;i&lt;</a:t>
            </a:r>
            <a:r>
              <a:rPr kumimoji="1" lang="en-US" altLang="zh-CN" sz="2400" dirty="0" err="1">
                <a:latin typeface="Times New Roman" pitchFamily="18" charset="0"/>
              </a:rPr>
              <a:t>staff.length;i</a:t>
            </a:r>
            <a:r>
              <a:rPr kumimoji="1" lang="en-US" altLang="zh-CN" sz="2400" dirty="0">
                <a:latin typeface="Times New Roman" pitchFamily="18" charset="0"/>
              </a:rPr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	</a:t>
            </a:r>
            <a:r>
              <a:rPr kumimoji="1" lang="en-US" altLang="zh-CN" sz="2400" dirty="0" smtClean="0">
                <a:latin typeface="Times New Roman" pitchFamily="18" charset="0"/>
              </a:rPr>
              <a:t>	staff[i</a:t>
            </a:r>
            <a:r>
              <a:rPr kumimoji="1" lang="en-US" altLang="zh-CN" sz="2400" dirty="0">
                <a:latin typeface="Times New Roman" pitchFamily="18" charset="0"/>
              </a:rPr>
              <a:t>].print();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marL="914400" indent="-914400"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接口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如果一个抽象类中的所有方法都是抽象的，则可以将这个类用另外一种方式来定义，即接口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由常量和抽象方法组成</a:t>
            </a:r>
            <a:r>
              <a:rPr lang="zh-CN" altLang="en-US" dirty="0"/>
              <a:t>的特殊类，是对抽象类的进一步</a:t>
            </a:r>
            <a:r>
              <a:rPr lang="zh-CN" altLang="en-US" dirty="0" smtClean="0"/>
              <a:t>抽象。</a:t>
            </a:r>
          </a:p>
        </p:txBody>
      </p:sp>
    </p:spTree>
    <p:extLst>
      <p:ext uri="{BB962C8B-B14F-4D97-AF65-F5344CB8AC3E}">
        <p14:creationId xmlns:p14="http://schemas.microsoft.com/office/powerpoint/2010/main" val="694173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marL="914400" indent="-914400"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接口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为什么要使用接口？</a:t>
            </a:r>
          </a:p>
          <a:p>
            <a:pPr lvl="1" eaLnBrk="1" hangingPunct="1"/>
            <a:r>
              <a:rPr lang="zh-CN" altLang="en-US" dirty="0" smtClean="0"/>
              <a:t>在软件工程领域，要求不同的软件（或构件）之间能够交互。这就需要不同软件的开发人员有一个共有的“</a:t>
            </a:r>
            <a:r>
              <a:rPr lang="zh-CN" altLang="en-US" dirty="0" smtClean="0">
                <a:solidFill>
                  <a:srgbClr val="FF3300"/>
                </a:solidFill>
              </a:rPr>
              <a:t>约定</a:t>
            </a:r>
            <a:r>
              <a:rPr lang="zh-CN" altLang="en-US" dirty="0" smtClean="0"/>
              <a:t>”，这样一来，他们在编写各自的代码时，不用知道对方的代码是怎样实现的。</a:t>
            </a:r>
          </a:p>
          <a:p>
            <a:pPr lvl="1" eaLnBrk="1" hangingPunct="1"/>
            <a:r>
              <a:rPr lang="zh-CN" altLang="en-US" dirty="0" smtClean="0"/>
              <a:t>接口</a:t>
            </a:r>
            <a:r>
              <a:rPr lang="en-US" altLang="zh-CN" dirty="0" smtClean="0"/>
              <a:t>(interface)</a:t>
            </a:r>
            <a:r>
              <a:rPr lang="zh-CN" altLang="en-US" dirty="0" smtClean="0"/>
              <a:t>就是这样一种“约定”。</a:t>
            </a:r>
          </a:p>
        </p:txBody>
      </p:sp>
    </p:spTree>
    <p:extLst>
      <p:ext uri="{BB962C8B-B14F-4D97-AF65-F5344CB8AC3E}">
        <p14:creationId xmlns:p14="http://schemas.microsoft.com/office/powerpoint/2010/main" val="2624722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接口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23850" y="1412875"/>
            <a:ext cx="84582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Tx/>
              <a:buSzTx/>
            </a:pPr>
            <a:r>
              <a:rPr lang="en-US" altLang="zh-CN" sz="3200" dirty="0"/>
              <a:t>1. </a:t>
            </a:r>
            <a:r>
              <a:rPr lang="zh-CN" altLang="en-US" sz="3200" dirty="0"/>
              <a:t>接口的声明与使用</a:t>
            </a:r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-73026" y="2205032"/>
            <a:ext cx="9217025" cy="2484318"/>
            <a:chOff x="174" y="1946"/>
            <a:chExt cx="5806" cy="1301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174" y="2245"/>
              <a:ext cx="5806" cy="100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262800" anchor="ctr"/>
            <a:lstStyle/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>
                  <a:latin typeface="Courier New" pitchFamily="49" charset="0"/>
                </a:rPr>
                <a:t>[</a:t>
              </a:r>
              <a:r>
                <a:rPr lang="en-US" altLang="zh-CN" sz="2600" dirty="0">
                  <a:solidFill>
                    <a:srgbClr val="FF6600"/>
                  </a:solidFill>
                  <a:latin typeface="Courier New" pitchFamily="49" charset="0"/>
                </a:rPr>
                <a:t>public</a:t>
              </a:r>
              <a:r>
                <a:rPr lang="en-US" altLang="zh-CN" sz="2600" dirty="0">
                  <a:latin typeface="Courier New" pitchFamily="49" charset="0"/>
                </a:rPr>
                <a:t>]</a:t>
              </a:r>
              <a:r>
                <a:rPr lang="en-US" altLang="zh-CN" sz="2600" dirty="0">
                  <a:solidFill>
                    <a:srgbClr val="CC0000"/>
                  </a:solidFill>
                  <a:latin typeface="Courier New" pitchFamily="49" charset="0"/>
                </a:rPr>
                <a:t> interface</a:t>
              </a:r>
              <a:r>
                <a:rPr lang="en-US" altLang="zh-CN" sz="2600" dirty="0">
                  <a:latin typeface="Courier New" pitchFamily="49" charset="0"/>
                </a:rPr>
                <a:t> </a:t>
              </a:r>
              <a:r>
                <a:rPr lang="zh-CN" altLang="en-US" sz="2600" dirty="0">
                  <a:latin typeface="Courier New" pitchFamily="49" charset="0"/>
                </a:rPr>
                <a:t>接口</a:t>
              </a:r>
              <a:r>
                <a:rPr lang="zh-CN" altLang="en-US" sz="2600" dirty="0" smtClean="0">
                  <a:latin typeface="Courier New" pitchFamily="49" charset="0"/>
                </a:rPr>
                <a:t>名 </a:t>
              </a:r>
              <a:r>
                <a:rPr lang="en-US" altLang="zh-CN" sz="2600" dirty="0" smtClean="0">
                  <a:latin typeface="Courier New" pitchFamily="49" charset="0"/>
                </a:rPr>
                <a:t>[</a:t>
              </a:r>
              <a:r>
                <a:rPr lang="en-US" altLang="zh-CN" sz="2600" dirty="0" smtClean="0">
                  <a:solidFill>
                    <a:srgbClr val="00B0F0"/>
                  </a:solidFill>
                  <a:latin typeface="Courier New" pitchFamily="49" charset="0"/>
                </a:rPr>
                <a:t>extends </a:t>
              </a:r>
              <a:r>
                <a:rPr lang="zh-CN" altLang="en-US" sz="2600" dirty="0" smtClean="0">
                  <a:solidFill>
                    <a:srgbClr val="00B0F0"/>
                  </a:solidFill>
                  <a:latin typeface="Courier New" pitchFamily="49" charset="0"/>
                </a:rPr>
                <a:t>接口</a:t>
              </a:r>
              <a:r>
                <a:rPr lang="en-US" altLang="zh-CN" sz="2600" dirty="0" smtClean="0">
                  <a:solidFill>
                    <a:srgbClr val="00B0F0"/>
                  </a:solidFill>
                  <a:latin typeface="Courier New" pitchFamily="49" charset="0"/>
                </a:rPr>
                <a:t>1,</a:t>
              </a:r>
              <a:r>
                <a:rPr lang="zh-CN" altLang="en-US" sz="2600" dirty="0" smtClean="0">
                  <a:solidFill>
                    <a:srgbClr val="00B0F0"/>
                  </a:solidFill>
                  <a:latin typeface="Courier New" pitchFamily="49" charset="0"/>
                </a:rPr>
                <a:t>接口</a:t>
              </a:r>
              <a:r>
                <a:rPr lang="en-US" altLang="zh-CN" sz="2600" dirty="0" smtClean="0">
                  <a:solidFill>
                    <a:srgbClr val="00B0F0"/>
                  </a:solidFill>
                  <a:latin typeface="Courier New" pitchFamily="49" charset="0"/>
                </a:rPr>
                <a:t>2…</a:t>
              </a:r>
              <a:r>
                <a:rPr lang="en-US" altLang="zh-CN" sz="2600" dirty="0" smtClean="0">
                  <a:latin typeface="Courier New" pitchFamily="49" charset="0"/>
                </a:rPr>
                <a:t>]</a:t>
              </a:r>
              <a:r>
                <a:rPr lang="zh-CN" altLang="en-US" sz="2600" dirty="0" smtClean="0">
                  <a:latin typeface="Courier New" pitchFamily="49" charset="0"/>
                </a:rPr>
                <a:t> </a:t>
              </a:r>
              <a:r>
                <a:rPr lang="en-US" altLang="zh-CN" sz="2600" dirty="0" smtClean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 smtClean="0">
                  <a:latin typeface="Courier New" pitchFamily="49" charset="0"/>
                </a:rPr>
                <a:t>	</a:t>
              </a:r>
              <a:r>
                <a:rPr lang="en-US" altLang="zh-CN" sz="2600" dirty="0">
                  <a:latin typeface="Courier New" pitchFamily="49" charset="0"/>
                </a:rPr>
                <a:t>[</a:t>
              </a:r>
              <a:r>
                <a:rPr lang="en-US" altLang="zh-CN" sz="2600" dirty="0">
                  <a:solidFill>
                    <a:srgbClr val="FF6600"/>
                  </a:solidFill>
                  <a:latin typeface="Courier New" pitchFamily="49" charset="0"/>
                </a:rPr>
                <a:t>public</a:t>
              </a:r>
              <a:r>
                <a:rPr lang="en-US" altLang="zh-CN" sz="2600" dirty="0">
                  <a:latin typeface="Courier New" pitchFamily="49" charset="0"/>
                </a:rPr>
                <a:t>][</a:t>
              </a:r>
              <a:r>
                <a:rPr lang="en-US" altLang="zh-CN" sz="2600" dirty="0">
                  <a:solidFill>
                    <a:srgbClr val="FF6600"/>
                  </a:solidFill>
                  <a:latin typeface="Courier New" pitchFamily="49" charset="0"/>
                </a:rPr>
                <a:t>static</a:t>
              </a:r>
              <a:r>
                <a:rPr lang="en-US" altLang="zh-CN" sz="2600" dirty="0">
                  <a:latin typeface="Courier New" pitchFamily="49" charset="0"/>
                </a:rPr>
                <a:t>][</a:t>
              </a:r>
              <a:r>
                <a:rPr lang="en-US" altLang="zh-CN" sz="2600" dirty="0">
                  <a:solidFill>
                    <a:srgbClr val="FF6600"/>
                  </a:solidFill>
                  <a:latin typeface="Courier New" pitchFamily="49" charset="0"/>
                </a:rPr>
                <a:t>final</a:t>
              </a:r>
              <a:r>
                <a:rPr lang="en-US" altLang="zh-CN" sz="2600" dirty="0">
                  <a:latin typeface="Courier New" pitchFamily="49" charset="0"/>
                </a:rPr>
                <a:t>] </a:t>
              </a:r>
              <a:r>
                <a:rPr lang="zh-CN" altLang="en-US" sz="2600" dirty="0">
                  <a:latin typeface="Courier New" pitchFamily="49" charset="0"/>
                </a:rPr>
                <a:t>变量名＝初值； </a:t>
              </a:r>
            </a:p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 smtClean="0">
                  <a:latin typeface="Courier New" pitchFamily="49" charset="0"/>
                </a:rPr>
                <a:t>	[</a:t>
              </a:r>
              <a:r>
                <a:rPr lang="en-US" altLang="zh-CN" sz="2600" dirty="0">
                  <a:solidFill>
                    <a:srgbClr val="FF6600"/>
                  </a:solidFill>
                  <a:latin typeface="Courier New" pitchFamily="49" charset="0"/>
                </a:rPr>
                <a:t>public</a:t>
              </a:r>
              <a:r>
                <a:rPr lang="en-US" altLang="zh-CN" sz="2600" dirty="0">
                  <a:latin typeface="Courier New" pitchFamily="49" charset="0"/>
                </a:rPr>
                <a:t>][</a:t>
              </a:r>
              <a:r>
                <a:rPr lang="en-US" altLang="zh-CN" sz="2600" dirty="0">
                  <a:solidFill>
                    <a:srgbClr val="FF6600"/>
                  </a:solidFill>
                  <a:latin typeface="Courier New" pitchFamily="49" charset="0"/>
                </a:rPr>
                <a:t>abstract</a:t>
              </a:r>
              <a:r>
                <a:rPr lang="en-US" altLang="zh-CN" sz="2600" dirty="0">
                  <a:latin typeface="Courier New" pitchFamily="49" charset="0"/>
                </a:rPr>
                <a:t>] </a:t>
              </a:r>
              <a:r>
                <a:rPr lang="zh-CN" altLang="en-US" sz="2600" dirty="0">
                  <a:latin typeface="Courier New" pitchFamily="49" charset="0"/>
                </a:rPr>
                <a:t>方法类型 方法名</a:t>
              </a:r>
              <a:r>
                <a:rPr lang="en-US" altLang="zh-CN" sz="2600" dirty="0">
                  <a:latin typeface="Courier New" pitchFamily="49" charset="0"/>
                </a:rPr>
                <a:t>([</a:t>
              </a:r>
              <a:r>
                <a:rPr lang="zh-CN" altLang="en-US" sz="2600" dirty="0">
                  <a:latin typeface="Courier New" pitchFamily="49" charset="0"/>
                </a:rPr>
                <a:t>参数表</a:t>
              </a:r>
              <a:r>
                <a:rPr lang="en-US" altLang="zh-CN" sz="2600" dirty="0" smtClean="0">
                  <a:latin typeface="Courier New" pitchFamily="49" charset="0"/>
                </a:rPr>
                <a:t>]);</a:t>
              </a:r>
              <a:endParaRPr lang="en-US" altLang="zh-CN" sz="2600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 smtClean="0">
                  <a:latin typeface="Courier New" pitchFamily="49" charset="0"/>
                </a:rPr>
                <a:t>}</a:t>
              </a:r>
              <a:endParaRPr lang="en-US" altLang="zh-CN" sz="2600" dirty="0">
                <a:latin typeface="Courier New" pitchFamily="49" charset="0"/>
              </a:endParaRPr>
            </a:p>
          </p:txBody>
        </p:sp>
        <p:sp>
          <p:nvSpPr>
            <p:cNvPr id="41995" name="Rectangle 7"/>
            <p:cNvSpPr>
              <a:spLocks noChangeArrowheads="1"/>
            </p:cNvSpPr>
            <p:nvPr/>
          </p:nvSpPr>
          <p:spPr bwMode="auto">
            <a:xfrm>
              <a:off x="288" y="1946"/>
              <a:ext cx="5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Tx/>
                <a:buSzTx/>
              </a:pPr>
              <a:r>
                <a:rPr lang="zh-CN" altLang="en-US" sz="3200" dirty="0" smtClean="0"/>
                <a:t>（</a:t>
              </a:r>
              <a:r>
                <a:rPr lang="en-US" altLang="zh-CN" sz="3200" dirty="0" smtClean="0"/>
                <a:t>1</a:t>
              </a:r>
              <a:r>
                <a:rPr lang="zh-CN" altLang="en-US" sz="3200" dirty="0" smtClean="0"/>
                <a:t>）声明</a:t>
              </a:r>
              <a:endParaRPr lang="zh-CN" altLang="en-US" sz="3200" dirty="0"/>
            </a:p>
          </p:txBody>
        </p:sp>
      </p:grpSp>
      <p:sp>
        <p:nvSpPr>
          <p:cNvPr id="88075" name="AutoShape 11"/>
          <p:cNvSpPr>
            <a:spLocks noChangeArrowheads="1"/>
          </p:cNvSpPr>
          <p:nvPr/>
        </p:nvSpPr>
        <p:spPr bwMode="auto">
          <a:xfrm flipH="1">
            <a:off x="323850" y="4689350"/>
            <a:ext cx="2699978" cy="1511958"/>
          </a:xfrm>
          <a:prstGeom prst="wedgeEllipseCallout">
            <a:avLst>
              <a:gd name="adj1" fmla="val -2956"/>
              <a:gd name="adj2" fmla="val -112125"/>
            </a:avLst>
          </a:prstGeom>
          <a:gradFill rotWithShape="0">
            <a:gsLst>
              <a:gs pos="0">
                <a:srgbClr val="CC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buFont typeface="Wingdings" pitchFamily="2" charset="2"/>
              <a:buNone/>
            </a:pPr>
            <a:r>
              <a:rPr lang="zh-CN" altLang="en-US" sz="1800" dirty="0">
                <a:latin typeface="Arial Narrow" pitchFamily="34" charset="0"/>
              </a:rPr>
              <a:t>接口中定义的</a:t>
            </a:r>
            <a:r>
              <a:rPr lang="zh-CN" altLang="en-US" sz="1800" dirty="0" smtClean="0">
                <a:latin typeface="Arial Narrow" pitchFamily="34" charset="0"/>
              </a:rPr>
              <a:t>都是公有常量，修饰符可省略</a:t>
            </a:r>
            <a:endParaRPr lang="zh-CN" altLang="en-US" sz="1800" dirty="0">
              <a:latin typeface="Arial Narrow" pitchFamily="34" charset="0"/>
            </a:endParaRPr>
          </a:p>
        </p:txBody>
      </p:sp>
      <p:sp>
        <p:nvSpPr>
          <p:cNvPr id="88076" name="AutoShape 12"/>
          <p:cNvSpPr>
            <a:spLocks noChangeArrowheads="1"/>
          </p:cNvSpPr>
          <p:nvPr/>
        </p:nvSpPr>
        <p:spPr bwMode="auto">
          <a:xfrm>
            <a:off x="3635896" y="4820077"/>
            <a:ext cx="2734010" cy="1219200"/>
          </a:xfrm>
          <a:prstGeom prst="wedgeEllipseCallout">
            <a:avLst>
              <a:gd name="adj1" fmla="val -37353"/>
              <a:gd name="adj2" fmla="val -107259"/>
            </a:avLst>
          </a:prstGeom>
          <a:gradFill rotWithShape="0">
            <a:gsLst>
              <a:gs pos="0">
                <a:srgbClr val="CC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buFont typeface="Wingdings" pitchFamily="2" charset="2"/>
              <a:buNone/>
            </a:pPr>
            <a:r>
              <a:rPr lang="zh-CN" altLang="en-US" sz="1800" dirty="0">
                <a:latin typeface="Arial Narrow" pitchFamily="34" charset="0"/>
              </a:rPr>
              <a:t>接口中定义的</a:t>
            </a:r>
            <a:r>
              <a:rPr lang="zh-CN" altLang="en-US" sz="1800" dirty="0" smtClean="0">
                <a:latin typeface="Arial Narrow" pitchFamily="34" charset="0"/>
              </a:rPr>
              <a:t>都是公有抽象方法，修饰符可省略</a:t>
            </a:r>
            <a:endParaRPr lang="zh-CN" altLang="en-US" sz="1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3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/>
      <p:bldP spid="880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4.3.2 </a:t>
            </a:r>
            <a:r>
              <a:rPr lang="zh-CN" altLang="en-US" sz="4000" dirty="0"/>
              <a:t>接口</a:t>
            </a:r>
            <a:endParaRPr lang="zh-CN" altLang="en-US" sz="40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92796"/>
            <a:ext cx="9144000" cy="3852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interface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 Animal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定义全局常量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,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其默认修饰为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public static final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String ANIMAL_BEHAVIOR = "</a:t>
            </a: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动物的行为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"; 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endParaRPr lang="en-US" altLang="zh-CN" sz="2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定义</a:t>
            </a:r>
            <a:r>
              <a:rPr lang="zh-CN" altLang="en-US" sz="2600" dirty="0" smtClean="0">
                <a:solidFill>
                  <a:srgbClr val="00B050"/>
                </a:solidFill>
                <a:latin typeface="Courier New" pitchFamily="49" charset="0"/>
              </a:rPr>
              <a:t>抽象方法，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其默认修饰为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public abstract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void breathe(); </a:t>
            </a:r>
            <a:endParaRPr lang="en-US" altLang="zh-CN" sz="2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void run(); 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3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4.3.2 </a:t>
            </a:r>
            <a:r>
              <a:rPr lang="zh-CN" altLang="en-US" dirty="0"/>
              <a:t>接口</a:t>
            </a:r>
            <a:endParaRPr lang="zh-CN" altLang="en-US" dirty="0" smtClean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80975" y="1258853"/>
            <a:ext cx="8458200" cy="1953465"/>
            <a:chOff x="288" y="1946"/>
            <a:chExt cx="5328" cy="1023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45" y="2245"/>
              <a:ext cx="4332" cy="72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262800" anchor="ctr"/>
            <a:lstStyle/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>
                  <a:latin typeface="Courier New" pitchFamily="49" charset="0"/>
                </a:rPr>
                <a:t>class A</a:t>
              </a:r>
              <a:r>
                <a:rPr lang="en-US" altLang="zh-CN" sz="2600" dirty="0">
                  <a:solidFill>
                    <a:srgbClr val="CC0000"/>
                  </a:solidFill>
                  <a:latin typeface="Courier New" pitchFamily="49" charset="0"/>
                </a:rPr>
                <a:t> </a:t>
              </a:r>
              <a:r>
                <a:rPr lang="en-US" altLang="zh-CN" sz="2600" dirty="0">
                  <a:solidFill>
                    <a:srgbClr val="FF0000"/>
                  </a:solidFill>
                  <a:latin typeface="Courier New" pitchFamily="49" charset="0"/>
                </a:rPr>
                <a:t>implements </a:t>
              </a:r>
              <a:r>
                <a:rPr lang="zh-CN" altLang="en-US" sz="2600" dirty="0">
                  <a:latin typeface="Courier New" pitchFamily="49" charset="0"/>
                </a:rPr>
                <a:t>接口</a:t>
              </a:r>
              <a:r>
                <a:rPr lang="en-US" altLang="zh-CN" sz="2600" dirty="0">
                  <a:latin typeface="Courier New" pitchFamily="49" charset="0"/>
                </a:rPr>
                <a:t>1,</a:t>
              </a:r>
              <a:r>
                <a:rPr lang="zh-CN" altLang="en-US" sz="2600" dirty="0">
                  <a:latin typeface="Courier New" pitchFamily="49" charset="0"/>
                </a:rPr>
                <a:t>接口</a:t>
              </a:r>
              <a:r>
                <a:rPr lang="en-US" altLang="zh-CN" sz="2600" dirty="0">
                  <a:latin typeface="Courier New" pitchFamily="49" charset="0"/>
                </a:rPr>
                <a:t>2, </a:t>
              </a:r>
              <a:r>
                <a:rPr lang="en-US" altLang="zh-CN" sz="2600" dirty="0" smtClean="0">
                  <a:latin typeface="Courier New" pitchFamily="49" charset="0"/>
                </a:rPr>
                <a:t>……{</a:t>
              </a:r>
            </a:p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 smtClean="0">
                  <a:latin typeface="Courier New" pitchFamily="49" charset="0"/>
                </a:rPr>
                <a:t>	</a:t>
              </a:r>
              <a:r>
                <a:rPr lang="en-US" altLang="zh-CN" sz="2600" dirty="0" smtClean="0">
                  <a:solidFill>
                    <a:srgbClr val="00B050"/>
                  </a:solidFill>
                  <a:latin typeface="Courier New" pitchFamily="49" charset="0"/>
                </a:rPr>
                <a:t>//</a:t>
              </a:r>
              <a:r>
                <a:rPr lang="zh-CN" altLang="en-US" sz="2600" dirty="0" smtClean="0">
                  <a:solidFill>
                    <a:srgbClr val="00B050"/>
                  </a:solidFill>
                  <a:latin typeface="Courier New" pitchFamily="49" charset="0"/>
                </a:rPr>
                <a:t>实现所有抽象方法</a:t>
              </a:r>
              <a:endParaRPr lang="en-US" altLang="zh-CN" sz="2600" dirty="0" smtClean="0">
                <a:solidFill>
                  <a:srgbClr val="00B05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SzTx/>
                <a:buFont typeface="Wingdings" pitchFamily="2" charset="2"/>
                <a:buNone/>
                <a:defRPr/>
              </a:pPr>
              <a:r>
                <a:rPr lang="en-US" altLang="zh-CN" sz="2600" dirty="0" smtClean="0">
                  <a:latin typeface="Courier New" pitchFamily="49" charset="0"/>
                </a:rPr>
                <a:t>}</a:t>
              </a:r>
              <a:endParaRPr lang="en-US" altLang="zh-CN" sz="2600" dirty="0">
                <a:latin typeface="Courier New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8" y="1946"/>
              <a:ext cx="5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Tx/>
                <a:buSzTx/>
              </a:pPr>
              <a:r>
                <a:rPr lang="zh-CN" altLang="en-US" sz="3200" dirty="0" smtClean="0"/>
                <a:t>（</a:t>
              </a:r>
              <a:r>
                <a:rPr lang="en-US" altLang="zh-CN" sz="3200" dirty="0"/>
                <a:t>2</a:t>
              </a:r>
              <a:r>
                <a:rPr lang="zh-CN" altLang="en-US" sz="3200" dirty="0" smtClean="0"/>
                <a:t>）接口的使用（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实现</a:t>
              </a:r>
              <a:r>
                <a:rPr lang="zh-CN" altLang="en-US" sz="3200" dirty="0" smtClean="0"/>
                <a:t>）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83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4.3.2 </a:t>
            </a:r>
            <a:r>
              <a:rPr lang="zh-CN" altLang="en-US" sz="4000" dirty="0"/>
              <a:t>接口</a:t>
            </a:r>
            <a:endParaRPr lang="zh-CN" altLang="en-US" sz="40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12776"/>
            <a:ext cx="9144000" cy="45365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class Dog </a:t>
            </a: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implements Animal 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实现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breathe()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方法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public void breathe()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zh-CN" sz="2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(ANIMAL_BEHAVIOR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						+":"+"</a:t>
            </a: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狗在呼吸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实现</a:t>
            </a:r>
            <a:r>
              <a:rPr lang="en-US" altLang="zh-CN" sz="2600" dirty="0">
                <a:solidFill>
                  <a:srgbClr val="00B050"/>
                </a:solidFill>
                <a:latin typeface="Courier New" pitchFamily="49" charset="0"/>
              </a:rPr>
              <a:t>run()</a:t>
            </a:r>
            <a:r>
              <a:rPr lang="zh-CN" altLang="en-US" sz="2600" dirty="0">
                <a:solidFill>
                  <a:srgbClr val="00B050"/>
                </a:solidFill>
                <a:latin typeface="Courier New" pitchFamily="49" charset="0"/>
              </a:rPr>
              <a:t>方法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public void run()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zh-CN" sz="2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(ANIMAL_BEHAVIOR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						+":"+"</a:t>
            </a: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狗在奔跑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4.3.2 </a:t>
            </a:r>
            <a:r>
              <a:rPr lang="zh-CN" altLang="en-US" dirty="0" smtClean="0"/>
              <a:t>接口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4700" y="1376772"/>
            <a:ext cx="7623175" cy="3195638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接口不能实例化，必须被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类必须实现接口的所有方法，否则是</a:t>
            </a:r>
            <a:r>
              <a:rPr lang="zh-CN" altLang="en-US" dirty="0" smtClean="0">
                <a:solidFill>
                  <a:srgbClr val="FF0000"/>
                </a:solidFill>
              </a:rPr>
              <a:t>抽象类</a:t>
            </a:r>
            <a:r>
              <a:rPr lang="zh-CN" altLang="en-US" dirty="0"/>
              <a:t>。</a:t>
            </a:r>
            <a:endParaRPr lang="zh-CN" altLang="en-US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 smtClean="0"/>
              <a:t>父类实现了接口，子类自然也就实现了。</a:t>
            </a:r>
          </a:p>
          <a:p>
            <a:pPr eaLnBrk="1" hangingPunct="1"/>
            <a:r>
              <a:rPr lang="zh-CN" altLang="en-US" dirty="0" smtClean="0"/>
              <a:t>实现接口的方法时要有修饰符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一个</a:t>
            </a:r>
            <a:r>
              <a:rPr lang="zh-CN" altLang="en-US" dirty="0" smtClean="0"/>
              <a:t>类可以</a:t>
            </a:r>
            <a:r>
              <a:rPr lang="zh-CN" altLang="en-US" dirty="0" smtClean="0">
                <a:solidFill>
                  <a:srgbClr val="FF0000"/>
                </a:solidFill>
              </a:rPr>
              <a:t>实现多个接口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8315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4.3.2 </a:t>
            </a:r>
            <a:r>
              <a:rPr lang="zh-CN" altLang="en-US" sz="4000" dirty="0"/>
              <a:t>接口</a:t>
            </a:r>
            <a:endParaRPr lang="zh-CN" altLang="en-US" sz="4000" dirty="0" smtClean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755650" y="2023120"/>
            <a:ext cx="7086600" cy="685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 sz="2600" dirty="0">
                <a:latin typeface="+mj-lt"/>
                <a:ea typeface="+mj-ea"/>
              </a:rPr>
              <a:t>接口</a:t>
            </a:r>
            <a:r>
              <a:rPr lang="en-US" altLang="zh-CN" sz="2600" dirty="0">
                <a:latin typeface="+mj-lt"/>
                <a:ea typeface="+mj-ea"/>
              </a:rPr>
              <a:t>1 A</a:t>
            </a:r>
            <a:r>
              <a:rPr lang="en-US" altLang="zh-CN" sz="2600" dirty="0">
                <a:solidFill>
                  <a:srgbClr val="CC0000"/>
                </a:solidFill>
                <a:latin typeface="+mj-lt"/>
                <a:ea typeface="+mj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+mj-lt"/>
                <a:ea typeface="+mj-ea"/>
              </a:rPr>
              <a:t>extends </a:t>
            </a:r>
            <a:r>
              <a:rPr lang="zh-CN" altLang="en-US" sz="2600" dirty="0">
                <a:latin typeface="+mj-lt"/>
                <a:ea typeface="+mj-ea"/>
              </a:rPr>
              <a:t>接口</a:t>
            </a:r>
            <a:r>
              <a:rPr lang="en-US" altLang="zh-CN" sz="2600" dirty="0">
                <a:latin typeface="+mj-lt"/>
                <a:ea typeface="+mj-ea"/>
              </a:rPr>
              <a:t>2,</a:t>
            </a:r>
            <a:r>
              <a:rPr lang="zh-CN" altLang="en-US" sz="2600" dirty="0">
                <a:latin typeface="+mj-lt"/>
                <a:ea typeface="+mj-ea"/>
              </a:rPr>
              <a:t>接口</a:t>
            </a:r>
            <a:r>
              <a:rPr lang="en-US" altLang="zh-CN" sz="2600" dirty="0">
                <a:latin typeface="+mj-lt"/>
                <a:ea typeface="+mj-ea"/>
              </a:rPr>
              <a:t>3, ……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endParaRPr lang="en-US" altLang="zh-CN" sz="2600" dirty="0">
              <a:latin typeface="+mj-lt"/>
              <a:ea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1304764"/>
            <a:ext cx="84582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Tx/>
              <a:buSzTx/>
            </a:pPr>
            <a:r>
              <a:rPr lang="en-US" altLang="zh-CN" sz="3200" dirty="0" smtClean="0"/>
              <a:t>2. </a:t>
            </a:r>
            <a:r>
              <a:rPr lang="zh-CN" altLang="en-US" sz="3200" dirty="0"/>
              <a:t>接口</a:t>
            </a:r>
            <a:r>
              <a:rPr lang="zh-CN" altLang="en-US" sz="3200" dirty="0" smtClean="0"/>
              <a:t>的继承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04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9168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interface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 Animal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ANIMAL_BEHAVIOR = "</a:t>
            </a:r>
            <a:r>
              <a:rPr lang="zh-CN" altLang="en-US" sz="2600" dirty="0">
                <a:solidFill>
                  <a:schemeClr val="tx1"/>
                </a:solidFill>
                <a:latin typeface="Courier New" pitchFamily="49" charset="0"/>
              </a:rPr>
              <a:t>动物的行为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"; 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breathe(); </a:t>
            </a:r>
            <a:endParaRPr lang="en-US" altLang="zh-CN" sz="2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void run(); 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9614"/>
            <a:ext cx="9144000" cy="1303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en-US" altLang="zh-CN" sz="2600" dirty="0" err="1">
                <a:solidFill>
                  <a:schemeClr val="tx1"/>
                </a:solidFill>
                <a:latin typeface="Courier New" pitchFamily="49" charset="0"/>
              </a:rPr>
              <a:t>LandAnimal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 extends Animal{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	void </a:t>
            </a:r>
            <a:r>
              <a:rPr lang="en-US" altLang="zh-CN" sz="2600" dirty="0" err="1">
                <a:solidFill>
                  <a:schemeClr val="tx1"/>
                </a:solidFill>
                <a:latin typeface="Courier New" pitchFamily="49" charset="0"/>
              </a:rPr>
              <a:t>liveOnLand</a:t>
            </a: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zh-CN" sz="26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225552"/>
            <a:ext cx="9144000" cy="36324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class Dog </a:t>
            </a:r>
            <a:r>
              <a:rPr lang="en-US" altLang="zh-CN" sz="2600" dirty="0">
                <a:solidFill>
                  <a:srgbClr val="FF0000"/>
                </a:solidFill>
                <a:latin typeface="+mj-lt"/>
              </a:rPr>
              <a:t>implements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+mj-lt"/>
              </a:rPr>
              <a:t>LandAnimal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void breathe()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altLang="zh-CN" sz="2600" dirty="0" err="1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(ANIMAL_BEHAVIOR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+":“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					+"</a:t>
            </a:r>
            <a:r>
              <a:rPr lang="zh-CN" altLang="en-US" sz="2600" dirty="0">
                <a:solidFill>
                  <a:schemeClr val="tx1"/>
                </a:solidFill>
                <a:latin typeface="+mj-lt"/>
              </a:rPr>
              <a:t>狗在呼吸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");}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public void run()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altLang="zh-CN" sz="2600" dirty="0" err="1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(ANIMAL_BEHAVIOR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+":“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				+"</a:t>
            </a:r>
            <a:r>
              <a:rPr lang="zh-CN" altLang="en-US" sz="2600" dirty="0">
                <a:solidFill>
                  <a:schemeClr val="tx1"/>
                </a:solidFill>
                <a:latin typeface="+mj-lt"/>
              </a:rPr>
              <a:t>狗在奔跑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");}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public void </a:t>
            </a:r>
            <a:r>
              <a:rPr lang="en-US" altLang="zh-CN" sz="2600" dirty="0" err="1">
                <a:solidFill>
                  <a:schemeClr val="tx1"/>
                </a:solidFill>
                <a:latin typeface="+mj-lt"/>
              </a:rPr>
              <a:t>liveOnLand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() {</a:t>
            </a: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altLang="zh-CN" sz="2600" dirty="0" err="1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("</a:t>
            </a:r>
            <a:r>
              <a:rPr lang="zh-CN" altLang="en-US" sz="2600" dirty="0">
                <a:solidFill>
                  <a:schemeClr val="tx1"/>
                </a:solidFill>
                <a:latin typeface="+mj-lt"/>
              </a:rPr>
              <a:t>狗是陆地上的动物。。。</a:t>
            </a:r>
            <a:r>
              <a:rPr lang="en-US" altLang="zh-CN" sz="2600" dirty="0" smtClean="0">
                <a:solidFill>
                  <a:schemeClr val="tx1"/>
                </a:solidFill>
                <a:latin typeface="+mj-lt"/>
              </a:rPr>
              <a:t>");}</a:t>
            </a:r>
            <a:endParaRPr lang="en-US" altLang="zh-CN" sz="2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}</a:t>
            </a:r>
            <a:endParaRPr lang="en-US" altLang="zh-CN" sz="2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6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*包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04800" y="1089025"/>
            <a:ext cx="8280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Tx/>
              <a:buSzTx/>
            </a:pPr>
            <a:r>
              <a:rPr lang="en-US" altLang="zh-CN" sz="3200" dirty="0"/>
              <a:t>2. </a:t>
            </a:r>
            <a:r>
              <a:rPr lang="zh-CN" altLang="en-US" sz="3200" dirty="0"/>
              <a:t>使用</a:t>
            </a:r>
            <a:r>
              <a:rPr lang="en-US" altLang="zh-CN" sz="3200" dirty="0"/>
              <a:t>import</a:t>
            </a:r>
            <a:r>
              <a:rPr lang="zh-CN" altLang="en-US" sz="3200" dirty="0"/>
              <a:t>引入包中的类</a:t>
            </a:r>
            <a:endParaRPr lang="zh-CN" altLang="en-US" sz="3200" dirty="0">
              <a:solidFill>
                <a:srgbClr val="CC0000"/>
              </a:solidFill>
            </a:endParaRP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en-US" altLang="zh-CN" sz="2800" dirty="0" err="1"/>
              <a:t>java.lang</a:t>
            </a:r>
            <a:r>
              <a:rPr lang="zh-CN" altLang="en-US" sz="2800" dirty="0"/>
              <a:t>：自动引入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en-US" altLang="zh-CN" sz="2800" dirty="0"/>
              <a:t>java.io</a:t>
            </a:r>
            <a:r>
              <a:rPr lang="zh-CN" altLang="en-US" sz="2800" dirty="0"/>
              <a:t>：输入输出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en-US" altLang="zh-CN" sz="2800" dirty="0" err="1"/>
              <a:t>java.applet</a:t>
            </a:r>
            <a:r>
              <a:rPr lang="zh-CN" altLang="en-US" sz="2800" dirty="0"/>
              <a:t>：小程序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en-US" altLang="zh-CN" sz="2800" dirty="0" err="1"/>
              <a:t>java.awt</a:t>
            </a:r>
            <a:r>
              <a:rPr lang="en-US" altLang="zh-CN" sz="2800" dirty="0"/>
              <a:t> </a:t>
            </a:r>
            <a:r>
              <a:rPr lang="zh-CN" altLang="en-US" sz="2800" dirty="0"/>
              <a:t>：图形用户界面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en-US" altLang="zh-CN" sz="2800" dirty="0"/>
              <a:t>java.net </a:t>
            </a:r>
            <a:r>
              <a:rPr lang="zh-CN" altLang="en-US" sz="2800" dirty="0"/>
              <a:t>：网络</a:t>
            </a:r>
          </a:p>
          <a:p>
            <a:pPr marL="742950" lvl="1" indent="-285750">
              <a:buClrTx/>
              <a:buSzTx/>
              <a:buFont typeface="Arial" charset="0"/>
              <a:buBlip>
                <a:blip r:embed="rId2"/>
              </a:buBlip>
            </a:pPr>
            <a:r>
              <a:rPr lang="en-US" altLang="zh-CN" sz="2800" dirty="0" err="1"/>
              <a:t>java.util</a:t>
            </a:r>
            <a:r>
              <a:rPr lang="en-US" altLang="zh-CN" sz="2800" dirty="0"/>
              <a:t> </a:t>
            </a:r>
            <a:r>
              <a:rPr lang="zh-CN" altLang="en-US" sz="2800" dirty="0"/>
              <a:t>：工具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304800" y="4800600"/>
            <a:ext cx="828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ClrTx/>
              <a:buSzTx/>
              <a:buFont typeface="Arial" charset="0"/>
              <a:buNone/>
            </a:pPr>
            <a:r>
              <a:rPr lang="en-US" altLang="zh-CN" sz="2800"/>
              <a:t>(1)</a:t>
            </a:r>
            <a:r>
              <a:rPr lang="zh-CN" altLang="en-US" sz="2800"/>
              <a:t>引入包中的全部类： </a:t>
            </a:r>
            <a:r>
              <a:rPr kumimoji="1" lang="en-US" altLang="zh-CN" sz="2400">
                <a:solidFill>
                  <a:srgbClr val="CC0000"/>
                </a:solidFill>
                <a:ea typeface="宋体" pitchFamily="2" charset="-122"/>
              </a:rPr>
              <a:t>import java.util.*;</a:t>
            </a:r>
          </a:p>
          <a:p>
            <a:pPr marL="742950" lvl="1" indent="-285750">
              <a:buClrTx/>
              <a:buSzTx/>
              <a:buFont typeface="Arial" charset="0"/>
              <a:buNone/>
            </a:pPr>
            <a:r>
              <a:rPr lang="en-US" altLang="zh-CN" sz="2800"/>
              <a:t>(2)</a:t>
            </a:r>
            <a:r>
              <a:rPr lang="zh-CN" altLang="en-US" sz="2800"/>
              <a:t>引入包中的某个类： </a:t>
            </a:r>
            <a:r>
              <a:rPr kumimoji="1" lang="en-US" altLang="zh-CN" sz="2400">
                <a:solidFill>
                  <a:srgbClr val="CC0000"/>
                </a:solidFill>
                <a:ea typeface="宋体" pitchFamily="2" charset="-122"/>
              </a:rPr>
              <a:t>import java.util.Date;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09600" y="3905250"/>
            <a:ext cx="8077200" cy="2944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solidFill>
                  <a:srgbClr val="000099"/>
                </a:solidFill>
                <a:ea typeface="宋体" pitchFamily="2" charset="-122"/>
              </a:rPr>
              <a:t>import </a:t>
            </a:r>
            <a:r>
              <a:rPr kumimoji="1" lang="en-US" altLang="zh-CN" sz="2400" dirty="0" err="1">
                <a:solidFill>
                  <a:srgbClr val="000099"/>
                </a:solidFill>
                <a:ea typeface="宋体" pitchFamily="2" charset="-122"/>
              </a:rPr>
              <a:t>java.util</a:t>
            </a:r>
            <a:r>
              <a:rPr kumimoji="1" lang="en-US" altLang="zh-CN" sz="2400" dirty="0">
                <a:solidFill>
                  <a:srgbClr val="000099"/>
                </a:solidFill>
                <a:ea typeface="宋体" pitchFamily="2" charset="-122"/>
              </a:rPr>
              <a:t>.*;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public class  Example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{ 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    public static void main(String </a:t>
            </a:r>
            <a:r>
              <a:rPr kumimoji="1" lang="en-US" altLang="zh-CN" sz="2400" dirty="0" err="1">
                <a:ea typeface="宋体" pitchFamily="2" charset="-122"/>
              </a:rPr>
              <a:t>args</a:t>
            </a:r>
            <a:r>
              <a:rPr kumimoji="1" lang="en-US" altLang="zh-CN" sz="2400" dirty="0">
                <a:ea typeface="宋体" pitchFamily="2" charset="-122"/>
              </a:rPr>
              <a:t>[])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       Date date=new Date();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       </a:t>
            </a:r>
            <a:r>
              <a:rPr kumimoji="1" lang="en-US" altLang="zh-CN" sz="2400" dirty="0" err="1">
                <a:ea typeface="宋体" pitchFamily="2" charset="-122"/>
              </a:rPr>
              <a:t>System.out.println</a:t>
            </a:r>
            <a:r>
              <a:rPr kumimoji="1" lang="en-US" altLang="zh-CN" sz="2400" dirty="0">
                <a:ea typeface="宋体" pitchFamily="2" charset="-122"/>
              </a:rPr>
              <a:t>("</a:t>
            </a:r>
            <a:r>
              <a:rPr kumimoji="1" lang="zh-CN" altLang="en-US" sz="2400" dirty="0">
                <a:ea typeface="宋体" pitchFamily="2" charset="-122"/>
              </a:rPr>
              <a:t>本地机器的时间</a:t>
            </a:r>
            <a:r>
              <a:rPr kumimoji="1" lang="en-US" altLang="zh-CN" sz="2400" dirty="0">
                <a:ea typeface="宋体" pitchFamily="2" charset="-122"/>
              </a:rPr>
              <a:t>:"+date);    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1948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  <p:bldP spid="16384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4.3.2 </a:t>
            </a:r>
            <a:r>
              <a:rPr lang="zh-CN" altLang="en-US" sz="4000" dirty="0"/>
              <a:t>接口</a:t>
            </a:r>
            <a:endParaRPr lang="zh-CN" altLang="en-US" sz="4000" dirty="0" smtClean="0"/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4700" y="1376772"/>
            <a:ext cx="7623175" cy="31956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接口支持</a:t>
            </a:r>
            <a:r>
              <a:rPr lang="zh-CN" altLang="en-US" dirty="0" smtClean="0">
                <a:solidFill>
                  <a:srgbClr val="FF0000"/>
                </a:solidFill>
              </a:rPr>
              <a:t>多继承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子接口继承父接口的所有常量和抽象方法。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实现子接口的非抽象类要实现子接口和父接口的所有抽象方法。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24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4.3.2 </a:t>
            </a:r>
            <a:r>
              <a:rPr lang="zh-CN" altLang="en-US" sz="4000" dirty="0"/>
              <a:t>接口</a:t>
            </a:r>
            <a:endParaRPr lang="zh-CN" altLang="en-US" sz="4000" dirty="0" smtClean="0"/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4700" y="1376772"/>
            <a:ext cx="7623175" cy="1584176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一个类在</a:t>
            </a:r>
            <a:r>
              <a:rPr lang="zh-CN" altLang="en-US" dirty="0" smtClean="0">
                <a:solidFill>
                  <a:srgbClr val="FF0000"/>
                </a:solidFill>
              </a:rPr>
              <a:t>继承</a:t>
            </a:r>
            <a:r>
              <a:rPr lang="zh-CN" altLang="en-US" dirty="0">
                <a:solidFill>
                  <a:srgbClr val="FF0000"/>
                </a:solidFill>
              </a:rPr>
              <a:t>另一个类的同时还可以实现接口</a:t>
            </a:r>
            <a:r>
              <a:rPr lang="zh-CN" altLang="en-US" dirty="0"/>
              <a:t>，此时，</a:t>
            </a:r>
            <a:r>
              <a:rPr lang="en-US" altLang="zh-CN" dirty="0"/>
              <a:t>extends</a:t>
            </a:r>
            <a:r>
              <a:rPr lang="zh-CN" altLang="en-US" dirty="0"/>
              <a:t>关键字必须位于</a:t>
            </a:r>
            <a:r>
              <a:rPr lang="en-US" altLang="zh-CN" dirty="0"/>
              <a:t>implements</a:t>
            </a:r>
            <a:r>
              <a:rPr lang="zh-CN" altLang="en-US" dirty="0"/>
              <a:t>关键字</a:t>
            </a:r>
            <a:r>
              <a:rPr lang="zh-CN" altLang="en-US" dirty="0" smtClean="0"/>
              <a:t>之前。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r="13802"/>
          <a:stretch/>
        </p:blipFill>
        <p:spPr bwMode="auto">
          <a:xfrm>
            <a:off x="0" y="2947324"/>
            <a:ext cx="9144508" cy="124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抽象类和接口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1196975"/>
            <a:ext cx="8255260" cy="2556061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3200" dirty="0" smtClean="0"/>
              <a:t>如果</a:t>
            </a:r>
            <a:r>
              <a:rPr lang="zh-CN" altLang="en-US" sz="3200" dirty="0"/>
              <a:t>知道某事物应该成为一个基类，那么</a:t>
            </a:r>
            <a:r>
              <a:rPr lang="zh-CN" altLang="en-US" sz="3200" dirty="0">
                <a:solidFill>
                  <a:srgbClr val="FF0000"/>
                </a:solidFill>
              </a:rPr>
              <a:t>第一选择</a:t>
            </a:r>
            <a:r>
              <a:rPr lang="zh-CN" altLang="en-US" sz="3200" dirty="0"/>
              <a:t>应该是使它成为一个</a:t>
            </a:r>
            <a:r>
              <a:rPr lang="zh-CN" altLang="en-US" sz="3200" dirty="0">
                <a:solidFill>
                  <a:srgbClr val="FF0000"/>
                </a:solidFill>
              </a:rPr>
              <a:t>接口</a:t>
            </a:r>
            <a:r>
              <a:rPr lang="zh-CN" altLang="en-US" sz="3200" dirty="0"/>
              <a:t>；只有在强制必须要具有方法定义和成员变量的时候，才应该改而选择抽象类或者具体类。</a:t>
            </a:r>
          </a:p>
        </p:txBody>
      </p:sp>
    </p:spTree>
    <p:extLst>
      <p:ext uri="{BB962C8B-B14F-4D97-AF65-F5344CB8AC3E}">
        <p14:creationId xmlns:p14="http://schemas.microsoft.com/office/powerpoint/2010/main" val="3224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*包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196975"/>
            <a:ext cx="8686800" cy="511175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5000"/>
              </a:spcBef>
              <a:buFontTx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包中类的访问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dirty="0" smtClean="0"/>
              <a:t>访问位于同一个包中的类不需要引入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dirty="0" smtClean="0"/>
              <a:t>通过设置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加载不同位置的包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dirty="0" smtClean="0"/>
              <a:t>如果引入的多个包出现重名的情况，需要指定是哪个包的类，如：</a:t>
            </a:r>
            <a:endParaRPr lang="en-US" altLang="zh-CN" dirty="0" smtClean="0"/>
          </a:p>
          <a:p>
            <a:pPr marL="0" indent="0">
              <a:lnSpc>
                <a:spcPct val="115000"/>
              </a:lnSpc>
              <a:spcBef>
                <a:spcPct val="35000"/>
              </a:spcBef>
              <a:buNone/>
            </a:pPr>
            <a:r>
              <a:rPr lang="en-US" altLang="zh-CN" dirty="0" err="1" smtClean="0">
                <a:solidFill>
                  <a:srgbClr val="0066FF"/>
                </a:solidFill>
                <a:latin typeface="Arial Narrow" pitchFamily="34" charset="0"/>
              </a:rPr>
              <a:t>example.test.Point</a:t>
            </a:r>
            <a:r>
              <a:rPr lang="en-US" altLang="zh-CN" dirty="0" smtClean="0">
                <a:solidFill>
                  <a:srgbClr val="0066FF"/>
                </a:solidFill>
                <a:latin typeface="Arial Narrow" pitchFamily="34" charset="0"/>
              </a:rPr>
              <a:t> p1=new </a:t>
            </a:r>
            <a:r>
              <a:rPr lang="en-US" altLang="zh-CN" dirty="0" err="1" smtClean="0">
                <a:solidFill>
                  <a:srgbClr val="0066FF"/>
                </a:solidFill>
                <a:latin typeface="Arial Narrow" pitchFamily="34" charset="0"/>
              </a:rPr>
              <a:t>example.test</a:t>
            </a:r>
            <a:r>
              <a:rPr lang="en-US" altLang="zh-CN" dirty="0" smtClean="0">
                <a:solidFill>
                  <a:srgbClr val="0066FF"/>
                </a:solidFill>
                <a:latin typeface="Arial Narrow" pitchFamily="34" charset="0"/>
              </a:rPr>
              <a:t>. Point(2,3);</a:t>
            </a:r>
          </a:p>
        </p:txBody>
      </p:sp>
    </p:spTree>
    <p:extLst>
      <p:ext uri="{BB962C8B-B14F-4D97-AF65-F5344CB8AC3E}">
        <p14:creationId xmlns:p14="http://schemas.microsoft.com/office/powerpoint/2010/main" val="42364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楷体" pitchFamily="49" charset="-122"/>
              </a:rPr>
              <a:t>4.1 </a:t>
            </a:r>
            <a:r>
              <a:rPr lang="zh-CN" altLang="en-US" dirty="0" smtClean="0">
                <a:ea typeface="楷体" pitchFamily="49" charset="-122"/>
              </a:rPr>
              <a:t>类的继承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763973"/>
          </a:xfrm>
        </p:spPr>
        <p:txBody>
          <a:bodyPr/>
          <a:lstStyle/>
          <a:p>
            <a:r>
              <a:rPr lang="zh-CN" altLang="en-US" dirty="0" smtClean="0"/>
              <a:t>在程序中，继承描述的是事物之间的所属关系，通过继承可以使多种事物之间形成一种关系体系。</a:t>
            </a:r>
            <a:endParaRPr lang="zh-CN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36" t="2410" r="4834"/>
          <a:stretch/>
        </p:blipFill>
        <p:spPr bwMode="auto">
          <a:xfrm rot="16200000">
            <a:off x="2824919" y="1169107"/>
            <a:ext cx="3429000" cy="650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9933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楷体" pitchFamily="49" charset="-122"/>
              </a:rPr>
              <a:t>4.1 </a:t>
            </a:r>
            <a:r>
              <a:rPr lang="zh-CN" altLang="en-US" dirty="0" smtClean="0">
                <a:ea typeface="楷体" pitchFamily="49" charset="-122"/>
              </a:rPr>
              <a:t>类的继承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611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继承：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通过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已有类创建新类的机制</a:t>
            </a:r>
            <a:endParaRPr lang="zh-CN" altLang="en-US" dirty="0" smtClean="0">
              <a:solidFill>
                <a:srgbClr val="CC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55650" y="1771650"/>
            <a:ext cx="6858000" cy="1549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/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class    </a:t>
            </a:r>
            <a:r>
              <a:rPr kumimoji="1" lang="zh-CN" altLang="en-US" sz="2400" dirty="0">
                <a:ea typeface="宋体" pitchFamily="2" charset="-122"/>
              </a:rPr>
              <a:t>子类名     </a:t>
            </a:r>
            <a:r>
              <a:rPr kumimoji="1" lang="en-US" altLang="zh-CN" sz="2400" dirty="0">
                <a:solidFill>
                  <a:srgbClr val="CC0000"/>
                </a:solidFill>
                <a:ea typeface="宋体" pitchFamily="2" charset="-122"/>
              </a:rPr>
              <a:t>extends</a:t>
            </a:r>
            <a:r>
              <a:rPr kumimoji="1" lang="en-US" altLang="zh-CN" sz="2400" dirty="0">
                <a:ea typeface="宋体" pitchFamily="2" charset="-122"/>
              </a:rPr>
              <a:t>     </a:t>
            </a:r>
            <a:r>
              <a:rPr kumimoji="1" lang="zh-CN" altLang="en-US" sz="2400" dirty="0">
                <a:ea typeface="宋体" pitchFamily="2" charset="-122"/>
              </a:rPr>
              <a:t>父类名</a:t>
            </a:r>
            <a:r>
              <a:rPr kumimoji="1" lang="en-US" altLang="zh-CN" sz="2400" dirty="0">
                <a:ea typeface="宋体" pitchFamily="2" charset="-122"/>
              </a:rPr>
              <a:t>{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        //</a:t>
            </a:r>
            <a:r>
              <a:rPr kumimoji="1" lang="zh-CN" altLang="en-US" sz="2400" dirty="0">
                <a:ea typeface="宋体" pitchFamily="2" charset="-122"/>
              </a:rPr>
              <a:t>类体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}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721561"/>
            <a:ext cx="9144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rgbClr val="FF0000"/>
              </a:buClr>
              <a:buSzTx/>
              <a:buFont typeface="Monotype Sorts" pitchFamily="2" charset="2"/>
              <a:buChar char="ò"/>
              <a:defRPr/>
            </a:pPr>
            <a:r>
              <a:rPr lang="zh-CN" altLang="en-US" sz="3200" dirty="0">
                <a:latin typeface="+mj-lt"/>
                <a:ea typeface="楷体" pitchFamily="49" charset="-122"/>
              </a:rPr>
              <a:t>没有</a:t>
            </a:r>
            <a:r>
              <a:rPr lang="en-US" altLang="zh-CN" sz="3200" dirty="0">
                <a:latin typeface="+mj-lt"/>
                <a:ea typeface="楷体" pitchFamily="49" charset="-122"/>
              </a:rPr>
              <a:t>extends</a:t>
            </a:r>
            <a:r>
              <a:rPr lang="zh-CN" altLang="en-US" sz="3200" dirty="0">
                <a:latin typeface="+mj-lt"/>
                <a:ea typeface="楷体" pitchFamily="49" charset="-122"/>
              </a:rPr>
              <a:t>，默认父类为</a:t>
            </a:r>
            <a:r>
              <a:rPr lang="en-US" altLang="zh-CN" sz="3200" dirty="0" err="1" smtClean="0">
                <a:latin typeface="+mj-lt"/>
                <a:ea typeface="楷体" pitchFamily="49" charset="-122"/>
              </a:rPr>
              <a:t>java.lang.Object</a:t>
            </a:r>
            <a:endParaRPr lang="en-US" altLang="zh-CN" sz="3200" dirty="0">
              <a:latin typeface="+mj-lt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7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  <p:bldP spid="297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9686"/>
            <a:ext cx="9144000" cy="68676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t" anchorCtr="0"/>
          <a:lstStyle/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class </a:t>
            </a:r>
            <a:r>
              <a:rPr kumimoji="1" lang="en-US" altLang="zh-CN" sz="2400" dirty="0">
                <a:ea typeface="宋体" pitchFamily="2" charset="-122"/>
              </a:rPr>
              <a:t>Animal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String name; // </a:t>
            </a:r>
            <a:r>
              <a:rPr kumimoji="1" lang="zh-CN" altLang="en-US" sz="2400" dirty="0">
                <a:ea typeface="宋体" pitchFamily="2" charset="-122"/>
              </a:rPr>
              <a:t>定义</a:t>
            </a:r>
            <a:r>
              <a:rPr kumimoji="1" lang="en-US" altLang="zh-CN" sz="2400" dirty="0">
                <a:ea typeface="宋体" pitchFamily="2" charset="-122"/>
              </a:rPr>
              <a:t>name</a:t>
            </a:r>
            <a:r>
              <a:rPr kumimoji="1" lang="zh-CN" altLang="en-US" sz="2400" dirty="0">
                <a:ea typeface="宋体" pitchFamily="2" charset="-122"/>
              </a:rPr>
              <a:t>属性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	void </a:t>
            </a:r>
            <a:r>
              <a:rPr kumimoji="1" lang="en-US" altLang="zh-CN" sz="2400" dirty="0">
                <a:ea typeface="宋体" pitchFamily="2" charset="-122"/>
              </a:rPr>
              <a:t>shout() </a:t>
            </a:r>
            <a:r>
              <a:rPr kumimoji="1" lang="en-US" altLang="zh-CN" sz="2400" dirty="0" smtClean="0">
                <a:ea typeface="宋体" pitchFamily="2" charset="-122"/>
              </a:rPr>
              <a:t>{</a:t>
            </a:r>
            <a:r>
              <a:rPr kumimoji="1" lang="en-US" altLang="zh-CN" sz="2400" dirty="0">
                <a:ea typeface="宋体" pitchFamily="2" charset="-122"/>
              </a:rPr>
              <a:t>// </a:t>
            </a:r>
            <a:r>
              <a:rPr kumimoji="1" lang="zh-CN" altLang="en-US" sz="2400" dirty="0">
                <a:ea typeface="宋体" pitchFamily="2" charset="-122"/>
              </a:rPr>
              <a:t>定义动物叫的</a:t>
            </a:r>
            <a:r>
              <a:rPr kumimoji="1" lang="zh-CN" altLang="en-US" sz="2400" dirty="0" smtClean="0">
                <a:ea typeface="宋体" pitchFamily="2" charset="-122"/>
              </a:rPr>
              <a:t>方法</a:t>
            </a:r>
            <a:endParaRPr kumimoji="1"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		</a:t>
            </a:r>
            <a:r>
              <a:rPr kumimoji="1" lang="en-US" altLang="zh-CN" sz="2400" dirty="0" err="1" smtClean="0">
                <a:ea typeface="宋体" pitchFamily="2" charset="-122"/>
              </a:rPr>
              <a:t>System.out.println</a:t>
            </a:r>
            <a:r>
              <a:rPr kumimoji="1" lang="en-US" altLang="zh-CN" sz="2400" dirty="0" smtClean="0">
                <a:ea typeface="宋体" pitchFamily="2" charset="-122"/>
              </a:rPr>
              <a:t>("</a:t>
            </a:r>
            <a:r>
              <a:rPr kumimoji="1" lang="zh-CN" altLang="en-US" sz="2400" dirty="0" smtClean="0">
                <a:ea typeface="宋体" pitchFamily="2" charset="-122"/>
              </a:rPr>
              <a:t>动物发出叫声</a:t>
            </a:r>
            <a:r>
              <a:rPr kumimoji="1" lang="en-US" altLang="zh-CN" sz="2400" dirty="0" smtClean="0">
                <a:ea typeface="宋体" pitchFamily="2" charset="-122"/>
              </a:rPr>
              <a:t>");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</a:t>
            </a:r>
            <a:r>
              <a:rPr kumimoji="1" lang="en-US" altLang="zh-CN" sz="2400" dirty="0" smtClean="0">
                <a:ea typeface="宋体" pitchFamily="2" charset="-122"/>
              </a:rPr>
              <a:t>}}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class Dog 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extends Animal</a:t>
            </a:r>
            <a:r>
              <a:rPr kumimoji="1" lang="en-US" altLang="zh-CN" sz="2400" dirty="0">
                <a:ea typeface="宋体" pitchFamily="2" charset="-122"/>
              </a:rPr>
              <a:t>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defRPr/>
            </a:pPr>
            <a:r>
              <a:rPr kumimoji="1" lang="en-US" altLang="zh-CN" sz="2400" dirty="0">
                <a:ea typeface="宋体" pitchFamily="2" charset="-122"/>
              </a:rPr>
              <a:t>	</a:t>
            </a:r>
            <a:r>
              <a:rPr kumimoji="1" lang="en-US" altLang="zh-CN" sz="2400" dirty="0" smtClean="0">
                <a:ea typeface="宋体" pitchFamily="2" charset="-122"/>
              </a:rPr>
              <a:t>public </a:t>
            </a:r>
            <a:r>
              <a:rPr kumimoji="1" lang="en-US" altLang="zh-CN" sz="2400" dirty="0">
                <a:ea typeface="宋体" pitchFamily="2" charset="-122"/>
              </a:rPr>
              <a:t>void </a:t>
            </a:r>
            <a:r>
              <a:rPr kumimoji="1" lang="en-US" altLang="zh-CN" sz="2400" dirty="0" err="1">
                <a:ea typeface="宋体" pitchFamily="2" charset="-122"/>
              </a:rPr>
              <a:t>printName</a:t>
            </a:r>
            <a:r>
              <a:rPr kumimoji="1" lang="en-US" altLang="zh-CN" sz="2400" dirty="0">
                <a:ea typeface="宋体" pitchFamily="2" charset="-122"/>
              </a:rPr>
              <a:t>() </a:t>
            </a:r>
            <a:r>
              <a:rPr kumimoji="1" lang="en-US" altLang="zh-CN" sz="2400" dirty="0" smtClean="0">
                <a:ea typeface="宋体" pitchFamily="2" charset="-122"/>
              </a:rPr>
              <a:t>{</a:t>
            </a:r>
            <a:r>
              <a:rPr kumimoji="1" lang="en-US" altLang="zh-CN" sz="2400" dirty="0">
                <a:ea typeface="宋体" pitchFamily="2" charset="-122"/>
              </a:rPr>
              <a:t>// </a:t>
            </a:r>
            <a:r>
              <a:rPr kumimoji="1" lang="zh-CN" altLang="en-US" sz="2400" dirty="0">
                <a:ea typeface="宋体" pitchFamily="2" charset="-122"/>
              </a:rPr>
              <a:t>定义一个打印</a:t>
            </a:r>
            <a:r>
              <a:rPr kumimoji="1" lang="en-US" altLang="zh-CN" sz="2400" dirty="0">
                <a:ea typeface="宋体" pitchFamily="2" charset="-122"/>
              </a:rPr>
              <a:t>name</a:t>
            </a:r>
            <a:r>
              <a:rPr kumimoji="1" lang="zh-CN" altLang="en-US" sz="2400" dirty="0">
                <a:ea typeface="宋体" pitchFamily="2" charset="-122"/>
              </a:rPr>
              <a:t>的</a:t>
            </a:r>
            <a:r>
              <a:rPr kumimoji="1" lang="zh-CN" altLang="en-US" sz="2400" dirty="0" smtClean="0">
                <a:ea typeface="宋体" pitchFamily="2" charset="-122"/>
              </a:rPr>
              <a:t>方法</a:t>
            </a:r>
            <a:endParaRPr kumimoji="1"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	</a:t>
            </a:r>
            <a:r>
              <a:rPr kumimoji="1" lang="en-US" altLang="zh-CN" sz="2400" dirty="0" err="1">
                <a:ea typeface="宋体" pitchFamily="2" charset="-122"/>
              </a:rPr>
              <a:t>System.out.println</a:t>
            </a:r>
            <a:r>
              <a:rPr kumimoji="1" lang="en-US" altLang="zh-CN" sz="2400" dirty="0">
                <a:ea typeface="宋体" pitchFamily="2" charset="-122"/>
              </a:rPr>
              <a:t>("name=" + name);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ea typeface="宋体" pitchFamily="2" charset="-122"/>
              </a:rPr>
              <a:t>	</a:t>
            </a:r>
            <a:r>
              <a:rPr kumimoji="1" lang="en-US" altLang="zh-CN" sz="2400" dirty="0" smtClean="0">
                <a:ea typeface="宋体" pitchFamily="2" charset="-122"/>
              </a:rPr>
              <a:t>}}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------------------------------------------------------------------------------------------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ea typeface="宋体" pitchFamily="2" charset="-122"/>
              </a:rPr>
              <a:t>main()</a:t>
            </a:r>
            <a:r>
              <a:rPr kumimoji="1" lang="zh-CN" altLang="en-US" sz="2400" dirty="0" smtClean="0">
                <a:ea typeface="宋体" pitchFamily="2" charset="-122"/>
              </a:rPr>
              <a:t>：</a:t>
            </a:r>
            <a:r>
              <a:rPr kumimoji="1" lang="en-US" altLang="zh-CN" sz="2400" dirty="0">
                <a:ea typeface="宋体" pitchFamily="2" charset="-122"/>
              </a:rPr>
              <a:t>	Dog </a:t>
            </a:r>
            <a:r>
              <a:rPr kumimoji="1" lang="en-US" altLang="zh-CN" sz="2400" dirty="0" err="1">
                <a:ea typeface="宋体" pitchFamily="2" charset="-122"/>
              </a:rPr>
              <a:t>dog</a:t>
            </a:r>
            <a:r>
              <a:rPr kumimoji="1" lang="en-US" altLang="zh-CN" sz="2400" dirty="0">
                <a:ea typeface="宋体" pitchFamily="2" charset="-122"/>
              </a:rPr>
              <a:t> = new Dog(); // </a:t>
            </a:r>
            <a:r>
              <a:rPr kumimoji="1" lang="zh-CN" altLang="en-US" sz="2400" dirty="0">
                <a:ea typeface="宋体" pitchFamily="2" charset="-122"/>
              </a:rPr>
              <a:t>创建一个</a:t>
            </a:r>
            <a:r>
              <a:rPr kumimoji="1" lang="en-US" altLang="zh-CN" sz="2400" dirty="0">
                <a:ea typeface="宋体" pitchFamily="2" charset="-122"/>
              </a:rPr>
              <a:t>Dog</a:t>
            </a:r>
            <a:r>
              <a:rPr kumimoji="1" lang="zh-CN" altLang="en-US" sz="2400" dirty="0">
                <a:ea typeface="宋体" pitchFamily="2" charset="-122"/>
              </a:rPr>
              <a:t>类的实例对象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ea typeface="宋体" pitchFamily="2" charset="-122"/>
              </a:rPr>
              <a:t>		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dog.name</a:t>
            </a:r>
            <a:r>
              <a:rPr kumimoji="1" lang="en-US" altLang="zh-CN" sz="2400" dirty="0">
                <a:ea typeface="宋体" pitchFamily="2" charset="-122"/>
              </a:rPr>
              <a:t> = "</a:t>
            </a:r>
            <a:r>
              <a:rPr kumimoji="1" lang="zh-CN" altLang="en-US" sz="2400" dirty="0">
                <a:ea typeface="宋体" pitchFamily="2" charset="-122"/>
              </a:rPr>
              <a:t>沙皮狗</a:t>
            </a:r>
            <a:r>
              <a:rPr kumimoji="1" lang="en-US" altLang="zh-CN" sz="2400" dirty="0">
                <a:ea typeface="宋体" pitchFamily="2" charset="-122"/>
              </a:rPr>
              <a:t>"; // </a:t>
            </a:r>
            <a:r>
              <a:rPr kumimoji="1" lang="zh-CN" altLang="en-US" sz="2400" dirty="0">
                <a:ea typeface="宋体" pitchFamily="2" charset="-122"/>
              </a:rPr>
              <a:t>为</a:t>
            </a:r>
            <a:r>
              <a:rPr kumimoji="1" lang="en-US" altLang="zh-CN" sz="2400" dirty="0">
                <a:ea typeface="宋体" pitchFamily="2" charset="-122"/>
              </a:rPr>
              <a:t>Dog</a:t>
            </a:r>
            <a:r>
              <a:rPr kumimoji="1" lang="zh-CN" altLang="en-US" sz="2400" dirty="0">
                <a:ea typeface="宋体" pitchFamily="2" charset="-122"/>
              </a:rPr>
              <a:t>类的</a:t>
            </a:r>
            <a:r>
              <a:rPr kumimoji="1" lang="en-US" altLang="zh-CN" sz="2400" dirty="0">
                <a:ea typeface="宋体" pitchFamily="2" charset="-122"/>
              </a:rPr>
              <a:t>name</a:t>
            </a:r>
            <a:r>
              <a:rPr kumimoji="1" lang="zh-CN" altLang="en-US" sz="2400" dirty="0" smtClean="0">
                <a:ea typeface="宋体" pitchFamily="2" charset="-122"/>
              </a:rPr>
              <a:t>属性赋值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ea typeface="宋体" pitchFamily="2" charset="-122"/>
              </a:rPr>
              <a:t>		</a:t>
            </a:r>
            <a:r>
              <a:rPr kumimoji="1" lang="en-US" altLang="zh-CN" sz="2400" dirty="0" err="1">
                <a:ea typeface="宋体" pitchFamily="2" charset="-122"/>
              </a:rPr>
              <a:t>dog.printName</a:t>
            </a:r>
            <a:r>
              <a:rPr kumimoji="1" lang="en-US" altLang="zh-CN" sz="2400" dirty="0">
                <a:ea typeface="宋体" pitchFamily="2" charset="-122"/>
              </a:rPr>
              <a:t>(); // </a:t>
            </a:r>
            <a:r>
              <a:rPr kumimoji="1" lang="zh-CN" altLang="en-US" sz="2400" dirty="0">
                <a:ea typeface="宋体" pitchFamily="2" charset="-122"/>
              </a:rPr>
              <a:t>调用</a:t>
            </a:r>
            <a:r>
              <a:rPr kumimoji="1" lang="en-US" altLang="zh-CN" sz="2400" dirty="0">
                <a:ea typeface="宋体" pitchFamily="2" charset="-122"/>
              </a:rPr>
              <a:t>dog</a:t>
            </a:r>
            <a:r>
              <a:rPr kumimoji="1" lang="zh-CN" altLang="en-US" sz="2400" dirty="0">
                <a:ea typeface="宋体" pitchFamily="2" charset="-122"/>
              </a:rPr>
              <a:t>类的</a:t>
            </a:r>
            <a:r>
              <a:rPr kumimoji="1" lang="en-US" altLang="zh-CN" sz="2400" dirty="0" err="1">
                <a:ea typeface="宋体" pitchFamily="2" charset="-122"/>
              </a:rPr>
              <a:t>getInfo</a:t>
            </a:r>
            <a:r>
              <a:rPr kumimoji="1" lang="en-US" altLang="zh-CN" sz="2400" dirty="0">
                <a:ea typeface="宋体" pitchFamily="2" charset="-122"/>
              </a:rPr>
              <a:t>()</a:t>
            </a:r>
            <a:r>
              <a:rPr kumimoji="1" lang="zh-CN" altLang="en-US" sz="2400" dirty="0">
                <a:ea typeface="宋体" pitchFamily="2" charset="-122"/>
              </a:rPr>
              <a:t>方法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ea typeface="宋体" pitchFamily="2" charset="-122"/>
              </a:rPr>
              <a:t>		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itchFamily="2" charset="-122"/>
              </a:rPr>
              <a:t>dog.shout</a:t>
            </a:r>
            <a:r>
              <a:rPr kumimoji="1" lang="en-US" altLang="zh-CN" sz="2400" dirty="0">
                <a:solidFill>
                  <a:srgbClr val="FF0000"/>
                </a:solidFill>
                <a:ea typeface="宋体" pitchFamily="2" charset="-122"/>
              </a:rPr>
              <a:t>(); </a:t>
            </a:r>
            <a:r>
              <a:rPr kumimoji="1" lang="en-US" altLang="zh-CN" sz="2400" dirty="0">
                <a:ea typeface="宋体" pitchFamily="2" charset="-122"/>
              </a:rPr>
              <a:t>// </a:t>
            </a:r>
            <a:r>
              <a:rPr kumimoji="1" lang="zh-CN" altLang="en-US" sz="2400" dirty="0">
                <a:ea typeface="宋体" pitchFamily="2" charset="-122"/>
              </a:rPr>
              <a:t>调用</a:t>
            </a:r>
            <a:r>
              <a:rPr kumimoji="1" lang="en-US" altLang="zh-CN" sz="2400" dirty="0">
                <a:ea typeface="宋体" pitchFamily="2" charset="-122"/>
              </a:rPr>
              <a:t>dog</a:t>
            </a:r>
            <a:r>
              <a:rPr kumimoji="1" lang="zh-CN" altLang="en-US" sz="2400" dirty="0">
                <a:ea typeface="宋体" pitchFamily="2" charset="-122"/>
              </a:rPr>
              <a:t>类继承来的</a:t>
            </a:r>
            <a:r>
              <a:rPr kumimoji="1" lang="en-US" altLang="zh-CN" sz="2400" dirty="0">
                <a:ea typeface="宋体" pitchFamily="2" charset="-122"/>
              </a:rPr>
              <a:t>shout()</a:t>
            </a:r>
            <a:r>
              <a:rPr kumimoji="1" lang="zh-CN" altLang="en-US" sz="2400" dirty="0">
                <a:ea typeface="宋体" pitchFamily="2" charset="-122"/>
              </a:rPr>
              <a:t>方法</a:t>
            </a:r>
            <a:endParaRPr kumimoji="1"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76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楷体" pitchFamily="49" charset="-122"/>
              </a:rPr>
              <a:t>4.1 </a:t>
            </a:r>
            <a:r>
              <a:rPr lang="zh-CN" altLang="en-US" dirty="0" smtClean="0">
                <a:ea typeface="楷体" pitchFamily="49" charset="-122"/>
              </a:rPr>
              <a:t>类的继承</a:t>
            </a:r>
            <a:endParaRPr lang="en-US" altLang="zh-CN" dirty="0" smtClean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4621"/>
            <a:ext cx="3505200" cy="4638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3000" dirty="0" smtClean="0"/>
              <a:t>继承性是父类和子类之间</a:t>
            </a:r>
            <a:r>
              <a:rPr lang="zh-CN" altLang="en-US" sz="3000" dirty="0" smtClean="0">
                <a:solidFill>
                  <a:srgbClr val="CC0000"/>
                </a:solidFill>
              </a:rPr>
              <a:t>共享数据和方法</a:t>
            </a:r>
            <a:r>
              <a:rPr lang="zh-CN" altLang="en-US" sz="3000" dirty="0" smtClean="0"/>
              <a:t>的机制；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30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3000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724400" y="1295400"/>
            <a:ext cx="3505200" cy="4876800"/>
            <a:chOff x="4724400" y="1295400"/>
            <a:chExt cx="3505200" cy="4876800"/>
          </a:xfrm>
        </p:grpSpPr>
        <p:sp>
          <p:nvSpPr>
            <p:cNvPr id="6149" name="AutoShape 8"/>
            <p:cNvSpPr>
              <a:spLocks noChangeArrowheads="1"/>
            </p:cNvSpPr>
            <p:nvPr/>
          </p:nvSpPr>
          <p:spPr bwMode="auto">
            <a:xfrm rot="-5400000">
              <a:off x="5791200" y="3200400"/>
              <a:ext cx="1143000" cy="228600"/>
            </a:xfrm>
            <a:prstGeom prst="rightArrow">
              <a:avLst>
                <a:gd name="adj1" fmla="val 50000"/>
                <a:gd name="adj2" fmla="val 250023"/>
              </a:avLst>
            </a:prstGeom>
            <a:solidFill>
              <a:srgbClr val="FF66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30" name="Oval 10"/>
            <p:cNvSpPr>
              <a:spLocks noChangeArrowheads="1"/>
            </p:cNvSpPr>
            <p:nvPr/>
          </p:nvSpPr>
          <p:spPr bwMode="auto">
            <a:xfrm>
              <a:off x="5410200" y="1981200"/>
              <a:ext cx="1968500" cy="901700"/>
            </a:xfrm>
            <a:prstGeom prst="ellipse">
              <a:avLst/>
            </a:prstGeom>
            <a:ln>
              <a:solidFill>
                <a:srgbClr val="FF66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defRPr/>
              </a:pPr>
              <a:r>
                <a:rPr lang="zh-CN" altLang="en-US" sz="2800">
                  <a:latin typeface="Book Antiqua" pitchFamily="18" charset="0"/>
                </a:rPr>
                <a:t>共性部分</a:t>
              </a:r>
            </a:p>
          </p:txBody>
        </p:sp>
        <p:sp>
          <p:nvSpPr>
            <p:cNvPr id="158731" name="Oval 11"/>
            <p:cNvSpPr>
              <a:spLocks noChangeArrowheads="1"/>
            </p:cNvSpPr>
            <p:nvPr/>
          </p:nvSpPr>
          <p:spPr bwMode="auto">
            <a:xfrm>
              <a:off x="5029200" y="3886200"/>
              <a:ext cx="2882900" cy="1511300"/>
            </a:xfrm>
            <a:prstGeom prst="ellipse">
              <a:avLst/>
            </a:prstGeom>
            <a:ln>
              <a:solidFill>
                <a:srgbClr val="FF66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zh-CN" altLang="en-US" sz="2800">
                  <a:latin typeface="Book Antiqua" pitchFamily="18" charset="0"/>
                </a:rPr>
                <a:t>继承部分</a:t>
              </a:r>
            </a:p>
            <a:p>
              <a:pPr algn="ctr">
                <a:buFont typeface="Wingdings" pitchFamily="2" charset="2"/>
                <a:buNone/>
                <a:defRPr/>
              </a:pPr>
              <a:r>
                <a:rPr lang="zh-CN" altLang="en-US" sz="2800">
                  <a:latin typeface="Book Antiqua" pitchFamily="18" charset="0"/>
                </a:rPr>
                <a:t>个性部分</a:t>
              </a:r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5124450" y="4648200"/>
              <a:ext cx="2692400" cy="0"/>
            </a:xfrm>
            <a:prstGeom prst="line">
              <a:avLst/>
            </a:prstGeom>
            <a:ln w="28575">
              <a:solidFill>
                <a:srgbClr val="FF6600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1" name="AutoShape 21"/>
            <p:cNvSpPr>
              <a:spLocks noChangeArrowheads="1"/>
            </p:cNvSpPr>
            <p:nvPr/>
          </p:nvSpPr>
          <p:spPr bwMode="auto">
            <a:xfrm>
              <a:off x="7315200" y="1295400"/>
              <a:ext cx="914400" cy="457200"/>
            </a:xfrm>
            <a:prstGeom prst="wedgeEllipseCallout">
              <a:avLst>
                <a:gd name="adj1" fmla="val -67884"/>
                <a:gd name="adj2" fmla="val 139583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zh-CN" altLang="en-US" sz="1800"/>
                <a:t>父类</a:t>
              </a:r>
            </a:p>
          </p:txBody>
        </p:sp>
        <p:sp>
          <p:nvSpPr>
            <p:cNvPr id="158742" name="AutoShape 22"/>
            <p:cNvSpPr>
              <a:spLocks noChangeArrowheads="1"/>
            </p:cNvSpPr>
            <p:nvPr/>
          </p:nvSpPr>
          <p:spPr bwMode="auto">
            <a:xfrm>
              <a:off x="4724400" y="5715000"/>
              <a:ext cx="914400" cy="457200"/>
            </a:xfrm>
            <a:prstGeom prst="wedgeEllipseCallout">
              <a:avLst>
                <a:gd name="adj1" fmla="val 47917"/>
                <a:gd name="adj2" fmla="val -154514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zh-CN" altLang="en-US" sz="1800"/>
                <a:t>子类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3300"/>
      </a:hlink>
      <a:folHlink>
        <a:srgbClr val="99CC00"/>
      </a:folHlink>
    </a:clrScheme>
    <a:fontScheme name="1_自定义设计方案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33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150000"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33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150000"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1766</Words>
  <Application>Microsoft Office PowerPoint</Application>
  <PresentationFormat>全屏显示(4:3)</PresentationFormat>
  <Paragraphs>416</Paragraphs>
  <Slides>42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1_自定义设计方案</vt:lpstr>
      <vt:lpstr>第4章</vt:lpstr>
      <vt:lpstr>目标</vt:lpstr>
      <vt:lpstr>*包</vt:lpstr>
      <vt:lpstr>*包</vt:lpstr>
      <vt:lpstr>*包</vt:lpstr>
      <vt:lpstr>4.1 类的继承</vt:lpstr>
      <vt:lpstr>4.1 类的继承</vt:lpstr>
      <vt:lpstr>PowerPoint 演示文稿</vt:lpstr>
      <vt:lpstr>4.1 类的继承</vt:lpstr>
      <vt:lpstr>PowerPoint 演示文稿</vt:lpstr>
      <vt:lpstr>4.1 类的继承</vt:lpstr>
      <vt:lpstr>PowerPoint 演示文稿</vt:lpstr>
      <vt:lpstr>4.1.2 重写父类方法</vt:lpstr>
      <vt:lpstr>PowerPoint 演示文稿</vt:lpstr>
      <vt:lpstr>4.1.2 重写父类方法</vt:lpstr>
      <vt:lpstr>4.1.3 super关键字</vt:lpstr>
      <vt:lpstr>4.1.3 super关键字</vt:lpstr>
      <vt:lpstr>PowerPoint 演示文稿</vt:lpstr>
      <vt:lpstr>PowerPoint 演示文稿</vt:lpstr>
      <vt:lpstr>4.3.1 抽象类</vt:lpstr>
      <vt:lpstr>4.3.1 抽象类</vt:lpstr>
      <vt:lpstr>PowerPoint 演示文稿</vt:lpstr>
      <vt:lpstr>4.3.1 抽象类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4.3.2 接口</vt:lpstr>
      <vt:lpstr>4.3.2 接口</vt:lpstr>
      <vt:lpstr>4.3.2 接口</vt:lpstr>
      <vt:lpstr>4.3.2 接口</vt:lpstr>
      <vt:lpstr>4.3.2 接口</vt:lpstr>
      <vt:lpstr>4.3.2 接口</vt:lpstr>
      <vt:lpstr>4.3.2 接口</vt:lpstr>
      <vt:lpstr>4.3.2 接口</vt:lpstr>
      <vt:lpstr>PowerPoint 演示文稿</vt:lpstr>
      <vt:lpstr>4.3.2 接口</vt:lpstr>
      <vt:lpstr>4.3.2 接口</vt:lpstr>
      <vt:lpstr>抽象类和接口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微软用户</cp:lastModifiedBy>
  <cp:revision>427</cp:revision>
  <dcterms:created xsi:type="dcterms:W3CDTF">2008-09-04T13:24:54Z</dcterms:created>
  <dcterms:modified xsi:type="dcterms:W3CDTF">2017-10-17T07:32:18Z</dcterms:modified>
</cp:coreProperties>
</file>